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0"/>
  </p:notesMasterIdLst>
  <p:handoutMasterIdLst>
    <p:handoutMasterId r:id="rId31"/>
  </p:handoutMasterIdLst>
  <p:sldIdLst>
    <p:sldId id="256" r:id="rId2"/>
    <p:sldId id="257" r:id="rId3"/>
    <p:sldId id="258" r:id="rId4"/>
    <p:sldId id="259" r:id="rId5"/>
    <p:sldId id="265" r:id="rId6"/>
    <p:sldId id="266" r:id="rId7"/>
    <p:sldId id="269" r:id="rId8"/>
    <p:sldId id="270" r:id="rId9"/>
    <p:sldId id="261" r:id="rId10"/>
    <p:sldId id="271" r:id="rId11"/>
    <p:sldId id="272" r:id="rId12"/>
    <p:sldId id="263" r:id="rId13"/>
    <p:sldId id="264" r:id="rId14"/>
    <p:sldId id="268" r:id="rId15"/>
    <p:sldId id="274" r:id="rId16"/>
    <p:sldId id="275" r:id="rId17"/>
    <p:sldId id="276" r:id="rId18"/>
    <p:sldId id="277" r:id="rId19"/>
    <p:sldId id="278" r:id="rId20"/>
    <p:sldId id="279" r:id="rId21"/>
    <p:sldId id="280" r:id="rId22"/>
    <p:sldId id="285" r:id="rId23"/>
    <p:sldId id="286" r:id="rId24"/>
    <p:sldId id="287" r:id="rId25"/>
    <p:sldId id="288" r:id="rId26"/>
    <p:sldId id="282" r:id="rId27"/>
    <p:sldId id="289" r:id="rId28"/>
    <p:sldId id="284" r:id="rId29"/>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CCCFF"/>
    <a:srgbClr val="FFCC99"/>
    <a:srgbClr val="CCCC00"/>
    <a:srgbClr val="FF9966"/>
    <a:srgbClr val="FF99CC"/>
    <a:srgbClr val="97B0E9"/>
    <a:srgbClr val="FFCC00"/>
    <a:srgbClr val="FFFF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0" autoAdjust="0"/>
    <p:restoredTop sz="94651" autoAdjust="0"/>
  </p:normalViewPr>
  <p:slideViewPr>
    <p:cSldViewPr>
      <p:cViewPr varScale="1">
        <p:scale>
          <a:sx n="104" d="100"/>
          <a:sy n="104" d="100"/>
        </p:scale>
        <p:origin x="-10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27B9B8-F217-4024-A880-705CD61AC69E}" type="datetimeFigureOut">
              <a:rPr lang="en-US" smtClean="0"/>
              <a:pPr/>
              <a:t>4/4/2012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C9CD1C-C193-4A55-99BA-FDBC4C2557E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defRPr>
            </a:lvl1pPr>
          </a:lstStyle>
          <a:p>
            <a:endParaRPr lang="en-US" altLang="zh-TW"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defRPr>
            </a:lvl1pPr>
          </a:lstStyle>
          <a:p>
            <a:fld id="{01085CF6-6DF7-4430-95B6-629C9FA8A444}" type="datetimeFigureOut">
              <a:rPr lang="en-US" altLang="zh-TW"/>
              <a:pPr/>
              <a:t>4/4/2012</a:t>
            </a:fld>
            <a:endParaRPr lang="en-US" altLang="zh-TW"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defRPr>
            </a:lvl1pPr>
          </a:lstStyle>
          <a:p>
            <a:endParaRPr lang="en-US" altLang="zh-TW"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defRPr>
            </a:lvl1pPr>
          </a:lstStyle>
          <a:p>
            <a:fld id="{684025C7-F033-459F-BFD7-F7F10AE62EC5}" type="slidenum">
              <a:rPr lang="en-US" altLang="zh-TW"/>
              <a:pPr/>
              <a:t>‹#›</a:t>
            </a:fld>
            <a:endParaRPr lang="en-US" altLang="zh-TW"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D473CECF-876A-4DEB-9B57-9A2A9A183B92}" type="slidenum">
              <a:rPr lang="en-US" altLang="zh-TW"/>
              <a:pPr/>
              <a:t>1</a:t>
            </a:fld>
            <a:endParaRPr lang="en-US" altLang="zh-TW"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D881B154-84F8-4B5A-8C69-B1E61ED3B084}" type="slidenum">
              <a:rPr lang="en-US" altLang="zh-TW"/>
              <a:pPr/>
              <a:t>10</a:t>
            </a:fld>
            <a:endParaRPr lang="en-US" altLang="zh-TW"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23947C51-58C6-4E43-8FA6-05AE068379FA}" type="slidenum">
              <a:rPr lang="en-US" altLang="zh-TW"/>
              <a:pPr/>
              <a:t>11</a:t>
            </a:fld>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EEF11AC8-5369-48D7-9DF0-175ECE8E311D}" type="slidenum">
              <a:rPr lang="en-US" altLang="zh-TW"/>
              <a:pPr/>
              <a:t>12</a:t>
            </a:fld>
            <a:endParaRPr lang="en-US" altLang="zh-TW"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A120CF8C-C72E-4AF8-A915-BA7736135175}" type="slidenum">
              <a:rPr lang="en-US" altLang="zh-TW"/>
              <a:pPr/>
              <a:t>13</a:t>
            </a:fld>
            <a:endParaRPr lang="en-US" altLang="zh-TW"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4C85D4C5-B845-4224-94AA-1E74C74BAC2F}" type="slidenum">
              <a:rPr lang="en-US" altLang="zh-TW"/>
              <a:pPr/>
              <a:t>14</a:t>
            </a:fld>
            <a:endParaRPr lang="en-US" altLang="zh-TW"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CAB9B3A0-4CB5-4401-8BEA-DC0B9DFD302D}" type="slidenum">
              <a:rPr lang="en-US" altLang="zh-TW"/>
              <a:pPr/>
              <a:t>2</a:t>
            </a:fld>
            <a:endParaRPr lang="en-US" altLang="zh-TW"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E9676457-E5A7-4844-8A9F-FB06912FFA2B}" type="slidenum">
              <a:rPr lang="en-US" altLang="zh-TW"/>
              <a:pPr/>
              <a:t>3</a:t>
            </a:fld>
            <a:endParaRPr lang="en-US" alt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E4C37EBA-96CD-477B-9083-A7E761D8B380}" type="slidenum">
              <a:rPr lang="en-US" altLang="zh-TW"/>
              <a:pPr/>
              <a:t>4</a:t>
            </a:fld>
            <a:endParaRPr lang="en-US" altLang="zh-TW"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99E7DA42-E2D9-4CF2-88A2-B5E3814FB9EC}" type="slidenum">
              <a:rPr lang="en-US" altLang="zh-TW"/>
              <a:pPr/>
              <a:t>5</a:t>
            </a:fld>
            <a:endParaRPr lang="en-US" altLang="zh-TW" dirty="0"/>
          </a:p>
        </p:txBody>
      </p:sp>
      <p:sp>
        <p:nvSpPr>
          <p:cNvPr id="25603"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46C83F45-1AE5-431E-AE5E-BF71BD8E0D51}" type="slidenum">
              <a:rPr lang="en-US" altLang="zh-TW"/>
              <a:pPr/>
              <a:t>6</a:t>
            </a:fld>
            <a:endParaRPr lang="en-US" altLang="zh-TW" dirty="0"/>
          </a:p>
        </p:txBody>
      </p:sp>
      <p:sp>
        <p:nvSpPr>
          <p:cNvPr id="26627"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FCF19AC-ED51-4D97-970C-19AF0D927157}" type="slidenum">
              <a:rPr lang="en-US" altLang="zh-TW"/>
              <a:pPr/>
              <a:t>7</a:t>
            </a:fld>
            <a:endParaRPr lang="en-US" altLang="zh-TW"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9EDE2D05-1E2D-4290-99C0-DEE51CA60D4C}" type="slidenum">
              <a:rPr lang="en-US" altLang="zh-TW"/>
              <a:pPr/>
              <a:t>8</a:t>
            </a:fld>
            <a:endParaRPr lang="en-US" altLang="zh-TW"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56F6E678-D207-4DAD-9A8E-0C6B0F711B45}" type="slidenum">
              <a:rPr lang="en-US" altLang="zh-TW"/>
              <a:pPr/>
              <a:t>9</a:t>
            </a:fld>
            <a:endParaRPr lang="en-US" altLang="zh-TW"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4" name="日期版面配置區 29"/>
          <p:cNvSpPr>
            <a:spLocks noGrp="1"/>
          </p:cNvSpPr>
          <p:nvPr>
            <p:ph type="dt" sz="half" idx="10"/>
          </p:nvPr>
        </p:nvSpPr>
        <p:spPr/>
        <p:txBody>
          <a:bodyPr/>
          <a:lstStyle>
            <a:lvl1pPr>
              <a:defRPr>
                <a:solidFill>
                  <a:srgbClr val="D1EAEE"/>
                </a:solidFill>
              </a:defRPr>
            </a:lvl1pPr>
          </a:lstStyle>
          <a:p>
            <a:fld id="{56E61341-B44D-4F43-8292-2638E06E5A7A}" type="datetimeFigureOut">
              <a:rPr lang="en-US" altLang="zh-TW"/>
              <a:pPr/>
              <a:t>4/4/2012</a:t>
            </a:fld>
            <a:endParaRPr lang="en-US" altLang="zh-TW" dirty="0"/>
          </a:p>
        </p:txBody>
      </p:sp>
      <p:sp>
        <p:nvSpPr>
          <p:cNvPr id="5" name="頁尾版面配置區 18"/>
          <p:cNvSpPr>
            <a:spLocks noGrp="1"/>
          </p:cNvSpPr>
          <p:nvPr>
            <p:ph type="ftr" sz="quarter" idx="11"/>
          </p:nvPr>
        </p:nvSpPr>
        <p:spPr/>
        <p:txBody>
          <a:bodyPr/>
          <a:lstStyle>
            <a:lvl1pPr>
              <a:defRPr>
                <a:solidFill>
                  <a:srgbClr val="D1EAEE"/>
                </a:solidFill>
              </a:defRPr>
            </a:lvl1pPr>
          </a:lstStyle>
          <a:p>
            <a:endParaRPr lang="en-US" altLang="zh-TW" dirty="0"/>
          </a:p>
        </p:txBody>
      </p:sp>
      <p:sp>
        <p:nvSpPr>
          <p:cNvPr id="6" name="投影片編號版面配置區 26"/>
          <p:cNvSpPr>
            <a:spLocks noGrp="1"/>
          </p:cNvSpPr>
          <p:nvPr>
            <p:ph type="sldNum" sz="quarter" idx="12"/>
          </p:nvPr>
        </p:nvSpPr>
        <p:spPr/>
        <p:txBody>
          <a:bodyPr/>
          <a:lstStyle>
            <a:lvl1pPr>
              <a:defRPr>
                <a:solidFill>
                  <a:srgbClr val="D1EAEE"/>
                </a:solidFill>
              </a:defRPr>
            </a:lvl1pPr>
          </a:lstStyle>
          <a:p>
            <a:fld id="{13F9DE4C-489E-4F1B-AE1A-A0FE61E65538}" type="slidenum">
              <a:rPr lang="en-US" altLang="zh-TW"/>
              <a:pPr/>
              <a:t>‹#›</a:t>
            </a:fld>
            <a:endParaRPr lang="en-US" altLang="zh-TW"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fld id="{CC71D3FC-F5F4-48CD-BA99-211EF8976676}" type="datetimeFigureOut">
              <a:rPr lang="en-US" altLang="zh-TW"/>
              <a:pPr/>
              <a:t>4/4/2012</a:t>
            </a:fld>
            <a:endParaRPr lang="en-US" altLang="zh-TW" dirty="0"/>
          </a:p>
        </p:txBody>
      </p:sp>
      <p:sp>
        <p:nvSpPr>
          <p:cNvPr id="5" name="頁尾版面配置區 21"/>
          <p:cNvSpPr>
            <a:spLocks noGrp="1"/>
          </p:cNvSpPr>
          <p:nvPr>
            <p:ph type="ftr" sz="quarter" idx="11"/>
          </p:nvPr>
        </p:nvSpPr>
        <p:spPr/>
        <p:txBody>
          <a:bodyPr/>
          <a:lstStyle>
            <a:lvl1pPr>
              <a:defRPr/>
            </a:lvl1pPr>
          </a:lstStyle>
          <a:p>
            <a:endParaRPr lang="en-US" altLang="zh-TW" dirty="0"/>
          </a:p>
        </p:txBody>
      </p:sp>
      <p:sp>
        <p:nvSpPr>
          <p:cNvPr id="6" name="投影片編號版面配置區 17"/>
          <p:cNvSpPr>
            <a:spLocks noGrp="1"/>
          </p:cNvSpPr>
          <p:nvPr>
            <p:ph type="sldNum" sz="quarter" idx="12"/>
          </p:nvPr>
        </p:nvSpPr>
        <p:spPr/>
        <p:txBody>
          <a:bodyPr/>
          <a:lstStyle>
            <a:lvl1pPr>
              <a:defRPr/>
            </a:lvl1pPr>
          </a:lstStyle>
          <a:p>
            <a:fld id="{5ACBB007-87EB-4968-ADA9-2484ECB4040C}" type="slidenum">
              <a:rPr lang="en-US" altLang="zh-TW"/>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fld id="{9C5480F3-4C62-4E50-804F-CC7C19A0933A}" type="datetimeFigureOut">
              <a:rPr lang="en-US" altLang="zh-TW"/>
              <a:pPr/>
              <a:t>4/4/2012</a:t>
            </a:fld>
            <a:endParaRPr lang="en-US" altLang="zh-TW" dirty="0"/>
          </a:p>
        </p:txBody>
      </p:sp>
      <p:sp>
        <p:nvSpPr>
          <p:cNvPr id="5" name="頁尾版面配置區 21"/>
          <p:cNvSpPr>
            <a:spLocks noGrp="1"/>
          </p:cNvSpPr>
          <p:nvPr>
            <p:ph type="ftr" sz="quarter" idx="11"/>
          </p:nvPr>
        </p:nvSpPr>
        <p:spPr/>
        <p:txBody>
          <a:bodyPr/>
          <a:lstStyle>
            <a:lvl1pPr>
              <a:defRPr/>
            </a:lvl1pPr>
          </a:lstStyle>
          <a:p>
            <a:endParaRPr lang="en-US" altLang="zh-TW" dirty="0"/>
          </a:p>
        </p:txBody>
      </p:sp>
      <p:sp>
        <p:nvSpPr>
          <p:cNvPr id="6" name="投影片編號版面配置區 17"/>
          <p:cNvSpPr>
            <a:spLocks noGrp="1"/>
          </p:cNvSpPr>
          <p:nvPr>
            <p:ph type="sldNum" sz="quarter" idx="12"/>
          </p:nvPr>
        </p:nvSpPr>
        <p:spPr/>
        <p:txBody>
          <a:bodyPr/>
          <a:lstStyle>
            <a:lvl1pPr>
              <a:defRPr/>
            </a:lvl1pPr>
          </a:lstStyle>
          <a:p>
            <a:fld id="{19302031-CC37-498C-99FE-0224DC1325B0}" type="slidenum">
              <a:rPr lang="en-US" altLang="zh-TW"/>
              <a:pPr/>
              <a:t>‹#›</a:t>
            </a:fld>
            <a:endParaRPr lang="en-US" altLang="zh-TW"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normAutofit/>
          </a:bodyPr>
          <a:lstStyle/>
          <a:p>
            <a:pPr lvl="0"/>
            <a:endParaRPr lang="en-US" noProof="0"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zh-TW" dirty="0"/>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86BC29A0-2444-4A74-AAE4-F5ACDEDBB246}" type="slidenum">
              <a:rPr lang="en-US" altLang="zh-TW"/>
              <a:pPr/>
              <a:t>‹#›</a:t>
            </a:fld>
            <a:endParaRPr lang="en-US" altLang="zh-TW" dirty="0"/>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7DAE379C-7B9E-42AF-AB68-12E501C51F5D}" type="datetimeFigureOut">
              <a:rPr lang="en-US" altLang="zh-TW"/>
              <a:pPr/>
              <a:t>4/4/2012</a:t>
            </a:fld>
            <a:endParaRPr lang="en-US" altLang="zh-TW" dirty="0"/>
          </a:p>
        </p:txBody>
      </p:sp>
      <p:sp>
        <p:nvSpPr>
          <p:cNvPr id="4" name="Footer Placeholder 3"/>
          <p:cNvSpPr>
            <a:spLocks noGrp="1"/>
          </p:cNvSpPr>
          <p:nvPr>
            <p:ph type="ftr" sz="quarter" idx="11"/>
          </p:nvPr>
        </p:nvSpPr>
        <p:spPr>
          <a:xfrm>
            <a:off x="2667000" y="6356350"/>
            <a:ext cx="3352800" cy="365125"/>
          </a:xfrm>
        </p:spPr>
        <p:txBody>
          <a:bodyPr/>
          <a:lstStyle>
            <a:lvl1pPr>
              <a:defRPr/>
            </a:lvl1pPr>
          </a:lstStyle>
          <a:p>
            <a:endParaRPr lang="en-US" altLang="zh-TW" dirty="0"/>
          </a:p>
        </p:txBody>
      </p:sp>
      <p:sp>
        <p:nvSpPr>
          <p:cNvPr id="5" name="Slide Number Placeholder 4"/>
          <p:cNvSpPr>
            <a:spLocks noGrp="1"/>
          </p:cNvSpPr>
          <p:nvPr>
            <p:ph type="sldNum" sz="quarter" idx="12"/>
          </p:nvPr>
        </p:nvSpPr>
        <p:spPr>
          <a:xfrm>
            <a:off x="7924800" y="6356350"/>
            <a:ext cx="762000" cy="365125"/>
          </a:xfrm>
        </p:spPr>
        <p:txBody>
          <a:bodyPr/>
          <a:lstStyle>
            <a:lvl1pPr>
              <a:defRPr/>
            </a:lvl1pPr>
          </a:lstStyle>
          <a:p>
            <a:fld id="{7082A266-502D-4A04-B135-3AEF8A15710D}" type="slidenum">
              <a:rPr lang="en-US" altLang="zh-TW"/>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fld id="{61644590-0C7F-470B-93FA-C9554233C6D0}" type="datetimeFigureOut">
              <a:rPr lang="en-US" altLang="zh-TW"/>
              <a:pPr/>
              <a:t>4/4/2012</a:t>
            </a:fld>
            <a:endParaRPr lang="en-US" altLang="zh-TW" dirty="0"/>
          </a:p>
        </p:txBody>
      </p:sp>
      <p:sp>
        <p:nvSpPr>
          <p:cNvPr id="5" name="頁尾版面配置區 21"/>
          <p:cNvSpPr>
            <a:spLocks noGrp="1"/>
          </p:cNvSpPr>
          <p:nvPr>
            <p:ph type="ftr" sz="quarter" idx="11"/>
          </p:nvPr>
        </p:nvSpPr>
        <p:spPr/>
        <p:txBody>
          <a:bodyPr/>
          <a:lstStyle>
            <a:lvl1pPr>
              <a:defRPr/>
            </a:lvl1pPr>
          </a:lstStyle>
          <a:p>
            <a:endParaRPr lang="en-US" altLang="zh-TW" dirty="0"/>
          </a:p>
        </p:txBody>
      </p:sp>
      <p:sp>
        <p:nvSpPr>
          <p:cNvPr id="6" name="投影片編號版面配置區 17"/>
          <p:cNvSpPr>
            <a:spLocks noGrp="1"/>
          </p:cNvSpPr>
          <p:nvPr>
            <p:ph type="sldNum" sz="quarter" idx="12"/>
          </p:nvPr>
        </p:nvSpPr>
        <p:spPr/>
        <p:txBody>
          <a:bodyPr/>
          <a:lstStyle>
            <a:lvl1pPr>
              <a:defRPr/>
            </a:lvl1pPr>
          </a:lstStyle>
          <a:p>
            <a:fld id="{9E950CA8-FB68-4A88-A342-C089FA266350}" type="slidenum">
              <a:rPr lang="en-US" altLang="zh-TW"/>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solidFill>
                  <a:srgbClr val="D1EAEE"/>
                </a:solidFill>
              </a:defRPr>
            </a:lvl1pPr>
          </a:lstStyle>
          <a:p>
            <a:fld id="{ED6B27C7-5236-4CF5-8148-355E4D5F2128}" type="datetimeFigureOut">
              <a:rPr lang="en-US" altLang="zh-TW"/>
              <a:pPr/>
              <a:t>4/4/2012</a:t>
            </a:fld>
            <a:endParaRPr lang="en-US" altLang="zh-TW" dirty="0"/>
          </a:p>
        </p:txBody>
      </p:sp>
      <p:sp>
        <p:nvSpPr>
          <p:cNvPr id="5" name="頁尾版面配置區 4"/>
          <p:cNvSpPr>
            <a:spLocks noGrp="1"/>
          </p:cNvSpPr>
          <p:nvPr>
            <p:ph type="ftr" sz="quarter" idx="11"/>
          </p:nvPr>
        </p:nvSpPr>
        <p:spPr/>
        <p:txBody>
          <a:bodyPr/>
          <a:lstStyle>
            <a:lvl1pPr>
              <a:defRPr>
                <a:solidFill>
                  <a:srgbClr val="D1EAEE"/>
                </a:solidFill>
              </a:defRPr>
            </a:lvl1pPr>
          </a:lstStyle>
          <a:p>
            <a:endParaRPr lang="en-US" altLang="zh-TW" dirty="0"/>
          </a:p>
        </p:txBody>
      </p:sp>
      <p:sp>
        <p:nvSpPr>
          <p:cNvPr id="6" name="投影片編號版面配置區 5"/>
          <p:cNvSpPr>
            <a:spLocks noGrp="1"/>
          </p:cNvSpPr>
          <p:nvPr>
            <p:ph type="sldNum" sz="quarter" idx="12"/>
          </p:nvPr>
        </p:nvSpPr>
        <p:spPr/>
        <p:txBody>
          <a:bodyPr/>
          <a:lstStyle>
            <a:lvl1pPr>
              <a:defRPr>
                <a:solidFill>
                  <a:srgbClr val="D1EAEE"/>
                </a:solidFill>
              </a:defRPr>
            </a:lvl1pPr>
          </a:lstStyle>
          <a:p>
            <a:fld id="{24F1BB12-2E0F-47A0-886D-2993B91AFE4C}" type="slidenum">
              <a:rPr lang="en-US" altLang="zh-TW"/>
              <a:pPr/>
              <a:t>‹#›</a:t>
            </a:fld>
            <a:endParaRPr lang="en-US" altLang="zh-TW"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fld id="{F58C3627-7C0C-4579-A1D0-8F3C63C14E21}" type="datetimeFigureOut">
              <a:rPr lang="en-US" altLang="zh-TW"/>
              <a:pPr/>
              <a:t>4/4/2012</a:t>
            </a:fld>
            <a:endParaRPr lang="en-US" altLang="zh-TW" dirty="0"/>
          </a:p>
        </p:txBody>
      </p:sp>
      <p:sp>
        <p:nvSpPr>
          <p:cNvPr id="6" name="頁尾版面配置區 21"/>
          <p:cNvSpPr>
            <a:spLocks noGrp="1"/>
          </p:cNvSpPr>
          <p:nvPr>
            <p:ph type="ftr" sz="quarter" idx="11"/>
          </p:nvPr>
        </p:nvSpPr>
        <p:spPr/>
        <p:txBody>
          <a:bodyPr/>
          <a:lstStyle>
            <a:lvl1pPr>
              <a:defRPr/>
            </a:lvl1pPr>
          </a:lstStyle>
          <a:p>
            <a:endParaRPr lang="en-US" altLang="zh-TW" dirty="0"/>
          </a:p>
        </p:txBody>
      </p:sp>
      <p:sp>
        <p:nvSpPr>
          <p:cNvPr id="7" name="投影片編號版面配置區 17"/>
          <p:cNvSpPr>
            <a:spLocks noGrp="1"/>
          </p:cNvSpPr>
          <p:nvPr>
            <p:ph type="sldNum" sz="quarter" idx="12"/>
          </p:nvPr>
        </p:nvSpPr>
        <p:spPr/>
        <p:txBody>
          <a:bodyPr/>
          <a:lstStyle>
            <a:lvl1pPr>
              <a:defRPr/>
            </a:lvl1pPr>
          </a:lstStyle>
          <a:p>
            <a:fld id="{68C8A1EF-5AE4-49A8-AAE0-78E3B6CAAF4B}" type="slidenum">
              <a:rPr lang="en-US" altLang="zh-TW"/>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fld id="{028C0D17-7881-4DCE-B641-F5472613F491}" type="datetimeFigureOut">
              <a:rPr lang="en-US" altLang="zh-TW"/>
              <a:pPr/>
              <a:t>4/4/2012</a:t>
            </a:fld>
            <a:endParaRPr lang="en-US" altLang="zh-TW" dirty="0"/>
          </a:p>
        </p:txBody>
      </p:sp>
      <p:sp>
        <p:nvSpPr>
          <p:cNvPr id="8" name="頁尾版面配置區 21"/>
          <p:cNvSpPr>
            <a:spLocks noGrp="1"/>
          </p:cNvSpPr>
          <p:nvPr>
            <p:ph type="ftr" sz="quarter" idx="11"/>
          </p:nvPr>
        </p:nvSpPr>
        <p:spPr/>
        <p:txBody>
          <a:bodyPr/>
          <a:lstStyle>
            <a:lvl1pPr>
              <a:defRPr/>
            </a:lvl1pPr>
          </a:lstStyle>
          <a:p>
            <a:endParaRPr lang="en-US" altLang="zh-TW" dirty="0"/>
          </a:p>
        </p:txBody>
      </p:sp>
      <p:sp>
        <p:nvSpPr>
          <p:cNvPr id="9" name="投影片編號版面配置區 17"/>
          <p:cNvSpPr>
            <a:spLocks noGrp="1"/>
          </p:cNvSpPr>
          <p:nvPr>
            <p:ph type="sldNum" sz="quarter" idx="12"/>
          </p:nvPr>
        </p:nvSpPr>
        <p:spPr/>
        <p:txBody>
          <a:bodyPr/>
          <a:lstStyle>
            <a:lvl1pPr>
              <a:defRPr/>
            </a:lvl1pPr>
          </a:lstStyle>
          <a:p>
            <a:fld id="{67168DD5-0608-4BF2-B759-3EE5DFB5CA3C}" type="slidenum">
              <a:rPr lang="en-US" altLang="zh-TW"/>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fld id="{9E48C959-6460-4182-9554-FD6B3E34B70F}" type="datetimeFigureOut">
              <a:rPr lang="en-US" altLang="zh-TW"/>
              <a:pPr/>
              <a:t>4/4/2012</a:t>
            </a:fld>
            <a:endParaRPr lang="en-US" altLang="zh-TW" dirty="0"/>
          </a:p>
        </p:txBody>
      </p:sp>
      <p:sp>
        <p:nvSpPr>
          <p:cNvPr id="4" name="頁尾版面配置區 21"/>
          <p:cNvSpPr>
            <a:spLocks noGrp="1"/>
          </p:cNvSpPr>
          <p:nvPr>
            <p:ph type="ftr" sz="quarter" idx="11"/>
          </p:nvPr>
        </p:nvSpPr>
        <p:spPr/>
        <p:txBody>
          <a:bodyPr/>
          <a:lstStyle>
            <a:lvl1pPr>
              <a:defRPr/>
            </a:lvl1pPr>
          </a:lstStyle>
          <a:p>
            <a:endParaRPr lang="en-US" altLang="zh-TW" dirty="0"/>
          </a:p>
        </p:txBody>
      </p:sp>
      <p:sp>
        <p:nvSpPr>
          <p:cNvPr id="5" name="投影片編號版面配置區 17"/>
          <p:cNvSpPr>
            <a:spLocks noGrp="1"/>
          </p:cNvSpPr>
          <p:nvPr>
            <p:ph type="sldNum" sz="quarter" idx="12"/>
          </p:nvPr>
        </p:nvSpPr>
        <p:spPr/>
        <p:txBody>
          <a:bodyPr/>
          <a:lstStyle>
            <a:lvl1pPr>
              <a:defRPr/>
            </a:lvl1pPr>
          </a:lstStyle>
          <a:p>
            <a:fld id="{E6A6AD23-2865-4C11-9B22-AE93A360256A}" type="slidenum">
              <a:rPr lang="en-US" altLang="zh-TW"/>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fld id="{4FEAE17A-121D-4479-A0C3-3C7FC48AE2D3}" type="datetimeFigureOut">
              <a:rPr lang="en-US" altLang="zh-TW"/>
              <a:pPr/>
              <a:t>4/4/2012</a:t>
            </a:fld>
            <a:endParaRPr lang="en-US" altLang="zh-TW" dirty="0"/>
          </a:p>
        </p:txBody>
      </p:sp>
      <p:sp>
        <p:nvSpPr>
          <p:cNvPr id="3" name="頁尾版面配置區 21"/>
          <p:cNvSpPr>
            <a:spLocks noGrp="1"/>
          </p:cNvSpPr>
          <p:nvPr>
            <p:ph type="ftr" sz="quarter" idx="11"/>
          </p:nvPr>
        </p:nvSpPr>
        <p:spPr/>
        <p:txBody>
          <a:bodyPr/>
          <a:lstStyle>
            <a:lvl1pPr>
              <a:defRPr/>
            </a:lvl1pPr>
          </a:lstStyle>
          <a:p>
            <a:endParaRPr lang="en-US" altLang="zh-TW" dirty="0"/>
          </a:p>
        </p:txBody>
      </p:sp>
      <p:sp>
        <p:nvSpPr>
          <p:cNvPr id="4" name="投影片編號版面配置區 17"/>
          <p:cNvSpPr>
            <a:spLocks noGrp="1"/>
          </p:cNvSpPr>
          <p:nvPr>
            <p:ph type="sldNum" sz="quarter" idx="12"/>
          </p:nvPr>
        </p:nvSpPr>
        <p:spPr/>
        <p:txBody>
          <a:bodyPr/>
          <a:lstStyle>
            <a:lvl1pPr>
              <a:defRPr/>
            </a:lvl1pPr>
          </a:lstStyle>
          <a:p>
            <a:fld id="{32DBA98B-5063-4ADF-A06E-E33CA724C061}" type="slidenum">
              <a:rPr lang="en-US" altLang="zh-TW"/>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fld id="{EB126862-CE81-4EE5-B743-E19A8C121847}" type="datetimeFigureOut">
              <a:rPr lang="en-US" altLang="zh-TW"/>
              <a:pPr/>
              <a:t>4/4/2012</a:t>
            </a:fld>
            <a:endParaRPr lang="en-US" altLang="zh-TW" dirty="0"/>
          </a:p>
        </p:txBody>
      </p:sp>
      <p:sp>
        <p:nvSpPr>
          <p:cNvPr id="6" name="頁尾版面配置區 21"/>
          <p:cNvSpPr>
            <a:spLocks noGrp="1"/>
          </p:cNvSpPr>
          <p:nvPr>
            <p:ph type="ftr" sz="quarter" idx="11"/>
          </p:nvPr>
        </p:nvSpPr>
        <p:spPr/>
        <p:txBody>
          <a:bodyPr/>
          <a:lstStyle>
            <a:lvl1pPr>
              <a:defRPr/>
            </a:lvl1pPr>
          </a:lstStyle>
          <a:p>
            <a:endParaRPr lang="en-US" altLang="zh-TW" dirty="0"/>
          </a:p>
        </p:txBody>
      </p:sp>
      <p:sp>
        <p:nvSpPr>
          <p:cNvPr id="7" name="投影片編號版面配置區 17"/>
          <p:cNvSpPr>
            <a:spLocks noGrp="1"/>
          </p:cNvSpPr>
          <p:nvPr>
            <p:ph type="sldNum" sz="quarter" idx="12"/>
          </p:nvPr>
        </p:nvSpPr>
        <p:spPr/>
        <p:txBody>
          <a:bodyPr/>
          <a:lstStyle>
            <a:lvl1pPr>
              <a:defRPr/>
            </a:lvl1pPr>
          </a:lstStyle>
          <a:p>
            <a:fld id="{31901258-15C2-44D4-9644-EE702866A488}" type="slidenum">
              <a:rPr lang="en-US" altLang="zh-TW"/>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kumimoji="0" lang="en-US" altLang="zh-TW" dirty="0">
              <a:solidFill>
                <a:srgbClr val="FFFFFF"/>
              </a:solidFill>
            </a:endParaRPr>
          </a:p>
        </p:txBody>
      </p:sp>
      <p:sp>
        <p:nvSpPr>
          <p:cNvPr id="7" name="手繪多邊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8" name="手繪多邊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fld id="{2025D977-039E-444D-BCB8-1764D5ED3BF3}" type="datetimeFigureOut">
              <a:rPr lang="en-US" altLang="zh-TW"/>
              <a:pPr/>
              <a:t>4/4/2012</a:t>
            </a:fld>
            <a:endParaRPr lang="en-US" altLang="zh-TW" dirty="0"/>
          </a:p>
        </p:txBody>
      </p:sp>
      <p:sp>
        <p:nvSpPr>
          <p:cNvPr id="10" name="頁尾版面配置區 5"/>
          <p:cNvSpPr>
            <a:spLocks noGrp="1"/>
          </p:cNvSpPr>
          <p:nvPr>
            <p:ph type="ftr" sz="quarter" idx="11"/>
          </p:nvPr>
        </p:nvSpPr>
        <p:spPr/>
        <p:txBody>
          <a:bodyPr/>
          <a:lstStyle>
            <a:lvl1pPr>
              <a:defRPr/>
            </a:lvl1pPr>
          </a:lstStyle>
          <a:p>
            <a:endParaRPr lang="en-US" altLang="zh-TW" dirty="0"/>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fld id="{A29C6915-C376-44A3-989B-91F4DD737893}" type="slidenum">
              <a:rPr lang="en-US" altLang="zh-TW"/>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028"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p>
        </p:txBody>
      </p:sp>
      <p:sp>
        <p:nvSpPr>
          <p:cNvPr id="1029"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latin typeface="Constantia" pitchFamily="18" charset="0"/>
              </a:defRPr>
            </a:lvl1pPr>
          </a:lstStyle>
          <a:p>
            <a:fld id="{0E5E764A-A1D2-437B-AB34-B4B1B6CD6B01}" type="datetimeFigureOut">
              <a:rPr lang="en-US" altLang="zh-TW"/>
              <a:pPr/>
              <a:t>4/4/2012</a:t>
            </a:fld>
            <a:endParaRPr lang="en-US" altLang="zh-TW" dirty="0"/>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kumimoji="0" sz="1200">
                <a:solidFill>
                  <a:srgbClr val="045C75"/>
                </a:solidFill>
                <a:latin typeface="Constantia" pitchFamily="18" charset="0"/>
              </a:defRPr>
            </a:lvl1pPr>
          </a:lstStyle>
          <a:p>
            <a:endParaRPr lang="en-US" altLang="zh-TW" dirty="0"/>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kumimoji="0" sz="1200">
                <a:solidFill>
                  <a:srgbClr val="045C75"/>
                </a:solidFill>
                <a:latin typeface="Constantia" pitchFamily="18" charset="0"/>
              </a:defRPr>
            </a:lvl1pPr>
          </a:lstStyle>
          <a:p>
            <a:fld id="{B4EFF68D-9255-4601-A5B4-BE3ED378992B}" type="slidenum">
              <a:rPr lang="en-US" altLang="zh-TW"/>
              <a:pPr/>
              <a:t>‹#›</a:t>
            </a:fld>
            <a:endParaRPr lang="en-US" altLang="zh-TW" dirty="0"/>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endParaRPr kumimoji="0" lang="en-US" altLang="zh-TW" dirty="0">
                <a:latin typeface="Constantia" pitchFamily="18" charset="0"/>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endParaRPr kumimoji="0" lang="en-US" altLang="zh-TW" dirty="0">
                <a:latin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716" r:id="rId1"/>
    <p:sldLayoutId id="2147483707" r:id="rId2"/>
    <p:sldLayoutId id="2147483717" r:id="rId3"/>
    <p:sldLayoutId id="2147483708" r:id="rId4"/>
    <p:sldLayoutId id="2147483709" r:id="rId5"/>
    <p:sldLayoutId id="2147483710" r:id="rId6"/>
    <p:sldLayoutId id="2147483711" r:id="rId7"/>
    <p:sldLayoutId id="2147483712" r:id="rId8"/>
    <p:sldLayoutId id="2147483718" r:id="rId9"/>
    <p:sldLayoutId id="2147483713" r:id="rId10"/>
    <p:sldLayoutId id="2147483714" r:id="rId11"/>
    <p:sldLayoutId id="2147483719" r:id="rId12"/>
    <p:sldLayoutId id="2147483715"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8153400" cy="3352799"/>
          </a:xfrm>
        </p:spPr>
        <p:txBody>
          <a:bodyPr>
            <a:noAutofit/>
          </a:bodyPr>
          <a:lstStyle/>
          <a:p>
            <a:pPr algn="ctr" eaLnBrk="1" fontAlgn="auto" hangingPunct="1">
              <a:spcAft>
                <a:spcPts val="0"/>
              </a:spcAft>
              <a:defRPr/>
            </a:pPr>
            <a:r>
              <a:rPr lang="en-US" sz="3000" dirty="0" smtClean="0">
                <a:effectLst>
                  <a:outerShdw blurRad="38100" dist="38100" dir="2700000" algn="tl">
                    <a:srgbClr val="000000">
                      <a:alpha val="43137"/>
                    </a:srgbClr>
                  </a:outerShdw>
                </a:effectLst>
              </a:rPr>
              <a:t/>
            </a:r>
            <a:br>
              <a:rPr lang="en-US" sz="30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
            </a:r>
            <a:br>
              <a:rPr lang="en-US" sz="3000"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
            </a:r>
            <a:br>
              <a:rPr lang="en-US" sz="3000" dirty="0" smtClean="0">
                <a:effectLst>
                  <a:outerShdw blurRad="38100" dist="38100" dir="2700000" algn="tl">
                    <a:srgbClr val="000000">
                      <a:alpha val="43137"/>
                    </a:srgbClr>
                  </a:outerShdw>
                </a:effectLst>
              </a:rPr>
            </a:br>
            <a:r>
              <a:rPr lang="en-US" altLang="zh-TW" sz="3000" dirty="0" smtClean="0">
                <a:effectLst>
                  <a:outerShdw blurRad="38100" dist="38100" dir="2700000" algn="tl">
                    <a:srgbClr val="000000">
                      <a:alpha val="43137"/>
                    </a:srgbClr>
                  </a:outerShdw>
                </a:effectLst>
              </a:rPr>
              <a:t>Face to Face with the Authors of the Needs Assessment KIT: Challenging Questions (with a twist) and Hopefully Meaningful Answers - A Panel</a:t>
            </a:r>
            <a:br>
              <a:rPr lang="en-US" altLang="zh-TW" sz="3000" dirty="0" smtClean="0">
                <a:effectLst>
                  <a:outerShdw blurRad="38100" dist="38100" dir="2700000" algn="tl">
                    <a:srgbClr val="000000">
                      <a:alpha val="43137"/>
                    </a:srgbClr>
                  </a:outerShdw>
                </a:effectLst>
              </a:rPr>
            </a:br>
            <a:r>
              <a:rPr lang="en-US" altLang="zh-TW" sz="3000" dirty="0" smtClean="0">
                <a:effectLst>
                  <a:outerShdw blurRad="38100" dist="38100" dir="2700000" algn="tl">
                    <a:srgbClr val="000000">
                      <a:alpha val="43137"/>
                    </a:srgbClr>
                  </a:outerShdw>
                </a:effectLst>
              </a:rPr>
              <a:t/>
            </a:r>
            <a:br>
              <a:rPr lang="en-US" altLang="zh-TW" sz="3000" dirty="0" smtClean="0">
                <a:effectLst>
                  <a:outerShdw blurRad="38100" dist="38100" dir="2700000" algn="tl">
                    <a:srgbClr val="000000">
                      <a:alpha val="43137"/>
                    </a:srgbClr>
                  </a:outerShdw>
                </a:effectLst>
              </a:rPr>
            </a:br>
            <a:r>
              <a:rPr lang="en-US" altLang="zh-TW" sz="3000" dirty="0" smtClean="0">
                <a:effectLst>
                  <a:outerShdw blurRad="38100" dist="38100" dir="2700000" algn="tl">
                    <a:srgbClr val="000000">
                      <a:alpha val="43137"/>
                    </a:srgbClr>
                  </a:outerShdw>
                </a:effectLst>
              </a:rPr>
              <a:t>American Evaluation Association</a:t>
            </a:r>
            <a:br>
              <a:rPr lang="en-US" altLang="zh-TW" sz="3000" dirty="0" smtClean="0">
                <a:effectLst>
                  <a:outerShdw blurRad="38100" dist="38100" dir="2700000" algn="tl">
                    <a:srgbClr val="000000">
                      <a:alpha val="43137"/>
                    </a:srgbClr>
                  </a:outerShdw>
                </a:effectLst>
              </a:rPr>
            </a:br>
            <a:r>
              <a:rPr lang="en-US" altLang="zh-TW" sz="3000" dirty="0" smtClean="0">
                <a:effectLst>
                  <a:outerShdw blurRad="38100" dist="38100" dir="2700000" algn="tl">
                    <a:srgbClr val="000000">
                      <a:alpha val="43137"/>
                    </a:srgbClr>
                  </a:outerShdw>
                </a:effectLst>
              </a:rPr>
              <a:t>November, 2010</a:t>
            </a:r>
            <a:br>
              <a:rPr lang="en-US" altLang="zh-TW" sz="3000" dirty="0" smtClean="0">
                <a:effectLst>
                  <a:outerShdw blurRad="38100" dist="38100" dir="2700000" algn="tl">
                    <a:srgbClr val="000000">
                      <a:alpha val="43137"/>
                    </a:srgbClr>
                  </a:outerShdw>
                </a:effectLst>
              </a:rPr>
            </a:br>
            <a:r>
              <a:rPr lang="en-US" altLang="zh-TW" sz="3000" dirty="0" smtClean="0">
                <a:effectLst>
                  <a:outerShdw blurRad="38100" dist="38100" dir="2700000" algn="tl">
                    <a:srgbClr val="000000">
                      <a:alpha val="43137"/>
                    </a:srgbClr>
                  </a:outerShdw>
                </a:effectLst>
              </a:rPr>
              <a:t>San Antonio, Texas</a:t>
            </a:r>
            <a:br>
              <a:rPr lang="en-US" altLang="zh-TW" sz="3000" dirty="0" smtClean="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p:txBody>
      </p:sp>
      <p:sp>
        <p:nvSpPr>
          <p:cNvPr id="6147" name="Subtitle 2"/>
          <p:cNvSpPr>
            <a:spLocks noGrp="1"/>
          </p:cNvSpPr>
          <p:nvPr>
            <p:ph type="subTitle" idx="1"/>
          </p:nvPr>
        </p:nvSpPr>
        <p:spPr>
          <a:xfrm>
            <a:off x="838200" y="3962400"/>
            <a:ext cx="8077200" cy="2667000"/>
          </a:xfrm>
        </p:spPr>
        <p:txBody>
          <a:bodyPr/>
          <a:lstStyle/>
          <a:p>
            <a:pPr marR="0" algn="l" eaLnBrk="1" hangingPunct="1">
              <a:lnSpc>
                <a:spcPct val="90000"/>
              </a:lnSpc>
            </a:pPr>
            <a:r>
              <a:rPr lang="en-US" altLang="zh-TW" sz="2000" b="1" dirty="0" smtClean="0"/>
              <a:t>    Facilitator/Panelist : James Altschuld, Ohio State  University                           </a:t>
            </a:r>
          </a:p>
          <a:p>
            <a:pPr marR="0" algn="l" eaLnBrk="1" hangingPunct="1">
              <a:lnSpc>
                <a:spcPct val="90000"/>
              </a:lnSpc>
            </a:pPr>
            <a:r>
              <a:rPr lang="en-US" altLang="zh-TW" sz="2000" b="1" dirty="0" smtClean="0"/>
              <a:t>    Panelists:  Jean King, University of Minnesota </a:t>
            </a:r>
          </a:p>
          <a:p>
            <a:pPr marR="0" algn="l" eaLnBrk="1" hangingPunct="1">
              <a:lnSpc>
                <a:spcPct val="90000"/>
              </a:lnSpc>
            </a:pPr>
            <a:r>
              <a:rPr lang="en-US" altLang="zh-TW" sz="2000" b="1" dirty="0" smtClean="0"/>
              <a:t>	          Laurie Stevahn, Seattle University</a:t>
            </a:r>
          </a:p>
          <a:p>
            <a:pPr marR="0" algn="l" eaLnBrk="1" hangingPunct="1">
              <a:lnSpc>
                <a:spcPct val="90000"/>
              </a:lnSpc>
            </a:pPr>
            <a:r>
              <a:rPr lang="en-US" altLang="zh-TW" sz="2000" b="1" dirty="0" smtClean="0"/>
              <a:t>	          Jeffry White, University of Louisiana at Lafayette 		    	</a:t>
            </a:r>
          </a:p>
          <a:p>
            <a:pPr marR="0" algn="l" eaLnBrk="1" hangingPunct="1">
              <a:lnSpc>
                <a:spcPct val="90000"/>
              </a:lnSpc>
            </a:pPr>
            <a:r>
              <a:rPr lang="en-US" altLang="zh-TW" sz="2000" b="1" dirty="0" smtClean="0"/>
              <a:t>    Discussants:  Hsin-Ling Hung, University of North Dakota</a:t>
            </a:r>
          </a:p>
          <a:p>
            <a:pPr marR="0" algn="l" eaLnBrk="1" hangingPunct="1">
              <a:lnSpc>
                <a:spcPct val="90000"/>
              </a:lnSpc>
            </a:pPr>
            <a:r>
              <a:rPr lang="en-US" altLang="zh-TW" sz="2000" b="1" dirty="0" smtClean="0"/>
              <a:t>	                 Yi-Fang Lee, National Chi Nan University		</a:t>
            </a:r>
          </a:p>
          <a:p>
            <a:pPr marR="0" algn="l" eaLnBrk="1" hangingPunct="1">
              <a:lnSpc>
                <a:spcPct val="90000"/>
              </a:lnSpc>
            </a:pPr>
            <a:endParaRPr lang="en-US" altLang="zh-TW" sz="2000" b="1" dirty="0" smtClean="0"/>
          </a:p>
          <a:p>
            <a:pPr marR="0" algn="l" eaLnBrk="1" hangingPunct="1">
              <a:lnSpc>
                <a:spcPct val="90000"/>
              </a:lnSpc>
            </a:pPr>
            <a:endParaRPr lang="en-US" altLang="zh-TW"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lum bright="-22000" contrast="42000"/>
          </a:blip>
          <a:srcRect/>
          <a:stretch>
            <a:fillRect/>
          </a:stretch>
        </p:blipFill>
        <p:spPr bwMode="auto">
          <a:xfrm>
            <a:off x="304800" y="284163"/>
            <a:ext cx="8610600" cy="634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lum bright="-20000" contrast="42000"/>
          </a:blip>
          <a:srcRect/>
          <a:stretch>
            <a:fillRect/>
          </a:stretch>
        </p:blipFill>
        <p:spPr bwMode="auto">
          <a:xfrm>
            <a:off x="685800" y="1524000"/>
            <a:ext cx="7880350" cy="4800600"/>
          </a:xfrm>
          <a:prstGeom prst="rect">
            <a:avLst/>
          </a:prstGeom>
          <a:noFill/>
          <a:ln w="9525">
            <a:noFill/>
            <a:miter lim="800000"/>
            <a:headEnd/>
            <a:tailEnd/>
          </a:ln>
        </p:spPr>
      </p:pic>
      <p:pic>
        <p:nvPicPr>
          <p:cNvPr id="16387" name="Picture 5"/>
          <p:cNvPicPr>
            <a:picLocks noChangeAspect="1" noChangeArrowheads="1"/>
          </p:cNvPicPr>
          <p:nvPr/>
        </p:nvPicPr>
        <p:blipFill>
          <a:blip r:embed="rId4" cstate="print">
            <a:lum bright="-24000" contrast="42000"/>
          </a:blip>
          <a:srcRect/>
          <a:stretch>
            <a:fillRect/>
          </a:stretch>
        </p:blipFill>
        <p:spPr bwMode="auto">
          <a:xfrm>
            <a:off x="762000" y="781050"/>
            <a:ext cx="7696200"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內容版面配置區 3" descr="1.2.2.jpg"/>
          <p:cNvPicPr>
            <a:picLocks noGrp="1" noChangeAspect="1"/>
          </p:cNvPicPr>
          <p:nvPr>
            <p:ph idx="1"/>
          </p:nvPr>
        </p:nvPicPr>
        <p:blipFill>
          <a:blip r:embed="rId3" cstate="print">
            <a:lum bright="-24000" contrast="42000"/>
          </a:blip>
          <a:srcRect/>
          <a:stretch>
            <a:fillRect/>
          </a:stretch>
        </p:blipFill>
        <p:spPr>
          <a:xfrm>
            <a:off x="685800" y="228600"/>
            <a:ext cx="7848600" cy="6126163"/>
          </a:xfrm>
        </p:spPr>
      </p:pic>
      <p:sp>
        <p:nvSpPr>
          <p:cNvPr id="17411" name="文字方塊 4"/>
          <p:cNvSpPr txBox="1">
            <a:spLocks noChangeArrowheads="1"/>
          </p:cNvSpPr>
          <p:nvPr/>
        </p:nvSpPr>
        <p:spPr bwMode="auto">
          <a:xfrm>
            <a:off x="914400" y="6172200"/>
            <a:ext cx="8229600" cy="641350"/>
          </a:xfrm>
          <a:prstGeom prst="rect">
            <a:avLst/>
          </a:prstGeom>
          <a:noFill/>
          <a:ln w="9525">
            <a:noFill/>
            <a:miter lim="800000"/>
            <a:headEnd/>
            <a:tailEnd/>
          </a:ln>
        </p:spPr>
        <p:txBody>
          <a:bodyPr>
            <a:spAutoFit/>
          </a:bodyPr>
          <a:lstStyle/>
          <a:p>
            <a:r>
              <a:rPr kumimoji="0" lang="en-US" altLang="zh-TW" dirty="0">
                <a:latin typeface="Constantia" pitchFamily="18" charset="0"/>
              </a:rPr>
              <a:t>Source: from Needs assessment kit 1, by J. W. Altschuld &amp; D. D. Kumar , 2010, Thousand Oaks, CA: Sage. </a:t>
            </a:r>
            <a:endParaRPr kumimoji="0" lang="zh-TW" altLang="en-US">
              <a:latin typeface="Constant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內容版面配置區 3" descr="2.2.jpg"/>
          <p:cNvPicPr>
            <a:picLocks noGrp="1" noChangeAspect="1"/>
          </p:cNvPicPr>
          <p:nvPr>
            <p:ph idx="1"/>
          </p:nvPr>
        </p:nvPicPr>
        <p:blipFill>
          <a:blip r:embed="rId3" cstate="print">
            <a:lum bright="-30000" contrast="46000"/>
          </a:blip>
          <a:srcRect/>
          <a:stretch>
            <a:fillRect/>
          </a:stretch>
        </p:blipFill>
        <p:spPr>
          <a:xfrm>
            <a:off x="914400" y="0"/>
            <a:ext cx="7239000" cy="6324600"/>
          </a:xfrm>
        </p:spPr>
      </p:pic>
      <p:sp>
        <p:nvSpPr>
          <p:cNvPr id="18435" name="文字方塊 4"/>
          <p:cNvSpPr txBox="1">
            <a:spLocks noChangeArrowheads="1"/>
          </p:cNvSpPr>
          <p:nvPr/>
        </p:nvSpPr>
        <p:spPr bwMode="auto">
          <a:xfrm>
            <a:off x="914400" y="6211888"/>
            <a:ext cx="8229600" cy="641350"/>
          </a:xfrm>
          <a:prstGeom prst="rect">
            <a:avLst/>
          </a:prstGeom>
          <a:noFill/>
          <a:ln w="9525">
            <a:noFill/>
            <a:miter lim="800000"/>
            <a:headEnd/>
            <a:tailEnd/>
          </a:ln>
        </p:spPr>
        <p:txBody>
          <a:bodyPr>
            <a:spAutoFit/>
          </a:bodyPr>
          <a:lstStyle/>
          <a:p>
            <a:r>
              <a:rPr kumimoji="0" lang="en-US" altLang="zh-TW" dirty="0">
                <a:latin typeface="Constantia" pitchFamily="18" charset="0"/>
              </a:rPr>
              <a:t>Source: from Needs assessment kit 1, by J. W. Altschuld &amp; D. D. Kumar , 2010, Thousand Oaks, CA: Sage. </a:t>
            </a:r>
            <a:endParaRPr kumimoji="0" lang="zh-TW" altLang="en-US">
              <a:latin typeface="Constant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r>
              <a:rPr lang="en-US" altLang="zh-TW" dirty="0" smtClean="0">
                <a:ea typeface="新細明體" pitchFamily="18" charset="-120"/>
              </a:rPr>
              <a:t>Putting it Together in the Kit</a:t>
            </a:r>
          </a:p>
        </p:txBody>
      </p:sp>
      <p:sp>
        <p:nvSpPr>
          <p:cNvPr id="19459" name="Content Placeholder 2"/>
          <p:cNvSpPr>
            <a:spLocks noGrp="1"/>
          </p:cNvSpPr>
          <p:nvPr>
            <p:ph sz="half" idx="1"/>
          </p:nvPr>
        </p:nvSpPr>
        <p:spPr>
          <a:xfrm>
            <a:off x="457200" y="1524000"/>
            <a:ext cx="4800600" cy="4602163"/>
          </a:xfrm>
        </p:spPr>
        <p:txBody>
          <a:bodyPr/>
          <a:lstStyle/>
          <a:p>
            <a:pPr eaLnBrk="1" hangingPunct="1">
              <a:lnSpc>
                <a:spcPct val="90000"/>
              </a:lnSpc>
              <a:buFont typeface="Wingdings 2" pitchFamily="18" charset="2"/>
              <a:buNone/>
            </a:pPr>
            <a:r>
              <a:rPr lang="en-US" altLang="zh-TW" sz="2200" dirty="0" smtClean="0"/>
              <a:t>Book 1 – Definitions, terms, description of steps/</a:t>
            </a:r>
            <a:r>
              <a:rPr lang="en-US" altLang="zh-TW" sz="2200" u="sng" dirty="0" smtClean="0"/>
              <a:t>Phases 1, 2, 3</a:t>
            </a:r>
          </a:p>
          <a:p>
            <a:pPr eaLnBrk="1" hangingPunct="1">
              <a:lnSpc>
                <a:spcPct val="90000"/>
              </a:lnSpc>
              <a:buFont typeface="Wingdings 2" pitchFamily="18" charset="2"/>
              <a:buNone/>
            </a:pPr>
            <a:r>
              <a:rPr lang="en-US" altLang="zh-TW" sz="2200" dirty="0" smtClean="0"/>
              <a:t>Book 2 – </a:t>
            </a:r>
            <a:r>
              <a:rPr lang="en-US" altLang="zh-TW" sz="2200" u="sng" dirty="0" smtClean="0"/>
              <a:t>Phase 1</a:t>
            </a:r>
            <a:r>
              <a:rPr lang="en-US" altLang="zh-TW" sz="2200" dirty="0" smtClean="0"/>
              <a:t>, getting  started from vague beginnings, sources, collaborative NAs, etc</a:t>
            </a:r>
          </a:p>
          <a:p>
            <a:pPr eaLnBrk="1" hangingPunct="1">
              <a:lnSpc>
                <a:spcPct val="90000"/>
              </a:lnSpc>
              <a:buFont typeface="Wingdings 2" pitchFamily="18" charset="2"/>
              <a:buNone/>
            </a:pPr>
            <a:r>
              <a:rPr lang="en-US" altLang="zh-TW" sz="2200" dirty="0" smtClean="0"/>
              <a:t>Book 3 – </a:t>
            </a:r>
            <a:r>
              <a:rPr lang="en-US" altLang="zh-TW" sz="2200" u="sng" dirty="0" smtClean="0"/>
              <a:t>Phase 2</a:t>
            </a:r>
            <a:r>
              <a:rPr lang="en-US" altLang="zh-TW" sz="2200" dirty="0" smtClean="0"/>
              <a:t>, collecting data  (emphasis on 5 key methods)</a:t>
            </a:r>
          </a:p>
          <a:p>
            <a:pPr eaLnBrk="1" hangingPunct="1">
              <a:lnSpc>
                <a:spcPct val="90000"/>
              </a:lnSpc>
              <a:buFont typeface="Wingdings 2" pitchFamily="18" charset="2"/>
              <a:buNone/>
            </a:pPr>
            <a:r>
              <a:rPr lang="en-US" altLang="zh-TW" sz="2200" dirty="0" smtClean="0"/>
              <a:t>Book 4,  </a:t>
            </a:r>
            <a:r>
              <a:rPr lang="en-US" altLang="zh-TW" sz="2200" u="sng" dirty="0" smtClean="0"/>
              <a:t>Phase 2</a:t>
            </a:r>
            <a:r>
              <a:rPr lang="en-US" altLang="zh-TW" sz="2200" dirty="0" smtClean="0"/>
              <a:t>, analyzing and prioritizing mixed methods data (the data puzzle)</a:t>
            </a:r>
          </a:p>
          <a:p>
            <a:pPr eaLnBrk="1" hangingPunct="1">
              <a:lnSpc>
                <a:spcPct val="90000"/>
              </a:lnSpc>
              <a:buFont typeface="Wingdings 2" pitchFamily="18" charset="2"/>
              <a:buNone/>
            </a:pPr>
            <a:r>
              <a:rPr lang="en-US" altLang="zh-TW" sz="2200" dirty="0" smtClean="0"/>
              <a:t>Book 5, </a:t>
            </a:r>
            <a:r>
              <a:rPr lang="en-US" altLang="zh-TW" sz="2200" u="sng" dirty="0" smtClean="0"/>
              <a:t>Phase 3</a:t>
            </a:r>
            <a:r>
              <a:rPr lang="en-US" altLang="zh-TW" sz="2200" dirty="0" smtClean="0"/>
              <a:t>, transforming the NA into organizational action (making it happen)</a:t>
            </a:r>
            <a:endParaRPr lang="en-US" altLang="zh-TW" sz="2200" u="sng" dirty="0" smtClean="0"/>
          </a:p>
        </p:txBody>
      </p:sp>
      <p:pic>
        <p:nvPicPr>
          <p:cNvPr id="19460" name="內容版面配置區 5" descr="163221890_836358.gif"/>
          <p:cNvPicPr>
            <a:picLocks noGrp="1" noChangeAspect="1"/>
          </p:cNvPicPr>
          <p:nvPr>
            <p:ph sz="half" idx="2"/>
          </p:nvPr>
        </p:nvPicPr>
        <p:blipFill>
          <a:blip r:embed="rId3" cstate="print"/>
          <a:srcRect/>
          <a:stretch>
            <a:fillRect/>
          </a:stretch>
        </p:blipFill>
        <p:spPr>
          <a:xfrm rot="1155418">
            <a:off x="7086600" y="2133600"/>
            <a:ext cx="563563" cy="669925"/>
          </a:xfrm>
        </p:spPr>
      </p:pic>
      <p:sp>
        <p:nvSpPr>
          <p:cNvPr id="19461" name="矩形 4"/>
          <p:cNvSpPr>
            <a:spLocks noChangeArrowheads="1"/>
          </p:cNvSpPr>
          <p:nvPr/>
        </p:nvSpPr>
        <p:spPr bwMode="auto">
          <a:xfrm>
            <a:off x="5638800" y="5334000"/>
            <a:ext cx="3276600" cy="646113"/>
          </a:xfrm>
          <a:prstGeom prst="rect">
            <a:avLst/>
          </a:prstGeom>
          <a:solidFill>
            <a:srgbClr val="FFC000"/>
          </a:solidFill>
          <a:ln w="9525">
            <a:noFill/>
            <a:miter lim="800000"/>
            <a:headEnd/>
            <a:tailEnd/>
          </a:ln>
        </p:spPr>
        <p:txBody>
          <a:bodyPr>
            <a:spAutoFit/>
          </a:bodyPr>
          <a:lstStyle/>
          <a:p>
            <a:r>
              <a:rPr kumimoji="0" lang="en-US" altLang="zh-TW" dirty="0">
                <a:latin typeface="Constantia" pitchFamily="18" charset="0"/>
              </a:rPr>
              <a:t>“Like in music, expansion of and variations on a theme.”</a:t>
            </a:r>
            <a:endParaRPr kumimoji="0" lang="zh-TW" altLang="en-US">
              <a:latin typeface="Constantia" pitchFamily="18" charset="0"/>
            </a:endParaRPr>
          </a:p>
        </p:txBody>
      </p:sp>
      <p:pic>
        <p:nvPicPr>
          <p:cNvPr id="19462" name="內容版面配置區 5" descr="163221890_836358.gif"/>
          <p:cNvPicPr>
            <a:picLocks noChangeAspect="1"/>
          </p:cNvPicPr>
          <p:nvPr/>
        </p:nvPicPr>
        <p:blipFill>
          <a:blip r:embed="rId3" cstate="print"/>
          <a:srcRect/>
          <a:stretch>
            <a:fillRect/>
          </a:stretch>
        </p:blipFill>
        <p:spPr bwMode="auto">
          <a:xfrm rot="1171281">
            <a:off x="6673850" y="3506788"/>
            <a:ext cx="1155700" cy="1374775"/>
          </a:xfrm>
          <a:prstGeom prst="rect">
            <a:avLst/>
          </a:prstGeom>
          <a:noFill/>
          <a:ln w="9525">
            <a:noFill/>
            <a:miter lim="800000"/>
            <a:headEnd/>
            <a:tailEnd/>
          </a:ln>
        </p:spPr>
      </p:pic>
      <p:pic>
        <p:nvPicPr>
          <p:cNvPr id="19463" name="內容版面配置區 5" descr="163221890_836358.gif"/>
          <p:cNvPicPr>
            <a:picLocks noChangeAspect="1"/>
          </p:cNvPicPr>
          <p:nvPr/>
        </p:nvPicPr>
        <p:blipFill>
          <a:blip r:embed="rId3" cstate="print"/>
          <a:srcRect/>
          <a:stretch>
            <a:fillRect/>
          </a:stretch>
        </p:blipFill>
        <p:spPr bwMode="auto">
          <a:xfrm rot="-1017907">
            <a:off x="5846763" y="2695575"/>
            <a:ext cx="873125"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0"/>
            <a:ext cx="8534400" cy="5334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endParaRPr kumimoji="0" lang="en-US" sz="1000" dirty="0">
              <a:solidFill>
                <a:schemeClr val="tx2"/>
              </a:solidFill>
              <a:latin typeface="Constantia" pitchFamily="18" charset="0"/>
            </a:endParaRPr>
          </a:p>
          <a:p>
            <a:pPr marL="342900" indent="-342900" algn="ctr" eaLnBrk="0" hangingPunct="0">
              <a:lnSpc>
                <a:spcPct val="80000"/>
              </a:lnSpc>
              <a:spcBef>
                <a:spcPct val="20000"/>
              </a:spcBef>
              <a:buClr>
                <a:srgbClr val="0BD0D9"/>
              </a:buClr>
              <a:buSzPct val="95000"/>
              <a:buFont typeface="Wingdings 2" pitchFamily="18" charset="2"/>
              <a:buNone/>
            </a:pPr>
            <a:r>
              <a:rPr kumimoji="0" lang="en-US" sz="1500" b="1" dirty="0">
                <a:solidFill>
                  <a:schemeClr val="tx2"/>
                </a:solidFill>
                <a:latin typeface="Constantia" pitchFamily="18" charset="0"/>
              </a:rPr>
              <a:t>Book 4 Outline </a:t>
            </a:r>
          </a:p>
        </p:txBody>
      </p:sp>
      <p:sp>
        <p:nvSpPr>
          <p:cNvPr id="50179" name="Rectangle 3"/>
          <p:cNvSpPr>
            <a:spLocks noGrp="1"/>
          </p:cNvSpPr>
          <p:nvPr>
            <p:ph/>
          </p:nvPr>
        </p:nvSpPr>
        <p:spPr>
          <a:xfrm>
            <a:off x="381000" y="685800"/>
            <a:ext cx="8229600" cy="4987925"/>
          </a:xfrm>
        </p:spPr>
        <p:txBody>
          <a:bodyPr/>
          <a:lstStyle/>
          <a:p>
            <a:pPr>
              <a:buFont typeface="Wingdings 2" pitchFamily="18" charset="2"/>
              <a:buNone/>
            </a:pPr>
            <a:r>
              <a:rPr lang="en-US" sz="1400" b="1" dirty="0" smtClean="0">
                <a:solidFill>
                  <a:schemeClr val="tx2"/>
                </a:solidFill>
              </a:rPr>
              <a:t>Chapter 1: The Data and Prioritization Mess: What Are You Getting Into?</a:t>
            </a:r>
          </a:p>
          <a:p>
            <a:r>
              <a:rPr lang="en-US" sz="1400" dirty="0" smtClean="0">
                <a:solidFill>
                  <a:schemeClr val="tx2"/>
                </a:solidFill>
              </a:rPr>
              <a:t>The data side of the equation</a:t>
            </a:r>
          </a:p>
          <a:p>
            <a:r>
              <a:rPr lang="en-US" sz="1400" dirty="0" smtClean="0">
                <a:solidFill>
                  <a:schemeClr val="tx2"/>
                </a:solidFill>
              </a:rPr>
              <a:t>How complicated can it get?</a:t>
            </a:r>
          </a:p>
          <a:p>
            <a:r>
              <a:rPr lang="en-US" sz="1400" dirty="0" smtClean="0">
                <a:solidFill>
                  <a:schemeClr val="tx2"/>
                </a:solidFill>
              </a:rPr>
              <a:t>Priority setting: The other side of things.</a:t>
            </a:r>
          </a:p>
          <a:p>
            <a:r>
              <a:rPr lang="en-US" sz="1400" dirty="0" smtClean="0">
                <a:solidFill>
                  <a:schemeClr val="tx2"/>
                </a:solidFill>
              </a:rPr>
              <a:t>Orientation to analysis &amp; prioritization</a:t>
            </a:r>
          </a:p>
          <a:p>
            <a:r>
              <a:rPr lang="en-US" sz="1400" dirty="0" smtClean="0">
                <a:solidFill>
                  <a:schemeClr val="tx2"/>
                </a:solidFill>
              </a:rPr>
              <a:t>Data analysis &amp; prioritization approaches</a:t>
            </a:r>
          </a:p>
          <a:p>
            <a:pPr>
              <a:buFont typeface="Wingdings 2" pitchFamily="18" charset="2"/>
              <a:buNone/>
            </a:pPr>
            <a:endParaRPr lang="en-US" sz="1400" dirty="0" smtClean="0">
              <a:solidFill>
                <a:schemeClr val="tx2"/>
              </a:solidFill>
            </a:endParaRPr>
          </a:p>
          <a:p>
            <a:pPr>
              <a:buFont typeface="Wingdings 2" pitchFamily="18" charset="2"/>
              <a:buNone/>
            </a:pPr>
            <a:r>
              <a:rPr lang="en-US" sz="1400" b="1" dirty="0" smtClean="0">
                <a:solidFill>
                  <a:schemeClr val="tx2"/>
                </a:solidFill>
              </a:rPr>
              <a:t>Chapter 2: Dealing with Qualitative Needs Data</a:t>
            </a:r>
          </a:p>
          <a:p>
            <a:r>
              <a:rPr lang="en-US" sz="1400" dirty="0" smtClean="0">
                <a:solidFill>
                  <a:schemeClr val="tx2"/>
                </a:solidFill>
              </a:rPr>
              <a:t>Features of qualitative data that guide analysis</a:t>
            </a:r>
          </a:p>
          <a:p>
            <a:r>
              <a:rPr lang="en-US" sz="1400" dirty="0" smtClean="0">
                <a:solidFill>
                  <a:schemeClr val="tx2"/>
                </a:solidFill>
              </a:rPr>
              <a:t>Structuring in data analysis</a:t>
            </a:r>
          </a:p>
          <a:p>
            <a:r>
              <a:rPr lang="en-US" sz="1400" dirty="0" smtClean="0">
                <a:solidFill>
                  <a:schemeClr val="tx2"/>
                </a:solidFill>
              </a:rPr>
              <a:t>After analyzing the data, now what?</a:t>
            </a:r>
          </a:p>
          <a:p>
            <a:pPr>
              <a:buFont typeface="Wingdings 2" pitchFamily="18" charset="2"/>
              <a:buNone/>
            </a:pPr>
            <a:endParaRPr lang="en-US" sz="1400" dirty="0" smtClean="0">
              <a:solidFill>
                <a:schemeClr val="tx2"/>
              </a:solidFill>
            </a:endParaRPr>
          </a:p>
          <a:p>
            <a:pPr>
              <a:buFont typeface="Wingdings 2" pitchFamily="18" charset="2"/>
              <a:buNone/>
            </a:pPr>
            <a:r>
              <a:rPr lang="en-US" sz="1400" b="1" dirty="0" smtClean="0">
                <a:solidFill>
                  <a:schemeClr val="tx2"/>
                </a:solidFill>
              </a:rPr>
              <a:t>Chapter 3: Coping with Quantitative Needs Data</a:t>
            </a:r>
          </a:p>
          <a:p>
            <a:r>
              <a:rPr lang="en-US" sz="1400" dirty="0" smtClean="0">
                <a:solidFill>
                  <a:schemeClr val="tx2"/>
                </a:solidFill>
              </a:rPr>
              <a:t>Survey data analysis</a:t>
            </a:r>
          </a:p>
          <a:p>
            <a:r>
              <a:rPr lang="en-US" sz="1400" dirty="0" smtClean="0">
                <a:solidFill>
                  <a:schemeClr val="tx2"/>
                </a:solidFill>
              </a:rPr>
              <a:t>Pre-analysis data checks</a:t>
            </a:r>
          </a:p>
          <a:p>
            <a:r>
              <a:rPr lang="en-US" sz="1400" dirty="0" smtClean="0">
                <a:solidFill>
                  <a:schemeClr val="tx2"/>
                </a:solidFill>
              </a:rPr>
              <a:t>Data analysis questions</a:t>
            </a:r>
          </a:p>
          <a:p>
            <a:r>
              <a:rPr lang="en-US" sz="1400" dirty="0" smtClean="0">
                <a:solidFill>
                  <a:schemeClr val="tx2"/>
                </a:solidFill>
              </a:rPr>
              <a:t>Descriptive statistics</a:t>
            </a:r>
          </a:p>
          <a:p>
            <a:r>
              <a:rPr lang="en-US" sz="1400" dirty="0" smtClean="0">
                <a:solidFill>
                  <a:schemeClr val="tx2"/>
                </a:solidFill>
              </a:rPr>
              <a:t>Psychometrics	</a:t>
            </a:r>
          </a:p>
          <a:p>
            <a:r>
              <a:rPr lang="en-US" sz="1400" dirty="0" smtClean="0">
                <a:solidFill>
                  <a:schemeClr val="tx2"/>
                </a:solidFill>
              </a:rPr>
              <a:t>Inferential statistics</a:t>
            </a:r>
          </a:p>
          <a:p>
            <a:r>
              <a:rPr lang="en-US" sz="1400" dirty="0" smtClean="0">
                <a:solidFill>
                  <a:schemeClr val="tx2"/>
                </a:solidFill>
              </a:rPr>
              <a:t>Discrepancy data</a:t>
            </a:r>
          </a:p>
          <a:p>
            <a:r>
              <a:rPr lang="en-US" sz="1400" dirty="0" smtClean="0">
                <a:solidFill>
                  <a:schemeClr val="tx2"/>
                </a:solidFill>
              </a:rPr>
              <a:t>Correlation &amp; regression in NA data</a:t>
            </a:r>
          </a:p>
          <a:p>
            <a:r>
              <a:rPr lang="en-US" sz="1400" dirty="0" smtClean="0">
                <a:solidFill>
                  <a:schemeClr val="tx2"/>
                </a:solidFill>
              </a:rPr>
              <a:t>Other quantitative data </a:t>
            </a:r>
          </a:p>
          <a:p>
            <a:r>
              <a:rPr lang="en-US" sz="1400" dirty="0" smtClean="0">
                <a:solidFill>
                  <a:schemeClr val="tx2"/>
                </a:solidFill>
              </a:rPr>
              <a:t>Conclusions from numerical data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4800" y="0"/>
            <a:ext cx="8534400" cy="5334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endParaRPr kumimoji="0" lang="en-US" sz="1400" dirty="0">
              <a:solidFill>
                <a:schemeClr val="tx2"/>
              </a:solidFill>
              <a:latin typeface="Constantia" pitchFamily="18" charset="0"/>
            </a:endParaRPr>
          </a:p>
          <a:p>
            <a:pPr marL="342900" indent="-342900" algn="ctr" eaLnBrk="0" hangingPunct="0">
              <a:lnSpc>
                <a:spcPct val="80000"/>
              </a:lnSpc>
              <a:spcBef>
                <a:spcPct val="20000"/>
              </a:spcBef>
              <a:buClr>
                <a:srgbClr val="0BD0D9"/>
              </a:buClr>
              <a:buSzPct val="95000"/>
              <a:buFont typeface="Wingdings 2" pitchFamily="18" charset="2"/>
              <a:buNone/>
            </a:pPr>
            <a:r>
              <a:rPr kumimoji="0" lang="en-US" sz="1400" b="1" dirty="0">
                <a:solidFill>
                  <a:schemeClr val="tx2"/>
                </a:solidFill>
                <a:latin typeface="Constantia" pitchFamily="18" charset="0"/>
              </a:rPr>
              <a:t>Book 4 cont.</a:t>
            </a:r>
          </a:p>
        </p:txBody>
      </p:sp>
      <p:sp>
        <p:nvSpPr>
          <p:cNvPr id="52227" name="Rectangle 3"/>
          <p:cNvSpPr>
            <a:spLocks noGrp="1"/>
          </p:cNvSpPr>
          <p:nvPr>
            <p:ph/>
          </p:nvPr>
        </p:nvSpPr>
        <p:spPr>
          <a:xfrm>
            <a:off x="381000" y="685800"/>
            <a:ext cx="8229600" cy="4987925"/>
          </a:xfrm>
        </p:spPr>
        <p:txBody>
          <a:bodyPr/>
          <a:lstStyle/>
          <a:p>
            <a:pPr algn="just">
              <a:buFont typeface="Wingdings 2" pitchFamily="18" charset="2"/>
              <a:buNone/>
            </a:pPr>
            <a:r>
              <a:rPr lang="en-US" sz="1400" b="1" dirty="0" smtClean="0">
                <a:solidFill>
                  <a:schemeClr val="tx2"/>
                </a:solidFill>
                <a:cs typeface="Times New Roman" pitchFamily="18" charset="0"/>
              </a:rPr>
              <a:t>Chapter 4: Getting the results together for prioritization</a:t>
            </a:r>
          </a:p>
          <a:p>
            <a:pPr algn="just"/>
            <a:r>
              <a:rPr lang="en-US" sz="1400" dirty="0" smtClean="0">
                <a:solidFill>
                  <a:schemeClr val="tx2"/>
                </a:solidFill>
                <a:cs typeface="Times New Roman" pitchFamily="18" charset="0"/>
              </a:rPr>
              <a:t>First considerations</a:t>
            </a:r>
          </a:p>
          <a:p>
            <a:pPr algn="just"/>
            <a:r>
              <a:rPr lang="en-US" sz="1400" dirty="0" smtClean="0">
                <a:solidFill>
                  <a:schemeClr val="tx2"/>
                </a:solidFill>
                <a:cs typeface="Times New Roman" pitchFamily="18" charset="0"/>
              </a:rPr>
              <a:t>Weighing responses for prioritization</a:t>
            </a:r>
          </a:p>
          <a:p>
            <a:pPr algn="just"/>
            <a:r>
              <a:rPr lang="en-US" sz="1400" dirty="0" smtClean="0">
                <a:solidFill>
                  <a:schemeClr val="tx2"/>
                </a:solidFill>
                <a:cs typeface="Times New Roman" pitchFamily="18" charset="0"/>
              </a:rPr>
              <a:t>Portraying the data </a:t>
            </a:r>
          </a:p>
          <a:p>
            <a:pPr algn="just"/>
            <a:r>
              <a:rPr lang="en-US" sz="1400" dirty="0" smtClean="0">
                <a:solidFill>
                  <a:schemeClr val="tx2"/>
                </a:solidFill>
                <a:cs typeface="Times New Roman" pitchFamily="18" charset="0"/>
              </a:rPr>
              <a:t>Short summaries per source</a:t>
            </a:r>
          </a:p>
          <a:p>
            <a:pPr algn="just"/>
            <a:r>
              <a:rPr lang="en-US" sz="1400" dirty="0" smtClean="0">
                <a:solidFill>
                  <a:schemeClr val="tx2"/>
                </a:solidFill>
                <a:cs typeface="Times New Roman" pitchFamily="18" charset="0"/>
              </a:rPr>
              <a:t>Samples of short summaries</a:t>
            </a:r>
          </a:p>
          <a:p>
            <a:pPr algn="just"/>
            <a:r>
              <a:rPr lang="en-US" sz="1400" dirty="0" smtClean="0">
                <a:solidFill>
                  <a:schemeClr val="tx2"/>
                </a:solidFill>
                <a:cs typeface="Times New Roman" pitchFamily="18" charset="0"/>
              </a:rPr>
              <a:t>Collated summary across sources</a:t>
            </a:r>
          </a:p>
          <a:p>
            <a:pPr>
              <a:buFont typeface="Wingdings 2" pitchFamily="18" charset="2"/>
              <a:buNone/>
            </a:pPr>
            <a:r>
              <a:rPr lang="en-US" sz="1400" b="1" dirty="0" smtClean="0">
                <a:solidFill>
                  <a:schemeClr val="tx2"/>
                </a:solidFill>
                <a:cs typeface="Times New Roman" pitchFamily="18" charset="0"/>
              </a:rPr>
              <a:t>	</a:t>
            </a:r>
          </a:p>
          <a:p>
            <a:pPr algn="just">
              <a:buFont typeface="Wingdings 2" pitchFamily="18" charset="2"/>
              <a:buNone/>
            </a:pPr>
            <a:r>
              <a:rPr lang="en-US" sz="1400" b="1" dirty="0" smtClean="0">
                <a:solidFill>
                  <a:schemeClr val="tx2"/>
                </a:solidFill>
                <a:cs typeface="Times New Roman" pitchFamily="18" charset="0"/>
              </a:rPr>
              <a:t>Chapter 5: Prioritizing identified needs</a:t>
            </a:r>
          </a:p>
          <a:p>
            <a:pPr algn="just"/>
            <a:r>
              <a:rPr lang="en-US" sz="1400" dirty="0" smtClean="0">
                <a:solidFill>
                  <a:schemeClr val="tx2"/>
                </a:solidFill>
                <a:cs typeface="Times New Roman" pitchFamily="18" charset="0"/>
              </a:rPr>
              <a:t>Steps in prioritization</a:t>
            </a:r>
          </a:p>
          <a:p>
            <a:pPr algn="just"/>
            <a:r>
              <a:rPr lang="en-US" sz="1400" dirty="0" smtClean="0">
                <a:solidFill>
                  <a:schemeClr val="tx2"/>
                </a:solidFill>
                <a:cs typeface="Times New Roman" pitchFamily="18" charset="0"/>
              </a:rPr>
              <a:t>#1: Make sure formal prioritizing procedure desirable course </a:t>
            </a:r>
          </a:p>
          <a:p>
            <a:pPr algn="just"/>
            <a:r>
              <a:rPr lang="en-US" sz="1400" dirty="0" smtClean="0">
                <a:solidFill>
                  <a:schemeClr val="tx2"/>
                </a:solidFill>
                <a:cs typeface="Times New Roman" pitchFamily="18" charset="0"/>
              </a:rPr>
              <a:t>#2: Determine criteria for prioritizing needs</a:t>
            </a:r>
          </a:p>
          <a:p>
            <a:pPr algn="just"/>
            <a:r>
              <a:rPr lang="en-US" sz="1400" dirty="0" smtClean="0">
                <a:solidFill>
                  <a:schemeClr val="tx2"/>
                </a:solidFill>
                <a:cs typeface="Times New Roman" pitchFamily="18" charset="0"/>
              </a:rPr>
              <a:t>#3: Choosing a prioritizing method</a:t>
            </a:r>
          </a:p>
          <a:p>
            <a:pPr algn="just"/>
            <a:r>
              <a:rPr lang="en-US" sz="1400" dirty="0" smtClean="0">
                <a:solidFill>
                  <a:schemeClr val="tx2"/>
                </a:solidFill>
                <a:cs typeface="Times New Roman" pitchFamily="18" charset="0"/>
              </a:rPr>
              <a:t>#4: Prioritizing</a:t>
            </a:r>
          </a:p>
          <a:p>
            <a:pPr lvl="1" algn="just"/>
            <a:r>
              <a:rPr lang="en-US" sz="1400" dirty="0" smtClean="0">
                <a:solidFill>
                  <a:schemeClr val="tx2"/>
                </a:solidFill>
                <a:cs typeface="Times New Roman" pitchFamily="18" charset="0"/>
              </a:rPr>
              <a:t>4a: A simple approach</a:t>
            </a:r>
          </a:p>
          <a:p>
            <a:pPr lvl="1" algn="just"/>
            <a:r>
              <a:rPr lang="en-US" sz="1400" dirty="0" smtClean="0">
                <a:solidFill>
                  <a:schemeClr val="tx2"/>
                </a:solidFill>
                <a:cs typeface="Times New Roman" pitchFamily="18" charset="0"/>
              </a:rPr>
              <a:t>4b: Using multiple criteria a little more complex</a:t>
            </a:r>
          </a:p>
          <a:p>
            <a:pPr lvl="1" algn="just"/>
            <a:r>
              <a:rPr lang="en-US" sz="1400" dirty="0" smtClean="0">
                <a:solidFill>
                  <a:schemeClr val="tx2"/>
                </a:solidFill>
                <a:cs typeface="Times New Roman" pitchFamily="18" charset="0"/>
              </a:rPr>
              <a:t>4c: Linking prioritization to strategic planning</a:t>
            </a:r>
          </a:p>
          <a:p>
            <a:pPr>
              <a:buFont typeface="Wingdings 2" pitchFamily="18" charset="2"/>
              <a:buNone/>
            </a:pPr>
            <a:r>
              <a:rPr lang="en-US" sz="1400" b="1" dirty="0" smtClean="0">
                <a:solidFill>
                  <a:schemeClr val="tx2"/>
                </a:solidFill>
                <a:cs typeface="Times New Roman" pitchFamily="18" charset="0"/>
              </a:rPr>
              <a:t>	</a:t>
            </a:r>
          </a:p>
          <a:p>
            <a:pPr algn="just">
              <a:buFont typeface="Wingdings 2" pitchFamily="18" charset="2"/>
              <a:buNone/>
            </a:pPr>
            <a:r>
              <a:rPr lang="en-US" sz="1400" b="1" dirty="0" smtClean="0">
                <a:solidFill>
                  <a:schemeClr val="tx2"/>
                </a:solidFill>
                <a:cs typeface="Times New Roman" pitchFamily="18" charset="0"/>
              </a:rPr>
              <a:t>Chapter 6: Some nagging after-thoughts &amp; caveats</a:t>
            </a:r>
          </a:p>
          <a:p>
            <a:pPr algn="just"/>
            <a:r>
              <a:rPr lang="en-US" sz="1400" dirty="0" smtClean="0">
                <a:solidFill>
                  <a:schemeClr val="tx2"/>
                </a:solidFill>
                <a:cs typeface="Times New Roman" pitchFamily="18" charset="0"/>
              </a:rPr>
              <a:t>Why this chapter?</a:t>
            </a:r>
          </a:p>
          <a:p>
            <a:pPr algn="just"/>
            <a:r>
              <a:rPr lang="en-US" sz="1400" dirty="0" smtClean="0">
                <a:solidFill>
                  <a:schemeClr val="tx2"/>
                </a:solidFill>
                <a:cs typeface="Times New Roman" pitchFamily="18" charset="0"/>
              </a:rPr>
              <a:t>Problems in needs assessment data and sources</a:t>
            </a:r>
          </a:p>
          <a:p>
            <a:pPr algn="just"/>
            <a:r>
              <a:rPr lang="en-US" sz="1400" dirty="0" smtClean="0">
                <a:solidFill>
                  <a:schemeClr val="tx2"/>
                </a:solidFill>
                <a:cs typeface="Times New Roman" pitchFamily="18" charset="0"/>
              </a:rPr>
              <a:t>In light of these problems what can the needs assessor do? </a:t>
            </a:r>
          </a:p>
          <a:p>
            <a:pPr algn="just"/>
            <a:r>
              <a:rPr lang="en-US" sz="1400" dirty="0" smtClean="0">
                <a:solidFill>
                  <a:schemeClr val="tx2"/>
                </a:solidFill>
                <a:cs typeface="Times New Roman" pitchFamily="18" charset="0"/>
              </a:rPr>
              <a:t>Reiterating a role for needs assessors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1600200" y="1524000"/>
            <a:ext cx="5791200" cy="4648200"/>
            <a:chOff x="1824" y="633"/>
            <a:chExt cx="2834" cy="2849"/>
          </a:xfrm>
        </p:grpSpPr>
        <p:sp>
          <p:nvSpPr>
            <p:cNvPr id="5427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dirty="0"/>
            </a:p>
          </p:txBody>
        </p:sp>
        <p:sp>
          <p:nvSpPr>
            <p:cNvPr id="5427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dirty="0"/>
            </a:p>
          </p:txBody>
        </p:sp>
        <p:sp>
          <p:nvSpPr>
            <p:cNvPr id="5427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dirty="0"/>
            </a:p>
          </p:txBody>
        </p:sp>
        <p:sp>
          <p:nvSpPr>
            <p:cNvPr id="5427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dirty="0"/>
            </a:p>
          </p:txBody>
        </p:sp>
      </p:grpSp>
      <p:sp>
        <p:nvSpPr>
          <p:cNvPr id="54279" name="Rectangle 7"/>
          <p:cNvSpPr>
            <a:spLocks noChangeArrowheads="1"/>
          </p:cNvSpPr>
          <p:nvPr/>
        </p:nvSpPr>
        <p:spPr bwMode="auto">
          <a:xfrm>
            <a:off x="685800" y="304800"/>
            <a:ext cx="7391400" cy="8382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endParaRPr kumimoji="0" lang="en-US" sz="1000" dirty="0">
              <a:solidFill>
                <a:schemeClr val="tx2"/>
              </a:solidFill>
              <a:latin typeface="Constantia" pitchFamily="18" charset="0"/>
            </a:endParaRPr>
          </a:p>
          <a:p>
            <a:pPr marL="342900" indent="-342900" algn="ctr" eaLnBrk="0" hangingPunct="0">
              <a:lnSpc>
                <a:spcPct val="80000"/>
              </a:lnSpc>
              <a:spcBef>
                <a:spcPct val="20000"/>
              </a:spcBef>
              <a:buClr>
                <a:srgbClr val="0BD0D9"/>
              </a:buClr>
              <a:buSzPct val="95000"/>
              <a:buFont typeface="Wingdings 2" pitchFamily="18" charset="2"/>
              <a:buNone/>
            </a:pPr>
            <a:r>
              <a:rPr kumimoji="0" lang="en-US" sz="2000" b="1" dirty="0">
                <a:solidFill>
                  <a:schemeClr val="tx2"/>
                </a:solidFill>
                <a:latin typeface="Constantia" pitchFamily="18" charset="0"/>
              </a:rPr>
              <a:t>The Needs Assessment</a:t>
            </a:r>
          </a:p>
          <a:p>
            <a:pPr marL="342900" indent="-342900" algn="ctr" eaLnBrk="0" hangingPunct="0">
              <a:lnSpc>
                <a:spcPct val="80000"/>
              </a:lnSpc>
              <a:spcBef>
                <a:spcPct val="20000"/>
              </a:spcBef>
              <a:buClr>
                <a:srgbClr val="0BD0D9"/>
              </a:buClr>
              <a:buSzPct val="95000"/>
              <a:buFont typeface="Wingdings 2" pitchFamily="18" charset="2"/>
              <a:buNone/>
            </a:pPr>
            <a:r>
              <a:rPr kumimoji="0" lang="en-US" sz="2000" b="1" dirty="0">
                <a:solidFill>
                  <a:schemeClr val="tx2"/>
                </a:solidFill>
                <a:latin typeface="Constantia" pitchFamily="18" charset="0"/>
              </a:rPr>
              <a:t>Jigsaw Data Puzzle</a:t>
            </a:r>
          </a:p>
          <a:p>
            <a:pPr marL="342900" indent="-342900" algn="ctr" eaLnBrk="0" hangingPunct="0">
              <a:lnSpc>
                <a:spcPct val="80000"/>
              </a:lnSpc>
              <a:spcBef>
                <a:spcPct val="20000"/>
              </a:spcBef>
              <a:buClr>
                <a:srgbClr val="0BD0D9"/>
              </a:buClr>
              <a:buSzPct val="95000"/>
              <a:buFont typeface="Wingdings 2" pitchFamily="18" charset="2"/>
              <a:buNone/>
            </a:pPr>
            <a:endParaRPr kumimoji="0" lang="en-US" sz="2000" b="1" dirty="0">
              <a:solidFill>
                <a:schemeClr val="tx2"/>
              </a:solidFill>
              <a:latin typeface="Constantia" pitchFamily="18" charset="0"/>
            </a:endParaRPr>
          </a:p>
        </p:txBody>
      </p:sp>
      <p:sp>
        <p:nvSpPr>
          <p:cNvPr id="54280" name="Rectangle 8"/>
          <p:cNvSpPr>
            <a:spLocks noChangeArrowheads="1"/>
          </p:cNvSpPr>
          <p:nvPr/>
        </p:nvSpPr>
        <p:spPr bwMode="auto">
          <a:xfrm>
            <a:off x="2895600" y="2971800"/>
            <a:ext cx="1295400" cy="3048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r>
              <a:rPr kumimoji="0" lang="en-US" sz="1000" b="1" dirty="0">
                <a:solidFill>
                  <a:schemeClr val="tx2"/>
                </a:solidFill>
                <a:latin typeface="Constantia" pitchFamily="18" charset="0"/>
              </a:rPr>
              <a:t>Need</a:t>
            </a:r>
          </a:p>
        </p:txBody>
      </p:sp>
      <p:sp>
        <p:nvSpPr>
          <p:cNvPr id="54281" name="Rectangle 9"/>
          <p:cNvSpPr>
            <a:spLocks noChangeArrowheads="1"/>
          </p:cNvSpPr>
          <p:nvPr/>
        </p:nvSpPr>
        <p:spPr bwMode="auto">
          <a:xfrm>
            <a:off x="4572000" y="2590800"/>
            <a:ext cx="2133600" cy="3048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r>
              <a:rPr kumimoji="0" lang="en-US" sz="1000" b="1" dirty="0">
                <a:solidFill>
                  <a:schemeClr val="tx2"/>
                </a:solidFill>
                <a:latin typeface="Constantia" pitchFamily="18" charset="0"/>
              </a:rPr>
              <a:t>Current Condition</a:t>
            </a:r>
          </a:p>
        </p:txBody>
      </p:sp>
      <p:sp>
        <p:nvSpPr>
          <p:cNvPr id="54282" name="Rectangle 10"/>
          <p:cNvSpPr>
            <a:spLocks noChangeArrowheads="1"/>
          </p:cNvSpPr>
          <p:nvPr/>
        </p:nvSpPr>
        <p:spPr bwMode="auto">
          <a:xfrm>
            <a:off x="2438400" y="4343400"/>
            <a:ext cx="2133600" cy="3048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r>
              <a:rPr kumimoji="0" lang="en-US" sz="1000" b="1" dirty="0">
                <a:solidFill>
                  <a:schemeClr val="tx2"/>
                </a:solidFill>
                <a:latin typeface="Constantia" pitchFamily="18" charset="0"/>
              </a:rPr>
              <a:t>Desired Condition</a:t>
            </a:r>
          </a:p>
        </p:txBody>
      </p:sp>
      <p:sp>
        <p:nvSpPr>
          <p:cNvPr id="54283" name="Rectangle 11"/>
          <p:cNvSpPr>
            <a:spLocks noChangeArrowheads="1"/>
          </p:cNvSpPr>
          <p:nvPr/>
        </p:nvSpPr>
        <p:spPr bwMode="auto">
          <a:xfrm>
            <a:off x="4495800" y="4419600"/>
            <a:ext cx="2133600" cy="3048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r>
              <a:rPr kumimoji="0" lang="en-US" sz="1000" b="1" dirty="0">
                <a:solidFill>
                  <a:schemeClr val="tx2"/>
                </a:solidFill>
                <a:latin typeface="Constantia" pitchFamily="18" charset="0"/>
              </a:rPr>
              <a:t>Discrepancy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152400"/>
            <a:ext cx="8534400" cy="8382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endParaRPr kumimoji="0" lang="en-US" sz="1000" dirty="0">
              <a:solidFill>
                <a:schemeClr val="tx2"/>
              </a:solidFill>
              <a:latin typeface="Constantia" pitchFamily="18" charset="0"/>
            </a:endParaRPr>
          </a:p>
          <a:p>
            <a:pPr marL="342900" indent="-342900" algn="ctr" eaLnBrk="0" hangingPunct="0">
              <a:lnSpc>
                <a:spcPct val="80000"/>
              </a:lnSpc>
              <a:spcBef>
                <a:spcPct val="20000"/>
              </a:spcBef>
              <a:buClr>
                <a:srgbClr val="0BD0D9"/>
              </a:buClr>
              <a:buSzPct val="95000"/>
              <a:buFont typeface="Wingdings 2" pitchFamily="18" charset="2"/>
              <a:buNone/>
            </a:pPr>
            <a:r>
              <a:rPr kumimoji="0" lang="en-US" sz="1500" b="1" dirty="0">
                <a:solidFill>
                  <a:schemeClr val="tx2"/>
                </a:solidFill>
                <a:latin typeface="Constantia" pitchFamily="18" charset="0"/>
              </a:rPr>
              <a:t>Summarizing Data &amp; Needs Funneling into Priorities</a:t>
            </a:r>
          </a:p>
        </p:txBody>
      </p:sp>
      <p:sp>
        <p:nvSpPr>
          <p:cNvPr id="56323" name="Oval 3"/>
          <p:cNvSpPr>
            <a:spLocks noChangeArrowheads="1"/>
          </p:cNvSpPr>
          <p:nvPr/>
        </p:nvSpPr>
        <p:spPr bwMode="auto">
          <a:xfrm>
            <a:off x="2819400" y="762000"/>
            <a:ext cx="3581400" cy="914400"/>
          </a:xfrm>
          <a:prstGeom prst="ellipse">
            <a:avLst/>
          </a:prstGeom>
          <a:solidFill>
            <a:schemeClr val="accent2"/>
          </a:solidFill>
          <a:ln w="9525">
            <a:solidFill>
              <a:schemeClr val="tx1"/>
            </a:solidFill>
            <a:round/>
            <a:headEnd/>
            <a:tailEnd/>
          </a:ln>
          <a:effectLst/>
        </p:spPr>
        <p:txBody>
          <a:bodyPr wrap="none" anchor="ctr"/>
          <a:lstStyle/>
          <a:p>
            <a:pPr algn="ctr"/>
            <a:r>
              <a:rPr kumimoji="0" lang="en-US" sz="1200" b="1" dirty="0">
                <a:cs typeface="Arial" charset="0"/>
              </a:rPr>
              <a:t>Initial thinking about focus of NA</a:t>
            </a:r>
          </a:p>
          <a:p>
            <a:pPr algn="ctr"/>
            <a:r>
              <a:rPr kumimoji="0" lang="en-US" sz="1200" b="1" dirty="0">
                <a:cs typeface="Arial" charset="0"/>
              </a:rPr>
              <a:t>Start with broad set of needs Phase I</a:t>
            </a:r>
          </a:p>
        </p:txBody>
      </p:sp>
      <p:sp>
        <p:nvSpPr>
          <p:cNvPr id="56324" name="Oval 4"/>
          <p:cNvSpPr>
            <a:spLocks noChangeArrowheads="1"/>
          </p:cNvSpPr>
          <p:nvPr/>
        </p:nvSpPr>
        <p:spPr bwMode="auto">
          <a:xfrm>
            <a:off x="3352800" y="5791200"/>
            <a:ext cx="2362200" cy="914400"/>
          </a:xfrm>
          <a:prstGeom prst="ellipse">
            <a:avLst/>
          </a:prstGeom>
          <a:solidFill>
            <a:schemeClr val="accent2"/>
          </a:solidFill>
          <a:ln w="9525">
            <a:solidFill>
              <a:schemeClr val="tx1"/>
            </a:solidFill>
            <a:round/>
            <a:headEnd/>
            <a:tailEnd/>
          </a:ln>
          <a:effectLst/>
        </p:spPr>
        <p:txBody>
          <a:bodyPr wrap="none" anchor="ctr"/>
          <a:lstStyle/>
          <a:p>
            <a:pPr algn="ctr"/>
            <a:r>
              <a:rPr kumimoji="0" lang="en-US" sz="1200" b="1" dirty="0">
                <a:cs typeface="Arial" charset="0"/>
              </a:rPr>
              <a:t>Develop core set of prioritized</a:t>
            </a:r>
          </a:p>
          <a:p>
            <a:pPr algn="ctr"/>
            <a:r>
              <a:rPr kumimoji="0" lang="en-US" sz="1200" b="1" dirty="0">
                <a:cs typeface="Arial" charset="0"/>
              </a:rPr>
              <a:t> needs &amp; action plans</a:t>
            </a:r>
          </a:p>
        </p:txBody>
      </p:sp>
      <p:sp>
        <p:nvSpPr>
          <p:cNvPr id="56325" name="Line 5"/>
          <p:cNvSpPr>
            <a:spLocks noChangeShapeType="1"/>
          </p:cNvSpPr>
          <p:nvPr/>
        </p:nvSpPr>
        <p:spPr bwMode="auto">
          <a:xfrm flipH="1">
            <a:off x="5715000" y="1219200"/>
            <a:ext cx="685800" cy="5105400"/>
          </a:xfrm>
          <a:prstGeom prst="line">
            <a:avLst/>
          </a:prstGeom>
          <a:noFill/>
          <a:ln w="9525">
            <a:solidFill>
              <a:schemeClr val="tx1"/>
            </a:solidFill>
            <a:round/>
            <a:headEnd/>
            <a:tailEnd/>
          </a:ln>
          <a:effectLst/>
        </p:spPr>
        <p:txBody>
          <a:bodyPr/>
          <a:lstStyle/>
          <a:p>
            <a:endParaRPr lang="en-US" dirty="0"/>
          </a:p>
        </p:txBody>
      </p:sp>
      <p:sp>
        <p:nvSpPr>
          <p:cNvPr id="56326" name="Line 6"/>
          <p:cNvSpPr>
            <a:spLocks noChangeShapeType="1"/>
          </p:cNvSpPr>
          <p:nvPr/>
        </p:nvSpPr>
        <p:spPr bwMode="auto">
          <a:xfrm>
            <a:off x="2819400" y="1143000"/>
            <a:ext cx="533400" cy="5105400"/>
          </a:xfrm>
          <a:prstGeom prst="line">
            <a:avLst/>
          </a:prstGeom>
          <a:noFill/>
          <a:ln w="9525">
            <a:solidFill>
              <a:schemeClr val="tx1"/>
            </a:solidFill>
            <a:round/>
            <a:headEnd/>
            <a:tailEnd/>
          </a:ln>
          <a:effectLst/>
        </p:spPr>
        <p:txBody>
          <a:bodyPr/>
          <a:lstStyle/>
          <a:p>
            <a:endParaRPr lang="en-US" dirty="0"/>
          </a:p>
        </p:txBody>
      </p:sp>
      <p:sp>
        <p:nvSpPr>
          <p:cNvPr id="56327" name="Text Box 7"/>
          <p:cNvSpPr txBox="1">
            <a:spLocks noChangeArrowheads="1"/>
          </p:cNvSpPr>
          <p:nvPr/>
        </p:nvSpPr>
        <p:spPr bwMode="auto">
          <a:xfrm>
            <a:off x="2946400" y="1828800"/>
            <a:ext cx="3411538" cy="457200"/>
          </a:xfrm>
          <a:prstGeom prst="rect">
            <a:avLst/>
          </a:prstGeom>
          <a:noFill/>
          <a:ln w="9525">
            <a:noFill/>
            <a:miter lim="800000"/>
            <a:headEnd/>
            <a:tailEnd/>
          </a:ln>
          <a:effectLst/>
        </p:spPr>
        <p:txBody>
          <a:bodyPr wrap="none">
            <a:spAutoFit/>
          </a:bodyPr>
          <a:lstStyle/>
          <a:p>
            <a:pPr algn="ctr"/>
            <a:r>
              <a:rPr kumimoji="0" lang="en-US" sz="1200" dirty="0">
                <a:cs typeface="Arial" charset="0"/>
              </a:rPr>
              <a:t>Collect/sort through what is most available data </a:t>
            </a:r>
          </a:p>
          <a:p>
            <a:pPr algn="ctr"/>
            <a:r>
              <a:rPr kumimoji="0" lang="en-US" sz="1200" dirty="0">
                <a:cs typeface="Arial" charset="0"/>
              </a:rPr>
              <a:t>&amp;  information about beginning set of needs</a:t>
            </a:r>
          </a:p>
        </p:txBody>
      </p:sp>
      <p:sp>
        <p:nvSpPr>
          <p:cNvPr id="56328" name="Text Box 8"/>
          <p:cNvSpPr txBox="1">
            <a:spLocks noChangeArrowheads="1"/>
          </p:cNvSpPr>
          <p:nvPr/>
        </p:nvSpPr>
        <p:spPr bwMode="auto">
          <a:xfrm>
            <a:off x="3200400" y="2362200"/>
            <a:ext cx="2862263" cy="457200"/>
          </a:xfrm>
          <a:prstGeom prst="rect">
            <a:avLst/>
          </a:prstGeom>
          <a:noFill/>
          <a:ln w="9525">
            <a:noFill/>
            <a:miter lim="800000"/>
            <a:headEnd/>
            <a:tailEnd/>
          </a:ln>
          <a:effectLst/>
        </p:spPr>
        <p:txBody>
          <a:bodyPr wrap="none">
            <a:spAutoFit/>
          </a:bodyPr>
          <a:lstStyle/>
          <a:p>
            <a:pPr algn="ctr"/>
            <a:r>
              <a:rPr kumimoji="0" lang="en-US" sz="1200" dirty="0">
                <a:cs typeface="Arial" charset="0"/>
              </a:rPr>
              <a:t>Examine data &amp; come to a decision to </a:t>
            </a:r>
          </a:p>
          <a:p>
            <a:pPr algn="ctr"/>
            <a:r>
              <a:rPr kumimoji="0" lang="en-US" sz="1200" dirty="0">
                <a:cs typeface="Arial" charset="0"/>
              </a:rPr>
              <a:t>more fully explore selected set of needs</a:t>
            </a:r>
          </a:p>
        </p:txBody>
      </p:sp>
      <p:sp>
        <p:nvSpPr>
          <p:cNvPr id="56329" name="Text Box 9"/>
          <p:cNvSpPr txBox="1">
            <a:spLocks noChangeArrowheads="1"/>
          </p:cNvSpPr>
          <p:nvPr/>
        </p:nvSpPr>
        <p:spPr bwMode="auto">
          <a:xfrm>
            <a:off x="3429000" y="2895600"/>
            <a:ext cx="2332038" cy="457200"/>
          </a:xfrm>
          <a:prstGeom prst="rect">
            <a:avLst/>
          </a:prstGeom>
          <a:noFill/>
          <a:ln w="9525">
            <a:noFill/>
            <a:miter lim="800000"/>
            <a:headEnd/>
            <a:tailEnd/>
          </a:ln>
          <a:effectLst/>
        </p:spPr>
        <p:txBody>
          <a:bodyPr wrap="none">
            <a:spAutoFit/>
          </a:bodyPr>
          <a:lstStyle/>
          <a:p>
            <a:pPr algn="ctr"/>
            <a:r>
              <a:rPr kumimoji="0" lang="en-US" sz="1200" dirty="0">
                <a:cs typeface="Arial" charset="0"/>
              </a:rPr>
              <a:t>Collect new data about smaller </a:t>
            </a:r>
          </a:p>
          <a:p>
            <a:pPr algn="ctr"/>
            <a:r>
              <a:rPr kumimoji="0" lang="en-US" sz="1200" dirty="0">
                <a:cs typeface="Arial" charset="0"/>
              </a:rPr>
              <a:t>set of potential needs (Phase II)</a:t>
            </a:r>
          </a:p>
        </p:txBody>
      </p:sp>
      <p:sp>
        <p:nvSpPr>
          <p:cNvPr id="56330" name="Text Box 10"/>
          <p:cNvSpPr txBox="1">
            <a:spLocks noChangeArrowheads="1"/>
          </p:cNvSpPr>
          <p:nvPr/>
        </p:nvSpPr>
        <p:spPr bwMode="auto">
          <a:xfrm>
            <a:off x="3136900" y="3429000"/>
            <a:ext cx="3005138" cy="457200"/>
          </a:xfrm>
          <a:prstGeom prst="rect">
            <a:avLst/>
          </a:prstGeom>
          <a:noFill/>
          <a:ln w="9525">
            <a:noFill/>
            <a:miter lim="800000"/>
            <a:headEnd/>
            <a:tailEnd/>
          </a:ln>
          <a:effectLst/>
        </p:spPr>
        <p:txBody>
          <a:bodyPr wrap="none">
            <a:spAutoFit/>
          </a:bodyPr>
          <a:lstStyle/>
          <a:p>
            <a:pPr algn="ctr"/>
            <a:r>
              <a:rPr kumimoji="0" lang="en-US" sz="1200" dirty="0">
                <a:cs typeface="Arial" charset="0"/>
              </a:rPr>
              <a:t>Analyze/collate data into coherent picture </a:t>
            </a:r>
          </a:p>
          <a:p>
            <a:pPr algn="ctr"/>
            <a:r>
              <a:rPr kumimoji="0" lang="en-US" sz="1200" dirty="0">
                <a:cs typeface="Arial" charset="0"/>
              </a:rPr>
              <a:t>of needs for Level 1, 2, &amp; 3 as applicable</a:t>
            </a:r>
          </a:p>
        </p:txBody>
      </p:sp>
      <p:sp>
        <p:nvSpPr>
          <p:cNvPr id="56331" name="Text Box 11"/>
          <p:cNvSpPr txBox="1">
            <a:spLocks noChangeArrowheads="1"/>
          </p:cNvSpPr>
          <p:nvPr/>
        </p:nvSpPr>
        <p:spPr bwMode="auto">
          <a:xfrm>
            <a:off x="3295650" y="3962400"/>
            <a:ext cx="2632075" cy="639763"/>
          </a:xfrm>
          <a:prstGeom prst="rect">
            <a:avLst/>
          </a:prstGeom>
          <a:noFill/>
          <a:ln w="9525">
            <a:noFill/>
            <a:miter lim="800000"/>
            <a:headEnd/>
            <a:tailEnd/>
          </a:ln>
          <a:effectLst/>
        </p:spPr>
        <p:txBody>
          <a:bodyPr wrap="none">
            <a:spAutoFit/>
          </a:bodyPr>
          <a:lstStyle/>
          <a:p>
            <a:pPr algn="ctr"/>
            <a:r>
              <a:rPr kumimoji="0" lang="en-US" sz="1200" dirty="0">
                <a:cs typeface="Arial" charset="0"/>
              </a:rPr>
              <a:t>Causal analyze needs (if needed) &amp; </a:t>
            </a:r>
          </a:p>
          <a:p>
            <a:pPr algn="ctr"/>
            <a:r>
              <a:rPr kumimoji="0" lang="en-US" sz="1200" dirty="0">
                <a:cs typeface="Arial" charset="0"/>
              </a:rPr>
              <a:t>determine tentative priorities of </a:t>
            </a:r>
          </a:p>
          <a:p>
            <a:pPr algn="ctr"/>
            <a:r>
              <a:rPr kumimoji="0" lang="en-US" sz="1200" dirty="0">
                <a:cs typeface="Arial" charset="0"/>
              </a:rPr>
              <a:t>smaller subset of needs</a:t>
            </a:r>
          </a:p>
        </p:txBody>
      </p:sp>
      <p:sp>
        <p:nvSpPr>
          <p:cNvPr id="56332" name="Text Box 12"/>
          <p:cNvSpPr txBox="1">
            <a:spLocks noChangeArrowheads="1"/>
          </p:cNvSpPr>
          <p:nvPr/>
        </p:nvSpPr>
        <p:spPr bwMode="auto">
          <a:xfrm>
            <a:off x="3429000" y="4648200"/>
            <a:ext cx="2246313" cy="457200"/>
          </a:xfrm>
          <a:prstGeom prst="rect">
            <a:avLst/>
          </a:prstGeom>
          <a:noFill/>
          <a:ln w="9525">
            <a:noFill/>
            <a:miter lim="800000"/>
            <a:headEnd/>
            <a:tailEnd/>
          </a:ln>
          <a:effectLst/>
        </p:spPr>
        <p:txBody>
          <a:bodyPr wrap="none">
            <a:spAutoFit/>
          </a:bodyPr>
          <a:lstStyle/>
          <a:p>
            <a:pPr algn="ctr"/>
            <a:r>
              <a:rPr kumimoji="0" lang="en-US" sz="1200" dirty="0">
                <a:cs typeface="Arial" charset="0"/>
              </a:rPr>
              <a:t>More formally prioritize a now </a:t>
            </a:r>
          </a:p>
          <a:p>
            <a:pPr algn="ctr"/>
            <a:r>
              <a:rPr kumimoji="0" lang="en-US" sz="1200" dirty="0">
                <a:cs typeface="Arial" charset="0"/>
              </a:rPr>
              <a:t>smaller set of needs (Phase 3)</a:t>
            </a:r>
          </a:p>
        </p:txBody>
      </p:sp>
      <p:sp>
        <p:nvSpPr>
          <p:cNvPr id="56333" name="Text Box 13"/>
          <p:cNvSpPr txBox="1">
            <a:spLocks noChangeArrowheads="1"/>
          </p:cNvSpPr>
          <p:nvPr/>
        </p:nvSpPr>
        <p:spPr bwMode="auto">
          <a:xfrm>
            <a:off x="3652838" y="5181600"/>
            <a:ext cx="1855787" cy="457200"/>
          </a:xfrm>
          <a:prstGeom prst="rect">
            <a:avLst/>
          </a:prstGeom>
          <a:noFill/>
          <a:ln w="9525">
            <a:noFill/>
            <a:miter lim="800000"/>
            <a:headEnd/>
            <a:tailEnd/>
          </a:ln>
          <a:effectLst/>
        </p:spPr>
        <p:txBody>
          <a:bodyPr wrap="none">
            <a:spAutoFit/>
          </a:bodyPr>
          <a:lstStyle/>
          <a:p>
            <a:pPr algn="ctr"/>
            <a:r>
              <a:rPr kumimoji="0" lang="en-US" sz="1200" dirty="0">
                <a:cs typeface="Arial" charset="0"/>
              </a:rPr>
              <a:t>Develop action plans for </a:t>
            </a:r>
          </a:p>
          <a:p>
            <a:pPr algn="ctr"/>
            <a:r>
              <a:rPr kumimoji="0" lang="en-US" sz="1200" dirty="0">
                <a:cs typeface="Arial" charset="0"/>
              </a:rPr>
              <a:t>prioritized needs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04800" y="152400"/>
            <a:ext cx="8534400" cy="8382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endParaRPr kumimoji="0" lang="en-US" sz="1000" dirty="0">
              <a:solidFill>
                <a:schemeClr val="tx2"/>
              </a:solidFill>
              <a:latin typeface="Constantia" pitchFamily="18" charset="0"/>
            </a:endParaRPr>
          </a:p>
          <a:p>
            <a:pPr marL="342900" indent="-342900" algn="ctr" eaLnBrk="0" hangingPunct="0">
              <a:lnSpc>
                <a:spcPct val="80000"/>
              </a:lnSpc>
              <a:spcBef>
                <a:spcPct val="20000"/>
              </a:spcBef>
              <a:buClr>
                <a:srgbClr val="0BD0D9"/>
              </a:buClr>
              <a:buSzPct val="95000"/>
              <a:buFont typeface="Wingdings 2" pitchFamily="18" charset="2"/>
              <a:buNone/>
            </a:pPr>
            <a:r>
              <a:rPr kumimoji="0" lang="en-US" sz="1500" b="1" dirty="0">
                <a:solidFill>
                  <a:schemeClr val="tx2"/>
                </a:solidFill>
                <a:latin typeface="Constantia" pitchFamily="18" charset="0"/>
              </a:rPr>
              <a:t>Guidelines for Treating Needs Data from Multiple Sources</a:t>
            </a:r>
          </a:p>
        </p:txBody>
      </p:sp>
      <p:graphicFrame>
        <p:nvGraphicFramePr>
          <p:cNvPr id="58371" name="Group 3"/>
          <p:cNvGraphicFramePr>
            <a:graphicFrameLocks noGrp="1"/>
          </p:cNvGraphicFramePr>
          <p:nvPr>
            <p:ph/>
          </p:nvPr>
        </p:nvGraphicFramePr>
        <p:xfrm>
          <a:off x="457200" y="990600"/>
          <a:ext cx="8229600" cy="5257801"/>
        </p:xfrm>
        <a:graphic>
          <a:graphicData uri="http://schemas.openxmlformats.org/drawingml/2006/table">
            <a:tbl>
              <a:tblPr/>
              <a:tblGrid>
                <a:gridCol w="2743200"/>
                <a:gridCol w="2743200"/>
                <a:gridCol w="2743200"/>
              </a:tblGrid>
              <a:tr h="51435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cs typeface="Times New Roman" pitchFamily="18" charset="0"/>
                        </a:rPr>
                        <a:t> Guideline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cs typeface="Times New Roman" pitchFamily="18" charset="0"/>
                        </a:rPr>
                        <a:t> Principle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cs typeface="Times New Roman" pitchFamily="18" charset="0"/>
                        </a:rPr>
                        <a:t> Discussion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3638">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rPr>
                        <a:t>Data fits together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Data from all sources is in agreement regarding a need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Best of all situations – the data provides corroboration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5225">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rPr>
                        <a:t>Data mostly 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Data from key sources is in agreement with no contradictory evidence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Fairly good situation  especially since there is no contradictory evidence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650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rPr>
                        <a:t>Data points to different needs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Either different methods or  constituencies are indicating diverse needs but not ones necessarily in opposition to each other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Not as desirable as above but not necessarily bad if there are logical reasons for differences or one source is better implemented than another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088">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rPr>
                        <a:t>Data in opposition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Data are contradictory to a need e.g., parents and teachers radically disagreeing on emphases in science textbooks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0" i="0" u="none" strike="noStrike" cap="none" normalizeH="0" baseline="0" dirty="0" smtClean="0">
                          <a:ln>
                            <a:noFill/>
                          </a:ln>
                          <a:solidFill>
                            <a:schemeClr val="tx2"/>
                          </a:solidFill>
                          <a:effectLst/>
                          <a:latin typeface="Constantia" pitchFamily="18" charset="0"/>
                        </a:rPr>
                        <a:t>Worst case especially if the collection methods are all well implemented – probably will require obtaining more data or more investigation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868362"/>
          </a:xfrm>
        </p:spPr>
        <p:txBody>
          <a:bodyPr/>
          <a:lstStyle/>
          <a:p>
            <a:pPr eaLnBrk="1" hangingPunct="1"/>
            <a:r>
              <a:rPr lang="en-US" altLang="zh-TW" b="1" dirty="0" smtClean="0">
                <a:ea typeface="新細明體" pitchFamily="18" charset="-120"/>
              </a:rPr>
              <a:t>Objectives/Nature of Panel</a:t>
            </a:r>
          </a:p>
        </p:txBody>
      </p:sp>
      <p:sp>
        <p:nvSpPr>
          <p:cNvPr id="3" name="Content Placeholder 2"/>
          <p:cNvSpPr>
            <a:spLocks noGrp="1"/>
          </p:cNvSpPr>
          <p:nvPr>
            <p:ph sz="half" idx="1"/>
          </p:nvPr>
        </p:nvSpPr>
        <p:spPr>
          <a:xfrm>
            <a:off x="0" y="1371600"/>
            <a:ext cx="4495800" cy="5181600"/>
          </a:xfrm>
        </p:spPr>
        <p:txBody>
          <a:bodyPr>
            <a:normAutofit lnSpcReduction="10000"/>
          </a:bodyPr>
          <a:lstStyle/>
          <a:p>
            <a:pPr marL="274320" indent="-274320" eaLnBrk="1" fontAlgn="auto" hangingPunct="1">
              <a:spcAft>
                <a:spcPts val="0"/>
              </a:spcAft>
              <a:buClr>
                <a:schemeClr val="accent3"/>
              </a:buClr>
              <a:buFont typeface="Wingdings 2"/>
              <a:buNone/>
              <a:defRPr/>
            </a:pPr>
            <a:r>
              <a:rPr lang="en-US" dirty="0" smtClean="0"/>
              <a:t>Objectives</a:t>
            </a:r>
          </a:p>
          <a:p>
            <a:pPr marL="274320" indent="-274320" eaLnBrk="1" fontAlgn="auto" hangingPunct="1">
              <a:spcAft>
                <a:spcPts val="0"/>
              </a:spcAft>
              <a:buClr>
                <a:schemeClr val="accent3"/>
              </a:buClr>
              <a:buFont typeface="Wingdings 2"/>
              <a:buNone/>
              <a:defRPr/>
            </a:pPr>
            <a:r>
              <a:rPr lang="en-US" dirty="0"/>
              <a:t>	</a:t>
            </a:r>
            <a:r>
              <a:rPr lang="en-US" dirty="0" smtClean="0"/>
              <a:t>-Learn rationale behind the Kit from those who wrote it</a:t>
            </a:r>
          </a:p>
          <a:p>
            <a:pPr marL="274320" indent="-274320" eaLnBrk="1" fontAlgn="auto" hangingPunct="1">
              <a:spcAft>
                <a:spcPts val="0"/>
              </a:spcAft>
              <a:buClr>
                <a:schemeClr val="accent3"/>
              </a:buClr>
              <a:buFont typeface="Wingdings 2"/>
              <a:buNone/>
              <a:defRPr/>
            </a:pPr>
            <a:r>
              <a:rPr lang="en-US" dirty="0"/>
              <a:t>	</a:t>
            </a:r>
            <a:r>
              <a:rPr lang="en-US" dirty="0" smtClean="0"/>
              <a:t>-Understand decisions for content/structure of book</a:t>
            </a:r>
          </a:p>
          <a:p>
            <a:pPr marL="274320" indent="-274320" eaLnBrk="1" fontAlgn="auto" hangingPunct="1">
              <a:spcAft>
                <a:spcPts val="0"/>
              </a:spcAft>
              <a:buClr>
                <a:schemeClr val="accent3"/>
              </a:buClr>
              <a:buFont typeface="Wingdings 2"/>
              <a:buNone/>
              <a:defRPr/>
            </a:pPr>
            <a:r>
              <a:rPr lang="en-US" dirty="0"/>
              <a:t>	</a:t>
            </a:r>
            <a:r>
              <a:rPr lang="en-US" dirty="0" smtClean="0"/>
              <a:t>-Question directly the authors (not vicariously)</a:t>
            </a:r>
          </a:p>
          <a:p>
            <a:pPr marL="274320" indent="-274320" eaLnBrk="1" fontAlgn="auto" hangingPunct="1">
              <a:spcAft>
                <a:spcPts val="0"/>
              </a:spcAft>
              <a:buClr>
                <a:schemeClr val="accent3"/>
              </a:buClr>
              <a:buFont typeface="Wingdings 2"/>
              <a:buNone/>
              <a:defRPr/>
            </a:pPr>
            <a:r>
              <a:rPr lang="en-US" dirty="0"/>
              <a:t>	</a:t>
            </a:r>
            <a:r>
              <a:rPr lang="en-US" dirty="0" smtClean="0"/>
              <a:t>-Interact with the them</a:t>
            </a:r>
          </a:p>
          <a:p>
            <a:pPr marL="274320" indent="-274320" eaLnBrk="1" fontAlgn="auto" hangingPunct="1">
              <a:spcAft>
                <a:spcPts val="0"/>
              </a:spcAft>
              <a:buClr>
                <a:schemeClr val="accent3"/>
              </a:buClr>
              <a:buFont typeface="Wingdings 2"/>
              <a:buNone/>
              <a:defRPr/>
            </a:pPr>
            <a:r>
              <a:rPr lang="en-US" dirty="0" smtClean="0"/>
              <a:t>	-Challenge all of our thought processes</a:t>
            </a:r>
          </a:p>
          <a:p>
            <a:pPr marL="274320" indent="-274320" eaLnBrk="1" fontAlgn="auto" hangingPunct="1">
              <a:spcAft>
                <a:spcPts val="0"/>
              </a:spcAft>
              <a:buClr>
                <a:schemeClr val="accent3"/>
              </a:buClr>
              <a:buFont typeface="Wingdings 2"/>
              <a:buNone/>
              <a:defRPr/>
            </a:pPr>
            <a:r>
              <a:rPr lang="en-US" dirty="0" smtClean="0"/>
              <a:t>	-Share comments/ideas with the authors/others</a:t>
            </a:r>
            <a:endParaRPr lang="en-US" dirty="0"/>
          </a:p>
        </p:txBody>
      </p:sp>
      <p:sp>
        <p:nvSpPr>
          <p:cNvPr id="4" name="Content Placeholder 3"/>
          <p:cNvSpPr>
            <a:spLocks noGrp="1"/>
          </p:cNvSpPr>
          <p:nvPr>
            <p:ph sz="half" idx="2"/>
          </p:nvPr>
        </p:nvSpPr>
        <p:spPr>
          <a:xfrm>
            <a:off x="4648200" y="1447800"/>
            <a:ext cx="4038600" cy="4678363"/>
          </a:xfrm>
        </p:spPr>
        <p:txBody>
          <a:bodyPr>
            <a:normAutofit/>
          </a:bodyPr>
          <a:lstStyle/>
          <a:p>
            <a:pPr eaLnBrk="1" hangingPunct="1">
              <a:lnSpc>
                <a:spcPct val="70000"/>
              </a:lnSpc>
              <a:buFont typeface="Wingdings 2" pitchFamily="18" charset="2"/>
              <a:buNone/>
            </a:pPr>
            <a:r>
              <a:rPr lang="en-US" altLang="zh-TW" sz="2400" dirty="0" smtClean="0"/>
              <a:t>Structure (20-22 minutes)</a:t>
            </a:r>
          </a:p>
          <a:p>
            <a:pPr eaLnBrk="1" hangingPunct="1">
              <a:lnSpc>
                <a:spcPct val="70000"/>
              </a:lnSpc>
              <a:buFont typeface="Wingdings 2" pitchFamily="18" charset="2"/>
              <a:buNone/>
            </a:pPr>
            <a:r>
              <a:rPr lang="en-US" altLang="zh-TW" sz="2400" dirty="0" smtClean="0"/>
              <a:t>	-The Twist, questions from the web</a:t>
            </a:r>
          </a:p>
          <a:p>
            <a:pPr eaLnBrk="1" hangingPunct="1">
              <a:lnSpc>
                <a:spcPct val="70000"/>
              </a:lnSpc>
              <a:buFont typeface="Wingdings 2" pitchFamily="18" charset="2"/>
              <a:buNone/>
            </a:pPr>
            <a:r>
              <a:rPr lang="en-US" altLang="zh-TW" sz="2400" dirty="0" smtClean="0"/>
              <a:t>	-Intro of panel</a:t>
            </a:r>
          </a:p>
          <a:p>
            <a:pPr eaLnBrk="1" hangingPunct="1">
              <a:lnSpc>
                <a:spcPct val="70000"/>
              </a:lnSpc>
              <a:buFont typeface="Wingdings 2" pitchFamily="18" charset="2"/>
              <a:buNone/>
            </a:pPr>
            <a:r>
              <a:rPr lang="en-US" altLang="zh-TW" sz="2400" dirty="0" smtClean="0"/>
              <a:t>	-Kit editor overview</a:t>
            </a:r>
          </a:p>
          <a:p>
            <a:pPr eaLnBrk="1" hangingPunct="1">
              <a:lnSpc>
                <a:spcPct val="70000"/>
              </a:lnSpc>
              <a:buFont typeface="Wingdings 2" pitchFamily="18" charset="2"/>
              <a:buNone/>
            </a:pPr>
            <a:r>
              <a:rPr lang="en-US" altLang="zh-TW" sz="2400" dirty="0" smtClean="0"/>
              <a:t>	-Model underlying kit</a:t>
            </a:r>
          </a:p>
          <a:p>
            <a:pPr eaLnBrk="1" hangingPunct="1">
              <a:lnSpc>
                <a:spcPct val="70000"/>
              </a:lnSpc>
              <a:buFont typeface="Wingdings 2" pitchFamily="18" charset="2"/>
              <a:buNone/>
            </a:pPr>
            <a:r>
              <a:rPr lang="en-US" altLang="zh-TW" sz="2400" dirty="0" smtClean="0"/>
              <a:t>	-About books 1-3 (Editor)</a:t>
            </a:r>
          </a:p>
          <a:p>
            <a:pPr eaLnBrk="1" hangingPunct="1">
              <a:lnSpc>
                <a:spcPct val="70000"/>
              </a:lnSpc>
              <a:buFont typeface="Wingdings 2" pitchFamily="18" charset="2"/>
              <a:buNone/>
            </a:pPr>
            <a:r>
              <a:rPr lang="en-US" altLang="zh-TW" sz="2400" dirty="0" smtClean="0"/>
              <a:t>	-Book 4 (White)</a:t>
            </a:r>
          </a:p>
          <a:p>
            <a:pPr eaLnBrk="1" hangingPunct="1">
              <a:lnSpc>
                <a:spcPct val="70000"/>
              </a:lnSpc>
              <a:buFont typeface="Wingdings 2" pitchFamily="18" charset="2"/>
              <a:buNone/>
            </a:pPr>
            <a:r>
              <a:rPr lang="en-US" altLang="zh-TW" sz="2400" dirty="0" smtClean="0"/>
              <a:t>	-Book 5 (Stevahn/King)</a:t>
            </a:r>
          </a:p>
          <a:p>
            <a:pPr eaLnBrk="1" hangingPunct="1">
              <a:lnSpc>
                <a:spcPct val="70000"/>
              </a:lnSpc>
              <a:buFont typeface="Wingdings 2" pitchFamily="18" charset="2"/>
              <a:buNone/>
            </a:pPr>
            <a:r>
              <a:rPr lang="en-US" altLang="zh-TW" sz="2400" dirty="0" smtClean="0"/>
              <a:t>Discussants/Facilitators (50+ minutes)</a:t>
            </a:r>
          </a:p>
          <a:p>
            <a:pPr eaLnBrk="1" hangingPunct="1">
              <a:lnSpc>
                <a:spcPct val="70000"/>
              </a:lnSpc>
              <a:buFont typeface="Wingdings 2" pitchFamily="18" charset="2"/>
              <a:buNone/>
            </a:pPr>
            <a:r>
              <a:rPr lang="en-US" altLang="zh-TW" sz="2400" dirty="0" smtClean="0"/>
              <a:t>	-Hung/Lee</a:t>
            </a:r>
          </a:p>
          <a:p>
            <a:pPr eaLnBrk="1" hangingPunct="1">
              <a:lnSpc>
                <a:spcPct val="70000"/>
              </a:lnSpc>
              <a:buFont typeface="Wingdings 2" pitchFamily="18" charset="2"/>
              <a:buNone/>
            </a:pPr>
            <a:endParaRPr lang="en-US" altLang="zh-TW"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1000" y="0"/>
            <a:ext cx="8534400" cy="533400"/>
          </a:xfrm>
          <a:prstGeom prst="rect">
            <a:avLst/>
          </a:prstGeom>
          <a:noFill/>
          <a:ln w="9525">
            <a:noFill/>
            <a:miter lim="800000"/>
            <a:headEnd/>
            <a:tailEnd/>
          </a:ln>
          <a:effectLst/>
        </p:spPr>
        <p:txBody>
          <a:bodyPr/>
          <a:lstStyle/>
          <a:p>
            <a:pPr marL="342900" indent="-342900" algn="ctr" eaLnBrk="0" hangingPunct="0">
              <a:lnSpc>
                <a:spcPct val="80000"/>
              </a:lnSpc>
              <a:spcBef>
                <a:spcPct val="20000"/>
              </a:spcBef>
              <a:buClr>
                <a:srgbClr val="0BD0D9"/>
              </a:buClr>
              <a:buSzPct val="95000"/>
              <a:buFont typeface="Wingdings 2" pitchFamily="18" charset="2"/>
              <a:buNone/>
            </a:pPr>
            <a:endParaRPr kumimoji="0" lang="en-US" sz="1000" dirty="0">
              <a:solidFill>
                <a:schemeClr val="tx2"/>
              </a:solidFill>
              <a:latin typeface="Constantia" pitchFamily="18" charset="0"/>
            </a:endParaRPr>
          </a:p>
          <a:p>
            <a:pPr marL="342900" indent="-342900" algn="ctr" eaLnBrk="0" hangingPunct="0">
              <a:lnSpc>
                <a:spcPct val="80000"/>
              </a:lnSpc>
              <a:spcBef>
                <a:spcPct val="20000"/>
              </a:spcBef>
              <a:buClr>
                <a:srgbClr val="0BD0D9"/>
              </a:buClr>
              <a:buSzPct val="95000"/>
              <a:buFont typeface="Wingdings 2" pitchFamily="18" charset="2"/>
              <a:buNone/>
            </a:pPr>
            <a:r>
              <a:rPr kumimoji="0" lang="en-US" sz="1500" b="1" dirty="0">
                <a:solidFill>
                  <a:schemeClr val="tx2"/>
                </a:solidFill>
                <a:latin typeface="Constantia" pitchFamily="18" charset="0"/>
              </a:rPr>
              <a:t>Ways of Presenting Needs Data from Multiple Sources</a:t>
            </a:r>
          </a:p>
        </p:txBody>
      </p:sp>
      <p:graphicFrame>
        <p:nvGraphicFramePr>
          <p:cNvPr id="60465" name="Group 49"/>
          <p:cNvGraphicFramePr>
            <a:graphicFrameLocks noGrp="1"/>
          </p:cNvGraphicFramePr>
          <p:nvPr>
            <p:ph/>
          </p:nvPr>
        </p:nvGraphicFramePr>
        <p:xfrm>
          <a:off x="381000" y="590550"/>
          <a:ext cx="8229600" cy="6258243"/>
        </p:xfrm>
        <a:graphic>
          <a:graphicData uri="http://schemas.openxmlformats.org/drawingml/2006/table">
            <a:tbl>
              <a:tblPr/>
              <a:tblGrid>
                <a:gridCol w="2057400"/>
                <a:gridCol w="2057400"/>
                <a:gridCol w="2057400"/>
                <a:gridCol w="2057400"/>
              </a:tblGrid>
              <a:tr h="457200">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cs typeface="Times New Roman" pitchFamily="18" charset="0"/>
                        </a:rPr>
                        <a:t> Features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rPr>
                        <a:t>Goal Attainment Scaling (GAS)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rPr>
                        <a:t>Short Summaries per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200" b="1" i="0" u="none" strike="noStrike" cap="none" normalizeH="0" baseline="0" dirty="0" smtClean="0">
                          <a:ln>
                            <a:noFill/>
                          </a:ln>
                          <a:solidFill>
                            <a:schemeClr val="tx2"/>
                          </a:solidFill>
                          <a:effectLst/>
                          <a:latin typeface="Constantia" pitchFamily="18" charset="0"/>
                        </a:rPr>
                        <a:t>Collated Summary across 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dirty="0" smtClean="0">
                          <a:ln>
                            <a:noFill/>
                          </a:ln>
                          <a:solidFill>
                            <a:schemeClr val="tx2"/>
                          </a:solidFill>
                          <a:effectLst/>
                          <a:latin typeface="Constantia" pitchFamily="18" charset="0"/>
                        </a:rPr>
                        <a:t>Outcome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rPr>
                        <a:t>One page table that is very good for decision-making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rPr>
                        <a:t>Set of short (1-2 page) sheets per each major source of data or in some instances per subgroup/constituency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rPr>
                        <a:t>A large somewhat complex table generated from the one page summaries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dirty="0" smtClean="0">
                          <a:ln>
                            <a:noFill/>
                          </a:ln>
                          <a:solidFill>
                            <a:schemeClr val="tx2"/>
                          </a:solidFill>
                          <a:effectLst/>
                          <a:latin typeface="Constantia" pitchFamily="18" charset="0"/>
                        </a:rPr>
                        <a:t>Ease of construction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rPr>
                        <a:t>Relatively easy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rPr>
                        <a:t>Relatively easy although more interpretation and write-up of the data is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rPr>
                        <a:t>A little more difficult but still fairly easy but table will take some time to prepare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8350">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dirty="0" smtClean="0">
                          <a:ln>
                            <a:noFill/>
                          </a:ln>
                          <a:solidFill>
                            <a:schemeClr val="tx2"/>
                          </a:solidFill>
                          <a:effectLst/>
                          <a:latin typeface="Constantia" pitchFamily="18" charset="0"/>
                        </a:rPr>
                        <a:t>Abstraction from original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rPr>
                        <a:t>Large degree of abstraction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Closest to original source, preserves much of the meaning in and sense of the data</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Some abstraction but a degree of the original data is maintained but not as much as in the short summaries</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dirty="0" smtClean="0">
                          <a:ln>
                            <a:noFill/>
                          </a:ln>
                          <a:solidFill>
                            <a:schemeClr val="tx2"/>
                          </a:solidFill>
                          <a:effectLst/>
                          <a:latin typeface="Constantia" pitchFamily="18" charset="0"/>
                        </a:rPr>
                        <a:t>Ease of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Very good in this regard -  information is available at a glance</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Generally good but takes more reading and interpretation especially if there are contradictory indications for a need</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In between GAS table and the use of short  summaries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dirty="0" smtClean="0">
                          <a:ln>
                            <a:noFill/>
                          </a:ln>
                          <a:solidFill>
                            <a:schemeClr val="tx2"/>
                          </a:solidFill>
                          <a:effectLst/>
                          <a:latin typeface="Constantia" pitchFamily="18" charset="0"/>
                        </a:rPr>
                        <a:t>Cautions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While some respects GAS best way to go, much detail and feel for context of the data will disappear by going to a common metric</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The best set of information but this approach is confounded by the fact that more and more detail can make decision-making somewhat harder to accomplish</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Although this is  a collation of the short summaries, it can lead to a fairly heavy one or two page table with perhaps some difficulty in use for decision-making</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1" i="0" u="none" strike="noStrike" cap="none" normalizeH="0" baseline="0" dirty="0" smtClean="0">
                          <a:ln>
                            <a:noFill/>
                          </a:ln>
                          <a:solidFill>
                            <a:schemeClr val="tx2"/>
                          </a:solidFill>
                          <a:effectLst/>
                          <a:latin typeface="Constantia" pitchFamily="18" charset="0"/>
                        </a:rPr>
                        <a:t>Overall comments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The loss of the context and meaning of especially the qualitative data may be too great, it all depends on the decisions to be made and the nature of the organizational milieu</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It may be wise at times to deal with more of the subtleties in the data for important budget and action choices will have to be made</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In some respects the best option because a portion of the flavor of the data is retained</a:t>
                      </a:r>
                    </a:p>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1100" b="0" i="0" u="none" strike="noStrike" cap="none" normalizeH="0" baseline="0" dirty="0" smtClean="0">
                          <a:ln>
                            <a:noFill/>
                          </a:ln>
                          <a:solidFill>
                            <a:schemeClr val="tx2"/>
                          </a:solidFill>
                          <a:effectLst/>
                          <a:latin typeface="Constantia" pitchFamily="18" charset="0"/>
                          <a:cs typeface="Times New Roman" pitchFamily="18" charset="0"/>
                        </a:rPr>
                        <a:t>Remember the table may be more difficult to construct</a:t>
                      </a:r>
                      <a:r>
                        <a:rPr kumimoji="0" lang="en-US" sz="1100" b="0" i="0" u="none" strike="noStrike" cap="none" normalizeH="0" baseline="0" dirty="0" smtClean="0">
                          <a:ln>
                            <a:noFill/>
                          </a:ln>
                          <a:solidFill>
                            <a:schemeClr val="tx2"/>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algn="ctr">
              <a:buNone/>
            </a:pPr>
            <a:r>
              <a:rPr lang="en-US" sz="3200" b="1" dirty="0" smtClean="0">
                <a:latin typeface="Arial Narrow" pitchFamily="34" charset="0"/>
              </a:rPr>
              <a:t>Book 5</a:t>
            </a:r>
          </a:p>
          <a:p>
            <a:pPr algn="ctr">
              <a:buNone/>
            </a:pPr>
            <a:r>
              <a:rPr lang="en-US" sz="3200" b="1" i="1" dirty="0" smtClean="0">
                <a:latin typeface="Arial Narrow" pitchFamily="34" charset="0"/>
              </a:rPr>
              <a:t>NA Phase III: Taking Action for Change</a:t>
            </a:r>
          </a:p>
          <a:p>
            <a:pPr algn="ctr">
              <a:buNone/>
            </a:pPr>
            <a:r>
              <a:rPr lang="en-US" sz="1000" dirty="0" smtClean="0">
                <a:latin typeface="Arial Narrow" pitchFamily="34" charset="0"/>
              </a:rPr>
              <a:t>________________________________________________________________________________________________________________________________________</a:t>
            </a:r>
          </a:p>
          <a:p>
            <a:pPr algn="ctr">
              <a:buNone/>
            </a:pPr>
            <a:r>
              <a:rPr lang="en-US" sz="3600" b="1" dirty="0" smtClean="0">
                <a:latin typeface="Arial Narrow" pitchFamily="34" charset="0"/>
              </a:rPr>
              <a:t>It’s a journey . . .  </a:t>
            </a:r>
          </a:p>
          <a:p>
            <a:endParaRPr lang="en-US" sz="800" dirty="0" smtClean="0">
              <a:latin typeface="Arial Narrow" pitchFamily="34" charset="0"/>
            </a:endParaRPr>
          </a:p>
          <a:p>
            <a:pPr>
              <a:buNone/>
            </a:pPr>
            <a:r>
              <a:rPr lang="en-US" b="1" dirty="0" smtClean="0">
                <a:latin typeface="Arial Narrow" pitchFamily="34" charset="0"/>
              </a:rPr>
              <a:t>Chapter 1:</a:t>
            </a:r>
            <a:r>
              <a:rPr lang="en-US" dirty="0" smtClean="0">
                <a:latin typeface="Arial Narrow" pitchFamily="34" charset="0"/>
              </a:rPr>
              <a:t>  </a:t>
            </a:r>
            <a:r>
              <a:rPr lang="en-US" i="1" dirty="0" smtClean="0">
                <a:latin typeface="Arial Narrow" pitchFamily="34" charset="0"/>
              </a:rPr>
              <a:t>Mapping the Road Less Traveled</a:t>
            </a:r>
          </a:p>
          <a:p>
            <a:pPr>
              <a:buNone/>
            </a:pPr>
            <a:r>
              <a:rPr lang="en-US" b="1" dirty="0" smtClean="0">
                <a:latin typeface="Arial Narrow" pitchFamily="34" charset="0"/>
              </a:rPr>
              <a:t>Chapter 2:</a:t>
            </a:r>
            <a:r>
              <a:rPr lang="en-US" dirty="0" smtClean="0">
                <a:latin typeface="Arial Narrow" pitchFamily="34" charset="0"/>
              </a:rPr>
              <a:t>  </a:t>
            </a:r>
            <a:r>
              <a:rPr lang="en-US" i="1" dirty="0" smtClean="0">
                <a:latin typeface="Arial Narrow" pitchFamily="34" charset="0"/>
              </a:rPr>
              <a:t>Gearing Up / Nuts and Bolts</a:t>
            </a:r>
            <a:r>
              <a:rPr lang="en-US" dirty="0" smtClean="0">
                <a:latin typeface="Arial Narrow" pitchFamily="34" charset="0"/>
              </a:rPr>
              <a:t> </a:t>
            </a:r>
          </a:p>
          <a:p>
            <a:pPr>
              <a:buNone/>
            </a:pPr>
            <a:r>
              <a:rPr lang="en-US" b="1" dirty="0" smtClean="0">
                <a:latin typeface="Arial Narrow" pitchFamily="34" charset="0"/>
              </a:rPr>
              <a:t>Chapter 3:</a:t>
            </a:r>
            <a:r>
              <a:rPr lang="en-US" dirty="0" smtClean="0">
                <a:latin typeface="Arial Narrow" pitchFamily="34" charset="0"/>
              </a:rPr>
              <a:t>  </a:t>
            </a:r>
            <a:r>
              <a:rPr lang="en-US" i="1" dirty="0" smtClean="0">
                <a:latin typeface="Arial Narrow" pitchFamily="34" charset="0"/>
              </a:rPr>
              <a:t>Collaborating / Action Plan </a:t>
            </a:r>
          </a:p>
          <a:p>
            <a:pPr>
              <a:buNone/>
            </a:pPr>
            <a:r>
              <a:rPr lang="en-US" b="1" dirty="0" smtClean="0">
                <a:latin typeface="Arial Narrow" pitchFamily="34" charset="0"/>
              </a:rPr>
              <a:t>Chapter 4:</a:t>
            </a:r>
            <a:r>
              <a:rPr lang="en-US" dirty="0" smtClean="0">
                <a:latin typeface="Arial Narrow" pitchFamily="34" charset="0"/>
              </a:rPr>
              <a:t>  </a:t>
            </a:r>
            <a:r>
              <a:rPr lang="en-US" i="1" dirty="0" smtClean="0">
                <a:latin typeface="Arial Narrow" pitchFamily="34" charset="0"/>
              </a:rPr>
              <a:t>Weathering Storms / Conflict </a:t>
            </a:r>
          </a:p>
          <a:p>
            <a:pPr>
              <a:buNone/>
            </a:pPr>
            <a:r>
              <a:rPr lang="en-US" b="1" dirty="0" smtClean="0">
                <a:latin typeface="Arial Narrow" pitchFamily="34" charset="0"/>
              </a:rPr>
              <a:t>Chapter 5:</a:t>
            </a:r>
            <a:r>
              <a:rPr lang="en-US" dirty="0" smtClean="0">
                <a:latin typeface="Arial Narrow" pitchFamily="34" charset="0"/>
              </a:rPr>
              <a:t>  </a:t>
            </a:r>
            <a:r>
              <a:rPr lang="en-US" i="1" dirty="0" smtClean="0">
                <a:latin typeface="Arial Narrow" pitchFamily="34" charset="0"/>
              </a:rPr>
              <a:t>Responding to Roadblock</a:t>
            </a:r>
            <a:r>
              <a:rPr lang="en-US" dirty="0" smtClean="0">
                <a:latin typeface="Arial Narrow" pitchFamily="34" charset="0"/>
              </a:rPr>
              <a:t>s  </a:t>
            </a:r>
          </a:p>
          <a:p>
            <a:pPr>
              <a:buNone/>
            </a:pPr>
            <a:r>
              <a:rPr lang="en-US" b="1" dirty="0" smtClean="0">
                <a:latin typeface="Arial Narrow" pitchFamily="34" charset="0"/>
              </a:rPr>
              <a:t>Chapter 6:</a:t>
            </a:r>
            <a:r>
              <a:rPr lang="en-US" dirty="0" smtClean="0">
                <a:latin typeface="Arial Narrow" pitchFamily="34" charset="0"/>
              </a:rPr>
              <a:t>  </a:t>
            </a:r>
            <a:r>
              <a:rPr lang="en-US" i="1" dirty="0" smtClean="0">
                <a:latin typeface="Arial Narrow" pitchFamily="34" charset="0"/>
              </a:rPr>
              <a:t>Learning from the Expedition</a:t>
            </a:r>
          </a:p>
        </p:txBody>
      </p:sp>
      <p:pic>
        <p:nvPicPr>
          <p:cNvPr id="2050" name="Picture 2" descr="C:\Documents and Settings\stevahnl\Local Settings\Temporary Internet Files\Content.IE5\QUXW8OIE\MP900438492[1].jpg"/>
          <p:cNvPicPr>
            <a:picLocks noChangeAspect="1" noChangeArrowheads="1"/>
          </p:cNvPicPr>
          <p:nvPr/>
        </p:nvPicPr>
        <p:blipFill>
          <a:blip r:embed="rId2" cstate="print"/>
          <a:srcRect/>
          <a:stretch>
            <a:fillRect/>
          </a:stretch>
        </p:blipFill>
        <p:spPr bwMode="auto">
          <a:xfrm>
            <a:off x="6324600" y="2743200"/>
            <a:ext cx="2286000" cy="3200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33400"/>
          </a:xfrm>
        </p:spPr>
        <p:txBody>
          <a:bodyPr/>
          <a:lstStyle/>
          <a:p>
            <a:pPr algn="ctr">
              <a:buNone/>
            </a:pPr>
            <a:r>
              <a:rPr lang="en-US" b="1" u="sng" dirty="0" smtClean="0">
                <a:latin typeface="Arial Narrow" pitchFamily="34" charset="0"/>
              </a:rPr>
              <a:t>Chapter 1</a:t>
            </a:r>
            <a:r>
              <a:rPr lang="en-US" b="1" dirty="0" smtClean="0">
                <a:latin typeface="Arial Narrow" pitchFamily="34" charset="0"/>
              </a:rPr>
              <a:t>: The Map – Needs Assessment Phase III </a:t>
            </a:r>
            <a:endParaRPr lang="en-US" b="1" dirty="0">
              <a:latin typeface="Arial Narrow" pitchFamily="34" charset="0"/>
            </a:endParaRPr>
          </a:p>
        </p:txBody>
      </p:sp>
      <p:graphicFrame>
        <p:nvGraphicFramePr>
          <p:cNvPr id="3" name="Table 2"/>
          <p:cNvGraphicFramePr>
            <a:graphicFrameLocks noGrp="1"/>
          </p:cNvGraphicFramePr>
          <p:nvPr/>
        </p:nvGraphicFramePr>
        <p:xfrm>
          <a:off x="152399" y="1112009"/>
          <a:ext cx="8839202" cy="5444375"/>
        </p:xfrm>
        <a:graphic>
          <a:graphicData uri="http://schemas.openxmlformats.org/drawingml/2006/table">
            <a:tbl>
              <a:tblPr/>
              <a:tblGrid>
                <a:gridCol w="1821101"/>
                <a:gridCol w="1821101"/>
                <a:gridCol w="2384527"/>
                <a:gridCol w="2812473"/>
              </a:tblGrid>
              <a:tr h="210848">
                <a:tc>
                  <a:txBody>
                    <a:bodyPr/>
                    <a:lstStyle/>
                    <a:p>
                      <a:pPr marL="0" marR="0" algn="ctr">
                        <a:spcBef>
                          <a:spcPts val="0"/>
                        </a:spcBef>
                        <a:spcAft>
                          <a:spcPts val="0"/>
                        </a:spcAft>
                      </a:pPr>
                      <a:r>
                        <a:rPr lang="en-US" sz="1400" b="1" dirty="0">
                          <a:latin typeface="Arial Narrow"/>
                          <a:ea typeface="Times New Roman"/>
                          <a:cs typeface="Times New Roman"/>
                        </a:rPr>
                        <a:t>Purposes</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400" b="1" dirty="0">
                          <a:latin typeface="Arial Narrow"/>
                          <a:ea typeface="Times New Roman"/>
                          <a:cs typeface="Times New Roman"/>
                        </a:rPr>
                        <a:t>Steps</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Narrow"/>
                          <a:ea typeface="Times New Roman"/>
                          <a:cs typeface="Times New Roman"/>
                        </a:rPr>
                        <a:t>Decisions</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Narrow"/>
                          <a:ea typeface="Times New Roman"/>
                          <a:cs typeface="Times New Roman"/>
                        </a:rPr>
                        <a:t>Questions</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4831">
                <a:tc rowSpan="3">
                  <a:txBody>
                    <a:bodyPr/>
                    <a:lstStyle/>
                    <a:p>
                      <a:pPr marL="240030" marR="0" indent="-240030" algn="ctr">
                        <a:spcBef>
                          <a:spcPts val="0"/>
                        </a:spcBef>
                        <a:spcAft>
                          <a:spcPts val="0"/>
                        </a:spcAft>
                      </a:pPr>
                      <a:r>
                        <a:rPr lang="en-US" sz="1400" dirty="0" smtClean="0">
                          <a:latin typeface="Arial Narrow"/>
                          <a:ea typeface="Times New Roman"/>
                          <a:cs typeface="Times New Roman"/>
                        </a:rPr>
                        <a:t>Prioritize </a:t>
                      </a:r>
                    </a:p>
                    <a:p>
                      <a:pPr marL="240030" marR="0" indent="-240030" algn="ctr">
                        <a:spcBef>
                          <a:spcPts val="0"/>
                        </a:spcBef>
                        <a:spcAft>
                          <a:spcPts val="0"/>
                        </a:spcAft>
                      </a:pPr>
                      <a:r>
                        <a:rPr lang="en-US" sz="1400" dirty="0" smtClean="0">
                          <a:latin typeface="Arial Narrow"/>
                          <a:ea typeface="Times New Roman"/>
                          <a:cs typeface="Times New Roman"/>
                        </a:rPr>
                        <a:t>solution </a:t>
                      </a:r>
                      <a:r>
                        <a:rPr lang="en-US" sz="1400" dirty="0">
                          <a:latin typeface="Arial Narrow"/>
                          <a:ea typeface="Times New Roman"/>
                          <a:cs typeface="Times New Roman"/>
                        </a:rPr>
                        <a:t>strategies</a:t>
                      </a:r>
                      <a:endParaRPr lang="en-US" sz="1400" dirty="0">
                        <a:latin typeface="Times New Roman"/>
                        <a:ea typeface="Times New Roman"/>
                        <a:cs typeface="Times New Roman"/>
                      </a:endParaRPr>
                    </a:p>
                    <a:p>
                      <a:pPr marL="240030" marR="0" indent="-240030" algn="ctr">
                        <a:spcBef>
                          <a:spcPts val="0"/>
                        </a:spcBef>
                        <a:spcAft>
                          <a:spcPts val="0"/>
                        </a:spcAft>
                      </a:pPr>
                      <a:r>
                        <a:rPr lang="en-US" sz="1400" dirty="0">
                          <a:latin typeface="Arial Narrow"/>
                          <a:ea typeface="Times New Roman"/>
                          <a:cs typeface="Times New Roman"/>
                        </a:rPr>
                        <a:t> derived from </a:t>
                      </a:r>
                      <a:endParaRPr lang="en-US" sz="1400" dirty="0" smtClean="0">
                        <a:latin typeface="Arial Narrow"/>
                        <a:ea typeface="Times New Roman"/>
                        <a:cs typeface="Times New Roman"/>
                      </a:endParaRPr>
                    </a:p>
                    <a:p>
                      <a:pPr marL="240030" marR="0" indent="-240030" algn="ctr">
                        <a:spcBef>
                          <a:spcPts val="0"/>
                        </a:spcBef>
                        <a:spcAft>
                          <a:spcPts val="0"/>
                        </a:spcAft>
                      </a:pPr>
                      <a:r>
                        <a:rPr lang="en-US" sz="1400" dirty="0" smtClean="0">
                          <a:latin typeface="Arial Narrow"/>
                          <a:ea typeface="Times New Roman"/>
                          <a:cs typeface="Times New Roman"/>
                        </a:rPr>
                        <a:t>identified </a:t>
                      </a:r>
                      <a:r>
                        <a:rPr lang="en-US" sz="1400" dirty="0">
                          <a:latin typeface="Arial Narrow"/>
                          <a:ea typeface="Times New Roman"/>
                          <a:cs typeface="Times New Roman"/>
                        </a:rPr>
                        <a:t>needs</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c rowSpan="4">
                  <a:txBody>
                    <a:bodyPr/>
                    <a:lstStyle/>
                    <a:p>
                      <a:pPr marL="240030" marR="0" indent="-240030">
                        <a:spcBef>
                          <a:spcPts val="0"/>
                        </a:spcBef>
                        <a:spcAft>
                          <a:spcPts val="0"/>
                        </a:spcAft>
                      </a:pPr>
                      <a:r>
                        <a:rPr lang="en-US" sz="1400" dirty="0" smtClean="0">
                          <a:latin typeface="Arial Narrow"/>
                          <a:ea typeface="Times New Roman"/>
                          <a:cs typeface="Times New Roman"/>
                        </a:rPr>
                        <a:t>11</a:t>
                      </a:r>
                      <a:r>
                        <a:rPr lang="en-US" sz="1400" dirty="0">
                          <a:latin typeface="Arial Narrow"/>
                          <a:ea typeface="Times New Roman"/>
                          <a:cs typeface="Times New Roman"/>
                        </a:rPr>
                        <a:t>.  Make final decisions on resolving needs and selecting solution strategies</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Determining needs-based priorities  </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Should we take action (at all)?</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9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dirty="0">
                          <a:latin typeface="Arial Narrow"/>
                          <a:ea typeface="Times New Roman"/>
                          <a:cs typeface="Times New Roman"/>
                        </a:rPr>
                        <a:t>Identifying criteria and standards</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How will we know which solution </a:t>
                      </a:r>
                      <a:r>
                        <a:rPr lang="en-US" sz="1400" dirty="0" smtClean="0">
                          <a:latin typeface="Arial Narrow"/>
                          <a:ea typeface="Times New Roman"/>
                          <a:cs typeface="Times New Roman"/>
                        </a:rPr>
                        <a:t>strategies </a:t>
                      </a:r>
                      <a:r>
                        <a:rPr lang="en-US" sz="1400" dirty="0">
                          <a:latin typeface="Arial Narrow"/>
                          <a:ea typeface="Times New Roman"/>
                          <a:cs typeface="Times New Roman"/>
                        </a:rPr>
                        <a:t>are the best?  </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48">
                <a:tc vMerge="1">
                  <a:txBody>
                    <a:bodyPr/>
                    <a:lstStyle/>
                    <a:p>
                      <a:endParaRPr lang="en-US"/>
                    </a:p>
                  </a:txBody>
                  <a:tcPr/>
                </a:tc>
                <a:tc vMerge="1">
                  <a:txBody>
                    <a:bodyPr/>
                    <a:lstStyle/>
                    <a:p>
                      <a:endParaRPr lang="en-US"/>
                    </a:p>
                  </a:txBody>
                  <a:tcPr/>
                </a:tc>
                <a:tc rowSpan="2">
                  <a:txBody>
                    <a:bodyPr/>
                    <a:lstStyle/>
                    <a:p>
                      <a:pPr marL="0" marR="0">
                        <a:spcBef>
                          <a:spcPts val="0"/>
                        </a:spcBef>
                        <a:spcAft>
                          <a:spcPts val="0"/>
                        </a:spcAft>
                      </a:pPr>
                      <a:r>
                        <a:rPr lang="en-US" sz="1400" dirty="0">
                          <a:latin typeface="Arial Narrow"/>
                          <a:ea typeface="Times New Roman"/>
                          <a:cs typeface="Times New Roman"/>
                        </a:rPr>
                        <a:t>Considering alternative solution strategies </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spcBef>
                          <a:spcPts val="0"/>
                        </a:spcBef>
                        <a:spcAft>
                          <a:spcPts val="0"/>
                        </a:spcAft>
                      </a:pPr>
                      <a:r>
                        <a:rPr lang="en-US" sz="1400" dirty="0">
                          <a:latin typeface="Arial Narrow"/>
                          <a:ea typeface="Times New Roman"/>
                          <a:cs typeface="Times New Roman"/>
                        </a:rPr>
                        <a:t>What action choices are possible?</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2431">
                <a:tc rowSpan="5">
                  <a:txBody>
                    <a:bodyPr/>
                    <a:lstStyle/>
                    <a:p>
                      <a:pPr marL="0" marR="0" algn="ctr">
                        <a:spcBef>
                          <a:spcPts val="0"/>
                        </a:spcBef>
                        <a:spcAft>
                          <a:spcPts val="0"/>
                        </a:spcAft>
                      </a:pPr>
                      <a:endParaRPr lang="en-US" sz="1400" dirty="0">
                        <a:latin typeface="Arial Narrow"/>
                        <a:ea typeface="Times New Roman"/>
                        <a:cs typeface="Times New Roman"/>
                      </a:endParaRPr>
                    </a:p>
                    <a:p>
                      <a:pPr marL="0" marR="0" algn="ctr">
                        <a:spcBef>
                          <a:spcPts val="0"/>
                        </a:spcBef>
                        <a:spcAft>
                          <a:spcPts val="0"/>
                        </a:spcAft>
                      </a:pPr>
                      <a:endParaRPr lang="en-US" sz="1400" dirty="0" smtClean="0">
                        <a:latin typeface="Arial Narrow"/>
                        <a:ea typeface="Times New Roman"/>
                        <a:cs typeface="Times New Roman"/>
                      </a:endParaRPr>
                    </a:p>
                    <a:p>
                      <a:pPr marL="0" marR="0" algn="ctr">
                        <a:spcBef>
                          <a:spcPts val="0"/>
                        </a:spcBef>
                        <a:spcAft>
                          <a:spcPts val="0"/>
                        </a:spcAft>
                      </a:pPr>
                      <a:endParaRPr lang="en-US" sz="1400" dirty="0" smtClean="0">
                        <a:latin typeface="Arial Narrow"/>
                        <a:ea typeface="Times New Roman"/>
                        <a:cs typeface="Times New Roman"/>
                      </a:endParaRPr>
                    </a:p>
                    <a:p>
                      <a:pPr marL="0" marR="0" algn="ctr">
                        <a:spcBef>
                          <a:spcPts val="0"/>
                        </a:spcBef>
                        <a:spcAft>
                          <a:spcPts val="0"/>
                        </a:spcAft>
                      </a:pPr>
                      <a:endParaRPr lang="en-US" sz="1400" dirty="0" smtClean="0">
                        <a:latin typeface="Arial Narrow"/>
                        <a:ea typeface="Times New Roman"/>
                        <a:cs typeface="Times New Roman"/>
                      </a:endParaRPr>
                    </a:p>
                    <a:p>
                      <a:pPr marL="0" marR="0" algn="ctr">
                        <a:spcBef>
                          <a:spcPts val="0"/>
                        </a:spcBef>
                        <a:spcAft>
                          <a:spcPts val="0"/>
                        </a:spcAft>
                      </a:pPr>
                      <a:r>
                        <a:rPr lang="en-US" sz="1400" dirty="0" smtClean="0">
                          <a:latin typeface="Arial Narrow"/>
                          <a:ea typeface="Times New Roman"/>
                          <a:cs typeface="Times New Roman"/>
                        </a:rPr>
                        <a:t>Create </a:t>
                      </a:r>
                      <a:r>
                        <a:rPr lang="en-US" sz="1400" dirty="0">
                          <a:latin typeface="Arial Narrow"/>
                          <a:ea typeface="Times New Roman"/>
                          <a:cs typeface="Times New Roman"/>
                        </a:rPr>
                        <a:t>and implement an action plan</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c vMerge="1">
                  <a:txBody>
                    <a:bodyPr/>
                    <a:lstStyle/>
                    <a:p>
                      <a:endParaRPr lang="en-US"/>
                    </a:p>
                  </a:txBody>
                  <a:tcPr/>
                </a:tc>
                <a:tc vMerge="1">
                  <a:txBody>
                    <a:bodyPr/>
                    <a:lstStyle/>
                    <a:p>
                      <a:pPr marL="0" marR="0">
                        <a:spcBef>
                          <a:spcPts val="0"/>
                        </a:spcBef>
                        <a:spcAft>
                          <a:spcPts val="0"/>
                        </a:spcAft>
                      </a:pPr>
                      <a:endParaRPr lang="en-US" sz="140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pPr marL="0" marR="0">
                        <a:spcBef>
                          <a:spcPts val="0"/>
                        </a:spcBef>
                        <a:spcAft>
                          <a:spcPts val="0"/>
                        </a:spcAft>
                      </a:pPr>
                      <a:endParaRPr lang="en-US" sz="140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1696">
                <a:tc vMerge="1">
                  <a:txBody>
                    <a:bodyPr/>
                    <a:lstStyle/>
                    <a:p>
                      <a:endParaRPr lang="en-US"/>
                    </a:p>
                  </a:txBody>
                  <a:tcPr/>
                </a:tc>
                <a:tc rowSpan="3">
                  <a:txBody>
                    <a:bodyPr/>
                    <a:lstStyle/>
                    <a:p>
                      <a:pPr marL="0" marR="0">
                        <a:spcBef>
                          <a:spcPts val="0"/>
                        </a:spcBef>
                        <a:spcAft>
                          <a:spcPts val="0"/>
                        </a:spcAft>
                      </a:pPr>
                      <a:r>
                        <a:rPr lang="en-US" sz="1400" dirty="0" smtClean="0">
                          <a:latin typeface="Arial Narrow"/>
                          <a:ea typeface="Times New Roman"/>
                          <a:cs typeface="Times New Roman"/>
                        </a:rPr>
                        <a:t>12</a:t>
                      </a:r>
                      <a:r>
                        <a:rPr lang="en-US" sz="1400" dirty="0">
                          <a:latin typeface="Arial Narrow"/>
                          <a:ea typeface="Times New Roman"/>
                          <a:cs typeface="Times New Roman"/>
                        </a:rPr>
                        <a:t>. Create and </a:t>
                      </a:r>
                      <a:r>
                        <a:rPr lang="en-US" sz="1400" dirty="0" smtClean="0">
                          <a:latin typeface="Arial Narrow"/>
                          <a:ea typeface="Times New Roman"/>
                          <a:cs typeface="Times New Roman"/>
                        </a:rPr>
                        <a:t> </a:t>
                      </a:r>
                    </a:p>
                    <a:p>
                      <a:pPr marL="0" marR="0">
                        <a:spcBef>
                          <a:spcPts val="0"/>
                        </a:spcBef>
                        <a:spcAft>
                          <a:spcPts val="0"/>
                        </a:spcAft>
                      </a:pPr>
                      <a:r>
                        <a:rPr lang="en-US" sz="1400" dirty="0" smtClean="0">
                          <a:latin typeface="Arial Narrow"/>
                          <a:ea typeface="Times New Roman"/>
                          <a:cs typeface="Times New Roman"/>
                        </a:rPr>
                        <a:t>       communicate an   </a:t>
                      </a:r>
                    </a:p>
                    <a:p>
                      <a:pPr marL="0" marR="0">
                        <a:spcBef>
                          <a:spcPts val="0"/>
                        </a:spcBef>
                        <a:spcAft>
                          <a:spcPts val="0"/>
                        </a:spcAft>
                      </a:pPr>
                      <a:r>
                        <a:rPr lang="en-US" sz="1400" dirty="0" smtClean="0">
                          <a:latin typeface="Arial Narrow"/>
                          <a:ea typeface="Times New Roman"/>
                          <a:cs typeface="Times New Roman"/>
                        </a:rPr>
                        <a:t>       action </a:t>
                      </a:r>
                      <a:r>
                        <a:rPr lang="en-US" sz="1400" dirty="0">
                          <a:latin typeface="Arial Narrow"/>
                          <a:ea typeface="Times New Roman"/>
                          <a:cs typeface="Times New Roman"/>
                        </a:rPr>
                        <a:t>plan; </a:t>
                      </a:r>
                      <a:r>
                        <a:rPr lang="en-US" sz="1400" dirty="0" smtClean="0">
                          <a:latin typeface="Arial Narrow"/>
                          <a:ea typeface="Times New Roman"/>
                          <a:cs typeface="Times New Roman"/>
                        </a:rPr>
                        <a:t>build </a:t>
                      </a:r>
                      <a:endParaRPr lang="en-US" sz="1400" dirty="0">
                        <a:latin typeface="Times New Roman"/>
                        <a:ea typeface="Times New Roman"/>
                        <a:cs typeface="Times New Roman"/>
                      </a:endParaRPr>
                    </a:p>
                    <a:p>
                      <a:pPr marL="0" marR="0">
                        <a:spcBef>
                          <a:spcPts val="0"/>
                        </a:spcBef>
                        <a:spcAft>
                          <a:spcPts val="0"/>
                        </a:spcAft>
                      </a:pPr>
                      <a:r>
                        <a:rPr lang="en-US" sz="1400" dirty="0">
                          <a:latin typeface="Arial Narrow"/>
                          <a:ea typeface="Times New Roman"/>
                          <a:cs typeface="Times New Roman"/>
                        </a:rPr>
                        <a:t>  </a:t>
                      </a:r>
                      <a:r>
                        <a:rPr lang="en-US" sz="1400" dirty="0" smtClean="0">
                          <a:latin typeface="Arial Narrow"/>
                          <a:ea typeface="Times New Roman"/>
                          <a:cs typeface="Times New Roman"/>
                        </a:rPr>
                        <a:t>     commitment/support</a:t>
                      </a:r>
                    </a:p>
                    <a:p>
                      <a:pPr marL="0" marR="0">
                        <a:spcBef>
                          <a:spcPts val="0"/>
                        </a:spcBef>
                        <a:spcAft>
                          <a:spcPts val="0"/>
                        </a:spcAft>
                      </a:pPr>
                      <a:r>
                        <a:rPr lang="en-US" sz="1400" dirty="0" smtClean="0">
                          <a:latin typeface="Arial Narrow"/>
                          <a:ea typeface="Times New Roman"/>
                          <a:cs typeface="Times New Roman"/>
                        </a:rPr>
                        <a:t>       for  the </a:t>
                      </a:r>
                      <a:r>
                        <a:rPr lang="en-US" sz="1400" dirty="0">
                          <a:latin typeface="Arial Narrow"/>
                          <a:ea typeface="Times New Roman"/>
                          <a:cs typeface="Times New Roman"/>
                        </a:rPr>
                        <a:t>plan</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Developing the action plan </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Who needs to be involved? What’s the best plan of action?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9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dirty="0">
                          <a:latin typeface="Arial Narrow"/>
                          <a:ea typeface="Times New Roman"/>
                          <a:cs typeface="Times New Roman"/>
                        </a:rPr>
                        <a:t>Communicating the action plan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Who needs to know? When? In what format?</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9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dirty="0">
                          <a:latin typeface="Arial Narrow"/>
                          <a:ea typeface="Times New Roman"/>
                          <a:cs typeface="Times New Roman"/>
                        </a:rPr>
                        <a:t>Building support for the action plan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How can we increase commitment to the action plan?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32544">
                <a:tc vMerge="1">
                  <a:txBody>
                    <a:bodyPr/>
                    <a:lstStyle/>
                    <a:p>
                      <a:endParaRPr lang="en-US"/>
                    </a:p>
                  </a:txBody>
                  <a:tcPr/>
                </a:tc>
                <a:tc rowSpan="3">
                  <a:txBody>
                    <a:bodyPr/>
                    <a:lstStyle/>
                    <a:p>
                      <a:pPr marL="0" marR="0">
                        <a:spcBef>
                          <a:spcPts val="0"/>
                        </a:spcBef>
                        <a:spcAft>
                          <a:spcPts val="0"/>
                        </a:spcAft>
                      </a:pPr>
                      <a:r>
                        <a:rPr lang="en-US" sz="1400" dirty="0" smtClean="0">
                          <a:latin typeface="Arial Narrow"/>
                          <a:ea typeface="Times New Roman"/>
                          <a:cs typeface="Times New Roman"/>
                        </a:rPr>
                        <a:t>13</a:t>
                      </a:r>
                      <a:r>
                        <a:rPr lang="en-US" sz="1400" dirty="0">
                          <a:latin typeface="Arial Narrow"/>
                          <a:ea typeface="Times New Roman"/>
                          <a:cs typeface="Times New Roman"/>
                        </a:rPr>
                        <a:t>. Implement and </a:t>
                      </a:r>
                      <a:endParaRPr lang="en-US" sz="1400" dirty="0" smtClean="0">
                        <a:latin typeface="Arial Narrow"/>
                        <a:ea typeface="Times New Roman"/>
                        <a:cs typeface="Times New Roman"/>
                      </a:endParaRPr>
                    </a:p>
                    <a:p>
                      <a:pPr marL="0" marR="0">
                        <a:spcBef>
                          <a:spcPts val="0"/>
                        </a:spcBef>
                        <a:spcAft>
                          <a:spcPts val="0"/>
                        </a:spcAft>
                      </a:pPr>
                      <a:r>
                        <a:rPr lang="en-US" sz="1400" dirty="0" smtClean="0">
                          <a:latin typeface="Arial Narrow"/>
                          <a:ea typeface="Times New Roman"/>
                          <a:cs typeface="Times New Roman"/>
                        </a:rPr>
                        <a:t>       monitor  the </a:t>
                      </a:r>
                      <a:r>
                        <a:rPr lang="en-US" sz="1400" dirty="0">
                          <a:latin typeface="Arial Narrow"/>
                          <a:ea typeface="Times New Roman"/>
                          <a:cs typeface="Times New Roman"/>
                        </a:rPr>
                        <a:t>plan</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Implementing the action plan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What tasks must be completed to implement the action plan?  Who will do them? When?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20">
                <a:tc rowSpan="5">
                  <a:txBody>
                    <a:bodyPr/>
                    <a:lstStyle/>
                    <a:p>
                      <a:pPr marL="0" marR="0" algn="ctr">
                        <a:spcBef>
                          <a:spcPts val="0"/>
                        </a:spcBef>
                        <a:spcAft>
                          <a:spcPts val="0"/>
                        </a:spcAft>
                      </a:pPr>
                      <a:endParaRPr lang="en-US" sz="1400" dirty="0">
                        <a:latin typeface="Arial Narrow"/>
                        <a:ea typeface="Times New Roman"/>
                        <a:cs typeface="Times New Roman"/>
                      </a:endParaRPr>
                    </a:p>
                    <a:p>
                      <a:pPr marL="0" marR="0" algn="ctr">
                        <a:spcBef>
                          <a:spcPts val="0"/>
                        </a:spcBef>
                        <a:spcAft>
                          <a:spcPts val="0"/>
                        </a:spcAft>
                      </a:pPr>
                      <a:endParaRPr lang="en-US" sz="1400" dirty="0" smtClean="0">
                        <a:latin typeface="Arial Narrow"/>
                        <a:ea typeface="Times New Roman"/>
                        <a:cs typeface="Times New Roman"/>
                      </a:endParaRPr>
                    </a:p>
                    <a:p>
                      <a:pPr marL="0" marR="0" algn="ctr">
                        <a:spcBef>
                          <a:spcPts val="0"/>
                        </a:spcBef>
                        <a:spcAft>
                          <a:spcPts val="0"/>
                        </a:spcAft>
                      </a:pPr>
                      <a:endParaRPr lang="en-US" sz="1400" dirty="0" smtClean="0">
                        <a:latin typeface="Arial Narrow"/>
                        <a:ea typeface="Times New Roman"/>
                        <a:cs typeface="Times New Roman"/>
                      </a:endParaRPr>
                    </a:p>
                    <a:p>
                      <a:pPr marL="0" marR="0" algn="ctr">
                        <a:spcBef>
                          <a:spcPts val="0"/>
                        </a:spcBef>
                        <a:spcAft>
                          <a:spcPts val="0"/>
                        </a:spcAft>
                      </a:pPr>
                      <a:r>
                        <a:rPr lang="en-US" sz="1400" dirty="0" smtClean="0">
                          <a:latin typeface="Arial Narrow"/>
                          <a:ea typeface="Times New Roman"/>
                          <a:cs typeface="Times New Roman"/>
                        </a:rPr>
                        <a:t>Document </a:t>
                      </a:r>
                      <a:r>
                        <a:rPr lang="en-US" sz="1400" dirty="0">
                          <a:latin typeface="Arial Narrow"/>
                          <a:ea typeface="Times New Roman"/>
                          <a:cs typeface="Times New Roman"/>
                        </a:rPr>
                        <a:t>the implementation and evaluate the entire NA</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C0C0"/>
                    </a:solidFill>
                  </a:tcPr>
                </a:tc>
                <a:tc vMerge="1">
                  <a:txBody>
                    <a:bodyPr/>
                    <a:lstStyle/>
                    <a:p>
                      <a:endParaRPr lang="en-US"/>
                    </a:p>
                  </a:txBody>
                  <a:tcPr/>
                </a:tc>
                <a:tc>
                  <a:txBody>
                    <a:bodyPr/>
                    <a:lstStyle/>
                    <a:p>
                      <a:pPr marL="0" marR="0">
                        <a:spcBef>
                          <a:spcPts val="0"/>
                        </a:spcBef>
                        <a:spcAft>
                          <a:spcPts val="0"/>
                        </a:spcAft>
                      </a:pPr>
                      <a:r>
                        <a:rPr lang="en-US" sz="1400" dirty="0">
                          <a:latin typeface="Arial Narrow"/>
                          <a:ea typeface="Times New Roman"/>
                          <a:cs typeface="Times New Roman"/>
                        </a:rPr>
                        <a:t>Documenting the implementation </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What are we doing?  How are we keeping track of what is happening? Are people doing what they said they would? </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9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dirty="0">
                          <a:latin typeface="Arial Narrow"/>
                          <a:ea typeface="Times New Roman"/>
                          <a:cs typeface="Times New Roman"/>
                        </a:rPr>
                        <a:t>Monitoring the implementation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What progress are we making on the action plan?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1696">
                <a:tc vMerge="1">
                  <a:txBody>
                    <a:bodyPr/>
                    <a:lstStyle/>
                    <a:p>
                      <a:endParaRPr lang="en-US"/>
                    </a:p>
                  </a:txBody>
                  <a:tcPr/>
                </a:tc>
                <a:tc rowSpan="3">
                  <a:txBody>
                    <a:bodyPr/>
                    <a:lstStyle/>
                    <a:p>
                      <a:pPr marL="0" marR="0">
                        <a:spcBef>
                          <a:spcPts val="0"/>
                        </a:spcBef>
                        <a:spcAft>
                          <a:spcPts val="0"/>
                        </a:spcAft>
                      </a:pPr>
                      <a:r>
                        <a:rPr lang="en-US" sz="1400" dirty="0" smtClean="0">
                          <a:latin typeface="Arial Narrow"/>
                          <a:ea typeface="Times New Roman"/>
                          <a:cs typeface="Times New Roman"/>
                        </a:rPr>
                        <a:t>14</a:t>
                      </a:r>
                      <a:r>
                        <a:rPr lang="en-US" sz="1400" dirty="0">
                          <a:latin typeface="Arial Narrow"/>
                          <a:ea typeface="Times New Roman"/>
                          <a:cs typeface="Times New Roman"/>
                        </a:rPr>
                        <a:t>. Evaluate and </a:t>
                      </a:r>
                      <a:endParaRPr lang="en-US" sz="1400" dirty="0" smtClean="0">
                        <a:latin typeface="Arial Narrow"/>
                        <a:ea typeface="Times New Roman"/>
                        <a:cs typeface="Times New Roman"/>
                      </a:endParaRPr>
                    </a:p>
                    <a:p>
                      <a:pPr marL="0" marR="0">
                        <a:spcBef>
                          <a:spcPts val="0"/>
                        </a:spcBef>
                        <a:spcAft>
                          <a:spcPts val="0"/>
                        </a:spcAft>
                      </a:pPr>
                      <a:r>
                        <a:rPr lang="en-US" sz="1400" dirty="0" smtClean="0">
                          <a:latin typeface="Arial Narrow"/>
                          <a:ea typeface="Times New Roman"/>
                          <a:cs typeface="Times New Roman"/>
                        </a:rPr>
                        <a:t>      document the entire</a:t>
                      </a:r>
                    </a:p>
                    <a:p>
                      <a:pPr marL="0" marR="0">
                        <a:spcBef>
                          <a:spcPts val="0"/>
                        </a:spcBef>
                        <a:spcAft>
                          <a:spcPts val="0"/>
                        </a:spcAft>
                      </a:pPr>
                      <a:r>
                        <a:rPr lang="en-US" sz="1400" dirty="0" smtClean="0">
                          <a:latin typeface="Arial Narrow"/>
                          <a:ea typeface="Times New Roman"/>
                          <a:cs typeface="Times New Roman"/>
                        </a:rPr>
                        <a:t>      </a:t>
                      </a:r>
                      <a:r>
                        <a:rPr lang="en-US" sz="1400" dirty="0">
                          <a:latin typeface="Arial Narrow"/>
                          <a:ea typeface="Times New Roman"/>
                          <a:cs typeface="Times New Roman"/>
                        </a:rPr>
                        <a:t>NA for </a:t>
                      </a:r>
                      <a:r>
                        <a:rPr lang="en-US" sz="1400" dirty="0" smtClean="0">
                          <a:latin typeface="Arial Narrow"/>
                          <a:ea typeface="Times New Roman"/>
                          <a:cs typeface="Times New Roman"/>
                        </a:rPr>
                        <a:t>future </a:t>
                      </a:r>
                    </a:p>
                    <a:p>
                      <a:pPr marL="0" marR="0">
                        <a:spcBef>
                          <a:spcPts val="0"/>
                        </a:spcBef>
                        <a:spcAft>
                          <a:spcPts val="0"/>
                        </a:spcAft>
                      </a:pPr>
                      <a:r>
                        <a:rPr lang="en-US" sz="1400" dirty="0" smtClean="0">
                          <a:latin typeface="Arial Narrow"/>
                          <a:ea typeface="Times New Roman"/>
                          <a:cs typeface="Times New Roman"/>
                        </a:rPr>
                        <a:t>      endeavors</a:t>
                      </a:r>
                      <a:endParaRPr lang="en-US" sz="1400" dirty="0">
                        <a:latin typeface="Times New Roman"/>
                        <a:ea typeface="Times New Roman"/>
                        <a:cs typeface="Times New Roman"/>
                      </a:endParaRPr>
                    </a:p>
                  </a:txBody>
                  <a:tcPr marL="49696" marR="49696"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Evaluating the NA (formative)</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How are we doing (as the process unfolds)?</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696">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dirty="0">
                          <a:latin typeface="Arial Narrow"/>
                          <a:ea typeface="Times New Roman"/>
                          <a:cs typeface="Times New Roman"/>
                        </a:rPr>
                        <a:t>Evaluating the NA (summative)</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How did we do (once the process is completed)?</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24">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400" dirty="0">
                          <a:latin typeface="Arial Narrow"/>
                          <a:ea typeface="Times New Roman"/>
                          <a:cs typeface="Times New Roman"/>
                        </a:rPr>
                        <a:t>Learning from the NA experience</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Arial Narrow"/>
                          <a:ea typeface="Times New Roman"/>
                          <a:cs typeface="Times New Roman"/>
                        </a:rPr>
                        <a:t>What did we learn?</a:t>
                      </a:r>
                      <a:endParaRPr lang="en-US" sz="1400" dirty="0">
                        <a:latin typeface="Times New Roman"/>
                        <a:ea typeface="Times New Roman"/>
                        <a:cs typeface="Times New Roman"/>
                      </a:endParaRPr>
                    </a:p>
                  </a:txBody>
                  <a:tcPr marL="49696" marR="496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b="1" u="sng" dirty="0" smtClean="0">
                <a:latin typeface="Arial Narrow" pitchFamily="34" charset="0"/>
              </a:rPr>
              <a:t>Chapter 2</a:t>
            </a:r>
            <a:r>
              <a:rPr lang="en-US" b="1" dirty="0" smtClean="0">
                <a:latin typeface="Arial Narrow" pitchFamily="34" charset="0"/>
              </a:rPr>
              <a:t>: Nuts and Bolts – Make Transition Decisions . . .</a:t>
            </a:r>
          </a:p>
          <a:p>
            <a:pPr algn="ctr">
              <a:buNone/>
            </a:pPr>
            <a:r>
              <a:rPr lang="en-US" b="1" i="1" dirty="0" smtClean="0">
                <a:latin typeface="Arial Narrow" pitchFamily="34" charset="0"/>
              </a:rPr>
              <a:t>with change in mind! </a:t>
            </a:r>
          </a:p>
          <a:p>
            <a:pPr lvl="1">
              <a:buNone/>
            </a:pPr>
            <a:endParaRPr lang="en-US" sz="2800" dirty="0" smtClean="0">
              <a:latin typeface="Arial Narrow" pitchFamily="34" charset="0"/>
            </a:endParaRPr>
          </a:p>
          <a:p>
            <a:pPr lvl="1">
              <a:buNone/>
            </a:pPr>
            <a:r>
              <a:rPr lang="en-US" sz="2800" dirty="0" smtClean="0">
                <a:latin typeface="Arial Narrow" pitchFamily="34" charset="0"/>
              </a:rPr>
              <a:t>					  </a:t>
            </a:r>
            <a:r>
              <a:rPr lang="en-US" sz="2800" dirty="0" smtClean="0">
                <a:latin typeface="Webdings" pitchFamily="18" charset="2"/>
              </a:rPr>
              <a:t>g </a:t>
            </a:r>
            <a:r>
              <a:rPr lang="en-US" sz="2800" b="1" dirty="0" smtClean="0">
                <a:latin typeface="Arial Narrow" pitchFamily="34" charset="0"/>
              </a:rPr>
              <a:t>Involvement</a:t>
            </a:r>
          </a:p>
          <a:p>
            <a:pPr lvl="1">
              <a:buNone/>
            </a:pPr>
            <a:endParaRPr lang="en-US" sz="1800" b="1" dirty="0" smtClean="0">
              <a:latin typeface="Arial Narrow" pitchFamily="34" charset="0"/>
            </a:endParaRPr>
          </a:p>
          <a:p>
            <a:pPr lvl="1">
              <a:buNone/>
            </a:pPr>
            <a:r>
              <a:rPr lang="en-US" sz="2800" b="1" dirty="0" smtClean="0">
                <a:latin typeface="Arial Narrow" pitchFamily="34" charset="0"/>
              </a:rPr>
              <a:t>					  </a:t>
            </a:r>
            <a:r>
              <a:rPr lang="en-US" sz="2800" b="1" dirty="0" smtClean="0">
                <a:latin typeface="Webdings" pitchFamily="18" charset="2"/>
              </a:rPr>
              <a:t>g </a:t>
            </a:r>
            <a:r>
              <a:rPr lang="en-US" sz="2800" b="1" dirty="0" smtClean="0">
                <a:latin typeface="Arial Narrow" pitchFamily="34" charset="0"/>
              </a:rPr>
              <a:t>Logistics</a:t>
            </a:r>
          </a:p>
          <a:p>
            <a:pPr lvl="1">
              <a:buNone/>
            </a:pPr>
            <a:endParaRPr lang="en-US" sz="1800" b="1" dirty="0" smtClean="0">
              <a:latin typeface="Arial Narrow" pitchFamily="34" charset="0"/>
            </a:endParaRPr>
          </a:p>
          <a:p>
            <a:pPr lvl="1">
              <a:buNone/>
            </a:pPr>
            <a:r>
              <a:rPr lang="en-US" sz="2800" b="1" dirty="0" smtClean="0">
                <a:latin typeface="Arial Narrow" pitchFamily="34" charset="0"/>
              </a:rPr>
              <a:t>					  </a:t>
            </a:r>
            <a:r>
              <a:rPr lang="en-US" sz="2800" b="1" dirty="0" smtClean="0">
                <a:latin typeface="Webdings" pitchFamily="18" charset="2"/>
              </a:rPr>
              <a:t>g </a:t>
            </a:r>
            <a:r>
              <a:rPr lang="en-US" sz="2800" b="1" dirty="0" smtClean="0">
                <a:latin typeface="Arial Narrow" pitchFamily="34" charset="0"/>
              </a:rPr>
              <a:t>Communication</a:t>
            </a:r>
          </a:p>
          <a:p>
            <a:pPr lvl="1">
              <a:buNone/>
            </a:pPr>
            <a:endParaRPr lang="en-US" sz="1800" b="1" dirty="0" smtClean="0">
              <a:latin typeface="Arial Narrow" pitchFamily="34" charset="0"/>
            </a:endParaRPr>
          </a:p>
          <a:p>
            <a:pPr lvl="1">
              <a:buNone/>
            </a:pPr>
            <a:r>
              <a:rPr lang="en-US" sz="2800" b="1" dirty="0" smtClean="0">
                <a:latin typeface="Arial Narrow" pitchFamily="34" charset="0"/>
              </a:rPr>
              <a:t>					  </a:t>
            </a:r>
            <a:r>
              <a:rPr lang="en-US" sz="2800" b="1" dirty="0" smtClean="0">
                <a:latin typeface="Webdings" pitchFamily="18" charset="2"/>
              </a:rPr>
              <a:t>g </a:t>
            </a:r>
            <a:r>
              <a:rPr lang="en-US" sz="2800" b="1" dirty="0" smtClean="0">
                <a:latin typeface="Arial Narrow" pitchFamily="34" charset="0"/>
              </a:rPr>
              <a:t>Information Management</a:t>
            </a:r>
            <a:endParaRPr lang="en-US" sz="2800" b="1" dirty="0">
              <a:latin typeface="Arial Narrow" pitchFamily="34" charset="0"/>
            </a:endParaRPr>
          </a:p>
        </p:txBody>
      </p:sp>
      <p:pic>
        <p:nvPicPr>
          <p:cNvPr id="1030" name="Picture 6" descr="C:\Program Files\Microsoft Office\MEDIA\CAGCAT10\j0233018.wmf"/>
          <p:cNvPicPr>
            <a:picLocks noChangeAspect="1" noChangeArrowheads="1"/>
          </p:cNvPicPr>
          <p:nvPr/>
        </p:nvPicPr>
        <p:blipFill>
          <a:blip r:embed="rId2" cstate="print"/>
          <a:srcRect/>
          <a:stretch>
            <a:fillRect/>
          </a:stretch>
        </p:blipFill>
        <p:spPr bwMode="auto">
          <a:xfrm>
            <a:off x="609600" y="1981200"/>
            <a:ext cx="3505200" cy="3581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3181350"/>
          </a:xfrm>
        </p:spPr>
        <p:txBody>
          <a:bodyPr/>
          <a:lstStyle/>
          <a:p>
            <a:pPr algn="ctr">
              <a:buNone/>
            </a:pPr>
            <a:r>
              <a:rPr lang="en-US" b="1" u="sng" dirty="0" smtClean="0">
                <a:latin typeface="Arial Narrow" pitchFamily="34" charset="0"/>
              </a:rPr>
              <a:t>Chapter 3</a:t>
            </a:r>
            <a:r>
              <a:rPr lang="en-US" b="1" dirty="0" smtClean="0">
                <a:latin typeface="Arial Narrow" pitchFamily="34" charset="0"/>
              </a:rPr>
              <a:t>: Collaborating for Change  </a:t>
            </a:r>
          </a:p>
          <a:p>
            <a:pPr algn="ctr">
              <a:buNone/>
            </a:pPr>
            <a:endParaRPr lang="en-US" sz="1600" b="1" dirty="0" smtClean="0">
              <a:latin typeface="Arial Narrow" pitchFamily="34" charset="0"/>
            </a:endParaRPr>
          </a:p>
          <a:p>
            <a:pPr algn="ctr">
              <a:buNone/>
            </a:pPr>
            <a:r>
              <a:rPr lang="en-US" b="1" i="1" dirty="0" smtClean="0">
                <a:latin typeface="Arial Narrow" pitchFamily="34" charset="0"/>
              </a:rPr>
              <a:t>A “double dozen”  procedures  to . . . </a:t>
            </a:r>
          </a:p>
          <a:p>
            <a:pPr algn="ctr">
              <a:buNone/>
            </a:pPr>
            <a:endParaRPr lang="en-US" sz="800" b="1" dirty="0" smtClean="0">
              <a:latin typeface="Arial Narrow" pitchFamily="34" charset="0"/>
            </a:endParaRPr>
          </a:p>
          <a:p>
            <a:pPr>
              <a:buNone/>
            </a:pPr>
            <a:r>
              <a:rPr lang="en-US" sz="3200" b="1" dirty="0" smtClean="0">
                <a:latin typeface="Arial Narrow" pitchFamily="34" charset="0"/>
              </a:rPr>
              <a:t>A.  Promote positive interpersonal relations</a:t>
            </a:r>
          </a:p>
          <a:p>
            <a:pPr marL="514350" indent="-514350">
              <a:buNone/>
            </a:pPr>
            <a:r>
              <a:rPr lang="en-US" sz="3200" b="1" dirty="0" smtClean="0">
                <a:latin typeface="Arial Narrow" pitchFamily="34" charset="0"/>
              </a:rPr>
              <a:t>B.  Develop shared understandings</a:t>
            </a:r>
          </a:p>
          <a:p>
            <a:pPr marL="514350" indent="-514350">
              <a:buNone/>
            </a:pPr>
            <a:r>
              <a:rPr lang="en-US" sz="3200" b="1" dirty="0" smtClean="0">
                <a:latin typeface="Arial Narrow" pitchFamily="34" charset="0"/>
              </a:rPr>
              <a:t>C.  Prioritize and finalize decisions</a:t>
            </a:r>
          </a:p>
          <a:p>
            <a:pPr>
              <a:buNone/>
            </a:pPr>
            <a:r>
              <a:rPr lang="en-US" sz="3200" b="1" dirty="0" smtClean="0">
                <a:latin typeface="Arial Narrow" pitchFamily="34" charset="0"/>
              </a:rPr>
              <a:t>D.  Assess progress</a:t>
            </a:r>
          </a:p>
          <a:p>
            <a:pPr algn="ctr">
              <a:buNone/>
            </a:pPr>
            <a:endParaRPr lang="en-US" b="1" dirty="0" smtClean="0">
              <a:latin typeface="Arial Narrow" pitchFamily="34" charset="0"/>
            </a:endParaRPr>
          </a:p>
          <a:p>
            <a:pPr algn="ctr">
              <a:buNone/>
            </a:pPr>
            <a:endParaRPr lang="en-US" b="1" dirty="0">
              <a:latin typeface="Arial Narrow" pitchFamily="34" charset="0"/>
            </a:endParaRPr>
          </a:p>
        </p:txBody>
      </p:sp>
      <p:graphicFrame>
        <p:nvGraphicFramePr>
          <p:cNvPr id="13" name="Table 12"/>
          <p:cNvGraphicFramePr>
            <a:graphicFrameLocks noGrp="1"/>
          </p:cNvGraphicFramePr>
          <p:nvPr/>
        </p:nvGraphicFramePr>
        <p:xfrm>
          <a:off x="4191000" y="3962400"/>
          <a:ext cx="4724398" cy="2764028"/>
        </p:xfrm>
        <a:graphic>
          <a:graphicData uri="http://schemas.openxmlformats.org/drawingml/2006/table">
            <a:tbl>
              <a:tblPr/>
              <a:tblGrid>
                <a:gridCol w="1514582"/>
                <a:gridCol w="802454"/>
                <a:gridCol w="802454"/>
                <a:gridCol w="802454"/>
                <a:gridCol w="802454"/>
              </a:tblGrid>
              <a:tr h="311153">
                <a:tc>
                  <a:txBody>
                    <a:bodyPr/>
                    <a:lstStyle/>
                    <a:p>
                      <a:pPr marL="0" marR="0">
                        <a:lnSpc>
                          <a:spcPct val="115000"/>
                        </a:lnSpc>
                        <a:spcBef>
                          <a:spcPts val="0"/>
                        </a:spcBef>
                        <a:spcAft>
                          <a:spcPts val="0"/>
                        </a:spcAft>
                      </a:pPr>
                      <a:r>
                        <a:rPr lang="en-US" sz="1100" b="1" i="1" dirty="0">
                          <a:latin typeface="Calibri"/>
                          <a:ea typeface="Calibri"/>
                          <a:cs typeface="Times New Roman"/>
                        </a:rPr>
                        <a:t>               </a:t>
                      </a:r>
                      <a:r>
                        <a:rPr lang="en-US" sz="1400" b="1" i="1" dirty="0">
                          <a:latin typeface="Calibri"/>
                          <a:ea typeface="Calibri"/>
                          <a:cs typeface="Times New Roman"/>
                        </a:rPr>
                        <a:t>Purpose</a:t>
                      </a:r>
                      <a:endParaRPr lang="en-US" sz="1100" dirty="0">
                        <a:latin typeface="Calibri"/>
                        <a:ea typeface="Calibri"/>
                        <a:cs typeface="Times New Roman"/>
                      </a:endParaRPr>
                    </a:p>
                    <a:p>
                      <a:pPr marL="0" marR="0">
                        <a:lnSpc>
                          <a:spcPct val="115000"/>
                        </a:lnSpc>
                        <a:spcBef>
                          <a:spcPts val="0"/>
                        </a:spcBef>
                        <a:spcAft>
                          <a:spcPts val="0"/>
                        </a:spcAft>
                      </a:pPr>
                      <a:endParaRPr lang="en-US" sz="1400" b="1" i="1" dirty="0" smtClean="0">
                        <a:latin typeface="Calibri"/>
                        <a:ea typeface="Calibri"/>
                        <a:cs typeface="Times New Roman"/>
                      </a:endParaRPr>
                    </a:p>
                    <a:p>
                      <a:pPr marL="0" marR="0">
                        <a:lnSpc>
                          <a:spcPct val="115000"/>
                        </a:lnSpc>
                        <a:spcBef>
                          <a:spcPts val="0"/>
                        </a:spcBef>
                        <a:spcAft>
                          <a:spcPts val="0"/>
                        </a:spcAft>
                      </a:pPr>
                      <a:r>
                        <a:rPr lang="en-US" sz="1400" b="1" i="1" dirty="0" smtClean="0">
                          <a:latin typeface="Calibri"/>
                          <a:ea typeface="Calibri"/>
                          <a:cs typeface="Times New Roman"/>
                        </a:rPr>
                        <a:t>Procedure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000"/>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B.</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C.</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400" b="1" dirty="0">
                          <a:latin typeface="Calibri"/>
                          <a:ea typeface="Calibri"/>
                          <a:cs typeface="Times New Roman"/>
                        </a:rPr>
                        <a:t>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r>
              <a:tr h="672211">
                <a:tc>
                  <a:txBody>
                    <a:bodyPr/>
                    <a:lstStyle/>
                    <a:p>
                      <a:pPr marL="342900" marR="0" lvl="0" indent="-342900" algn="ctr">
                        <a:lnSpc>
                          <a:spcPct val="115000"/>
                        </a:lnSpc>
                        <a:spcBef>
                          <a:spcPts val="0"/>
                        </a:spcBef>
                        <a:spcAft>
                          <a:spcPts val="0"/>
                        </a:spcAft>
                        <a:buFont typeface="+mj-lt"/>
                        <a:buNone/>
                      </a:pPr>
                      <a:r>
                        <a:rPr lang="en-US" sz="2000" b="1" dirty="0" smtClean="0">
                          <a:latin typeface="Arial" pitchFamily="34" charset="0"/>
                          <a:ea typeface="Calibri"/>
                          <a:cs typeface="Arial" pitchFamily="34" charset="0"/>
                        </a:rPr>
                        <a:t>  </a:t>
                      </a:r>
                      <a:r>
                        <a:rPr lang="en-US" sz="2400" b="1" dirty="0" smtClean="0">
                          <a:latin typeface="Arial" pitchFamily="34" charset="0"/>
                          <a:ea typeface="Calibri"/>
                          <a:cs typeface="Arial" pitchFamily="34" charset="0"/>
                        </a:rPr>
                        <a:t>#1–</a:t>
                      </a:r>
                      <a:r>
                        <a:rPr lang="en-US" sz="2400" b="1" baseline="0" dirty="0" smtClean="0">
                          <a:latin typeface="Arial" pitchFamily="34" charset="0"/>
                          <a:ea typeface="Calibri"/>
                          <a:cs typeface="Arial" pitchFamily="34" charset="0"/>
                        </a:rPr>
                        <a:t>#9 </a:t>
                      </a:r>
                      <a:endParaRPr lang="en-US" sz="24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2800" b="1" dirty="0">
                          <a:latin typeface="Calibri"/>
                          <a:ea typeface="Calibri"/>
                          <a:cs typeface="Times New Roman"/>
                        </a:rPr>
                        <a:t>X</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r>
                        <a:rPr lang="en-US" sz="2800" b="1" dirty="0">
                          <a:latin typeface="Calibri"/>
                          <a:ea typeface="Calibri"/>
                          <a:cs typeface="Times New Roman"/>
                        </a:rPr>
                        <a:t>X</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672211">
                <a:tc>
                  <a:txBody>
                    <a:bodyPr/>
                    <a:lstStyle/>
                    <a:p>
                      <a:pPr marL="0" marR="0" algn="ctr">
                        <a:lnSpc>
                          <a:spcPct val="115000"/>
                        </a:lnSpc>
                        <a:spcBef>
                          <a:spcPts val="0"/>
                        </a:spcBef>
                        <a:spcAft>
                          <a:spcPts val="0"/>
                        </a:spcAft>
                      </a:pPr>
                      <a:r>
                        <a:rPr lang="en-US" sz="2400" b="1" dirty="0" smtClean="0">
                          <a:latin typeface="Arial" pitchFamily="34" charset="0"/>
                          <a:ea typeface="Calibri"/>
                          <a:cs typeface="Arial" pitchFamily="34" charset="0"/>
                        </a:rPr>
                        <a:t>#10–#17</a:t>
                      </a:r>
                      <a:endParaRPr lang="en-US" sz="24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b="1" dirty="0" smtClean="0">
                          <a:latin typeface="Calibri"/>
                          <a:ea typeface="Calibri"/>
                          <a:cs typeface="Times New Roman"/>
                        </a:rPr>
                        <a:t>X</a:t>
                      </a:r>
                      <a:endParaRPr lang="en-US" sz="2800" dirty="0" smtClean="0">
                        <a:latin typeface="Calibri"/>
                        <a:ea typeface="Calibri"/>
                        <a:cs typeface="Times New Roman"/>
                      </a:endParaRPr>
                    </a:p>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r>
                        <a:rPr lang="en-US" sz="2800" b="1" dirty="0">
                          <a:latin typeface="Calibri"/>
                          <a:ea typeface="Calibri"/>
                          <a:cs typeface="Times New Roman"/>
                        </a:rPr>
                        <a:t>X</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672211">
                <a:tc>
                  <a:txBody>
                    <a:bodyPr/>
                    <a:lstStyle/>
                    <a:p>
                      <a:pPr marL="0" marR="0" algn="ctr">
                        <a:lnSpc>
                          <a:spcPct val="115000"/>
                        </a:lnSpc>
                        <a:spcBef>
                          <a:spcPts val="0"/>
                        </a:spcBef>
                        <a:spcAft>
                          <a:spcPts val="0"/>
                        </a:spcAft>
                      </a:pPr>
                      <a:r>
                        <a:rPr lang="en-US" sz="2400" b="1" dirty="0" smtClean="0">
                          <a:latin typeface="Arial" pitchFamily="34" charset="0"/>
                          <a:ea typeface="Calibri"/>
                          <a:cs typeface="Arial" pitchFamily="34" charset="0"/>
                        </a:rPr>
                        <a:t>#18–#24</a:t>
                      </a:r>
                      <a:endParaRPr lang="en-US" sz="2400" b="1"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r>
                        <a:rPr lang="en-US" sz="2800" b="1" dirty="0">
                          <a:latin typeface="Calibri"/>
                          <a:ea typeface="Calibri"/>
                          <a:cs typeface="Times New Roman"/>
                        </a:rPr>
                        <a:t>X</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marL="0" marR="0" algn="ctr">
                        <a:lnSpc>
                          <a:spcPct val="115000"/>
                        </a:lnSpc>
                        <a:spcBef>
                          <a:spcPts val="0"/>
                        </a:spcBef>
                        <a:spcAft>
                          <a:spcPts val="0"/>
                        </a:spcAft>
                      </a:pPr>
                      <a:r>
                        <a:rPr lang="en-US" sz="2800" b="1" dirty="0">
                          <a:latin typeface="Calibri"/>
                          <a:ea typeface="Calibri"/>
                          <a:cs typeface="Times New Roman"/>
                        </a:rPr>
                        <a:t>X</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229600" cy="762000"/>
          </a:xfrm>
        </p:spPr>
        <p:txBody>
          <a:bodyPr/>
          <a:lstStyle/>
          <a:p>
            <a:pPr algn="r">
              <a:buNone/>
            </a:pPr>
            <a:r>
              <a:rPr lang="en-US" b="1" u="sng" dirty="0" smtClean="0">
                <a:latin typeface="Arial Narrow" pitchFamily="34" charset="0"/>
              </a:rPr>
              <a:t>Chapter 4</a:t>
            </a:r>
            <a:r>
              <a:rPr lang="en-US" b="1" dirty="0" smtClean="0">
                <a:latin typeface="Arial Narrow" pitchFamily="34" charset="0"/>
              </a:rPr>
              <a:t>: Conflict – Weathering Interpersonal Storms</a:t>
            </a:r>
          </a:p>
          <a:p>
            <a:pPr algn="ctr">
              <a:buNone/>
            </a:pPr>
            <a:r>
              <a:rPr lang="en-US" b="1" dirty="0" smtClean="0">
                <a:latin typeface="Arial Narrow" pitchFamily="34" charset="0"/>
              </a:rPr>
              <a:t>             </a:t>
            </a:r>
            <a:r>
              <a:rPr lang="en-US" b="1" i="1" dirty="0" smtClean="0">
                <a:latin typeface="Arial Narrow" pitchFamily="34" charset="0"/>
              </a:rPr>
              <a:t>Dual Concerns Theory</a:t>
            </a:r>
            <a:endParaRPr lang="en-US" sz="1600" b="1" i="1" dirty="0">
              <a:latin typeface="Arial Narrow" pitchFamily="34" charset="0"/>
            </a:endParaRPr>
          </a:p>
        </p:txBody>
      </p:sp>
      <p:pic>
        <p:nvPicPr>
          <p:cNvPr id="65538" name="Picture 2" descr="C:\Documents and Settings\stevahnl\Local Settings\Temporary Internet Files\Content.IE5\3RKK646Y\MC900371018[1].wmf"/>
          <p:cNvPicPr>
            <a:picLocks noChangeAspect="1" noChangeArrowheads="1"/>
          </p:cNvPicPr>
          <p:nvPr/>
        </p:nvPicPr>
        <p:blipFill>
          <a:blip r:embed="rId2" cstate="print"/>
          <a:srcRect/>
          <a:stretch>
            <a:fillRect/>
          </a:stretch>
        </p:blipFill>
        <p:spPr bwMode="auto">
          <a:xfrm>
            <a:off x="304800" y="381000"/>
            <a:ext cx="1219200" cy="2438400"/>
          </a:xfrm>
          <a:prstGeom prst="rect">
            <a:avLst/>
          </a:prstGeom>
          <a:noFill/>
        </p:spPr>
      </p:pic>
      <p:graphicFrame>
        <p:nvGraphicFramePr>
          <p:cNvPr id="8" name="Table 7"/>
          <p:cNvGraphicFramePr>
            <a:graphicFrameLocks noGrp="1"/>
          </p:cNvGraphicFramePr>
          <p:nvPr/>
        </p:nvGraphicFramePr>
        <p:xfrm>
          <a:off x="304800" y="1752599"/>
          <a:ext cx="7086600" cy="4739027"/>
        </p:xfrm>
        <a:graphic>
          <a:graphicData uri="http://schemas.openxmlformats.org/drawingml/2006/table">
            <a:tbl>
              <a:tblPr/>
              <a:tblGrid>
                <a:gridCol w="2022975"/>
                <a:gridCol w="1675824"/>
                <a:gridCol w="1011486"/>
                <a:gridCol w="778066"/>
                <a:gridCol w="1598249"/>
              </a:tblGrid>
              <a:tr h="899686">
                <a:tc rowSpan="4">
                  <a:txBody>
                    <a:bodyPr/>
                    <a:lstStyle/>
                    <a:p>
                      <a:pPr marL="0" marR="0">
                        <a:spcBef>
                          <a:spcPts val="1200"/>
                        </a:spcBef>
                        <a:spcAft>
                          <a:spcPts val="300"/>
                        </a:spcAft>
                      </a:pPr>
                      <a:r>
                        <a:rPr lang="en-US" sz="1600" b="1" i="1" dirty="0">
                          <a:latin typeface="Calibri"/>
                          <a:ea typeface="Times New Roman"/>
                          <a:cs typeface="Times New Roman"/>
                        </a:rPr>
                        <a:t>                </a:t>
                      </a:r>
                      <a:r>
                        <a:rPr lang="en-US" sz="1600" b="1" i="1" dirty="0" smtClean="0">
                          <a:latin typeface="Calibri"/>
                          <a:ea typeface="Times New Roman"/>
                          <a:cs typeface="Times New Roman"/>
                        </a:rPr>
                        <a:t>             </a:t>
                      </a:r>
                      <a:r>
                        <a:rPr lang="en-US" sz="1600" b="1" i="1" u="sng" dirty="0" smtClean="0">
                          <a:latin typeface="Calibri"/>
                          <a:ea typeface="Times New Roman"/>
                          <a:cs typeface="Times New Roman"/>
                        </a:rPr>
                        <a:t>High</a:t>
                      </a:r>
                      <a:endParaRPr lang="en-US" sz="1600" b="1" i="1" u="sng" dirty="0">
                        <a:latin typeface="Calibri"/>
                        <a:ea typeface="Times New Roman"/>
                        <a:cs typeface="Times New Roman"/>
                      </a:endParaRPr>
                    </a:p>
                    <a:p>
                      <a:pPr marL="0" marR="0">
                        <a:lnSpc>
                          <a:spcPct val="200000"/>
                        </a:lnSpc>
                        <a:spcBef>
                          <a:spcPts val="0"/>
                        </a:spcBef>
                        <a:spcAft>
                          <a:spcPts val="0"/>
                        </a:spcAft>
                      </a:pPr>
                      <a:endParaRPr lang="en-US" sz="1100" b="1" kern="0" dirty="0" smtClean="0">
                        <a:latin typeface="Calibri"/>
                        <a:ea typeface="Times New Roman"/>
                        <a:cs typeface="Times New Roman"/>
                      </a:endParaRPr>
                    </a:p>
                    <a:p>
                      <a:pPr marL="0" marR="0">
                        <a:lnSpc>
                          <a:spcPct val="200000"/>
                        </a:lnSpc>
                        <a:spcBef>
                          <a:spcPts val="0"/>
                        </a:spcBef>
                        <a:spcAft>
                          <a:spcPts val="0"/>
                        </a:spcAft>
                      </a:pPr>
                      <a:endParaRPr lang="en-US" sz="1100" b="1" kern="0" dirty="0" smtClean="0">
                        <a:latin typeface="Calibri"/>
                        <a:ea typeface="Times New Roman"/>
                        <a:cs typeface="Times New Roman"/>
                      </a:endParaRPr>
                    </a:p>
                    <a:p>
                      <a:pPr marL="0" marR="0">
                        <a:lnSpc>
                          <a:spcPct val="200000"/>
                        </a:lnSpc>
                        <a:spcBef>
                          <a:spcPts val="0"/>
                        </a:spcBef>
                        <a:spcAft>
                          <a:spcPts val="0"/>
                        </a:spcAft>
                      </a:pPr>
                      <a:endParaRPr lang="en-US" sz="1100" b="1" kern="0" dirty="0" smtClean="0">
                        <a:latin typeface="Calibri"/>
                        <a:ea typeface="Times New Roman"/>
                        <a:cs typeface="Times New Roman"/>
                      </a:endParaRPr>
                    </a:p>
                    <a:p>
                      <a:pPr marL="0" marR="0">
                        <a:lnSpc>
                          <a:spcPct val="200000"/>
                        </a:lnSpc>
                        <a:spcBef>
                          <a:spcPts val="0"/>
                        </a:spcBef>
                        <a:spcAft>
                          <a:spcPts val="0"/>
                        </a:spcAft>
                      </a:pPr>
                      <a:endParaRPr lang="en-US" sz="1100" b="1" kern="0" dirty="0" smtClean="0">
                        <a:latin typeface="Calibri"/>
                        <a:ea typeface="Times New Roman"/>
                        <a:cs typeface="Times New Roman"/>
                      </a:endParaRPr>
                    </a:p>
                    <a:p>
                      <a:pPr marL="0" marR="0">
                        <a:lnSpc>
                          <a:spcPct val="200000"/>
                        </a:lnSpc>
                        <a:spcBef>
                          <a:spcPts val="0"/>
                        </a:spcBef>
                        <a:spcAft>
                          <a:spcPts val="0"/>
                        </a:spcAft>
                      </a:pPr>
                      <a:r>
                        <a:rPr lang="en-US" sz="2000" b="1" u="sng" kern="0" dirty="0" smtClean="0">
                          <a:latin typeface="Calibri"/>
                          <a:ea typeface="Times New Roman"/>
                          <a:cs typeface="Times New Roman"/>
                        </a:rPr>
                        <a:t>RELATIONSHIPS</a:t>
                      </a:r>
                      <a:endParaRPr lang="en-US" sz="2000" b="1" u="sng" kern="0" dirty="0">
                        <a:latin typeface="Calibri"/>
                        <a:ea typeface="Times New Roman"/>
                        <a:cs typeface="Times New Roman"/>
                      </a:endParaRPr>
                    </a:p>
                    <a:p>
                      <a:pPr marL="0" marR="0">
                        <a:spcBef>
                          <a:spcPts val="1200"/>
                        </a:spcBef>
                        <a:spcAft>
                          <a:spcPts val="300"/>
                        </a:spcAft>
                      </a:pPr>
                      <a:r>
                        <a:rPr lang="en-US" sz="1100" b="1" i="1" dirty="0">
                          <a:latin typeface="Calibri"/>
                          <a:ea typeface="Times New Roman"/>
                          <a:cs typeface="Times New Roman"/>
                        </a:rPr>
                        <a:t>                </a:t>
                      </a:r>
                    </a:p>
                  </a:txBody>
                  <a:tcPr marL="68580" marR="68580" marT="0" marB="0">
                    <a:lnL>
                      <a:noFill/>
                    </a:lnL>
                    <a:lnR w="28575" cap="flat" cmpd="sng" algn="ctr">
                      <a:solidFill>
                        <a:srgbClr val="000000"/>
                      </a:solidFill>
                      <a:prstDash val="solid"/>
                      <a:round/>
                      <a:headEnd type="none" w="med" len="med"/>
                      <a:tailEnd type="none" w="med" len="med"/>
                    </a:lnR>
                    <a:lnT>
                      <a:noFill/>
                    </a:lnT>
                    <a:lnB>
                      <a:noFill/>
                    </a:lnB>
                  </a:tcPr>
                </a:tc>
                <a:tc rowSpan="2">
                  <a:txBody>
                    <a:bodyPr/>
                    <a:lstStyle/>
                    <a:p>
                      <a:pPr marL="0" marR="0" algn="ctr">
                        <a:spcBef>
                          <a:spcPts val="0"/>
                        </a:spcBef>
                        <a:spcAft>
                          <a:spcPts val="0"/>
                        </a:spcAft>
                      </a:pPr>
                      <a:endParaRPr lang="en-US" sz="1600" i="0" dirty="0">
                        <a:latin typeface="Arial"/>
                        <a:ea typeface="Times New Roman"/>
                        <a:cs typeface="Times New Roman"/>
                      </a:endParaRPr>
                    </a:p>
                    <a:p>
                      <a:pPr marL="0" marR="0" algn="ctr">
                        <a:spcBef>
                          <a:spcPts val="0"/>
                        </a:spcBef>
                        <a:spcAft>
                          <a:spcPts val="0"/>
                        </a:spcAft>
                      </a:pPr>
                      <a:r>
                        <a:rPr lang="en-US" sz="1600" i="0" dirty="0">
                          <a:latin typeface="Arial"/>
                          <a:ea typeface="Times New Roman"/>
                          <a:cs typeface="Times New Roman"/>
                        </a:rPr>
                        <a:t>Smoothing</a:t>
                      </a:r>
                      <a:endParaRPr lang="en-US" sz="1600" i="0" dirty="0">
                        <a:latin typeface="Times New Roman"/>
                        <a:ea typeface="Times New Roman"/>
                        <a:cs typeface="Times New Roman"/>
                      </a:endParaRPr>
                    </a:p>
                    <a:p>
                      <a:pPr marL="0" marR="0" algn="ctr">
                        <a:spcBef>
                          <a:spcPts val="0"/>
                        </a:spcBef>
                        <a:spcAft>
                          <a:spcPts val="0"/>
                        </a:spcAft>
                      </a:pPr>
                      <a:r>
                        <a:rPr lang="en-US" sz="1600" i="0" dirty="0">
                          <a:latin typeface="Arial"/>
                          <a:ea typeface="Times New Roman"/>
                          <a:cs typeface="Times New Roman"/>
                        </a:rPr>
                        <a:t>(Appease)</a:t>
                      </a:r>
                      <a:endParaRPr lang="en-US" sz="1600" i="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spcBef>
                          <a:spcPts val="0"/>
                        </a:spcBef>
                        <a:spcAft>
                          <a:spcPts val="0"/>
                        </a:spcAft>
                      </a:pPr>
                      <a:endParaRPr lang="en-US" sz="1600" i="0" dirty="0">
                        <a:latin typeface="Arial"/>
                        <a:ea typeface="Times New Roman"/>
                        <a:cs typeface="Times New Roman"/>
                      </a:endParaRPr>
                    </a:p>
                  </a:txBody>
                  <a:tcPr marL="68580" marR="6858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75000"/>
                      </a:schemeClr>
                    </a:solidFill>
                  </a:tcPr>
                </a:tc>
                <a:tc>
                  <a:txBody>
                    <a:bodyPr/>
                    <a:lstStyle/>
                    <a:p>
                      <a:endParaRPr lang="en-US" i="0" dirty="0"/>
                    </a:p>
                  </a:txBody>
                  <a:tcPr marL="68580" marR="6858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75000"/>
                      </a:schemeClr>
                    </a:solidFill>
                  </a:tcPr>
                </a:tc>
                <a:tc rowSpan="2">
                  <a:txBody>
                    <a:bodyPr/>
                    <a:lstStyle/>
                    <a:p>
                      <a:pPr algn="ctr"/>
                      <a:r>
                        <a:rPr kumimoji="0" lang="en-US" sz="1800" i="0" kern="1200" dirty="0" smtClean="0">
                          <a:solidFill>
                            <a:schemeClr val="tx1"/>
                          </a:solidFill>
                          <a:latin typeface="Arial" pitchFamily="34" charset="0"/>
                          <a:ea typeface="+mn-ea"/>
                          <a:cs typeface="Arial" pitchFamily="34" charset="0"/>
                        </a:rPr>
                        <a:t>Cooperative</a:t>
                      </a:r>
                    </a:p>
                    <a:p>
                      <a:pPr algn="ctr"/>
                      <a:r>
                        <a:rPr kumimoji="0" lang="en-US" sz="1800" i="0" kern="1200" dirty="0" smtClean="0">
                          <a:solidFill>
                            <a:schemeClr val="tx1"/>
                          </a:solidFill>
                          <a:latin typeface="Arial" pitchFamily="34" charset="0"/>
                          <a:ea typeface="+mn-ea"/>
                          <a:cs typeface="Arial" pitchFamily="34" charset="0"/>
                        </a:rPr>
                        <a:t>Problem Solving</a:t>
                      </a:r>
                    </a:p>
                    <a:p>
                      <a:pPr algn="ctr"/>
                      <a:r>
                        <a:rPr kumimoji="0" lang="en-US" sz="1800" i="0" kern="1200" dirty="0" smtClean="0">
                          <a:solidFill>
                            <a:schemeClr val="tx1"/>
                          </a:solidFill>
                          <a:latin typeface="Arial" pitchFamily="34" charset="0"/>
                          <a:ea typeface="+mn-ea"/>
                          <a:cs typeface="Arial" pitchFamily="34" charset="0"/>
                        </a:rPr>
                        <a:t> </a:t>
                      </a:r>
                    </a:p>
                    <a:p>
                      <a:pPr algn="ctr"/>
                      <a:r>
                        <a:rPr kumimoji="0" lang="en-US" sz="1800" i="0" kern="1200" dirty="0" smtClean="0">
                          <a:solidFill>
                            <a:schemeClr val="tx1"/>
                          </a:solidFill>
                          <a:latin typeface="Arial" pitchFamily="34" charset="0"/>
                          <a:ea typeface="+mn-ea"/>
                          <a:cs typeface="Arial" pitchFamily="34" charset="0"/>
                        </a:rPr>
                        <a:t>(Mutually Resolve)</a:t>
                      </a:r>
                      <a:r>
                        <a:rPr lang="en-US" sz="1600" i="0" dirty="0" smtClean="0">
                          <a:latin typeface="Arial Narrow" pitchFamily="34" charset="0"/>
                          <a:ea typeface="Times New Roman"/>
                          <a:cs typeface="Times New Roman"/>
                        </a:rPr>
                        <a:t> </a:t>
                      </a:r>
                      <a:endParaRPr lang="en-US" sz="1600" i="0" dirty="0">
                        <a:latin typeface="Arial Narrow" pitchFamily="34" charset="0"/>
                        <a:ea typeface="Times New Roman"/>
                        <a:cs typeface="Times New Roman"/>
                      </a:endParaRPr>
                    </a:p>
                  </a:txBody>
                  <a:tcPr marL="68580" marR="6858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75000"/>
                      </a:schemeClr>
                    </a:solidFill>
                  </a:tcPr>
                </a:tc>
              </a:tr>
              <a:tr h="858611">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endParaRPr lang="en-US" sz="1600" i="0" dirty="0" smtClean="0">
                        <a:latin typeface="Arial"/>
                        <a:ea typeface="Times New Roman"/>
                        <a:cs typeface="Times New Roman"/>
                      </a:endParaRPr>
                    </a:p>
                    <a:p>
                      <a:pPr marL="0" marR="0" algn="ctr">
                        <a:spcBef>
                          <a:spcPts val="0"/>
                        </a:spcBef>
                        <a:spcAft>
                          <a:spcPts val="0"/>
                        </a:spcAft>
                      </a:pPr>
                      <a:r>
                        <a:rPr lang="en-US" sz="1600" i="0" dirty="0" smtClean="0">
                          <a:latin typeface="Arial"/>
                          <a:ea typeface="Times New Roman"/>
                          <a:cs typeface="Times New Roman"/>
                        </a:rPr>
                        <a:t>Compromising</a:t>
                      </a:r>
                      <a:endParaRPr lang="en-US" sz="1600" i="0" dirty="0">
                        <a:latin typeface="Times New Roman"/>
                        <a:ea typeface="Times New Roman"/>
                        <a:cs typeface="Times New Roman"/>
                      </a:endParaRPr>
                    </a:p>
                    <a:p>
                      <a:pPr marL="0" marR="0" algn="ctr">
                        <a:spcBef>
                          <a:spcPts val="0"/>
                        </a:spcBef>
                        <a:spcAft>
                          <a:spcPts val="0"/>
                        </a:spcAft>
                      </a:pPr>
                      <a:r>
                        <a:rPr lang="en-US" sz="1600" i="0" dirty="0">
                          <a:latin typeface="Arial"/>
                          <a:ea typeface="Times New Roman"/>
                          <a:cs typeface="Times New Roman"/>
                        </a:rPr>
                        <a:t>( 50-50)</a:t>
                      </a:r>
                      <a:endParaRPr lang="en-US" sz="1600" i="0" dirty="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solidFill>
                      <a:schemeClr val="bg2">
                        <a:lumMod val="75000"/>
                      </a:schemeClr>
                    </a:solidFill>
                  </a:tcPr>
                </a:tc>
                <a:tc hMerge="1">
                  <a:txBody>
                    <a:bodyPr/>
                    <a:lstStyle/>
                    <a:p>
                      <a:endParaRPr lang="en-US"/>
                    </a:p>
                  </a:txBody>
                  <a:tcPr/>
                </a:tc>
                <a:tc vMerge="1">
                  <a:txBody>
                    <a:bodyPr/>
                    <a:lstStyle/>
                    <a:p>
                      <a:endParaRPr lang="en-US"/>
                    </a:p>
                  </a:txBody>
                  <a:tcPr/>
                </a:tc>
              </a:tr>
              <a:tr h="584205">
                <a:tc vMerge="1">
                  <a:txBody>
                    <a:bodyPr/>
                    <a:lstStyle/>
                    <a:p>
                      <a:endParaRPr lang="en-US"/>
                    </a:p>
                  </a:txBody>
                  <a:tcPr/>
                </a:tc>
                <a:tc rowSpan="2">
                  <a:txBody>
                    <a:bodyPr/>
                    <a:lstStyle/>
                    <a:p>
                      <a:pPr marL="0" marR="0" algn="ctr">
                        <a:spcBef>
                          <a:spcPts val="0"/>
                        </a:spcBef>
                        <a:spcAft>
                          <a:spcPts val="0"/>
                        </a:spcAft>
                      </a:pPr>
                      <a:endParaRPr lang="en-US" sz="1600" i="0" dirty="0">
                        <a:latin typeface="Arial"/>
                        <a:ea typeface="Times New Roman"/>
                        <a:cs typeface="Times New Roman"/>
                      </a:endParaRPr>
                    </a:p>
                    <a:p>
                      <a:pPr marL="0" marR="0" algn="ctr">
                        <a:spcBef>
                          <a:spcPts val="0"/>
                        </a:spcBef>
                        <a:spcAft>
                          <a:spcPts val="0"/>
                        </a:spcAft>
                      </a:pPr>
                      <a:r>
                        <a:rPr lang="en-US" sz="1600" i="0" dirty="0">
                          <a:latin typeface="Arial"/>
                          <a:ea typeface="Times New Roman"/>
                          <a:cs typeface="Times New Roman"/>
                        </a:rPr>
                        <a:t>Withdrawing</a:t>
                      </a:r>
                      <a:endParaRPr lang="en-US" sz="1600" i="0" dirty="0">
                        <a:latin typeface="Times New Roman"/>
                        <a:ea typeface="Times New Roman"/>
                        <a:cs typeface="Times New Roman"/>
                      </a:endParaRPr>
                    </a:p>
                    <a:p>
                      <a:pPr marL="0" marR="0" algn="ctr">
                        <a:spcBef>
                          <a:spcPts val="0"/>
                        </a:spcBef>
                        <a:spcAft>
                          <a:spcPts val="0"/>
                        </a:spcAft>
                      </a:pPr>
                      <a:r>
                        <a:rPr lang="en-US" sz="1600" i="0" dirty="0">
                          <a:latin typeface="Arial"/>
                          <a:ea typeface="Times New Roman"/>
                          <a:cs typeface="Times New Roman"/>
                        </a:rPr>
                        <a:t>(Avoid)</a:t>
                      </a:r>
                      <a:endParaRPr lang="en-US" sz="1600" i="0" dirty="0">
                        <a:latin typeface="Times New Roman"/>
                        <a:ea typeface="Times New Roman"/>
                        <a:cs typeface="Times New Roman"/>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marR="0">
                        <a:spcBef>
                          <a:spcPts val="0"/>
                        </a:spcBef>
                        <a:spcAft>
                          <a:spcPts val="0"/>
                        </a:spcAft>
                      </a:pPr>
                      <a:endParaRPr lang="en-US" sz="1600" i="0" dirty="0">
                        <a:latin typeface="Times New Roman"/>
                        <a:ea typeface="Times New Roman"/>
                        <a:cs typeface="Times New Roman"/>
                      </a:endParaRPr>
                    </a:p>
                  </a:txBody>
                  <a:tcPr marL="68580" marR="6858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US" i="0" dirty="0"/>
                    </a:p>
                  </a:txBody>
                  <a:tcPr marL="68580" marR="68580" marT="0" marB="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rowSpan="2">
                  <a:txBody>
                    <a:bodyPr/>
                    <a:lstStyle/>
                    <a:p>
                      <a:pPr marL="0" marR="0" algn="ctr">
                        <a:spcBef>
                          <a:spcPts val="0"/>
                        </a:spcBef>
                        <a:spcAft>
                          <a:spcPts val="0"/>
                        </a:spcAft>
                      </a:pPr>
                      <a:endParaRPr lang="en-US" sz="1600" i="0" dirty="0">
                        <a:latin typeface="Arial"/>
                        <a:ea typeface="Times New Roman"/>
                        <a:cs typeface="Times New Roman"/>
                      </a:endParaRPr>
                    </a:p>
                    <a:p>
                      <a:pPr marL="0" marR="0" algn="ctr">
                        <a:spcBef>
                          <a:spcPts val="0"/>
                        </a:spcBef>
                        <a:spcAft>
                          <a:spcPts val="0"/>
                        </a:spcAft>
                      </a:pPr>
                      <a:r>
                        <a:rPr lang="en-US" sz="1600" i="0" dirty="0">
                          <a:latin typeface="Arial"/>
                          <a:ea typeface="Times New Roman"/>
                          <a:cs typeface="Times New Roman"/>
                        </a:rPr>
                        <a:t>Forcing</a:t>
                      </a:r>
                      <a:endParaRPr lang="en-US" sz="1600" i="0" dirty="0">
                        <a:latin typeface="Times New Roman"/>
                        <a:ea typeface="Times New Roman"/>
                        <a:cs typeface="Times New Roman"/>
                      </a:endParaRPr>
                    </a:p>
                    <a:p>
                      <a:pPr marL="0" marR="0" algn="ctr">
                        <a:spcBef>
                          <a:spcPts val="0"/>
                        </a:spcBef>
                        <a:spcAft>
                          <a:spcPts val="0"/>
                        </a:spcAft>
                      </a:pPr>
                      <a:r>
                        <a:rPr lang="en-US" sz="1600" i="0" dirty="0">
                          <a:latin typeface="Arial"/>
                          <a:ea typeface="Times New Roman"/>
                          <a:cs typeface="Times New Roman"/>
                        </a:rPr>
                        <a:t>(Conquer)</a:t>
                      </a:r>
                      <a:endParaRPr lang="en-US" sz="1600" i="0" dirty="0">
                        <a:latin typeface="Times New Roman"/>
                        <a:ea typeface="Times New Roman"/>
                        <a:cs typeface="Times New Roman"/>
                      </a:endParaRPr>
                    </a:p>
                  </a:txBody>
                  <a:tcPr marL="68580" marR="68580" marT="0" marB="0">
                    <a:lnL w="28575"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75000"/>
                      </a:schemeClr>
                    </a:solidFill>
                  </a:tcPr>
                </a:tc>
              </a:tr>
              <a:tr h="956345">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1600" i="0" dirty="0">
                        <a:latin typeface="Times New Roman"/>
                        <a:ea typeface="Times New Roman"/>
                        <a:cs typeface="Times New Roman"/>
                      </a:endParaRPr>
                    </a:p>
                  </a:txBody>
                  <a:tcPr marL="68580" marR="68580" marT="0" marB="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endParaRPr lang="en-US" i="0" dirty="0"/>
                    </a:p>
                  </a:txBody>
                  <a:tcPr marL="68580" marR="68580" marT="0" marB="0">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2">
                        <a:lumMod val="75000"/>
                      </a:schemeClr>
                    </a:solidFill>
                  </a:tcPr>
                </a:tc>
                <a:tc vMerge="1">
                  <a:txBody>
                    <a:bodyPr/>
                    <a:lstStyle/>
                    <a:p>
                      <a:endParaRPr lang="en-US"/>
                    </a:p>
                  </a:txBody>
                  <a:tcPr/>
                </a:tc>
              </a:tr>
              <a:tr h="1360267">
                <a:tc gridSpan="5">
                  <a:txBody>
                    <a:bodyPr/>
                    <a:lstStyle/>
                    <a:p>
                      <a:pPr marL="0" marR="0">
                        <a:spcBef>
                          <a:spcPts val="1200"/>
                        </a:spcBef>
                        <a:spcAft>
                          <a:spcPts val="300"/>
                        </a:spcAft>
                      </a:pPr>
                      <a:r>
                        <a:rPr lang="en-US" sz="1600" b="1" i="1" dirty="0">
                          <a:latin typeface="Calibri"/>
                          <a:ea typeface="Times New Roman"/>
                          <a:cs typeface="Times New Roman"/>
                        </a:rPr>
                        <a:t>                  </a:t>
                      </a:r>
                      <a:r>
                        <a:rPr lang="en-US" sz="1600" b="1" i="1" dirty="0" smtClean="0">
                          <a:latin typeface="Calibri"/>
                          <a:ea typeface="Times New Roman"/>
                          <a:cs typeface="Times New Roman"/>
                        </a:rPr>
                        <a:t>            </a:t>
                      </a:r>
                      <a:r>
                        <a:rPr lang="en-US" sz="1600" b="1" i="1" u="sng" dirty="0" smtClean="0">
                          <a:latin typeface="Calibri"/>
                          <a:ea typeface="Times New Roman"/>
                          <a:cs typeface="Times New Roman"/>
                        </a:rPr>
                        <a:t>Low</a:t>
                      </a:r>
                      <a:r>
                        <a:rPr lang="en-US" sz="1600" b="1" i="1" dirty="0" smtClean="0">
                          <a:latin typeface="Calibri"/>
                          <a:ea typeface="Times New Roman"/>
                          <a:cs typeface="Times New Roman"/>
                        </a:rPr>
                        <a:t>                                                                                                 </a:t>
                      </a:r>
                      <a:r>
                        <a:rPr lang="en-US" sz="1600" b="1" i="1" u="sng" dirty="0">
                          <a:latin typeface="Calibri"/>
                          <a:ea typeface="Times New Roman"/>
                          <a:cs typeface="Times New Roman"/>
                        </a:rPr>
                        <a:t>High</a:t>
                      </a:r>
                    </a:p>
                    <a:p>
                      <a:pPr marL="0" marR="0">
                        <a:lnSpc>
                          <a:spcPct val="200000"/>
                        </a:lnSpc>
                        <a:spcBef>
                          <a:spcPts val="0"/>
                        </a:spcBef>
                        <a:spcAft>
                          <a:spcPts val="0"/>
                        </a:spcAft>
                      </a:pPr>
                      <a:r>
                        <a:rPr lang="en-US" sz="1800" b="1" kern="0" dirty="0">
                          <a:latin typeface="Calibri"/>
                          <a:ea typeface="Times New Roman"/>
                          <a:cs typeface="Times New Roman"/>
                        </a:rPr>
                        <a:t>                              </a:t>
                      </a:r>
                      <a:r>
                        <a:rPr lang="en-US" sz="1800" b="1" kern="0" dirty="0" smtClean="0">
                          <a:latin typeface="Calibri"/>
                          <a:ea typeface="Times New Roman"/>
                          <a:cs typeface="Times New Roman"/>
                        </a:rPr>
                        <a:t>                                              </a:t>
                      </a:r>
                      <a:r>
                        <a:rPr lang="en-US" sz="2000" b="1" u="sng" kern="0" dirty="0" smtClean="0">
                          <a:latin typeface="Calibri"/>
                          <a:ea typeface="Times New Roman"/>
                          <a:cs typeface="Times New Roman"/>
                        </a:rPr>
                        <a:t>GOALS</a:t>
                      </a:r>
                    </a:p>
                    <a:p>
                      <a:pPr marL="0" marR="0" algn="ctr">
                        <a:lnSpc>
                          <a:spcPct val="200000"/>
                        </a:lnSpc>
                        <a:spcBef>
                          <a:spcPts val="0"/>
                        </a:spcBef>
                        <a:spcAft>
                          <a:spcPts val="0"/>
                        </a:spcAft>
                      </a:pPr>
                      <a:r>
                        <a:rPr lang="en-US" sz="1800" b="1" kern="0" dirty="0" smtClean="0">
                          <a:latin typeface="Calibri"/>
                          <a:ea typeface="Times New Roman"/>
                          <a:cs typeface="Times New Roman"/>
                        </a:rPr>
                        <a:t>                                 </a:t>
                      </a:r>
                      <a:r>
                        <a:rPr lang="en-US" sz="1600" dirty="0" smtClean="0">
                          <a:latin typeface="Arial Narrow" pitchFamily="34" charset="0"/>
                          <a:cs typeface="Arial"/>
                        </a:rPr>
                        <a:t>© 1975 David W. Johnson</a:t>
                      </a:r>
                      <a:endParaRPr lang="en-US" sz="1600" b="1" kern="0" dirty="0">
                        <a:latin typeface="Arial Narrow" pitchFamily="34" charset="0"/>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85800"/>
            <a:ext cx="8229600" cy="1447800"/>
          </a:xfrm>
        </p:spPr>
        <p:txBody>
          <a:bodyPr/>
          <a:lstStyle/>
          <a:p>
            <a:pPr algn="ctr">
              <a:buNone/>
            </a:pPr>
            <a:r>
              <a:rPr lang="en-US" b="1" u="sng" dirty="0" smtClean="0">
                <a:latin typeface="Arial Narrow" pitchFamily="34" charset="0"/>
              </a:rPr>
              <a:t>Chapter 5</a:t>
            </a:r>
            <a:r>
              <a:rPr lang="en-US" b="1" dirty="0" smtClean="0">
                <a:latin typeface="Arial Narrow" pitchFamily="34" charset="0"/>
              </a:rPr>
              <a:t>: Roadblocks – Individual and Organizational</a:t>
            </a:r>
          </a:p>
          <a:p>
            <a:pPr algn="ctr">
              <a:buNone/>
            </a:pPr>
            <a:r>
              <a:rPr lang="en-US" sz="1200" b="1" dirty="0" smtClean="0">
                <a:latin typeface="Arial Narrow" pitchFamily="34" charset="0"/>
              </a:rPr>
              <a:t>_____________________________________________________________________________________________________________</a:t>
            </a:r>
          </a:p>
          <a:p>
            <a:pPr algn="ctr">
              <a:buNone/>
            </a:pPr>
            <a:r>
              <a:rPr lang="en-US" sz="1200" b="1" dirty="0" smtClean="0">
                <a:latin typeface="Arial Narrow" pitchFamily="34" charset="0"/>
              </a:rPr>
              <a:t> </a:t>
            </a:r>
          </a:p>
          <a:p>
            <a:pPr algn="ctr">
              <a:buNone/>
            </a:pPr>
            <a:r>
              <a:rPr lang="en-US" b="1" dirty="0" smtClean="0">
                <a:latin typeface="Arial Narrow" pitchFamily="34" charset="0"/>
              </a:rPr>
              <a:t>Individual Attitude/Aptitude Matrix</a:t>
            </a:r>
          </a:p>
          <a:p>
            <a:pPr algn="ctr">
              <a:buNone/>
            </a:pPr>
            <a:r>
              <a:rPr lang="en-US" sz="1600" dirty="0" smtClean="0">
                <a:latin typeface="Arial Narrow" pitchFamily="34" charset="0"/>
                <a:cs typeface="Arial"/>
              </a:rPr>
              <a:t>© 2004 Jean A. King</a:t>
            </a:r>
            <a:endParaRPr lang="en-US" sz="1600" dirty="0" smtClean="0">
              <a:latin typeface="Arial Narrow" pitchFamily="34" charset="0"/>
            </a:endParaRPr>
          </a:p>
        </p:txBody>
      </p:sp>
      <p:graphicFrame>
        <p:nvGraphicFramePr>
          <p:cNvPr id="3" name="Table 2"/>
          <p:cNvGraphicFramePr>
            <a:graphicFrameLocks noGrp="1"/>
          </p:cNvGraphicFramePr>
          <p:nvPr/>
        </p:nvGraphicFramePr>
        <p:xfrm>
          <a:off x="914400" y="2590800"/>
          <a:ext cx="7543800" cy="3403600"/>
        </p:xfrm>
        <a:graphic>
          <a:graphicData uri="http://schemas.openxmlformats.org/drawingml/2006/table">
            <a:tbl>
              <a:tblPr/>
              <a:tblGrid>
                <a:gridCol w="2072343"/>
                <a:gridCol w="1204257"/>
                <a:gridCol w="2057400"/>
                <a:gridCol w="2209800"/>
              </a:tblGrid>
              <a:tr h="643466">
                <a:tc rowSpan="2" gridSpan="2">
                  <a:txBody>
                    <a:bodyPr/>
                    <a:lstStyle/>
                    <a:p>
                      <a:pPr marL="0" marR="0" algn="ctr">
                        <a:spcBef>
                          <a:spcPts val="0"/>
                        </a:spcBef>
                        <a:spcAft>
                          <a:spcPts val="0"/>
                        </a:spcAft>
                      </a:pPr>
                      <a:r>
                        <a:rPr lang="en-US" sz="2400" b="1" dirty="0" smtClean="0">
                          <a:latin typeface="Arial Narrow" pitchFamily="34" charset="0"/>
                          <a:ea typeface="Times New Roman"/>
                          <a:cs typeface="Times New Roman"/>
                        </a:rPr>
                        <a:t>          </a:t>
                      </a:r>
                    </a:p>
                    <a:p>
                      <a:pPr marL="0" marR="0" algn="ctr">
                        <a:spcBef>
                          <a:spcPts val="0"/>
                        </a:spcBef>
                        <a:spcAft>
                          <a:spcPts val="0"/>
                        </a:spcAft>
                      </a:pPr>
                      <a:r>
                        <a:rPr lang="en-US" sz="2400" b="1" dirty="0" smtClean="0">
                          <a:latin typeface="Arial Narrow" pitchFamily="34" charset="0"/>
                          <a:ea typeface="Times New Roman"/>
                          <a:cs typeface="Times New Roman"/>
                        </a:rPr>
                        <a:t>                      Aptitude</a:t>
                      </a:r>
                      <a:endParaRPr lang="en-US" sz="2400" b="1" dirty="0">
                        <a:latin typeface="Arial Narrow" pitchFamily="34" charset="0"/>
                        <a:ea typeface="Times New Roman"/>
                        <a:cs typeface="Times New Roman"/>
                      </a:endParaRPr>
                    </a:p>
                    <a:p>
                      <a:pPr marL="0" marR="0" algn="l">
                        <a:spcBef>
                          <a:spcPts val="0"/>
                        </a:spcBef>
                        <a:spcAft>
                          <a:spcPts val="0"/>
                        </a:spcAft>
                      </a:pPr>
                      <a:r>
                        <a:rPr lang="en-US" sz="2400" b="1" dirty="0">
                          <a:latin typeface="Arial Narrow" pitchFamily="34" charset="0"/>
                          <a:ea typeface="Times New Roman"/>
                          <a:cs typeface="Times New Roman"/>
                        </a:rPr>
                        <a:t>  </a:t>
                      </a:r>
                      <a:endParaRPr lang="en-US" sz="2400" b="1" dirty="0" smtClean="0">
                        <a:latin typeface="Arial Narrow" pitchFamily="34" charset="0"/>
                        <a:ea typeface="Times New Roman"/>
                        <a:cs typeface="Times New Roman"/>
                      </a:endParaRPr>
                    </a:p>
                    <a:p>
                      <a:pPr marL="0" marR="0" algn="l">
                        <a:spcBef>
                          <a:spcPts val="0"/>
                        </a:spcBef>
                        <a:spcAft>
                          <a:spcPts val="0"/>
                        </a:spcAft>
                      </a:pPr>
                      <a:r>
                        <a:rPr lang="en-US" sz="2400" b="1" dirty="0" smtClean="0">
                          <a:latin typeface="Arial Narrow" pitchFamily="34" charset="0"/>
                          <a:ea typeface="Times New Roman"/>
                          <a:cs typeface="Times New Roman"/>
                        </a:rPr>
                        <a:t>            Attitude</a:t>
                      </a:r>
                      <a:endParaRPr lang="en-US" sz="2400" b="1" dirty="0">
                        <a:latin typeface="Arial Narrow" pitchFamily="34" charset="0"/>
                        <a:ea typeface="Times New Roman"/>
                        <a:cs typeface="Times New Roman"/>
                      </a:endParaRP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000"/>
                    </a:solidFill>
                  </a:tcPr>
                </a:tc>
                <a:tc rowSpan="2" hMerge="1">
                  <a:txBody>
                    <a:bodyPr/>
                    <a:lstStyle/>
                    <a:p>
                      <a:endParaRPr lang="en-US"/>
                    </a:p>
                  </a:txBody>
                  <a:tcPr/>
                </a:tc>
                <a:tc gridSpan="2">
                  <a:txBody>
                    <a:bodyPr/>
                    <a:lstStyle/>
                    <a:p>
                      <a:pPr marL="0" marR="0" algn="ctr">
                        <a:spcBef>
                          <a:spcPts val="0"/>
                        </a:spcBef>
                        <a:spcAft>
                          <a:spcPts val="0"/>
                        </a:spcAft>
                      </a:pPr>
                      <a:endParaRPr lang="en-US" sz="2400" b="1" dirty="0">
                        <a:latin typeface="Arial Narrow" pitchFamily="34" charset="0"/>
                        <a:ea typeface="Times New Roman"/>
                        <a:cs typeface="Times New Roman"/>
                      </a:endParaRPr>
                    </a:p>
                    <a:p>
                      <a:pPr marL="0" marR="0" algn="ctr">
                        <a:spcBef>
                          <a:spcPts val="0"/>
                        </a:spcBef>
                        <a:spcAft>
                          <a:spcPts val="0"/>
                        </a:spcAft>
                      </a:pPr>
                      <a:r>
                        <a:rPr lang="en-US" sz="2400" b="1" dirty="0">
                          <a:latin typeface="Arial Narrow" pitchFamily="34" charset="0"/>
                          <a:ea typeface="Times New Roman"/>
                          <a:cs typeface="Times New Roman"/>
                        </a:rPr>
                        <a:t>Able to do the work?</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3FB2"/>
                    </a:solidFill>
                  </a:tcPr>
                </a:tc>
                <a:tc hMerge="1">
                  <a:txBody>
                    <a:bodyPr/>
                    <a:lstStyle/>
                    <a:p>
                      <a:endParaRPr lang="en-US"/>
                    </a:p>
                  </a:txBody>
                  <a:tcPr/>
                </a:tc>
              </a:tr>
              <a:tr h="64346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endParaRPr lang="en-US" sz="2800" b="1" dirty="0">
                        <a:latin typeface="Arial Narrow" pitchFamily="34" charset="0"/>
                        <a:ea typeface="Times New Roman"/>
                        <a:cs typeface="Times New Roman"/>
                      </a:endParaRPr>
                    </a:p>
                    <a:p>
                      <a:pPr marL="0" marR="0" algn="ctr">
                        <a:spcBef>
                          <a:spcPts val="0"/>
                        </a:spcBef>
                        <a:spcAft>
                          <a:spcPts val="0"/>
                        </a:spcAft>
                      </a:pPr>
                      <a:r>
                        <a:rPr lang="en-US" sz="2800" b="1" dirty="0">
                          <a:latin typeface="Arial Narrow" pitchFamily="34" charset="0"/>
                          <a:ea typeface="Times New Roman"/>
                          <a:cs typeface="Times New Roman"/>
                        </a:rPr>
                        <a:t>Yes</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3FB2"/>
                    </a:solidFill>
                  </a:tcPr>
                </a:tc>
                <a:tc>
                  <a:txBody>
                    <a:bodyPr/>
                    <a:lstStyle/>
                    <a:p>
                      <a:pPr marL="0" marR="0" algn="ctr">
                        <a:spcBef>
                          <a:spcPts val="0"/>
                        </a:spcBef>
                        <a:spcAft>
                          <a:spcPts val="0"/>
                        </a:spcAft>
                      </a:pPr>
                      <a:endParaRPr lang="en-US" sz="2800" b="1" dirty="0">
                        <a:latin typeface="Arial Narrow" pitchFamily="34" charset="0"/>
                        <a:ea typeface="Times New Roman"/>
                        <a:cs typeface="Times New Roman"/>
                      </a:endParaRPr>
                    </a:p>
                    <a:p>
                      <a:pPr marL="0" marR="0" algn="ctr">
                        <a:spcBef>
                          <a:spcPts val="0"/>
                        </a:spcBef>
                        <a:spcAft>
                          <a:spcPts val="0"/>
                        </a:spcAft>
                      </a:pPr>
                      <a:r>
                        <a:rPr lang="en-US" sz="2800" b="1" dirty="0">
                          <a:latin typeface="Arial Narrow" pitchFamily="34" charset="0"/>
                          <a:ea typeface="Times New Roman"/>
                          <a:cs typeface="Times New Roman"/>
                        </a:rPr>
                        <a:t>No</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3FB2"/>
                    </a:solidFill>
                  </a:tcPr>
                </a:tc>
              </a:tr>
              <a:tr h="770467">
                <a:tc rowSpan="2">
                  <a:txBody>
                    <a:bodyPr/>
                    <a:lstStyle/>
                    <a:p>
                      <a:pPr marL="0" marR="0" algn="ctr">
                        <a:spcBef>
                          <a:spcPts val="0"/>
                        </a:spcBef>
                        <a:spcAft>
                          <a:spcPts val="0"/>
                        </a:spcAft>
                      </a:pPr>
                      <a:endParaRPr lang="en-US" sz="2800" b="1" dirty="0" smtClean="0">
                        <a:latin typeface="Arial Narrow" pitchFamily="34" charset="0"/>
                        <a:ea typeface="Times New Roman"/>
                        <a:cs typeface="Times New Roman"/>
                      </a:endParaRPr>
                    </a:p>
                    <a:p>
                      <a:pPr marL="0" marR="0" algn="ctr">
                        <a:spcBef>
                          <a:spcPts val="0"/>
                        </a:spcBef>
                        <a:spcAft>
                          <a:spcPts val="0"/>
                        </a:spcAft>
                      </a:pPr>
                      <a:r>
                        <a:rPr lang="en-US" sz="2800" b="1" dirty="0" smtClean="0">
                          <a:latin typeface="Arial Narrow" pitchFamily="34" charset="0"/>
                          <a:ea typeface="Times New Roman"/>
                          <a:cs typeface="Times New Roman"/>
                        </a:rPr>
                        <a:t>Willing </a:t>
                      </a:r>
                      <a:r>
                        <a:rPr lang="en-US" sz="2800" b="1" dirty="0">
                          <a:latin typeface="Arial Narrow" pitchFamily="34" charset="0"/>
                          <a:ea typeface="Times New Roman"/>
                          <a:cs typeface="Times New Roman"/>
                        </a:rPr>
                        <a:t>to do the work?</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3FB2"/>
                    </a:solidFill>
                  </a:tcPr>
                </a:tc>
                <a:tc>
                  <a:txBody>
                    <a:bodyPr/>
                    <a:lstStyle/>
                    <a:p>
                      <a:pPr marL="0" marR="0" algn="ctr">
                        <a:spcBef>
                          <a:spcPts val="0"/>
                        </a:spcBef>
                        <a:spcAft>
                          <a:spcPts val="0"/>
                        </a:spcAft>
                      </a:pPr>
                      <a:endParaRPr lang="en-US" sz="2800" b="1" dirty="0">
                        <a:latin typeface="Arial Narrow" pitchFamily="34" charset="0"/>
                        <a:ea typeface="Times New Roman"/>
                        <a:cs typeface="Times New Roman"/>
                      </a:endParaRPr>
                    </a:p>
                    <a:p>
                      <a:pPr marL="0" marR="0" algn="ctr">
                        <a:spcBef>
                          <a:spcPts val="0"/>
                        </a:spcBef>
                        <a:spcAft>
                          <a:spcPts val="0"/>
                        </a:spcAft>
                      </a:pPr>
                      <a:r>
                        <a:rPr lang="en-US" sz="2800" b="1" dirty="0">
                          <a:latin typeface="Arial Narrow" pitchFamily="34" charset="0"/>
                          <a:ea typeface="Times New Roman"/>
                          <a:cs typeface="Times New Roman"/>
                        </a:rPr>
                        <a:t>Yes</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3FB2"/>
                    </a:solidFill>
                  </a:tcPr>
                </a:tc>
                <a:tc>
                  <a:txBody>
                    <a:bodyPr/>
                    <a:lstStyle/>
                    <a:p>
                      <a:pPr marL="0" marR="0" algn="l">
                        <a:spcBef>
                          <a:spcPts val="0"/>
                        </a:spcBef>
                        <a:spcAft>
                          <a:spcPts val="0"/>
                        </a:spcAft>
                      </a:pPr>
                      <a:endParaRPr lang="en-US" sz="1800" b="1" dirty="0">
                        <a:latin typeface="Arial Narrow" pitchFamily="34" charset="0"/>
                        <a:ea typeface="Times New Roman"/>
                        <a:cs typeface="Times New Roman"/>
                      </a:endParaRPr>
                    </a:p>
                    <a:p>
                      <a:pPr marL="0" marR="0" algn="ctr">
                        <a:spcBef>
                          <a:spcPts val="0"/>
                        </a:spcBef>
                        <a:spcAft>
                          <a:spcPts val="0"/>
                        </a:spcAft>
                      </a:pPr>
                      <a:r>
                        <a:rPr lang="en-US" sz="1800" b="1" dirty="0">
                          <a:latin typeface="Arial Narrow" pitchFamily="34" charset="0"/>
                          <a:ea typeface="Times New Roman"/>
                          <a:cs typeface="Times New Roman"/>
                        </a:rPr>
                        <a:t>Willing and able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spcBef>
                          <a:spcPts val="0"/>
                        </a:spcBef>
                        <a:spcAft>
                          <a:spcPts val="0"/>
                        </a:spcAft>
                      </a:pPr>
                      <a:endParaRPr lang="en-US" sz="1800" b="1" dirty="0">
                        <a:latin typeface="Arial Narrow" pitchFamily="34" charset="0"/>
                        <a:ea typeface="Times New Roman"/>
                        <a:cs typeface="Times New Roman"/>
                      </a:endParaRPr>
                    </a:p>
                    <a:p>
                      <a:pPr marL="0" marR="0" algn="ctr">
                        <a:spcBef>
                          <a:spcPts val="0"/>
                        </a:spcBef>
                        <a:spcAft>
                          <a:spcPts val="0"/>
                        </a:spcAft>
                      </a:pPr>
                      <a:r>
                        <a:rPr lang="en-US" sz="1800" b="1" dirty="0">
                          <a:latin typeface="Arial Narrow" pitchFamily="34" charset="0"/>
                          <a:ea typeface="Times New Roman"/>
                          <a:cs typeface="Times New Roman"/>
                        </a:rPr>
                        <a:t>Willing but unable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965200">
                <a:tc vMerge="1">
                  <a:txBody>
                    <a:bodyPr/>
                    <a:lstStyle/>
                    <a:p>
                      <a:endParaRPr lang="en-US"/>
                    </a:p>
                  </a:txBody>
                  <a:tcPr/>
                </a:tc>
                <a:tc>
                  <a:txBody>
                    <a:bodyPr/>
                    <a:lstStyle/>
                    <a:p>
                      <a:pPr marL="0" marR="0" algn="ctr">
                        <a:spcBef>
                          <a:spcPts val="0"/>
                        </a:spcBef>
                        <a:spcAft>
                          <a:spcPts val="0"/>
                        </a:spcAft>
                      </a:pPr>
                      <a:endParaRPr lang="en-US" sz="2800" b="1" dirty="0">
                        <a:latin typeface="Arial Narrow" pitchFamily="34" charset="0"/>
                        <a:ea typeface="Times New Roman"/>
                        <a:cs typeface="Times New Roman"/>
                      </a:endParaRPr>
                    </a:p>
                    <a:p>
                      <a:pPr marL="0" marR="0" algn="ctr">
                        <a:spcBef>
                          <a:spcPts val="0"/>
                        </a:spcBef>
                        <a:spcAft>
                          <a:spcPts val="0"/>
                        </a:spcAft>
                      </a:pPr>
                      <a:r>
                        <a:rPr lang="en-US" sz="2800" b="1" dirty="0">
                          <a:latin typeface="Arial Narrow" pitchFamily="34" charset="0"/>
                          <a:ea typeface="Times New Roman"/>
                          <a:cs typeface="Times New Roman"/>
                        </a:rPr>
                        <a:t>No</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3FB2"/>
                    </a:solidFill>
                  </a:tcPr>
                </a:tc>
                <a:tc>
                  <a:txBody>
                    <a:bodyPr/>
                    <a:lstStyle/>
                    <a:p>
                      <a:pPr marL="0" marR="0" algn="l">
                        <a:spcBef>
                          <a:spcPts val="0"/>
                        </a:spcBef>
                        <a:spcAft>
                          <a:spcPts val="0"/>
                        </a:spcAft>
                      </a:pPr>
                      <a:endParaRPr lang="en-US" sz="1800" b="1" dirty="0">
                        <a:latin typeface="Arial Narrow" pitchFamily="34" charset="0"/>
                        <a:ea typeface="Times New Roman"/>
                        <a:cs typeface="Times New Roman"/>
                      </a:endParaRPr>
                    </a:p>
                    <a:p>
                      <a:pPr marL="0" marR="0" algn="ctr">
                        <a:spcBef>
                          <a:spcPts val="0"/>
                        </a:spcBef>
                        <a:spcAft>
                          <a:spcPts val="0"/>
                        </a:spcAft>
                      </a:pPr>
                      <a:r>
                        <a:rPr lang="en-US" sz="1800" b="1" dirty="0">
                          <a:latin typeface="Arial Narrow" pitchFamily="34" charset="0"/>
                          <a:ea typeface="Times New Roman"/>
                          <a:cs typeface="Times New Roman"/>
                        </a:rPr>
                        <a:t>Unwilling but able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ctr">
                        <a:spcBef>
                          <a:spcPts val="0"/>
                        </a:spcBef>
                        <a:spcAft>
                          <a:spcPts val="0"/>
                        </a:spcAft>
                      </a:pPr>
                      <a:endParaRPr lang="en-US" sz="1800" b="1" dirty="0">
                        <a:latin typeface="Arial Narrow" pitchFamily="34" charset="0"/>
                        <a:ea typeface="Times New Roman"/>
                        <a:cs typeface="Times New Roman"/>
                      </a:endParaRPr>
                    </a:p>
                    <a:p>
                      <a:pPr marL="0" marR="0" algn="ctr">
                        <a:spcBef>
                          <a:spcPts val="0"/>
                        </a:spcBef>
                        <a:spcAft>
                          <a:spcPts val="0"/>
                        </a:spcAft>
                      </a:pPr>
                      <a:r>
                        <a:rPr lang="en-US" sz="1800" b="1" dirty="0">
                          <a:latin typeface="Arial Narrow" pitchFamily="34" charset="0"/>
                          <a:ea typeface="Times New Roman"/>
                          <a:cs typeface="Times New Roman"/>
                        </a:rPr>
                        <a:t>Unwilling and unable</a:t>
                      </a:r>
                    </a:p>
                  </a:txBody>
                  <a:tcPr marL="68239" marR="682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2190750"/>
          </a:xfrm>
        </p:spPr>
        <p:txBody>
          <a:bodyPr/>
          <a:lstStyle/>
          <a:p>
            <a:endParaRPr lang="en-US" dirty="0" smtClean="0"/>
          </a:p>
          <a:p>
            <a:pPr algn="ctr">
              <a:buNone/>
            </a:pPr>
            <a:r>
              <a:rPr lang="en-US" b="1" u="sng" dirty="0" smtClean="0">
                <a:latin typeface="Arial Narrow" pitchFamily="34" charset="0"/>
              </a:rPr>
              <a:t>Chapter 6</a:t>
            </a:r>
            <a:r>
              <a:rPr lang="en-US" b="1" dirty="0" smtClean="0">
                <a:latin typeface="Arial Narrow" pitchFamily="34" charset="0"/>
              </a:rPr>
              <a:t>: Learning – Evaluating the Entire NA</a:t>
            </a:r>
          </a:p>
          <a:p>
            <a:pPr algn="ctr">
              <a:buNone/>
            </a:pPr>
            <a:r>
              <a:rPr lang="en-US" sz="1200" dirty="0" smtClean="0">
                <a:latin typeface="Arial Narrow" pitchFamily="34" charset="0"/>
              </a:rPr>
              <a:t>________________________________________________________________________________________________________________</a:t>
            </a:r>
          </a:p>
          <a:p>
            <a:pPr algn="ctr">
              <a:buNone/>
            </a:pPr>
            <a:r>
              <a:rPr lang="en-US" b="1" dirty="0" smtClean="0">
                <a:latin typeface="Arial Narrow" pitchFamily="34" charset="0"/>
              </a:rPr>
              <a:t>Summary of Overarching Questions</a:t>
            </a:r>
          </a:p>
          <a:p>
            <a:pPr algn="ctr">
              <a:buNone/>
            </a:pPr>
            <a:r>
              <a:rPr lang="en-US" sz="1600" dirty="0" smtClean="0">
                <a:latin typeface="Arial Narrow" pitchFamily="34" charset="0"/>
                <a:cs typeface="Arial"/>
              </a:rPr>
              <a:t>© 1995 Jean A. King</a:t>
            </a:r>
            <a:endParaRPr lang="en-US" sz="1600" dirty="0">
              <a:latin typeface="Arial Narrow" pitchFamily="34" charset="0"/>
            </a:endParaRPr>
          </a:p>
        </p:txBody>
      </p:sp>
      <p:graphicFrame>
        <p:nvGraphicFramePr>
          <p:cNvPr id="3" name="Table 2"/>
          <p:cNvGraphicFramePr>
            <a:graphicFrameLocks noGrp="1"/>
          </p:cNvGraphicFramePr>
          <p:nvPr/>
        </p:nvGraphicFramePr>
        <p:xfrm>
          <a:off x="685799" y="2819400"/>
          <a:ext cx="7848601" cy="3726871"/>
        </p:xfrm>
        <a:graphic>
          <a:graphicData uri="http://schemas.openxmlformats.org/drawingml/2006/table">
            <a:tbl>
              <a:tblPr/>
              <a:tblGrid>
                <a:gridCol w="1898855"/>
                <a:gridCol w="2974873"/>
                <a:gridCol w="2974873"/>
              </a:tblGrid>
              <a:tr h="311728">
                <a:tc>
                  <a:txBody>
                    <a:bodyPr/>
                    <a:lstStyle/>
                    <a:p>
                      <a:pPr marL="0" marR="0" algn="ctr">
                        <a:spcBef>
                          <a:spcPts val="0"/>
                        </a:spcBef>
                        <a:spcAft>
                          <a:spcPts val="0"/>
                        </a:spcAft>
                      </a:pPr>
                      <a:r>
                        <a:rPr lang="en-US" sz="2000" b="1" dirty="0" smtClean="0">
                          <a:latin typeface="Arial Narrow" pitchFamily="34" charset="0"/>
                          <a:ea typeface="Times New Roman"/>
                          <a:cs typeface="Times New Roman"/>
                        </a:rPr>
                        <a:t>Question</a:t>
                      </a:r>
                    </a:p>
                    <a:p>
                      <a:pPr marL="0" marR="0" algn="ctr">
                        <a:spcBef>
                          <a:spcPts val="0"/>
                        </a:spcBef>
                        <a:spcAft>
                          <a:spcPts val="0"/>
                        </a:spcAft>
                      </a:pPr>
                      <a:endParaRPr lang="en-US" sz="2000" b="1"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latin typeface="Arial Narrow" pitchFamily="34" charset="0"/>
                          <a:ea typeface="Times New Roman"/>
                          <a:cs typeface="Times New Roman"/>
                        </a:rPr>
                        <a:t>Time in the NA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latin typeface="Arial Narrow" pitchFamily="34" charset="0"/>
                          <a:ea typeface="Times New Roman"/>
                          <a:cs typeface="Times New Roman"/>
                        </a:rPr>
                        <a:t>Evaluative Terms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35181">
                <a:tc>
                  <a:txBody>
                    <a:bodyPr/>
                    <a:lstStyle/>
                    <a:p>
                      <a:pPr marL="0" marR="0" algn="ctr">
                        <a:spcBef>
                          <a:spcPts val="0"/>
                        </a:spcBef>
                        <a:spcAft>
                          <a:spcPts val="0"/>
                        </a:spcAft>
                      </a:pPr>
                      <a:r>
                        <a:rPr lang="en-US" sz="2000" b="1" dirty="0" smtClean="0">
                          <a:latin typeface="Arial Narrow" pitchFamily="34" charset="0"/>
                          <a:ea typeface="Times New Roman"/>
                          <a:cs typeface="Times New Roman"/>
                        </a:rPr>
                        <a:t>How </a:t>
                      </a:r>
                      <a:r>
                        <a:rPr lang="en-US" sz="2000" b="1" dirty="0">
                          <a:latin typeface="Arial Narrow" pitchFamily="34" charset="0"/>
                          <a:ea typeface="Times New Roman"/>
                          <a:cs typeface="Times New Roman"/>
                        </a:rPr>
                        <a:t>are we doing?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spcBef>
                          <a:spcPts val="0"/>
                        </a:spcBef>
                        <a:spcAft>
                          <a:spcPts val="0"/>
                        </a:spcAft>
                      </a:pPr>
                      <a:r>
                        <a:rPr lang="en-US" sz="2000" dirty="0" smtClean="0">
                          <a:latin typeface="Arial Narrow" pitchFamily="34" charset="0"/>
                          <a:ea typeface="Times New Roman"/>
                          <a:cs typeface="Times New Roman"/>
                        </a:rPr>
                        <a:t>During</a:t>
                      </a:r>
                      <a:r>
                        <a:rPr lang="en-US" sz="2000" dirty="0">
                          <a:latin typeface="Arial Narrow" pitchFamily="34" charset="0"/>
                          <a:ea typeface="Times New Roman"/>
                          <a:cs typeface="Times New Roman"/>
                        </a:rPr>
                        <a:t>, throughout</a:t>
                      </a:r>
                    </a:p>
                    <a:p>
                      <a:pPr marL="0" marR="0" algn="ctr">
                        <a:spcBef>
                          <a:spcPts val="0"/>
                        </a:spcBef>
                        <a:spcAft>
                          <a:spcPts val="0"/>
                        </a:spcAft>
                      </a:pPr>
                      <a:r>
                        <a:rPr lang="en-US" sz="2000" dirty="0">
                          <a:latin typeface="Arial Narrow" pitchFamily="34" charset="0"/>
                          <a:ea typeface="Times New Roman"/>
                          <a:cs typeface="Times New Roman"/>
                        </a:rPr>
                        <a:t>(Pre, NA, and Post)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0" marR="0" algn="ctr">
                        <a:spcBef>
                          <a:spcPts val="0"/>
                        </a:spcBef>
                        <a:spcAft>
                          <a:spcPts val="0"/>
                        </a:spcAft>
                      </a:pPr>
                      <a:r>
                        <a:rPr lang="en-US" sz="2000" dirty="0" smtClean="0">
                          <a:latin typeface="Arial Narrow" pitchFamily="34" charset="0"/>
                          <a:ea typeface="Times New Roman"/>
                          <a:cs typeface="Times New Roman"/>
                        </a:rPr>
                        <a:t>Monitoring</a:t>
                      </a:r>
                      <a:r>
                        <a:rPr lang="en-US" sz="2000" dirty="0">
                          <a:latin typeface="Arial Narrow" pitchFamily="34" charset="0"/>
                          <a:ea typeface="Times New Roman"/>
                          <a:cs typeface="Times New Roman"/>
                        </a:rPr>
                        <a:t>,</a:t>
                      </a:r>
                    </a:p>
                    <a:p>
                      <a:pPr marL="0" marR="0" algn="ctr">
                        <a:spcBef>
                          <a:spcPts val="0"/>
                        </a:spcBef>
                        <a:spcAft>
                          <a:spcPts val="0"/>
                        </a:spcAft>
                      </a:pPr>
                      <a:r>
                        <a:rPr lang="en-US" sz="2000" dirty="0">
                          <a:latin typeface="Arial Narrow" pitchFamily="34" charset="0"/>
                          <a:ea typeface="Times New Roman"/>
                          <a:cs typeface="Times New Roman"/>
                        </a:rPr>
                        <a:t>Formative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935181">
                <a:tc>
                  <a:txBody>
                    <a:bodyPr/>
                    <a:lstStyle/>
                    <a:p>
                      <a:pPr marL="0" marR="0" algn="ctr">
                        <a:spcBef>
                          <a:spcPts val="0"/>
                        </a:spcBef>
                        <a:spcAft>
                          <a:spcPts val="0"/>
                        </a:spcAft>
                      </a:pPr>
                      <a:r>
                        <a:rPr lang="en-US" sz="2000" b="1" dirty="0" smtClean="0">
                          <a:latin typeface="Arial Narrow" pitchFamily="34" charset="0"/>
                          <a:ea typeface="Times New Roman"/>
                          <a:cs typeface="Times New Roman"/>
                        </a:rPr>
                        <a:t>How </a:t>
                      </a:r>
                      <a:r>
                        <a:rPr lang="en-US" sz="2000" b="1" dirty="0">
                          <a:latin typeface="Arial Narrow" pitchFamily="34" charset="0"/>
                          <a:ea typeface="Times New Roman"/>
                          <a:cs typeface="Times New Roman"/>
                        </a:rPr>
                        <a:t>did we 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spcBef>
                          <a:spcPts val="0"/>
                        </a:spcBef>
                        <a:spcAft>
                          <a:spcPts val="0"/>
                        </a:spcAft>
                      </a:pPr>
                      <a:r>
                        <a:rPr lang="en-US" sz="2000" dirty="0" smtClean="0">
                          <a:latin typeface="Arial Narrow" pitchFamily="34" charset="0"/>
                          <a:ea typeface="Times New Roman"/>
                          <a:cs typeface="Times New Roman"/>
                        </a:rPr>
                        <a:t>After</a:t>
                      </a:r>
                      <a:r>
                        <a:rPr lang="en-US" sz="2000" dirty="0">
                          <a:latin typeface="Arial Narrow" pitchFamily="34" charset="0"/>
                          <a:ea typeface="Times New Roman"/>
                          <a:cs typeface="Times New Roman"/>
                        </a:rPr>
                        <a:t>, at the end</a:t>
                      </a:r>
                    </a:p>
                    <a:p>
                      <a:pPr marL="0" marR="0" algn="ctr">
                        <a:spcBef>
                          <a:spcPts val="0"/>
                        </a:spcBef>
                        <a:spcAft>
                          <a:spcPts val="0"/>
                        </a:spcAft>
                      </a:pPr>
                      <a:r>
                        <a:rPr lang="en-US" sz="2000" dirty="0">
                          <a:latin typeface="Arial Narrow" pitchFamily="34" charset="0"/>
                          <a:ea typeface="Times New Roman"/>
                          <a:cs typeface="Times New Roman"/>
                        </a:rPr>
                        <a:t>(Post)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0" marR="0" algn="ctr">
                        <a:spcBef>
                          <a:spcPts val="0"/>
                        </a:spcBef>
                        <a:spcAft>
                          <a:spcPts val="0"/>
                        </a:spcAft>
                      </a:pPr>
                      <a:r>
                        <a:rPr lang="en-US" sz="2000" dirty="0" smtClean="0">
                          <a:latin typeface="Arial Narrow" pitchFamily="34" charset="0"/>
                          <a:ea typeface="Times New Roman"/>
                          <a:cs typeface="Times New Roman"/>
                        </a:rPr>
                        <a:t>Summative</a:t>
                      </a:r>
                      <a:endParaRPr lang="en-US" sz="20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1246909">
                <a:tc>
                  <a:txBody>
                    <a:bodyPr/>
                    <a:lstStyle/>
                    <a:p>
                      <a:pPr marL="0" marR="0" algn="ctr">
                        <a:spcBef>
                          <a:spcPts val="0"/>
                        </a:spcBef>
                        <a:spcAft>
                          <a:spcPts val="0"/>
                        </a:spcAft>
                      </a:pPr>
                      <a:r>
                        <a:rPr lang="en-US" sz="2000" b="1" dirty="0" smtClean="0">
                          <a:latin typeface="Arial Narrow" pitchFamily="34" charset="0"/>
                          <a:ea typeface="Times New Roman"/>
                          <a:cs typeface="Times New Roman"/>
                        </a:rPr>
                        <a:t>What </a:t>
                      </a:r>
                      <a:r>
                        <a:rPr lang="en-US" sz="2000" b="1" dirty="0">
                          <a:latin typeface="Arial Narrow" pitchFamily="34" charset="0"/>
                          <a:ea typeface="Times New Roman"/>
                          <a:cs typeface="Times New Roman"/>
                        </a:rPr>
                        <a:t>did we learn?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marL="0" marR="0" algn="ctr">
                        <a:spcBef>
                          <a:spcPts val="0"/>
                        </a:spcBef>
                        <a:spcAft>
                          <a:spcPts val="0"/>
                        </a:spcAft>
                      </a:pPr>
                      <a:r>
                        <a:rPr lang="en-US" sz="2000" dirty="0" smtClean="0">
                          <a:latin typeface="Arial Narrow" pitchFamily="34" charset="0"/>
                          <a:ea typeface="Times New Roman"/>
                          <a:cs typeface="Times New Roman"/>
                        </a:rPr>
                        <a:t>Throughout</a:t>
                      </a:r>
                      <a:r>
                        <a:rPr lang="en-US" sz="2000" dirty="0">
                          <a:latin typeface="Arial Narrow" pitchFamily="34" charset="0"/>
                          <a:ea typeface="Times New Roman"/>
                          <a:cs typeface="Times New Roman"/>
                        </a:rPr>
                        <a:t>,</a:t>
                      </a:r>
                    </a:p>
                    <a:p>
                      <a:pPr marL="0" marR="0" algn="ctr">
                        <a:spcBef>
                          <a:spcPts val="0"/>
                        </a:spcBef>
                        <a:spcAft>
                          <a:spcPts val="0"/>
                        </a:spcAft>
                      </a:pPr>
                      <a:r>
                        <a:rPr lang="en-US" sz="2000" dirty="0">
                          <a:latin typeface="Arial Narrow" pitchFamily="34" charset="0"/>
                          <a:ea typeface="Times New Roman"/>
                          <a:cs typeface="Times New Roman"/>
                        </a:rPr>
                        <a:t> but especially at the end</a:t>
                      </a:r>
                    </a:p>
                    <a:p>
                      <a:pPr marL="0" marR="0" algn="ctr">
                        <a:spcBef>
                          <a:spcPts val="0"/>
                        </a:spcBef>
                        <a:spcAft>
                          <a:spcPts val="0"/>
                        </a:spcAft>
                      </a:pPr>
                      <a:r>
                        <a:rPr lang="en-US" sz="2000" dirty="0">
                          <a:latin typeface="Arial Narrow" pitchFamily="34" charset="0"/>
                          <a:ea typeface="Times New Roman"/>
                          <a:cs typeface="Times New Roman"/>
                        </a:rPr>
                        <a:t>(Pre, NA, and Post)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0" marR="0" algn="ctr">
                        <a:spcBef>
                          <a:spcPts val="0"/>
                        </a:spcBef>
                        <a:spcAft>
                          <a:spcPts val="0"/>
                        </a:spcAft>
                      </a:pPr>
                      <a:r>
                        <a:rPr lang="en-US" sz="2000" dirty="0" smtClean="0">
                          <a:latin typeface="Arial Narrow" pitchFamily="34" charset="0"/>
                          <a:ea typeface="Times New Roman"/>
                          <a:cs typeface="Times New Roman"/>
                        </a:rPr>
                        <a:t>Reflective</a:t>
                      </a:r>
                      <a:endParaRPr lang="en-US" sz="20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438912"/>
          </a:xfrm>
        </p:spPr>
        <p:txBody>
          <a:bodyPr/>
          <a:lstStyle/>
          <a:p>
            <a:pPr algn="ctr"/>
            <a:r>
              <a:rPr lang="en-US" sz="2800" b="1" u="sng" dirty="0" smtClean="0">
                <a:solidFill>
                  <a:schemeClr val="tx1"/>
                </a:solidFill>
                <a:latin typeface="Arial Narrow" pitchFamily="34" charset="0"/>
              </a:rPr>
              <a:t>Epilogue</a:t>
            </a:r>
            <a:endParaRPr lang="en-US" sz="2800" b="1" u="sng" dirty="0">
              <a:solidFill>
                <a:schemeClr val="tx1"/>
              </a:solidFill>
              <a:latin typeface="Arial Narrow" pitchFamily="34" charset="0"/>
            </a:endParaRPr>
          </a:p>
        </p:txBody>
      </p:sp>
      <p:sp>
        <p:nvSpPr>
          <p:cNvPr id="5" name="Content Placeholder 4"/>
          <p:cNvSpPr>
            <a:spLocks noGrp="1"/>
          </p:cNvSpPr>
          <p:nvPr>
            <p:ph sz="half" idx="1"/>
          </p:nvPr>
        </p:nvSpPr>
        <p:spPr>
          <a:xfrm>
            <a:off x="457200" y="1524001"/>
            <a:ext cx="4038600" cy="3352800"/>
          </a:xfrm>
          <a:solidFill>
            <a:srgbClr val="FFCC99"/>
          </a:solidFill>
          <a:ln>
            <a:solidFill>
              <a:schemeClr val="tx1"/>
            </a:solidFill>
          </a:ln>
        </p:spPr>
        <p:txBody>
          <a:bodyPr/>
          <a:lstStyle/>
          <a:p>
            <a:pPr algn="ctr">
              <a:buNone/>
            </a:pPr>
            <a:r>
              <a:rPr lang="en-US" b="1" i="1" dirty="0" smtClean="0">
                <a:latin typeface="Arial Narrow" pitchFamily="34" charset="0"/>
              </a:rPr>
              <a:t>Stevahn’s Tips </a:t>
            </a:r>
          </a:p>
          <a:p>
            <a:pPr algn="ctr">
              <a:buNone/>
            </a:pPr>
            <a:r>
              <a:rPr lang="en-US" b="1" i="1" dirty="0" smtClean="0">
                <a:latin typeface="Arial Narrow" pitchFamily="34" charset="0"/>
              </a:rPr>
              <a:t>for Traveling</a:t>
            </a:r>
            <a:endParaRPr lang="en-US" i="1" dirty="0" smtClean="0">
              <a:latin typeface="Arial Narrow" pitchFamily="34" charset="0"/>
            </a:endParaRPr>
          </a:p>
          <a:p>
            <a:pPr>
              <a:buNone/>
            </a:pPr>
            <a:r>
              <a:rPr lang="en-US" sz="1200" b="1" dirty="0" smtClean="0">
                <a:latin typeface="Arial Narrow" pitchFamily="34" charset="0"/>
              </a:rPr>
              <a:t>_______________________________________________________</a:t>
            </a:r>
          </a:p>
          <a:p>
            <a:pPr>
              <a:buNone/>
            </a:pPr>
            <a:r>
              <a:rPr lang="en-US" b="1" dirty="0" smtClean="0">
                <a:latin typeface="Arial"/>
                <a:cs typeface="Arial"/>
              </a:rPr>
              <a:t>■</a:t>
            </a:r>
            <a:r>
              <a:rPr lang="en-US" b="1" dirty="0" smtClean="0">
                <a:latin typeface="Arial Narrow" pitchFamily="34" charset="0"/>
              </a:rPr>
              <a:t>Pack light</a:t>
            </a:r>
          </a:p>
          <a:p>
            <a:pPr>
              <a:buNone/>
            </a:pPr>
            <a:r>
              <a:rPr lang="en-US" b="1" dirty="0" smtClean="0">
                <a:latin typeface="Arial"/>
                <a:cs typeface="Arial"/>
              </a:rPr>
              <a:t>■</a:t>
            </a:r>
            <a:r>
              <a:rPr lang="en-US" b="1" dirty="0" smtClean="0">
                <a:latin typeface="Arial Narrow" pitchFamily="34" charset="0"/>
              </a:rPr>
              <a:t>Carry the right currency</a:t>
            </a:r>
          </a:p>
          <a:p>
            <a:pPr>
              <a:buNone/>
            </a:pPr>
            <a:r>
              <a:rPr lang="en-US" b="1" dirty="0" smtClean="0">
                <a:latin typeface="Arial"/>
                <a:cs typeface="Arial"/>
              </a:rPr>
              <a:t>■</a:t>
            </a:r>
            <a:r>
              <a:rPr lang="en-US" b="1" dirty="0" smtClean="0">
                <a:latin typeface="Arial Narrow" pitchFamily="34" charset="0"/>
              </a:rPr>
              <a:t>Stay alert</a:t>
            </a:r>
          </a:p>
          <a:p>
            <a:pPr>
              <a:buNone/>
            </a:pPr>
            <a:r>
              <a:rPr lang="en-US" b="1" dirty="0" smtClean="0">
                <a:latin typeface="Arial"/>
                <a:cs typeface="Arial"/>
              </a:rPr>
              <a:t>■</a:t>
            </a:r>
            <a:r>
              <a:rPr lang="en-US" b="1" dirty="0" smtClean="0">
                <a:latin typeface="Arial Narrow" pitchFamily="34" charset="0"/>
              </a:rPr>
              <a:t>Make friends</a:t>
            </a:r>
            <a:endParaRPr lang="en-US" b="1" dirty="0">
              <a:latin typeface="Arial Narrow" pitchFamily="34" charset="0"/>
            </a:endParaRPr>
          </a:p>
        </p:txBody>
      </p:sp>
      <p:sp>
        <p:nvSpPr>
          <p:cNvPr id="6" name="Content Placeholder 5"/>
          <p:cNvSpPr>
            <a:spLocks noGrp="1"/>
          </p:cNvSpPr>
          <p:nvPr>
            <p:ph sz="half" idx="2"/>
          </p:nvPr>
        </p:nvSpPr>
        <p:spPr>
          <a:xfrm>
            <a:off x="4648200" y="1524001"/>
            <a:ext cx="4038600" cy="3352800"/>
          </a:xfrm>
          <a:solidFill>
            <a:srgbClr val="FFCC99"/>
          </a:solidFill>
          <a:ln>
            <a:solidFill>
              <a:schemeClr val="tx1"/>
            </a:solidFill>
          </a:ln>
        </p:spPr>
        <p:txBody>
          <a:bodyPr/>
          <a:lstStyle/>
          <a:p>
            <a:pPr algn="ctr">
              <a:buNone/>
            </a:pPr>
            <a:r>
              <a:rPr lang="en-US" b="1" i="1" dirty="0" smtClean="0">
                <a:latin typeface="Arial Narrow" pitchFamily="34" charset="0"/>
              </a:rPr>
              <a:t>King’s Rules </a:t>
            </a:r>
          </a:p>
          <a:p>
            <a:pPr algn="ctr">
              <a:buNone/>
            </a:pPr>
            <a:r>
              <a:rPr lang="en-US" b="1" i="1" dirty="0" smtClean="0">
                <a:latin typeface="Arial Narrow" pitchFamily="34" charset="0"/>
              </a:rPr>
              <a:t>for Living </a:t>
            </a:r>
          </a:p>
          <a:p>
            <a:pPr>
              <a:buNone/>
            </a:pPr>
            <a:r>
              <a:rPr lang="en-US" sz="1200" b="1" dirty="0" smtClean="0">
                <a:latin typeface="Arial Narrow" pitchFamily="34" charset="0"/>
              </a:rPr>
              <a:t>_______________________________________________________</a:t>
            </a:r>
          </a:p>
          <a:p>
            <a:pPr>
              <a:buNone/>
            </a:pPr>
            <a:r>
              <a:rPr lang="en-US" b="1" dirty="0" smtClean="0">
                <a:latin typeface="Arial"/>
                <a:cs typeface="Arial"/>
              </a:rPr>
              <a:t>■</a:t>
            </a:r>
            <a:r>
              <a:rPr lang="en-US" b="1" dirty="0" smtClean="0">
                <a:latin typeface="Arial Narrow" pitchFamily="34" charset="0"/>
              </a:rPr>
              <a:t>Never panic</a:t>
            </a:r>
          </a:p>
          <a:p>
            <a:pPr>
              <a:buNone/>
            </a:pPr>
            <a:r>
              <a:rPr lang="en-US" b="1" dirty="0" smtClean="0">
                <a:latin typeface="Arial"/>
                <a:cs typeface="Arial"/>
              </a:rPr>
              <a:t>■</a:t>
            </a:r>
            <a:r>
              <a:rPr lang="en-US" b="1" dirty="0" smtClean="0">
                <a:latin typeface="Arial Narrow" pitchFamily="34" charset="0"/>
              </a:rPr>
              <a:t>Solve the problem</a:t>
            </a:r>
          </a:p>
          <a:p>
            <a:pPr>
              <a:buNone/>
            </a:pPr>
            <a:r>
              <a:rPr lang="en-US" b="1" dirty="0" smtClean="0">
                <a:latin typeface="Arial"/>
                <a:cs typeface="Arial"/>
              </a:rPr>
              <a:t>■</a:t>
            </a:r>
            <a:r>
              <a:rPr lang="en-US" b="1" dirty="0" smtClean="0">
                <a:latin typeface="Arial Narrow" pitchFamily="34" charset="0"/>
              </a:rPr>
              <a:t>Keep the big picture in mind</a:t>
            </a:r>
          </a:p>
          <a:p>
            <a:pPr>
              <a:buNone/>
            </a:pPr>
            <a:r>
              <a:rPr lang="en-US" b="1" dirty="0" smtClean="0">
                <a:latin typeface="Arial"/>
                <a:cs typeface="Arial"/>
              </a:rPr>
              <a:t>■</a:t>
            </a:r>
            <a:r>
              <a:rPr lang="en-US" b="1" dirty="0" smtClean="0">
                <a:latin typeface="Arial Narrow" pitchFamily="34" charset="0"/>
              </a:rPr>
              <a:t>Be nice</a:t>
            </a:r>
            <a:endParaRPr lang="en-US" b="1" dirty="0">
              <a:latin typeface="Arial Narrow" pitchFamily="34" charset="0"/>
            </a:endParaRPr>
          </a:p>
        </p:txBody>
      </p:sp>
      <p:pic>
        <p:nvPicPr>
          <p:cNvPr id="5121" name="Picture 1" descr="C:\Documents and Settings\stevahnl\Local Settings\Temporary Internet Files\Content.IE5\CLRP7O52\MC900295295[1].wmf"/>
          <p:cNvPicPr>
            <a:picLocks noChangeAspect="1" noChangeArrowheads="1"/>
          </p:cNvPicPr>
          <p:nvPr/>
        </p:nvPicPr>
        <p:blipFill>
          <a:blip r:embed="rId2" cstate="print"/>
          <a:srcRect/>
          <a:stretch>
            <a:fillRect/>
          </a:stretch>
        </p:blipFill>
        <p:spPr bwMode="auto">
          <a:xfrm>
            <a:off x="5714999" y="4267200"/>
            <a:ext cx="2590801" cy="2286001"/>
          </a:xfrm>
          <a:prstGeom prst="rect">
            <a:avLst/>
          </a:prstGeom>
          <a:noFill/>
        </p:spPr>
      </p:pic>
      <p:pic>
        <p:nvPicPr>
          <p:cNvPr id="5122" name="Picture 2" descr="C:\Documents and Settings\stevahnl\Local Settings\Temporary Internet Files\Content.IE5\QUXW8OIE\MM900283742[1].gif"/>
          <p:cNvPicPr>
            <a:picLocks noChangeAspect="1" noChangeArrowheads="1" noCrop="1"/>
          </p:cNvPicPr>
          <p:nvPr/>
        </p:nvPicPr>
        <p:blipFill>
          <a:blip r:embed="rId3" cstate="print"/>
          <a:srcRect/>
          <a:stretch>
            <a:fillRect/>
          </a:stretch>
        </p:blipFill>
        <p:spPr bwMode="auto">
          <a:xfrm>
            <a:off x="1828800" y="4267200"/>
            <a:ext cx="2209800" cy="213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b="1" dirty="0" smtClean="0"/>
              <a:t>The Twist - Questions sent to TIG and for you to think about</a:t>
            </a:r>
            <a:endParaRPr lang="en-US" b="1" dirty="0"/>
          </a:p>
        </p:txBody>
      </p:sp>
      <p:sp>
        <p:nvSpPr>
          <p:cNvPr id="8195" name="Content Placeholder 2"/>
          <p:cNvSpPr>
            <a:spLocks noGrp="1"/>
          </p:cNvSpPr>
          <p:nvPr>
            <p:ph sz="half" idx="1"/>
          </p:nvPr>
        </p:nvSpPr>
        <p:spPr>
          <a:xfrm>
            <a:off x="457200" y="1920875"/>
            <a:ext cx="4038600" cy="4433888"/>
          </a:xfrm>
        </p:spPr>
        <p:txBody>
          <a:bodyPr/>
          <a:lstStyle/>
          <a:p>
            <a:pPr eaLnBrk="1" hangingPunct="1">
              <a:lnSpc>
                <a:spcPct val="90000"/>
              </a:lnSpc>
              <a:buFont typeface="Wingdings 2" pitchFamily="18" charset="2"/>
              <a:buNone/>
            </a:pPr>
            <a:r>
              <a:rPr lang="en-US" altLang="zh-TW" sz="2200" dirty="0" smtClean="0"/>
              <a:t>Why a Kit, why not  a duck?</a:t>
            </a:r>
          </a:p>
          <a:p>
            <a:pPr eaLnBrk="1" hangingPunct="1">
              <a:lnSpc>
                <a:spcPct val="90000"/>
              </a:lnSpc>
              <a:buFont typeface="Wingdings 2" pitchFamily="18" charset="2"/>
              <a:buNone/>
            </a:pPr>
            <a:r>
              <a:rPr lang="en-US" altLang="zh-TW" sz="2200" dirty="0" smtClean="0"/>
              <a:t>Content excluded or included – why?</a:t>
            </a:r>
          </a:p>
          <a:p>
            <a:pPr eaLnBrk="1" hangingPunct="1">
              <a:lnSpc>
                <a:spcPct val="90000"/>
              </a:lnSpc>
              <a:buFont typeface="Wingdings 2" pitchFamily="18" charset="2"/>
              <a:buNone/>
            </a:pPr>
            <a:r>
              <a:rPr lang="en-US" altLang="zh-TW" sz="2200" dirty="0" smtClean="0"/>
              <a:t>Why aren’t there more examples of full-blown NAs?</a:t>
            </a:r>
          </a:p>
          <a:p>
            <a:pPr eaLnBrk="1" hangingPunct="1">
              <a:lnSpc>
                <a:spcPct val="90000"/>
              </a:lnSpc>
              <a:buFont typeface="Wingdings 2" pitchFamily="18" charset="2"/>
              <a:buNone/>
            </a:pPr>
            <a:r>
              <a:rPr lang="en-US" altLang="zh-TW" sz="2200" dirty="0" smtClean="0"/>
              <a:t>What might be the best or good ways to use the KIT?</a:t>
            </a:r>
          </a:p>
          <a:p>
            <a:pPr eaLnBrk="1" hangingPunct="1">
              <a:lnSpc>
                <a:spcPct val="90000"/>
              </a:lnSpc>
              <a:buFont typeface="Wingdings 2" pitchFamily="18" charset="2"/>
              <a:buNone/>
            </a:pPr>
            <a:r>
              <a:rPr lang="en-US" altLang="zh-TW" sz="2200" dirty="0" smtClean="0"/>
              <a:t>What stands out as new in NA?</a:t>
            </a:r>
          </a:p>
          <a:p>
            <a:pPr eaLnBrk="1" hangingPunct="1">
              <a:lnSpc>
                <a:spcPct val="90000"/>
              </a:lnSpc>
              <a:buFont typeface="Wingdings 2" pitchFamily="18" charset="2"/>
              <a:buNone/>
            </a:pPr>
            <a:r>
              <a:rPr lang="en-US" altLang="zh-TW" sz="2200" dirty="0" smtClean="0"/>
              <a:t>What might be missing?</a:t>
            </a:r>
          </a:p>
          <a:p>
            <a:pPr eaLnBrk="1" hangingPunct="1">
              <a:lnSpc>
                <a:spcPct val="90000"/>
              </a:lnSpc>
              <a:buFont typeface="Wingdings 2" pitchFamily="18" charset="2"/>
              <a:buNone/>
            </a:pPr>
            <a:r>
              <a:rPr lang="en-US" altLang="zh-TW" sz="2200" dirty="0" smtClean="0"/>
              <a:t>NA and asset/capacity building relationships, overlaps, differences, etc?</a:t>
            </a:r>
          </a:p>
          <a:p>
            <a:pPr eaLnBrk="1" hangingPunct="1">
              <a:lnSpc>
                <a:spcPct val="90000"/>
              </a:lnSpc>
              <a:buFont typeface="Wingdings 2" pitchFamily="18" charset="2"/>
              <a:buNone/>
            </a:pPr>
            <a:endParaRPr lang="en-US" altLang="zh-TW" sz="2400" dirty="0" smtClean="0"/>
          </a:p>
        </p:txBody>
      </p:sp>
      <p:sp>
        <p:nvSpPr>
          <p:cNvPr id="8196" name="Content Placeholder 3"/>
          <p:cNvSpPr>
            <a:spLocks noGrp="1"/>
          </p:cNvSpPr>
          <p:nvPr>
            <p:ph sz="half" idx="2"/>
          </p:nvPr>
        </p:nvSpPr>
        <p:spPr>
          <a:xfrm>
            <a:off x="4648200" y="1920875"/>
            <a:ext cx="4038600" cy="4433888"/>
          </a:xfrm>
        </p:spPr>
        <p:txBody>
          <a:bodyPr/>
          <a:lstStyle/>
          <a:p>
            <a:pPr eaLnBrk="1" hangingPunct="1">
              <a:lnSpc>
                <a:spcPct val="90000"/>
              </a:lnSpc>
              <a:buFont typeface="Wingdings 2" pitchFamily="18" charset="2"/>
              <a:buNone/>
            </a:pPr>
            <a:r>
              <a:rPr lang="en-US" altLang="zh-TW" sz="2200" dirty="0" smtClean="0"/>
              <a:t>What are a few highlight features?</a:t>
            </a:r>
          </a:p>
          <a:p>
            <a:pPr eaLnBrk="1" hangingPunct="1">
              <a:lnSpc>
                <a:spcPct val="90000"/>
              </a:lnSpc>
              <a:buFont typeface="Wingdings 2" pitchFamily="18" charset="2"/>
              <a:buNone/>
            </a:pPr>
            <a:r>
              <a:rPr lang="en-US" altLang="zh-TW" sz="2200" dirty="0" smtClean="0"/>
              <a:t>Who would be the prime and secondary users of the Kit?</a:t>
            </a:r>
          </a:p>
          <a:p>
            <a:pPr eaLnBrk="1" hangingPunct="1">
              <a:lnSpc>
                <a:spcPct val="90000"/>
              </a:lnSpc>
              <a:buFont typeface="Wingdings 2" pitchFamily="18" charset="2"/>
              <a:buNone/>
            </a:pPr>
            <a:r>
              <a:rPr lang="en-US" altLang="zh-TW" sz="2200" dirty="0" smtClean="0"/>
              <a:t>Why is a NAC, Needs Assessment Committee, so prominent? </a:t>
            </a:r>
          </a:p>
          <a:p>
            <a:pPr eaLnBrk="1" hangingPunct="1">
              <a:lnSpc>
                <a:spcPct val="90000"/>
              </a:lnSpc>
              <a:buFont typeface="Wingdings 2" pitchFamily="18" charset="2"/>
              <a:buNone/>
            </a:pPr>
            <a:r>
              <a:rPr lang="en-US" altLang="zh-TW" sz="2200" dirty="0" smtClean="0"/>
              <a:t>What about shortcuts to doing an assessment?</a:t>
            </a:r>
          </a:p>
          <a:p>
            <a:pPr eaLnBrk="1" hangingPunct="1">
              <a:lnSpc>
                <a:spcPct val="90000"/>
              </a:lnSpc>
              <a:buFont typeface="Wingdings 2" pitchFamily="18" charset="2"/>
              <a:buNone/>
            </a:pPr>
            <a:endParaRPr lang="en-US" altLang="zh-TW" sz="2200" dirty="0" smtClean="0"/>
          </a:p>
          <a:p>
            <a:pPr eaLnBrk="1" hangingPunct="1">
              <a:lnSpc>
                <a:spcPct val="90000"/>
              </a:lnSpc>
              <a:buFont typeface="Wingdings 2" pitchFamily="18" charset="2"/>
              <a:buNone/>
            </a:pPr>
            <a:r>
              <a:rPr lang="en-US" altLang="zh-TW" sz="2200" dirty="0" smtClean="0"/>
              <a:t>A host of other questions from your creativity/imagination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fontAlgn="auto" hangingPunct="1">
              <a:spcAft>
                <a:spcPts val="0"/>
              </a:spcAft>
              <a:defRPr/>
            </a:pPr>
            <a:r>
              <a:rPr lang="en-US" b="1" dirty="0" smtClean="0"/>
              <a:t>The Kit and Participants</a:t>
            </a:r>
            <a:endParaRPr lang="en-US" b="1" dirty="0"/>
          </a:p>
        </p:txBody>
      </p:sp>
      <p:sp>
        <p:nvSpPr>
          <p:cNvPr id="9219" name="TextBox 3"/>
          <p:cNvSpPr txBox="1">
            <a:spLocks noChangeArrowheads="1"/>
          </p:cNvSpPr>
          <p:nvPr/>
        </p:nvSpPr>
        <p:spPr bwMode="auto">
          <a:xfrm>
            <a:off x="685800" y="1447800"/>
            <a:ext cx="7391400" cy="5584825"/>
          </a:xfrm>
          <a:prstGeom prst="rect">
            <a:avLst/>
          </a:prstGeom>
          <a:noFill/>
          <a:ln w="9525">
            <a:noFill/>
            <a:miter lim="800000"/>
            <a:headEnd/>
            <a:tailEnd/>
          </a:ln>
        </p:spPr>
        <p:txBody>
          <a:bodyPr>
            <a:spAutoFit/>
          </a:bodyPr>
          <a:lstStyle/>
          <a:p>
            <a:pPr marL="342900" indent="-342900"/>
            <a:r>
              <a:rPr kumimoji="0" lang="en-US" altLang="zh-TW" dirty="0">
                <a:latin typeface="Constantia" pitchFamily="18" charset="0"/>
              </a:rPr>
              <a:t>Needs Assessment Kit (Ed., J. W. Altschuld)  SAGE is the 2010 publisher of the 5 volume Kit.</a:t>
            </a:r>
          </a:p>
          <a:p>
            <a:pPr marL="342900" indent="-342900"/>
            <a:endParaRPr kumimoji="0" lang="en-US" altLang="zh-TW" dirty="0">
              <a:latin typeface="Constantia" pitchFamily="18" charset="0"/>
            </a:endParaRPr>
          </a:p>
          <a:p>
            <a:pPr marL="342900" indent="-342900"/>
            <a:r>
              <a:rPr kumimoji="0" lang="en-US" altLang="zh-TW" dirty="0">
                <a:latin typeface="Constantia" pitchFamily="18" charset="0"/>
              </a:rPr>
              <a:t>				Books in Order</a:t>
            </a:r>
          </a:p>
          <a:p>
            <a:pPr marL="342900" indent="-342900"/>
            <a:r>
              <a:rPr kumimoji="0" lang="en-US" altLang="zh-TW" dirty="0">
                <a:latin typeface="Constantia" pitchFamily="18" charset="0"/>
              </a:rPr>
              <a:t>1.	An Overview    J. W. Altschuld (The Ohio State University) &amp; D. D. Kumar (Florida Atlantic University)</a:t>
            </a:r>
          </a:p>
          <a:p>
            <a:pPr marL="342900" indent="-342900"/>
            <a:r>
              <a:rPr kumimoji="0" lang="en-US" altLang="zh-TW" dirty="0">
                <a:latin typeface="Constantia" pitchFamily="18" charset="0"/>
              </a:rPr>
              <a:t>2.	Phase 1:   Getting Started    J. W. Altschuld &amp; J. N. Eastmond, Jr. (Utah State University)</a:t>
            </a:r>
          </a:p>
          <a:p>
            <a:pPr marL="342900" indent="-342900"/>
            <a:r>
              <a:rPr kumimoji="0" lang="en-US" altLang="zh-TW" dirty="0">
                <a:latin typeface="Constantia" pitchFamily="18" charset="0"/>
              </a:rPr>
              <a:t>3.	Phase 2:    Collecting Data   J. W. Altschuld</a:t>
            </a:r>
          </a:p>
          <a:p>
            <a:pPr marL="342900" indent="-342900"/>
            <a:r>
              <a:rPr kumimoji="0" lang="en-US" altLang="zh-TW" dirty="0">
                <a:latin typeface="Constantia" pitchFamily="18" charset="0"/>
              </a:rPr>
              <a:t>4.	Analysis and Prioritization   J. W. Altschuld &amp; J. L. White (University of Louisiana at Lafayette)</a:t>
            </a:r>
          </a:p>
          <a:p>
            <a:pPr marL="342900" indent="-342900"/>
            <a:r>
              <a:rPr kumimoji="0" lang="en-US" altLang="zh-TW" dirty="0">
                <a:latin typeface="Constantia" pitchFamily="18" charset="0"/>
              </a:rPr>
              <a:t>5.	Phase 3:   Taking Action for Change   Laurie Stevahn (Seattle University) &amp; Jean King (University of Minnesota)</a:t>
            </a:r>
          </a:p>
          <a:p>
            <a:pPr marL="342900" indent="-342900"/>
            <a:endParaRPr kumimoji="0" lang="en-US" altLang="zh-TW" dirty="0">
              <a:latin typeface="Constantia" pitchFamily="18" charset="0"/>
            </a:endParaRPr>
          </a:p>
          <a:p>
            <a:pPr marL="342900" indent="-342900"/>
            <a:r>
              <a:rPr kumimoji="0" lang="en-US" altLang="zh-TW" dirty="0">
                <a:latin typeface="Constantia" pitchFamily="18" charset="0"/>
              </a:rPr>
              <a:t>Discussants	Hsin-Ling Hung (University of North Dakota)</a:t>
            </a:r>
          </a:p>
          <a:p>
            <a:pPr marL="342900" indent="-342900"/>
            <a:r>
              <a:rPr kumimoji="0" lang="en-US" altLang="zh-TW" dirty="0">
                <a:latin typeface="Constantia" pitchFamily="18" charset="0"/>
              </a:rPr>
              <a:t>			Yi-Fang Lee (National Chi Nan University)</a:t>
            </a:r>
          </a:p>
          <a:p>
            <a:pPr marL="342900" indent="-342900"/>
            <a:r>
              <a:rPr kumimoji="0" lang="en-US" altLang="zh-TW" dirty="0">
                <a:latin typeface="Constantia" pitchFamily="18" charset="0"/>
              </a:rPr>
              <a:t>Note:  Some needs related work by Hung &amp; Lee are prominently cited in the books in the Kit.</a:t>
            </a:r>
          </a:p>
          <a:p>
            <a:pPr marL="342900" indent="-342900">
              <a:buFontTx/>
              <a:buAutoNum type="arabicPeriod"/>
            </a:pPr>
            <a:endParaRPr kumimoji="0" lang="en-US" altLang="zh-TW" dirty="0">
              <a:latin typeface="Constantia" pitchFamily="18" charset="0"/>
            </a:endParaRPr>
          </a:p>
          <a:p>
            <a:pPr marL="342900" indent="-342900"/>
            <a:r>
              <a:rPr kumimoji="0" lang="en-US" altLang="zh-TW" dirty="0">
                <a:latin typeface="Constantia"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958138" cy="657225"/>
          </a:xfrm>
        </p:spPr>
        <p:txBody>
          <a:bodyPr/>
          <a:lstStyle/>
          <a:p>
            <a:pPr eaLnBrk="1" hangingPunct="1"/>
            <a:r>
              <a:rPr lang="en-US" altLang="zh-TW" sz="3400" b="1" dirty="0" smtClean="0">
                <a:ea typeface="新細明體" pitchFamily="18" charset="-120"/>
              </a:rPr>
              <a:t>Definitions &amp; Issues</a:t>
            </a:r>
          </a:p>
        </p:txBody>
      </p:sp>
      <p:sp>
        <p:nvSpPr>
          <p:cNvPr id="10243" name="Rectangle 3"/>
          <p:cNvSpPr>
            <a:spLocks noGrp="1" noChangeArrowheads="1"/>
          </p:cNvSpPr>
          <p:nvPr>
            <p:ph idx="1"/>
          </p:nvPr>
        </p:nvSpPr>
        <p:spPr>
          <a:xfrm>
            <a:off x="457200" y="1371600"/>
            <a:ext cx="7239000" cy="5181600"/>
          </a:xfrm>
        </p:spPr>
        <p:txBody>
          <a:bodyPr/>
          <a:lstStyle/>
          <a:p>
            <a:pPr eaLnBrk="1" hangingPunct="1">
              <a:lnSpc>
                <a:spcPct val="90000"/>
              </a:lnSpc>
              <a:buFont typeface="Wingdings" pitchFamily="2" charset="2"/>
              <a:buNone/>
            </a:pPr>
            <a:r>
              <a:rPr lang="en-US" altLang="zh-TW" sz="2400" u="sng" dirty="0" smtClean="0">
                <a:solidFill>
                  <a:schemeClr val="tx2"/>
                </a:solidFill>
                <a:latin typeface="Arial" charset="0"/>
              </a:rPr>
              <a:t>Need:</a:t>
            </a:r>
            <a:r>
              <a:rPr lang="en-US" altLang="zh-TW" sz="2400" dirty="0" smtClean="0">
                <a:solidFill>
                  <a:schemeClr val="tx2"/>
                </a:solidFill>
                <a:latin typeface="Arial" charset="0"/>
              </a:rPr>
              <a:t> the measurable discrepancy between “what is” or the present state of affairs in regard to the group and situation of interest and the “what should be” or desired state of affairs (Witkin &amp; Altschuld, 1995).</a:t>
            </a:r>
          </a:p>
          <a:p>
            <a:pPr eaLnBrk="1" hangingPunct="1">
              <a:lnSpc>
                <a:spcPct val="90000"/>
              </a:lnSpc>
              <a:buFont typeface="Wingdings" pitchFamily="2" charset="2"/>
              <a:buNone/>
            </a:pPr>
            <a:endParaRPr lang="en-US" altLang="zh-TW" sz="2400" dirty="0" smtClean="0">
              <a:solidFill>
                <a:schemeClr val="tx2"/>
              </a:solidFill>
              <a:latin typeface="Arial" charset="0"/>
            </a:endParaRPr>
          </a:p>
          <a:p>
            <a:pPr eaLnBrk="1" hangingPunct="1">
              <a:lnSpc>
                <a:spcPct val="90000"/>
              </a:lnSpc>
              <a:buFont typeface="Wingdings" pitchFamily="2" charset="2"/>
              <a:buNone/>
            </a:pPr>
            <a:r>
              <a:rPr lang="en-US" altLang="zh-TW" sz="2400" u="sng" dirty="0" smtClean="0">
                <a:solidFill>
                  <a:schemeClr val="tx2"/>
                </a:solidFill>
                <a:latin typeface="Arial" charset="0"/>
              </a:rPr>
              <a:t>Issues:</a:t>
            </a:r>
            <a:r>
              <a:rPr lang="en-US" altLang="zh-TW" sz="2400" dirty="0" smtClean="0">
                <a:solidFill>
                  <a:schemeClr val="tx2"/>
                </a:solidFill>
                <a:latin typeface="Arial" charset="0"/>
              </a:rPr>
              <a:t> measurable discrepancy is the key</a:t>
            </a:r>
          </a:p>
          <a:p>
            <a:pPr eaLnBrk="1" hangingPunct="1">
              <a:lnSpc>
                <a:spcPct val="90000"/>
              </a:lnSpc>
              <a:buFont typeface="Wingdings" pitchFamily="2" charset="2"/>
              <a:buNone/>
            </a:pPr>
            <a:r>
              <a:rPr lang="en-US" altLang="zh-TW" sz="2400" dirty="0" smtClean="0">
                <a:solidFill>
                  <a:schemeClr val="tx2"/>
                </a:solidFill>
                <a:latin typeface="Arial" charset="0"/>
              </a:rPr>
              <a:t>	-needs not solutions (premature closure on solutions)</a:t>
            </a:r>
          </a:p>
          <a:p>
            <a:pPr eaLnBrk="1" hangingPunct="1">
              <a:lnSpc>
                <a:spcPct val="90000"/>
              </a:lnSpc>
              <a:buFont typeface="Wingdings" pitchFamily="2" charset="2"/>
              <a:buNone/>
            </a:pPr>
            <a:r>
              <a:rPr lang="en-US" altLang="zh-TW" sz="2400" dirty="0" smtClean="0">
                <a:solidFill>
                  <a:schemeClr val="tx2"/>
                </a:solidFill>
                <a:latin typeface="Arial" charset="0"/>
              </a:rPr>
              <a:t>	-</a:t>
            </a:r>
            <a:r>
              <a:rPr lang="en-US" altLang="zh-TW" sz="2400" u="sng" dirty="0" smtClean="0">
                <a:solidFill>
                  <a:schemeClr val="tx2"/>
                </a:solidFill>
                <a:latin typeface="Arial" charset="0"/>
              </a:rPr>
              <a:t>verb</a:t>
            </a:r>
            <a:r>
              <a:rPr lang="en-US" altLang="zh-TW" sz="2400" dirty="0" smtClean="0">
                <a:solidFill>
                  <a:schemeClr val="tx2"/>
                </a:solidFill>
                <a:latin typeface="Arial" charset="0"/>
              </a:rPr>
              <a:t> vs. </a:t>
            </a:r>
            <a:r>
              <a:rPr lang="en-US" altLang="zh-TW" sz="2400" u="sng" dirty="0" smtClean="0">
                <a:solidFill>
                  <a:schemeClr val="tx2"/>
                </a:solidFill>
                <a:latin typeface="Arial" charset="0"/>
              </a:rPr>
              <a:t>noun</a:t>
            </a:r>
            <a:r>
              <a:rPr lang="en-US" altLang="zh-TW" sz="2400" dirty="0" smtClean="0">
                <a:solidFill>
                  <a:schemeClr val="tx2"/>
                </a:solidFill>
                <a:latin typeface="Arial" charset="0"/>
              </a:rPr>
              <a:t> concept (misuse of the word)</a:t>
            </a:r>
          </a:p>
          <a:p>
            <a:pPr eaLnBrk="1" hangingPunct="1">
              <a:lnSpc>
                <a:spcPct val="90000"/>
              </a:lnSpc>
              <a:buFont typeface="Wingdings" pitchFamily="2" charset="2"/>
              <a:buNone/>
            </a:pPr>
            <a:r>
              <a:rPr lang="en-US" altLang="zh-TW" sz="2400" dirty="0" smtClean="0">
                <a:solidFill>
                  <a:schemeClr val="tx2"/>
                </a:solidFill>
                <a:latin typeface="Arial" charset="0"/>
              </a:rPr>
              <a:t>	-‘desired’, ‘likely to occur’, ‘ought to occur’, etc.</a:t>
            </a:r>
          </a:p>
          <a:p>
            <a:pPr eaLnBrk="1" hangingPunct="1">
              <a:lnSpc>
                <a:spcPct val="90000"/>
              </a:lnSpc>
              <a:buFont typeface="Wingdings" pitchFamily="2" charset="2"/>
              <a:buNone/>
            </a:pPr>
            <a:r>
              <a:rPr lang="en-US" altLang="zh-TW" sz="2400" dirty="0" smtClean="0">
                <a:solidFill>
                  <a:schemeClr val="tx2"/>
                </a:solidFill>
                <a:latin typeface="Arial" charset="0"/>
              </a:rPr>
              <a:t>	-wish and want lists</a:t>
            </a:r>
          </a:p>
          <a:p>
            <a:pPr eaLnBrk="1" hangingPunct="1">
              <a:lnSpc>
                <a:spcPct val="90000"/>
              </a:lnSpc>
              <a:buFont typeface="Wingdings" pitchFamily="2" charset="2"/>
              <a:buNone/>
            </a:pPr>
            <a:r>
              <a:rPr lang="en-US" altLang="zh-TW" sz="2400" dirty="0" smtClean="0">
                <a:solidFill>
                  <a:schemeClr val="tx2"/>
                </a:solidFill>
                <a:latin typeface="Arial" charset="0"/>
              </a:rPr>
              <a:t>	-many types of needs</a:t>
            </a:r>
          </a:p>
          <a:p>
            <a:pPr eaLnBrk="1" hangingPunct="1">
              <a:lnSpc>
                <a:spcPct val="90000"/>
              </a:lnSpc>
              <a:buFont typeface="Wingdings" pitchFamily="2" charset="2"/>
              <a:buNone/>
            </a:pPr>
            <a:endParaRPr lang="en-US" altLang="zh-TW" sz="2400" dirty="0" smtClean="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89038" y="455613"/>
            <a:ext cx="6811962" cy="458787"/>
          </a:xfrm>
        </p:spPr>
        <p:txBody>
          <a:bodyPr/>
          <a:lstStyle/>
          <a:p>
            <a:pPr algn="ctr" eaLnBrk="1" hangingPunct="1"/>
            <a:r>
              <a:rPr lang="en-US" altLang="zh-TW" sz="2600" b="1" dirty="0" smtClean="0">
                <a:ea typeface="新細明體" pitchFamily="18" charset="-120"/>
              </a:rPr>
              <a:t>More Terms and Concepts</a:t>
            </a:r>
          </a:p>
        </p:txBody>
      </p:sp>
      <p:sp>
        <p:nvSpPr>
          <p:cNvPr id="11267" name="Rectangle 3"/>
          <p:cNvSpPr>
            <a:spLocks noGrp="1" noChangeArrowheads="1"/>
          </p:cNvSpPr>
          <p:nvPr>
            <p:ph type="body" sz="half" idx="1"/>
          </p:nvPr>
        </p:nvSpPr>
        <p:spPr>
          <a:xfrm>
            <a:off x="304800" y="1066800"/>
            <a:ext cx="4724400" cy="4953000"/>
          </a:xfrm>
        </p:spPr>
        <p:txBody>
          <a:bodyPr/>
          <a:lstStyle/>
          <a:p>
            <a:pPr eaLnBrk="1" hangingPunct="1">
              <a:lnSpc>
                <a:spcPct val="95000"/>
              </a:lnSpc>
              <a:buFont typeface="Wingdings" pitchFamily="2" charset="2"/>
              <a:buNone/>
            </a:pPr>
            <a:r>
              <a:rPr lang="en-US" altLang="zh-TW" sz="1800" b="1" u="sng" dirty="0" smtClean="0">
                <a:solidFill>
                  <a:schemeClr val="tx2"/>
                </a:solidFill>
                <a:latin typeface="Arial" charset="0"/>
              </a:rPr>
              <a:t>NA</a:t>
            </a:r>
            <a:r>
              <a:rPr lang="en-US" altLang="zh-TW" sz="1800" b="1" dirty="0" smtClean="0">
                <a:solidFill>
                  <a:schemeClr val="tx2"/>
                </a:solidFill>
                <a:latin typeface="Arial" charset="0"/>
              </a:rPr>
              <a:t> is a systematic set of procedures undertaken for the purpose of setting needs-based priorities and making decisions about organizational improvement and allocation of resources (Witkin &amp; Altschuld, 1995).</a:t>
            </a:r>
          </a:p>
          <a:p>
            <a:pPr eaLnBrk="1" hangingPunct="1">
              <a:lnSpc>
                <a:spcPct val="95000"/>
              </a:lnSpc>
              <a:buFont typeface="Wingdings" pitchFamily="2" charset="2"/>
              <a:buNone/>
            </a:pPr>
            <a:endParaRPr lang="en-US" altLang="zh-TW" sz="1800" b="1" dirty="0" smtClean="0">
              <a:solidFill>
                <a:schemeClr val="tx2"/>
              </a:solidFill>
              <a:latin typeface="Arial" charset="0"/>
            </a:endParaRPr>
          </a:p>
          <a:p>
            <a:pPr eaLnBrk="1" hangingPunct="1">
              <a:lnSpc>
                <a:spcPct val="95000"/>
              </a:lnSpc>
              <a:buFont typeface="Wingdings" pitchFamily="2" charset="2"/>
              <a:buNone/>
            </a:pPr>
            <a:r>
              <a:rPr lang="en-US" altLang="zh-TW" sz="1800" b="1" dirty="0" smtClean="0">
                <a:solidFill>
                  <a:schemeClr val="tx2"/>
                </a:solidFill>
                <a:latin typeface="Arial" charset="0"/>
              </a:rPr>
              <a:t>Issues</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-context for the NA</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-readiness for an assessment</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-NA is an organizational activity</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-political aspects to the activity</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-systems concept and how to think about it</a:t>
            </a:r>
          </a:p>
          <a:p>
            <a:pPr eaLnBrk="1" hangingPunct="1">
              <a:lnSpc>
                <a:spcPct val="95000"/>
              </a:lnSpc>
              <a:buFont typeface="Wingdings" pitchFamily="2" charset="2"/>
              <a:buNone/>
            </a:pPr>
            <a:endParaRPr lang="en-US" altLang="zh-TW" sz="1800" b="1" dirty="0" smtClean="0">
              <a:solidFill>
                <a:schemeClr val="tx2"/>
              </a:solidFill>
              <a:latin typeface="Arial" charset="0"/>
            </a:endParaRP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Lots of subtle aspects of need and NA</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Examples</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Types</a:t>
            </a:r>
          </a:p>
          <a:p>
            <a:pPr eaLnBrk="1" hangingPunct="1">
              <a:lnSpc>
                <a:spcPct val="95000"/>
              </a:lnSpc>
              <a:spcBef>
                <a:spcPct val="0"/>
              </a:spcBef>
              <a:buFont typeface="Wingdings" pitchFamily="2" charset="2"/>
              <a:buNone/>
            </a:pPr>
            <a:r>
              <a:rPr lang="en-US" altLang="zh-TW" sz="1800" b="1" dirty="0" smtClean="0">
                <a:solidFill>
                  <a:schemeClr val="tx2"/>
                </a:solidFill>
                <a:latin typeface="Arial" charset="0"/>
              </a:rPr>
              <a:t>	</a:t>
            </a:r>
          </a:p>
          <a:p>
            <a:pPr eaLnBrk="1" hangingPunct="1">
              <a:lnSpc>
                <a:spcPct val="80000"/>
              </a:lnSpc>
              <a:buFont typeface="Wingdings" pitchFamily="2" charset="2"/>
              <a:buNone/>
            </a:pPr>
            <a:endParaRPr lang="en-US" altLang="zh-TW" sz="1800" dirty="0" smtClean="0">
              <a:solidFill>
                <a:schemeClr val="tx2"/>
              </a:solidFill>
              <a:latin typeface="Arial" charset="0"/>
            </a:endParaRPr>
          </a:p>
        </p:txBody>
      </p:sp>
      <p:pic>
        <p:nvPicPr>
          <p:cNvPr id="11268" name="Picture 4" descr="Ziggy"/>
          <p:cNvPicPr>
            <a:picLocks noGrp="1" noChangeAspect="1" noChangeArrowheads="1"/>
          </p:cNvPicPr>
          <p:nvPr>
            <p:ph type="clipArt" sz="half" idx="2"/>
          </p:nvPr>
        </p:nvPicPr>
        <p:blipFill>
          <a:blip r:embed="rId3" cstate="print"/>
          <a:srcRect l="45934" t="44087" r="14861" b="9070"/>
          <a:stretch>
            <a:fillRect/>
          </a:stretch>
        </p:blipFill>
        <p:spPr>
          <a:xfrm>
            <a:off x="5257800" y="1524000"/>
            <a:ext cx="3375025" cy="373380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ivanalee\桌面\1.1.1_1.JPG"/>
          <p:cNvPicPr>
            <a:picLocks noChangeAspect="1" noChangeArrowheads="1"/>
          </p:cNvPicPr>
          <p:nvPr/>
        </p:nvPicPr>
        <p:blipFill>
          <a:blip r:embed="rId3" cstate="print">
            <a:lum bright="-24000" contrast="42000"/>
          </a:blip>
          <a:srcRect/>
          <a:stretch>
            <a:fillRect/>
          </a:stretch>
        </p:blipFill>
        <p:spPr bwMode="auto">
          <a:xfrm>
            <a:off x="1143000" y="228600"/>
            <a:ext cx="6629400" cy="627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ivanalee\桌面\1.1.1_2.JPG"/>
          <p:cNvPicPr>
            <a:picLocks noChangeAspect="1" noChangeArrowheads="1"/>
          </p:cNvPicPr>
          <p:nvPr/>
        </p:nvPicPr>
        <p:blipFill>
          <a:blip r:embed="rId3" cstate="print">
            <a:lum bright="-24000" contrast="42000"/>
          </a:blip>
          <a:srcRect/>
          <a:stretch>
            <a:fillRect/>
          </a:stretch>
        </p:blipFill>
        <p:spPr bwMode="auto">
          <a:xfrm>
            <a:off x="563563" y="1066800"/>
            <a:ext cx="8047037" cy="518160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685800" y="358775"/>
            <a:ext cx="7797800" cy="86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內容版面配置區 4" descr="1.1.jpg"/>
          <p:cNvPicPr>
            <a:picLocks noGrp="1" noChangeAspect="1"/>
          </p:cNvPicPr>
          <p:nvPr>
            <p:ph idx="1"/>
          </p:nvPr>
        </p:nvPicPr>
        <p:blipFill>
          <a:blip r:embed="rId3" cstate="print">
            <a:lum bright="-24000" contrast="42000"/>
          </a:blip>
          <a:srcRect/>
          <a:stretch>
            <a:fillRect/>
          </a:stretch>
        </p:blipFill>
        <p:spPr>
          <a:xfrm>
            <a:off x="609600" y="228600"/>
            <a:ext cx="8153400" cy="6049963"/>
          </a:xfrm>
        </p:spPr>
      </p:pic>
      <p:sp>
        <p:nvSpPr>
          <p:cNvPr id="14339" name="文字方塊 5"/>
          <p:cNvSpPr txBox="1">
            <a:spLocks noChangeArrowheads="1"/>
          </p:cNvSpPr>
          <p:nvPr/>
        </p:nvSpPr>
        <p:spPr bwMode="auto">
          <a:xfrm>
            <a:off x="914400" y="6211888"/>
            <a:ext cx="8229600" cy="641350"/>
          </a:xfrm>
          <a:prstGeom prst="rect">
            <a:avLst/>
          </a:prstGeom>
          <a:noFill/>
          <a:ln w="9525">
            <a:noFill/>
            <a:miter lim="800000"/>
            <a:headEnd/>
            <a:tailEnd/>
          </a:ln>
        </p:spPr>
        <p:txBody>
          <a:bodyPr>
            <a:spAutoFit/>
          </a:bodyPr>
          <a:lstStyle/>
          <a:p>
            <a:r>
              <a:rPr kumimoji="0" lang="en-US" altLang="zh-TW" dirty="0">
                <a:latin typeface="Constantia" pitchFamily="18" charset="0"/>
              </a:rPr>
              <a:t>Source: from Needs assessment kit 1, by J. W. Altschuld &amp; D. D. Kumar , 2010, Thousand Oaks, CA: Sage. </a:t>
            </a:r>
            <a:endParaRPr kumimoji="0" lang="zh-TW" altLang="en-US">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573</TotalTime>
  <Words>1891</Words>
  <Application>Microsoft Office PowerPoint</Application>
  <PresentationFormat>On-screen Show (4:3)</PresentationFormat>
  <Paragraphs>420</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流線</vt:lpstr>
      <vt:lpstr>   Face to Face with the Authors of the Needs Assessment KIT: Challenging Questions (with a twist) and Hopefully Meaningful Answers - A Panel  American Evaluation Association November, 2010 San Antonio, Texas </vt:lpstr>
      <vt:lpstr>Objectives/Nature of Panel</vt:lpstr>
      <vt:lpstr>The Twist - Questions sent to TIG and for you to think about</vt:lpstr>
      <vt:lpstr>The Kit and Participants</vt:lpstr>
      <vt:lpstr>Definitions &amp; Issues</vt:lpstr>
      <vt:lpstr>More Terms and Concepts</vt:lpstr>
      <vt:lpstr>Slide 7</vt:lpstr>
      <vt:lpstr>Slide 8</vt:lpstr>
      <vt:lpstr>Slide 9</vt:lpstr>
      <vt:lpstr>Slide 10</vt:lpstr>
      <vt:lpstr>Slide 11</vt:lpstr>
      <vt:lpstr>Slide 12</vt:lpstr>
      <vt:lpstr>Slide 13</vt:lpstr>
      <vt:lpstr>Putting it Together in the Kit</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Epilogue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Presentation</dc:title>
  <dc:creator>user</dc:creator>
  <cp:lastModifiedBy>kwebb-ma</cp:lastModifiedBy>
  <cp:revision>82</cp:revision>
  <dcterms:created xsi:type="dcterms:W3CDTF">2010-06-09T20:40:02Z</dcterms:created>
  <dcterms:modified xsi:type="dcterms:W3CDTF">2012-04-04T21:04:33Z</dcterms:modified>
</cp:coreProperties>
</file>