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32"/>
  </p:notesMasterIdLst>
  <p:handoutMasterIdLst>
    <p:handoutMasterId r:id="rId33"/>
  </p:handoutMasterIdLst>
  <p:sldIdLst>
    <p:sldId id="256" r:id="rId3"/>
    <p:sldId id="299" r:id="rId4"/>
    <p:sldId id="272" r:id="rId5"/>
    <p:sldId id="280" r:id="rId6"/>
    <p:sldId id="273" r:id="rId7"/>
    <p:sldId id="281" r:id="rId8"/>
    <p:sldId id="274" r:id="rId9"/>
    <p:sldId id="275" r:id="rId10"/>
    <p:sldId id="297" r:id="rId11"/>
    <p:sldId id="284" r:id="rId12"/>
    <p:sldId id="276" r:id="rId13"/>
    <p:sldId id="290" r:id="rId14"/>
    <p:sldId id="289" r:id="rId15"/>
    <p:sldId id="291" r:id="rId16"/>
    <p:sldId id="287" r:id="rId17"/>
    <p:sldId id="295" r:id="rId18"/>
    <p:sldId id="292" r:id="rId19"/>
    <p:sldId id="293" r:id="rId20"/>
    <p:sldId id="294" r:id="rId21"/>
    <p:sldId id="277" r:id="rId22"/>
    <p:sldId id="296" r:id="rId23"/>
    <p:sldId id="300" r:id="rId24"/>
    <p:sldId id="285" r:id="rId25"/>
    <p:sldId id="283" r:id="rId26"/>
    <p:sldId id="282" r:id="rId27"/>
    <p:sldId id="278" r:id="rId28"/>
    <p:sldId id="279" r:id="rId29"/>
    <p:sldId id="286" r:id="rId30"/>
    <p:sldId id="270" r:id="rId31"/>
  </p:sldIdLst>
  <p:sldSz cx="9144000" cy="6858000" type="screen4x3"/>
  <p:notesSz cx="6950075" cy="9236075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CCFF"/>
    <a:srgbClr val="99C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142" autoAdjust="0"/>
  </p:normalViewPr>
  <p:slideViewPr>
    <p:cSldViewPr snapToGrid="0" snapToObjects="1">
      <p:cViewPr>
        <p:scale>
          <a:sx n="90" d="100"/>
          <a:sy n="90" d="100"/>
        </p:scale>
        <p:origin x="-474" y="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728AE-9682-4313-9D72-BD59E44B214A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BE517-3E44-497A-B0C3-3487AD93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1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F5628D2-D936-9547-86BC-7A6C74DB6137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85BD0278-5FCB-2248-9394-E1B837FD32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47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Monitor agency inspections and assist with response/correction</a:t>
            </a:r>
          </a:p>
          <a:p>
            <a:pPr marL="0" indent="0">
              <a:buFont typeface="Arial" pitchFamily="34" charset="0"/>
              <a:buNone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Monitor compliance with permit requirements (air, water, etc.)</a:t>
            </a:r>
          </a:p>
          <a:p>
            <a:pPr marL="0" indent="0">
              <a:buFont typeface="Arial" pitchFamily="34" charset="0"/>
              <a:buNone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Provide notification of new/changing regulations that affect operations</a:t>
            </a:r>
          </a:p>
          <a:p>
            <a:pPr marL="0" indent="0">
              <a:buFont typeface="Arial" pitchFamily="34" charset="0"/>
              <a:buNone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Administer Be Smart About Safety funds to reduce workplace injuries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Develop Policies, Guidelines,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Forms &amp; Plans – 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Policy: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ANR </a:t>
            </a:r>
            <a:r>
              <a:rPr lang="en-US" sz="1400" kern="1200" baseline="0" dirty="0" err="1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Polcy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builds on </a:t>
            </a: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UC system-wide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policy:  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	states goal to prevent all workplace injuries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	Notes responsibility of all members of UC community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	Particular responsibilities for supervisors (this means faculty and other academics)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itchFamily="34" charset="0"/>
              <a:buNone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ANR-specific safety policy – establish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responsibilities of employees and supervisors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Plans: – as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required by regulation – Respirator, Hazard Communication, etc. </a:t>
            </a: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Injury Illness Prevention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Plan – CA requirement – coming soon to Fed OSHA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Guidelines: interpretations and guidance to complex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regulations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Forms: inspection checklists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office, field sites, fire extinguisher, etc.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Training (onsite, online, resources) – </a:t>
            </a:r>
          </a:p>
          <a:p>
            <a:pPr marL="0" indent="0">
              <a:buFont typeface="Arial" pitchFamily="34" charset="0"/>
              <a:buNone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Online: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Ergonomic training/self-evaluation, </a:t>
            </a:r>
          </a:p>
          <a:p>
            <a:pPr marL="0" indent="0">
              <a:buFont typeface="Arial" pitchFamily="34" charset="0"/>
              <a:buNone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also safety orientation, heat illness, 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Power points, videos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for loan (more than 100) and safety notes for staff to use for training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Hands on training for fire extinguisher, lifting,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Training (onsite, online, resources) – example: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Ergonomic training/self-evaluation, also safety orientation, heat illness, 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Safety Notes – 160+ on various topics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– tailgate safety briefing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Onsite Risk &amp; Safety 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Reviews – mock inspection and training</a:t>
            </a:r>
          </a:p>
          <a:p>
            <a:pPr marL="0" indent="0">
              <a:buFont typeface="Arial" pitchFamily="34" charset="0"/>
              <a:buNone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Analyze injuries/accidents – develop control strategies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Safety Notes – 160+ on various topics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– tailgate safety briefing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Office safety training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New employees, </a:t>
            </a:r>
            <a:r>
              <a:rPr lang="en-US" sz="1400" kern="1200" baseline="0" dirty="0" err="1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Detailed notes for specific equipment and tasks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Notes developed at request of CE and REC staff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Many notes have online quiz for training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Many notes and other material translated to </a:t>
            </a:r>
            <a:r>
              <a:rPr lang="en-US" sz="1400" kern="1200" baseline="0" dirty="0" err="1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spanish</a:t>
            </a: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Onsite Risk &amp; Safety 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Reviews – mock inspection and training</a:t>
            </a:r>
          </a:p>
          <a:p>
            <a:pPr marL="0" indent="0">
              <a:buFont typeface="Arial" pitchFamily="34" charset="0"/>
              <a:buNone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Develop control strategies for injuries</a:t>
            </a:r>
          </a:p>
          <a:p>
            <a:pPr marL="0" indent="0">
              <a:buFont typeface="Arial" pitchFamily="34" charset="0"/>
              <a:buNone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Potential contributing factors: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	Training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	Failure to follow rules/procedures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	defective equipment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	lack of proper guarding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	poor lighting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400" kern="1200" baseline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poor housekeeping</a:t>
            </a: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	environment (weather. </a:t>
            </a:r>
            <a:r>
              <a:rPr lang="en-US" sz="1400" kern="1200" baseline="0" dirty="0" err="1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	lack of supervision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	inattention/fatigue</a:t>
            </a:r>
          </a:p>
          <a:p>
            <a:pPr marL="0" indent="0">
              <a:buFont typeface="Arial" pitchFamily="34" charset="0"/>
              <a:buNone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Protective equipment</a:t>
            </a:r>
          </a:p>
          <a:p>
            <a:pPr marL="0" indent="0">
              <a:buFont typeface="Arial" pitchFamily="34" charset="0"/>
              <a:buNone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Focus on prevention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than 60 locations,</a:t>
            </a:r>
            <a:r>
              <a:rPr lang="en-US" baseline="0" dirty="0" smtClean="0"/>
              <a:t> serving 57 counties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9 research centers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Staff based on 3 campuses – about 1000 total ANR FTE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Significant interface with the public in programming and applied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16AF8-1B34-4A73-8CC9-43287AD3D3F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11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We have used</a:t>
            </a:r>
            <a:r>
              <a:rPr lang="en-US" sz="1400" baseline="0" dirty="0" smtClean="0"/>
              <a:t> BSAS </a:t>
            </a:r>
            <a:r>
              <a:rPr lang="en-US" sz="1400" dirty="0" smtClean="0"/>
              <a:t>funds for training,</a:t>
            </a:r>
            <a:r>
              <a:rPr lang="en-US" sz="1400" baseline="0" dirty="0" smtClean="0"/>
              <a:t> replace damaged equipment.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One common use is carts, dollies, </a:t>
            </a:r>
            <a:r>
              <a:rPr lang="en-US" sz="1400" baseline="0" dirty="0" err="1" smtClean="0"/>
              <a:t>etc</a:t>
            </a:r>
            <a:r>
              <a:rPr lang="en-US" sz="1400" baseline="0" dirty="0" smtClean="0"/>
              <a:t> to help reduce lifting injuries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Used for ergonomic chairs, workstations, keyboard tray, etc.</a:t>
            </a:r>
          </a:p>
          <a:p>
            <a:endParaRPr lang="en-US" sz="14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BSAS funds may only be used for maintenance or capital improvement projects when the primary purpose of the project is to address life safety or loss prevention.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We have used</a:t>
            </a:r>
            <a:r>
              <a:rPr lang="en-US" sz="1400" baseline="0" dirty="0" smtClean="0"/>
              <a:t> BSAS </a:t>
            </a:r>
            <a:r>
              <a:rPr lang="en-US" sz="1400" dirty="0" smtClean="0"/>
              <a:t>funds for training,</a:t>
            </a:r>
            <a:r>
              <a:rPr lang="en-US" sz="1400" baseline="0" dirty="0" smtClean="0"/>
              <a:t> replace damaged equipment.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One common use is carts, dollies, lifting aids, </a:t>
            </a:r>
            <a:r>
              <a:rPr lang="en-US" sz="1400" baseline="0" dirty="0" err="1" smtClean="0"/>
              <a:t>etc</a:t>
            </a:r>
            <a:r>
              <a:rPr lang="en-US" sz="1400" baseline="0" dirty="0" smtClean="0"/>
              <a:t> to help reduce back injuries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Used for ergonomic chairs, workstations, keyboard tray, etc.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Used for shade trailers to prevent heat illness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Saw stop for shops – prevent amputations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First aid kits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Fire </a:t>
            </a:r>
            <a:r>
              <a:rPr lang="en-US" sz="1400" baseline="0" dirty="0" err="1" smtClean="0"/>
              <a:t>extingushers</a:t>
            </a:r>
            <a:r>
              <a:rPr lang="en-US" sz="1400" baseline="0" dirty="0" smtClean="0"/>
              <a:t> and training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Ergonomic </a:t>
            </a:r>
            <a:r>
              <a:rPr lang="en-US" sz="1400" baseline="0" dirty="0" err="1" smtClean="0"/>
              <a:t>pipetter</a:t>
            </a:r>
            <a:endParaRPr lang="en-US" sz="1400" baseline="0" dirty="0" smtClean="0"/>
          </a:p>
          <a:p>
            <a:endParaRPr lang="en-US" sz="14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BSAS funds may only be used for maintenance or capital improvement projects when the primary purpose of the project is to address life safety or loss prevention.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Used some BSAS funds</a:t>
            </a:r>
            <a:r>
              <a:rPr lang="en-US" sz="1400" baseline="0" dirty="0" smtClean="0"/>
              <a:t> to raise awareness of safety program in general and specific safety issues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Flashlights very popular with 4-H – used for camp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Flu prevention kit – during swine flu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Water bottles promote heat illness prevention</a:t>
            </a:r>
          </a:p>
          <a:p>
            <a:endParaRPr lang="en-US" sz="1400" baseline="0" dirty="0" smtClean="0"/>
          </a:p>
          <a:p>
            <a:endParaRPr lang="en-US" sz="1400" baseline="0" dirty="0" smtClean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Courier New" pitchFamily="49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Safety notes and training specific to field research activities – equipment use, environments, pesticide safety, etc.</a:t>
            </a:r>
          </a:p>
          <a:p>
            <a:pPr marL="0" lvl="0" indent="0">
              <a:buFont typeface="Courier New" pitchFamily="49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	Training for specialized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equipment: </a:t>
            </a: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tractors,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forklifts, etc.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Courier New" pitchFamily="49" charset="0"/>
              <a:buNone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Courier New" pitchFamily="49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Site-specific emergency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plans – planning and response for each Center</a:t>
            </a:r>
          </a:p>
          <a:p>
            <a:pPr marL="0" lvl="0" indent="0">
              <a:buFont typeface="Courier New" pitchFamily="49" charset="0"/>
              <a:buNone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Courier New" pitchFamily="49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Site-specific compliance plans (confined space, spill prevention, chemical hygiene, etc.) </a:t>
            </a:r>
          </a:p>
          <a:p>
            <a:pPr marL="0" lvl="0" indent="0">
              <a:buFont typeface="Courier New" pitchFamily="49" charset="0"/>
              <a:buNone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Courier New" pitchFamily="49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Safe operations manual/training for hazardous equipment or process (cotton gin, feed mill, etc.) - </a:t>
            </a:r>
          </a:p>
          <a:p>
            <a:pPr marL="0" lvl="0" indent="0">
              <a:buFont typeface="Courier New" pitchFamily="49" charset="0"/>
              <a:buNone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Courier New" pitchFamily="49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Respiratory safety program – fit tests for staff who spray pesticides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Courier New" pitchFamily="49" charset="0"/>
              <a:buChar char="o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Policy – worked with policy advisory group – separate section on H&amp;S</a:t>
            </a:r>
          </a:p>
          <a:p>
            <a:pPr marL="342900" lvl="0" indent="-342900">
              <a:buFont typeface="Courier New" pitchFamily="49" charset="0"/>
              <a:buChar char="o"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Courier New" pitchFamily="49" charset="0"/>
              <a:buChar char="o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Safety Manual – developed to guide volunteer leaders in planning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for and teaching safety</a:t>
            </a:r>
          </a:p>
          <a:p>
            <a:pPr marL="342900" lvl="0" indent="-342900">
              <a:buFont typeface="Courier New" pitchFamily="49" charset="0"/>
              <a:buChar char="o"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Courier New" pitchFamily="49" charset="0"/>
              <a:buChar char="o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Camp Safety Guide – specific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plans and guide for camp – designed to meet state code</a:t>
            </a:r>
          </a:p>
          <a:p>
            <a:pPr marL="457200" lvl="1" indent="0">
              <a:buFont typeface="Courier New" pitchFamily="49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CA uses 40 camp sites with over 5,000 campers</a:t>
            </a:r>
          </a:p>
          <a:p>
            <a:pPr marL="342900" lvl="0" indent="-342900">
              <a:buFont typeface="Courier New" pitchFamily="49" charset="0"/>
              <a:buChar char="o"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Courier New" pitchFamily="49" charset="0"/>
              <a:buChar char="o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Water Safety Guide – guidelines for swimming, boating, etc..</a:t>
            </a:r>
          </a:p>
          <a:p>
            <a:pPr marL="342900" lvl="0" indent="-342900">
              <a:buFont typeface="Courier New" pitchFamily="49" charset="0"/>
              <a:buChar char="o"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Courier New" pitchFamily="49" charset="0"/>
              <a:buChar char="o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Clover Safe Notes – 98 notes – 1-page guide designed to accompany project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education. Each has activity – puzzle, work search, etc. to reinforce key points. Some targeted only at adult volunteers, most appropriate for youth.</a:t>
            </a:r>
          </a:p>
          <a:p>
            <a:pPr marL="342900" lvl="0" indent="-342900">
              <a:buFont typeface="Courier New" pitchFamily="49" charset="0"/>
              <a:buChar char="o"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Courier New" pitchFamily="49" charset="0"/>
              <a:buChar char="o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Safety/Risk Management Tool - guide to help volunteers assess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risks, plan for mitigation, and think about response to accidents (medical, etc.)</a:t>
            </a:r>
            <a:endParaRPr lang="en-US" sz="1400" baseline="0" dirty="0" smtClean="0"/>
          </a:p>
          <a:p>
            <a:endParaRPr lang="en-US" sz="1400" dirty="0" smtClean="0"/>
          </a:p>
          <a:p>
            <a:r>
              <a:rPr lang="en-US" sz="1400" dirty="0" smtClean="0"/>
              <a:t>Guidance and</a:t>
            </a:r>
            <a:r>
              <a:rPr lang="en-US" sz="1400" baseline="0" dirty="0" smtClean="0"/>
              <a:t> </a:t>
            </a:r>
            <a:r>
              <a:rPr lang="en-US" sz="1400" dirty="0" smtClean="0"/>
              <a:t>Notes developed at request of stakeholders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Courier New" pitchFamily="49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Conducted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survey of MG program staff to define activities and assess risk. Used result to develop program.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Courier New" pitchFamily="49" charset="0"/>
              <a:buChar char="o"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Courier New" pitchFamily="49" charset="0"/>
              <a:buChar char="o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Policy – statewide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policy – worked with program Director</a:t>
            </a:r>
          </a:p>
          <a:p>
            <a:pPr marL="342900" lvl="0" indent="-342900">
              <a:buFont typeface="Courier New" pitchFamily="49" charset="0"/>
              <a:buChar char="o"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Courier New" pitchFamily="49" charset="0"/>
              <a:buChar char="o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Safety Manual – </a:t>
            </a:r>
          </a:p>
          <a:p>
            <a:pPr marL="342900" lvl="0" indent="-342900">
              <a:buFont typeface="Courier New" pitchFamily="49" charset="0"/>
              <a:buChar char="o"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Courier New" pitchFamily="49" charset="0"/>
              <a:buChar char="o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Thinking Safe &amp; Green Notes – 26 notes on topics specific to master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gardeners</a:t>
            </a:r>
          </a:p>
          <a:p>
            <a:pPr marL="342900" lvl="0" indent="-342900">
              <a:buFont typeface="Courier New" pitchFamily="49" charset="0"/>
              <a:buChar char="o"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Courier New" pitchFamily="49" charset="0"/>
              <a:buChar char="o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Training – developed curriculum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to include in MG training. Discuss key topics, then have MG trainees use resources to train group</a:t>
            </a:r>
          </a:p>
          <a:p>
            <a:pPr marL="342900" lvl="0" indent="-342900">
              <a:buFont typeface="Courier New" pitchFamily="49" charset="0"/>
              <a:buChar char="o"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Courier New" pitchFamily="49" charset="0"/>
              <a:buChar char="o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Accident Insurance – demand after a few incidents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and no University coverage…few $$ per year per volunteer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Conducted our own survey to</a:t>
            </a:r>
            <a:r>
              <a:rPr lang="en-US" sz="1400" baseline="0" dirty="0" smtClean="0"/>
              <a:t> ask what resources our staff needed</a:t>
            </a:r>
          </a:p>
          <a:p>
            <a:r>
              <a:rPr lang="en-US" sz="1400" baseline="0" dirty="0" smtClean="0"/>
              <a:t>	Used results to prioritize training materials and safety notes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Also UC system-wide survey of 10 campuses, medical centers, etc. – showed our “program maturity” exceeded most campuses.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ANR Staff/Academics had better awareness of laws/regulations/policies than their campus counterparts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9820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982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Prevent injuries, losses – we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don’t want our employees, volunteers or public to get hurt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Reduce the cost of claims – saves money for programs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Reduce lost time – cant afford to lose staff/volunteers to injuries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Regulation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and policy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 Control costs due to regulatory requirements –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first, remember that these rules do apply to us…some think they are </a:t>
            </a:r>
            <a:r>
              <a:rPr lang="en-US" sz="1400" kern="1200" baseline="0" dirty="0" err="1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exepmt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…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cheaper to do it right the first time – avoid fines, lawsuits, injuries, on top of cost of compliance 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Teach safety as part of educational programs – not stand-alone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Risk Assessment – will talk about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later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Review past claims – what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has happened?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Incident Reports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Surveys – with stakeholders staff, academics, volunteers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Talk to groups (County Directors, Admin, etc.)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Onsite reviews/audits – for measuring compliance, but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also so we understand operations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Monitor regulatory changes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and agency enforcement – with an emphasis on how regulations affect our work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Examples from risk</a:t>
            </a:r>
            <a:r>
              <a:rPr lang="en-US" sz="1400" baseline="0" dirty="0" smtClean="0"/>
              <a:t> assessment: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aseline="0" dirty="0" smtClean="0"/>
              <a:t>Safety of Clientele, Volunteers, Public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aseline="0" dirty="0" smtClean="0"/>
              <a:t>4-H – Youth injury prevention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aseline="0" dirty="0" smtClean="0"/>
              <a:t>Safety in Program Delivery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aseline="0" dirty="0" smtClean="0"/>
              <a:t>Agreements, Contracts, Grants -= financial risks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aseline="0" dirty="0" smtClean="0"/>
              <a:t>Safety in the Workplace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aseline="0" dirty="0" smtClean="0"/>
              <a:t>4-H events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aseline="0" dirty="0" smtClean="0"/>
              <a:t>Chemicals and Pesticides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aseline="0" dirty="0" smtClean="0"/>
              <a:t>Food Safety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aseline="0" dirty="0" smtClean="0"/>
              <a:t>Property (loss, damage, liability)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aseline="0" dirty="0" smtClean="0"/>
              <a:t>Food chain safety – contamination due to research activities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aseline="0" dirty="0" smtClean="0"/>
              <a:t>Disaster preparedness</a:t>
            </a:r>
          </a:p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Safety coordinator</a:t>
            </a:r>
            <a:r>
              <a:rPr lang="en-US" sz="1400" baseline="0" dirty="0" smtClean="0"/>
              <a:t> duties are a few hours per week</a:t>
            </a:r>
          </a:p>
          <a:p>
            <a:r>
              <a:rPr lang="en-US" sz="1400" baseline="0" dirty="0" smtClean="0"/>
              <a:t>52 county offices,  10 research centers, admin offices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Ranges from County Directors, Advisors, Program Reps, Office Managers, Admin Assistants</a:t>
            </a:r>
          </a:p>
          <a:p>
            <a:endParaRPr lang="en-US" sz="1400" baseline="0" dirty="0" smtClean="0"/>
          </a:p>
          <a:p>
            <a:pPr marL="0" lvl="0" indent="0">
              <a:buFont typeface="Courier New" pitchFamily="49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Roles &amp; responsibilities</a:t>
            </a:r>
          </a:p>
          <a:p>
            <a:pPr marL="457200" lvl="0" indent="-457200">
              <a:buFont typeface="Wingdings" pitchFamily="2" charset="2"/>
              <a:buChar char="§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Maintain written Safety Program (IIPP) – California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requirement – Fed OSHA coming soon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Conduct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or coordinate worksite inspections – use our forms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Conduct or coordinate safety training – use information provided by EH&amp;S – get other subject matter experts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Assist with injury investigation – upon request – be our eyes and ears in the field</a:t>
            </a:r>
          </a:p>
          <a:p>
            <a:pPr marL="457200" lvl="0" indent="-457200">
              <a:buFont typeface="Wingdings" pitchFamily="2" charset="2"/>
              <a:buChar char="§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Assist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with review and assessment of safety program – annual review – Director’s responsibility, but SC can help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Act as a resource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for safety information and maintain required postings – </a:t>
            </a:r>
            <a:r>
              <a:rPr lang="en-US" sz="1400" kern="1200" baseline="0" dirty="0" smtClean="0">
                <a:solidFill>
                  <a:srgbClr val="006600"/>
                </a:solidFill>
                <a:effectLst/>
                <a:latin typeface="+mn-lt"/>
                <a:ea typeface="+mn-ea"/>
                <a:cs typeface="+mn-cs"/>
              </a:rPr>
              <a:t>we send updates, new laws/</a:t>
            </a:r>
            <a:r>
              <a:rPr lang="en-US" sz="1400" kern="1200" baseline="0" dirty="0" err="1" smtClean="0">
                <a:solidFill>
                  <a:srgbClr val="006600"/>
                </a:solidFill>
                <a:effectLst/>
                <a:latin typeface="+mn-lt"/>
                <a:ea typeface="+mn-ea"/>
                <a:cs typeface="+mn-cs"/>
              </a:rPr>
              <a:t>regs</a:t>
            </a:r>
            <a:r>
              <a:rPr lang="en-US" sz="1400" kern="1200" baseline="0" dirty="0" smtClean="0">
                <a:solidFill>
                  <a:srgbClr val="006600"/>
                </a:solidFill>
                <a:effectLst/>
                <a:latin typeface="+mn-lt"/>
                <a:ea typeface="+mn-ea"/>
                <a:cs typeface="+mn-cs"/>
              </a:rPr>
              <a:t>, newsletter, annual postings, etc</a:t>
            </a:r>
            <a:r>
              <a:rPr lang="en-US" sz="140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457200" lvl="0" indent="-457200">
              <a:buFont typeface="Wingdings" pitchFamily="2" charset="2"/>
              <a:buChar char="§"/>
            </a:pPr>
            <a:endParaRPr lang="en-US" sz="1400" kern="1200" baseline="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en-US" sz="140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Provided Gift Card – Reward/Incentive</a:t>
            </a:r>
            <a:endParaRPr lang="en-US" sz="1400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Develop Policies, Guidelines,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Forms &amp; Plans – 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Policy: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UC system and ANR-specific safety policy – establish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responsibilities of employees and supervisors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Guidelines: interpretations and guides to complex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regulations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Forms: inspection checklists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office, field sites, fire extinguisher, etc.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Plans: – as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required by regulation – Respirator, Hazard Communication, etc. </a:t>
            </a: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Injury Illness Prevention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Plan – CA requirement – coming soon to Fed OSHA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Training (onsite, online, resources) – example: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Ergonomic training/self-evaluation, also safety orientation, heat illness, 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Safety Notes – 160+ on various topics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– tailgate safety briefing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Onsite Risk &amp; Safety </a:t>
            </a: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Reviews – mock inspection and training</a:t>
            </a:r>
          </a:p>
          <a:p>
            <a:pPr marL="0" indent="0">
              <a:buFont typeface="Arial" pitchFamily="34" charset="0"/>
              <a:buNone/>
            </a:pPr>
            <a:endParaRPr lang="en-US" sz="14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Analyze injuries/accidents – develop control strategies</a:t>
            </a:r>
            <a:endParaRPr lang="en-US" sz="1400" kern="120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278-5FCB-2248-9394-E1B837FD324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9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22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1FD7-44B4-46C7-A5F1-28ED72DFAB86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C44A-6D83-4DD5-9835-3AC4A386F1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1FD7-44B4-46C7-A5F1-28ED72DFAB86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C44A-6D83-4DD5-9835-3AC4A386F1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1FD7-44B4-46C7-A5F1-28ED72DFAB86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C44A-6D83-4DD5-9835-3AC4A386F1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1FD7-44B4-46C7-A5F1-28ED72DFAB86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C44A-6D83-4DD5-9835-3AC4A386F1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4406713"/>
            <a:ext cx="7771534" cy="1362916"/>
          </a:xfrm>
        </p:spPr>
        <p:txBody>
          <a:bodyPr anchor="t"/>
          <a:lstStyle>
            <a:lvl1pPr algn="l">
              <a:lnSpc>
                <a:spcPct val="100000"/>
              </a:lnSpc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906526"/>
            <a:ext cx="7771534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19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1FD7-44B4-46C7-A5F1-28ED72DFAB86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C44A-6D83-4DD5-9835-3AC4A386F1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1FD7-44B4-46C7-A5F1-28ED72DFAB86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C44A-6D83-4DD5-9835-3AC4A386F1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1FD7-44B4-46C7-A5F1-28ED72DFAB86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C44A-6D83-4DD5-9835-3AC4A386F1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1FD7-44B4-46C7-A5F1-28ED72DFAB86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C44A-6D83-4DD5-9835-3AC4A386F1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1FD7-44B4-46C7-A5F1-28ED72DFAB86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C44A-6D83-4DD5-9835-3AC4A386F1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1FD7-44B4-46C7-A5F1-28ED72DFAB86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C44A-6D83-4DD5-9835-3AC4A386F1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1FD7-44B4-46C7-A5F1-28ED72DFAB86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C44A-6D83-4DD5-9835-3AC4A386F1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D7C3-1F56-8146-850E-6A98B6A9BC02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5E13E-AE83-3C42-90E7-217DA92B26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NR_PP_4Hs_grad_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D1FD7-44B4-46C7-A5F1-28ED72DFAB86}" type="datetimeFigureOut">
              <a:rPr lang="en-US" smtClean="0"/>
              <a:pPr/>
              <a:t>5/21/2012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6C44A-6D83-4DD5-9835-3AC4A386F1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18" Type="http://schemas.openxmlformats.org/officeDocument/2006/relationships/image" Target="../media/image5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ucanr.edu/safety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hyperlink" Target="mailto:baoatman@ucdavis.edu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ucanr.edu/mgsafety" TargetMode="External"/><Relationship Id="rId3" Type="http://schemas.openxmlformats.org/officeDocument/2006/relationships/hyperlink" Target="http://ucanr.edu/safety" TargetMode="External"/><Relationship Id="rId7" Type="http://schemas.openxmlformats.org/officeDocument/2006/relationships/hyperlink" Target="http://ucanr.edu/4hsafety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canr.edu/safetyforms" TargetMode="External"/><Relationship Id="rId5" Type="http://schemas.openxmlformats.org/officeDocument/2006/relationships/hyperlink" Target="http://ucanr.edu/safetytraining" TargetMode="External"/><Relationship Id="rId4" Type="http://schemas.openxmlformats.org/officeDocument/2006/relationships/hyperlink" Target="http://ucanr.edu/safetynotes" TargetMode="External"/><Relationship Id="rId9" Type="http://schemas.openxmlformats.org/officeDocument/2006/relationships/hyperlink" Target="http://ucanr.edu/ris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0080" y="787374"/>
            <a:ext cx="73152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smtClean="0">
                <a:latin typeface="Cambria" pitchFamily="18" charset="0"/>
              </a:rPr>
              <a:t>Building a </a:t>
            </a:r>
          </a:p>
          <a:p>
            <a:pPr algn="ctr"/>
            <a:r>
              <a:rPr lang="en-US" sz="5400" i="1" dirty="0" smtClean="0">
                <a:latin typeface="Cambria" pitchFamily="18" charset="0"/>
              </a:rPr>
              <a:t>Safety Culture </a:t>
            </a:r>
          </a:p>
          <a:p>
            <a:pPr algn="ctr"/>
            <a:r>
              <a:rPr lang="en-US" sz="5400" i="1" dirty="0" smtClean="0">
                <a:latin typeface="Cambria" pitchFamily="18" charset="0"/>
              </a:rPr>
              <a:t>in </a:t>
            </a:r>
          </a:p>
          <a:p>
            <a:pPr algn="ctr"/>
            <a:r>
              <a:rPr lang="en-US" sz="5400" i="1" dirty="0" smtClean="0">
                <a:latin typeface="Cambria" pitchFamily="18" charset="0"/>
              </a:rPr>
              <a:t>Cooperative Extension</a:t>
            </a:r>
          </a:p>
          <a:p>
            <a:pPr algn="ctr"/>
            <a:endParaRPr lang="en-US" sz="3600" i="1" dirty="0" smtClean="0">
              <a:latin typeface="Cambria" pitchFamily="18" charset="0"/>
            </a:endParaRPr>
          </a:p>
          <a:p>
            <a:pPr algn="ctr"/>
            <a:endParaRPr lang="en-US" sz="3600" i="1" dirty="0" smtClean="0">
              <a:latin typeface="Cambria" pitchFamily="18" charset="0"/>
            </a:endParaRPr>
          </a:p>
          <a:p>
            <a:pPr algn="ctr"/>
            <a:r>
              <a:rPr lang="en-US" sz="2800" dirty="0" smtClean="0">
                <a:latin typeface="Cambria" pitchFamily="18" charset="0"/>
              </a:rPr>
              <a:t>May 22, 2012</a:t>
            </a:r>
            <a:endParaRPr lang="en-US" sz="1600" i="1" dirty="0" smtClean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" y="5848350"/>
            <a:ext cx="3064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Brian </a:t>
            </a:r>
            <a:r>
              <a:rPr lang="en-US" dirty="0" err="1" smtClean="0"/>
              <a:t>Oatman</a:t>
            </a:r>
            <a:endParaRPr lang="en-US" dirty="0" smtClean="0"/>
          </a:p>
          <a:p>
            <a:r>
              <a:rPr lang="en-US" dirty="0" smtClean="0"/>
              <a:t>Director, Risk &amp; Safety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87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EH&amp;S Activities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758609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agency inspections and assist with response/correction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compliance with permit requirements (air, water, etc.)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notification of new/changing regulations that affect operations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Administer Be Smart About Safety funds to reduce workplace injuries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 descr="Cal/OSHA Consultation Servi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83750"/>
          <a:stretch/>
        </p:blipFill>
        <p:spPr bwMode="auto">
          <a:xfrm>
            <a:off x="2325386" y="5201138"/>
            <a:ext cx="118872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3.google.com/images?q=tbn:ANd9GcTZqbG00f2qOZbTgeY00IsYPvt_aD5ETDdHVkjOKUK3thbZiSSHdQ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8" y="5094603"/>
            <a:ext cx="800277" cy="817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Welcome to the State of California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2" r="-1735" b="-1523"/>
          <a:stretch/>
        </p:blipFill>
        <p:spPr bwMode="auto">
          <a:xfrm>
            <a:off x="5746305" y="5009894"/>
            <a:ext cx="1000760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PR logo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46" y="5226692"/>
            <a:ext cx="5715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6" name="Picture 4" descr="http://www.waterboards.ca.gov/images/ca_department/waterboard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53" y="5086839"/>
            <a:ext cx="11144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epartment of Toxic Substances Control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484" y="5137734"/>
            <a:ext cx="580581" cy="56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8" name="Picture 6" descr="California Environmental Protection Agency Air Resources Boar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1317" r="86288" b="3299"/>
          <a:stretch/>
        </p:blipFill>
        <p:spPr bwMode="auto">
          <a:xfrm>
            <a:off x="3514106" y="5184776"/>
            <a:ext cx="926050" cy="55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encrypted-tbn3.google.com/images?q=tbn:ANd9GcQGZTq-HI6tHUDAeec8Z2TQGgTP7kpyAQfyyAP58KSpmcMF8JGeE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015" y="5137734"/>
            <a:ext cx="634873" cy="71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7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EH&amp;S Activities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371657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ANR Policy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Environmental Health &amp; Safety</a:t>
                      </a:r>
                      <a:endParaRPr lang="en-US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Builds upon UC Policy on Management of Health Safety &amp; Environment</a:t>
                      </a:r>
                    </a:p>
                    <a:p>
                      <a:pPr lvl="2"/>
                      <a:endParaRPr lang="en-US" sz="9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257300" lvl="2" indent="-3429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University’s </a:t>
                      </a:r>
                      <a:r>
                        <a:rPr lang="en-US" sz="2000" b="0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goal is to prevent all workplace injuries </a:t>
                      </a: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illnesses, environmental incidents, and property losses or damage. </a:t>
                      </a:r>
                    </a:p>
                    <a:p>
                      <a:pPr marL="1257300" lvl="2" indent="-3429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Achieving this goal is the </a:t>
                      </a:r>
                      <a:r>
                        <a:rPr lang="en-US" sz="2000" b="0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responsibility of every member </a:t>
                      </a: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the University community. </a:t>
                      </a:r>
                    </a:p>
                    <a:p>
                      <a:pPr marL="1257300" lvl="2" indent="-342900">
                        <a:buFont typeface="Wingdings" pitchFamily="2" charset="2"/>
                        <a:buChar char="§"/>
                      </a:pPr>
                      <a:r>
                        <a:rPr lang="en-US" sz="2000" b="0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Supervisors have particular responsibility </a:t>
                      </a: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 the activities of those people who report to them. </a:t>
                      </a:r>
                      <a:endParaRPr lang="en-US" sz="4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F:\neraoc\graphics\presidentialpol_Pag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7035">
            <a:off x="6955497" y="4454598"/>
            <a:ext cx="1877644" cy="107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neraoc\graphics\presidentialpol_Page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432">
            <a:off x="506905" y="4868215"/>
            <a:ext cx="1656393" cy="171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EH&amp;S Activities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40495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Plans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Written programs to required by regulation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Chemical Hygiene Plan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Confined Space Program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Emergency Evacuation and Fire Prevention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Hazard Communication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Injury &amp; Illness Prevention Program</a:t>
                      </a:r>
                    </a:p>
                    <a:p>
                      <a:pPr marL="1371600" marR="0" lvl="2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Respiratory Protection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endParaRPr lang="en-US" sz="9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F:\neraoc\graphics\respmanual_Page_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5562" r="9385" b="12438"/>
          <a:stretch/>
        </p:blipFill>
        <p:spPr bwMode="auto">
          <a:xfrm rot="750762">
            <a:off x="1588438" y="4498469"/>
            <a:ext cx="1456682" cy="192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neraoc\graphics\respmanual_Page_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t="14021" r="14263" b="9104"/>
          <a:stretch/>
        </p:blipFill>
        <p:spPr bwMode="auto">
          <a:xfrm rot="20640647">
            <a:off x="586371" y="4466802"/>
            <a:ext cx="1338223" cy="194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neraoc\graphics\iip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822">
            <a:off x="6747913" y="2855760"/>
            <a:ext cx="1848473" cy="239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7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EH&amp;S Activities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05618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Guidelines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Written guidance to aid in compliance with complex regulations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 Worker Protection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Fieldwork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Food Safety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Injury Reporting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Managing Hazardous and Non-Hazardous Wastes</a:t>
                      </a:r>
                    </a:p>
                    <a:p>
                      <a:pPr marL="1371600" marR="0" lvl="2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Pesticide Use &amp; Handling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endParaRPr lang="en-US" sz="9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F:\neraoc\graphics\reg was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3974">
            <a:off x="7053298" y="1722354"/>
            <a:ext cx="1682044" cy="21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neraoc\graphics\injury report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7312">
            <a:off x="560426" y="4793607"/>
            <a:ext cx="2097388" cy="151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74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EH&amp;S Activities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541312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Forms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Checklists or other forms to help meet regulatory or policy requirements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Eyewash/Safety Shower Inspection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Fire Extinguisher Inspection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Forklift or Tractor Inspection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Ladder Inspection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Office/Facility Inspection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Safety Training Record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Vehicle/Trailer Inspection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endParaRPr lang="en-US" sz="9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F:\neraoc\graphics\inspect-office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497">
            <a:off x="5976960" y="2883969"/>
            <a:ext cx="2123571" cy="27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neraoc\graphics\fire ex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9953">
            <a:off x="521668" y="4863137"/>
            <a:ext cx="1377219" cy="178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neraoc\graphics\vehicle inspe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978">
            <a:off x="5027612" y="3345083"/>
            <a:ext cx="1775651" cy="229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5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EH&amp;S Activities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20591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 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Onsite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Online 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Resources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290" name="Picture 2" descr="F:\neraoc\graphics\Shop Trai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2837">
            <a:off x="6070073" y="1335506"/>
            <a:ext cx="2063066" cy="140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neraoc\graphics\Safety Train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902">
            <a:off x="5626391" y="2664697"/>
            <a:ext cx="2378449" cy="139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neraoc\graphics\training websit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4952"/>
          <a:stretch/>
        </p:blipFill>
        <p:spPr bwMode="auto">
          <a:xfrm>
            <a:off x="3352634" y="1789052"/>
            <a:ext cx="2312683" cy="28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F:\neraoc\graphics\heat train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4873">
            <a:off x="245251" y="3896216"/>
            <a:ext cx="3295455" cy="216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:\neraoc\graphics\4-H Fire Extinguisher train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701">
            <a:off x="6095047" y="3819030"/>
            <a:ext cx="1441136" cy="192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EH&amp;S Activities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221279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another example</a:t>
                      </a:r>
                      <a:endParaRPr lang="en-US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UCANR - Tri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6997" y="2137146"/>
            <a:ext cx="4965626" cy="3641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83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EH&amp;S Activities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02720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Safety Notes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Categorized by: 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Operations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Office Operations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Outdoor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Operations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 Operations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Pesticide Operations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Laboratory Operations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Physical Plant Operations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Shop Operations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 descr="F:\neraoc\graphics\safetynote webp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93" y="1382233"/>
            <a:ext cx="3625707" cy="32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neraoc\graphics\75_safe_driv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938">
            <a:off x="3284252" y="4893398"/>
            <a:ext cx="1161013" cy="15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080878"/>
              </p:ext>
            </p:extLst>
          </p:nvPr>
        </p:nvGraphicFramePr>
        <p:xfrm>
          <a:off x="2296163" y="4805914"/>
          <a:ext cx="1234407" cy="1597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Acrobat Document" r:id="rId6" imgW="5829261" imgH="7543646" progId="AcroExch.Document.7">
                  <p:embed/>
                </p:oleObj>
              </mc:Choice>
              <mc:Fallback>
                <p:oleObj name="Acrobat Document" r:id="rId6" imgW="5829261" imgH="754364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96163" y="4805914"/>
                        <a:ext cx="1234407" cy="1597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4" descr="F:\neraoc\graphics\20_Heat_Stress_Awarenes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4269">
            <a:off x="1273103" y="4904183"/>
            <a:ext cx="1237642" cy="16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1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EH&amp;S Activities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083899"/>
              </p:ext>
            </p:extLst>
          </p:nvPr>
        </p:nvGraphicFramePr>
        <p:xfrm>
          <a:off x="518158" y="1203960"/>
          <a:ext cx="7376161" cy="448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Onsite Risk &amp; Safety 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Reviews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Detailed review of facilities and </a:t>
                      </a:r>
                    </a:p>
                    <a:p>
                      <a:pPr marL="914400" lvl="1" indent="-457200">
                        <a:buFont typeface="Courier New" pitchFamily="49" charset="0"/>
                        <a:buNone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records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Focus on identifying and correcting </a:t>
                      </a:r>
                    </a:p>
                    <a:p>
                      <a:pPr marL="457200" lvl="1" indent="0">
                        <a:buFont typeface="Courier New" pitchFamily="49" charset="0"/>
                        <a:buNone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issues, not punishment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Written report to Director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potential hazard or regulatory violation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Cite applicable code or policy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Photographs</a:t>
                      </a:r>
                      <a:endParaRPr lang="en-US" sz="200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possible solutions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closely with unit to correct difficult issues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endParaRPr lang="en-US" sz="200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 descr="F:\neraoc\graphics\ABCDE County_au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8685">
            <a:off x="6228681" y="1694715"/>
            <a:ext cx="2440410" cy="188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EH&amp;S Activities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137654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Analyze injuries/accidents</a:t>
                      </a:r>
                      <a:endParaRPr lang="en-US" sz="280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Follow-up on all injury reports</a:t>
                      </a:r>
                    </a:p>
                    <a:p>
                      <a:pPr marL="1371600" lvl="2" indent="-457200">
                        <a:buFont typeface="Wingdings" pitchFamily="2" charset="2"/>
                        <a:buChar char="§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caused injury?</a:t>
                      </a:r>
                    </a:p>
                    <a:p>
                      <a:pPr marL="1828800" lvl="3" indent="-457200">
                        <a:buFont typeface="Wingdings" pitchFamily="2" charset="2"/>
                        <a:buChar char="q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Contributing Factors</a:t>
                      </a:r>
                    </a:p>
                    <a:p>
                      <a:pPr marL="1828800" lvl="3" indent="-457200">
                        <a:buFont typeface="Wingdings" pitchFamily="2" charset="2"/>
                        <a:buChar char="q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Root Cause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Focus on prevention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Detailed investigation of serious injuries</a:t>
                      </a: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corrective action based on findings</a:t>
                      </a:r>
                    </a:p>
                    <a:p>
                      <a:pPr marL="914400" lvl="1" indent="-4572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 new guidance, training, etc.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 descr="C:\Users\baoatman\AppData\Local\Microsoft\Windows\Temporary Internet Files\Content.IE5\H4O8HZCO\MP900425511[1]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52" y="1369148"/>
            <a:ext cx="1536051" cy="230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7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7056" y="914400"/>
            <a:ext cx="3464442" cy="1509823"/>
          </a:xfrm>
        </p:spPr>
        <p:txBody>
          <a:bodyPr anchor="t">
            <a:normAutofit/>
          </a:bodyPr>
          <a:lstStyle/>
          <a:p>
            <a:r>
              <a:rPr lang="en-US" sz="2400" dirty="0" smtClean="0"/>
              <a:t>California Facts: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Population: 37 million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Area: 163,000 square miles</a:t>
            </a:r>
            <a:endParaRPr lang="en-US" sz="2000" dirty="0"/>
          </a:p>
        </p:txBody>
      </p:sp>
      <p:pic>
        <p:nvPicPr>
          <p:cNvPr id="1026" name="Picture 2" descr="C:\Users\tbenzing.AD3\Documents\EHS Spec T\Graphics\ANR Map\UC Map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51" y="762000"/>
            <a:ext cx="477489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benzing.AD3\Documents\EHS Spec T\Graphics\ANR Map\UC Map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50" y="762000"/>
            <a:ext cx="477489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 bwMode="gray">
          <a:xfrm>
            <a:off x="4945911" y="2424224"/>
            <a:ext cx="3315587" cy="326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48" tIns="32819" rIns="32819" bIns="32819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C0C0C0"/>
              </a:buClr>
              <a:buSzPct val="92000"/>
              <a:buFont typeface="Wingdings" pitchFamily="2" charset="2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LF_Kai"/>
              </a:defRPr>
            </a:lvl1pPr>
            <a:lvl2pPr marL="410291" indent="0" algn="l" rtl="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chemeClr val="folHlink"/>
              </a:buClr>
              <a:buSzPct val="175000"/>
              <a:buFont typeface="Arial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LF_Kai"/>
              </a:defRPr>
            </a:lvl2pPr>
            <a:lvl3pPr marL="820583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SzPct val="175000"/>
              <a:buFont typeface="Trebuchet MS" pitchFamily="34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LF_Kai"/>
              </a:defRPr>
            </a:lvl3pPr>
            <a:lvl4pPr marL="1230874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LF_Kai"/>
              </a:defRPr>
            </a:lvl4pPr>
            <a:lvl5pPr marL="1641165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LF_Kai"/>
              </a:defRPr>
            </a:lvl5pPr>
            <a:lvl6pPr marL="2051456" indent="0" algn="l" defTabSz="914608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None/>
              <a:defRPr sz="1300">
                <a:solidFill>
                  <a:schemeClr val="tx1"/>
                </a:solidFill>
                <a:latin typeface="+mn-lt"/>
                <a:ea typeface="+mn-ea"/>
              </a:defRPr>
            </a:lvl6pPr>
            <a:lvl7pPr marL="2461748" indent="0" algn="l" defTabSz="914608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None/>
              <a:defRPr sz="1300">
                <a:solidFill>
                  <a:schemeClr val="tx1"/>
                </a:solidFill>
                <a:latin typeface="+mn-lt"/>
                <a:ea typeface="+mn-ea"/>
              </a:defRPr>
            </a:lvl7pPr>
            <a:lvl8pPr marL="2872039" indent="0" algn="l" defTabSz="914608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None/>
              <a:defRPr sz="1300">
                <a:solidFill>
                  <a:schemeClr val="tx1"/>
                </a:solidFill>
                <a:latin typeface="+mn-lt"/>
                <a:ea typeface="+mn-ea"/>
              </a:defRPr>
            </a:lvl8pPr>
            <a:lvl9pPr marL="3282330" indent="0" algn="l" defTabSz="914608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None/>
              <a:defRPr sz="1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 smtClean="0"/>
              <a:t>UC ANR Facts: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More </a:t>
            </a:r>
            <a:r>
              <a:rPr lang="en-US" sz="2000" dirty="0"/>
              <a:t>than 60 locations, serving 57 </a:t>
            </a:r>
            <a:r>
              <a:rPr lang="en-US" sz="2000" dirty="0" smtClean="0"/>
              <a:t>counties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9 research </a:t>
            </a:r>
            <a:r>
              <a:rPr lang="en-US" sz="2000" dirty="0" smtClean="0"/>
              <a:t>centers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Staff based on 3 </a:t>
            </a:r>
            <a:r>
              <a:rPr lang="en-US" sz="2000" dirty="0" smtClean="0"/>
              <a:t>campuses</a:t>
            </a:r>
          </a:p>
        </p:txBody>
      </p:sp>
    </p:spTree>
    <p:extLst>
      <p:ext uri="{BB962C8B-B14F-4D97-AF65-F5344CB8AC3E}">
        <p14:creationId xmlns:p14="http://schemas.microsoft.com/office/powerpoint/2010/main" val="266248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Be Smart About Safety (BSAS)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631755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UC System-wide program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Workers Compensation funds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are used for projects/equipment/training that </a:t>
                      </a:r>
                      <a:r>
                        <a:rPr lang="en-US" sz="2400" dirty="0" smtClean="0"/>
                        <a:t>can be expected to reduce the frequency or severity of</a:t>
                      </a:r>
                      <a:r>
                        <a:rPr lang="en-US" sz="2400" b="0" i="0" dirty="0" smtClean="0"/>
                        <a:t> employee </a:t>
                      </a:r>
                      <a:r>
                        <a:rPr lang="en-US" sz="2400" dirty="0" smtClean="0"/>
                        <a:t>injuries.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Actuary studies</a:t>
                      </a:r>
                      <a:r>
                        <a:rPr lang="en-US" sz="2400" baseline="0" dirty="0" smtClean="0"/>
                        <a:t> show </a:t>
                      </a:r>
                      <a:r>
                        <a:rPr lang="en-US" sz="2400" b="1" baseline="0" dirty="0" smtClean="0"/>
                        <a:t>$3 </a:t>
                      </a:r>
                      <a:r>
                        <a:rPr lang="en-US" sz="2400" baseline="0" dirty="0" smtClean="0"/>
                        <a:t>savings for every $1 spent on injury prevention.</a:t>
                      </a:r>
                      <a:endParaRPr lang="en-US" sz="2400" dirty="0" smtClean="0"/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BSAS funds may not be used for operating expenses or routine personal protective equipment.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Be Smart About Safe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000" y="4103091"/>
            <a:ext cx="1935052" cy="13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Be Smart About Safety (BSAS)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56561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Be Smart About Safe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267" y="1201582"/>
            <a:ext cx="1935052" cy="13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aoatman\Pictures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8" y="4332487"/>
            <a:ext cx="804550" cy="145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s://encrypted-tbn0.google.com/images?q=tbn:ANd9GcSXAxr1Vp1LdcHUjFxuT6Zuj77VQMsihZF5wQaTkmPfZx9_tuLA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099" y="2540075"/>
            <a:ext cx="1807387" cy="120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First Aid Kit, Lar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93" y="2774967"/>
            <a:ext cx="1088435" cy="108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https://encrypted-tbn0.google.com/images?q=tbn:ANd9GcQGrJgCNlSJSTJXsm8pNaIB3_254C5qpZyLPJD-lMbapJVbHG4Me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149" y="3962673"/>
            <a:ext cx="1210923" cy="179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33-342-2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616" y="120396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http://store.steelcase.com/files/images/page-content/steelcase/amia-video-stil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1203960"/>
            <a:ext cx="1753778" cy="127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Eye Wash Stati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21" y="1149316"/>
            <a:ext cx="1732648" cy="17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https://encrypted-tbn0.google.com/images?q=tbn:ANd9GcSCG8NUNM9yEu2QENlszw5bdVCv_zMaAxuwxDgGXeaWHlUYW2el0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23" y="2517419"/>
            <a:ext cx="1733005" cy="129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 descr="HandyStep S repeating pipett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40" y="3015044"/>
            <a:ext cx="820024" cy="9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31" descr="data:image/jpeg;base64,/9j/4AAQSkZJRgABAQAAAQABAAD/2wBDAAUDBAQEAwUEBAQFBQUGBwwIBwcHBw8LCwkMEQ8SEhEPERETFhwXExQaFRERGCEYGh0dHx8fExciJCIeJBweHx7/2wBDAQUFBQcGBw4ICA4eFBEUHh4eHh4eHh4eHh4eHh4eHh4eHh4eHh4eHh4eHh4eHh4eHh4eHh4eHh4eHh4eHh4eHh7/wAARCABQAFADASIAAhEBAxEB/8QAHAAAAQQDAQAAAAAAAAAAAAAABQMEBgcBAggA/8QARxAAAQIEAwIGDAoLAQAAAAAAAQIDAAQFEQYSITFBCBNRYYGxFBUWIiNCQ2JxkaHBByQzNGNyc4Ki0TI1NkRSdIOjsrPh8f/EABsBAAIDAQEBAAAAAAAAAAAAAAUGAgMEBwEA/8QAMhEAAQMCAwQJAgcAAAAAAAAAAQACAwQRBSExBhJBURNhcZGhscHR8CIyFkJigZLC4f/aAAwDAQACEQMRAD8A6bRiqcOi2GQfNB95jfukmFDRQT9wRHDoojnjdMcXbtXicZsZL9v+WTS7D4ODUbcxFND94y/0wPdCCsQTJ2zqh6LD3QEqpPYveqKTY2ULXHPrDe+keSbXV3wn3U2YfCRojq64+ds+90KPuhJdaXtVNzKvvK/OATjzSW1uKdQlCBdaioWSOc7oaTFTpzaFlc/LDIhK1eFBISqwSbchuLctxFH4lxGTQefutDcOjOgR9yspUSM759P/ALCLmIFyycwmnWU8pcyiOXeEzUHKji+iSdLqj6EJZWl5LLqkjNn322xXFYoEqplvItwuoWMy76ruRe8M1FTV9XAyZ0+5vcN3MeK0MwtrgbM05rumQxpPTC1okqo3MFu2dKVIcy32X002GCXdrU2AhLzMqsqNhdJBv0GIBgXDWHsJYPprlNbbYdmpJl6fcK7lbvFhRJvr4xNtwOkE5taX5iQUgEpLxsbbe9OvtjNJVV1M1zm1DjbTl3IeYIHut0Ysjzmjqx5xjKQb3jD2kw4POPXGUwjSj6yFq4JGpfNz6DAPFv7L1P8AlXP8TBupn4ufqnqgdUkvuU95uWUUvKbIQQrKQbcu6IRu3ZGk8D7LRTmxBUOm2zIordHbY46ZcXKBtthgpQtIDea20AanaYCP0+tvTKKh2G+0oSraFhxspSoobzAa+e2n1iDvc7iJ4DsmebUN4cmXFn1kQgcDTa1lblWbbOXL3rBWd28q5oZIqqnhveQXOpsTwA4diNxysZq4X7+AHDsVKfC5LcRjmnrWUeFDq7BYV5Q2OnNaI/MvNpdbLigE8am9/rCJFwiWZDDeIaYJltyefXKlaFhRbCAFWtYHm33iqkV6XnHkoFKaFzopxecj1iHzDLzUjJG5i2vwoZLigie5lrruGcSt7DWHw2krSKU0DY2ABQnUndshSnWcmackcWbOquUai9wNtufd7YwxIOzuGsPNh0Nst05nMNtzkGwQ5kpVqWq9Ml2rkBZN1G5JzIhYlcH0ozzv/ZDhI0tA45lHprSbdHnq648iPTuk6/8AaK64wiEqfKVw6yvR9oSNUPgOgw2B0EOKp8h0GGo2CMz/AJ4K+IZLBMaLOkZVGioiFcAuYOF/xKsWUltYcLhp5yZSAB4RW2Kjw3QKlUZgdq5dybcbutbSB3yUhOYmx5ACYufhUy3ZWNaOgC6jI2HS4qIJSaaJBty11KWnKbHQGOx4DMG4ZE3q9Sqhh/TPLrrr6QqwZkabKpl1uss09sPuI8mvK1lSQdtwu9xstBRjXE1LTyuAfjRCEpJstUtpLbdlPyrZc1/SIbSgexIEOZHXFlIH0yf9iIW29G6li3db5/yQpm8Huvy9EUn/ANYTI+lV1mEJSYZmErLLgWELLarblA2Ih7UG09sZrTyy+swzp1PZk+PDSlnjnlOqzG9idtuaFaogHSSX1vl3m61B/wBI7FpUvkOg9UNgk5RD2qIyyx33SeqEBsEDnsIyPzRaI3ZJApMJrTpDhUJr2R8GK0OXNvCYUU4/o9t0gD/cXETfSEg2FokfCkmEsfCFSM17dr0k6fSuQBlGpiotXlZOaduPFZVb12jquDndw6Inl6onRvaLglddAZJeXT/CwgeyPUkZsYUkW8oD+NMKzSAFJSDeyQPVGtCQTjKlm2gVt6R+UL9I0mOEHmPNLDj9x6j5KSV+nTkpNvTCmipha1KC0agXN9eSByHAYsogEWIuICVTDsrMkuytpd3kA709G7ogzjGyMu8ZqN1757p1/Y+h70OpsTbYNlFutQmrKvKmwJslWg27IbEgJF9ILVSlVBpaWTKOrVrbIkqB9UasYbqr2oksg5VkD/sIrsMrZJSwROJH6SjDKiFrAS4d6CrdbHjg+jWEXHk+Khavu264lzGDJxduPmmGh5oKj7ofsYJkU6vzT7nMmyR74J0+yeKS59FbtIHhqoOxSlZ+a/YqtnaZT5ufTPzUgy4+hvi0LcSFKAuTb2xoltlpVmWUI5kJA6ouVjC9Dat8RS4eVxRV7L2gjKyUlK/NpRhn7NsJ6oYKfYmrItNKAOq587LM/HYh9jSfD3VYMtT063xktSpolRNkpbNvSTa0F8M4arDNZlp6cYS0hteZWZYJ2bgIsCPQxwbLwRlhfITuWIAsBcc9T4oW/E3kENaBd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3" descr="data:image/jpeg;base64,/9j/4AAQSkZJRgABAQAAAQABAAD/2wBDAAUDBAQEAwUEBAQFBQUGBwwIBwcHBw8LCwkMEQ8SEhEPERETFhwXExQaFRERGCEYGh0dHx8fExciJCIeJBweHx7/2wBDAQUFBQcGBw4ICA4eFBEUHh4eHh4eHh4eHh4eHh4eHh4eHh4eHh4eHh4eHh4eHh4eHh4eHh4eHh4eHh4eHh4eHh7/wAARCABQAFADASIAAhEBAxEB/8QAHAAAAQQDAQAAAAAAAAAAAAAABQMEBgcBAggA/8QARxAAAQIEAwIGDAoLAQAAAAAAAQIDAAQFEQYSITFBCBNRYYGxFBUWIiNCQ2JxkaHBByQzNGNyc4Ki0TI1NkRSdIOjsrPh8f/EABsBAAIDAQEBAAAAAAAAAAAAAAUGAgMEBwEA/8QAMhEAAQMCAwQJAgcAAAAAAAAAAQACAwQRBSExBhJBURNhcZGhscHR8CIyFkJigZLC4f/aAAwDAQACEQMRAD8A6bRiqcOi2GQfNB95jfukmFDRQT9wRHDoojnjdMcXbtXicZsZL9v+WTS7D4ODUbcxFND94y/0wPdCCsQTJ2zqh6LD3QEqpPYveqKTY2ULXHPrDe+keSbXV3wn3U2YfCRojq64+ds+90KPuhJdaXtVNzKvvK/OATjzSW1uKdQlCBdaioWSOc7oaTFTpzaFlc/LDIhK1eFBISqwSbchuLctxFH4lxGTQefutDcOjOgR9yspUSM759P/ALCLmIFyycwmnWU8pcyiOXeEzUHKji+iSdLqj6EJZWl5LLqkjNn322xXFYoEqplvItwuoWMy76ruRe8M1FTV9XAyZ0+5vcN3MeK0MwtrgbM05rumQxpPTC1okqo3MFu2dKVIcy32X002GCXdrU2AhLzMqsqNhdJBv0GIBgXDWHsJYPprlNbbYdmpJl6fcK7lbvFhRJvr4xNtwOkE5taX5iQUgEpLxsbbe9OvtjNJVV1M1zm1DjbTl3IeYIHut0Ysjzmjqx5xjKQb3jD2kw4POPXGUwjSj6yFq4JGpfNz6DAPFv7L1P8AlXP8TBupn4ufqnqgdUkvuU95uWUUvKbIQQrKQbcu6IRu3ZGk8D7LRTmxBUOm2zIordHbY46ZcXKBtthgpQtIDea20AanaYCP0+tvTKKh2G+0oSraFhxspSoobzAa+e2n1iDvc7iJ4DsmebUN4cmXFn1kQgcDTa1lblWbbOXL3rBWd28q5oZIqqnhveQXOpsTwA4diNxysZq4X7+AHDsVKfC5LcRjmnrWUeFDq7BYV5Q2OnNaI/MvNpdbLigE8am9/rCJFwiWZDDeIaYJltyefXKlaFhRbCAFWtYHm33iqkV6XnHkoFKaFzopxecj1iHzDLzUjJG5i2vwoZLigie5lrruGcSt7DWHw2krSKU0DY2ABQnUndshSnWcmackcWbOquUai9wNtufd7YwxIOzuGsPNh0Nst05nMNtzkGwQ5kpVqWq9Ml2rkBZN1G5JzIhYlcH0ozzv/ZDhI0tA45lHprSbdHnq648iPTuk6/8AaK64wiEqfKVw6yvR9oSNUPgOgw2B0EOKp8h0GGo2CMz/AJ4K+IZLBMaLOkZVGioiFcAuYOF/xKsWUltYcLhp5yZSAB4RW2Kjw3QKlUZgdq5dybcbutbSB3yUhOYmx5ACYufhUy3ZWNaOgC6jI2HS4qIJSaaJBty11KWnKbHQGOx4DMG4ZE3q9Sqhh/TPLrrr6QqwZkabKpl1uss09sPuI8mvK1lSQdtwu9xstBRjXE1LTyuAfjRCEpJstUtpLbdlPyrZc1/SIbSgexIEOZHXFlIH0yf9iIW29G6li3db5/yQpm8Huvy9EUn/ANYTI+lV1mEJSYZmErLLgWELLarblA2Ih7UG09sZrTyy+swzp1PZk+PDSlnjnlOqzG9idtuaFaogHSSX1vl3m61B/wBI7FpUvkOg9UNgk5RD2qIyyx33SeqEBsEDnsIyPzRaI3ZJApMJrTpDhUJr2R8GK0OXNvCYUU4/o9t0gD/cXETfSEg2FokfCkmEsfCFSM17dr0k6fSuQBlGpiotXlZOaduPFZVb12jquDndw6Inl6onRvaLglddAZJeXT/CwgeyPUkZsYUkW8oD+NMKzSAFJSDeyQPVGtCQTjKlm2gVt6R+UL9I0mOEHmPNLDj9x6j5KSV+nTkpNvTCmipha1KC0agXN9eSByHAYsogEWIuICVTDsrMkuytpd3kA709G7ogzjGyMu8ZqN1757p1/Y+h70OpsTbYNlFutQmrKvKmwJslWg27IbEgJF9ILVSlVBpaWTKOrVrbIkqB9UasYbqr2oksg5VkD/sIrsMrZJSwROJH6SjDKiFrAS4d6CrdbHjg+jWEXHk+Khavu264lzGDJxduPmmGh5oKj7ofsYJkU6vzT7nMmyR74J0+yeKS59FbtIHhqoOxSlZ+a/YqtnaZT5ufTPzUgy4+hvi0LcSFKAuTb2xoltlpVmWUI5kJA6ouVjC9Dat8RS4eVxRV7L2gjKyUlK/NpRhn7NsJ6oYKfYmrItNKAOq587LM/HYh9jSfD3VYMtT063xktSpolRNkpbNvSTa0F8M4arDNZlp6cYS0hteZWZYJ2bgIsCPQxwbLwRlhfITuWIAsBcc9T4oW/E3kENaBd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35" descr="data:image/jpeg;base64,/9j/4AAQSkZJRgABAQAAAQABAAD/2wBDAAUDBAQEAwUEBAQFBQUGBwwIBwcHBw8LCwkMEQ8SEhEPERETFhwXExQaFRERGCEYGh0dHx8fExciJCIeJBweHx7/2wBDAQUFBQcGBw4ICA4eFBEUHh4eHh4eHh4eHh4eHh4eHh4eHh4eHh4eHh4eHh4eHh4eHh4eHh4eHh4eHh4eHh4eHh7/wAARCABQAFADASIAAhEBAxEB/8QAHAAAAQQDAQAAAAAAAAAAAAAABQMEBgcBAggA/8QARxAAAQIEAwIGDAoLAQAAAAAAAQIDAAQFEQYSITFBCBNRYYGxFBUWIiNCQ2JxkaHBByQzNGNyc4Ki0TI1NkRSdIOjsrPh8f/EABsBAAIDAQEBAAAAAAAAAAAAAAUGAgMEBwEA/8QAMhEAAQMCAwQJAgcAAAAAAAAAAQACAwQRBSExBhJBURNhcZGhscHR8CIyFkJigZLC4f/aAAwDAQACEQMRAD8A6bRiqcOi2GQfNB95jfukmFDRQT9wRHDoojnjdMcXbtXicZsZL9v+WTS7D4ODUbcxFND94y/0wPdCCsQTJ2zqh6LD3QEqpPYveqKTY2ULXHPrDe+keSbXV3wn3U2YfCRojq64+ds+90KPuhJdaXtVNzKvvK/OATjzSW1uKdQlCBdaioWSOc7oaTFTpzaFlc/LDIhK1eFBISqwSbchuLctxFH4lxGTQefutDcOjOgR9yspUSM759P/ALCLmIFyycwmnWU8pcyiOXeEzUHKji+iSdLqj6EJZWl5LLqkjNn322xXFYoEqplvItwuoWMy76ruRe8M1FTV9XAyZ0+5vcN3MeK0MwtrgbM05rumQxpPTC1okqo3MFu2dKVIcy32X002GCXdrU2AhLzMqsqNhdJBv0GIBgXDWHsJYPprlNbbYdmpJl6fcK7lbvFhRJvr4xNtwOkE5taX5iQUgEpLxsbbe9OvtjNJVV1M1zm1DjbTl3IeYIHut0Ysjzmjqx5xjKQb3jD2kw4POPXGUwjSj6yFq4JGpfNz6DAPFv7L1P8AlXP8TBupn4ufqnqgdUkvuU95uWUUvKbIQQrKQbcu6IRu3ZGk8D7LRTmxBUOm2zIordHbY46ZcXKBtthgpQtIDea20AanaYCP0+tvTKKh2G+0oSraFhxspSoobzAa+e2n1iDvc7iJ4DsmebUN4cmXFn1kQgcDTa1lblWbbOXL3rBWd28q5oZIqqnhveQXOpsTwA4diNxysZq4X7+AHDsVKfC5LcRjmnrWUeFDq7BYV5Q2OnNaI/MvNpdbLigE8am9/rCJFwiWZDDeIaYJltyefXKlaFhRbCAFWtYHm33iqkV6XnHkoFKaFzopxecj1iHzDLzUjJG5i2vwoZLigie5lrruGcSt7DWHw2krSKU0DY2ABQnUndshSnWcmackcWbOquUai9wNtufd7YwxIOzuGsPNh0Nst05nMNtzkGwQ5kpVqWq9Ml2rkBZN1G5JzIhYlcH0ozzv/ZDhI0tA45lHprSbdHnq648iPTuk6/8AaK64wiEqfKVw6yvR9oSNUPgOgw2B0EOKp8h0GGo2CMz/AJ4K+IZLBMaLOkZVGioiFcAuYOF/xKsWUltYcLhp5yZSAB4RW2Kjw3QKlUZgdq5dybcbutbSB3yUhOYmx5ACYufhUy3ZWNaOgC6jI2HS4qIJSaaJBty11KWnKbHQGOx4DMG4ZE3q9Sqhh/TPLrrr6QqwZkabKpl1uss09sPuI8mvK1lSQdtwu9xstBRjXE1LTyuAfjRCEpJstUtpLbdlPyrZc1/SIbSgexIEOZHXFlIH0yf9iIW29G6li3db5/yQpm8Huvy9EUn/ANYTI+lV1mEJSYZmErLLgWELLarblA2Ih7UG09sZrTyy+swzp1PZk+PDSlnjnlOqzG9idtuaFaogHSSX1vl3m61B/wBI7FpUvkOg9UNgk5RD2qIyyx33SeqEBsEDnsIyPzRaI3ZJApMJrTpDhUJr2R8GK0OXNvCYUU4/o9t0gD/cXETfSEg2FokfCkmEsfCFSM17dr0k6fSuQBlGpiotXlZOaduPFZVb12jquDndw6Inl6onRvaLglddAZJeXT/CwgeyPUkZsYUkW8oD+NMKzSAFJSDeyQPVGtCQTjKlm2gVt6R+UL9I0mOEHmPNLDj9x6j5KSV+nTkpNvTCmipha1KC0agXN9eSByHAYsogEWIuICVTDsrMkuytpd3kA709G7ogzjGyMu8ZqN1757p1/Y+h70OpsTbYNlFutQmrKvKmwJslWg27IbEgJF9ILVSlVBpaWTKOrVrbIkqB9UasYbqr2oksg5VkD/sIrsMrZJSwROJH6SjDKiFrAS4d6CrdbHjg+jWEXHk+Khavu264lzGDJxduPmmGh5oKj7ofsYJkU6vzT7nMmyR74J0+yeKS59FbtIHhqoOxSlZ+a/YqtnaZT5ufTPzUgy4+hvi0LcSFKAuTb2xoltlpVmWUI5kJA6ouVjC9Dat8RS4eVxRV7L2gjKyUlK/NpRhn7NsJ6oYKfYmrItNKAOq587LM/HYh9jSfD3VYMtT063xktSpolRNkpbNvSTa0F8M4arDNZlp6cYS0hteZWZYJ2bgIsCPQxwbLwRlhfITuWIAsBcc9T4oW/E3kENaBd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37" descr="data:image/jpeg;base64,/9j/4AAQSkZJRgABAQAAAQABAAD/2wBDAAUDBAQEAwUEBAQFBQUGBwwIBwcHBw8LCwkMEQ8SEhEPERETFhwXExQaFRERGCEYGh0dHx8fExciJCIeJBweHx7/2wBDAQUFBQcGBw4ICA4eFBEUHh4eHh4eHh4eHh4eHh4eHh4eHh4eHh4eHh4eHh4eHh4eHh4eHh4eHh4eHh4eHh4eHh7/wAARCABQAFADASIAAhEBAxEB/8QAHAAAAQQDAQAAAAAAAAAAAAAABQMEBgcBAggA/8QARxAAAQIEAwIGDAoLAQAAAAAAAQIDAAQFEQYSITFBCBNRYYGxFBUWIiNCQ2JxkaHBByQzNGNyc4Ki0TI1NkRSdIOjsrPh8f/EABsBAAIDAQEBAAAAAAAAAAAAAAUGAgMEBwEA/8QAMhEAAQMCAwQJAgcAAAAAAAAAAQACAwQRBSExBhJBURNhcZGhscHR8CIyFkJigZLC4f/aAAwDAQACEQMRAD8A6bRiqcOi2GQfNB95jfukmFDRQT9wRHDoojnjdMcXbtXicZsZL9v+WTS7D4ODUbcxFND94y/0wPdCCsQTJ2zqh6LD3QEqpPYveqKTY2ULXHPrDe+keSbXV3wn3U2YfCRojq64+ds+90KPuhJdaXtVNzKvvK/OATjzSW1uKdQlCBdaioWSOc7oaTFTpzaFlc/LDIhK1eFBISqwSbchuLctxFH4lxGTQefutDcOjOgR9yspUSM759P/ALCLmIFyycwmnWU8pcyiOXeEzUHKji+iSdLqj6EJZWl5LLqkjNn322xXFYoEqplvItwuoWMy76ruRe8M1FTV9XAyZ0+5vcN3MeK0MwtrgbM05rumQxpPTC1okqo3MFu2dKVIcy32X002GCXdrU2AhLzMqsqNhdJBv0GIBgXDWHsJYPprlNbbYdmpJl6fcK7lbvFhRJvr4xNtwOkE5taX5iQUgEpLxsbbe9OvtjNJVV1M1zm1DjbTl3IeYIHut0Ysjzmjqx5xjKQb3jD2kw4POPXGUwjSj6yFq4JGpfNz6DAPFv7L1P8AlXP8TBupn4ufqnqgdUkvuU95uWUUvKbIQQrKQbcu6IRu3ZGk8D7LRTmxBUOm2zIordHbY46ZcXKBtthgpQtIDea20AanaYCP0+tvTKKh2G+0oSraFhxspSoobzAa+e2n1iDvc7iJ4DsmebUN4cmXFn1kQgcDTa1lblWbbOXL3rBWd28q5oZIqqnhveQXOpsTwA4diNxysZq4X7+AHDsVKfC5LcRjmnrWUeFDq7BYV5Q2OnNaI/MvNpdbLigE8am9/rCJFwiWZDDeIaYJltyefXKlaFhRbCAFWtYHm33iqkV6XnHkoFKaFzopxecj1iHzDLzUjJG5i2vwoZLigie5lrruGcSt7DWHw2krSKU0DY2ABQnUndshSnWcmackcWbOquUai9wNtufd7YwxIOzuGsPNh0Nst05nMNtzkGwQ5kpVqWq9Ml2rkBZN1G5JzIhYlcH0ozzv/ZDhI0tA45lHprSbdHnq648iPTuk6/8AaK64wiEqfKVw6yvR9oSNUPgOgw2B0EOKp8h0GGo2CMz/AJ4K+IZLBMaLOkZVGioiFcAuYOF/xKsWUltYcLhp5yZSAB4RW2Kjw3QKlUZgdq5dybcbutbSB3yUhOYmx5ACYufhUy3ZWNaOgC6jI2HS4qIJSaaJBty11KWnKbHQGOx4DMG4ZE3q9Sqhh/TPLrrr6QqwZkabKpl1uss09sPuI8mvK1lSQdtwu9xstBRjXE1LTyuAfjRCEpJstUtpLbdlPyrZc1/SIbSgexIEOZHXFlIH0yf9iIW29G6li3db5/yQpm8Huvy9EUn/ANYTI+lV1mEJSYZmErLLgWELLarblA2Ih7UG09sZrTyy+swzp1PZk+PDSlnjnlOqzG9idtuaFaogHSSX1vl3m61B/wBI7FpUvkOg9UNgk5RD2qIyyx33SeqEBsEDnsIyPzRaI3ZJApMJrTpDhUJr2R8GK0OXNvCYUU4/o9t0gD/cXETfSEg2FokfCkmEsfCFSM17dr0k6fSuQBlGpiotXlZOaduPFZVb12jquDndw6Inl6onRvaLglddAZJeXT/CwgeyPUkZsYUkW8oD+NMKzSAFJSDeyQPVGtCQTjKlm2gVt6R+UL9I0mOEHmPNLDj9x6j5KSV+nTkpNvTCmipha1KC0agXN9eSByHAYsogEWIuICVTDsrMkuytpd3kA709G7ogzjGyMu8ZqN1757p1/Y+h70OpsTbYNlFutQmrKvKmwJslWg27IbEgJF9ILVSlVBpaWTKOrVrbIkqB9UasYbqr2oksg5VkD/sIrsMrZJSwROJH6SjDKiFrAS4d6CrdbHjg+jWEXHk+Khavu264lzGDJxduPmmGh5oKj7ofsYJkU6vzT7nMmyR74J0+yeKS59FbtIHhqoOxSlZ+a/YqtnaZT5ufTPzUgy4+hvi0LcSFKAuTb2xoltlpVmWUI5kJA6ouVjC9Dat8RS4eVxRV7L2gjKyUlK/NpRhn7NsJ6oYKfYmrItNKAOq587LM/HYh9jSfD3VYMtT063xktSpolRNkpbNvSTa0F8M4arDNZlp6cYS0hteZWZYJ2bgIsCPQxwbLwRlhfITuWIAsBcc9T4oW/E3kENaBdf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82" name="Picture 3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616" y="2756227"/>
            <a:ext cx="1206446" cy="120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42" descr="data:image/jpeg;base64,/9j/4AAQSkZJRgABAQAAAQABAAD/2wBDAAUDBAQEAwUEBAQFBQUGBwwIBwcHBw8LCwkMEQ8SEhEPERETFhwXExQaFRERGCEYGh0dHx8fExciJCIeJBweHx7/2wBDAQUFBQcGBw4ICA4eFBEUHh4eHh4eHh4eHh4eHh4eHh4eHh4eHh4eHh4eHh4eHh4eHh4eHh4eHh4eHh4eHh4eHh7/wAARCABQAFADASIAAhEBAxEB/8QAHAABAAIDAQEBAAAAAAAAAAAAAAUGBAcIAwEC/8QANhAAAQMEAAMGAwYGAwAAAAAAAQIDBAAFBhESITEHExRBUWEiI3EIFTKBgqEzQlJjcsGRorH/xAAVAQEBAAAAAAAAAAAAAAAAAAAAAf/EABcRAQEBAQAAAAAAAAAAAAAAAAABMWH/2gAMAwEAAhEDEQA/AOy6UpQKUrAyG6M2Wyy7rIafdZitlxaGUcayB6DzoKyu2P5Xk0125POfccMhmNHZfUjvXQSHFL4dHkRoc/8Ae4JvsHwNiW1JhJvEJbLvetdxcnAEK3vlsnz9au2CtLbxmI67/FkAvuH1Us7J/epylJVcx9hVov8AIsqJsuVFMZEhoSXS4tolS0kcR5lJ4RoHpo1Y6rFkUZWfX2R1THaYig/QFf8A6s1Z6tClKVApSlAqBz10pxt2M2fmTFojIHrxqAP/AF3U9WvO2G23nI/AY5j9yRbrgQuYl9YJCODQG9cxskjY6bpErOt2Z2Gx2OPFvt0YjS2CphbI2pe0kjfCnZ1y61nwc/wubIRGZyW2pfXrgaeeDS1fQL0T+VctZFjue4zPdRfscfkoR8S5duHfoI/qOuY/VqsawZLY5tyiW1bq1vSnA2llTKiT675aAA67q7SN7dlN2lye1TKVPyH/AAc91xURor238pfAVAeR5EHXpW3q54weNk1mzG13i5QWoVnMhLcfTnEtwSlObWob0kfBvWh+IV0PSkKUpUUpSlArV0zMbFZO0TJL1kF0Zhw4Edi3RUKO1uuaLroSkczribHIfWtnSHUMsOPOHSG0lSj6ADZrn7Mex6L2iY0zmkCcbdfJLa39rG2nkFSlJB1zB0Rz5/TzoLPYu2rCbpeElb0uAouqAXJaAQpBAAO0k6/COtWXOGLDNxt+8WuLbJU2WBHYnMtoWv5hCTpwc+hPnXFuYYvmOD3IMZFaZEZBVpD4Ttpz/FQ5H6b37VsvsMOQXCLcpFkUnxLbQVFStfy+9BJC1A8vh15j1pB0nklpEvDLiwwnSmgDH9U9zrh/dJ/5qy25/wAVb48nWu9aSvXpsA1hwJccRm4Uolp7gCVJdTw8Z1zI8jv2NfrGwUWpEc9WFKZP6SRQSNKUoFKUoK52luyE4TcWIgWZMpvwzQQNq2v4ToeZAJP5Vzhm32ig0w3i2CxvBwITaY3jZTXzFpQAn4WzySND+bZPoK33l+S2lntHxTEX5aROmLdlpZCSTwttr4SdcgCQrr6Vr3t7+z3bszW9fsWW1a76QVON64WZJ99fhV79D5661LxEdg3b9bbvFTac8tsZ1h4cDklprjbUP7jR3y9xv6VsnDbVi0e9KXiMWCzbHGkLComi2talFajy9gBryrhmVjeWY1kYsF8tsiFNUrhQlxOgvy2k9FD3FdrfZ6xt6z4jDfekOghgtlgp0Asq4lLPv5e3P1qzBs55lp9stvNocQeoUNio62NMQrjJhtucPGA620V70noSB16/6qU57qPTZreMgN+LHFcDGEXvSo8mwoq4QOg5k0VIUpSgVi3BRDegdVlV4S0cSKCpuxITd4+9fCseO7rufElA7zg3vg4uvDsk66VMwLqNhDp5VjS4Ti98Nedttrjkod58KU9fegz8nh2edaHJV0t0Se3EQp9sPtJXwFIJ2Njka+4bE8DjECOQAUsgnXqedV3tbvU212CLarJaXbpcbpKRDaZbOg2kgqU4s+SQE6PTrV1jILcZttQSClAB106UR6UpSilKUo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87" name="Picture 4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55" y="2691973"/>
            <a:ext cx="948974" cy="94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84" name="Picture 40" descr="Northern Industrial Air Hydraulic Lift Table — 660-Lb. Capacit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09" y="3962673"/>
            <a:ext cx="1822692" cy="182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8" name="Picture 4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70" y="3979777"/>
            <a:ext cx="1061989" cy="177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 descr="L:\EH&amp;SUnit\Photos\BSAS\WSREC Heat Shade Wagon 5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50" y="3796845"/>
            <a:ext cx="2598369" cy="19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s://encrypted-tbn1.google.com/images?q=tbn:ANd9GcQAmYir_xs9F_e2o1t8FpIIss6FiYZ6_29fvNsYCuw0L8X7e-g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934" y="1198517"/>
            <a:ext cx="840619" cy="16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an,Safety,1 Type,2 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0" y="3662785"/>
            <a:ext cx="95250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76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Be Smart About Safety (BSAS)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592400"/>
              </p:ext>
            </p:extLst>
          </p:nvPr>
        </p:nvGraphicFramePr>
        <p:xfrm>
          <a:off x="518158" y="1203960"/>
          <a:ext cx="7376161" cy="4175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Promoting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 Safety Program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 BSAS to promote Safety Program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Shirts for Safety Coordinators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Personal First Aid Kits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Keychain Flashlights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Flu Prevention Kit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Tape Measure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 Bottles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Respirator Bags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endParaRPr lang="en-US" sz="240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endParaRPr lang="en-US" sz="24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Be Smart About Safe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000" y="1203960"/>
            <a:ext cx="1935052" cy="13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0" y="2811425"/>
            <a:ext cx="3778812" cy="283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3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Resources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345445"/>
              </p:ext>
            </p:extLst>
          </p:nvPr>
        </p:nvGraphicFramePr>
        <p:xfrm>
          <a:off x="518158" y="1203960"/>
          <a:ext cx="7376161" cy="429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Resources developed/targeted for:</a:t>
                      </a:r>
                    </a:p>
                    <a:p>
                      <a:endParaRPr lang="en-US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 &amp; RECs 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Safety notes and training specific </a:t>
                      </a:r>
                      <a:b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field research activities 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Site-specific emergency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plans &amp; </a:t>
                      </a:r>
                      <a:b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compliance plans (confined space, </a:t>
                      </a:r>
                      <a:b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spill prevention, chemical hygiene, etc.)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 operations manual/training for </a:t>
                      </a:r>
                      <a:b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hazardous equipment </a:t>
                      </a:r>
                      <a:b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(cotton gin, feed mill, etc.) 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Respiratory safety program </a:t>
                      </a:r>
                      <a:b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fit testing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289">
            <a:off x="5528771" y="2224671"/>
            <a:ext cx="2474454" cy="329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0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Resources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115765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Resources developed/targeted for:</a:t>
                      </a:r>
                    </a:p>
                    <a:p>
                      <a:endParaRPr lang="en-US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4-H 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Policy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Safety Manual 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Camp Safety Guide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 Safety Guide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Clover Safe Notes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Safety/Risk Management Tool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baseline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963">
            <a:off x="5563226" y="2227958"/>
            <a:ext cx="2438495" cy="3388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12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Resources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342423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Resources developed/targeted for: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US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Master Gardener Program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Policy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Safety Manual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Thinking Safe &amp; Green Notes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Accident Insurance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baseline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393">
            <a:off x="5569220" y="2241445"/>
            <a:ext cx="2441230" cy="331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12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Assessment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162771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Surveys 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ANR 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University system-wide</a:t>
                      </a:r>
                    </a:p>
                    <a:p>
                      <a:pPr marL="914400" marR="0" lvl="1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2000" baseline="0" dirty="0" smtClean="0"/>
                        <a:t>ANR Staff/Academics had better awareness of safety responsibilities than their campus counterparts</a:t>
                      </a:r>
                    </a:p>
                    <a:p>
                      <a:pPr marL="914400" marR="0" lvl="1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2000" baseline="0" dirty="0" smtClean="0"/>
                        <a:t>ANR staff/Academics know when/where to get help</a:t>
                      </a:r>
                      <a:endParaRPr lang="en-US" sz="2000" dirty="0" smtClean="0"/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Website Statistics</a:t>
                      </a:r>
                    </a:p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aseline="0" dirty="0" smtClean="0"/>
                        <a:t>Approx. 10,000 “page views” per quarter</a:t>
                      </a:r>
                    </a:p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2400" baseline="0" dirty="0" smtClean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800" baseline="0" dirty="0" smtClean="0"/>
                        <a:t>Decreasing frequency of injuries 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8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Lessons Learned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096401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your homework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US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 laws, regulations, policies, best practices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Need to answer, “Why?”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regulatory activities</a:t>
                      </a:r>
                      <a:endParaRPr lang="en-US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 agency initiatives/concerns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impacts to CE programs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 past injuries and insurance claims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Demonstrate what adverse events have happened</a:t>
                      </a: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Engage stakeholders in developing program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Easier acceptance when part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the process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338" name="Picture 2" descr="C:\Users\baoatman\AppData\Local\Microsoft\Windows\Temporary Internet Files\Content.IE5\Z30QJ0QD\MP90043941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84" y="1371246"/>
            <a:ext cx="1537923" cy="22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587982"/>
              </p:ext>
            </p:extLst>
          </p:nvPr>
        </p:nvGraphicFramePr>
        <p:xfrm>
          <a:off x="502918" y="1493520"/>
          <a:ext cx="7376161" cy="4248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248061">
                <a:tc>
                  <a:txBody>
                    <a:bodyPr/>
                    <a:lstStyle/>
                    <a:p>
                      <a:pPr marL="457200" indent="-457200" algn="l"/>
                      <a:r>
                        <a:rPr lang="en-US" sz="2800" b="0" u="none" baseline="0" dirty="0" smtClean="0">
                          <a:solidFill>
                            <a:schemeClr val="tx1"/>
                          </a:solidFill>
                        </a:rPr>
                        <a:t>Visit our website: </a:t>
                      </a:r>
                    </a:p>
                    <a:p>
                      <a:pPr marL="457200" indent="-457200" algn="ctr"/>
                      <a:endParaRPr lang="en-US" sz="2200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457200" indent="-457200" algn="ctr"/>
                      <a:endParaRPr lang="en-US" sz="2200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457200" indent="-457200" algn="ctr"/>
                      <a:endParaRPr lang="en-US" sz="2200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457200" indent="-457200" algn="l"/>
                      <a:r>
                        <a:rPr lang="en-US" sz="2800" b="0" u="none" baseline="0" dirty="0" smtClean="0">
                          <a:solidFill>
                            <a:schemeClr val="tx1"/>
                          </a:solidFill>
                          <a:hlinkClick r:id="rId3"/>
                        </a:rPr>
                        <a:t>http://ucanr.edu/safety</a:t>
                      </a:r>
                      <a:endParaRPr lang="en-US" sz="2800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457200" indent="-457200" algn="ctr"/>
                      <a:endParaRPr lang="en-US" sz="2000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457200" indent="-457200" algn="ctr"/>
                      <a:endParaRPr lang="en-US" sz="2000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457200" indent="-457200" algn="ctr"/>
                      <a:endParaRPr lang="en-US" sz="2000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457200" indent="-457200" algn="l"/>
                      <a:endParaRPr lang="en-US" sz="2000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457200" indent="-457200" algn="l"/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</a:rPr>
                        <a:t>Brian Oatman</a:t>
                      </a:r>
                    </a:p>
                    <a:p>
                      <a:pPr marL="457200" indent="-457200" algn="l"/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</a:rPr>
                        <a:t>Director, Risk &amp; Safety Services</a:t>
                      </a:r>
                    </a:p>
                    <a:p>
                      <a:pPr marL="457200" indent="-457200" algn="l"/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hlinkClick r:id="rId4"/>
                        </a:rPr>
                        <a:t>baoatman@ucdavis.edu</a:t>
                      </a: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</a:rPr>
                        <a:t> or 530-752-6024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8160" y="457199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For More Information</a:t>
            </a:r>
            <a:endParaRPr lang="en-US" sz="3200" dirty="0">
              <a:latin typeface="Cambria" pitchFamily="18" charset="0"/>
            </a:endParaRPr>
          </a:p>
        </p:txBody>
      </p:sp>
      <p:pic>
        <p:nvPicPr>
          <p:cNvPr id="13314" name="Picture 2" descr="F:\neraoc\graphics\website hom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0" b="586"/>
          <a:stretch/>
        </p:blipFill>
        <p:spPr bwMode="auto">
          <a:xfrm>
            <a:off x="4984270" y="1041974"/>
            <a:ext cx="4159730" cy="48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5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8160" y="457199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Website Links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94291"/>
              </p:ext>
            </p:extLst>
          </p:nvPr>
        </p:nvGraphicFramePr>
        <p:xfrm>
          <a:off x="616688" y="1397000"/>
          <a:ext cx="7277632" cy="371726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32298"/>
                <a:gridCol w="4045334"/>
              </a:tblGrid>
              <a:tr h="464658">
                <a:tc>
                  <a:txBody>
                    <a:bodyPr/>
                    <a:lstStyle/>
                    <a:p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</a:rPr>
                        <a:t>EH&amp;S Homepage: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hlinkClick r:id="rId3"/>
                        </a:rPr>
                        <a:t>http://ucanr.edu/safety</a:t>
                      </a:r>
                      <a:endParaRPr lang="en-US" sz="2000" b="0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64658">
                <a:tc>
                  <a:txBody>
                    <a:bodyPr/>
                    <a:lstStyle/>
                    <a:p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</a:rPr>
                        <a:t>Safety Notes: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hlinkClick r:id="rId4"/>
                        </a:rPr>
                        <a:t>http://ucanr.edu/safetynotes</a:t>
                      </a:r>
                      <a:endParaRPr lang="en-US" sz="2000" b="0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64658">
                <a:tc>
                  <a:txBody>
                    <a:bodyPr/>
                    <a:lstStyle/>
                    <a:p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</a:rPr>
                        <a:t>Safety Training: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hlinkClick r:id="rId5"/>
                        </a:rPr>
                        <a:t>http://ucanr.edu/safetytraining</a:t>
                      </a:r>
                      <a:endParaRPr lang="en-US" sz="2000" b="0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646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</a:rPr>
                        <a:t>Forms and Plans: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hlinkClick r:id="rId6"/>
                        </a:rPr>
                        <a:t>http://ucanr.edu/safetyforms</a:t>
                      </a:r>
                      <a:endParaRPr lang="en-US" sz="2000" dirty="0"/>
                    </a:p>
                  </a:txBody>
                  <a:tcPr anchor="ctr"/>
                </a:tc>
              </a:tr>
              <a:tr h="4646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</a:rPr>
                        <a:t>4-H Safety: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hlinkClick r:id="rId7"/>
                        </a:rPr>
                        <a:t>http://ucanr.edu/4hsafety</a:t>
                      </a:r>
                      <a:endParaRPr lang="en-US" sz="2000" b="0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64658">
                <a:tc>
                  <a:txBody>
                    <a:bodyPr/>
                    <a:lstStyle/>
                    <a:p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</a:rPr>
                        <a:t>Master Gardener Safety: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hlinkClick r:id="rId8"/>
                        </a:rPr>
                        <a:t>http://ucanr.edu/mgsafety</a:t>
                      </a:r>
                      <a:endParaRPr lang="en-US" sz="2000" b="0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64658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</a:tr>
              <a:tr h="4646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</a:rPr>
                        <a:t>Risk Services:</a:t>
                      </a:r>
                      <a:endParaRPr lang="en-US" sz="1800" b="0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hlinkClick r:id="rId9"/>
                        </a:rPr>
                        <a:t>http://ucanr.edu/risk</a:t>
                      </a:r>
                      <a:endParaRPr lang="en-US" sz="2000" b="0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Why Safety?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061490"/>
              </p:ext>
            </p:extLst>
          </p:nvPr>
        </p:nvGraphicFramePr>
        <p:xfrm>
          <a:off x="518158" y="1203960"/>
          <a:ext cx="7376161" cy="441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Reasons for Safety/Risk Management Programs:</a:t>
                      </a:r>
                    </a:p>
                    <a:p>
                      <a:endParaRPr lang="en-US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Prevent injuries, losses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 the cost of claims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 lost time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Regulation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policy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 costs due to regulatory </a:t>
                      </a:r>
                      <a:b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requirements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2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Goal: Establish a “safety culture” as a</a:t>
                      </a:r>
                      <a:r>
                        <a:rPr lang="en-US" sz="2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key </a:t>
                      </a:r>
                      <a:r>
                        <a:rPr lang="en-US" sz="2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of ANR programs</a:t>
                      </a:r>
                      <a:endParaRPr lang="en-US" sz="2400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http://www.gearslutz.com/board/attachments/geekslutz-forum/35096d1178551237-odd-safety-question-current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839" y="2023254"/>
            <a:ext cx="2186229" cy="1889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93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Methods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873323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Tools we used to identify problems and develop solutions: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Risk Assessment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 past claims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Incident Reports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Surveys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Talk to groups (County Directors, Admin, etc.)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Onsite reviews/audits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regulatory changes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agency enforcement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 descr="http://articles.clearrisk.com/Portals/85584/images/Risk%20Tools%20ClearRi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979" y="1902305"/>
            <a:ext cx="2485149" cy="1648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93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Methods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67291"/>
              </p:ext>
            </p:extLst>
          </p:nvPr>
        </p:nvGraphicFramePr>
        <p:xfrm>
          <a:off x="518158" y="1203960"/>
          <a:ext cx="7376161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Risk Assessment (details)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2003 UCCE Risk Assessment identified 11 of 40 risks (and 3 of top 10) related to Safety or Risk Management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Facilitated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meetings with core group of CE leaders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2011 Risk Assessment of Multi-County Partnership - plan for structural change to CE administration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Surveys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Facilitated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meeting</a:t>
                      </a:r>
                    </a:p>
                    <a:p>
                      <a:pPr marL="800100" lvl="1" indent="-342900">
                        <a:buFont typeface="Courier New" pitchFamily="49" charset="0"/>
                        <a:buChar char="o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Stakeholder group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2400" b="0" baseline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6" name="Picture 2" descr="C:\Users\baoatman\AppData\Local\Microsoft\Windows\Temporary Internet Files\Content.IE5\Z30QJ0QD\MP90038730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163" y="4193317"/>
            <a:ext cx="2179638" cy="155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93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Methods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112338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Risk Assessment (details)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2400" b="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key risks to achieving objectives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Rank by impact/likelihood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potential mitigation measures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Evaluate anticipated effectiveness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 selected mitigation </a:t>
                      </a:r>
                      <a:br>
                        <a:rPr lang="en-US" sz="2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measures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and adapt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 descr="ERM Framew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/>
          <a:stretch/>
        </p:blipFill>
        <p:spPr bwMode="auto">
          <a:xfrm>
            <a:off x="5425115" y="3096379"/>
            <a:ext cx="2644998" cy="2583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47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dk1"/>
                </a:solidFill>
                <a:latin typeface="Cambria" pitchFamily="18" charset="0"/>
              </a:rPr>
              <a:t>Implementation</a:t>
            </a:r>
            <a:endParaRPr lang="en-US" sz="2800" dirty="0">
              <a:solidFill>
                <a:schemeClr val="dk1"/>
              </a:solidFill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048048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800" b="0" baseline="0" dirty="0" smtClean="0"/>
                        <a:t>Keys to implementation: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 from leadership – is key to success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Engage stakeholders – leverage existing workgroups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 with staff – ask about their concerns and needs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Visit sites – understand how they operate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Find advocates and work with them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practical solutions, not problems</a:t>
                      </a: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800" baseline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2" name="Picture 2" descr="C:\Users\baoatman\AppData\Local\Microsoft\Windows\Temporary Internet Files\Content.IE5\H4O8HZCO\MP90041182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303" y="4238495"/>
            <a:ext cx="2420194" cy="206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dk1"/>
                </a:solidFill>
                <a:latin typeface="Cambria" pitchFamily="18" charset="0"/>
              </a:rPr>
              <a:t>Safety Coordinator Program</a:t>
            </a:r>
            <a:endParaRPr lang="en-US" sz="2800" dirty="0">
              <a:solidFill>
                <a:schemeClr val="dk1"/>
              </a:solidFill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792510"/>
              </p:ext>
            </p:extLst>
          </p:nvPr>
        </p:nvGraphicFramePr>
        <p:xfrm>
          <a:off x="518158" y="1203960"/>
          <a:ext cx="7376161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Safety Coordinator (located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 each office)</a:t>
                      </a: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Roles &amp; responsibilities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Office/location liaison with ANR EH&amp;S office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Maintain written Safety Program (IIPP)</a:t>
                      </a:r>
                    </a:p>
                    <a:p>
                      <a:pPr marL="742950" lvl="1" indent="-28575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coordinate worksite inspections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Facilitate safety training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Courier New" pitchFamily="49" charset="0"/>
                        <a:buChar char="o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Assist with injury investigation</a:t>
                      </a:r>
                    </a:p>
                    <a:p>
                      <a:pPr marL="742950" lvl="1" indent="-28575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Assist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review and assessment of safety program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Courier New" pitchFamily="49" charset="0"/>
                        <a:buChar char="o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Resource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safety information, maintain required postings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Statewide training roadshow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Quarterly webinars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Collaborative website/e-mail list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8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57200"/>
            <a:ext cx="7376160" cy="58477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EH&amp;S Activities</a:t>
            </a:r>
            <a:endParaRPr lang="en-US" sz="32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35140"/>
              </p:ext>
            </p:extLst>
          </p:nvPr>
        </p:nvGraphicFramePr>
        <p:xfrm>
          <a:off x="518158" y="1203960"/>
          <a:ext cx="7376161" cy="4048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6161"/>
              </a:tblGrid>
              <a:tr h="4048169"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Policies, Plans, Guidelines &amp;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Forms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 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Safety Notes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Onsite Risk &amp; Safety 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Reviews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Analyze injuries/accidents – develop control strategies</a:t>
                      </a:r>
                      <a:endParaRPr lang="en-US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8" name="Picture 2" descr="C:\Users\baoatman\AppData\Local\Microsoft\Windows\Temporary Internet Files\Content.IE5\EX8P0IGN\MP90040653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777" y="4287391"/>
            <a:ext cx="2343814" cy="156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66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1886</TotalTime>
  <Words>2144</Words>
  <Application>Microsoft Office PowerPoint</Application>
  <PresentationFormat>On-screen Show (4:3)</PresentationFormat>
  <Paragraphs>502</Paragraphs>
  <Slides>29</Slides>
  <Notes>29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Custom Design</vt:lpstr>
      <vt:lpstr>1_Custom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ANR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Kintigh</dc:creator>
  <cp:lastModifiedBy>Brian Oatman</cp:lastModifiedBy>
  <cp:revision>206</cp:revision>
  <cp:lastPrinted>2012-05-01T23:00:08Z</cp:lastPrinted>
  <dcterms:created xsi:type="dcterms:W3CDTF">2011-04-06T20:16:06Z</dcterms:created>
  <dcterms:modified xsi:type="dcterms:W3CDTF">2012-05-21T15:07:09Z</dcterms:modified>
</cp:coreProperties>
</file>