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39" r:id="rId2"/>
  </p:sldMasterIdLst>
  <p:notesMasterIdLst>
    <p:notesMasterId r:id="rId23"/>
  </p:notesMasterIdLst>
  <p:sldIdLst>
    <p:sldId id="257" r:id="rId3"/>
    <p:sldId id="280" r:id="rId4"/>
    <p:sldId id="259" r:id="rId5"/>
    <p:sldId id="263" r:id="rId6"/>
    <p:sldId id="272" r:id="rId7"/>
    <p:sldId id="268" r:id="rId8"/>
    <p:sldId id="281" r:id="rId9"/>
    <p:sldId id="282" r:id="rId10"/>
    <p:sldId id="283" r:id="rId11"/>
    <p:sldId id="284" r:id="rId12"/>
    <p:sldId id="285" r:id="rId13"/>
    <p:sldId id="286" r:id="rId14"/>
    <p:sldId id="287" r:id="rId15"/>
    <p:sldId id="288" r:id="rId16"/>
    <p:sldId id="289" r:id="rId17"/>
    <p:sldId id="290" r:id="rId18"/>
    <p:sldId id="294" r:id="rId19"/>
    <p:sldId id="291" r:id="rId20"/>
    <p:sldId id="292" r:id="rId21"/>
    <p:sldId id="293" r:id="rId22"/>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CC00"/>
    <a:srgbClr val="FF0000"/>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erri\Documents\Walnut%20stuff\2000-2010\2010\research%20results%202010\Tehama%20County%20bud%20samples%2012-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erri\Documents\Walnut%20stuff\2000-2010\2010\research%20results%202010\Tehama%20County%20bud%20samples%2012-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dirty="0"/>
              <a:t>Tehama </a:t>
            </a:r>
            <a:r>
              <a:rPr lang="en-US" dirty="0" smtClean="0"/>
              <a:t>County, Northern California</a:t>
            </a:r>
            <a:endParaRPr lang="en-US" dirty="0"/>
          </a:p>
        </c:rich>
      </c:tx>
      <c:layout>
        <c:manualLayout>
          <c:xMode val="edge"/>
          <c:yMode val="edge"/>
          <c:x val="0.41991354699083666"/>
          <c:y val="0.16625277609529576"/>
        </c:manualLayout>
      </c:layout>
      <c:overlay val="0"/>
      <c:spPr>
        <a:noFill/>
        <a:ln w="25400">
          <a:noFill/>
        </a:ln>
      </c:spPr>
    </c:title>
    <c:autoTitleDeleted val="0"/>
    <c:plotArea>
      <c:layout>
        <c:manualLayout>
          <c:layoutTarget val="inner"/>
          <c:xMode val="edge"/>
          <c:yMode val="edge"/>
          <c:x val="9.9482016295968728E-2"/>
          <c:y val="0.15210871337286411"/>
          <c:w val="0.83523442848490403"/>
          <c:h val="0.73192905642784101"/>
        </c:manualLayout>
      </c:layout>
      <c:lineChart>
        <c:grouping val="standard"/>
        <c:varyColors val="0"/>
        <c:ser>
          <c:idx val="0"/>
          <c:order val="0"/>
          <c:tx>
            <c:strRef>
              <c:f>Data!$A$87</c:f>
              <c:strCache>
                <c:ptCount val="1"/>
                <c:pt idx="0">
                  <c:v>1 Spencer E #1</c:v>
                </c:pt>
              </c:strCache>
            </c:strRef>
          </c:tx>
          <c:spPr>
            <a:ln w="38100">
              <a:solidFill>
                <a:srgbClr val="000080"/>
              </a:solidFill>
              <a:prstDash val="solid"/>
            </a:ln>
          </c:spPr>
          <c:marker>
            <c:symbol val="diamond"/>
            <c:size val="6"/>
            <c:spPr>
              <a:solidFill>
                <a:srgbClr val="000080"/>
              </a:solidFill>
              <a:ln>
                <a:solidFill>
                  <a:srgbClr val="000080"/>
                </a:solidFill>
                <a:prstDash val="solid"/>
              </a:ln>
            </c:spPr>
          </c:marker>
          <c:cat>
            <c:numRef>
              <c:f>Data!$G$86:$J$86</c:f>
              <c:numCache>
                <c:formatCode>General</c:formatCode>
                <c:ptCount val="4"/>
                <c:pt idx="0">
                  <c:v>2010</c:v>
                </c:pt>
                <c:pt idx="1">
                  <c:v>2011</c:v>
                </c:pt>
                <c:pt idx="2">
                  <c:v>2012</c:v>
                </c:pt>
                <c:pt idx="3">
                  <c:v>2013</c:v>
                </c:pt>
              </c:numCache>
            </c:numRef>
          </c:cat>
          <c:val>
            <c:numRef>
              <c:f>Data!$G$87:$J$87</c:f>
              <c:numCache>
                <c:formatCode>General</c:formatCode>
                <c:ptCount val="4"/>
                <c:pt idx="0">
                  <c:v>0.4</c:v>
                </c:pt>
                <c:pt idx="1">
                  <c:v>0.13</c:v>
                </c:pt>
                <c:pt idx="2">
                  <c:v>0.17</c:v>
                </c:pt>
                <c:pt idx="3">
                  <c:v>0.13</c:v>
                </c:pt>
              </c:numCache>
            </c:numRef>
          </c:val>
          <c:smooth val="0"/>
        </c:ser>
        <c:ser>
          <c:idx val="1"/>
          <c:order val="1"/>
          <c:tx>
            <c:strRef>
              <c:f>Data!$A$88</c:f>
              <c:strCache>
                <c:ptCount val="1"/>
                <c:pt idx="0">
                  <c:v>2 Spencer W# 2</c:v>
                </c:pt>
              </c:strCache>
            </c:strRef>
          </c:tx>
          <c:spPr>
            <a:ln w="38100">
              <a:solidFill>
                <a:srgbClr val="FF00FF"/>
              </a:solidFill>
              <a:prstDash val="solid"/>
            </a:ln>
          </c:spPr>
          <c:marker>
            <c:symbol val="square"/>
            <c:size val="6"/>
            <c:spPr>
              <a:solidFill>
                <a:srgbClr val="FF00FF"/>
              </a:solidFill>
              <a:ln>
                <a:solidFill>
                  <a:srgbClr val="FF00FF"/>
                </a:solidFill>
                <a:prstDash val="solid"/>
              </a:ln>
            </c:spPr>
          </c:marker>
          <c:cat>
            <c:numRef>
              <c:f>Data!$G$86:$J$86</c:f>
              <c:numCache>
                <c:formatCode>General</c:formatCode>
                <c:ptCount val="4"/>
                <c:pt idx="0">
                  <c:v>2010</c:v>
                </c:pt>
                <c:pt idx="1">
                  <c:v>2011</c:v>
                </c:pt>
                <c:pt idx="2">
                  <c:v>2012</c:v>
                </c:pt>
                <c:pt idx="3">
                  <c:v>2013</c:v>
                </c:pt>
              </c:numCache>
            </c:numRef>
          </c:cat>
          <c:val>
            <c:numRef>
              <c:f>Data!$G$88:$J$88</c:f>
              <c:numCache>
                <c:formatCode>General</c:formatCode>
                <c:ptCount val="4"/>
                <c:pt idx="0">
                  <c:v>1.8</c:v>
                </c:pt>
                <c:pt idx="1">
                  <c:v>7.0000000000000007E-2</c:v>
                </c:pt>
                <c:pt idx="2">
                  <c:v>7.0000000000000007E-2</c:v>
                </c:pt>
                <c:pt idx="3">
                  <c:v>0.1</c:v>
                </c:pt>
              </c:numCache>
            </c:numRef>
          </c:val>
          <c:smooth val="0"/>
        </c:ser>
        <c:ser>
          <c:idx val="2"/>
          <c:order val="2"/>
          <c:tx>
            <c:strRef>
              <c:f>Data!$A$89</c:f>
              <c:strCache>
                <c:ptCount val="1"/>
                <c:pt idx="0">
                  <c:v>3 Kansas #2</c:v>
                </c:pt>
              </c:strCache>
            </c:strRef>
          </c:tx>
          <c:spPr>
            <a:ln w="38100">
              <a:solidFill>
                <a:srgbClr val="FF6600"/>
              </a:solidFill>
              <a:prstDash val="solid"/>
            </a:ln>
          </c:spPr>
          <c:marker>
            <c:symbol val="triangle"/>
            <c:size val="6"/>
            <c:spPr>
              <a:solidFill>
                <a:schemeClr val="accent6">
                  <a:lumMod val="75000"/>
                </a:schemeClr>
              </a:solidFill>
              <a:ln>
                <a:solidFill>
                  <a:schemeClr val="accent6">
                    <a:lumMod val="75000"/>
                  </a:schemeClr>
                </a:solidFill>
                <a:prstDash val="solid"/>
              </a:ln>
            </c:spPr>
          </c:marker>
          <c:cat>
            <c:numRef>
              <c:f>Data!$G$86:$J$86</c:f>
              <c:numCache>
                <c:formatCode>General</c:formatCode>
                <c:ptCount val="4"/>
                <c:pt idx="0">
                  <c:v>2010</c:v>
                </c:pt>
                <c:pt idx="1">
                  <c:v>2011</c:v>
                </c:pt>
                <c:pt idx="2">
                  <c:v>2012</c:v>
                </c:pt>
                <c:pt idx="3">
                  <c:v>2013</c:v>
                </c:pt>
              </c:numCache>
            </c:numRef>
          </c:cat>
          <c:val>
            <c:numRef>
              <c:f>Data!$G$89:$J$89</c:f>
              <c:numCache>
                <c:formatCode>General</c:formatCode>
                <c:ptCount val="4"/>
                <c:pt idx="0">
                  <c:v>0</c:v>
                </c:pt>
                <c:pt idx="1">
                  <c:v>0.37</c:v>
                </c:pt>
                <c:pt idx="2">
                  <c:v>0.33</c:v>
                </c:pt>
                <c:pt idx="3">
                  <c:v>0.39</c:v>
                </c:pt>
              </c:numCache>
            </c:numRef>
          </c:val>
          <c:smooth val="0"/>
        </c:ser>
        <c:ser>
          <c:idx val="3"/>
          <c:order val="3"/>
          <c:tx>
            <c:strRef>
              <c:f>Data!$A$90</c:f>
              <c:strCache>
                <c:ptCount val="1"/>
                <c:pt idx="0">
                  <c:v>4 Span #3</c:v>
                </c:pt>
              </c:strCache>
            </c:strRef>
          </c:tx>
          <c:spPr>
            <a:ln w="25400">
              <a:solidFill>
                <a:srgbClr val="00FFFF"/>
              </a:solidFill>
              <a:prstDash val="solid"/>
            </a:ln>
          </c:spPr>
          <c:marker>
            <c:symbol val="x"/>
            <c:size val="6"/>
            <c:spPr>
              <a:noFill/>
              <a:ln>
                <a:solidFill>
                  <a:srgbClr val="00FFFF"/>
                </a:solidFill>
                <a:prstDash val="solid"/>
              </a:ln>
            </c:spPr>
          </c:marker>
          <c:cat>
            <c:numRef>
              <c:f>Data!$G$86:$J$86</c:f>
              <c:numCache>
                <c:formatCode>General</c:formatCode>
                <c:ptCount val="4"/>
                <c:pt idx="0">
                  <c:v>2010</c:v>
                </c:pt>
                <c:pt idx="1">
                  <c:v>2011</c:v>
                </c:pt>
                <c:pt idx="2">
                  <c:v>2012</c:v>
                </c:pt>
                <c:pt idx="3">
                  <c:v>2013</c:v>
                </c:pt>
              </c:numCache>
            </c:numRef>
          </c:cat>
          <c:val>
            <c:numRef>
              <c:f>Data!$G$90:$J$90</c:f>
              <c:numCache>
                <c:formatCode>General</c:formatCode>
                <c:ptCount val="4"/>
                <c:pt idx="0">
                  <c:v>0.03</c:v>
                </c:pt>
                <c:pt idx="1">
                  <c:v>0.1</c:v>
                </c:pt>
                <c:pt idx="2">
                  <c:v>0.03</c:v>
                </c:pt>
                <c:pt idx="3">
                  <c:v>0</c:v>
                </c:pt>
              </c:numCache>
            </c:numRef>
          </c:val>
          <c:smooth val="0"/>
        </c:ser>
        <c:ser>
          <c:idx val="4"/>
          <c:order val="4"/>
          <c:tx>
            <c:strRef>
              <c:f>Data!$A$91</c:f>
              <c:strCache>
                <c:ptCount val="1"/>
                <c:pt idx="0">
                  <c:v>5 Vestal #2</c:v>
                </c:pt>
              </c:strCache>
            </c:strRef>
          </c:tx>
          <c:spPr>
            <a:ln w="12700">
              <a:solidFill>
                <a:srgbClr val="800080"/>
              </a:solidFill>
              <a:prstDash val="solid"/>
            </a:ln>
          </c:spPr>
          <c:marker>
            <c:symbol val="star"/>
            <c:size val="5"/>
            <c:spPr>
              <a:noFill/>
              <a:ln>
                <a:solidFill>
                  <a:srgbClr val="800080"/>
                </a:solidFill>
                <a:prstDash val="solid"/>
              </a:ln>
            </c:spPr>
          </c:marker>
          <c:cat>
            <c:numRef>
              <c:f>Data!$G$86:$J$86</c:f>
              <c:numCache>
                <c:formatCode>General</c:formatCode>
                <c:ptCount val="4"/>
                <c:pt idx="0">
                  <c:v>2010</c:v>
                </c:pt>
                <c:pt idx="1">
                  <c:v>2011</c:v>
                </c:pt>
                <c:pt idx="2">
                  <c:v>2012</c:v>
                </c:pt>
                <c:pt idx="3">
                  <c:v>2013</c:v>
                </c:pt>
              </c:numCache>
            </c:numRef>
          </c:cat>
          <c:val>
            <c:numRef>
              <c:f>Data!$G$91:$J$91</c:f>
              <c:numCache>
                <c:formatCode>General</c:formatCode>
                <c:ptCount val="4"/>
                <c:pt idx="0">
                  <c:v>0</c:v>
                </c:pt>
                <c:pt idx="1">
                  <c:v>0</c:v>
                </c:pt>
                <c:pt idx="2">
                  <c:v>0.03</c:v>
                </c:pt>
                <c:pt idx="3">
                  <c:v>0</c:v>
                </c:pt>
              </c:numCache>
            </c:numRef>
          </c:val>
          <c:smooth val="0"/>
        </c:ser>
        <c:ser>
          <c:idx val="5"/>
          <c:order val="5"/>
          <c:tx>
            <c:strRef>
              <c:f>Data!$A$92</c:f>
              <c:strCache>
                <c:ptCount val="1"/>
                <c:pt idx="0">
                  <c:v>6 Vestal #7</c:v>
                </c:pt>
              </c:strCache>
            </c:strRef>
          </c:tx>
          <c:spPr>
            <a:ln w="12700">
              <a:solidFill>
                <a:srgbClr val="800000"/>
              </a:solidFill>
              <a:prstDash val="solid"/>
            </a:ln>
          </c:spPr>
          <c:marker>
            <c:symbol val="circle"/>
            <c:size val="5"/>
            <c:spPr>
              <a:solidFill>
                <a:srgbClr val="800000"/>
              </a:solidFill>
              <a:ln>
                <a:solidFill>
                  <a:srgbClr val="800000"/>
                </a:solidFill>
                <a:prstDash val="solid"/>
              </a:ln>
            </c:spPr>
          </c:marker>
          <c:cat>
            <c:numRef>
              <c:f>Data!$G$86:$J$86</c:f>
              <c:numCache>
                <c:formatCode>General</c:formatCode>
                <c:ptCount val="4"/>
                <c:pt idx="0">
                  <c:v>2010</c:v>
                </c:pt>
                <c:pt idx="1">
                  <c:v>2011</c:v>
                </c:pt>
                <c:pt idx="2">
                  <c:v>2012</c:v>
                </c:pt>
                <c:pt idx="3">
                  <c:v>2013</c:v>
                </c:pt>
              </c:numCache>
            </c:numRef>
          </c:cat>
          <c:val>
            <c:numRef>
              <c:f>Data!$G$92:$J$92</c:f>
              <c:numCache>
                <c:formatCode>General</c:formatCode>
                <c:ptCount val="4"/>
                <c:pt idx="0">
                  <c:v>0</c:v>
                </c:pt>
                <c:pt idx="1">
                  <c:v>0</c:v>
                </c:pt>
                <c:pt idx="2">
                  <c:v>0</c:v>
                </c:pt>
                <c:pt idx="3">
                  <c:v>0</c:v>
                </c:pt>
              </c:numCache>
            </c:numRef>
          </c:val>
          <c:smooth val="0"/>
        </c:ser>
        <c:ser>
          <c:idx val="6"/>
          <c:order val="6"/>
          <c:tx>
            <c:strRef>
              <c:f>Data!$A$93</c:f>
              <c:strCache>
                <c:ptCount val="1"/>
                <c:pt idx="0">
                  <c:v>7 Shooter #2</c:v>
                </c:pt>
              </c:strCache>
            </c:strRef>
          </c:tx>
          <c:spPr>
            <a:ln w="38100">
              <a:solidFill>
                <a:srgbClr val="008080"/>
              </a:solidFill>
              <a:prstDash val="solid"/>
            </a:ln>
          </c:spPr>
          <c:marker>
            <c:symbol val="plus"/>
            <c:size val="6"/>
            <c:spPr>
              <a:noFill/>
              <a:ln>
                <a:solidFill>
                  <a:srgbClr val="008080"/>
                </a:solidFill>
                <a:prstDash val="solid"/>
              </a:ln>
            </c:spPr>
          </c:marker>
          <c:cat>
            <c:numRef>
              <c:f>Data!$G$86:$J$86</c:f>
              <c:numCache>
                <c:formatCode>General</c:formatCode>
                <c:ptCount val="4"/>
                <c:pt idx="0">
                  <c:v>2010</c:v>
                </c:pt>
                <c:pt idx="1">
                  <c:v>2011</c:v>
                </c:pt>
                <c:pt idx="2">
                  <c:v>2012</c:v>
                </c:pt>
                <c:pt idx="3">
                  <c:v>2013</c:v>
                </c:pt>
              </c:numCache>
            </c:numRef>
          </c:cat>
          <c:val>
            <c:numRef>
              <c:f>Data!$G$93:$J$93</c:f>
              <c:numCache>
                <c:formatCode>General</c:formatCode>
                <c:ptCount val="4"/>
                <c:pt idx="0">
                  <c:v>0.16</c:v>
                </c:pt>
                <c:pt idx="1">
                  <c:v>0.77</c:v>
                </c:pt>
                <c:pt idx="2">
                  <c:v>0.93</c:v>
                </c:pt>
                <c:pt idx="3">
                  <c:v>2.72</c:v>
                </c:pt>
              </c:numCache>
            </c:numRef>
          </c:val>
          <c:smooth val="0"/>
        </c:ser>
        <c:ser>
          <c:idx val="7"/>
          <c:order val="7"/>
          <c:tx>
            <c:strRef>
              <c:f>Data!$A$94</c:f>
              <c:strCache>
                <c:ptCount val="1"/>
                <c:pt idx="0">
                  <c:v>8 Gerber #1</c:v>
                </c:pt>
              </c:strCache>
            </c:strRef>
          </c:tx>
          <c:spPr>
            <a:ln w="38100">
              <a:solidFill>
                <a:srgbClr val="0000FF"/>
              </a:solidFill>
              <a:prstDash val="solid"/>
            </a:ln>
          </c:spPr>
          <c:marker>
            <c:symbol val="dot"/>
            <c:size val="6"/>
            <c:spPr>
              <a:noFill/>
              <a:ln>
                <a:solidFill>
                  <a:srgbClr val="0000FF"/>
                </a:solidFill>
                <a:prstDash val="solid"/>
              </a:ln>
            </c:spPr>
          </c:marker>
          <c:cat>
            <c:numRef>
              <c:f>Data!$G$86:$J$86</c:f>
              <c:numCache>
                <c:formatCode>General</c:formatCode>
                <c:ptCount val="4"/>
                <c:pt idx="0">
                  <c:v>2010</c:v>
                </c:pt>
                <c:pt idx="1">
                  <c:v>2011</c:v>
                </c:pt>
                <c:pt idx="2">
                  <c:v>2012</c:v>
                </c:pt>
                <c:pt idx="3">
                  <c:v>2013</c:v>
                </c:pt>
              </c:numCache>
            </c:numRef>
          </c:cat>
          <c:val>
            <c:numRef>
              <c:f>Data!$G$94:$J$94</c:f>
              <c:numCache>
                <c:formatCode>General</c:formatCode>
                <c:ptCount val="4"/>
                <c:pt idx="0">
                  <c:v>0.83</c:v>
                </c:pt>
                <c:pt idx="1">
                  <c:v>0</c:v>
                </c:pt>
                <c:pt idx="2">
                  <c:v>7.0000000000000007E-2</c:v>
                </c:pt>
                <c:pt idx="3">
                  <c:v>0.03</c:v>
                </c:pt>
              </c:numCache>
            </c:numRef>
          </c:val>
          <c:smooth val="0"/>
        </c:ser>
        <c:ser>
          <c:idx val="8"/>
          <c:order val="8"/>
          <c:tx>
            <c:strRef>
              <c:f>Data!$A$95</c:f>
              <c:strCache>
                <c:ptCount val="1"/>
                <c:pt idx="0">
                  <c:v>9 Jenkins #1</c:v>
                </c:pt>
              </c:strCache>
            </c:strRef>
          </c:tx>
          <c:spPr>
            <a:ln w="38100">
              <a:solidFill>
                <a:srgbClr val="00CCFF"/>
              </a:solidFill>
              <a:prstDash val="solid"/>
            </a:ln>
          </c:spPr>
          <c:marker>
            <c:symbol val="dash"/>
            <c:size val="6"/>
            <c:spPr>
              <a:noFill/>
              <a:ln>
                <a:solidFill>
                  <a:srgbClr val="00CCFF"/>
                </a:solidFill>
                <a:prstDash val="solid"/>
              </a:ln>
            </c:spPr>
          </c:marker>
          <c:cat>
            <c:numRef>
              <c:f>Data!$G$86:$J$86</c:f>
              <c:numCache>
                <c:formatCode>General</c:formatCode>
                <c:ptCount val="4"/>
                <c:pt idx="0">
                  <c:v>2010</c:v>
                </c:pt>
                <c:pt idx="1">
                  <c:v>2011</c:v>
                </c:pt>
                <c:pt idx="2">
                  <c:v>2012</c:v>
                </c:pt>
                <c:pt idx="3">
                  <c:v>2013</c:v>
                </c:pt>
              </c:numCache>
            </c:numRef>
          </c:cat>
          <c:val>
            <c:numRef>
              <c:f>Data!$G$95:$J$95</c:f>
              <c:numCache>
                <c:formatCode>General</c:formatCode>
                <c:ptCount val="4"/>
                <c:pt idx="0">
                  <c:v>0.56000000000000005</c:v>
                </c:pt>
                <c:pt idx="1">
                  <c:v>0</c:v>
                </c:pt>
                <c:pt idx="2">
                  <c:v>0</c:v>
                </c:pt>
                <c:pt idx="3">
                  <c:v>0.03</c:v>
                </c:pt>
              </c:numCache>
            </c:numRef>
          </c:val>
          <c:smooth val="0"/>
        </c:ser>
        <c:ser>
          <c:idx val="9"/>
          <c:order val="9"/>
          <c:tx>
            <c:strRef>
              <c:f>Data!$A$96</c:f>
              <c:strCache>
                <c:ptCount val="1"/>
                <c:pt idx="0">
                  <c:v>10 Jenkins #3</c:v>
                </c:pt>
              </c:strCache>
            </c:strRef>
          </c:tx>
          <c:spPr>
            <a:ln w="25400">
              <a:solidFill>
                <a:srgbClr val="000000"/>
              </a:solidFill>
              <a:prstDash val="solid"/>
            </a:ln>
          </c:spPr>
          <c:marker>
            <c:symbol val="diamond"/>
            <c:size val="6"/>
            <c:spPr>
              <a:solidFill>
                <a:srgbClr val="CCFFFF"/>
              </a:solidFill>
              <a:ln>
                <a:solidFill>
                  <a:srgbClr val="CCFFFF"/>
                </a:solidFill>
                <a:prstDash val="solid"/>
              </a:ln>
            </c:spPr>
          </c:marker>
          <c:cat>
            <c:numRef>
              <c:f>Data!$G$86:$J$86</c:f>
              <c:numCache>
                <c:formatCode>General</c:formatCode>
                <c:ptCount val="4"/>
                <c:pt idx="0">
                  <c:v>2010</c:v>
                </c:pt>
                <c:pt idx="1">
                  <c:v>2011</c:v>
                </c:pt>
                <c:pt idx="2">
                  <c:v>2012</c:v>
                </c:pt>
                <c:pt idx="3">
                  <c:v>2013</c:v>
                </c:pt>
              </c:numCache>
            </c:numRef>
          </c:cat>
          <c:val>
            <c:numRef>
              <c:f>Data!$G$96:$J$96</c:f>
              <c:numCache>
                <c:formatCode>General</c:formatCode>
                <c:ptCount val="4"/>
                <c:pt idx="0">
                  <c:v>0</c:v>
                </c:pt>
                <c:pt idx="1">
                  <c:v>0</c:v>
                </c:pt>
                <c:pt idx="2">
                  <c:v>0.03</c:v>
                </c:pt>
                <c:pt idx="3">
                  <c:v>0.03</c:v>
                </c:pt>
              </c:numCache>
            </c:numRef>
          </c:val>
          <c:smooth val="0"/>
        </c:ser>
        <c:ser>
          <c:idx val="10"/>
          <c:order val="10"/>
          <c:tx>
            <c:strRef>
              <c:f>Data!$A$97</c:f>
              <c:strCache>
                <c:ptCount val="1"/>
                <c:pt idx="0">
                  <c:v>11 Ryan #5</c:v>
                </c:pt>
              </c:strCache>
            </c:strRef>
          </c:tx>
          <c:spPr>
            <a:ln w="12700">
              <a:solidFill>
                <a:srgbClr val="CCFFCC"/>
              </a:solidFill>
              <a:prstDash val="solid"/>
            </a:ln>
          </c:spPr>
          <c:marker>
            <c:symbol val="square"/>
            <c:size val="5"/>
            <c:spPr>
              <a:solidFill>
                <a:srgbClr val="CCFFCC"/>
              </a:solidFill>
              <a:ln>
                <a:solidFill>
                  <a:srgbClr val="CCFFCC"/>
                </a:solidFill>
                <a:prstDash val="solid"/>
              </a:ln>
            </c:spPr>
          </c:marker>
          <c:cat>
            <c:numRef>
              <c:f>Data!$G$86:$J$86</c:f>
              <c:numCache>
                <c:formatCode>General</c:formatCode>
                <c:ptCount val="4"/>
                <c:pt idx="0">
                  <c:v>2010</c:v>
                </c:pt>
                <c:pt idx="1">
                  <c:v>2011</c:v>
                </c:pt>
                <c:pt idx="2">
                  <c:v>2012</c:v>
                </c:pt>
                <c:pt idx="3">
                  <c:v>2013</c:v>
                </c:pt>
              </c:numCache>
            </c:numRef>
          </c:cat>
          <c:val>
            <c:numRef>
              <c:f>Data!$G$97:$J$97</c:f>
              <c:numCache>
                <c:formatCode>General</c:formatCode>
                <c:ptCount val="4"/>
                <c:pt idx="0">
                  <c:v>0</c:v>
                </c:pt>
                <c:pt idx="1">
                  <c:v>0</c:v>
                </c:pt>
                <c:pt idx="2">
                  <c:v>0</c:v>
                </c:pt>
                <c:pt idx="3">
                  <c:v>0</c:v>
                </c:pt>
              </c:numCache>
            </c:numRef>
          </c:val>
          <c:smooth val="0"/>
        </c:ser>
        <c:ser>
          <c:idx val="11"/>
          <c:order val="11"/>
          <c:tx>
            <c:strRef>
              <c:f>Data!$A$98</c:f>
              <c:strCache>
                <c:ptCount val="1"/>
                <c:pt idx="0">
                  <c:v>12 St john #3</c:v>
                </c:pt>
              </c:strCache>
            </c:strRef>
          </c:tx>
          <c:spPr>
            <a:ln w="12700">
              <a:solidFill>
                <a:srgbClr val="008000"/>
              </a:solidFill>
              <a:prstDash val="solid"/>
            </a:ln>
          </c:spPr>
          <c:marker>
            <c:symbol val="triangle"/>
            <c:size val="6"/>
            <c:spPr>
              <a:solidFill>
                <a:srgbClr val="FFFF99"/>
              </a:solidFill>
              <a:ln>
                <a:solidFill>
                  <a:srgbClr val="FFFF99"/>
                </a:solidFill>
                <a:prstDash val="solid"/>
              </a:ln>
            </c:spPr>
          </c:marker>
          <c:cat>
            <c:numRef>
              <c:f>Data!$G$86:$J$86</c:f>
              <c:numCache>
                <c:formatCode>General</c:formatCode>
                <c:ptCount val="4"/>
                <c:pt idx="0">
                  <c:v>2010</c:v>
                </c:pt>
                <c:pt idx="1">
                  <c:v>2011</c:v>
                </c:pt>
                <c:pt idx="2">
                  <c:v>2012</c:v>
                </c:pt>
                <c:pt idx="3">
                  <c:v>2013</c:v>
                </c:pt>
              </c:numCache>
            </c:numRef>
          </c:cat>
          <c:val>
            <c:numRef>
              <c:f>Data!$G$98:$J$98</c:f>
              <c:numCache>
                <c:formatCode>General</c:formatCode>
                <c:ptCount val="4"/>
                <c:pt idx="1">
                  <c:v>0</c:v>
                </c:pt>
                <c:pt idx="2">
                  <c:v>0</c:v>
                </c:pt>
                <c:pt idx="3">
                  <c:v>0.09</c:v>
                </c:pt>
              </c:numCache>
            </c:numRef>
          </c:val>
          <c:smooth val="0"/>
        </c:ser>
        <c:ser>
          <c:idx val="12"/>
          <c:order val="12"/>
          <c:tx>
            <c:strRef>
              <c:f>Data!$A$99</c:f>
              <c:strCache>
                <c:ptCount val="1"/>
                <c:pt idx="0">
                  <c:v>13 Holger #4</c:v>
                </c:pt>
              </c:strCache>
            </c:strRef>
          </c:tx>
          <c:spPr>
            <a:ln w="38100">
              <a:solidFill>
                <a:srgbClr val="99CCFF"/>
              </a:solidFill>
              <a:prstDash val="solid"/>
            </a:ln>
          </c:spPr>
          <c:marker>
            <c:symbol val="x"/>
            <c:size val="6"/>
            <c:spPr>
              <a:noFill/>
              <a:ln>
                <a:solidFill>
                  <a:srgbClr val="99CCFF"/>
                </a:solidFill>
                <a:prstDash val="solid"/>
              </a:ln>
            </c:spPr>
          </c:marker>
          <c:cat>
            <c:numRef>
              <c:f>Data!$G$86:$J$86</c:f>
              <c:numCache>
                <c:formatCode>General</c:formatCode>
                <c:ptCount val="4"/>
                <c:pt idx="0">
                  <c:v>2010</c:v>
                </c:pt>
                <c:pt idx="1">
                  <c:v>2011</c:v>
                </c:pt>
                <c:pt idx="2">
                  <c:v>2012</c:v>
                </c:pt>
                <c:pt idx="3">
                  <c:v>2013</c:v>
                </c:pt>
              </c:numCache>
            </c:numRef>
          </c:cat>
          <c:val>
            <c:numRef>
              <c:f>Data!$G$99:$J$99</c:f>
              <c:numCache>
                <c:formatCode>General</c:formatCode>
                <c:ptCount val="4"/>
                <c:pt idx="1">
                  <c:v>0</c:v>
                </c:pt>
                <c:pt idx="2">
                  <c:v>0</c:v>
                </c:pt>
                <c:pt idx="3">
                  <c:v>0.36</c:v>
                </c:pt>
              </c:numCache>
            </c:numRef>
          </c:val>
          <c:smooth val="0"/>
        </c:ser>
        <c:ser>
          <c:idx val="13"/>
          <c:order val="13"/>
          <c:tx>
            <c:strRef>
              <c:f>Data!$A$100</c:f>
              <c:strCache>
                <c:ptCount val="1"/>
                <c:pt idx="0">
                  <c:v>14 Butte Cty #2</c:v>
                </c:pt>
              </c:strCache>
            </c:strRef>
          </c:tx>
          <c:spPr>
            <a:ln w="38100">
              <a:solidFill>
                <a:srgbClr val="FF99CC"/>
              </a:solidFill>
              <a:prstDash val="solid"/>
            </a:ln>
          </c:spPr>
          <c:marker>
            <c:symbol val="star"/>
            <c:size val="6"/>
            <c:spPr>
              <a:noFill/>
              <a:ln>
                <a:solidFill>
                  <a:srgbClr val="FF99CC"/>
                </a:solidFill>
                <a:prstDash val="solid"/>
              </a:ln>
            </c:spPr>
          </c:marker>
          <c:cat>
            <c:numRef>
              <c:f>Data!$G$86:$J$86</c:f>
              <c:numCache>
                <c:formatCode>General</c:formatCode>
                <c:ptCount val="4"/>
                <c:pt idx="0">
                  <c:v>2010</c:v>
                </c:pt>
                <c:pt idx="1">
                  <c:v>2011</c:v>
                </c:pt>
                <c:pt idx="2">
                  <c:v>2012</c:v>
                </c:pt>
                <c:pt idx="3">
                  <c:v>2013</c:v>
                </c:pt>
              </c:numCache>
            </c:numRef>
          </c:cat>
          <c:val>
            <c:numRef>
              <c:f>Data!$G$100:$J$100</c:f>
              <c:numCache>
                <c:formatCode>General</c:formatCode>
                <c:ptCount val="4"/>
                <c:pt idx="1">
                  <c:v>0.02</c:v>
                </c:pt>
                <c:pt idx="2">
                  <c:v>0.33</c:v>
                </c:pt>
                <c:pt idx="3">
                  <c:v>0.03</c:v>
                </c:pt>
              </c:numCache>
            </c:numRef>
          </c:val>
          <c:smooth val="0"/>
        </c:ser>
        <c:dLbls>
          <c:showLegendKey val="0"/>
          <c:showVal val="0"/>
          <c:showCatName val="0"/>
          <c:showSerName val="0"/>
          <c:showPercent val="0"/>
          <c:showBubbleSize val="0"/>
        </c:dLbls>
        <c:marker val="1"/>
        <c:smooth val="0"/>
        <c:axId val="48508928"/>
        <c:axId val="95894848"/>
      </c:lineChart>
      <c:catAx>
        <c:axId val="485089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95894848"/>
        <c:crosses val="autoZero"/>
        <c:auto val="1"/>
        <c:lblAlgn val="ctr"/>
        <c:lblOffset val="100"/>
        <c:tickLblSkip val="1"/>
        <c:tickMarkSkip val="1"/>
        <c:noMultiLvlLbl val="0"/>
      </c:catAx>
      <c:valAx>
        <c:axId val="95894848"/>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US" sz="1400" dirty="0"/>
                  <a:t>% Blight</a:t>
                </a:r>
              </a:p>
            </c:rich>
          </c:tx>
          <c:layout>
            <c:manualLayout>
              <c:xMode val="edge"/>
              <c:yMode val="edge"/>
              <c:x val="1.4507794043162105E-2"/>
              <c:y val="0.4021091729757892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8508928"/>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dirty="0"/>
              <a:t> Butte </a:t>
            </a:r>
            <a:r>
              <a:rPr lang="en-US" dirty="0" smtClean="0"/>
              <a:t>County, Northern California</a:t>
            </a:r>
            <a:endParaRPr lang="en-US" dirty="0"/>
          </a:p>
        </c:rich>
      </c:tx>
      <c:layout>
        <c:manualLayout>
          <c:xMode val="edge"/>
          <c:yMode val="edge"/>
          <c:x val="0.3257525210664457"/>
          <c:y val="0.17277550954278859"/>
        </c:manualLayout>
      </c:layout>
      <c:overlay val="0"/>
      <c:spPr>
        <a:noFill/>
        <a:ln w="25400">
          <a:noFill/>
        </a:ln>
      </c:spPr>
    </c:title>
    <c:autoTitleDeleted val="0"/>
    <c:plotArea>
      <c:layout>
        <c:manualLayout>
          <c:layoutTarget val="inner"/>
          <c:xMode val="edge"/>
          <c:yMode val="edge"/>
          <c:x val="0.11546401924031174"/>
          <c:y val="0.14714752473396486"/>
          <c:w val="0.82989763828974061"/>
          <c:h val="0.74324515044196537"/>
        </c:manualLayout>
      </c:layout>
      <c:lineChart>
        <c:grouping val="standard"/>
        <c:varyColors val="0"/>
        <c:ser>
          <c:idx val="0"/>
          <c:order val="0"/>
          <c:tx>
            <c:strRef>
              <c:f>Data!$A$106</c:f>
              <c:strCache>
                <c:ptCount val="1"/>
                <c:pt idx="0">
                  <c:v>1 Wilson 61</c:v>
                </c:pt>
              </c:strCache>
            </c:strRef>
          </c:tx>
          <c:spPr>
            <a:ln w="25400">
              <a:solidFill>
                <a:srgbClr val="000080"/>
              </a:solidFill>
              <a:prstDash val="solid"/>
            </a:ln>
          </c:spPr>
          <c:marker>
            <c:symbol val="diamond"/>
            <c:size val="6"/>
            <c:spPr>
              <a:solidFill>
                <a:srgbClr val="000080"/>
              </a:solidFill>
              <a:ln>
                <a:solidFill>
                  <a:srgbClr val="000080"/>
                </a:solidFill>
                <a:prstDash val="solid"/>
              </a:ln>
            </c:spPr>
          </c:marker>
          <c:cat>
            <c:numRef>
              <c:f>Data!$H$105:$J$105</c:f>
              <c:numCache>
                <c:formatCode>General</c:formatCode>
                <c:ptCount val="3"/>
                <c:pt idx="0">
                  <c:v>2011</c:v>
                </c:pt>
                <c:pt idx="1">
                  <c:v>2012</c:v>
                </c:pt>
                <c:pt idx="2">
                  <c:v>2013</c:v>
                </c:pt>
              </c:numCache>
            </c:numRef>
          </c:cat>
          <c:val>
            <c:numRef>
              <c:f>Data!$H$106:$J$106</c:f>
              <c:numCache>
                <c:formatCode>General</c:formatCode>
                <c:ptCount val="3"/>
                <c:pt idx="0">
                  <c:v>0.11</c:v>
                </c:pt>
                <c:pt idx="1">
                  <c:v>0.18</c:v>
                </c:pt>
                <c:pt idx="2">
                  <c:v>0.73</c:v>
                </c:pt>
              </c:numCache>
            </c:numRef>
          </c:val>
          <c:smooth val="0"/>
        </c:ser>
        <c:ser>
          <c:idx val="1"/>
          <c:order val="1"/>
          <c:tx>
            <c:strRef>
              <c:f>Data!$A$107</c:f>
              <c:strCache>
                <c:ptCount val="1"/>
                <c:pt idx="0">
                  <c:v>2 Wilson 18</c:v>
                </c:pt>
              </c:strCache>
            </c:strRef>
          </c:tx>
          <c:spPr>
            <a:ln w="38100">
              <a:solidFill>
                <a:srgbClr val="FF00FF"/>
              </a:solidFill>
              <a:prstDash val="solid"/>
            </a:ln>
          </c:spPr>
          <c:marker>
            <c:symbol val="square"/>
            <c:size val="6"/>
            <c:spPr>
              <a:solidFill>
                <a:srgbClr val="FF00FF"/>
              </a:solidFill>
              <a:ln>
                <a:solidFill>
                  <a:srgbClr val="FF00FF"/>
                </a:solidFill>
                <a:prstDash val="solid"/>
              </a:ln>
            </c:spPr>
          </c:marker>
          <c:cat>
            <c:numRef>
              <c:f>Data!$H$105:$J$105</c:f>
              <c:numCache>
                <c:formatCode>General</c:formatCode>
                <c:ptCount val="3"/>
                <c:pt idx="0">
                  <c:v>2011</c:v>
                </c:pt>
                <c:pt idx="1">
                  <c:v>2012</c:v>
                </c:pt>
                <c:pt idx="2">
                  <c:v>2013</c:v>
                </c:pt>
              </c:numCache>
            </c:numRef>
          </c:cat>
          <c:val>
            <c:numRef>
              <c:f>Data!$H$107:$J$107</c:f>
              <c:numCache>
                <c:formatCode>General</c:formatCode>
                <c:ptCount val="3"/>
                <c:pt idx="0">
                  <c:v>2.59</c:v>
                </c:pt>
                <c:pt idx="1">
                  <c:v>2.5</c:v>
                </c:pt>
                <c:pt idx="2">
                  <c:v>1.48</c:v>
                </c:pt>
              </c:numCache>
            </c:numRef>
          </c:val>
          <c:smooth val="0"/>
        </c:ser>
        <c:ser>
          <c:idx val="2"/>
          <c:order val="2"/>
          <c:tx>
            <c:strRef>
              <c:f>Data!$A$108</c:f>
              <c:strCache>
                <c:ptCount val="1"/>
                <c:pt idx="0">
                  <c:v>3 Wilson 63</c:v>
                </c:pt>
              </c:strCache>
            </c:strRef>
          </c:tx>
          <c:spPr>
            <a:ln w="38100">
              <a:solidFill>
                <a:srgbClr val="FF6600"/>
              </a:solidFill>
              <a:prstDash val="solid"/>
            </a:ln>
          </c:spPr>
          <c:marker>
            <c:symbol val="triangle"/>
            <c:size val="6"/>
            <c:spPr>
              <a:solidFill>
                <a:schemeClr val="accent6">
                  <a:lumMod val="75000"/>
                </a:schemeClr>
              </a:solidFill>
              <a:ln>
                <a:solidFill>
                  <a:schemeClr val="accent6">
                    <a:lumMod val="75000"/>
                  </a:schemeClr>
                </a:solidFill>
                <a:prstDash val="solid"/>
              </a:ln>
            </c:spPr>
          </c:marker>
          <c:cat>
            <c:numRef>
              <c:f>Data!$H$105:$J$105</c:f>
              <c:numCache>
                <c:formatCode>General</c:formatCode>
                <c:ptCount val="3"/>
                <c:pt idx="0">
                  <c:v>2011</c:v>
                </c:pt>
                <c:pt idx="1">
                  <c:v>2012</c:v>
                </c:pt>
                <c:pt idx="2">
                  <c:v>2013</c:v>
                </c:pt>
              </c:numCache>
            </c:numRef>
          </c:cat>
          <c:val>
            <c:numRef>
              <c:f>Data!$H$108:$J$108</c:f>
              <c:numCache>
                <c:formatCode>General</c:formatCode>
                <c:ptCount val="3"/>
                <c:pt idx="0">
                  <c:v>3.94</c:v>
                </c:pt>
                <c:pt idx="1">
                  <c:v>10.25</c:v>
                </c:pt>
                <c:pt idx="2">
                  <c:v>4.3499999999999996</c:v>
                </c:pt>
              </c:numCache>
            </c:numRef>
          </c:val>
          <c:smooth val="0"/>
        </c:ser>
        <c:ser>
          <c:idx val="3"/>
          <c:order val="3"/>
          <c:tx>
            <c:strRef>
              <c:f>Data!$A$109</c:f>
              <c:strCache>
                <c:ptCount val="1"/>
                <c:pt idx="0">
                  <c:v>4 Ballard 15</c:v>
                </c:pt>
              </c:strCache>
            </c:strRef>
          </c:tx>
          <c:spPr>
            <a:ln w="38100">
              <a:solidFill>
                <a:srgbClr val="00FFFF"/>
              </a:solidFill>
              <a:prstDash val="solid"/>
            </a:ln>
          </c:spPr>
          <c:marker>
            <c:symbol val="x"/>
            <c:size val="6"/>
            <c:spPr>
              <a:noFill/>
              <a:ln>
                <a:solidFill>
                  <a:srgbClr val="00FFFF"/>
                </a:solidFill>
                <a:prstDash val="solid"/>
              </a:ln>
            </c:spPr>
          </c:marker>
          <c:cat>
            <c:numRef>
              <c:f>Data!$H$105:$J$105</c:f>
              <c:numCache>
                <c:formatCode>General</c:formatCode>
                <c:ptCount val="3"/>
                <c:pt idx="0">
                  <c:v>2011</c:v>
                </c:pt>
                <c:pt idx="1">
                  <c:v>2012</c:v>
                </c:pt>
                <c:pt idx="2">
                  <c:v>2013</c:v>
                </c:pt>
              </c:numCache>
            </c:numRef>
          </c:cat>
          <c:val>
            <c:numRef>
              <c:f>Data!$H$109:$J$109</c:f>
              <c:numCache>
                <c:formatCode>General</c:formatCode>
                <c:ptCount val="3"/>
                <c:pt idx="0">
                  <c:v>1.44</c:v>
                </c:pt>
                <c:pt idx="1">
                  <c:v>2.68</c:v>
                </c:pt>
                <c:pt idx="2">
                  <c:v>1.99</c:v>
                </c:pt>
              </c:numCache>
            </c:numRef>
          </c:val>
          <c:smooth val="0"/>
        </c:ser>
        <c:ser>
          <c:idx val="4"/>
          <c:order val="4"/>
          <c:tx>
            <c:strRef>
              <c:f>Data!$A$110</c:f>
              <c:strCache>
                <c:ptCount val="1"/>
                <c:pt idx="0">
                  <c:v>5 Ballard 43</c:v>
                </c:pt>
              </c:strCache>
            </c:strRef>
          </c:tx>
          <c:spPr>
            <a:ln w="38100">
              <a:solidFill>
                <a:srgbClr val="800080"/>
              </a:solidFill>
              <a:prstDash val="solid"/>
            </a:ln>
          </c:spPr>
          <c:marker>
            <c:symbol val="star"/>
            <c:size val="6"/>
            <c:spPr>
              <a:noFill/>
              <a:ln>
                <a:solidFill>
                  <a:srgbClr val="800080"/>
                </a:solidFill>
                <a:prstDash val="solid"/>
              </a:ln>
            </c:spPr>
          </c:marker>
          <c:cat>
            <c:numRef>
              <c:f>Data!$H$105:$J$105</c:f>
              <c:numCache>
                <c:formatCode>General</c:formatCode>
                <c:ptCount val="3"/>
                <c:pt idx="0">
                  <c:v>2011</c:v>
                </c:pt>
                <c:pt idx="1">
                  <c:v>2012</c:v>
                </c:pt>
                <c:pt idx="2">
                  <c:v>2013</c:v>
                </c:pt>
              </c:numCache>
            </c:numRef>
          </c:cat>
          <c:val>
            <c:numRef>
              <c:f>Data!$H$110:$J$110</c:f>
              <c:numCache>
                <c:formatCode>General</c:formatCode>
                <c:ptCount val="3"/>
                <c:pt idx="0">
                  <c:v>5.24</c:v>
                </c:pt>
                <c:pt idx="1">
                  <c:v>17.84</c:v>
                </c:pt>
                <c:pt idx="2">
                  <c:v>1.44</c:v>
                </c:pt>
              </c:numCache>
            </c:numRef>
          </c:val>
          <c:smooth val="0"/>
        </c:ser>
        <c:ser>
          <c:idx val="5"/>
          <c:order val="5"/>
          <c:tx>
            <c:strRef>
              <c:f>Data!$A$111</c:f>
              <c:strCache>
                <c:ptCount val="1"/>
                <c:pt idx="0">
                  <c:v>6 Wilson 92</c:v>
                </c:pt>
              </c:strCache>
            </c:strRef>
          </c:tx>
          <c:spPr>
            <a:ln w="12700">
              <a:solidFill>
                <a:srgbClr val="800000"/>
              </a:solidFill>
              <a:prstDash val="solid"/>
            </a:ln>
          </c:spPr>
          <c:marker>
            <c:symbol val="circle"/>
            <c:size val="5"/>
            <c:spPr>
              <a:solidFill>
                <a:srgbClr val="800000"/>
              </a:solidFill>
              <a:ln>
                <a:solidFill>
                  <a:srgbClr val="800000"/>
                </a:solidFill>
                <a:prstDash val="solid"/>
              </a:ln>
            </c:spPr>
          </c:marker>
          <c:dPt>
            <c:idx val="1"/>
            <c:marker>
              <c:symbol val="circle"/>
              <c:size val="6"/>
            </c:marker>
            <c:bubble3D val="0"/>
            <c:spPr>
              <a:ln w="25400">
                <a:solidFill>
                  <a:srgbClr val="800000"/>
                </a:solidFill>
                <a:prstDash val="solid"/>
              </a:ln>
            </c:spPr>
          </c:dPt>
          <c:cat>
            <c:numRef>
              <c:f>Data!$H$105:$J$105</c:f>
              <c:numCache>
                <c:formatCode>General</c:formatCode>
                <c:ptCount val="3"/>
                <c:pt idx="0">
                  <c:v>2011</c:v>
                </c:pt>
                <c:pt idx="1">
                  <c:v>2012</c:v>
                </c:pt>
                <c:pt idx="2">
                  <c:v>2013</c:v>
                </c:pt>
              </c:numCache>
            </c:numRef>
          </c:cat>
          <c:val>
            <c:numRef>
              <c:f>Data!$H$111:$J$111</c:f>
              <c:numCache>
                <c:formatCode>General</c:formatCode>
                <c:ptCount val="3"/>
                <c:pt idx="0">
                  <c:v>0.18</c:v>
                </c:pt>
                <c:pt idx="1">
                  <c:v>1.31</c:v>
                </c:pt>
                <c:pt idx="2">
                  <c:v>0.17</c:v>
                </c:pt>
              </c:numCache>
            </c:numRef>
          </c:val>
          <c:smooth val="0"/>
        </c:ser>
        <c:ser>
          <c:idx val="6"/>
          <c:order val="6"/>
          <c:tx>
            <c:strRef>
              <c:f>Data!$A$112</c:f>
              <c:strCache>
                <c:ptCount val="1"/>
                <c:pt idx="0">
                  <c:v>7 Wilson 55</c:v>
                </c:pt>
              </c:strCache>
            </c:strRef>
          </c:tx>
          <c:spPr>
            <a:ln w="38100">
              <a:solidFill>
                <a:srgbClr val="008080"/>
              </a:solidFill>
              <a:prstDash val="solid"/>
            </a:ln>
          </c:spPr>
          <c:marker>
            <c:symbol val="plus"/>
            <c:size val="6"/>
            <c:spPr>
              <a:noFill/>
              <a:ln>
                <a:solidFill>
                  <a:srgbClr val="008080"/>
                </a:solidFill>
                <a:prstDash val="solid"/>
              </a:ln>
            </c:spPr>
          </c:marker>
          <c:cat>
            <c:numRef>
              <c:f>Data!$H$105:$J$105</c:f>
              <c:numCache>
                <c:formatCode>General</c:formatCode>
                <c:ptCount val="3"/>
                <c:pt idx="0">
                  <c:v>2011</c:v>
                </c:pt>
                <c:pt idx="1">
                  <c:v>2012</c:v>
                </c:pt>
                <c:pt idx="2">
                  <c:v>2013</c:v>
                </c:pt>
              </c:numCache>
            </c:numRef>
          </c:cat>
          <c:val>
            <c:numRef>
              <c:f>Data!$H$112:$J$112</c:f>
              <c:numCache>
                <c:formatCode>General</c:formatCode>
                <c:ptCount val="3"/>
                <c:pt idx="0">
                  <c:v>1.76</c:v>
                </c:pt>
                <c:pt idx="1">
                  <c:v>13.73</c:v>
                </c:pt>
                <c:pt idx="2">
                  <c:v>4.8499999999999996</c:v>
                </c:pt>
              </c:numCache>
            </c:numRef>
          </c:val>
          <c:smooth val="0"/>
        </c:ser>
        <c:ser>
          <c:idx val="7"/>
          <c:order val="7"/>
          <c:tx>
            <c:strRef>
              <c:f>Data!$A$113</c:f>
              <c:strCache>
                <c:ptCount val="1"/>
                <c:pt idx="0">
                  <c:v>8 Wilson 14</c:v>
                </c:pt>
              </c:strCache>
            </c:strRef>
          </c:tx>
          <c:spPr>
            <a:ln w="12700">
              <a:solidFill>
                <a:srgbClr val="0000FF"/>
              </a:solidFill>
              <a:prstDash val="solid"/>
            </a:ln>
          </c:spPr>
          <c:marker>
            <c:symbol val="dot"/>
            <c:size val="5"/>
            <c:spPr>
              <a:noFill/>
              <a:ln>
                <a:solidFill>
                  <a:srgbClr val="0000FF"/>
                </a:solidFill>
                <a:prstDash val="solid"/>
              </a:ln>
            </c:spPr>
          </c:marker>
          <c:cat>
            <c:numRef>
              <c:f>Data!$H$105:$J$105</c:f>
              <c:numCache>
                <c:formatCode>General</c:formatCode>
                <c:ptCount val="3"/>
                <c:pt idx="0">
                  <c:v>2011</c:v>
                </c:pt>
                <c:pt idx="1">
                  <c:v>2012</c:v>
                </c:pt>
                <c:pt idx="2">
                  <c:v>2013</c:v>
                </c:pt>
              </c:numCache>
            </c:numRef>
          </c:cat>
          <c:val>
            <c:numRef>
              <c:f>Data!$H$113:$J$113</c:f>
              <c:numCache>
                <c:formatCode>General</c:formatCode>
                <c:ptCount val="3"/>
                <c:pt idx="0">
                  <c:v>0.79</c:v>
                </c:pt>
                <c:pt idx="1">
                  <c:v>1.4</c:v>
                </c:pt>
                <c:pt idx="2">
                  <c:v>0.43</c:v>
                </c:pt>
              </c:numCache>
            </c:numRef>
          </c:val>
          <c:smooth val="0"/>
        </c:ser>
        <c:ser>
          <c:idx val="8"/>
          <c:order val="8"/>
          <c:tx>
            <c:strRef>
              <c:f>Data!$A$114</c:f>
              <c:strCache>
                <c:ptCount val="1"/>
                <c:pt idx="0">
                  <c:v>9 Wilson 76</c:v>
                </c:pt>
              </c:strCache>
            </c:strRef>
          </c:tx>
          <c:spPr>
            <a:ln w="25400">
              <a:solidFill>
                <a:srgbClr val="00CCFF"/>
              </a:solidFill>
              <a:prstDash val="solid"/>
            </a:ln>
          </c:spPr>
          <c:marker>
            <c:symbol val="dash"/>
            <c:size val="6"/>
            <c:spPr>
              <a:noFill/>
              <a:ln>
                <a:solidFill>
                  <a:srgbClr val="00CCFF"/>
                </a:solidFill>
                <a:prstDash val="solid"/>
              </a:ln>
            </c:spPr>
          </c:marker>
          <c:cat>
            <c:numRef>
              <c:f>Data!$H$105:$J$105</c:f>
              <c:numCache>
                <c:formatCode>General</c:formatCode>
                <c:ptCount val="3"/>
                <c:pt idx="0">
                  <c:v>2011</c:v>
                </c:pt>
                <c:pt idx="1">
                  <c:v>2012</c:v>
                </c:pt>
                <c:pt idx="2">
                  <c:v>2013</c:v>
                </c:pt>
              </c:numCache>
            </c:numRef>
          </c:cat>
          <c:val>
            <c:numRef>
              <c:f>Data!$H$114:$J$114</c:f>
              <c:numCache>
                <c:formatCode>General</c:formatCode>
                <c:ptCount val="3"/>
                <c:pt idx="0">
                  <c:v>0.68</c:v>
                </c:pt>
                <c:pt idx="1">
                  <c:v>1.42</c:v>
                </c:pt>
                <c:pt idx="2">
                  <c:v>0.28999999999999998</c:v>
                </c:pt>
              </c:numCache>
            </c:numRef>
          </c:val>
          <c:smooth val="0"/>
        </c:ser>
        <c:ser>
          <c:idx val="9"/>
          <c:order val="9"/>
          <c:tx>
            <c:strRef>
              <c:f>Data!$A$115</c:f>
              <c:strCache>
                <c:ptCount val="1"/>
                <c:pt idx="0">
                  <c:v>10 Ballard 25</c:v>
                </c:pt>
              </c:strCache>
            </c:strRef>
          </c:tx>
          <c:spPr>
            <a:ln w="38100">
              <a:solidFill>
                <a:srgbClr val="000000"/>
              </a:solidFill>
              <a:prstDash val="solid"/>
            </a:ln>
          </c:spPr>
          <c:marker>
            <c:symbol val="diamond"/>
            <c:size val="6"/>
            <c:spPr>
              <a:solidFill>
                <a:srgbClr val="CCFFFF"/>
              </a:solidFill>
              <a:ln>
                <a:solidFill>
                  <a:srgbClr val="CCFFFF"/>
                </a:solidFill>
                <a:prstDash val="solid"/>
              </a:ln>
            </c:spPr>
          </c:marker>
          <c:cat>
            <c:numRef>
              <c:f>Data!$H$105:$J$105</c:f>
              <c:numCache>
                <c:formatCode>General</c:formatCode>
                <c:ptCount val="3"/>
                <c:pt idx="0">
                  <c:v>2011</c:v>
                </c:pt>
                <c:pt idx="1">
                  <c:v>2012</c:v>
                </c:pt>
                <c:pt idx="2">
                  <c:v>2013</c:v>
                </c:pt>
              </c:numCache>
            </c:numRef>
          </c:cat>
          <c:val>
            <c:numRef>
              <c:f>Data!$H$115:$J$115</c:f>
              <c:numCache>
                <c:formatCode>General</c:formatCode>
                <c:ptCount val="3"/>
                <c:pt idx="0">
                  <c:v>2.6</c:v>
                </c:pt>
                <c:pt idx="1">
                  <c:v>16.170000000000002</c:v>
                </c:pt>
                <c:pt idx="2">
                  <c:v>1.43</c:v>
                </c:pt>
              </c:numCache>
            </c:numRef>
          </c:val>
          <c:smooth val="0"/>
        </c:ser>
        <c:ser>
          <c:idx val="10"/>
          <c:order val="10"/>
          <c:tx>
            <c:strRef>
              <c:f>Data!$A$116</c:f>
              <c:strCache>
                <c:ptCount val="1"/>
                <c:pt idx="0">
                  <c:v>11 Ballard 14</c:v>
                </c:pt>
              </c:strCache>
            </c:strRef>
          </c:tx>
          <c:spPr>
            <a:ln w="25400">
              <a:solidFill>
                <a:srgbClr val="808080"/>
              </a:solidFill>
              <a:prstDash val="solid"/>
            </a:ln>
          </c:spPr>
          <c:marker>
            <c:symbol val="square"/>
            <c:size val="6"/>
            <c:spPr>
              <a:solidFill>
                <a:srgbClr val="CCFFCC"/>
              </a:solidFill>
              <a:ln>
                <a:solidFill>
                  <a:srgbClr val="CCFFCC"/>
                </a:solidFill>
                <a:prstDash val="solid"/>
              </a:ln>
            </c:spPr>
          </c:marker>
          <c:cat>
            <c:numRef>
              <c:f>Data!$H$105:$J$105</c:f>
              <c:numCache>
                <c:formatCode>General</c:formatCode>
                <c:ptCount val="3"/>
                <c:pt idx="0">
                  <c:v>2011</c:v>
                </c:pt>
                <c:pt idx="1">
                  <c:v>2012</c:v>
                </c:pt>
                <c:pt idx="2">
                  <c:v>2013</c:v>
                </c:pt>
              </c:numCache>
            </c:numRef>
          </c:cat>
          <c:val>
            <c:numRef>
              <c:f>Data!$H$116:$J$116</c:f>
              <c:numCache>
                <c:formatCode>General</c:formatCode>
                <c:ptCount val="3"/>
                <c:pt idx="0">
                  <c:v>0.41</c:v>
                </c:pt>
                <c:pt idx="1">
                  <c:v>1.41</c:v>
                </c:pt>
                <c:pt idx="2">
                  <c:v>0.16</c:v>
                </c:pt>
              </c:numCache>
            </c:numRef>
          </c:val>
          <c:smooth val="0"/>
        </c:ser>
        <c:ser>
          <c:idx val="11"/>
          <c:order val="11"/>
          <c:tx>
            <c:strRef>
              <c:f>Data!$A$117</c:f>
              <c:strCache>
                <c:ptCount val="1"/>
                <c:pt idx="0">
                  <c:v>12 Ballard 9</c:v>
                </c:pt>
              </c:strCache>
            </c:strRef>
          </c:tx>
          <c:spPr>
            <a:ln w="38100">
              <a:solidFill>
                <a:srgbClr val="008000"/>
              </a:solidFill>
              <a:prstDash val="solid"/>
            </a:ln>
          </c:spPr>
          <c:marker>
            <c:symbol val="triangle"/>
            <c:size val="5"/>
            <c:spPr>
              <a:solidFill>
                <a:srgbClr val="FFFF99"/>
              </a:solidFill>
              <a:ln>
                <a:solidFill>
                  <a:srgbClr val="FFFF99"/>
                </a:solidFill>
                <a:prstDash val="solid"/>
              </a:ln>
            </c:spPr>
          </c:marker>
          <c:cat>
            <c:numRef>
              <c:f>Data!$H$105:$J$105</c:f>
              <c:numCache>
                <c:formatCode>General</c:formatCode>
                <c:ptCount val="3"/>
                <c:pt idx="0">
                  <c:v>2011</c:v>
                </c:pt>
                <c:pt idx="1">
                  <c:v>2012</c:v>
                </c:pt>
                <c:pt idx="2">
                  <c:v>2013</c:v>
                </c:pt>
              </c:numCache>
            </c:numRef>
          </c:cat>
          <c:val>
            <c:numRef>
              <c:f>Data!$H$117:$J$117</c:f>
              <c:numCache>
                <c:formatCode>General</c:formatCode>
                <c:ptCount val="3"/>
                <c:pt idx="0">
                  <c:v>4.82</c:v>
                </c:pt>
                <c:pt idx="1">
                  <c:v>5.45</c:v>
                </c:pt>
                <c:pt idx="2">
                  <c:v>0.74</c:v>
                </c:pt>
              </c:numCache>
            </c:numRef>
          </c:val>
          <c:smooth val="0"/>
        </c:ser>
        <c:ser>
          <c:idx val="12"/>
          <c:order val="12"/>
          <c:tx>
            <c:strRef>
              <c:f>Data!$A$118</c:f>
              <c:strCache>
                <c:ptCount val="1"/>
                <c:pt idx="0">
                  <c:v>13 Wilson 90</c:v>
                </c:pt>
              </c:strCache>
            </c:strRef>
          </c:tx>
          <c:spPr>
            <a:ln w="25400">
              <a:solidFill>
                <a:srgbClr val="99CCFF"/>
              </a:solidFill>
              <a:prstDash val="solid"/>
            </a:ln>
          </c:spPr>
          <c:marker>
            <c:symbol val="x"/>
            <c:size val="6"/>
            <c:spPr>
              <a:noFill/>
              <a:ln>
                <a:solidFill>
                  <a:srgbClr val="99CCFF"/>
                </a:solidFill>
                <a:prstDash val="solid"/>
              </a:ln>
            </c:spPr>
          </c:marker>
          <c:cat>
            <c:numRef>
              <c:f>Data!$H$105:$J$105</c:f>
              <c:numCache>
                <c:formatCode>General</c:formatCode>
                <c:ptCount val="3"/>
                <c:pt idx="0">
                  <c:v>2011</c:v>
                </c:pt>
                <c:pt idx="1">
                  <c:v>2012</c:v>
                </c:pt>
                <c:pt idx="2">
                  <c:v>2013</c:v>
                </c:pt>
              </c:numCache>
            </c:numRef>
          </c:cat>
          <c:val>
            <c:numRef>
              <c:f>Data!$H$118:$J$118</c:f>
              <c:numCache>
                <c:formatCode>General</c:formatCode>
                <c:ptCount val="3"/>
                <c:pt idx="0">
                  <c:v>0.03</c:v>
                </c:pt>
                <c:pt idx="1">
                  <c:v>0.03</c:v>
                </c:pt>
                <c:pt idx="2">
                  <c:v>0.05</c:v>
                </c:pt>
              </c:numCache>
            </c:numRef>
          </c:val>
          <c:smooth val="0"/>
        </c:ser>
        <c:ser>
          <c:idx val="13"/>
          <c:order val="13"/>
          <c:tx>
            <c:strRef>
              <c:f>Data!$A$119</c:f>
              <c:strCache>
                <c:ptCount val="1"/>
                <c:pt idx="0">
                  <c:v>14 Wilson 12</c:v>
                </c:pt>
              </c:strCache>
            </c:strRef>
          </c:tx>
          <c:spPr>
            <a:ln w="38100">
              <a:solidFill>
                <a:srgbClr val="FF99CC"/>
              </a:solidFill>
              <a:prstDash val="solid"/>
            </a:ln>
          </c:spPr>
          <c:marker>
            <c:symbol val="star"/>
            <c:size val="6"/>
            <c:spPr>
              <a:noFill/>
              <a:ln>
                <a:solidFill>
                  <a:srgbClr val="FF99CC"/>
                </a:solidFill>
                <a:prstDash val="solid"/>
              </a:ln>
            </c:spPr>
          </c:marker>
          <c:cat>
            <c:numRef>
              <c:f>Data!$H$105:$J$105</c:f>
              <c:numCache>
                <c:formatCode>General</c:formatCode>
                <c:ptCount val="3"/>
                <c:pt idx="0">
                  <c:v>2011</c:v>
                </c:pt>
                <c:pt idx="1">
                  <c:v>2012</c:v>
                </c:pt>
                <c:pt idx="2">
                  <c:v>2013</c:v>
                </c:pt>
              </c:numCache>
            </c:numRef>
          </c:cat>
          <c:val>
            <c:numRef>
              <c:f>Data!$H$119:$J$119</c:f>
              <c:numCache>
                <c:formatCode>General</c:formatCode>
                <c:ptCount val="3"/>
                <c:pt idx="0">
                  <c:v>0.52</c:v>
                </c:pt>
                <c:pt idx="1">
                  <c:v>0.87</c:v>
                </c:pt>
                <c:pt idx="2">
                  <c:v>0.28999999999999998</c:v>
                </c:pt>
              </c:numCache>
            </c:numRef>
          </c:val>
          <c:smooth val="0"/>
        </c:ser>
        <c:ser>
          <c:idx val="14"/>
          <c:order val="14"/>
          <c:tx>
            <c:strRef>
              <c:f>Data!$A$120</c:f>
              <c:strCache>
                <c:ptCount val="1"/>
                <c:pt idx="0">
                  <c:v>15 Ballard 1</c:v>
                </c:pt>
              </c:strCache>
            </c:strRef>
          </c:tx>
          <c:spPr>
            <a:ln w="38100">
              <a:solidFill>
                <a:srgbClr val="CC99FF"/>
              </a:solidFill>
              <a:prstDash val="solid"/>
            </a:ln>
          </c:spPr>
          <c:marker>
            <c:symbol val="circle"/>
            <c:size val="6"/>
            <c:spPr>
              <a:solidFill>
                <a:srgbClr val="CC99FF"/>
              </a:solidFill>
              <a:ln>
                <a:solidFill>
                  <a:srgbClr val="CC99FF"/>
                </a:solidFill>
                <a:prstDash val="solid"/>
              </a:ln>
            </c:spPr>
          </c:marker>
          <c:cat>
            <c:numRef>
              <c:f>Data!$H$105:$J$105</c:f>
              <c:numCache>
                <c:formatCode>General</c:formatCode>
                <c:ptCount val="3"/>
                <c:pt idx="0">
                  <c:v>2011</c:v>
                </c:pt>
                <c:pt idx="1">
                  <c:v>2012</c:v>
                </c:pt>
                <c:pt idx="2">
                  <c:v>2013</c:v>
                </c:pt>
              </c:numCache>
            </c:numRef>
          </c:cat>
          <c:val>
            <c:numRef>
              <c:f>Data!$H$120:$J$120</c:f>
              <c:numCache>
                <c:formatCode>General</c:formatCode>
                <c:ptCount val="3"/>
                <c:pt idx="0">
                  <c:v>2.09</c:v>
                </c:pt>
                <c:pt idx="1">
                  <c:v>6</c:v>
                </c:pt>
                <c:pt idx="2">
                  <c:v>1.25</c:v>
                </c:pt>
              </c:numCache>
            </c:numRef>
          </c:val>
          <c:smooth val="0"/>
        </c:ser>
        <c:dLbls>
          <c:showLegendKey val="0"/>
          <c:showVal val="0"/>
          <c:showCatName val="0"/>
          <c:showSerName val="0"/>
          <c:showPercent val="0"/>
          <c:showBubbleSize val="0"/>
        </c:dLbls>
        <c:marker val="1"/>
        <c:smooth val="0"/>
        <c:axId val="48512000"/>
        <c:axId val="40586624"/>
      </c:lineChart>
      <c:catAx>
        <c:axId val="485120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0586624"/>
        <c:crosses val="autoZero"/>
        <c:auto val="1"/>
        <c:lblAlgn val="ctr"/>
        <c:lblOffset val="100"/>
        <c:tickLblSkip val="1"/>
        <c:tickMarkSkip val="1"/>
        <c:noMultiLvlLbl val="0"/>
      </c:catAx>
      <c:valAx>
        <c:axId val="40586624"/>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US" sz="1400" dirty="0"/>
                  <a:t>% Blight</a:t>
                </a:r>
              </a:p>
            </c:rich>
          </c:tx>
          <c:layout>
            <c:manualLayout>
              <c:xMode val="edge"/>
              <c:yMode val="edge"/>
              <c:x val="3.3505154639175257E-2"/>
              <c:y val="0.409708737864077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851200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cs typeface="Arial"/>
              </a:rPr>
              <a:t>Tehama County Bud (Low % Infested)</a:t>
            </a:r>
          </a:p>
          <a:p>
            <a:pPr>
              <a:defRPr sz="1200" b="1" i="0" u="none" strike="noStrike" baseline="0">
                <a:solidFill>
                  <a:srgbClr val="000000"/>
                </a:solidFill>
                <a:latin typeface="Arial"/>
                <a:ea typeface="Arial"/>
                <a:cs typeface="Arial"/>
              </a:defRPr>
            </a:pPr>
            <a:r>
              <a:rPr lang="en-US" sz="1400" b="1" i="0" u="none" strike="noStrike" baseline="0" dirty="0">
                <a:solidFill>
                  <a:srgbClr val="000000"/>
                </a:solidFill>
                <a:latin typeface="Arial"/>
                <a:cs typeface="Arial"/>
              </a:rPr>
              <a:t>Avg. log </a:t>
            </a:r>
            <a:r>
              <a:rPr lang="en-US" sz="1400" b="1" i="0" u="none" strike="noStrike" baseline="0" dirty="0" err="1">
                <a:solidFill>
                  <a:srgbClr val="000000"/>
                </a:solidFill>
                <a:latin typeface="Arial"/>
                <a:cs typeface="Arial"/>
              </a:rPr>
              <a:t>cfu</a:t>
            </a:r>
            <a:r>
              <a:rPr lang="en-US" sz="1400" b="1" i="0" u="none" strike="noStrike" baseline="0" dirty="0">
                <a:solidFill>
                  <a:srgbClr val="000000"/>
                </a:solidFill>
                <a:latin typeface="Arial"/>
                <a:cs typeface="Arial"/>
              </a:rPr>
              <a:t> = 0.23</a:t>
            </a:r>
          </a:p>
          <a:p>
            <a:pPr>
              <a:defRPr sz="1200" b="1" i="0" u="none" strike="noStrike" baseline="0">
                <a:solidFill>
                  <a:srgbClr val="000000"/>
                </a:solidFill>
                <a:latin typeface="Arial"/>
                <a:ea typeface="Arial"/>
                <a:cs typeface="Arial"/>
              </a:defRPr>
            </a:pPr>
            <a:r>
              <a:rPr lang="en-US" sz="1400" b="1" i="0" u="none" strike="noStrike" baseline="0" dirty="0">
                <a:solidFill>
                  <a:srgbClr val="000000"/>
                </a:solidFill>
                <a:latin typeface="Arial"/>
                <a:cs typeface="Arial"/>
              </a:rPr>
              <a:t>6.0% infested buds</a:t>
            </a:r>
            <a:endParaRPr lang="en-US" sz="2000" dirty="0"/>
          </a:p>
        </c:rich>
      </c:tx>
      <c:layout>
        <c:manualLayout>
          <c:xMode val="edge"/>
          <c:yMode val="edge"/>
          <c:x val="0.25169711205008038"/>
          <c:y val="2.2972727900672219E-2"/>
        </c:manualLayout>
      </c:layout>
      <c:overlay val="0"/>
      <c:spPr>
        <a:noFill/>
        <a:ln w="25400">
          <a:noFill/>
        </a:ln>
      </c:spPr>
    </c:title>
    <c:autoTitleDeleted val="0"/>
    <c:plotArea>
      <c:layout>
        <c:manualLayout>
          <c:layoutTarget val="inner"/>
          <c:xMode val="edge"/>
          <c:yMode val="edge"/>
          <c:x val="0.126953125"/>
          <c:y val="0.24344658329889141"/>
          <c:w val="0.80859375"/>
          <c:h val="0.49812916275003932"/>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'Copper-Manzate'!$J$23:$J$28</c:f>
              <c:strCache>
                <c:ptCount val="6"/>
                <c:pt idx="0">
                  <c:v>0</c:v>
                </c:pt>
                <c:pt idx="1">
                  <c:v>3</c:v>
                </c:pt>
                <c:pt idx="2">
                  <c:v>3.5</c:v>
                </c:pt>
                <c:pt idx="3">
                  <c:v>4</c:v>
                </c:pt>
                <c:pt idx="4">
                  <c:v>4.5</c:v>
                </c:pt>
                <c:pt idx="5">
                  <c:v>More</c:v>
                </c:pt>
              </c:strCache>
            </c:strRef>
          </c:cat>
          <c:val>
            <c:numRef>
              <c:f>'Copper-Manzate'!$K$23:$K$28</c:f>
              <c:numCache>
                <c:formatCode>General</c:formatCode>
                <c:ptCount val="6"/>
                <c:pt idx="0">
                  <c:v>28</c:v>
                </c:pt>
                <c:pt idx="1">
                  <c:v>1</c:v>
                </c:pt>
                <c:pt idx="2">
                  <c:v>0</c:v>
                </c:pt>
                <c:pt idx="3">
                  <c:v>0</c:v>
                </c:pt>
                <c:pt idx="4">
                  <c:v>1</c:v>
                </c:pt>
                <c:pt idx="5">
                  <c:v>0</c:v>
                </c:pt>
              </c:numCache>
            </c:numRef>
          </c:val>
        </c:ser>
        <c:dLbls>
          <c:showLegendKey val="0"/>
          <c:showVal val="0"/>
          <c:showCatName val="0"/>
          <c:showSerName val="0"/>
          <c:showPercent val="0"/>
          <c:showBubbleSize val="0"/>
        </c:dLbls>
        <c:gapWidth val="150"/>
        <c:axId val="115616256"/>
        <c:axId val="76273280"/>
      </c:barChart>
      <c:catAx>
        <c:axId val="115616256"/>
        <c:scaling>
          <c:orientation val="minMax"/>
        </c:scaling>
        <c:delete val="0"/>
        <c:axPos val="b"/>
        <c:title>
          <c:tx>
            <c:rich>
              <a:bodyPr/>
              <a:lstStyle/>
              <a:p>
                <a:pPr>
                  <a:defRPr sz="1100" b="1" i="0" u="none" strike="noStrike" baseline="0">
                    <a:solidFill>
                      <a:srgbClr val="000000"/>
                    </a:solidFill>
                    <a:latin typeface="Arial"/>
                    <a:ea typeface="Arial"/>
                    <a:cs typeface="Arial"/>
                  </a:defRPr>
                </a:pPr>
                <a:r>
                  <a:rPr lang="en-US" sz="1100" dirty="0"/>
                  <a:t>Log </a:t>
                </a:r>
                <a:r>
                  <a:rPr lang="en-US" sz="1100" dirty="0" err="1"/>
                  <a:t>Cfu</a:t>
                </a:r>
                <a:r>
                  <a:rPr lang="en-US" sz="1100" dirty="0"/>
                  <a:t>/sample</a:t>
                </a:r>
              </a:p>
            </c:rich>
          </c:tx>
          <c:layout>
            <c:manualLayout>
              <c:xMode val="edge"/>
              <c:yMode val="edge"/>
              <c:x val="0.431640625"/>
              <c:y val="0.8576810396222481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6273280"/>
        <c:crosses val="autoZero"/>
        <c:auto val="1"/>
        <c:lblAlgn val="ctr"/>
        <c:lblOffset val="100"/>
        <c:tickLblSkip val="1"/>
        <c:tickMarkSkip val="1"/>
        <c:noMultiLvlLbl val="0"/>
      </c:catAx>
      <c:valAx>
        <c:axId val="76273280"/>
        <c:scaling>
          <c:orientation val="minMax"/>
        </c:scaling>
        <c:delete val="0"/>
        <c:axPos val="l"/>
        <c:title>
          <c:tx>
            <c:rich>
              <a:bodyPr/>
              <a:lstStyle/>
              <a:p>
                <a:pPr>
                  <a:defRPr sz="1100" b="1" i="0" u="none" strike="noStrike" baseline="0">
                    <a:solidFill>
                      <a:srgbClr val="000000"/>
                    </a:solidFill>
                    <a:latin typeface="Arial"/>
                    <a:ea typeface="Arial"/>
                    <a:cs typeface="Arial"/>
                  </a:defRPr>
                </a:pPr>
                <a:r>
                  <a:rPr lang="en-US" sz="1100"/>
                  <a:t># of samples</a:t>
                </a:r>
              </a:p>
            </c:rich>
          </c:tx>
          <c:layout>
            <c:manualLayout>
              <c:xMode val="edge"/>
              <c:yMode val="edge"/>
              <c:x val="3.125E-2"/>
              <c:y val="0.337079884567695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5616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800" b="1" i="0" u="none" strike="noStrike" baseline="0" dirty="0">
                <a:solidFill>
                  <a:srgbClr val="000000"/>
                </a:solidFill>
                <a:latin typeface="Arial"/>
                <a:cs typeface="Arial"/>
              </a:rPr>
              <a:t>Tehama County Bud Samples (High % Infested)</a:t>
            </a:r>
          </a:p>
          <a:p>
            <a:pPr>
              <a:defRPr sz="1200" b="1" i="0" u="none" strike="noStrike" baseline="0">
                <a:solidFill>
                  <a:srgbClr val="000000"/>
                </a:solidFill>
                <a:latin typeface="Arial"/>
                <a:ea typeface="Arial"/>
                <a:cs typeface="Arial"/>
              </a:defRPr>
            </a:pPr>
            <a:r>
              <a:rPr lang="en-US" sz="1400" b="1" i="0" u="none" strike="noStrike" baseline="0" dirty="0">
                <a:solidFill>
                  <a:srgbClr val="000000"/>
                </a:solidFill>
                <a:latin typeface="Arial"/>
                <a:cs typeface="Arial"/>
              </a:rPr>
              <a:t>Avg. log </a:t>
            </a:r>
            <a:r>
              <a:rPr lang="en-US" sz="1400" b="1" i="0" u="none" strike="noStrike" baseline="0" dirty="0" err="1">
                <a:solidFill>
                  <a:srgbClr val="000000"/>
                </a:solidFill>
                <a:latin typeface="Arial"/>
                <a:cs typeface="Arial"/>
              </a:rPr>
              <a:t>cfu</a:t>
            </a:r>
            <a:r>
              <a:rPr lang="en-US" sz="1400" b="1" i="0" u="none" strike="noStrike" baseline="0" dirty="0">
                <a:solidFill>
                  <a:srgbClr val="000000"/>
                </a:solidFill>
                <a:latin typeface="Arial"/>
                <a:cs typeface="Arial"/>
              </a:rPr>
              <a:t> = 2.92</a:t>
            </a:r>
          </a:p>
          <a:p>
            <a:pPr>
              <a:defRPr sz="1200" b="1" i="0" u="none" strike="noStrike" baseline="0">
                <a:solidFill>
                  <a:srgbClr val="000000"/>
                </a:solidFill>
                <a:latin typeface="Arial"/>
                <a:ea typeface="Arial"/>
                <a:cs typeface="Arial"/>
              </a:defRPr>
            </a:pPr>
            <a:r>
              <a:rPr lang="en-US" sz="1400" b="1" i="0" u="none" strike="noStrike" baseline="0" dirty="0">
                <a:solidFill>
                  <a:srgbClr val="000000"/>
                </a:solidFill>
                <a:latin typeface="Arial"/>
                <a:cs typeface="Arial"/>
              </a:rPr>
              <a:t>73.3 % infested buds</a:t>
            </a:r>
            <a:endParaRPr lang="en-US" sz="1400" dirty="0"/>
          </a:p>
        </c:rich>
      </c:tx>
      <c:layout>
        <c:manualLayout>
          <c:xMode val="edge"/>
          <c:yMode val="edge"/>
          <c:x val="0.17433772199835085"/>
          <c:y val="5.4239226605381517E-2"/>
        </c:manualLayout>
      </c:layout>
      <c:overlay val="0"/>
      <c:spPr>
        <a:noFill/>
        <a:ln w="25400">
          <a:noFill/>
        </a:ln>
      </c:spPr>
    </c:title>
    <c:autoTitleDeleted val="0"/>
    <c:plotArea>
      <c:layout>
        <c:manualLayout>
          <c:layoutTarget val="inner"/>
          <c:xMode val="edge"/>
          <c:yMode val="edge"/>
          <c:x val="0.13412254630976159"/>
          <c:y val="0.24028310009092743"/>
          <c:w val="0.80079049708475303"/>
          <c:h val="0.50883480019255223"/>
        </c:manualLayout>
      </c:layout>
      <c:barChart>
        <c:barDir val="col"/>
        <c:grouping val="clustered"/>
        <c:varyColors val="0"/>
        <c:ser>
          <c:idx val="0"/>
          <c:order val="0"/>
          <c:spPr>
            <a:solidFill>
              <a:srgbClr val="9999FF"/>
            </a:solidFill>
            <a:ln w="12700">
              <a:solidFill>
                <a:srgbClr val="000000"/>
              </a:solidFill>
              <a:prstDash val="solid"/>
            </a:ln>
          </c:spPr>
          <c:invertIfNegative val="0"/>
          <c:cat>
            <c:strRef>
              <c:f>'Xcj Treated plot'!$J$23:$J$29</c:f>
              <c:strCache>
                <c:ptCount val="7"/>
                <c:pt idx="0">
                  <c:v>0</c:v>
                </c:pt>
                <c:pt idx="1">
                  <c:v>2.5</c:v>
                </c:pt>
                <c:pt idx="2">
                  <c:v>3</c:v>
                </c:pt>
                <c:pt idx="3">
                  <c:v>3.5</c:v>
                </c:pt>
                <c:pt idx="4">
                  <c:v>4</c:v>
                </c:pt>
                <c:pt idx="5">
                  <c:v>4.5</c:v>
                </c:pt>
                <c:pt idx="6">
                  <c:v>More</c:v>
                </c:pt>
              </c:strCache>
            </c:strRef>
          </c:cat>
          <c:val>
            <c:numRef>
              <c:f>'Xcj Treated plot'!$K$23:$K$29</c:f>
              <c:numCache>
                <c:formatCode>General</c:formatCode>
                <c:ptCount val="7"/>
                <c:pt idx="0">
                  <c:v>8</c:v>
                </c:pt>
                <c:pt idx="1">
                  <c:v>0</c:v>
                </c:pt>
                <c:pt idx="2">
                  <c:v>0</c:v>
                </c:pt>
                <c:pt idx="3">
                  <c:v>4</c:v>
                </c:pt>
                <c:pt idx="4">
                  <c:v>7</c:v>
                </c:pt>
                <c:pt idx="5">
                  <c:v>8</c:v>
                </c:pt>
                <c:pt idx="6">
                  <c:v>3</c:v>
                </c:pt>
              </c:numCache>
            </c:numRef>
          </c:val>
        </c:ser>
        <c:dLbls>
          <c:showLegendKey val="0"/>
          <c:showVal val="0"/>
          <c:showCatName val="0"/>
          <c:showSerName val="0"/>
          <c:showPercent val="0"/>
          <c:showBubbleSize val="0"/>
        </c:dLbls>
        <c:gapWidth val="150"/>
        <c:axId val="119669248"/>
        <c:axId val="95887360"/>
      </c:barChart>
      <c:catAx>
        <c:axId val="119669248"/>
        <c:scaling>
          <c:orientation val="minMax"/>
        </c:scaling>
        <c:delete val="0"/>
        <c:axPos val="b"/>
        <c:title>
          <c:tx>
            <c:rich>
              <a:bodyPr/>
              <a:lstStyle/>
              <a:p>
                <a:pPr>
                  <a:defRPr sz="1100" b="1" i="0" u="none" strike="noStrike" baseline="0">
                    <a:solidFill>
                      <a:srgbClr val="000000"/>
                    </a:solidFill>
                    <a:latin typeface="Arial"/>
                    <a:ea typeface="Arial"/>
                    <a:cs typeface="Arial"/>
                  </a:defRPr>
                </a:pPr>
                <a:r>
                  <a:rPr lang="en-US" sz="1100"/>
                  <a:t>Log Cfu/sample</a:t>
                </a:r>
              </a:p>
            </c:rich>
          </c:tx>
          <c:layout>
            <c:manualLayout>
              <c:xMode val="edge"/>
              <c:yMode val="edge"/>
              <c:x val="0.42406393318527563"/>
              <c:y val="0.8621923003262690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95887360"/>
        <c:crosses val="autoZero"/>
        <c:auto val="1"/>
        <c:lblAlgn val="ctr"/>
        <c:lblOffset val="100"/>
        <c:tickLblSkip val="1"/>
        <c:tickMarkSkip val="1"/>
        <c:noMultiLvlLbl val="0"/>
      </c:catAx>
      <c:valAx>
        <c:axId val="95887360"/>
        <c:scaling>
          <c:orientation val="minMax"/>
        </c:scaling>
        <c:delete val="0"/>
        <c:axPos val="l"/>
        <c:title>
          <c:tx>
            <c:rich>
              <a:bodyPr/>
              <a:lstStyle/>
              <a:p>
                <a:pPr>
                  <a:defRPr sz="1100" b="1" i="0" u="none" strike="noStrike" baseline="0">
                    <a:solidFill>
                      <a:srgbClr val="000000"/>
                    </a:solidFill>
                    <a:latin typeface="Arial"/>
                    <a:ea typeface="Arial"/>
                    <a:cs typeface="Arial"/>
                  </a:defRPr>
                </a:pPr>
                <a:r>
                  <a:rPr lang="en-US" sz="1100"/>
                  <a:t># of samples</a:t>
                </a:r>
              </a:p>
            </c:rich>
          </c:tx>
          <c:layout>
            <c:manualLayout>
              <c:xMode val="edge"/>
              <c:yMode val="edge"/>
              <c:x val="3.1558246190532144E-2"/>
              <c:y val="0.332156050125693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11966924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17" tIns="46458" rIns="92917" bIns="46458" rtlCol="0"/>
          <a:lstStyle>
            <a:lvl1pPr algn="l">
              <a:defRPr sz="1200"/>
            </a:lvl1pPr>
          </a:lstStyle>
          <a:p>
            <a:endParaRPr lang="en-US" dirty="0"/>
          </a:p>
        </p:txBody>
      </p:sp>
      <p:sp>
        <p:nvSpPr>
          <p:cNvPr id="3" name="Date Placeholder 2"/>
          <p:cNvSpPr>
            <a:spLocks noGrp="1"/>
          </p:cNvSpPr>
          <p:nvPr>
            <p:ph type="dt" idx="1"/>
          </p:nvPr>
        </p:nvSpPr>
        <p:spPr>
          <a:xfrm>
            <a:off x="3939464" y="0"/>
            <a:ext cx="3013763" cy="465455"/>
          </a:xfrm>
          <a:prstGeom prst="rect">
            <a:avLst/>
          </a:prstGeom>
        </p:spPr>
        <p:txBody>
          <a:bodyPr vert="horz" lIns="92917" tIns="46458" rIns="92917" bIns="46458" rtlCol="0"/>
          <a:lstStyle>
            <a:lvl1pPr algn="r">
              <a:defRPr sz="1200"/>
            </a:lvl1pPr>
          </a:lstStyle>
          <a:p>
            <a:fld id="{7B128A1D-9C9F-4CDB-B005-EC096D96285F}" type="datetimeFigureOut">
              <a:rPr lang="en-US" smtClean="0"/>
              <a:t>7/13/2013</a:t>
            </a:fld>
            <a:endParaRPr lang="en-US" dirty="0"/>
          </a:p>
        </p:txBody>
      </p:sp>
      <p:sp>
        <p:nvSpPr>
          <p:cNvPr id="4" name="Slide Image Placeholder 3"/>
          <p:cNvSpPr>
            <a:spLocks noGrp="1" noRot="1" noChangeAspect="1"/>
          </p:cNvSpPr>
          <p:nvPr>
            <p:ph type="sldImg" idx="2"/>
          </p:nvPr>
        </p:nvSpPr>
        <p:spPr>
          <a:xfrm>
            <a:off x="1150938" y="700088"/>
            <a:ext cx="4652962" cy="3490912"/>
          </a:xfrm>
          <a:prstGeom prst="rect">
            <a:avLst/>
          </a:prstGeom>
          <a:noFill/>
          <a:ln w="12700">
            <a:solidFill>
              <a:prstClr val="black"/>
            </a:solidFill>
          </a:ln>
        </p:spPr>
        <p:txBody>
          <a:bodyPr vert="horz" lIns="92917" tIns="46458" rIns="92917" bIns="46458"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17" tIns="46458" rIns="92917" bIns="464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17" tIns="46458" rIns="92917" bIns="464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4" y="8842029"/>
            <a:ext cx="3013763" cy="465455"/>
          </a:xfrm>
          <a:prstGeom prst="rect">
            <a:avLst/>
          </a:prstGeom>
        </p:spPr>
        <p:txBody>
          <a:bodyPr vert="horz" lIns="92917" tIns="46458" rIns="92917" bIns="46458" rtlCol="0" anchor="b"/>
          <a:lstStyle>
            <a:lvl1pPr algn="r">
              <a:defRPr sz="1200"/>
            </a:lvl1pPr>
          </a:lstStyle>
          <a:p>
            <a:fld id="{FF4C6ED3-5676-4C18-BFF5-34C9068D12E0}" type="slidenum">
              <a:rPr lang="en-US" smtClean="0"/>
              <a:t>‹#›</a:t>
            </a:fld>
            <a:endParaRPr lang="en-US" dirty="0"/>
          </a:p>
        </p:txBody>
      </p:sp>
    </p:spTree>
    <p:extLst>
      <p:ext uri="{BB962C8B-B14F-4D97-AF65-F5344CB8AC3E}">
        <p14:creationId xmlns:p14="http://schemas.microsoft.com/office/powerpoint/2010/main" val="124011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8D388-3140-4B65-B9D7-3EF9223E10E1}" type="slidenum">
              <a:rPr lang="en-US" smtClean="0"/>
              <a:t>7</a:t>
            </a:fld>
            <a:endParaRPr lang="en-US" dirty="0"/>
          </a:p>
        </p:txBody>
      </p:sp>
    </p:spTree>
    <p:extLst>
      <p:ext uri="{BB962C8B-B14F-4D97-AF65-F5344CB8AC3E}">
        <p14:creationId xmlns:p14="http://schemas.microsoft.com/office/powerpoint/2010/main" val="233671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8D388-3140-4B65-B9D7-3EF9223E10E1}" type="slidenum">
              <a:rPr lang="en-US" smtClean="0"/>
              <a:t>8</a:t>
            </a:fld>
            <a:endParaRPr lang="en-US" dirty="0"/>
          </a:p>
        </p:txBody>
      </p:sp>
    </p:spTree>
    <p:extLst>
      <p:ext uri="{BB962C8B-B14F-4D97-AF65-F5344CB8AC3E}">
        <p14:creationId xmlns:p14="http://schemas.microsoft.com/office/powerpoint/2010/main" val="261583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8D388-3140-4B65-B9D7-3EF9223E10E1}" type="slidenum">
              <a:rPr lang="en-US" smtClean="0"/>
              <a:t>9</a:t>
            </a:fld>
            <a:endParaRPr lang="en-US" dirty="0"/>
          </a:p>
        </p:txBody>
      </p:sp>
    </p:spTree>
    <p:extLst>
      <p:ext uri="{BB962C8B-B14F-4D97-AF65-F5344CB8AC3E}">
        <p14:creationId xmlns:p14="http://schemas.microsoft.com/office/powerpoint/2010/main" val="209717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8D388-3140-4B65-B9D7-3EF9223E10E1}" type="slidenum">
              <a:rPr lang="en-US" smtClean="0"/>
              <a:t>10</a:t>
            </a:fld>
            <a:endParaRPr lang="en-US" dirty="0"/>
          </a:p>
        </p:txBody>
      </p:sp>
    </p:spTree>
    <p:extLst>
      <p:ext uri="{BB962C8B-B14F-4D97-AF65-F5344CB8AC3E}">
        <p14:creationId xmlns:p14="http://schemas.microsoft.com/office/powerpoint/2010/main" val="294214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68D388-3140-4B65-B9D7-3EF9223E10E1}" type="slidenum">
              <a:rPr lang="en-US" smtClean="0"/>
              <a:t>11</a:t>
            </a:fld>
            <a:endParaRPr lang="en-US"/>
          </a:p>
        </p:txBody>
      </p:sp>
    </p:spTree>
    <p:extLst>
      <p:ext uri="{BB962C8B-B14F-4D97-AF65-F5344CB8AC3E}">
        <p14:creationId xmlns:p14="http://schemas.microsoft.com/office/powerpoint/2010/main" val="495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p>
              <a:pPr algn="ctr" eaLnBrk="1" hangingPunct="1"/>
              <a:endParaRPr lang="en-US" sz="2400" dirty="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2400" dirty="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8678"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28679"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dirty="0"/>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dirty="0"/>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BAAB2930-5144-4596-9A1A-950D3367AC1A}" type="slidenum">
              <a:rPr lang="en-US"/>
              <a:pPr>
                <a:defRPr/>
              </a:pPr>
              <a:t>‹#›</a:t>
            </a:fld>
            <a:endParaRPr lang="en-US" dirty="0"/>
          </a:p>
        </p:txBody>
      </p:sp>
    </p:spTree>
    <p:extLst>
      <p:ext uri="{BB962C8B-B14F-4D97-AF65-F5344CB8AC3E}">
        <p14:creationId xmlns:p14="http://schemas.microsoft.com/office/powerpoint/2010/main" val="419727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EEEA90E3-955C-4B79-B2B8-2191635EF3B3}" type="slidenum">
              <a:rPr lang="en-US"/>
              <a:pPr>
                <a:defRPr/>
              </a:pPr>
              <a:t>‹#›</a:t>
            </a:fld>
            <a:endParaRPr lang="en-US" dirty="0"/>
          </a:p>
        </p:txBody>
      </p:sp>
    </p:spTree>
    <p:extLst>
      <p:ext uri="{BB962C8B-B14F-4D97-AF65-F5344CB8AC3E}">
        <p14:creationId xmlns:p14="http://schemas.microsoft.com/office/powerpoint/2010/main" val="233556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D0024E2-8668-4839-8539-4FFEB0478663}" type="slidenum">
              <a:rPr lang="en-US"/>
              <a:pPr>
                <a:defRPr/>
              </a:pPr>
              <a:t>‹#›</a:t>
            </a:fld>
            <a:endParaRPr lang="en-US" dirty="0"/>
          </a:p>
        </p:txBody>
      </p:sp>
    </p:spTree>
    <p:extLst>
      <p:ext uri="{BB962C8B-B14F-4D97-AF65-F5344CB8AC3E}">
        <p14:creationId xmlns:p14="http://schemas.microsoft.com/office/powerpoint/2010/main" val="16206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pPr lvl="0"/>
            <a:endParaRPr lang="en-US" noProof="0" dirty="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F32FFD7E-94DD-426B-849A-39ED1AE883A2}" type="slidenum">
              <a:rPr lang="en-US"/>
              <a:pPr>
                <a:defRPr/>
              </a:pPr>
              <a:t>‹#›</a:t>
            </a:fld>
            <a:endParaRPr lang="en-US" dirty="0"/>
          </a:p>
        </p:txBody>
      </p:sp>
    </p:spTree>
    <p:extLst>
      <p:ext uri="{BB962C8B-B14F-4D97-AF65-F5344CB8AC3E}">
        <p14:creationId xmlns:p14="http://schemas.microsoft.com/office/powerpoint/2010/main" val="1195590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018DF333-BCFA-45C1-A065-22ED68CAC162}" type="slidenum">
              <a:rPr lang="en-US"/>
              <a:pPr>
                <a:defRPr/>
              </a:pPr>
              <a:t>‹#›</a:t>
            </a:fld>
            <a:endParaRPr lang="en-US" dirty="0"/>
          </a:p>
        </p:txBody>
      </p:sp>
    </p:spTree>
    <p:extLst>
      <p:ext uri="{BB962C8B-B14F-4D97-AF65-F5344CB8AC3E}">
        <p14:creationId xmlns:p14="http://schemas.microsoft.com/office/powerpoint/2010/main" val="280483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2928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61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247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3861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94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073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276C105F-85CC-4BAB-ACA2-1D9097353A5E}" type="slidenum">
              <a:rPr lang="en-US"/>
              <a:pPr>
                <a:defRPr/>
              </a:pPr>
              <a:t>‹#›</a:t>
            </a:fld>
            <a:endParaRPr lang="en-US" dirty="0"/>
          </a:p>
        </p:txBody>
      </p:sp>
    </p:spTree>
    <p:extLst>
      <p:ext uri="{BB962C8B-B14F-4D97-AF65-F5344CB8AC3E}">
        <p14:creationId xmlns:p14="http://schemas.microsoft.com/office/powerpoint/2010/main" val="1034946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68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4307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8950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375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141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141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32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8EF62183-BE75-4A5A-B46E-7B824816AC51}" type="slidenum">
              <a:rPr lang="en-US"/>
              <a:pPr>
                <a:defRPr/>
              </a:pPr>
              <a:t>‹#›</a:t>
            </a:fld>
            <a:endParaRPr lang="en-US" dirty="0"/>
          </a:p>
        </p:txBody>
      </p:sp>
    </p:spTree>
    <p:extLst>
      <p:ext uri="{BB962C8B-B14F-4D97-AF65-F5344CB8AC3E}">
        <p14:creationId xmlns:p14="http://schemas.microsoft.com/office/powerpoint/2010/main" val="14245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07052E22-05CB-46C8-ABDE-014B3B7BCC36}" type="slidenum">
              <a:rPr lang="en-US"/>
              <a:pPr>
                <a:defRPr/>
              </a:pPr>
              <a:t>‹#›</a:t>
            </a:fld>
            <a:endParaRPr lang="en-US" dirty="0"/>
          </a:p>
        </p:txBody>
      </p:sp>
    </p:spTree>
    <p:extLst>
      <p:ext uri="{BB962C8B-B14F-4D97-AF65-F5344CB8AC3E}">
        <p14:creationId xmlns:p14="http://schemas.microsoft.com/office/powerpoint/2010/main" val="161600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394F35D5-800B-410A-A6F7-69F846A4073C}" type="slidenum">
              <a:rPr lang="en-US"/>
              <a:pPr>
                <a:defRPr/>
              </a:pPr>
              <a:t>‹#›</a:t>
            </a:fld>
            <a:endParaRPr lang="en-US" dirty="0"/>
          </a:p>
        </p:txBody>
      </p:sp>
    </p:spTree>
    <p:extLst>
      <p:ext uri="{BB962C8B-B14F-4D97-AF65-F5344CB8AC3E}">
        <p14:creationId xmlns:p14="http://schemas.microsoft.com/office/powerpoint/2010/main" val="295469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2"/>
          </p:nvPr>
        </p:nvSpPr>
        <p:spPr>
          <a:ln/>
        </p:spPr>
        <p:txBody>
          <a:bodyPr/>
          <a:lstStyle>
            <a:lvl1pPr>
              <a:defRPr/>
            </a:lvl1pPr>
          </a:lstStyle>
          <a:p>
            <a:pPr>
              <a:defRPr/>
            </a:pPr>
            <a:fld id="{4080DD4C-89E9-427A-B92A-8E726F401025}" type="slidenum">
              <a:rPr lang="en-US"/>
              <a:pPr>
                <a:defRPr/>
              </a:pPr>
              <a:t>‹#›</a:t>
            </a:fld>
            <a:endParaRPr lang="en-US" dirty="0"/>
          </a:p>
        </p:txBody>
      </p:sp>
    </p:spTree>
    <p:extLst>
      <p:ext uri="{BB962C8B-B14F-4D97-AF65-F5344CB8AC3E}">
        <p14:creationId xmlns:p14="http://schemas.microsoft.com/office/powerpoint/2010/main" val="262010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A5CDF798-5E8B-40A8-A3A7-33112BA5EC7B}" type="slidenum">
              <a:rPr lang="en-US"/>
              <a:pPr>
                <a:defRPr/>
              </a:pPr>
              <a:t>‹#›</a:t>
            </a:fld>
            <a:endParaRPr lang="en-US" dirty="0"/>
          </a:p>
        </p:txBody>
      </p:sp>
    </p:spTree>
    <p:extLst>
      <p:ext uri="{BB962C8B-B14F-4D97-AF65-F5344CB8AC3E}">
        <p14:creationId xmlns:p14="http://schemas.microsoft.com/office/powerpoint/2010/main" val="273181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AED5BE2B-8159-4E5E-BC85-539A012DBAA3}" type="slidenum">
              <a:rPr lang="en-US"/>
              <a:pPr>
                <a:defRPr/>
              </a:pPr>
              <a:t>‹#›</a:t>
            </a:fld>
            <a:endParaRPr lang="en-US" dirty="0"/>
          </a:p>
        </p:txBody>
      </p:sp>
    </p:spTree>
    <p:extLst>
      <p:ext uri="{BB962C8B-B14F-4D97-AF65-F5344CB8AC3E}">
        <p14:creationId xmlns:p14="http://schemas.microsoft.com/office/powerpoint/2010/main" val="217232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DD43D5E0-ABDB-44B8-9B1A-29E9DF02D4CA}" type="slidenum">
              <a:rPr lang="en-US"/>
              <a:pPr>
                <a:defRPr/>
              </a:pPr>
              <a:t>‹#›</a:t>
            </a:fld>
            <a:endParaRPr lang="en-US" dirty="0"/>
          </a:p>
        </p:txBody>
      </p:sp>
    </p:spTree>
    <p:extLst>
      <p:ext uri="{BB962C8B-B14F-4D97-AF65-F5344CB8AC3E}">
        <p14:creationId xmlns:p14="http://schemas.microsoft.com/office/powerpoint/2010/main" val="72355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p>
              <a:pPr algn="ctr" eaLnBrk="1" hangingPunct="1"/>
              <a:endParaRPr lang="en-US" sz="2400" dirty="0">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p>
              <a:pPr algn="ctr" eaLnBrk="1" hangingPunct="1"/>
              <a:endParaRPr lang="en-US" sz="2400" dirty="0">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6" name="Rectangle 8"/>
          <p:cNvSpPr>
            <a:spLocks noGrp="1" noChangeArrowheads="1"/>
          </p:cNvSpPr>
          <p:nvPr>
            <p:ph type="dt" sz="half" idx="2"/>
          </p:nvPr>
        </p:nvSpPr>
        <p:spPr bwMode="auto">
          <a:xfrm>
            <a:off x="533400" y="6248400"/>
            <a:ext cx="20574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a:defRPr/>
            </a:pPr>
            <a:endParaRPr lang="en-US" dirty="0"/>
          </a:p>
        </p:txBody>
      </p:sp>
      <p:sp>
        <p:nvSpPr>
          <p:cNvPr id="27657" name="Rectangle 9"/>
          <p:cNvSpPr>
            <a:spLocks noGrp="1" noChangeArrowheads="1"/>
          </p:cNvSpPr>
          <p:nvPr>
            <p:ph type="ftr" sz="quarter" idx="3"/>
          </p:nvPr>
        </p:nvSpPr>
        <p:spPr bwMode="auto">
          <a:xfrm>
            <a:off x="32385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000">
                <a:latin typeface="Arial" charset="0"/>
              </a:defRPr>
            </a:lvl1pPr>
          </a:lstStyle>
          <a:p>
            <a:pPr>
              <a:defRPr/>
            </a:pPr>
            <a:endParaRPr lang="en-US" dirty="0"/>
          </a:p>
        </p:txBody>
      </p:sp>
      <p:sp>
        <p:nvSpPr>
          <p:cNvPr id="27658" name="Rectangle 10"/>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000">
                <a:latin typeface="Arial" charset="0"/>
              </a:defRPr>
            </a:lvl1pPr>
          </a:lstStyle>
          <a:p>
            <a:pPr>
              <a:defRPr/>
            </a:pPr>
            <a:fld id="{8FD2A32E-F97E-4002-9062-5655504DFEC0}"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00"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Wave+ANRLogo+UCC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2100" y="5807075"/>
            <a:ext cx="88519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alsp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Walnutresearch.ucanr.edu" TargetMode="External"/><Relationship Id="rId2" Type="http://schemas.openxmlformats.org/officeDocument/2006/relationships/hyperlink" Target="mailto:cetehama@ucanr.edu" TargetMode="External"/><Relationship Id="rId1" Type="http://schemas.openxmlformats.org/officeDocument/2006/relationships/slideLayout" Target="../slideLayouts/slideLayout15.xml"/><Relationship Id="rId4" Type="http://schemas.openxmlformats.org/officeDocument/2006/relationships/hyperlink" Target="http://www.calsp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304800"/>
            <a:ext cx="6629400" cy="3067050"/>
          </a:xfrm>
        </p:spPr>
        <p:txBody>
          <a:bodyPr/>
          <a:lstStyle/>
          <a:p>
            <a:pPr eaLnBrk="1" hangingPunct="1"/>
            <a:r>
              <a:rPr lang="en-US" sz="4000" b="1" dirty="0" smtClean="0">
                <a:latin typeface="Times New Roman" pitchFamily="18" charset="0"/>
                <a:cs typeface="Times New Roman" pitchFamily="18" charset="0"/>
              </a:rPr>
              <a:t>Walnut Blight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Management Using </a:t>
            </a:r>
            <a:r>
              <a:rPr lang="en-US" sz="4000" b="1" i="1" dirty="0" smtClean="0">
                <a:latin typeface="Times New Roman" pitchFamily="18" charset="0"/>
                <a:cs typeface="Times New Roman" pitchFamily="18" charset="0"/>
              </a:rPr>
              <a:t>Xanthomonas arboricola pv juglandis </a:t>
            </a:r>
            <a:r>
              <a:rPr lang="en-US" sz="4000" b="1" dirty="0" smtClean="0">
                <a:latin typeface="Times New Roman" pitchFamily="18" charset="0"/>
                <a:cs typeface="Times New Roman" pitchFamily="18" charset="0"/>
              </a:rPr>
              <a:t>Dormant Bud Population Sampling</a:t>
            </a:r>
            <a:endParaRPr lang="en-US" sz="4000" dirty="0" smtClean="0">
              <a:latin typeface="Times New Roman" pitchFamily="18" charset="0"/>
              <a:cs typeface="Times New Roman" pitchFamily="18" charset="0"/>
            </a:endParaRPr>
          </a:p>
        </p:txBody>
      </p:sp>
      <p:sp>
        <p:nvSpPr>
          <p:cNvPr id="4099" name="Rectangle 3"/>
          <p:cNvSpPr>
            <a:spLocks noGrp="1" noChangeArrowheads="1"/>
          </p:cNvSpPr>
          <p:nvPr>
            <p:ph type="subTitle" idx="1"/>
          </p:nvPr>
        </p:nvSpPr>
        <p:spPr>
          <a:xfrm>
            <a:off x="3276600" y="3505200"/>
            <a:ext cx="5715000" cy="1949450"/>
          </a:xfrm>
        </p:spPr>
        <p:txBody>
          <a:bodyPr/>
          <a:lstStyle/>
          <a:p>
            <a:pPr eaLnBrk="1" hangingPunct="1">
              <a:lnSpc>
                <a:spcPct val="90000"/>
              </a:lnSpc>
            </a:pPr>
            <a:r>
              <a:rPr lang="en-US" sz="1800" i="1" dirty="0" smtClean="0"/>
              <a:t>Richard P. Buchner – UC Farm Advisor, Tehama County</a:t>
            </a:r>
          </a:p>
          <a:p>
            <a:pPr eaLnBrk="1" hangingPunct="1">
              <a:lnSpc>
                <a:spcPct val="90000"/>
              </a:lnSpc>
            </a:pPr>
            <a:r>
              <a:rPr lang="en-US" sz="1800" i="1" dirty="0" smtClean="0"/>
              <a:t>William H. Olson – UC Farm Advisor Emeritus Butte County </a:t>
            </a:r>
          </a:p>
          <a:p>
            <a:pPr eaLnBrk="1" hangingPunct="1">
              <a:lnSpc>
                <a:spcPct val="90000"/>
              </a:lnSpc>
            </a:pPr>
            <a:r>
              <a:rPr lang="en-US" sz="1800" i="1" dirty="0" smtClean="0"/>
              <a:t>Dr. Steven E. Lindow</a:t>
            </a:r>
            <a:r>
              <a:rPr lang="en-US" sz="1800" i="1" dirty="0"/>
              <a:t> </a:t>
            </a:r>
            <a:r>
              <a:rPr lang="en-US" sz="1800" i="1" dirty="0" smtClean="0"/>
              <a:t>– Plant Pathology UC Berkeley </a:t>
            </a:r>
          </a:p>
          <a:p>
            <a:pPr eaLnBrk="1" hangingPunct="1">
              <a:lnSpc>
                <a:spcPct val="90000"/>
              </a:lnSpc>
            </a:pPr>
            <a:r>
              <a:rPr lang="en-US" sz="1800" i="1" dirty="0" smtClean="0"/>
              <a:t>Dr. James E. Adaskaveg</a:t>
            </a:r>
            <a:r>
              <a:rPr lang="en-US" sz="1800" i="1" dirty="0"/>
              <a:t> </a:t>
            </a:r>
            <a:r>
              <a:rPr lang="en-US" sz="1800" i="1" dirty="0" smtClean="0"/>
              <a:t>– Plant Pathology UC Riverside </a:t>
            </a:r>
          </a:p>
          <a:p>
            <a:pPr eaLnBrk="1" hangingPunct="1">
              <a:lnSpc>
                <a:spcPct val="90000"/>
              </a:lnSpc>
            </a:pPr>
            <a:r>
              <a:rPr lang="en-US" sz="1800" i="1" dirty="0" smtClean="0"/>
              <a:t>Cyndi K. Gilles – Research Assistant Tehama County</a:t>
            </a:r>
          </a:p>
          <a:p>
            <a:pPr eaLnBrk="1" hangingPunct="1">
              <a:lnSpc>
                <a:spcPct val="90000"/>
              </a:lnSpc>
            </a:pPr>
            <a:r>
              <a:rPr lang="en-US" sz="1800" i="1" dirty="0" smtClean="0"/>
              <a:t>Renee Koutsoukis – Research Assistant UC Berkeley</a:t>
            </a:r>
            <a:endParaRPr lang="en-US" sz="1800" dirty="0" smtClean="0"/>
          </a:p>
        </p:txBody>
      </p:sp>
      <p:pic>
        <p:nvPicPr>
          <p:cNvPr id="4" name="Picture 4" descr="F:\CLIP_ART\MAPS\US_ST_AM\CLFRNI0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9200"/>
            <a:ext cx="323215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 y="5791200"/>
            <a:ext cx="8915400" cy="1077218"/>
          </a:xfrm>
          <a:prstGeom prst="rect">
            <a:avLst/>
          </a:prstGeom>
          <a:noFill/>
        </p:spPr>
        <p:txBody>
          <a:bodyPr wrap="square" rtlCol="0">
            <a:spAutoFit/>
          </a:bodyPr>
          <a:lstStyle/>
          <a:p>
            <a:r>
              <a:rPr lang="en-US" sz="1600" dirty="0" smtClean="0"/>
              <a:t>Relationship between the % buds infested with pathogen and the % walnut blight damage for 30 orchards in Butte and Tehama counties for 2012. </a:t>
            </a:r>
            <a:r>
              <a:rPr lang="en-US" sz="1600" dirty="0"/>
              <a:t>The lines drawn represent the linear regression Y=0.218x – 0.28 (R</a:t>
            </a:r>
            <a:r>
              <a:rPr lang="en-US" sz="1600" baseline="30000" dirty="0"/>
              <a:t>2</a:t>
            </a:r>
            <a:r>
              <a:rPr lang="en-US" sz="1600" dirty="0"/>
              <a:t>=0.56); and Y=0.001x + 0.14 (R</a:t>
            </a:r>
            <a:r>
              <a:rPr lang="en-US" sz="1600" baseline="30000" dirty="0"/>
              <a:t>2</a:t>
            </a:r>
            <a:r>
              <a:rPr lang="en-US" sz="1600" dirty="0"/>
              <a:t>=0.001) for orchards in Butte and Tehama counties, respectively.</a:t>
            </a:r>
          </a:p>
        </p:txBody>
      </p:sp>
      <p:pic>
        <p:nvPicPr>
          <p:cNvPr id="1026" name="Picture 2" descr="Xaj Fi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9" y="228600"/>
            <a:ext cx="88951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41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5638800"/>
            <a:ext cx="8839200" cy="1077218"/>
          </a:xfrm>
          <a:prstGeom prst="rect">
            <a:avLst/>
          </a:prstGeom>
          <a:noFill/>
        </p:spPr>
        <p:txBody>
          <a:bodyPr wrap="square" rtlCol="0">
            <a:spAutoFit/>
          </a:bodyPr>
          <a:lstStyle/>
          <a:p>
            <a:r>
              <a:rPr lang="en-US" sz="1600" dirty="0" smtClean="0"/>
              <a:t>Relationship between the % buds infested with pathogen and the % walnut blight damage for 30 orchards in Butte and Tehama counties for 2013. </a:t>
            </a:r>
            <a:r>
              <a:rPr lang="en-US" sz="1600" dirty="0"/>
              <a:t>The lines drawn represent the linear regressions Y=0.039x + 0.067 (R</a:t>
            </a:r>
            <a:r>
              <a:rPr lang="en-US" sz="1600" baseline="30000" dirty="0"/>
              <a:t>2</a:t>
            </a:r>
            <a:r>
              <a:rPr lang="en-US" sz="1600" dirty="0"/>
              <a:t>=0.626); and Y=0.032x – 0.096 (R</a:t>
            </a:r>
            <a:r>
              <a:rPr lang="en-US" sz="1600" baseline="30000" dirty="0"/>
              <a:t>2</a:t>
            </a:r>
            <a:r>
              <a:rPr lang="en-US" sz="1600" dirty="0"/>
              <a:t>=0.58) for orchards in Butte and Tehama counties, respectively.</a:t>
            </a:r>
          </a:p>
        </p:txBody>
      </p:sp>
      <p:pic>
        <p:nvPicPr>
          <p:cNvPr id="2050" name="Picture 2" descr="Xaj Fig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35" y="152400"/>
            <a:ext cx="875720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84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Walnut Bud Sampling Methodology</a:t>
            </a:r>
            <a:endParaRPr lang="en-US" sz="4000" dirty="0"/>
          </a:p>
        </p:txBody>
      </p:sp>
      <p:sp>
        <p:nvSpPr>
          <p:cNvPr id="3" name="Content Placeholder 2"/>
          <p:cNvSpPr>
            <a:spLocks noGrp="1"/>
          </p:cNvSpPr>
          <p:nvPr>
            <p:ph idx="1"/>
          </p:nvPr>
        </p:nvSpPr>
        <p:spPr/>
        <p:txBody>
          <a:bodyPr/>
          <a:lstStyle/>
          <a:p>
            <a:r>
              <a:rPr lang="en-US" dirty="0" smtClean="0"/>
              <a:t>Sample buds in December, January, February, March or early April for late leafing varieties. Buds can be sampled to the time they start to open. Early samples will allow more time to design disease control strategies.</a:t>
            </a:r>
            <a:endParaRPr lang="en-US" dirty="0"/>
          </a:p>
        </p:txBody>
      </p:sp>
    </p:spTree>
    <p:extLst>
      <p:ext uri="{BB962C8B-B14F-4D97-AF65-F5344CB8AC3E}">
        <p14:creationId xmlns:p14="http://schemas.microsoft.com/office/powerpoint/2010/main" val="257827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 100 dormant walnut spurs with nice fat terminal buds. Cut off about a 3 inch length. Spurs reachable from the ground are easy to collect and represent a good sample location because bacteria sprinkle down through the tree canopy.</a:t>
            </a:r>
            <a:endParaRPr lang="en-US" dirty="0"/>
          </a:p>
        </p:txBody>
      </p:sp>
    </p:spTree>
    <p:extLst>
      <p:ext uri="{BB962C8B-B14F-4D97-AF65-F5344CB8AC3E}">
        <p14:creationId xmlns:p14="http://schemas.microsoft.com/office/powerpoint/2010/main" val="287233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Walk the entire area collecting a random sample. One or two buds per tree should spread the sample adequately. Deciding how many samples to collect will depend upon experience on an orchard by orchard basis. One sample could easily represent 50 acres if experience suggests reasonable uniformity.</a:t>
            </a:r>
            <a:endParaRPr lang="en-US" dirty="0"/>
          </a:p>
        </p:txBody>
      </p:sp>
    </p:spTree>
    <p:extLst>
      <p:ext uri="{BB962C8B-B14F-4D97-AF65-F5344CB8AC3E}">
        <p14:creationId xmlns:p14="http://schemas.microsoft.com/office/powerpoint/2010/main" val="389260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Save spurs in a paper bag and store in a cool dry place. The paper bag will allow samples to breathe and eliminate condensation. Mail or transport buds to a lab. The lab will select a 30 terminal bud subsample to plate on agar and save the remaining buds as a backup sample.</a:t>
            </a:r>
            <a:endParaRPr lang="en-US" dirty="0"/>
          </a:p>
        </p:txBody>
      </p:sp>
    </p:spTree>
    <p:extLst>
      <p:ext uri="{BB962C8B-B14F-4D97-AF65-F5344CB8AC3E}">
        <p14:creationId xmlns:p14="http://schemas.microsoft.com/office/powerpoint/2010/main" val="215277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Walnut orchards can be highly variable. Try to achieve as representative sample as possible.</a:t>
            </a:r>
            <a:endParaRPr lang="en-US" dirty="0"/>
          </a:p>
        </p:txBody>
      </p:sp>
    </p:spTree>
    <p:extLst>
      <p:ext uri="{BB962C8B-B14F-4D97-AF65-F5344CB8AC3E}">
        <p14:creationId xmlns:p14="http://schemas.microsoft.com/office/powerpoint/2010/main" val="392674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California, samples can be analyzed at the California Seed and Plant Lab. </a:t>
            </a:r>
            <a:r>
              <a:rPr lang="en-US" dirty="0" smtClean="0">
                <a:hlinkClick r:id="rId2"/>
              </a:rPr>
              <a:t>www.calspl.com</a:t>
            </a:r>
            <a:r>
              <a:rPr lang="en-US" dirty="0" smtClean="0"/>
              <a:t>  916-655-1581</a:t>
            </a:r>
            <a:endParaRPr lang="en-US" dirty="0"/>
          </a:p>
        </p:txBody>
      </p:sp>
    </p:spTree>
    <p:extLst>
      <p:ext uri="{BB962C8B-B14F-4D97-AF65-F5344CB8AC3E}">
        <p14:creationId xmlns:p14="http://schemas.microsoft.com/office/powerpoint/2010/main" val="94556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3000" y="4419600"/>
            <a:ext cx="7010400" cy="990600"/>
          </a:xfrm>
        </p:spPr>
        <p:txBody>
          <a:bodyPr/>
          <a:lstStyle/>
          <a:p>
            <a:r>
              <a:rPr lang="en-US" sz="1600" dirty="0"/>
              <a:t>Incidence of populations of </a:t>
            </a:r>
            <a:r>
              <a:rPr lang="en-US" sz="1600" i="1" dirty="0"/>
              <a:t>X. juglandis </a:t>
            </a:r>
            <a:r>
              <a:rPr lang="en-US" sz="1600" dirty="0"/>
              <a:t>on walnut buds sampled following harvest on 12/1/10. </a:t>
            </a:r>
            <a:r>
              <a:rPr lang="en-US" sz="1600" dirty="0" smtClean="0"/>
              <a:t>This is a histogram typical for a low population sample. Notice that over 25 buds had zero pathogen.</a:t>
            </a:r>
            <a:endParaRPr lang="en-US" sz="1600" dirty="0"/>
          </a:p>
        </p:txBody>
      </p:sp>
      <p:graphicFrame>
        <p:nvGraphicFramePr>
          <p:cNvPr id="4" name="Chart 3"/>
          <p:cNvGraphicFramePr>
            <a:graphicFrameLocks/>
          </p:cNvGraphicFramePr>
          <p:nvPr>
            <p:extLst>
              <p:ext uri="{D42A27DB-BD31-4B8C-83A1-F6EECF244321}">
                <p14:modId xmlns:p14="http://schemas.microsoft.com/office/powerpoint/2010/main" val="2993189821"/>
              </p:ext>
            </p:extLst>
          </p:nvPr>
        </p:nvGraphicFramePr>
        <p:xfrm>
          <a:off x="1219200" y="685800"/>
          <a:ext cx="6968161" cy="3633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730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 y="4800600"/>
            <a:ext cx="7467600" cy="1371600"/>
          </a:xfrm>
        </p:spPr>
        <p:txBody>
          <a:bodyPr/>
          <a:lstStyle/>
          <a:p>
            <a:r>
              <a:rPr lang="en-US" sz="1600" dirty="0"/>
              <a:t>Incidence of populations of </a:t>
            </a:r>
            <a:r>
              <a:rPr lang="en-US" sz="1600" i="1" dirty="0"/>
              <a:t>X. juglandis </a:t>
            </a:r>
            <a:r>
              <a:rPr lang="en-US" sz="1600" dirty="0"/>
              <a:t>on walnut buds sampled following harvest on 12/1/10. </a:t>
            </a:r>
            <a:r>
              <a:rPr lang="en-US" sz="1600" dirty="0" smtClean="0"/>
              <a:t> This is a histogram for a high population sample. Notice that only 8 buds had no detectable pathogen and most of the buds were in the ten to the fourth (10,000 colony forming units) or more range. This would be an example of a high risk orchard.</a:t>
            </a:r>
            <a:endParaRPr lang="en-US" sz="1600" dirty="0"/>
          </a:p>
        </p:txBody>
      </p:sp>
      <p:graphicFrame>
        <p:nvGraphicFramePr>
          <p:cNvPr id="5" name="Chart 4"/>
          <p:cNvGraphicFramePr>
            <a:graphicFrameLocks/>
          </p:cNvGraphicFramePr>
          <p:nvPr>
            <p:extLst>
              <p:ext uri="{D42A27DB-BD31-4B8C-83A1-F6EECF244321}">
                <p14:modId xmlns:p14="http://schemas.microsoft.com/office/powerpoint/2010/main" val="26251960"/>
              </p:ext>
            </p:extLst>
          </p:nvPr>
        </p:nvGraphicFramePr>
        <p:xfrm>
          <a:off x="609600" y="533400"/>
          <a:ext cx="7465596" cy="4167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424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82000" cy="719138"/>
          </a:xfrm>
        </p:spPr>
        <p:txBody>
          <a:bodyPr/>
          <a:lstStyle/>
          <a:p>
            <a:pPr algn="ctr"/>
            <a:r>
              <a:rPr lang="en-US" sz="2400" dirty="0" smtClean="0"/>
              <a:t>Walnut Blight infestation in Northern California </a:t>
            </a:r>
            <a:br>
              <a:rPr lang="en-US" sz="2400" dirty="0" smtClean="0"/>
            </a:br>
            <a:r>
              <a:rPr lang="en-US" sz="2400" i="1" dirty="0" smtClean="0"/>
              <a:t>Xanthomonas arboricola pv juglandis</a:t>
            </a:r>
            <a:endParaRPr lang="en-US" sz="2400" i="1"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958" y="1013694"/>
            <a:ext cx="4129842" cy="279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Blight Serr Walnu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58" y="3962400"/>
            <a:ext cx="4129842" cy="2798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WALNUT BLIGHT SERR AGAIN02"/>
          <p:cNvPicPr>
            <a:picLocks noChangeAspect="1" noChangeArrowheads="1"/>
          </p:cNvPicPr>
          <p:nvPr/>
        </p:nvPicPr>
        <p:blipFill>
          <a:blip r:embed="rId4" cstate="print">
            <a:extLst>
              <a:ext uri="{28A0092B-C50C-407E-A947-70E740481C1C}">
                <a14:useLocalDpi xmlns:a14="http://schemas.microsoft.com/office/drawing/2010/main" val="0"/>
              </a:ext>
            </a:extLst>
          </a:blip>
          <a:srcRect l="10448"/>
          <a:stretch>
            <a:fillRect/>
          </a:stretch>
        </p:blipFill>
        <p:spPr bwMode="auto">
          <a:xfrm>
            <a:off x="4648200" y="3962400"/>
            <a:ext cx="4129842" cy="27967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SCN642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10824"/>
          <a:stretch/>
        </p:blipFill>
        <p:spPr bwMode="auto">
          <a:xfrm>
            <a:off x="4645152" y="1014984"/>
            <a:ext cx="4133088" cy="309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6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marL="0" indent="0">
              <a:buNone/>
            </a:pPr>
            <a:r>
              <a:rPr lang="en-US" sz="2800" dirty="0" smtClean="0">
                <a:hlinkClick r:id="rId2"/>
              </a:rPr>
              <a:t>cetehama@ucanr.edu</a:t>
            </a:r>
            <a:r>
              <a:rPr lang="en-US" dirty="0" smtClean="0"/>
              <a:t> </a:t>
            </a:r>
            <a:r>
              <a:rPr lang="en-US" sz="1800" dirty="0" smtClean="0"/>
              <a:t>(Buchner website)</a:t>
            </a:r>
          </a:p>
          <a:p>
            <a:pPr marL="0" indent="0">
              <a:buNone/>
            </a:pPr>
            <a:r>
              <a:rPr lang="en-US" sz="2800" dirty="0">
                <a:hlinkClick r:id="rId3" action="ppaction://hlinkfile"/>
              </a:rPr>
              <a:t>w</a:t>
            </a:r>
            <a:r>
              <a:rPr lang="en-US" sz="2800" dirty="0" smtClean="0">
                <a:hlinkClick r:id="rId3" action="ppaction://hlinkfile"/>
              </a:rPr>
              <a:t>alnutresearch.ucanr.edu</a:t>
            </a:r>
            <a:r>
              <a:rPr lang="en-US" dirty="0" smtClean="0"/>
              <a:t> </a:t>
            </a:r>
            <a:r>
              <a:rPr lang="en-US" sz="1800" dirty="0" smtClean="0"/>
              <a:t>(California Walnut Research Reports)</a:t>
            </a:r>
          </a:p>
          <a:p>
            <a:pPr marL="0" indent="0">
              <a:buNone/>
            </a:pPr>
            <a:r>
              <a:rPr lang="en-US" sz="2800" dirty="0" smtClean="0">
                <a:hlinkClick r:id="rId4"/>
              </a:rPr>
              <a:t>www.calspl.com</a:t>
            </a:r>
            <a:r>
              <a:rPr lang="en-US" sz="2800" dirty="0" smtClean="0"/>
              <a:t> </a:t>
            </a:r>
            <a:r>
              <a:rPr lang="en-US" sz="1800" dirty="0" smtClean="0"/>
              <a:t> </a:t>
            </a:r>
            <a:r>
              <a:rPr lang="en-US" sz="1800" dirty="0"/>
              <a:t>(California </a:t>
            </a:r>
            <a:r>
              <a:rPr lang="en-US" sz="1800" dirty="0" smtClean="0"/>
              <a:t>Seed and Plant Lab)</a:t>
            </a:r>
            <a:endParaRPr lang="en-US" sz="1800" dirty="0"/>
          </a:p>
          <a:p>
            <a:pPr marL="0" indent="0">
              <a:buNone/>
            </a:pPr>
            <a:endParaRPr lang="en-US" sz="1800" dirty="0"/>
          </a:p>
        </p:txBody>
      </p:sp>
      <p:sp>
        <p:nvSpPr>
          <p:cNvPr id="4" name="TextBox 3"/>
          <p:cNvSpPr txBox="1"/>
          <p:nvPr/>
        </p:nvSpPr>
        <p:spPr>
          <a:xfrm>
            <a:off x="4038600" y="4191000"/>
            <a:ext cx="4114800" cy="584775"/>
          </a:xfrm>
          <a:prstGeom prst="rect">
            <a:avLst/>
          </a:prstGeom>
          <a:noFill/>
        </p:spPr>
        <p:txBody>
          <a:bodyPr wrap="square" rtlCol="0">
            <a:spAutoFit/>
          </a:bodyPr>
          <a:lstStyle/>
          <a:p>
            <a:r>
              <a:rPr lang="en-US" sz="3200" b="1" i="1" dirty="0" smtClean="0"/>
              <a:t>Thank you</a:t>
            </a:r>
            <a:endParaRPr lang="en-US" sz="3200" b="1" i="1" dirty="0"/>
          </a:p>
        </p:txBody>
      </p:sp>
    </p:spTree>
    <p:extLst>
      <p:ext uri="{BB962C8B-B14F-4D97-AF65-F5344CB8AC3E}">
        <p14:creationId xmlns:p14="http://schemas.microsoft.com/office/powerpoint/2010/main" val="380978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42" name="Rectangle 159"/>
          <p:cNvSpPr>
            <a:spLocks noGrp="1" noChangeArrowheads="1"/>
          </p:cNvSpPr>
          <p:nvPr>
            <p:ph type="title"/>
          </p:nvPr>
        </p:nvSpPr>
        <p:spPr/>
        <p:txBody>
          <a:bodyPr/>
          <a:lstStyle/>
          <a:p>
            <a:pPr eaLnBrk="1" hangingPunct="1"/>
            <a:r>
              <a:rPr lang="en-US" dirty="0" smtClean="0"/>
              <a:t>Blight History – Vina Variety</a:t>
            </a:r>
            <a:br>
              <a:rPr lang="en-US" dirty="0" smtClean="0"/>
            </a:br>
            <a:r>
              <a:rPr lang="en-US" sz="3200" i="1" dirty="0" smtClean="0"/>
              <a:t>Tehama County, California</a:t>
            </a:r>
          </a:p>
        </p:txBody>
      </p:sp>
      <p:graphicFrame>
        <p:nvGraphicFramePr>
          <p:cNvPr id="36274" name="Group 434"/>
          <p:cNvGraphicFramePr>
            <a:graphicFrameLocks noGrp="1"/>
          </p:cNvGraphicFramePr>
          <p:nvPr>
            <p:ph idx="1"/>
          </p:nvPr>
        </p:nvGraphicFramePr>
        <p:xfrm>
          <a:off x="533400" y="1828800"/>
          <a:ext cx="8153400" cy="2419350"/>
        </p:xfrm>
        <a:graphic>
          <a:graphicData uri="http://schemas.openxmlformats.org/drawingml/2006/table">
            <a:tbl>
              <a:tblPr/>
              <a:tblGrid>
                <a:gridCol w="1358900"/>
                <a:gridCol w="1358900"/>
                <a:gridCol w="1358900"/>
                <a:gridCol w="1358900"/>
                <a:gridCol w="1358900"/>
                <a:gridCol w="1358900"/>
              </a:tblGrid>
              <a:tr h="1230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Location</a:t>
                      </a:r>
                    </a:p>
                  </a:txBody>
                  <a:tcPr marL="45720" marR="45720" marT="45726" marB="45726" anchor="ctr" horzOverflow="overflow">
                    <a:lnL w="1905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2011 % pathogen</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2011 % Blight</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2012 % pathogen</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2012 Spray Schedule</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2012 %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Blight</a:t>
                      </a:r>
                    </a:p>
                  </a:txBody>
                  <a:tcPr marL="45720" marR="45720" marT="45726" marB="45726"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South</a:t>
                      </a:r>
                    </a:p>
                  </a:txBody>
                  <a:tcPr marL="45720" marR="45720" marT="45726" marB="45726" anchor="ctr" horzOverflow="overflow">
                    <a:lnL w="1905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16</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1.49</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30</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4/16 &amp; 5/2</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3.50</a:t>
                      </a:r>
                    </a:p>
                  </a:txBody>
                  <a:tcPr marL="45720" marR="45720" marT="45726" marB="45726"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Middle</a:t>
                      </a:r>
                    </a:p>
                  </a:txBody>
                  <a:tcPr marL="45720" marR="45720" marT="45726" marB="45726" anchor="ctr" horzOverflow="overflow">
                    <a:lnL w="1905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23</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1.23</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4/16 &amp; 5/2</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6.49</a:t>
                      </a:r>
                    </a:p>
                  </a:txBody>
                  <a:tcPr marL="45720" marR="45720" marT="45726" marB="45726"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North</a:t>
                      </a:r>
                    </a:p>
                  </a:txBody>
                  <a:tcPr marL="45720" marR="45720" marT="45726" marB="45726" anchor="ctr" horzOverflow="overflow">
                    <a:lnL w="1905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6</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2.00</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16</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4/16 &amp; 5/2</a:t>
                      </a:r>
                    </a:p>
                  </a:txBody>
                  <a:tcPr marL="45720" marR="45720"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2.42</a:t>
                      </a:r>
                    </a:p>
                  </a:txBody>
                  <a:tcPr marL="45720" marR="45720" marT="45726" marB="45726"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0280" name="Rectangle 324"/>
          <p:cNvSpPr>
            <a:spLocks noChangeArrowheads="1"/>
          </p:cNvSpPr>
          <p:nvPr/>
        </p:nvSpPr>
        <p:spPr bwMode="auto">
          <a:xfrm>
            <a:off x="533400" y="53340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1600" dirty="0"/>
              <a:t>2011 Spray Schedule: </a:t>
            </a:r>
            <a:r>
              <a:rPr lang="en-US" sz="1600" dirty="0" smtClean="0"/>
              <a:t>6.74 Kg/Ha Kocide </a:t>
            </a:r>
            <a:r>
              <a:rPr lang="en-US" sz="1600" dirty="0"/>
              <a:t>2000 + </a:t>
            </a:r>
            <a:r>
              <a:rPr lang="en-US" sz="1600" dirty="0" smtClean="0"/>
              <a:t>2.7 Kg/Ha Pro-Stick </a:t>
            </a:r>
            <a:r>
              <a:rPr lang="en-US" sz="1600" dirty="0"/>
              <a:t>4/12, 4/26 and 5/5</a:t>
            </a:r>
          </a:p>
          <a:p>
            <a:pPr eaLnBrk="1" hangingPunct="1"/>
            <a:r>
              <a:rPr lang="en-US" sz="1600" dirty="0"/>
              <a:t>2012 Spray Schedule: </a:t>
            </a:r>
            <a:r>
              <a:rPr lang="en-US" sz="1600" dirty="0" smtClean="0"/>
              <a:t>4.49 Kg/Ha Badge </a:t>
            </a:r>
            <a:r>
              <a:rPr lang="en-US" sz="1600" dirty="0"/>
              <a:t>+ </a:t>
            </a:r>
            <a:r>
              <a:rPr lang="en-US" sz="1600" dirty="0" smtClean="0"/>
              <a:t>2.7 Kg/Ha Manzate </a:t>
            </a:r>
            <a:r>
              <a:rPr lang="en-US" sz="1600" dirty="0"/>
              <a:t>4/16 and 5/2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765" name="Group 357"/>
          <p:cNvGraphicFramePr>
            <a:graphicFrameLocks noGrp="1"/>
          </p:cNvGraphicFramePr>
          <p:nvPr/>
        </p:nvGraphicFramePr>
        <p:xfrm>
          <a:off x="304800" y="304800"/>
          <a:ext cx="3200400" cy="6583680"/>
        </p:xfrm>
        <a:graphic>
          <a:graphicData uri="http://schemas.openxmlformats.org/drawingml/2006/table">
            <a:tbl>
              <a:tblPr/>
              <a:tblGrid>
                <a:gridCol w="800100"/>
                <a:gridCol w="800100"/>
                <a:gridCol w="800100"/>
                <a:gridCol w="800100"/>
              </a:tblGrid>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cs typeface="Times New Roman" pitchFamily="18" charset="0"/>
                        </a:rPr>
                        <a:t>Tree #</a:t>
                      </a:r>
                      <a:endParaRPr kumimoji="0" lang="en-US" sz="1200" b="0"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cs typeface="Times New Roman" pitchFamily="18" charset="0"/>
                        </a:rPr>
                        <a:t>Rating</a:t>
                      </a:r>
                      <a:endParaRPr kumimoji="0" lang="en-US" sz="1200" b="0"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cs typeface="Times New Roman" pitchFamily="18" charset="0"/>
                        </a:rPr>
                        <a:t>Tree  #</a:t>
                      </a:r>
                      <a:endParaRPr kumimoji="0" lang="en-US" sz="1200" b="0"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cs typeface="Times New Roman" pitchFamily="18" charset="0"/>
                        </a:rPr>
                        <a:t>Rating</a:t>
                      </a:r>
                      <a:endParaRPr kumimoji="0" lang="en-US" sz="1200" b="0"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69</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34</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68</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33</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67</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66</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31</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65</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30</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64</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29</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63</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28</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27</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61</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26</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25</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Replant</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59</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24</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58</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23</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57</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56</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21</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55</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54</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19</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53</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18</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17</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51</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16</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Replant</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15</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49</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14</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48</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13</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47</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46</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11</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45</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44</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9</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43</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8</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H</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7</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41</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Replant</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6</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5</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39</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4</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38</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M</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3</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Replant</a:t>
                      </a: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37</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2</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36</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00"/>
                    </a:solidFill>
                  </a:tcPr>
                </a:tc>
              </a:tr>
              <a:tr h="18287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35</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L</a:t>
                      </a:r>
                      <a:endParaRPr kumimoji="0" lang="en-US" sz="1200" b="1" i="0" u="none" strike="noStrike" cap="none" normalizeH="0" baseline="0" dirty="0" smtClean="0">
                        <a:ln>
                          <a:noFill/>
                        </a:ln>
                        <a:solidFill>
                          <a:schemeClr val="tx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1200" b="1" i="0" u="none" strike="noStrike" cap="none" normalizeH="0" baseline="0" dirty="0" smtClean="0">
                        <a:ln>
                          <a:noFill/>
                        </a:ln>
                        <a:solidFill>
                          <a:schemeClr val="bg1"/>
                        </a:solidFill>
                        <a:effectLst/>
                        <a:latin typeface="Arial" charset="0"/>
                      </a:endParaRPr>
                    </a:p>
                  </a:txBody>
                  <a:tcPr marL="45720" marR="4572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pic>
        <p:nvPicPr>
          <p:cNvPr id="11453" name="Picture 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013" y="49213"/>
            <a:ext cx="513238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54" name="Picture 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013" y="1714500"/>
            <a:ext cx="5132387"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55" name="Picture 1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113338"/>
            <a:ext cx="5181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56" name="Text Box 193"/>
          <p:cNvSpPr txBox="1">
            <a:spLocks noChangeArrowheads="1"/>
          </p:cNvSpPr>
          <p:nvPr/>
        </p:nvSpPr>
        <p:spPr bwMode="auto">
          <a:xfrm>
            <a:off x="7239000" y="869950"/>
            <a:ext cx="1371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800" dirty="0">
                <a:solidFill>
                  <a:schemeClr val="bg1"/>
                </a:solidFill>
              </a:rPr>
              <a:t>(no nut drop)</a:t>
            </a:r>
          </a:p>
        </p:txBody>
      </p:sp>
      <p:sp>
        <p:nvSpPr>
          <p:cNvPr id="11457" name="Text Box 194"/>
          <p:cNvSpPr txBox="1">
            <a:spLocks noChangeArrowheads="1"/>
          </p:cNvSpPr>
          <p:nvPr/>
        </p:nvSpPr>
        <p:spPr bwMode="auto">
          <a:xfrm>
            <a:off x="7239000" y="2584450"/>
            <a:ext cx="1371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800" dirty="0">
                <a:solidFill>
                  <a:schemeClr val="bg1"/>
                </a:solidFill>
              </a:rPr>
              <a:t>(0 to 30 nuts)</a:t>
            </a:r>
          </a:p>
        </p:txBody>
      </p:sp>
      <p:sp>
        <p:nvSpPr>
          <p:cNvPr id="11458" name="Text Box 195"/>
          <p:cNvSpPr txBox="1">
            <a:spLocks noChangeArrowheads="1"/>
          </p:cNvSpPr>
          <p:nvPr/>
        </p:nvSpPr>
        <p:spPr bwMode="auto">
          <a:xfrm>
            <a:off x="7315200" y="4286250"/>
            <a:ext cx="1371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800" dirty="0">
                <a:solidFill>
                  <a:schemeClr val="bg1"/>
                </a:solidFill>
              </a:rPr>
              <a:t>(30 to 100 nuts)</a:t>
            </a:r>
          </a:p>
        </p:txBody>
      </p:sp>
      <p:sp>
        <p:nvSpPr>
          <p:cNvPr id="11459" name="Text Box 196"/>
          <p:cNvSpPr txBox="1">
            <a:spLocks noChangeArrowheads="1"/>
          </p:cNvSpPr>
          <p:nvPr/>
        </p:nvSpPr>
        <p:spPr bwMode="auto">
          <a:xfrm>
            <a:off x="7239000" y="6000750"/>
            <a:ext cx="1371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800" dirty="0">
                <a:solidFill>
                  <a:schemeClr val="bg1"/>
                </a:solidFill>
              </a:rPr>
              <a:t>(over 100 nuts)</a:t>
            </a:r>
          </a:p>
        </p:txBody>
      </p:sp>
      <p:grpSp>
        <p:nvGrpSpPr>
          <p:cNvPr id="11460" name="Group 198"/>
          <p:cNvGrpSpPr>
            <a:grpSpLocks noChangeAspect="1"/>
          </p:cNvGrpSpPr>
          <p:nvPr/>
        </p:nvGrpSpPr>
        <p:grpSpPr bwMode="auto">
          <a:xfrm>
            <a:off x="3795713" y="3429000"/>
            <a:ext cx="5119687" cy="1654175"/>
            <a:chOff x="2391" y="2160"/>
            <a:chExt cx="3225" cy="1042"/>
          </a:xfrm>
        </p:grpSpPr>
        <p:sp>
          <p:nvSpPr>
            <p:cNvPr id="11463" name="AutoShape 197"/>
            <p:cNvSpPr>
              <a:spLocks noChangeAspect="1" noChangeArrowheads="1" noTextEdit="1"/>
            </p:cNvSpPr>
            <p:nvPr/>
          </p:nvSpPr>
          <p:spPr bwMode="auto">
            <a:xfrm>
              <a:off x="2391" y="2160"/>
              <a:ext cx="3225"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464" name="Rectangle 199"/>
            <p:cNvSpPr>
              <a:spLocks noChangeArrowheads="1"/>
            </p:cNvSpPr>
            <p:nvPr/>
          </p:nvSpPr>
          <p:spPr bwMode="auto">
            <a:xfrm>
              <a:off x="2412" y="2179"/>
              <a:ext cx="3179" cy="1004"/>
            </a:xfrm>
            <a:prstGeom prst="rect">
              <a:avLst/>
            </a:prstGeom>
            <a:solidFill>
              <a:srgbClr val="FFFFFF"/>
            </a:solidFill>
            <a:ln w="0">
              <a:solidFill>
                <a:srgbClr val="000000"/>
              </a:solidFill>
              <a:miter lim="800000"/>
              <a:headEnd/>
              <a:tailEnd/>
            </a:ln>
          </p:spPr>
          <p:txBody>
            <a:bodyPr/>
            <a:lstStyle/>
            <a:p>
              <a:endParaRPr lang="en-US" dirty="0"/>
            </a:p>
          </p:txBody>
        </p:sp>
        <p:sp>
          <p:nvSpPr>
            <p:cNvPr id="11465" name="Rectangle 200"/>
            <p:cNvSpPr>
              <a:spLocks noChangeArrowheads="1"/>
            </p:cNvSpPr>
            <p:nvPr/>
          </p:nvSpPr>
          <p:spPr bwMode="auto">
            <a:xfrm>
              <a:off x="2674" y="2354"/>
              <a:ext cx="2805" cy="58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466" name="Line 201"/>
            <p:cNvSpPr>
              <a:spLocks noChangeShapeType="1"/>
            </p:cNvSpPr>
            <p:nvPr/>
          </p:nvSpPr>
          <p:spPr bwMode="auto">
            <a:xfrm>
              <a:off x="2674" y="2836"/>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67" name="Line 202"/>
            <p:cNvSpPr>
              <a:spLocks noChangeShapeType="1"/>
            </p:cNvSpPr>
            <p:nvPr/>
          </p:nvSpPr>
          <p:spPr bwMode="auto">
            <a:xfrm>
              <a:off x="2674" y="2739"/>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68" name="Line 203"/>
            <p:cNvSpPr>
              <a:spLocks noChangeShapeType="1"/>
            </p:cNvSpPr>
            <p:nvPr/>
          </p:nvSpPr>
          <p:spPr bwMode="auto">
            <a:xfrm>
              <a:off x="2674" y="2646"/>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69" name="Line 204"/>
            <p:cNvSpPr>
              <a:spLocks noChangeShapeType="1"/>
            </p:cNvSpPr>
            <p:nvPr/>
          </p:nvSpPr>
          <p:spPr bwMode="auto">
            <a:xfrm>
              <a:off x="2674" y="2549"/>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70" name="Line 205"/>
            <p:cNvSpPr>
              <a:spLocks noChangeShapeType="1"/>
            </p:cNvSpPr>
            <p:nvPr/>
          </p:nvSpPr>
          <p:spPr bwMode="auto">
            <a:xfrm>
              <a:off x="2674" y="2452"/>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71" name="Line 206"/>
            <p:cNvSpPr>
              <a:spLocks noChangeShapeType="1"/>
            </p:cNvSpPr>
            <p:nvPr/>
          </p:nvSpPr>
          <p:spPr bwMode="auto">
            <a:xfrm>
              <a:off x="2674" y="2354"/>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72" name="Rectangle 207"/>
            <p:cNvSpPr>
              <a:spLocks noChangeArrowheads="1"/>
            </p:cNvSpPr>
            <p:nvPr/>
          </p:nvSpPr>
          <p:spPr bwMode="auto">
            <a:xfrm>
              <a:off x="2674" y="2354"/>
              <a:ext cx="2805" cy="580"/>
            </a:xfrm>
            <a:prstGeom prst="rect">
              <a:avLst/>
            </a:prstGeom>
            <a:noFill/>
            <a:ln w="63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473" name="Rectangle 208"/>
            <p:cNvSpPr>
              <a:spLocks noChangeArrowheads="1"/>
            </p:cNvSpPr>
            <p:nvPr/>
          </p:nvSpPr>
          <p:spPr bwMode="auto">
            <a:xfrm>
              <a:off x="2699" y="2467"/>
              <a:ext cx="37" cy="467"/>
            </a:xfrm>
            <a:prstGeom prst="rect">
              <a:avLst/>
            </a:prstGeom>
            <a:solidFill>
              <a:srgbClr val="FFFF00"/>
            </a:solidFill>
            <a:ln w="6350">
              <a:solidFill>
                <a:srgbClr val="000000"/>
              </a:solidFill>
              <a:miter lim="800000"/>
              <a:headEnd/>
              <a:tailEnd/>
            </a:ln>
          </p:spPr>
          <p:txBody>
            <a:bodyPr/>
            <a:lstStyle/>
            <a:p>
              <a:endParaRPr lang="en-US" dirty="0"/>
            </a:p>
          </p:txBody>
        </p:sp>
        <p:sp>
          <p:nvSpPr>
            <p:cNvPr id="11474" name="Rectangle 209"/>
            <p:cNvSpPr>
              <a:spLocks noChangeArrowheads="1"/>
            </p:cNvSpPr>
            <p:nvPr/>
          </p:nvSpPr>
          <p:spPr bwMode="auto">
            <a:xfrm>
              <a:off x="2790" y="2467"/>
              <a:ext cx="42" cy="467"/>
            </a:xfrm>
            <a:prstGeom prst="rect">
              <a:avLst/>
            </a:prstGeom>
            <a:solidFill>
              <a:srgbClr val="FFFF00"/>
            </a:solidFill>
            <a:ln w="6350">
              <a:solidFill>
                <a:srgbClr val="000000"/>
              </a:solidFill>
              <a:miter lim="800000"/>
              <a:headEnd/>
              <a:tailEnd/>
            </a:ln>
          </p:spPr>
          <p:txBody>
            <a:bodyPr/>
            <a:lstStyle/>
            <a:p>
              <a:endParaRPr lang="en-US" dirty="0"/>
            </a:p>
          </p:txBody>
        </p:sp>
        <p:sp>
          <p:nvSpPr>
            <p:cNvPr id="11475" name="Rectangle 210"/>
            <p:cNvSpPr>
              <a:spLocks noChangeArrowheads="1"/>
            </p:cNvSpPr>
            <p:nvPr/>
          </p:nvSpPr>
          <p:spPr bwMode="auto">
            <a:xfrm>
              <a:off x="2886" y="2440"/>
              <a:ext cx="38" cy="494"/>
            </a:xfrm>
            <a:prstGeom prst="rect">
              <a:avLst/>
            </a:prstGeom>
            <a:solidFill>
              <a:srgbClr val="FFFF00"/>
            </a:solidFill>
            <a:ln w="6350">
              <a:solidFill>
                <a:srgbClr val="000000"/>
              </a:solidFill>
              <a:miter lim="800000"/>
              <a:headEnd/>
              <a:tailEnd/>
            </a:ln>
          </p:spPr>
          <p:txBody>
            <a:bodyPr/>
            <a:lstStyle/>
            <a:p>
              <a:endParaRPr lang="en-US" dirty="0"/>
            </a:p>
          </p:txBody>
        </p:sp>
        <p:sp>
          <p:nvSpPr>
            <p:cNvPr id="11476" name="Rectangle 211"/>
            <p:cNvSpPr>
              <a:spLocks noChangeArrowheads="1"/>
            </p:cNvSpPr>
            <p:nvPr/>
          </p:nvSpPr>
          <p:spPr bwMode="auto">
            <a:xfrm>
              <a:off x="2978" y="2436"/>
              <a:ext cx="41" cy="498"/>
            </a:xfrm>
            <a:prstGeom prst="rect">
              <a:avLst/>
            </a:prstGeom>
            <a:solidFill>
              <a:srgbClr val="FFFF00"/>
            </a:solidFill>
            <a:ln w="6350">
              <a:solidFill>
                <a:srgbClr val="000000"/>
              </a:solidFill>
              <a:miter lim="800000"/>
              <a:headEnd/>
              <a:tailEnd/>
            </a:ln>
          </p:spPr>
          <p:txBody>
            <a:bodyPr/>
            <a:lstStyle/>
            <a:p>
              <a:endParaRPr lang="en-US" dirty="0"/>
            </a:p>
          </p:txBody>
        </p:sp>
        <p:sp>
          <p:nvSpPr>
            <p:cNvPr id="11477" name="Rectangle 212"/>
            <p:cNvSpPr>
              <a:spLocks noChangeArrowheads="1"/>
            </p:cNvSpPr>
            <p:nvPr/>
          </p:nvSpPr>
          <p:spPr bwMode="auto">
            <a:xfrm>
              <a:off x="3073" y="2432"/>
              <a:ext cx="38" cy="502"/>
            </a:xfrm>
            <a:prstGeom prst="rect">
              <a:avLst/>
            </a:prstGeom>
            <a:solidFill>
              <a:srgbClr val="FFFF00"/>
            </a:solidFill>
            <a:ln w="6350">
              <a:solidFill>
                <a:srgbClr val="000000"/>
              </a:solidFill>
              <a:miter lim="800000"/>
              <a:headEnd/>
              <a:tailEnd/>
            </a:ln>
          </p:spPr>
          <p:txBody>
            <a:bodyPr/>
            <a:lstStyle/>
            <a:p>
              <a:endParaRPr lang="en-US" dirty="0"/>
            </a:p>
          </p:txBody>
        </p:sp>
        <p:sp>
          <p:nvSpPr>
            <p:cNvPr id="11478" name="Rectangle 213"/>
            <p:cNvSpPr>
              <a:spLocks noChangeArrowheads="1"/>
            </p:cNvSpPr>
            <p:nvPr/>
          </p:nvSpPr>
          <p:spPr bwMode="auto">
            <a:xfrm>
              <a:off x="3165" y="2459"/>
              <a:ext cx="42" cy="475"/>
            </a:xfrm>
            <a:prstGeom prst="rect">
              <a:avLst/>
            </a:prstGeom>
            <a:solidFill>
              <a:srgbClr val="FFFF00"/>
            </a:solidFill>
            <a:ln w="6350">
              <a:solidFill>
                <a:srgbClr val="000000"/>
              </a:solidFill>
              <a:miter lim="800000"/>
              <a:headEnd/>
              <a:tailEnd/>
            </a:ln>
          </p:spPr>
          <p:txBody>
            <a:bodyPr/>
            <a:lstStyle/>
            <a:p>
              <a:endParaRPr lang="en-US" dirty="0"/>
            </a:p>
          </p:txBody>
        </p:sp>
        <p:sp>
          <p:nvSpPr>
            <p:cNvPr id="11479" name="Rectangle 214"/>
            <p:cNvSpPr>
              <a:spLocks noChangeArrowheads="1"/>
            </p:cNvSpPr>
            <p:nvPr/>
          </p:nvSpPr>
          <p:spPr bwMode="auto">
            <a:xfrm>
              <a:off x="3261" y="2436"/>
              <a:ext cx="37" cy="498"/>
            </a:xfrm>
            <a:prstGeom prst="rect">
              <a:avLst/>
            </a:prstGeom>
            <a:solidFill>
              <a:srgbClr val="FFFF00"/>
            </a:solidFill>
            <a:ln w="6350">
              <a:solidFill>
                <a:srgbClr val="000000"/>
              </a:solidFill>
              <a:miter lim="800000"/>
              <a:headEnd/>
              <a:tailEnd/>
            </a:ln>
          </p:spPr>
          <p:txBody>
            <a:bodyPr/>
            <a:lstStyle/>
            <a:p>
              <a:endParaRPr lang="en-US" dirty="0"/>
            </a:p>
          </p:txBody>
        </p:sp>
        <p:sp>
          <p:nvSpPr>
            <p:cNvPr id="11480" name="Rectangle 215"/>
            <p:cNvSpPr>
              <a:spLocks noChangeArrowheads="1"/>
            </p:cNvSpPr>
            <p:nvPr/>
          </p:nvSpPr>
          <p:spPr bwMode="auto">
            <a:xfrm>
              <a:off x="3352" y="2428"/>
              <a:ext cx="42" cy="506"/>
            </a:xfrm>
            <a:prstGeom prst="rect">
              <a:avLst/>
            </a:prstGeom>
            <a:solidFill>
              <a:srgbClr val="FFFF00"/>
            </a:solidFill>
            <a:ln w="6350">
              <a:solidFill>
                <a:srgbClr val="000000"/>
              </a:solidFill>
              <a:miter lim="800000"/>
              <a:headEnd/>
              <a:tailEnd/>
            </a:ln>
          </p:spPr>
          <p:txBody>
            <a:bodyPr/>
            <a:lstStyle/>
            <a:p>
              <a:endParaRPr lang="en-US" dirty="0"/>
            </a:p>
          </p:txBody>
        </p:sp>
        <p:sp>
          <p:nvSpPr>
            <p:cNvPr id="11481" name="Rectangle 216"/>
            <p:cNvSpPr>
              <a:spLocks noChangeArrowheads="1"/>
            </p:cNvSpPr>
            <p:nvPr/>
          </p:nvSpPr>
          <p:spPr bwMode="auto">
            <a:xfrm>
              <a:off x="3448" y="2572"/>
              <a:ext cx="37" cy="362"/>
            </a:xfrm>
            <a:prstGeom prst="rect">
              <a:avLst/>
            </a:prstGeom>
            <a:solidFill>
              <a:srgbClr val="FFFF00"/>
            </a:solidFill>
            <a:ln w="6350">
              <a:solidFill>
                <a:srgbClr val="000000"/>
              </a:solidFill>
              <a:miter lim="800000"/>
              <a:headEnd/>
              <a:tailEnd/>
            </a:ln>
          </p:spPr>
          <p:txBody>
            <a:bodyPr/>
            <a:lstStyle/>
            <a:p>
              <a:endParaRPr lang="en-US" dirty="0"/>
            </a:p>
          </p:txBody>
        </p:sp>
        <p:sp>
          <p:nvSpPr>
            <p:cNvPr id="11482" name="Rectangle 217"/>
            <p:cNvSpPr>
              <a:spLocks noChangeArrowheads="1"/>
            </p:cNvSpPr>
            <p:nvPr/>
          </p:nvSpPr>
          <p:spPr bwMode="auto">
            <a:xfrm>
              <a:off x="3540" y="2693"/>
              <a:ext cx="41" cy="241"/>
            </a:xfrm>
            <a:prstGeom prst="rect">
              <a:avLst/>
            </a:prstGeom>
            <a:solidFill>
              <a:srgbClr val="FFFF00"/>
            </a:solidFill>
            <a:ln w="6350">
              <a:solidFill>
                <a:srgbClr val="000000"/>
              </a:solidFill>
              <a:miter lim="800000"/>
              <a:headEnd/>
              <a:tailEnd/>
            </a:ln>
          </p:spPr>
          <p:txBody>
            <a:bodyPr/>
            <a:lstStyle/>
            <a:p>
              <a:endParaRPr lang="en-US" dirty="0"/>
            </a:p>
          </p:txBody>
        </p:sp>
        <p:sp>
          <p:nvSpPr>
            <p:cNvPr id="11483" name="Rectangle 218"/>
            <p:cNvSpPr>
              <a:spLocks noChangeArrowheads="1"/>
            </p:cNvSpPr>
            <p:nvPr/>
          </p:nvSpPr>
          <p:spPr bwMode="auto">
            <a:xfrm>
              <a:off x="3635" y="2525"/>
              <a:ext cx="38" cy="409"/>
            </a:xfrm>
            <a:prstGeom prst="rect">
              <a:avLst/>
            </a:prstGeom>
            <a:solidFill>
              <a:srgbClr val="FFFF00"/>
            </a:solidFill>
            <a:ln w="6350">
              <a:solidFill>
                <a:srgbClr val="000000"/>
              </a:solidFill>
              <a:miter lim="800000"/>
              <a:headEnd/>
              <a:tailEnd/>
            </a:ln>
          </p:spPr>
          <p:txBody>
            <a:bodyPr/>
            <a:lstStyle/>
            <a:p>
              <a:endParaRPr lang="en-US" dirty="0"/>
            </a:p>
          </p:txBody>
        </p:sp>
        <p:sp>
          <p:nvSpPr>
            <p:cNvPr id="11484" name="Rectangle 219"/>
            <p:cNvSpPr>
              <a:spLocks noChangeArrowheads="1"/>
            </p:cNvSpPr>
            <p:nvPr/>
          </p:nvSpPr>
          <p:spPr bwMode="auto">
            <a:xfrm>
              <a:off x="3727" y="2448"/>
              <a:ext cx="41" cy="486"/>
            </a:xfrm>
            <a:prstGeom prst="rect">
              <a:avLst/>
            </a:prstGeom>
            <a:solidFill>
              <a:srgbClr val="FFFF00"/>
            </a:solidFill>
            <a:ln w="6350">
              <a:solidFill>
                <a:srgbClr val="000000"/>
              </a:solidFill>
              <a:miter lim="800000"/>
              <a:headEnd/>
              <a:tailEnd/>
            </a:ln>
          </p:spPr>
          <p:txBody>
            <a:bodyPr/>
            <a:lstStyle/>
            <a:p>
              <a:endParaRPr lang="en-US" dirty="0"/>
            </a:p>
          </p:txBody>
        </p:sp>
        <p:sp>
          <p:nvSpPr>
            <p:cNvPr id="11485" name="Rectangle 220"/>
            <p:cNvSpPr>
              <a:spLocks noChangeArrowheads="1"/>
            </p:cNvSpPr>
            <p:nvPr/>
          </p:nvSpPr>
          <p:spPr bwMode="auto">
            <a:xfrm>
              <a:off x="3822" y="2475"/>
              <a:ext cx="38" cy="459"/>
            </a:xfrm>
            <a:prstGeom prst="rect">
              <a:avLst/>
            </a:prstGeom>
            <a:solidFill>
              <a:srgbClr val="FFFF00"/>
            </a:solidFill>
            <a:ln w="6350">
              <a:solidFill>
                <a:srgbClr val="000000"/>
              </a:solidFill>
              <a:miter lim="800000"/>
              <a:headEnd/>
              <a:tailEnd/>
            </a:ln>
          </p:spPr>
          <p:txBody>
            <a:bodyPr/>
            <a:lstStyle/>
            <a:p>
              <a:endParaRPr lang="en-US" dirty="0"/>
            </a:p>
          </p:txBody>
        </p:sp>
        <p:sp>
          <p:nvSpPr>
            <p:cNvPr id="11486" name="Rectangle 221"/>
            <p:cNvSpPr>
              <a:spLocks noChangeArrowheads="1"/>
            </p:cNvSpPr>
            <p:nvPr/>
          </p:nvSpPr>
          <p:spPr bwMode="auto">
            <a:xfrm>
              <a:off x="3914" y="2599"/>
              <a:ext cx="42" cy="335"/>
            </a:xfrm>
            <a:prstGeom prst="rect">
              <a:avLst/>
            </a:prstGeom>
            <a:solidFill>
              <a:srgbClr val="FFFF00"/>
            </a:solidFill>
            <a:ln w="6350">
              <a:solidFill>
                <a:srgbClr val="000000"/>
              </a:solidFill>
              <a:miter lim="800000"/>
              <a:headEnd/>
              <a:tailEnd/>
            </a:ln>
          </p:spPr>
          <p:txBody>
            <a:bodyPr/>
            <a:lstStyle/>
            <a:p>
              <a:endParaRPr lang="en-US" dirty="0"/>
            </a:p>
          </p:txBody>
        </p:sp>
        <p:sp>
          <p:nvSpPr>
            <p:cNvPr id="11487" name="Rectangle 222"/>
            <p:cNvSpPr>
              <a:spLocks noChangeArrowheads="1"/>
            </p:cNvSpPr>
            <p:nvPr/>
          </p:nvSpPr>
          <p:spPr bwMode="auto">
            <a:xfrm>
              <a:off x="4010" y="2506"/>
              <a:ext cx="37" cy="428"/>
            </a:xfrm>
            <a:prstGeom prst="rect">
              <a:avLst/>
            </a:prstGeom>
            <a:solidFill>
              <a:srgbClr val="FFFF00"/>
            </a:solidFill>
            <a:ln w="6350">
              <a:solidFill>
                <a:srgbClr val="000000"/>
              </a:solidFill>
              <a:miter lim="800000"/>
              <a:headEnd/>
              <a:tailEnd/>
            </a:ln>
          </p:spPr>
          <p:txBody>
            <a:bodyPr/>
            <a:lstStyle/>
            <a:p>
              <a:endParaRPr lang="en-US" dirty="0"/>
            </a:p>
          </p:txBody>
        </p:sp>
        <p:sp>
          <p:nvSpPr>
            <p:cNvPr id="11488" name="Rectangle 223"/>
            <p:cNvSpPr>
              <a:spLocks noChangeArrowheads="1"/>
            </p:cNvSpPr>
            <p:nvPr/>
          </p:nvSpPr>
          <p:spPr bwMode="auto">
            <a:xfrm>
              <a:off x="4101" y="2490"/>
              <a:ext cx="38" cy="444"/>
            </a:xfrm>
            <a:prstGeom prst="rect">
              <a:avLst/>
            </a:prstGeom>
            <a:solidFill>
              <a:srgbClr val="FFFF00"/>
            </a:solidFill>
            <a:ln w="6350">
              <a:solidFill>
                <a:srgbClr val="000000"/>
              </a:solidFill>
              <a:miter lim="800000"/>
              <a:headEnd/>
              <a:tailEnd/>
            </a:ln>
          </p:spPr>
          <p:txBody>
            <a:bodyPr/>
            <a:lstStyle/>
            <a:p>
              <a:endParaRPr lang="en-US" dirty="0"/>
            </a:p>
          </p:txBody>
        </p:sp>
        <p:sp>
          <p:nvSpPr>
            <p:cNvPr id="11489" name="Rectangle 224"/>
            <p:cNvSpPr>
              <a:spLocks noChangeArrowheads="1"/>
            </p:cNvSpPr>
            <p:nvPr/>
          </p:nvSpPr>
          <p:spPr bwMode="auto">
            <a:xfrm>
              <a:off x="4193" y="2471"/>
              <a:ext cx="41" cy="463"/>
            </a:xfrm>
            <a:prstGeom prst="rect">
              <a:avLst/>
            </a:prstGeom>
            <a:solidFill>
              <a:srgbClr val="FFFF00"/>
            </a:solidFill>
            <a:ln w="6350">
              <a:solidFill>
                <a:srgbClr val="000000"/>
              </a:solidFill>
              <a:miter lim="800000"/>
              <a:headEnd/>
              <a:tailEnd/>
            </a:ln>
          </p:spPr>
          <p:txBody>
            <a:bodyPr/>
            <a:lstStyle/>
            <a:p>
              <a:endParaRPr lang="en-US" dirty="0"/>
            </a:p>
          </p:txBody>
        </p:sp>
        <p:sp>
          <p:nvSpPr>
            <p:cNvPr id="11490" name="Rectangle 225"/>
            <p:cNvSpPr>
              <a:spLocks noChangeArrowheads="1"/>
            </p:cNvSpPr>
            <p:nvPr/>
          </p:nvSpPr>
          <p:spPr bwMode="auto">
            <a:xfrm>
              <a:off x="4289" y="2502"/>
              <a:ext cx="37" cy="432"/>
            </a:xfrm>
            <a:prstGeom prst="rect">
              <a:avLst/>
            </a:prstGeom>
            <a:solidFill>
              <a:srgbClr val="FFFF00"/>
            </a:solidFill>
            <a:ln w="6350">
              <a:solidFill>
                <a:srgbClr val="000000"/>
              </a:solidFill>
              <a:miter lim="800000"/>
              <a:headEnd/>
              <a:tailEnd/>
            </a:ln>
          </p:spPr>
          <p:txBody>
            <a:bodyPr/>
            <a:lstStyle/>
            <a:p>
              <a:endParaRPr lang="en-US" dirty="0"/>
            </a:p>
          </p:txBody>
        </p:sp>
        <p:sp>
          <p:nvSpPr>
            <p:cNvPr id="11491" name="Rectangle 226"/>
            <p:cNvSpPr>
              <a:spLocks noChangeArrowheads="1"/>
            </p:cNvSpPr>
            <p:nvPr/>
          </p:nvSpPr>
          <p:spPr bwMode="auto">
            <a:xfrm>
              <a:off x="4380" y="2681"/>
              <a:ext cx="42" cy="253"/>
            </a:xfrm>
            <a:prstGeom prst="rect">
              <a:avLst/>
            </a:prstGeom>
            <a:solidFill>
              <a:srgbClr val="FFFF00"/>
            </a:solidFill>
            <a:ln w="6350">
              <a:solidFill>
                <a:srgbClr val="000000"/>
              </a:solidFill>
              <a:miter lim="800000"/>
              <a:headEnd/>
              <a:tailEnd/>
            </a:ln>
          </p:spPr>
          <p:txBody>
            <a:bodyPr/>
            <a:lstStyle/>
            <a:p>
              <a:endParaRPr lang="en-US" dirty="0"/>
            </a:p>
          </p:txBody>
        </p:sp>
        <p:sp>
          <p:nvSpPr>
            <p:cNvPr id="11492" name="Rectangle 227"/>
            <p:cNvSpPr>
              <a:spLocks noChangeArrowheads="1"/>
            </p:cNvSpPr>
            <p:nvPr/>
          </p:nvSpPr>
          <p:spPr bwMode="auto">
            <a:xfrm>
              <a:off x="4476" y="2592"/>
              <a:ext cx="37" cy="342"/>
            </a:xfrm>
            <a:prstGeom prst="rect">
              <a:avLst/>
            </a:prstGeom>
            <a:solidFill>
              <a:srgbClr val="FFFF00"/>
            </a:solidFill>
            <a:ln w="6350">
              <a:solidFill>
                <a:srgbClr val="000000"/>
              </a:solidFill>
              <a:miter lim="800000"/>
              <a:headEnd/>
              <a:tailEnd/>
            </a:ln>
          </p:spPr>
          <p:txBody>
            <a:bodyPr/>
            <a:lstStyle/>
            <a:p>
              <a:endParaRPr lang="en-US" dirty="0"/>
            </a:p>
          </p:txBody>
        </p:sp>
        <p:sp>
          <p:nvSpPr>
            <p:cNvPr id="11493" name="Line 228"/>
            <p:cNvSpPr>
              <a:spLocks noChangeShapeType="1"/>
            </p:cNvSpPr>
            <p:nvPr/>
          </p:nvSpPr>
          <p:spPr bwMode="auto">
            <a:xfrm>
              <a:off x="2674" y="2354"/>
              <a:ext cx="0"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94" name="Line 229"/>
            <p:cNvSpPr>
              <a:spLocks noChangeShapeType="1"/>
            </p:cNvSpPr>
            <p:nvPr/>
          </p:nvSpPr>
          <p:spPr bwMode="auto">
            <a:xfrm>
              <a:off x="2657" y="2934"/>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95" name="Line 230"/>
            <p:cNvSpPr>
              <a:spLocks noChangeShapeType="1"/>
            </p:cNvSpPr>
            <p:nvPr/>
          </p:nvSpPr>
          <p:spPr bwMode="auto">
            <a:xfrm>
              <a:off x="2657" y="2836"/>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96" name="Line 231"/>
            <p:cNvSpPr>
              <a:spLocks noChangeShapeType="1"/>
            </p:cNvSpPr>
            <p:nvPr/>
          </p:nvSpPr>
          <p:spPr bwMode="auto">
            <a:xfrm>
              <a:off x="2657" y="2739"/>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97" name="Line 232"/>
            <p:cNvSpPr>
              <a:spLocks noChangeShapeType="1"/>
            </p:cNvSpPr>
            <p:nvPr/>
          </p:nvSpPr>
          <p:spPr bwMode="auto">
            <a:xfrm>
              <a:off x="2657" y="2646"/>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98" name="Line 233"/>
            <p:cNvSpPr>
              <a:spLocks noChangeShapeType="1"/>
            </p:cNvSpPr>
            <p:nvPr/>
          </p:nvSpPr>
          <p:spPr bwMode="auto">
            <a:xfrm>
              <a:off x="2657" y="2549"/>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99" name="Line 234"/>
            <p:cNvSpPr>
              <a:spLocks noChangeShapeType="1"/>
            </p:cNvSpPr>
            <p:nvPr/>
          </p:nvSpPr>
          <p:spPr bwMode="auto">
            <a:xfrm>
              <a:off x="2657" y="2452"/>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0" name="Line 235"/>
            <p:cNvSpPr>
              <a:spLocks noChangeShapeType="1"/>
            </p:cNvSpPr>
            <p:nvPr/>
          </p:nvSpPr>
          <p:spPr bwMode="auto">
            <a:xfrm>
              <a:off x="2657" y="2354"/>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1" name="Line 236"/>
            <p:cNvSpPr>
              <a:spLocks noChangeShapeType="1"/>
            </p:cNvSpPr>
            <p:nvPr/>
          </p:nvSpPr>
          <p:spPr bwMode="auto">
            <a:xfrm>
              <a:off x="2674" y="2934"/>
              <a:ext cx="280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2" name="Line 237"/>
            <p:cNvSpPr>
              <a:spLocks noChangeShapeType="1"/>
            </p:cNvSpPr>
            <p:nvPr/>
          </p:nvSpPr>
          <p:spPr bwMode="auto">
            <a:xfrm flipV="1">
              <a:off x="2674"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3" name="Line 238"/>
            <p:cNvSpPr>
              <a:spLocks noChangeShapeType="1"/>
            </p:cNvSpPr>
            <p:nvPr/>
          </p:nvSpPr>
          <p:spPr bwMode="auto">
            <a:xfrm flipV="1">
              <a:off x="2766"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4" name="Line 239"/>
            <p:cNvSpPr>
              <a:spLocks noChangeShapeType="1"/>
            </p:cNvSpPr>
            <p:nvPr/>
          </p:nvSpPr>
          <p:spPr bwMode="auto">
            <a:xfrm flipV="1">
              <a:off x="2861"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5" name="Line 240"/>
            <p:cNvSpPr>
              <a:spLocks noChangeShapeType="1"/>
            </p:cNvSpPr>
            <p:nvPr/>
          </p:nvSpPr>
          <p:spPr bwMode="auto">
            <a:xfrm flipV="1">
              <a:off x="2953"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6" name="Line 241"/>
            <p:cNvSpPr>
              <a:spLocks noChangeShapeType="1"/>
            </p:cNvSpPr>
            <p:nvPr/>
          </p:nvSpPr>
          <p:spPr bwMode="auto">
            <a:xfrm flipV="1">
              <a:off x="3048"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7" name="Line 242"/>
            <p:cNvSpPr>
              <a:spLocks noChangeShapeType="1"/>
            </p:cNvSpPr>
            <p:nvPr/>
          </p:nvSpPr>
          <p:spPr bwMode="auto">
            <a:xfrm flipV="1">
              <a:off x="3140"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8" name="Line 243"/>
            <p:cNvSpPr>
              <a:spLocks noChangeShapeType="1"/>
            </p:cNvSpPr>
            <p:nvPr/>
          </p:nvSpPr>
          <p:spPr bwMode="auto">
            <a:xfrm flipV="1">
              <a:off x="3236"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09" name="Line 244"/>
            <p:cNvSpPr>
              <a:spLocks noChangeShapeType="1"/>
            </p:cNvSpPr>
            <p:nvPr/>
          </p:nvSpPr>
          <p:spPr bwMode="auto">
            <a:xfrm flipV="1">
              <a:off x="3327"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0" name="Line 245"/>
            <p:cNvSpPr>
              <a:spLocks noChangeShapeType="1"/>
            </p:cNvSpPr>
            <p:nvPr/>
          </p:nvSpPr>
          <p:spPr bwMode="auto">
            <a:xfrm flipV="1">
              <a:off x="3423"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1" name="Line 246"/>
            <p:cNvSpPr>
              <a:spLocks noChangeShapeType="1"/>
            </p:cNvSpPr>
            <p:nvPr/>
          </p:nvSpPr>
          <p:spPr bwMode="auto">
            <a:xfrm flipV="1">
              <a:off x="3515"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2" name="Line 247"/>
            <p:cNvSpPr>
              <a:spLocks noChangeShapeType="1"/>
            </p:cNvSpPr>
            <p:nvPr/>
          </p:nvSpPr>
          <p:spPr bwMode="auto">
            <a:xfrm flipV="1">
              <a:off x="3610"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3" name="Line 248"/>
            <p:cNvSpPr>
              <a:spLocks noChangeShapeType="1"/>
            </p:cNvSpPr>
            <p:nvPr/>
          </p:nvSpPr>
          <p:spPr bwMode="auto">
            <a:xfrm flipV="1">
              <a:off x="3702"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4" name="Line 249"/>
            <p:cNvSpPr>
              <a:spLocks noChangeShapeType="1"/>
            </p:cNvSpPr>
            <p:nvPr/>
          </p:nvSpPr>
          <p:spPr bwMode="auto">
            <a:xfrm flipV="1">
              <a:off x="3798"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5" name="Line 250"/>
            <p:cNvSpPr>
              <a:spLocks noChangeShapeType="1"/>
            </p:cNvSpPr>
            <p:nvPr/>
          </p:nvSpPr>
          <p:spPr bwMode="auto">
            <a:xfrm flipV="1">
              <a:off x="3889"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6" name="Line 251"/>
            <p:cNvSpPr>
              <a:spLocks noChangeShapeType="1"/>
            </p:cNvSpPr>
            <p:nvPr/>
          </p:nvSpPr>
          <p:spPr bwMode="auto">
            <a:xfrm flipV="1">
              <a:off x="3985"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7" name="Line 252"/>
            <p:cNvSpPr>
              <a:spLocks noChangeShapeType="1"/>
            </p:cNvSpPr>
            <p:nvPr/>
          </p:nvSpPr>
          <p:spPr bwMode="auto">
            <a:xfrm flipV="1">
              <a:off x="4076"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8" name="Line 253"/>
            <p:cNvSpPr>
              <a:spLocks noChangeShapeType="1"/>
            </p:cNvSpPr>
            <p:nvPr/>
          </p:nvSpPr>
          <p:spPr bwMode="auto">
            <a:xfrm flipV="1">
              <a:off x="4168"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19" name="Line 254"/>
            <p:cNvSpPr>
              <a:spLocks noChangeShapeType="1"/>
            </p:cNvSpPr>
            <p:nvPr/>
          </p:nvSpPr>
          <p:spPr bwMode="auto">
            <a:xfrm flipV="1">
              <a:off x="4264"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0" name="Line 255"/>
            <p:cNvSpPr>
              <a:spLocks noChangeShapeType="1"/>
            </p:cNvSpPr>
            <p:nvPr/>
          </p:nvSpPr>
          <p:spPr bwMode="auto">
            <a:xfrm flipV="1">
              <a:off x="4355"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1" name="Line 256"/>
            <p:cNvSpPr>
              <a:spLocks noChangeShapeType="1"/>
            </p:cNvSpPr>
            <p:nvPr/>
          </p:nvSpPr>
          <p:spPr bwMode="auto">
            <a:xfrm flipV="1">
              <a:off x="4451"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2" name="Line 257"/>
            <p:cNvSpPr>
              <a:spLocks noChangeShapeType="1"/>
            </p:cNvSpPr>
            <p:nvPr/>
          </p:nvSpPr>
          <p:spPr bwMode="auto">
            <a:xfrm flipV="1">
              <a:off x="4542"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3" name="Line 258"/>
            <p:cNvSpPr>
              <a:spLocks noChangeShapeType="1"/>
            </p:cNvSpPr>
            <p:nvPr/>
          </p:nvSpPr>
          <p:spPr bwMode="auto">
            <a:xfrm flipV="1">
              <a:off x="4638"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4" name="Line 259"/>
            <p:cNvSpPr>
              <a:spLocks noChangeShapeType="1"/>
            </p:cNvSpPr>
            <p:nvPr/>
          </p:nvSpPr>
          <p:spPr bwMode="auto">
            <a:xfrm flipV="1">
              <a:off x="4730"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5" name="Line 260"/>
            <p:cNvSpPr>
              <a:spLocks noChangeShapeType="1"/>
            </p:cNvSpPr>
            <p:nvPr/>
          </p:nvSpPr>
          <p:spPr bwMode="auto">
            <a:xfrm flipV="1">
              <a:off x="4825"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6" name="Line 261"/>
            <p:cNvSpPr>
              <a:spLocks noChangeShapeType="1"/>
            </p:cNvSpPr>
            <p:nvPr/>
          </p:nvSpPr>
          <p:spPr bwMode="auto">
            <a:xfrm flipV="1">
              <a:off x="4917"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7" name="Line 262"/>
            <p:cNvSpPr>
              <a:spLocks noChangeShapeType="1"/>
            </p:cNvSpPr>
            <p:nvPr/>
          </p:nvSpPr>
          <p:spPr bwMode="auto">
            <a:xfrm flipV="1">
              <a:off x="5013"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8" name="Line 263"/>
            <p:cNvSpPr>
              <a:spLocks noChangeShapeType="1"/>
            </p:cNvSpPr>
            <p:nvPr/>
          </p:nvSpPr>
          <p:spPr bwMode="auto">
            <a:xfrm flipV="1">
              <a:off x="5104"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29" name="Line 264"/>
            <p:cNvSpPr>
              <a:spLocks noChangeShapeType="1"/>
            </p:cNvSpPr>
            <p:nvPr/>
          </p:nvSpPr>
          <p:spPr bwMode="auto">
            <a:xfrm flipV="1">
              <a:off x="5200"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30" name="Line 265"/>
            <p:cNvSpPr>
              <a:spLocks noChangeShapeType="1"/>
            </p:cNvSpPr>
            <p:nvPr/>
          </p:nvSpPr>
          <p:spPr bwMode="auto">
            <a:xfrm flipV="1">
              <a:off x="5291"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31" name="Line 266"/>
            <p:cNvSpPr>
              <a:spLocks noChangeShapeType="1"/>
            </p:cNvSpPr>
            <p:nvPr/>
          </p:nvSpPr>
          <p:spPr bwMode="auto">
            <a:xfrm flipV="1">
              <a:off x="5387"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32" name="Line 267"/>
            <p:cNvSpPr>
              <a:spLocks noChangeShapeType="1"/>
            </p:cNvSpPr>
            <p:nvPr/>
          </p:nvSpPr>
          <p:spPr bwMode="auto">
            <a:xfrm flipV="1">
              <a:off x="5479" y="2934"/>
              <a:ext cx="0"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533" name="Rectangle 268"/>
            <p:cNvSpPr>
              <a:spLocks noChangeArrowheads="1"/>
            </p:cNvSpPr>
            <p:nvPr/>
          </p:nvSpPr>
          <p:spPr bwMode="auto">
            <a:xfrm>
              <a:off x="3390" y="2218"/>
              <a:ext cx="1286"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dirty="0">
                  <a:solidFill>
                    <a:srgbClr val="000000"/>
                  </a:solidFill>
                </a:rPr>
                <a:t>Xaj Histogram for Medium Blight Rating</a:t>
              </a:r>
              <a:endParaRPr lang="en-US" dirty="0"/>
            </a:p>
          </p:txBody>
        </p:sp>
        <p:sp>
          <p:nvSpPr>
            <p:cNvPr id="11534" name="Rectangle 269"/>
            <p:cNvSpPr>
              <a:spLocks noChangeArrowheads="1"/>
            </p:cNvSpPr>
            <p:nvPr/>
          </p:nvSpPr>
          <p:spPr bwMode="auto">
            <a:xfrm>
              <a:off x="2557" y="2903"/>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0.0</a:t>
              </a:r>
              <a:endParaRPr lang="en-US" dirty="0"/>
            </a:p>
          </p:txBody>
        </p:sp>
        <p:sp>
          <p:nvSpPr>
            <p:cNvPr id="11535" name="Rectangle 270"/>
            <p:cNvSpPr>
              <a:spLocks noChangeArrowheads="1"/>
            </p:cNvSpPr>
            <p:nvPr/>
          </p:nvSpPr>
          <p:spPr bwMode="auto">
            <a:xfrm>
              <a:off x="2557" y="2805"/>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1.0</a:t>
              </a:r>
              <a:endParaRPr lang="en-US" dirty="0"/>
            </a:p>
          </p:txBody>
        </p:sp>
        <p:sp>
          <p:nvSpPr>
            <p:cNvPr id="11536" name="Rectangle 271"/>
            <p:cNvSpPr>
              <a:spLocks noChangeArrowheads="1"/>
            </p:cNvSpPr>
            <p:nvPr/>
          </p:nvSpPr>
          <p:spPr bwMode="auto">
            <a:xfrm>
              <a:off x="2557" y="2708"/>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2.0</a:t>
              </a:r>
              <a:endParaRPr lang="en-US" dirty="0"/>
            </a:p>
          </p:txBody>
        </p:sp>
        <p:sp>
          <p:nvSpPr>
            <p:cNvPr id="11537" name="Rectangle 272"/>
            <p:cNvSpPr>
              <a:spLocks noChangeArrowheads="1"/>
            </p:cNvSpPr>
            <p:nvPr/>
          </p:nvSpPr>
          <p:spPr bwMode="auto">
            <a:xfrm>
              <a:off x="2557" y="2615"/>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3.0</a:t>
              </a:r>
              <a:endParaRPr lang="en-US" dirty="0"/>
            </a:p>
          </p:txBody>
        </p:sp>
        <p:sp>
          <p:nvSpPr>
            <p:cNvPr id="11538" name="Rectangle 273"/>
            <p:cNvSpPr>
              <a:spLocks noChangeArrowheads="1"/>
            </p:cNvSpPr>
            <p:nvPr/>
          </p:nvSpPr>
          <p:spPr bwMode="auto">
            <a:xfrm>
              <a:off x="2557" y="2518"/>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4.0</a:t>
              </a:r>
              <a:endParaRPr lang="en-US" dirty="0"/>
            </a:p>
          </p:txBody>
        </p:sp>
        <p:sp>
          <p:nvSpPr>
            <p:cNvPr id="11539" name="Rectangle 274"/>
            <p:cNvSpPr>
              <a:spLocks noChangeArrowheads="1"/>
            </p:cNvSpPr>
            <p:nvPr/>
          </p:nvSpPr>
          <p:spPr bwMode="auto">
            <a:xfrm>
              <a:off x="2557" y="2420"/>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5.0</a:t>
              </a:r>
              <a:endParaRPr lang="en-US" dirty="0"/>
            </a:p>
          </p:txBody>
        </p:sp>
        <p:sp>
          <p:nvSpPr>
            <p:cNvPr id="11540" name="Rectangle 275"/>
            <p:cNvSpPr>
              <a:spLocks noChangeArrowheads="1"/>
            </p:cNvSpPr>
            <p:nvPr/>
          </p:nvSpPr>
          <p:spPr bwMode="auto">
            <a:xfrm>
              <a:off x="2557" y="2323"/>
              <a:ext cx="1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6.0</a:t>
              </a:r>
              <a:endParaRPr lang="en-US" dirty="0"/>
            </a:p>
          </p:txBody>
        </p:sp>
        <p:sp>
          <p:nvSpPr>
            <p:cNvPr id="11541" name="Rectangle 276"/>
            <p:cNvSpPr>
              <a:spLocks noChangeArrowheads="1"/>
            </p:cNvSpPr>
            <p:nvPr/>
          </p:nvSpPr>
          <p:spPr bwMode="auto">
            <a:xfrm>
              <a:off x="2707"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a:t>
              </a:r>
              <a:endParaRPr lang="en-US" dirty="0"/>
            </a:p>
          </p:txBody>
        </p:sp>
        <p:sp>
          <p:nvSpPr>
            <p:cNvPr id="11542" name="Rectangle 277"/>
            <p:cNvSpPr>
              <a:spLocks noChangeArrowheads="1"/>
            </p:cNvSpPr>
            <p:nvPr/>
          </p:nvSpPr>
          <p:spPr bwMode="auto">
            <a:xfrm>
              <a:off x="2803"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a:t>
              </a:r>
              <a:endParaRPr lang="en-US" dirty="0"/>
            </a:p>
          </p:txBody>
        </p:sp>
        <p:sp>
          <p:nvSpPr>
            <p:cNvPr id="11543" name="Rectangle 278"/>
            <p:cNvSpPr>
              <a:spLocks noChangeArrowheads="1"/>
            </p:cNvSpPr>
            <p:nvPr/>
          </p:nvSpPr>
          <p:spPr bwMode="auto">
            <a:xfrm>
              <a:off x="2895"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3</a:t>
              </a:r>
              <a:endParaRPr lang="en-US" dirty="0"/>
            </a:p>
          </p:txBody>
        </p:sp>
        <p:sp>
          <p:nvSpPr>
            <p:cNvPr id="11544" name="Rectangle 279"/>
            <p:cNvSpPr>
              <a:spLocks noChangeArrowheads="1"/>
            </p:cNvSpPr>
            <p:nvPr/>
          </p:nvSpPr>
          <p:spPr bwMode="auto">
            <a:xfrm>
              <a:off x="2990"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4</a:t>
              </a:r>
              <a:endParaRPr lang="en-US" dirty="0"/>
            </a:p>
          </p:txBody>
        </p:sp>
        <p:sp>
          <p:nvSpPr>
            <p:cNvPr id="11545" name="Rectangle 280"/>
            <p:cNvSpPr>
              <a:spLocks noChangeArrowheads="1"/>
            </p:cNvSpPr>
            <p:nvPr/>
          </p:nvSpPr>
          <p:spPr bwMode="auto">
            <a:xfrm>
              <a:off x="3082"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5</a:t>
              </a:r>
              <a:endParaRPr lang="en-US" dirty="0"/>
            </a:p>
          </p:txBody>
        </p:sp>
        <p:sp>
          <p:nvSpPr>
            <p:cNvPr id="11546" name="Rectangle 281"/>
            <p:cNvSpPr>
              <a:spLocks noChangeArrowheads="1"/>
            </p:cNvSpPr>
            <p:nvPr/>
          </p:nvSpPr>
          <p:spPr bwMode="auto">
            <a:xfrm>
              <a:off x="3177"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6</a:t>
              </a:r>
              <a:endParaRPr lang="en-US" dirty="0"/>
            </a:p>
          </p:txBody>
        </p:sp>
        <p:sp>
          <p:nvSpPr>
            <p:cNvPr id="11547" name="Rectangle 282"/>
            <p:cNvSpPr>
              <a:spLocks noChangeArrowheads="1"/>
            </p:cNvSpPr>
            <p:nvPr/>
          </p:nvSpPr>
          <p:spPr bwMode="auto">
            <a:xfrm>
              <a:off x="3269"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7</a:t>
              </a:r>
              <a:endParaRPr lang="en-US" dirty="0"/>
            </a:p>
          </p:txBody>
        </p:sp>
        <p:sp>
          <p:nvSpPr>
            <p:cNvPr id="11548" name="Rectangle 283"/>
            <p:cNvSpPr>
              <a:spLocks noChangeArrowheads="1"/>
            </p:cNvSpPr>
            <p:nvPr/>
          </p:nvSpPr>
          <p:spPr bwMode="auto">
            <a:xfrm>
              <a:off x="3365"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8</a:t>
              </a:r>
              <a:endParaRPr lang="en-US" dirty="0"/>
            </a:p>
          </p:txBody>
        </p:sp>
        <p:sp>
          <p:nvSpPr>
            <p:cNvPr id="11549" name="Rectangle 284"/>
            <p:cNvSpPr>
              <a:spLocks noChangeArrowheads="1"/>
            </p:cNvSpPr>
            <p:nvPr/>
          </p:nvSpPr>
          <p:spPr bwMode="auto">
            <a:xfrm>
              <a:off x="3456" y="2976"/>
              <a:ext cx="5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9</a:t>
              </a:r>
              <a:endParaRPr lang="en-US" dirty="0"/>
            </a:p>
          </p:txBody>
        </p:sp>
        <p:sp>
          <p:nvSpPr>
            <p:cNvPr id="11550" name="Rectangle 285"/>
            <p:cNvSpPr>
              <a:spLocks noChangeArrowheads="1"/>
            </p:cNvSpPr>
            <p:nvPr/>
          </p:nvSpPr>
          <p:spPr bwMode="auto">
            <a:xfrm>
              <a:off x="3531"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10</a:t>
              </a:r>
              <a:endParaRPr lang="en-US" dirty="0"/>
            </a:p>
          </p:txBody>
        </p:sp>
        <p:sp>
          <p:nvSpPr>
            <p:cNvPr id="11551" name="Rectangle 286"/>
            <p:cNvSpPr>
              <a:spLocks noChangeArrowheads="1"/>
            </p:cNvSpPr>
            <p:nvPr/>
          </p:nvSpPr>
          <p:spPr bwMode="auto">
            <a:xfrm>
              <a:off x="3627"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11</a:t>
              </a:r>
              <a:endParaRPr lang="en-US" dirty="0"/>
            </a:p>
          </p:txBody>
        </p:sp>
        <p:sp>
          <p:nvSpPr>
            <p:cNvPr id="11552" name="Rectangle 287"/>
            <p:cNvSpPr>
              <a:spLocks noChangeArrowheads="1"/>
            </p:cNvSpPr>
            <p:nvPr/>
          </p:nvSpPr>
          <p:spPr bwMode="auto">
            <a:xfrm>
              <a:off x="3718"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12</a:t>
              </a:r>
              <a:endParaRPr lang="en-US" dirty="0"/>
            </a:p>
          </p:txBody>
        </p:sp>
        <p:sp>
          <p:nvSpPr>
            <p:cNvPr id="11553" name="Rectangle 288"/>
            <p:cNvSpPr>
              <a:spLocks noChangeArrowheads="1"/>
            </p:cNvSpPr>
            <p:nvPr/>
          </p:nvSpPr>
          <p:spPr bwMode="auto">
            <a:xfrm>
              <a:off x="3814"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13</a:t>
              </a:r>
              <a:endParaRPr lang="en-US" dirty="0"/>
            </a:p>
          </p:txBody>
        </p:sp>
        <p:sp>
          <p:nvSpPr>
            <p:cNvPr id="11554" name="Rectangle 289"/>
            <p:cNvSpPr>
              <a:spLocks noChangeArrowheads="1"/>
            </p:cNvSpPr>
            <p:nvPr/>
          </p:nvSpPr>
          <p:spPr bwMode="auto">
            <a:xfrm>
              <a:off x="3906"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14</a:t>
              </a:r>
              <a:endParaRPr lang="en-US" dirty="0"/>
            </a:p>
          </p:txBody>
        </p:sp>
        <p:sp>
          <p:nvSpPr>
            <p:cNvPr id="11555" name="Rectangle 290"/>
            <p:cNvSpPr>
              <a:spLocks noChangeArrowheads="1"/>
            </p:cNvSpPr>
            <p:nvPr/>
          </p:nvSpPr>
          <p:spPr bwMode="auto">
            <a:xfrm>
              <a:off x="4001"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15</a:t>
              </a:r>
              <a:endParaRPr lang="en-US" dirty="0"/>
            </a:p>
          </p:txBody>
        </p:sp>
        <p:sp>
          <p:nvSpPr>
            <p:cNvPr id="11556" name="Rectangle 291"/>
            <p:cNvSpPr>
              <a:spLocks noChangeArrowheads="1"/>
            </p:cNvSpPr>
            <p:nvPr/>
          </p:nvSpPr>
          <p:spPr bwMode="auto">
            <a:xfrm>
              <a:off x="4093"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16</a:t>
              </a:r>
              <a:endParaRPr lang="en-US" dirty="0"/>
            </a:p>
          </p:txBody>
        </p:sp>
        <p:sp>
          <p:nvSpPr>
            <p:cNvPr id="11557" name="Rectangle 292"/>
            <p:cNvSpPr>
              <a:spLocks noChangeArrowheads="1"/>
            </p:cNvSpPr>
            <p:nvPr/>
          </p:nvSpPr>
          <p:spPr bwMode="auto">
            <a:xfrm>
              <a:off x="4189"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17</a:t>
              </a:r>
              <a:endParaRPr lang="en-US" dirty="0"/>
            </a:p>
          </p:txBody>
        </p:sp>
        <p:sp>
          <p:nvSpPr>
            <p:cNvPr id="11558" name="Rectangle 293"/>
            <p:cNvSpPr>
              <a:spLocks noChangeArrowheads="1"/>
            </p:cNvSpPr>
            <p:nvPr/>
          </p:nvSpPr>
          <p:spPr bwMode="auto">
            <a:xfrm>
              <a:off x="4280"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18</a:t>
              </a:r>
              <a:endParaRPr lang="en-US" dirty="0"/>
            </a:p>
          </p:txBody>
        </p:sp>
        <p:sp>
          <p:nvSpPr>
            <p:cNvPr id="11559" name="Rectangle 294"/>
            <p:cNvSpPr>
              <a:spLocks noChangeArrowheads="1"/>
            </p:cNvSpPr>
            <p:nvPr/>
          </p:nvSpPr>
          <p:spPr bwMode="auto">
            <a:xfrm>
              <a:off x="4376"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19</a:t>
              </a:r>
              <a:endParaRPr lang="en-US" dirty="0"/>
            </a:p>
          </p:txBody>
        </p:sp>
        <p:sp>
          <p:nvSpPr>
            <p:cNvPr id="11560" name="Rectangle 295"/>
            <p:cNvSpPr>
              <a:spLocks noChangeArrowheads="1"/>
            </p:cNvSpPr>
            <p:nvPr/>
          </p:nvSpPr>
          <p:spPr bwMode="auto">
            <a:xfrm>
              <a:off x="4467"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20</a:t>
              </a:r>
              <a:endParaRPr lang="en-US" dirty="0"/>
            </a:p>
          </p:txBody>
        </p:sp>
        <p:sp>
          <p:nvSpPr>
            <p:cNvPr id="11561" name="Rectangle 296"/>
            <p:cNvSpPr>
              <a:spLocks noChangeArrowheads="1"/>
            </p:cNvSpPr>
            <p:nvPr/>
          </p:nvSpPr>
          <p:spPr bwMode="auto">
            <a:xfrm>
              <a:off x="4563"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21</a:t>
              </a:r>
              <a:endParaRPr lang="en-US" dirty="0"/>
            </a:p>
          </p:txBody>
        </p:sp>
        <p:sp>
          <p:nvSpPr>
            <p:cNvPr id="11562" name="Rectangle 297"/>
            <p:cNvSpPr>
              <a:spLocks noChangeArrowheads="1"/>
            </p:cNvSpPr>
            <p:nvPr/>
          </p:nvSpPr>
          <p:spPr bwMode="auto">
            <a:xfrm>
              <a:off x="4655"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22</a:t>
              </a:r>
              <a:endParaRPr lang="en-US" dirty="0"/>
            </a:p>
          </p:txBody>
        </p:sp>
        <p:sp>
          <p:nvSpPr>
            <p:cNvPr id="11563" name="Rectangle 298"/>
            <p:cNvSpPr>
              <a:spLocks noChangeArrowheads="1"/>
            </p:cNvSpPr>
            <p:nvPr/>
          </p:nvSpPr>
          <p:spPr bwMode="auto">
            <a:xfrm>
              <a:off x="4750"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23</a:t>
              </a:r>
              <a:endParaRPr lang="en-US" dirty="0"/>
            </a:p>
          </p:txBody>
        </p:sp>
        <p:sp>
          <p:nvSpPr>
            <p:cNvPr id="11564" name="Rectangle 299"/>
            <p:cNvSpPr>
              <a:spLocks noChangeArrowheads="1"/>
            </p:cNvSpPr>
            <p:nvPr/>
          </p:nvSpPr>
          <p:spPr bwMode="auto">
            <a:xfrm>
              <a:off x="4842"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24</a:t>
              </a:r>
              <a:endParaRPr lang="en-US" dirty="0"/>
            </a:p>
          </p:txBody>
        </p:sp>
        <p:sp>
          <p:nvSpPr>
            <p:cNvPr id="11565" name="Rectangle 300"/>
            <p:cNvSpPr>
              <a:spLocks noChangeArrowheads="1"/>
            </p:cNvSpPr>
            <p:nvPr/>
          </p:nvSpPr>
          <p:spPr bwMode="auto">
            <a:xfrm>
              <a:off x="4934"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25</a:t>
              </a:r>
              <a:endParaRPr lang="en-US" dirty="0"/>
            </a:p>
          </p:txBody>
        </p:sp>
        <p:sp>
          <p:nvSpPr>
            <p:cNvPr id="11566" name="Rectangle 301"/>
            <p:cNvSpPr>
              <a:spLocks noChangeArrowheads="1"/>
            </p:cNvSpPr>
            <p:nvPr/>
          </p:nvSpPr>
          <p:spPr bwMode="auto">
            <a:xfrm>
              <a:off x="5029"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26</a:t>
              </a:r>
              <a:endParaRPr lang="en-US" dirty="0"/>
            </a:p>
          </p:txBody>
        </p:sp>
        <p:sp>
          <p:nvSpPr>
            <p:cNvPr id="11567" name="Rectangle 302"/>
            <p:cNvSpPr>
              <a:spLocks noChangeArrowheads="1"/>
            </p:cNvSpPr>
            <p:nvPr/>
          </p:nvSpPr>
          <p:spPr bwMode="auto">
            <a:xfrm>
              <a:off x="5121"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27</a:t>
              </a:r>
              <a:endParaRPr lang="en-US" dirty="0"/>
            </a:p>
          </p:txBody>
        </p:sp>
        <p:sp>
          <p:nvSpPr>
            <p:cNvPr id="11568" name="Rectangle 303"/>
            <p:cNvSpPr>
              <a:spLocks noChangeArrowheads="1"/>
            </p:cNvSpPr>
            <p:nvPr/>
          </p:nvSpPr>
          <p:spPr bwMode="auto">
            <a:xfrm>
              <a:off x="5216"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28</a:t>
              </a:r>
              <a:endParaRPr lang="en-US" dirty="0"/>
            </a:p>
          </p:txBody>
        </p:sp>
        <p:sp>
          <p:nvSpPr>
            <p:cNvPr id="11569" name="Rectangle 304"/>
            <p:cNvSpPr>
              <a:spLocks noChangeArrowheads="1"/>
            </p:cNvSpPr>
            <p:nvPr/>
          </p:nvSpPr>
          <p:spPr bwMode="auto">
            <a:xfrm>
              <a:off x="5308"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29</a:t>
              </a:r>
              <a:endParaRPr lang="en-US" dirty="0"/>
            </a:p>
          </p:txBody>
        </p:sp>
        <p:sp>
          <p:nvSpPr>
            <p:cNvPr id="11570" name="Rectangle 305"/>
            <p:cNvSpPr>
              <a:spLocks noChangeArrowheads="1"/>
            </p:cNvSpPr>
            <p:nvPr/>
          </p:nvSpPr>
          <p:spPr bwMode="auto">
            <a:xfrm>
              <a:off x="5404" y="2976"/>
              <a:ext cx="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dirty="0">
                  <a:solidFill>
                    <a:srgbClr val="000000"/>
                  </a:solidFill>
                </a:rPr>
                <a:t>30</a:t>
              </a:r>
              <a:endParaRPr lang="en-US" dirty="0"/>
            </a:p>
          </p:txBody>
        </p:sp>
        <p:sp>
          <p:nvSpPr>
            <p:cNvPr id="11571" name="Rectangle 306"/>
            <p:cNvSpPr>
              <a:spLocks noChangeArrowheads="1"/>
            </p:cNvSpPr>
            <p:nvPr/>
          </p:nvSpPr>
          <p:spPr bwMode="auto">
            <a:xfrm>
              <a:off x="4010" y="3066"/>
              <a:ext cx="18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dirty="0">
                  <a:solidFill>
                    <a:srgbClr val="000000"/>
                  </a:solidFill>
                </a:rPr>
                <a:t>Bud #</a:t>
              </a:r>
              <a:endParaRPr lang="en-US" dirty="0"/>
            </a:p>
          </p:txBody>
        </p:sp>
        <p:sp>
          <p:nvSpPr>
            <p:cNvPr id="11572" name="Rectangle 307"/>
            <p:cNvSpPr>
              <a:spLocks noChangeArrowheads="1"/>
            </p:cNvSpPr>
            <p:nvPr/>
          </p:nvSpPr>
          <p:spPr bwMode="auto">
            <a:xfrm rot="-5400000">
              <a:off x="2284" y="2581"/>
              <a:ext cx="404"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1" dirty="0">
                  <a:solidFill>
                    <a:srgbClr val="000000"/>
                  </a:solidFill>
                </a:rPr>
                <a:t>Log (Cfu/bud)</a:t>
              </a:r>
              <a:endParaRPr lang="en-US" dirty="0"/>
            </a:p>
          </p:txBody>
        </p:sp>
        <p:sp>
          <p:nvSpPr>
            <p:cNvPr id="11573" name="Rectangle 308"/>
            <p:cNvSpPr>
              <a:spLocks noChangeArrowheads="1"/>
            </p:cNvSpPr>
            <p:nvPr/>
          </p:nvSpPr>
          <p:spPr bwMode="auto">
            <a:xfrm>
              <a:off x="2412" y="2179"/>
              <a:ext cx="3179" cy="100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11461" name="Text Box 353"/>
          <p:cNvSpPr txBox="1">
            <a:spLocks noChangeArrowheads="1"/>
          </p:cNvSpPr>
          <p:nvPr/>
        </p:nvSpPr>
        <p:spPr bwMode="auto">
          <a:xfrm>
            <a:off x="76199" y="0"/>
            <a:ext cx="371951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50" b="1" dirty="0"/>
              <a:t>2012 </a:t>
            </a:r>
            <a:r>
              <a:rPr lang="en-US" sz="1250" b="1" dirty="0" smtClean="0"/>
              <a:t>Vina Walnut in Tehama County, California</a:t>
            </a:r>
            <a:endParaRPr lang="en-US" sz="1250" b="1" dirty="0"/>
          </a:p>
        </p:txBody>
      </p:sp>
      <p:sp>
        <p:nvSpPr>
          <p:cNvPr id="11462" name="Text Box 194"/>
          <p:cNvSpPr txBox="1">
            <a:spLocks noChangeArrowheads="1"/>
          </p:cNvSpPr>
          <p:nvPr/>
        </p:nvSpPr>
        <p:spPr bwMode="auto">
          <a:xfrm>
            <a:off x="7543800" y="4294188"/>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800" dirty="0">
                <a:solidFill>
                  <a:schemeClr val="bg1"/>
                </a:solidFill>
              </a:rPr>
              <a:t>(30 to 100 nuts)</a:t>
            </a:r>
          </a:p>
        </p:txBody>
      </p:sp>
      <p:sp>
        <p:nvSpPr>
          <p:cNvPr id="3" name="TextBox 2"/>
          <p:cNvSpPr txBox="1"/>
          <p:nvPr/>
        </p:nvSpPr>
        <p:spPr>
          <a:xfrm>
            <a:off x="7312819" y="152400"/>
            <a:ext cx="1404143" cy="207749"/>
          </a:xfrm>
          <a:prstGeom prst="rect">
            <a:avLst/>
          </a:prstGeom>
          <a:noFill/>
        </p:spPr>
        <p:txBody>
          <a:bodyPr wrap="square" rtlCol="0">
            <a:spAutoFit/>
          </a:bodyPr>
          <a:lstStyle/>
          <a:p>
            <a:r>
              <a:rPr lang="en-US" sz="750" dirty="0" smtClean="0">
                <a:solidFill>
                  <a:schemeClr val="bg1"/>
                </a:solidFill>
              </a:rPr>
              <a:t>10% infested buds</a:t>
            </a:r>
            <a:endParaRPr lang="en-US" sz="750" dirty="0">
              <a:solidFill>
                <a:schemeClr val="bg1"/>
              </a:solidFill>
            </a:endParaRPr>
          </a:p>
        </p:txBody>
      </p:sp>
      <p:sp>
        <p:nvSpPr>
          <p:cNvPr id="4" name="TextBox 3"/>
          <p:cNvSpPr txBox="1"/>
          <p:nvPr/>
        </p:nvSpPr>
        <p:spPr>
          <a:xfrm>
            <a:off x="7315200" y="1828800"/>
            <a:ext cx="1332706" cy="207749"/>
          </a:xfrm>
          <a:prstGeom prst="rect">
            <a:avLst/>
          </a:prstGeom>
          <a:noFill/>
        </p:spPr>
        <p:txBody>
          <a:bodyPr wrap="square" rtlCol="0">
            <a:spAutoFit/>
          </a:bodyPr>
          <a:lstStyle/>
          <a:p>
            <a:r>
              <a:rPr lang="en-US" sz="750" dirty="0" smtClean="0">
                <a:solidFill>
                  <a:schemeClr val="bg1"/>
                </a:solidFill>
              </a:rPr>
              <a:t>40% infested buds</a:t>
            </a:r>
            <a:endParaRPr lang="en-US" sz="750" dirty="0">
              <a:solidFill>
                <a:schemeClr val="bg1"/>
              </a:solidFill>
            </a:endParaRPr>
          </a:p>
        </p:txBody>
      </p:sp>
      <p:sp>
        <p:nvSpPr>
          <p:cNvPr id="127" name="TextBox 126"/>
          <p:cNvSpPr txBox="1"/>
          <p:nvPr/>
        </p:nvSpPr>
        <p:spPr>
          <a:xfrm>
            <a:off x="7365207" y="3533844"/>
            <a:ext cx="1332706" cy="207749"/>
          </a:xfrm>
          <a:prstGeom prst="rect">
            <a:avLst/>
          </a:prstGeom>
          <a:noFill/>
        </p:spPr>
        <p:txBody>
          <a:bodyPr wrap="square" rtlCol="0">
            <a:spAutoFit/>
          </a:bodyPr>
          <a:lstStyle/>
          <a:p>
            <a:r>
              <a:rPr lang="en-US" sz="750" dirty="0" smtClean="0">
                <a:solidFill>
                  <a:schemeClr val="bg1"/>
                </a:solidFill>
              </a:rPr>
              <a:t>67% infested buds</a:t>
            </a:r>
            <a:endParaRPr lang="en-US" sz="750" dirty="0">
              <a:solidFill>
                <a:schemeClr val="bg1"/>
              </a:solidFill>
            </a:endParaRPr>
          </a:p>
        </p:txBody>
      </p:sp>
      <p:sp>
        <p:nvSpPr>
          <p:cNvPr id="128" name="TextBox 127"/>
          <p:cNvSpPr txBox="1"/>
          <p:nvPr/>
        </p:nvSpPr>
        <p:spPr>
          <a:xfrm>
            <a:off x="7358279" y="5202451"/>
            <a:ext cx="1332706" cy="207749"/>
          </a:xfrm>
          <a:prstGeom prst="rect">
            <a:avLst/>
          </a:prstGeom>
          <a:noFill/>
        </p:spPr>
        <p:txBody>
          <a:bodyPr wrap="square" rtlCol="0">
            <a:spAutoFit/>
          </a:bodyPr>
          <a:lstStyle/>
          <a:p>
            <a:r>
              <a:rPr lang="en-US" sz="750" dirty="0">
                <a:solidFill>
                  <a:schemeClr val="bg1"/>
                </a:solidFill>
              </a:rPr>
              <a:t>5</a:t>
            </a:r>
            <a:r>
              <a:rPr lang="en-US" sz="750" dirty="0" smtClean="0">
                <a:solidFill>
                  <a:schemeClr val="bg1"/>
                </a:solidFill>
              </a:rPr>
              <a:t>0% infested buds</a:t>
            </a:r>
            <a:endParaRPr lang="en-US" sz="75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4310063"/>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dirty="0"/>
              <a:t>(G) or (A) indicates ground or air applications. (H) indicates half sprays  every other row alternating. </a:t>
            </a:r>
            <a:r>
              <a:rPr lang="en-US" dirty="0" smtClean="0"/>
              <a:t>B=Badge </a:t>
            </a:r>
            <a:r>
              <a:rPr lang="en-US" dirty="0"/>
              <a:t>at </a:t>
            </a:r>
            <a:r>
              <a:rPr lang="en-US" dirty="0" smtClean="0"/>
              <a:t>4.49 Kg/Ha, M=Manzate </a:t>
            </a:r>
            <a:r>
              <a:rPr lang="en-US" dirty="0"/>
              <a:t>at </a:t>
            </a:r>
            <a:r>
              <a:rPr lang="en-US" dirty="0" smtClean="0"/>
              <a:t>2.7 Kg/Ha, </a:t>
            </a:r>
            <a:r>
              <a:rPr lang="en-US" dirty="0"/>
              <a:t>S=Freeway at </a:t>
            </a:r>
            <a:r>
              <a:rPr lang="en-US" dirty="0" smtClean="0"/>
              <a:t>292.30 ml/Ha </a:t>
            </a:r>
            <a:r>
              <a:rPr lang="en-US" dirty="0"/>
              <a:t>and Z=Zinc Sulfate 36% at </a:t>
            </a:r>
            <a:r>
              <a:rPr lang="en-US" dirty="0" smtClean="0"/>
              <a:t>1.12 Kg/Ha. </a:t>
            </a:r>
            <a:endParaRPr lang="en-US" dirty="0"/>
          </a:p>
        </p:txBody>
      </p:sp>
      <p:graphicFrame>
        <p:nvGraphicFramePr>
          <p:cNvPr id="47281" name="Group 177"/>
          <p:cNvGraphicFramePr>
            <a:graphicFrameLocks noGrp="1"/>
          </p:cNvGraphicFramePr>
          <p:nvPr>
            <p:ph/>
            <p:extLst>
              <p:ext uri="{D42A27DB-BD31-4B8C-83A1-F6EECF244321}">
                <p14:modId xmlns:p14="http://schemas.microsoft.com/office/powerpoint/2010/main" val="1970191150"/>
              </p:ext>
            </p:extLst>
          </p:nvPr>
        </p:nvGraphicFramePr>
        <p:xfrm>
          <a:off x="381000" y="533400"/>
          <a:ext cx="8382003" cy="3565890"/>
        </p:xfrm>
        <a:graphic>
          <a:graphicData uri="http://schemas.openxmlformats.org/drawingml/2006/table">
            <a:tbl>
              <a:tblPr/>
              <a:tblGrid>
                <a:gridCol w="932784"/>
                <a:gridCol w="930919"/>
                <a:gridCol w="930920"/>
                <a:gridCol w="932784"/>
                <a:gridCol w="929054"/>
                <a:gridCol w="930919"/>
                <a:gridCol w="930920"/>
                <a:gridCol w="932784"/>
                <a:gridCol w="930919"/>
              </a:tblGrid>
              <a:tr h="11885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2011 % Path-ogen</a:t>
                      </a:r>
                    </a:p>
                  </a:txBody>
                  <a:tcPr marT="45675" marB="45675" anchor="ctr" horzOverflow="overflow">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2011% Blight </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2012 % Path-ogen </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Vina 2012 Spray Schedule</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Butte County, California</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2012 % Blight</a:t>
                      </a:r>
                    </a:p>
                  </a:txBody>
                  <a:tcPr marT="45675" marB="45675"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5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T="45675" marB="45675" anchor="ctr" horzOverflow="overflow">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2.60</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43</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4/2 </a:t>
                      </a:r>
                    </a:p>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(A) B,M,S,Z</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4/9 (GH) B,M,S,Z</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4/16 (A) B,M,S</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4/24 (GH) B,M,S,Z</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5/25 (GH) B,M</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16.17</a:t>
                      </a:r>
                    </a:p>
                  </a:txBody>
                  <a:tcPr marT="45675" marB="45675"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5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txBody>
                  <a:tcPr marT="45675" marB="45675" anchor="ctr" horzOverflow="overflow">
                    <a:lnL w="28575"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.52</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4/2</a:t>
                      </a:r>
                    </a:p>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(A) B,M,S</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4/9 </a:t>
                      </a:r>
                    </a:p>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(GH) B,M,S,Z</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4/16</a:t>
                      </a:r>
                    </a:p>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(A) B,M,S</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4/24</a:t>
                      </a:r>
                    </a:p>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(GH) B,M,S,Z</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5/25</a:t>
                      </a:r>
                    </a:p>
                    <a:p>
                      <a:pPr marL="0" marR="0" lvl="0" indent="0" algn="ctr" defTabSz="914400" rtl="0" eaLnBrk="1" fontAlgn="base" latinLnBrk="0" hangingPunct="1">
                        <a:lnSpc>
                          <a:spcPct val="100000"/>
                        </a:lnSpc>
                        <a:spcBef>
                          <a:spcPts val="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(GH) B,M</a:t>
                      </a:r>
                    </a:p>
                  </a:txBody>
                  <a:tcPr marT="45675" marB="45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.87</a:t>
                      </a:r>
                    </a:p>
                  </a:txBody>
                  <a:tcPr marT="45675" marB="45675" anchor="ctr" horzOverflow="overflow">
                    <a:lnL w="12700" cap="flat" cmpd="sng" algn="ctr">
                      <a:solidFill>
                        <a:schemeClr val="tx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353948422"/>
              </p:ext>
            </p:extLst>
          </p:nvPr>
        </p:nvGraphicFramePr>
        <p:xfrm>
          <a:off x="304800" y="228600"/>
          <a:ext cx="86868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04800" y="6248400"/>
            <a:ext cx="8763000" cy="584775"/>
          </a:xfrm>
          <a:prstGeom prst="rect">
            <a:avLst/>
          </a:prstGeom>
          <a:noFill/>
        </p:spPr>
        <p:txBody>
          <a:bodyPr wrap="square" rtlCol="0">
            <a:spAutoFit/>
          </a:bodyPr>
          <a:lstStyle/>
          <a:p>
            <a:r>
              <a:rPr lang="en-US" sz="1600" dirty="0" smtClean="0"/>
              <a:t>Walnut Blight damage for 14 walnut orchards in Tehama County from 2010 to 2013. Blight damage is increasing in one orchard with a history of high initial inoculum.</a:t>
            </a:r>
            <a:endParaRPr lang="en-US" sz="1600" dirty="0"/>
          </a:p>
        </p:txBody>
      </p:sp>
    </p:spTree>
    <p:extLst>
      <p:ext uri="{BB962C8B-B14F-4D97-AF65-F5344CB8AC3E}">
        <p14:creationId xmlns:p14="http://schemas.microsoft.com/office/powerpoint/2010/main" val="191518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42638659"/>
              </p:ext>
            </p:extLst>
          </p:nvPr>
        </p:nvGraphicFramePr>
        <p:xfrm>
          <a:off x="228600" y="36945"/>
          <a:ext cx="86868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8600" y="6248400"/>
            <a:ext cx="8686800" cy="584775"/>
          </a:xfrm>
          <a:prstGeom prst="rect">
            <a:avLst/>
          </a:prstGeom>
          <a:noFill/>
        </p:spPr>
        <p:txBody>
          <a:bodyPr wrap="square" rtlCol="0">
            <a:spAutoFit/>
          </a:bodyPr>
          <a:lstStyle/>
          <a:p>
            <a:r>
              <a:rPr lang="en-US" sz="1600" dirty="0" smtClean="0"/>
              <a:t>Walnut Blight damage for 15 walnut orchards from 2011 to 2013. Improved spray programs plus a low disease pressure year resulted in much better disease control in 2013.</a:t>
            </a:r>
            <a:endParaRPr lang="en-US" sz="1600" dirty="0"/>
          </a:p>
        </p:txBody>
      </p:sp>
    </p:spTree>
    <p:extLst>
      <p:ext uri="{BB962C8B-B14F-4D97-AF65-F5344CB8AC3E}">
        <p14:creationId xmlns:p14="http://schemas.microsoft.com/office/powerpoint/2010/main" val="407712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200" y="5534561"/>
            <a:ext cx="8991600" cy="1323439"/>
          </a:xfrm>
          <a:prstGeom prst="rect">
            <a:avLst/>
          </a:prstGeom>
          <a:noFill/>
        </p:spPr>
        <p:txBody>
          <a:bodyPr wrap="square" rtlCol="0">
            <a:spAutoFit/>
          </a:bodyPr>
          <a:lstStyle/>
          <a:p>
            <a:r>
              <a:rPr lang="en-US" sz="1600" dirty="0"/>
              <a:t>Relationship of % buds with pathogen and the associated bud population. Very strong correlation of incidence of bud infestation with average population size of pathogen – disease prediction can be made based on more easily measured incidence of infestation rather than average population size. The lines drawn represent the linear regressions Y=0.0308X + 0.055 (R2=0.967) (2012); and  Y=0.0398x + 0.067 (R2=0.626) (2013).</a:t>
            </a:r>
          </a:p>
        </p:txBody>
      </p:sp>
      <p:pic>
        <p:nvPicPr>
          <p:cNvPr id="1026" name="Picture 2" descr="Xaj Fig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52400"/>
            <a:ext cx="54959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908743"/>
      </p:ext>
    </p:extLst>
  </p:cSld>
  <p:clrMapOvr>
    <a:masterClrMapping/>
  </p:clrMapOvr>
</p:sld>
</file>

<file path=ppt/theme/theme1.xml><?xml version="1.0" encoding="utf-8"?>
<a:theme xmlns:a="http://schemas.openxmlformats.org/drawingml/2006/main" name="Refined">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TotalTime>
  <Words>1183</Words>
  <Application>Microsoft Office PowerPoint</Application>
  <PresentationFormat>On-screen Show (4:3)</PresentationFormat>
  <Paragraphs>297</Paragraphs>
  <Slides>20</Slides>
  <Notes>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Refined</vt:lpstr>
      <vt:lpstr>title slide</vt:lpstr>
      <vt:lpstr>Walnut Blight  Management Using Xanthomonas arboricola pv juglandis Dormant Bud Population Sampling</vt:lpstr>
      <vt:lpstr>Walnut Blight infestation in Northern California  Xanthomonas arboricola pv juglandis</vt:lpstr>
      <vt:lpstr>PowerPoint Presentation</vt:lpstr>
      <vt:lpstr>Blight History – Vina Variety Tehama County,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Walnut Bud Sampling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Walnut Blight  “What Happened in 2012”</dc:title>
  <dc:creator>UCCE</dc:creator>
  <cp:keywords>Richard Buchner</cp:keywords>
  <cp:lastModifiedBy>Terri</cp:lastModifiedBy>
  <cp:revision>48</cp:revision>
  <cp:lastPrinted>2013-07-06T23:01:46Z</cp:lastPrinted>
  <dcterms:created xsi:type="dcterms:W3CDTF">2013-01-30T16:14:03Z</dcterms:created>
  <dcterms:modified xsi:type="dcterms:W3CDTF">2013-07-13T23:29:28Z</dcterms:modified>
</cp:coreProperties>
</file>