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2"/>
  </p:notesMasterIdLst>
  <p:sldIdLst>
    <p:sldId id="283" r:id="rId2"/>
    <p:sldId id="260" r:id="rId3"/>
    <p:sldId id="261" r:id="rId4"/>
    <p:sldId id="284" r:id="rId5"/>
    <p:sldId id="263" r:id="rId6"/>
    <p:sldId id="264" r:id="rId7"/>
    <p:sldId id="265" r:id="rId8"/>
    <p:sldId id="266" r:id="rId9"/>
    <p:sldId id="267" r:id="rId10"/>
    <p:sldId id="268" r:id="rId11"/>
    <p:sldId id="269" r:id="rId12"/>
    <p:sldId id="270" r:id="rId13"/>
    <p:sldId id="271" r:id="rId14"/>
    <p:sldId id="273" r:id="rId15"/>
    <p:sldId id="274" r:id="rId16"/>
    <p:sldId id="275" r:id="rId17"/>
    <p:sldId id="276" r:id="rId18"/>
    <p:sldId id="277" r:id="rId19"/>
    <p:sldId id="278" r:id="rId20"/>
    <p:sldId id="279" r:id="rId21"/>
    <p:sldId id="280" r:id="rId22"/>
    <p:sldId id="281" r:id="rId23"/>
    <p:sldId id="282" r:id="rId24"/>
    <p:sldId id="285" r:id="rId25"/>
    <p:sldId id="286" r:id="rId26"/>
    <p:sldId id="287" r:id="rId27"/>
    <p:sldId id="288" r:id="rId28"/>
    <p:sldId id="289" r:id="rId29"/>
    <p:sldId id="290" r:id="rId30"/>
    <p:sldId id="29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2817" autoAdjust="0"/>
  </p:normalViewPr>
  <p:slideViewPr>
    <p:cSldViewPr snapToGrid="0">
      <p:cViewPr varScale="1">
        <p:scale>
          <a:sx n="76" d="100"/>
          <a:sy n="76" d="100"/>
        </p:scale>
        <p:origin x="126" y="54"/>
      </p:cViewPr>
      <p:guideLst/>
    </p:cSldViewPr>
  </p:slideViewPr>
  <p:outlineViewPr>
    <p:cViewPr>
      <p:scale>
        <a:sx n="33" d="100"/>
        <a:sy n="33" d="100"/>
      </p:scale>
      <p:origin x="0" y="-9822"/>
    </p:cViewPr>
  </p:outlin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F7872-6C03-4BBB-9669-EAA3A0D7AB36}" type="datetimeFigureOut">
              <a:rPr lang="en-US" smtClean="0"/>
              <a:t>5/1/2015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9DFAFE-89FD-4CA3-AA87-590DD587BDF2}" type="slidenum">
              <a:rPr lang="en-US" smtClean="0"/>
              <a:t>‹#›</a:t>
            </a:fld>
            <a:endParaRPr lang="en-US"/>
          </a:p>
        </p:txBody>
      </p:sp>
    </p:spTree>
    <p:extLst>
      <p:ext uri="{BB962C8B-B14F-4D97-AF65-F5344CB8AC3E}">
        <p14:creationId xmlns:p14="http://schemas.microsoft.com/office/powerpoint/2010/main" val="173648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fety.ucanr.edu/Programs/Business_Travel/Rental_Car_Info/"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training will provide employees with information to plan and prepare their trip to minimize the risk of injury .  The training will also address recommended actions to take while on travel to minimize the probably of becoming a victim of a crime.</a:t>
            </a:r>
          </a:p>
          <a:p>
            <a:endParaRPr lang="en-US" sz="1200" dirty="0" smtClean="0"/>
          </a:p>
          <a:p>
            <a:r>
              <a:rPr lang="en-US" sz="1200" dirty="0" smtClean="0"/>
              <a:t>Also, as spring turns</a:t>
            </a:r>
            <a:r>
              <a:rPr lang="en-US" sz="1200" baseline="0" dirty="0" smtClean="0"/>
              <a:t> to </a:t>
            </a:r>
            <a:r>
              <a:rPr lang="en-US" sz="1200" dirty="0" smtClean="0"/>
              <a:t>summer, many employees may be taking trips with families, friends, and relatives.  Information in this training will also help make your personal travels safer for all members of the family.</a:t>
            </a:r>
          </a:p>
          <a:p>
            <a:endParaRPr lang="en-US" dirty="0"/>
          </a:p>
        </p:txBody>
      </p:sp>
      <p:sp>
        <p:nvSpPr>
          <p:cNvPr id="4" name="Slide Number Placeholder 3"/>
          <p:cNvSpPr>
            <a:spLocks noGrp="1"/>
          </p:cNvSpPr>
          <p:nvPr>
            <p:ph type="sldNum" sz="quarter" idx="10"/>
          </p:nvPr>
        </p:nvSpPr>
        <p:spPr/>
        <p:txBody>
          <a:bodyPr/>
          <a:lstStyle/>
          <a:p>
            <a:fld id="{979DFAFE-89FD-4CA3-AA87-590DD587BDF2}" type="slidenum">
              <a:rPr lang="en-US" smtClean="0"/>
              <a:t>1</a:t>
            </a:fld>
            <a:endParaRPr lang="en-US"/>
          </a:p>
        </p:txBody>
      </p:sp>
    </p:spTree>
    <p:extLst>
      <p:ext uri="{BB962C8B-B14F-4D97-AF65-F5344CB8AC3E}">
        <p14:creationId xmlns:p14="http://schemas.microsoft.com/office/powerpoint/2010/main" val="1722440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AutoNum type="arabicPeriod"/>
            </a:pPr>
            <a:r>
              <a:rPr lang="en-US" sz="1600" dirty="0" smtClean="0"/>
              <a:t>These tips help prevent blood pooling in the lower leg--blood pooling is a big factor in blood clots. Compression stockings and socks are sold for both men and women in many sizes and styles. Look for these online, at medical supply stores, in pharmacies</a:t>
            </a:r>
            <a:r>
              <a:rPr lang="en-US" sz="1600" baseline="0" dirty="0" smtClean="0"/>
              <a:t> </a:t>
            </a:r>
            <a:r>
              <a:rPr lang="en-US" sz="1600" dirty="0" smtClean="0"/>
              <a:t>and at some department stores</a:t>
            </a:r>
          </a:p>
          <a:p>
            <a:pPr marL="228600" indent="-228600">
              <a:buAutoNum type="arabicPeriod"/>
            </a:pPr>
            <a:r>
              <a:rPr lang="en-US" sz="1600" dirty="0" smtClean="0"/>
              <a:t>Delta Airlines suggests the flex &amp; point your toe exercise for passengers on long flights. It is a very simple exercise that can be done anywhere. Simply flex your toes back as far as they will go and then point them forward. Repeat this until your toes tire, and do it at least once during every two hours of sitting.</a:t>
            </a:r>
          </a:p>
          <a:p>
            <a:pPr marL="228600" indent="-228600">
              <a:buAutoNum type="arabicPeriod"/>
            </a:pPr>
            <a:r>
              <a:rPr lang="en-US" sz="1600" dirty="0" smtClean="0"/>
              <a:t>Bounce your legs is another exercise easily be done from your chair at home or on an airplane (although it may annoy the passenger next to you).</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600" dirty="0" smtClean="0"/>
              <a:t>If you know you'll have to sit for long periods discuss the situation with you physician</a:t>
            </a:r>
            <a:r>
              <a:rPr lang="en-US" sz="1600" baseline="0" dirty="0" smtClean="0"/>
              <a:t>.  If he/she</a:t>
            </a:r>
            <a:r>
              <a:rPr lang="en-US" sz="1600" dirty="0" smtClean="0"/>
              <a:t> believes you are at risk for blood clots</a:t>
            </a:r>
            <a:r>
              <a:rPr lang="en-US" sz="1600" baseline="0" dirty="0" smtClean="0"/>
              <a:t> your physician may recommend taking blood thinners.</a:t>
            </a:r>
            <a:endParaRPr lang="en-US" sz="1600" dirty="0" smtClean="0"/>
          </a:p>
          <a:p>
            <a:pPr marL="228600" indent="-228600">
              <a:buAutoNum type="arabicPeriod"/>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10</a:t>
            </a:fld>
            <a:endParaRPr lang="en-US"/>
          </a:p>
        </p:txBody>
      </p:sp>
    </p:spTree>
    <p:extLst>
      <p:ext uri="{BB962C8B-B14F-4D97-AF65-F5344CB8AC3E}">
        <p14:creationId xmlns:p14="http://schemas.microsoft.com/office/powerpoint/2010/main" val="866268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0BBF9-01B4-4CF1-B1AD-14933AA8B9AE}" type="slidenum">
              <a:rPr lang="en-US" smtClean="0"/>
              <a:pPr/>
              <a:t>11</a:t>
            </a:fld>
            <a:endParaRPr lang="en-US"/>
          </a:p>
        </p:txBody>
      </p:sp>
    </p:spTree>
    <p:extLst>
      <p:ext uri="{BB962C8B-B14F-4D97-AF65-F5344CB8AC3E}">
        <p14:creationId xmlns:p14="http://schemas.microsoft.com/office/powerpoint/2010/main" val="688673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ANR rental car info can be found at:</a:t>
            </a:r>
            <a:r>
              <a:rPr lang="en-US" sz="1400" baseline="0" dirty="0" smtClean="0"/>
              <a:t> </a:t>
            </a:r>
            <a:r>
              <a:rPr lang="en-US" sz="1050" kern="1200" dirty="0" smtClean="0">
                <a:solidFill>
                  <a:schemeClr val="tx1"/>
                </a:solidFill>
                <a:latin typeface="+mn-lt"/>
                <a:ea typeface="+mn-ea"/>
                <a:cs typeface="+mn-cs"/>
                <a:hlinkClick r:id="rId3"/>
              </a:rPr>
              <a:t>http://safety.ucanr.edu/Programs/Business_Travel/Rental_Car_Info/</a:t>
            </a:r>
            <a:endParaRPr lang="en-US" sz="1050" kern="1200" dirty="0" smtClean="0">
              <a:solidFill>
                <a:schemeClr val="tx1"/>
              </a:solidFill>
              <a:latin typeface="+mn-lt"/>
              <a:ea typeface="+mn-ea"/>
              <a:cs typeface="+mn-cs"/>
            </a:endParaRPr>
          </a:p>
          <a:p>
            <a:r>
              <a:rPr lang="en-US" sz="1400" dirty="0" smtClean="0"/>
              <a:t>If  you rent a car.  Here are some safety recommendations to minimize your chances of being a victim of robbery, assault, or car jacking.  </a:t>
            </a:r>
          </a:p>
          <a:p>
            <a:r>
              <a:rPr lang="en-US" sz="1400" dirty="0" smtClean="0"/>
              <a:t>1) Rent a vehicle from a rental car company which does not have the rental car company’s logo on the vehicle.  A logo is advertising to robbers or car thieves that you are from out of town and more vulnerable.  </a:t>
            </a:r>
          </a:p>
          <a:p>
            <a:r>
              <a:rPr lang="en-US" sz="1400" dirty="0" smtClean="0"/>
              <a:t>2) Keep your luggage in the trunk while driving around. Visible luggage in the back seat draw attention to your vehicle.</a:t>
            </a:r>
          </a:p>
          <a:p>
            <a:r>
              <a:rPr lang="en-US" sz="1400" dirty="0" smtClean="0"/>
              <a:t>3) Become familiar with all the features of your rental car, headlights, hazard lights, door locks, and windshield wipers before you drive away from the rental car lot.  If you are not familiar on how to operate some of these safety features and you attempt to use them while driving,  you will become distracted and that will increase the probability of getting into an accident.</a:t>
            </a:r>
          </a:p>
          <a:p>
            <a:r>
              <a:rPr lang="en-US" sz="1400" dirty="0" smtClean="0"/>
              <a:t>4) Be wary of pulling over in a dark unfamiliar area.  If you need to exit your car, drive to a well populated area such as a shopping center, supermarket,  or gas station before you exit you vehicle.  Never stray off to side streets.  Stay on the main roads.  </a:t>
            </a:r>
          </a:p>
          <a:p>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12</a:t>
            </a:fld>
            <a:endParaRPr lang="en-US"/>
          </a:p>
        </p:txBody>
      </p:sp>
    </p:spTree>
    <p:extLst>
      <p:ext uri="{BB962C8B-B14F-4D97-AF65-F5344CB8AC3E}">
        <p14:creationId xmlns:p14="http://schemas.microsoft.com/office/powerpoint/2010/main" val="1178171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a:p>
        </p:txBody>
      </p:sp>
      <p:sp>
        <p:nvSpPr>
          <p:cNvPr id="4" name="Slide Number Placeholder 3"/>
          <p:cNvSpPr>
            <a:spLocks noGrp="1"/>
          </p:cNvSpPr>
          <p:nvPr>
            <p:ph type="sldNum" sz="quarter" idx="10"/>
          </p:nvPr>
        </p:nvSpPr>
        <p:spPr/>
        <p:txBody>
          <a:bodyPr/>
          <a:lstStyle/>
          <a:p>
            <a:fld id="{9C30BBF9-01B4-4CF1-B1AD-14933AA8B9AE}" type="slidenum">
              <a:rPr lang="en-US" smtClean="0"/>
              <a:pPr/>
              <a:t>13</a:t>
            </a:fld>
            <a:endParaRPr lang="en-US"/>
          </a:p>
        </p:txBody>
      </p:sp>
    </p:spTree>
    <p:extLst>
      <p:ext uri="{BB962C8B-B14F-4D97-AF65-F5344CB8AC3E}">
        <p14:creationId xmlns:p14="http://schemas.microsoft.com/office/powerpoint/2010/main" val="2050977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dirty="0" smtClean="0"/>
              <a:t>Our next topic is hotel safety.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Worried about Bed Bugs? Ask our local experts. Visit UC IPM websites: </a:t>
            </a:r>
            <a:r>
              <a:rPr lang="en-US" sz="1600" dirty="0" smtClean="0"/>
              <a:t>http://www.ipm.ucdavis.edu/PMG/PESTNOTES/pn7454.html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When </a:t>
            </a:r>
            <a:r>
              <a:rPr lang="en-US" sz="1600" dirty="0" smtClean="0"/>
              <a:t>selecting a hotel, safety features you should look for are rooms with electronic locks, deadbolt locks, and peepholes.  The hotel should have their garage elevators go to the lobby, and a separate elevator going to the guest floors.  This will prevent criminals from sneaking onto the guest floor rooms. </a:t>
            </a:r>
          </a:p>
          <a:p>
            <a:endParaRPr lang="en-US" sz="1600" dirty="0" smtClean="0"/>
          </a:p>
          <a:p>
            <a:r>
              <a:rPr lang="en-US" sz="1600" dirty="0" smtClean="0"/>
              <a:t>If you are entering an elevator and the other person looks suspicious….be cautious and wait for the next elevator. </a:t>
            </a:r>
          </a:p>
          <a:p>
            <a:endParaRPr lang="en-US" sz="1600" dirty="0" smtClean="0"/>
          </a:p>
          <a:p>
            <a:r>
              <a:rPr lang="en-US" sz="1600" dirty="0" smtClean="0"/>
              <a:t>When requesting a room in a high rise hotel, be aware that in the event of a fire, the ladders on the fire trucks can only reach floor 6 and below. </a:t>
            </a:r>
          </a:p>
          <a:p>
            <a:endParaRPr lang="en-US" sz="1600"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14</a:t>
            </a:fld>
            <a:endParaRPr lang="en-US"/>
          </a:p>
        </p:txBody>
      </p:sp>
    </p:spTree>
    <p:extLst>
      <p:ext uri="{BB962C8B-B14F-4D97-AF65-F5344CB8AC3E}">
        <p14:creationId xmlns:p14="http://schemas.microsoft.com/office/powerpoint/2010/main" val="180059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600" dirty="0" smtClean="0"/>
              <a:t>Other general hotel safety recommendations:</a:t>
            </a:r>
          </a:p>
          <a:p>
            <a:r>
              <a:rPr lang="en-US" sz="1600" dirty="0" smtClean="0"/>
              <a:t>Keep valuables in the hotel or room safe.</a:t>
            </a:r>
          </a:p>
          <a:p>
            <a:endParaRPr lang="en-US" sz="1600" dirty="0" smtClean="0"/>
          </a:p>
          <a:p>
            <a:r>
              <a:rPr lang="en-US" sz="1600" dirty="0" smtClean="0"/>
              <a:t>Use the peep hole before you open the door.  If the person claims to be affiliated with the hotel for a non-solicited service, call the front desk before you open the door.</a:t>
            </a:r>
          </a:p>
          <a:p>
            <a:endParaRPr lang="en-US" sz="1600" dirty="0" smtClean="0"/>
          </a:p>
          <a:p>
            <a:r>
              <a:rPr lang="en-US" sz="1600" dirty="0" smtClean="0"/>
              <a:t>Make it a habit to deadbolt the door each time you enter the room.</a:t>
            </a:r>
          </a:p>
          <a:p>
            <a:endParaRPr lang="en-US" sz="1600" dirty="0" smtClean="0"/>
          </a:p>
          <a:p>
            <a:r>
              <a:rPr lang="en-US" sz="1600" dirty="0" smtClean="0"/>
              <a:t>When you leave the room in the morning…putting the “Make-Up Room” sign on the door advertises to potential burglars that no one is in the room.</a:t>
            </a:r>
          </a:p>
          <a:p>
            <a:endParaRPr lang="en-US" sz="1600" dirty="0" smtClean="0"/>
          </a:p>
          <a:p>
            <a:r>
              <a:rPr lang="en-US" sz="1600" dirty="0" smtClean="0"/>
              <a:t>If you are in a city which you are not familiar with…inquire with the hotel staff as to the “safe” and “unsafe” areas.</a:t>
            </a:r>
          </a:p>
          <a:p>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15</a:t>
            </a:fld>
            <a:endParaRPr lang="en-US"/>
          </a:p>
        </p:txBody>
      </p:sp>
    </p:spTree>
    <p:extLst>
      <p:ext uri="{BB962C8B-B14F-4D97-AF65-F5344CB8AC3E}">
        <p14:creationId xmlns:p14="http://schemas.microsoft.com/office/powerpoint/2010/main" val="1584019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Entry – Can Have the Bell Hop first enter room.  If you are by yourself…hold the door open, turn on the light, and visually scan the room to make sure no one else is in the room.</a:t>
            </a:r>
          </a:p>
          <a:p>
            <a:endParaRPr lang="en-US" dirty="0" smtClean="0"/>
          </a:p>
          <a:p>
            <a:r>
              <a:rPr lang="en-US" dirty="0" smtClean="0"/>
              <a:t>You should be aware of where the emergency exits are located.  Look at the floor layout on the back of the front door of the room to find out where are the locations of the two nearest emergency exits.  Go out to the hallway and count the number of doors between your room and the nearest emergency exit.  In the event your primary exit is blocked you should do the same for and count the number of doors between your room and the secondary emergency exit.  You need to count the number of doors because in event of a fire you may not be able to see the exit sign due to smoke so you will be crawling on the floor to get to the emergency exits.  That’s why you need to count the number of doors.</a:t>
            </a:r>
          </a:p>
          <a:p>
            <a:endParaRPr lang="en-US" dirty="0" smtClean="0"/>
          </a:p>
          <a:p>
            <a:r>
              <a:rPr lang="en-US" dirty="0" smtClean="0"/>
              <a:t>You should check the emergency exit doors and make sure they are not locked.  If the emergency exit doors are locked, notify the hotel manager ASAP.</a:t>
            </a:r>
          </a:p>
          <a:p>
            <a:r>
              <a:rPr lang="en-US" dirty="0" smtClean="0"/>
              <a:t>In the event of an emergency, be prepare to leave room immediately, so you should keep all essential Items you need nearby on the nightstand to grab and leave.  A small travel flashlight may come in handily in the event of a power failure.</a:t>
            </a:r>
          </a:p>
          <a:p>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16</a:t>
            </a:fld>
            <a:endParaRPr lang="en-US"/>
          </a:p>
        </p:txBody>
      </p:sp>
    </p:spTree>
    <p:extLst>
      <p:ext uri="{BB962C8B-B14F-4D97-AF65-F5344CB8AC3E}">
        <p14:creationId xmlns:p14="http://schemas.microsoft.com/office/powerpoint/2010/main" val="525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In the United States, there are more than 4000 hotels/motel fires per year. That equals to more than 10 per day.  Pre-planning is important.  It may save your life.</a:t>
            </a:r>
          </a:p>
          <a:p>
            <a:endParaRPr lang="en-US" sz="1200" dirty="0" smtClean="0"/>
          </a:p>
          <a:p>
            <a:r>
              <a:rPr lang="en-US" sz="1200" dirty="0" smtClean="0"/>
              <a:t>In the event of a fire, you should take essential items which are immediately nearby (cell phone, wallet, room key and a flashlight).  If you are traveling with family.  Designate a meeting location in case you get separated during your evacuation. </a:t>
            </a:r>
          </a:p>
          <a:p>
            <a:endParaRPr lang="en-US" sz="1200" dirty="0" smtClean="0"/>
          </a:p>
          <a:p>
            <a:r>
              <a:rPr lang="en-US" sz="1200" dirty="0" smtClean="0"/>
              <a:t>If the fire is outside your room, you must feel the door to determine if it is hot.  Use the backside of your hand because if door is hot….you do not want to burn your palm.  It would make it difficult to open the door with a burned palm.</a:t>
            </a:r>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17</a:t>
            </a:fld>
            <a:endParaRPr lang="en-US" dirty="0"/>
          </a:p>
        </p:txBody>
      </p:sp>
    </p:spTree>
    <p:extLst>
      <p:ext uri="{BB962C8B-B14F-4D97-AF65-F5344CB8AC3E}">
        <p14:creationId xmlns:p14="http://schemas.microsoft.com/office/powerpoint/2010/main" val="1041049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we will discuss what to do if the door is hot.  If  hot….Do not open the door!  Stay put in you room.  Call the Fire Department and tell them your exact location.  You may want to put a signal in the window like a towel or a bed sheet so they can pinpoint your exact location.</a:t>
            </a:r>
          </a:p>
          <a:p>
            <a:endParaRPr lang="en-US" dirty="0" smtClean="0"/>
          </a:p>
          <a:p>
            <a:r>
              <a:rPr lang="en-US" dirty="0" smtClean="0"/>
              <a:t>Fill your tub with water.  Wet towels or sheets and put them around the cracks in the door or any air vents to keep the smoke from entering your room.  To filter out smoke you should wet a towel and tie it to cover your nose and mouth.</a:t>
            </a:r>
          </a:p>
          <a:p>
            <a:endParaRPr lang="en-US" dirty="0" smtClean="0"/>
          </a:p>
          <a:p>
            <a:r>
              <a:rPr lang="en-US" dirty="0" smtClean="0"/>
              <a:t>To avoid smoke from entering you room turn off the fan and air conditioner system.</a:t>
            </a:r>
          </a:p>
          <a:p>
            <a:endParaRPr lang="en-US" dirty="0" smtClean="0"/>
          </a:p>
          <a:p>
            <a:r>
              <a:rPr lang="en-US" dirty="0" smtClean="0"/>
              <a:t>If smoke gets into you room, cautiously open the windows.  Be aware that heavier smoke from the outside may be drawn into your room, so be prepared to close your windows.</a:t>
            </a:r>
          </a:p>
          <a:p>
            <a:endParaRPr lang="en-US" dirty="0" smtClean="0"/>
          </a:p>
          <a:p>
            <a:r>
              <a:rPr lang="en-US" dirty="0" smtClean="0"/>
              <a:t>If your room is higher than the second floor – Do not jump.  People who jump from the third floor and above typically sustain injuries which are fatal.  Wait in you room to be rescued by the fire department.</a:t>
            </a:r>
          </a:p>
          <a:p>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18</a:t>
            </a:fld>
            <a:endParaRPr lang="en-US"/>
          </a:p>
        </p:txBody>
      </p:sp>
    </p:spTree>
    <p:extLst>
      <p:ext uri="{BB962C8B-B14F-4D97-AF65-F5344CB8AC3E}">
        <p14:creationId xmlns:p14="http://schemas.microsoft.com/office/powerpoint/2010/main" val="1169027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 will now discuss what to do if the door is not hot and you will be attempting to leave the hotel via the emergency exits.</a:t>
            </a:r>
          </a:p>
          <a:p>
            <a:endParaRPr lang="en-US" dirty="0" smtClean="0"/>
          </a:p>
          <a:p>
            <a:r>
              <a:rPr lang="en-US" dirty="0" smtClean="0"/>
              <a:t>If the door is not hot, slowly open to door.  If flames shoot back at you, close the door.  If you are able to open to door, check to see if the hallway is clear of flames.  If clear, get on your knees and crawl towards the emergency exit.  You want to crawl because smoke and products of combustion will rise and the fresh air will be near the floor.  Before you start to crawl make sure you have your room key with you and lock the door.  You want your room key and the door locked in case you cannot escape and so you will have a place to return to.  </a:t>
            </a:r>
          </a:p>
          <a:p>
            <a:endParaRPr lang="en-US" dirty="0" smtClean="0"/>
          </a:p>
          <a:p>
            <a:r>
              <a:rPr lang="en-US" dirty="0" smtClean="0"/>
              <a:t>Remember as part of the preparation, you should be aware of the number of doors to pass by till you reach the emergency exit.  Never use the elevator!  When you reach the emergency exit, cautiously use the exit stairwell.  If you encounter heavy smoke, turn around and try the secondary emergency exit.  </a:t>
            </a:r>
          </a:p>
          <a:p>
            <a:r>
              <a:rPr lang="en-US" dirty="0" smtClean="0"/>
              <a:t>If you go down the stairwell and encounter heavy smoke, you may need to exit on another floor and try to use the secondary stairway exit on that floor. </a:t>
            </a:r>
          </a:p>
          <a:p>
            <a:endParaRPr lang="en-US" dirty="0" smtClean="0"/>
          </a:p>
          <a:p>
            <a:r>
              <a:rPr lang="en-US" dirty="0" smtClean="0"/>
              <a:t>When you make it down, if traveling with family or other co-workers, meet at your designated spot.</a:t>
            </a:r>
          </a:p>
          <a:p>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19</a:t>
            </a:fld>
            <a:endParaRPr lang="en-US"/>
          </a:p>
        </p:txBody>
      </p:sp>
    </p:spTree>
    <p:extLst>
      <p:ext uri="{BB962C8B-B14F-4D97-AF65-F5344CB8AC3E}">
        <p14:creationId xmlns:p14="http://schemas.microsoft.com/office/powerpoint/2010/main" val="2663668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What are the primary hazards while traveling?  </a:t>
            </a:r>
          </a:p>
          <a:p>
            <a:r>
              <a:rPr lang="en-US" sz="1800" dirty="0" smtClean="0"/>
              <a:t>-</a:t>
            </a:r>
            <a:r>
              <a:rPr lang="en-US" sz="1800" baseline="0" dirty="0" smtClean="0"/>
              <a:t> </a:t>
            </a:r>
            <a:r>
              <a:rPr lang="en-US" sz="1800" dirty="0" smtClean="0"/>
              <a:t>accidents related to transportation…..primarily airline or motor vehicle accidents.  </a:t>
            </a:r>
          </a:p>
          <a:p>
            <a:r>
              <a:rPr lang="en-US" sz="1800" dirty="0" smtClean="0"/>
              <a:t>- being a victim of a crime, such as assaults, robbery, pick pockets, or thief.</a:t>
            </a:r>
          </a:p>
          <a:p>
            <a:r>
              <a:rPr lang="en-US" sz="1800" dirty="0" smtClean="0"/>
              <a:t>- fires,</a:t>
            </a:r>
            <a:r>
              <a:rPr lang="en-US" sz="1800" baseline="0" dirty="0" smtClean="0"/>
              <a:t> destination, </a:t>
            </a:r>
            <a:r>
              <a:rPr lang="en-US" sz="1800" dirty="0" smtClean="0"/>
              <a:t>hotel,</a:t>
            </a:r>
            <a:r>
              <a:rPr lang="en-US" sz="1800" baseline="0" dirty="0" smtClean="0"/>
              <a:t> forest </a:t>
            </a:r>
            <a:r>
              <a:rPr lang="en-US" sz="1800" dirty="0" smtClean="0"/>
              <a:t>fires</a:t>
            </a:r>
          </a:p>
          <a:p>
            <a:r>
              <a:rPr lang="en-US" sz="1800" dirty="0" smtClean="0"/>
              <a:t>- Often overlooked</a:t>
            </a:r>
            <a:r>
              <a:rPr lang="en-US" sz="1800" baseline="0" dirty="0" smtClean="0"/>
              <a:t> is </a:t>
            </a:r>
            <a:r>
              <a:rPr lang="en-US" sz="1800" dirty="0" smtClean="0"/>
              <a:t>ergonomics.  Lifting heavy luggage which would result in potential back or arm injuries</a:t>
            </a:r>
          </a:p>
          <a:p>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2</a:t>
            </a:fld>
            <a:endParaRPr lang="en-US" dirty="0"/>
          </a:p>
        </p:txBody>
      </p:sp>
    </p:spTree>
    <p:extLst>
      <p:ext uri="{BB962C8B-B14F-4D97-AF65-F5344CB8AC3E}">
        <p14:creationId xmlns:p14="http://schemas.microsoft.com/office/powerpoint/2010/main" val="237932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0BBF9-01B4-4CF1-B1AD-14933AA8B9AE}" type="slidenum">
              <a:rPr lang="en-US" smtClean="0"/>
              <a:pPr/>
              <a:t>20</a:t>
            </a:fld>
            <a:endParaRPr lang="en-US"/>
          </a:p>
        </p:txBody>
      </p:sp>
    </p:spTree>
    <p:extLst>
      <p:ext uri="{BB962C8B-B14F-4D97-AF65-F5344CB8AC3E}">
        <p14:creationId xmlns:p14="http://schemas.microsoft.com/office/powerpoint/2010/main" val="3605497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90000"/>
              </a:lnSpc>
            </a:pPr>
            <a:r>
              <a:rPr lang="en-US" sz="1200" dirty="0" smtClean="0"/>
              <a:t>Next we will discuss some general safety precautions while traveling:  </a:t>
            </a:r>
          </a:p>
          <a:p>
            <a:pPr>
              <a:lnSpc>
                <a:spcPct val="90000"/>
              </a:lnSpc>
            </a:pPr>
            <a:r>
              <a:rPr lang="en-US" sz="1200" dirty="0" smtClean="0"/>
              <a:t>1)</a:t>
            </a:r>
            <a:r>
              <a:rPr lang="en-US" sz="1200" baseline="0" dirty="0" smtClean="0"/>
              <a:t> A</a:t>
            </a:r>
            <a:r>
              <a:rPr lang="en-US" sz="1200" dirty="0" smtClean="0"/>
              <a:t>void or be aware of being drawn into staged mishaps.  These are meant to divert your attention while the criminal could pick your pocket,  steal an item, or just draw you into a situation where they can rob or assault you.</a:t>
            </a:r>
          </a:p>
          <a:p>
            <a:pPr>
              <a:lnSpc>
                <a:spcPct val="90000"/>
              </a:lnSpc>
            </a:pPr>
            <a:r>
              <a:rPr lang="en-US" sz="1200" dirty="0" smtClean="0"/>
              <a:t>2) Be aware of your surroundings.  If you are knowledgeable about where you are, and what is going on, your chances of being a crime victim is greatly reduced.</a:t>
            </a:r>
          </a:p>
          <a:p>
            <a:pPr>
              <a:lnSpc>
                <a:spcPct val="90000"/>
              </a:lnSpc>
            </a:pPr>
            <a:r>
              <a:rPr lang="en-US" sz="1200" dirty="0" smtClean="0"/>
              <a:t>3)</a:t>
            </a:r>
            <a:r>
              <a:rPr lang="en-US" sz="1200" baseline="0" dirty="0" smtClean="0"/>
              <a:t> K</a:t>
            </a:r>
            <a:r>
              <a:rPr lang="en-US" sz="1200" dirty="0" smtClean="0"/>
              <a:t>eep your valuables secured.  Do not leave valuable items out in the open in your hotel room.  While walking in areas where there are crowds, men should not keep their wallets in their back pockets.  Keep your wallet in the front pockets to avoid pick pockets.  Women should keep their purses closed and hold the purse under their arms rather than the straps.  Backpack and fanny packs are easy for targets for pick pockets.</a:t>
            </a:r>
          </a:p>
          <a:p>
            <a:pPr>
              <a:lnSpc>
                <a:spcPct val="90000"/>
              </a:lnSpc>
            </a:pPr>
            <a:r>
              <a:rPr lang="en-US" sz="1200" dirty="0" smtClean="0"/>
              <a:t>4)</a:t>
            </a:r>
            <a:r>
              <a:rPr lang="en-US" sz="1200" baseline="0" dirty="0" smtClean="0"/>
              <a:t> T</a:t>
            </a:r>
            <a:r>
              <a:rPr lang="en-US" sz="1200" dirty="0" smtClean="0"/>
              <a:t>here are safety in numbers.  If possible, travel in groups.</a:t>
            </a:r>
          </a:p>
          <a:p>
            <a:pPr>
              <a:lnSpc>
                <a:spcPct val="90000"/>
              </a:lnSpc>
            </a:pPr>
            <a:r>
              <a:rPr lang="en-US" sz="1200" dirty="0" smtClean="0"/>
              <a:t>5)</a:t>
            </a:r>
            <a:r>
              <a:rPr lang="en-US" sz="1200" baseline="0" dirty="0" smtClean="0"/>
              <a:t> I</a:t>
            </a:r>
            <a:r>
              <a:rPr lang="en-US" sz="1200" dirty="0" smtClean="0"/>
              <a:t>f you are in a situation where you feel uncomfortable, ask the business or the hotel staff for an escort to your car or to an area where you would feel safe to proceed. </a:t>
            </a:r>
          </a:p>
          <a:p>
            <a:r>
              <a:rPr lang="en-US" sz="1200" dirty="0" smtClean="0"/>
              <a:t>6)</a:t>
            </a:r>
            <a:r>
              <a:rPr lang="en-US" sz="1200" baseline="0" dirty="0" smtClean="0"/>
              <a:t> D</a:t>
            </a:r>
            <a:r>
              <a:rPr lang="en-US" sz="1200" dirty="0" smtClean="0"/>
              <a:t>o not draw attention to yourself with flashy clothing or expensive jewelry.  Avoid looking at maps or tour guides out in the open like a tourist.  If necessary, wrap the map or tour book in a newspaper so you would blend in more with the local crowd.</a:t>
            </a:r>
          </a:p>
          <a:p>
            <a:r>
              <a:rPr lang="en-US" sz="1200" dirty="0" smtClean="0"/>
              <a:t>7) Use the ATMs during the day in areas and locations where several</a:t>
            </a:r>
            <a:r>
              <a:rPr lang="en-US" sz="1200" baseline="0" dirty="0" smtClean="0"/>
              <a:t> </a:t>
            </a:r>
            <a:r>
              <a:rPr lang="en-US" sz="1200" dirty="0" smtClean="0"/>
              <a:t>people are present to avoid being a robbery victim.  </a:t>
            </a:r>
          </a:p>
          <a:p>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21</a:t>
            </a:fld>
            <a:endParaRPr lang="en-US"/>
          </a:p>
        </p:txBody>
      </p:sp>
    </p:spTree>
    <p:extLst>
      <p:ext uri="{BB962C8B-B14F-4D97-AF65-F5344CB8AC3E}">
        <p14:creationId xmlns:p14="http://schemas.microsoft.com/office/powerpoint/2010/main" val="2796725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Food safety is another area to keep in mind while traveling.  You should be aware of food</a:t>
            </a:r>
            <a:r>
              <a:rPr lang="en-US" sz="1600" baseline="0" dirty="0" smtClean="0"/>
              <a:t> allergies and the possibility of food borne illnesses while eating at establishments which you may not be familiar with.    Do not hesitate to inquire about the ingredients in menu items prior to ordering.  Consider the safet</a:t>
            </a:r>
            <a:r>
              <a:rPr lang="en-US" sz="1600" dirty="0" smtClean="0"/>
              <a:t>y of the </a:t>
            </a:r>
            <a:r>
              <a:rPr lang="en-US" sz="1600" baseline="0" dirty="0" smtClean="0"/>
              <a:t>food items which you purchase or order.  Items which may not have been properly prepared or improperly stored may result in food borne illnesses.</a:t>
            </a:r>
            <a:endParaRPr lang="en-US" sz="1600"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22</a:t>
            </a:fld>
            <a:endParaRPr lang="en-US" dirty="0"/>
          </a:p>
        </p:txBody>
      </p:sp>
    </p:spTree>
    <p:extLst>
      <p:ext uri="{BB962C8B-B14F-4D97-AF65-F5344CB8AC3E}">
        <p14:creationId xmlns:p14="http://schemas.microsoft.com/office/powerpoint/2010/main" val="587970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These are travel safety webpage references:</a:t>
            </a:r>
          </a:p>
          <a:p>
            <a:pPr marL="228600" indent="-228600">
              <a:buAutoNum type="arabicPeriod"/>
            </a:pPr>
            <a:r>
              <a:rPr lang="en-US" sz="1800" dirty="0" smtClean="0"/>
              <a:t>The University of California Travel webpage;</a:t>
            </a:r>
          </a:p>
          <a:p>
            <a:pPr marL="228600" indent="-228600">
              <a:buAutoNum type="arabicPeriod"/>
            </a:pPr>
            <a:r>
              <a:rPr lang="en-US" sz="1800" dirty="0" smtClean="0"/>
              <a:t>The FEMA listing of </a:t>
            </a:r>
            <a:r>
              <a:rPr lang="en-US" sz="1800" dirty="0" err="1" smtClean="0"/>
              <a:t>sprinklered</a:t>
            </a:r>
            <a:r>
              <a:rPr lang="en-US" sz="1800" dirty="0" smtClean="0"/>
              <a:t> hotels in the United States;</a:t>
            </a:r>
          </a:p>
          <a:p>
            <a:pPr marL="228600" indent="-228600">
              <a:buAutoNum type="arabicPeriod" startAt="3"/>
            </a:pPr>
            <a:r>
              <a:rPr lang="en-US" sz="1800" dirty="0" smtClean="0"/>
              <a:t>The U.S. State Department travel link for U.S. citizens and residents who are </a:t>
            </a:r>
            <a:r>
              <a:rPr lang="en-US" sz="1800" smtClean="0"/>
              <a:t>traveling overseas; and </a:t>
            </a:r>
            <a:endParaRPr lang="en-US" sz="1800" dirty="0" smtClean="0"/>
          </a:p>
          <a:p>
            <a:pPr marL="228600" indent="-228600">
              <a:buAutoNum type="arabicPeriod" startAt="3"/>
            </a:pPr>
            <a:r>
              <a:rPr lang="en-US" sz="1800" dirty="0" smtClean="0"/>
              <a:t>The</a:t>
            </a:r>
            <a:r>
              <a:rPr lang="en-US" sz="1800" baseline="0" dirty="0" smtClean="0"/>
              <a:t> U.S. State Department Safe Travel Abroad Publication.</a:t>
            </a:r>
            <a:endParaRPr lang="en-US" sz="1800" dirty="0" smtClean="0"/>
          </a:p>
        </p:txBody>
      </p:sp>
      <p:sp>
        <p:nvSpPr>
          <p:cNvPr id="4" name="Slide Number Placeholder 3"/>
          <p:cNvSpPr>
            <a:spLocks noGrp="1"/>
          </p:cNvSpPr>
          <p:nvPr>
            <p:ph type="sldNum" sz="quarter" idx="10"/>
          </p:nvPr>
        </p:nvSpPr>
        <p:spPr/>
        <p:txBody>
          <a:bodyPr/>
          <a:lstStyle/>
          <a:p>
            <a:fld id="{9C30BBF9-01B4-4CF1-B1AD-14933AA8B9AE}" type="slidenum">
              <a:rPr lang="en-US" smtClean="0"/>
              <a:pPr/>
              <a:t>23</a:t>
            </a:fld>
            <a:endParaRPr lang="en-US"/>
          </a:p>
        </p:txBody>
      </p:sp>
    </p:spTree>
    <p:extLst>
      <p:ext uri="{BB962C8B-B14F-4D97-AF65-F5344CB8AC3E}">
        <p14:creationId xmlns:p14="http://schemas.microsoft.com/office/powerpoint/2010/main" val="3098685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600" dirty="0" smtClean="0"/>
              <a:t>A stress-free trip could be avoided with organized pre-planning.  In the event you lose your wallet or purse you could lose valuable documents you will need to get replacements .  So you should photocopy your credit cards, ticket, health insurance, passport, and other important documents along with the phone numbers to call to get replacements.  These phone numbers are typically found on the back of your credit cards.   </a:t>
            </a:r>
          </a:p>
          <a:p>
            <a:endParaRPr lang="en-US" sz="1600" dirty="0" smtClean="0"/>
          </a:p>
          <a:p>
            <a:r>
              <a:rPr lang="en-US" sz="1600" dirty="0" smtClean="0"/>
              <a:t>A travel itinerary is important, especially if traveling alone – Leave your itinerary with family members or your office.  </a:t>
            </a:r>
          </a:p>
          <a:p>
            <a:endParaRPr lang="en-US" sz="1600" dirty="0" smtClean="0"/>
          </a:p>
          <a:p>
            <a:r>
              <a:rPr lang="en-US" sz="1600" dirty="0" smtClean="0"/>
              <a:t>Map Out Directions.  The worst thing to do is arrive in a strange city at night and not know where to go.  Plan your travel route from the airport to your hotel or the meeting location ahead of time.  Keep the map in your carry-on luggage in case your check-in luggage gets lost.  	</a:t>
            </a:r>
          </a:p>
          <a:p>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3</a:t>
            </a:fld>
            <a:endParaRPr lang="en-US" dirty="0"/>
          </a:p>
        </p:txBody>
      </p:sp>
    </p:spTree>
    <p:extLst>
      <p:ext uri="{BB962C8B-B14F-4D97-AF65-F5344CB8AC3E}">
        <p14:creationId xmlns:p14="http://schemas.microsoft.com/office/powerpoint/2010/main" val="2192427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Another part of pre-planning is having emergency phone numbers.  Your physician, family members and even the local police.  If you are traveling to a foreign city you can call the local police department and ask them for an equivalent 911 number.  You can then program that phone number into you cell phone in the event of an emergency</a:t>
            </a:r>
          </a:p>
          <a:p>
            <a:endParaRPr lang="en-US" sz="800" dirty="0" smtClean="0"/>
          </a:p>
          <a:p>
            <a:r>
              <a:rPr lang="en-US" dirty="0" smtClean="0"/>
              <a:t>We all have heard of horror stories from people who fly on airlines and they lose their checked luggage or have their luggage end up in another city and not get their luggage until the next day.  So part of the pre-planning would be to pack some of your essential items in your carry-on luggage.</a:t>
            </a:r>
          </a:p>
          <a:p>
            <a:r>
              <a:rPr lang="en-US" dirty="0" smtClean="0"/>
              <a:t> Please note that lithium batteries are not permitted to be placed in checked luggage due to the potential fire hazard from lithium batteries.  So you should carry your lithium batteries with your carry-on luggage.</a:t>
            </a:r>
          </a:p>
          <a:p>
            <a:endParaRPr lang="en-US" dirty="0" smtClean="0"/>
          </a:p>
          <a:p>
            <a:r>
              <a:rPr lang="en-US" dirty="0" smtClean="0"/>
              <a:t>When you reserve your hotel room, how do you know if your hotel is equipped with automatic fire sprinklers?  The federal government requires their employees to stay in hotels or motels which have fire sprinklers.  You can go to the FEMA webpage and check to see if the hotel of your choice  is equipped with sprinklers.</a:t>
            </a:r>
          </a:p>
          <a:p>
            <a:endParaRPr lang="en-US" sz="800" dirty="0" smtClean="0"/>
          </a:p>
          <a:p>
            <a:r>
              <a:rPr lang="en-US" dirty="0" smtClean="0"/>
              <a:t>If your trip is overseas, there are several safety/security precautions which you should be aware of.  The U.S. State Department has a website for people traveling overseas.  This is the webpage link to their safety tips.   </a:t>
            </a:r>
          </a:p>
          <a:p>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4</a:t>
            </a:fld>
            <a:endParaRPr lang="en-US" dirty="0"/>
          </a:p>
        </p:txBody>
      </p:sp>
    </p:spTree>
    <p:extLst>
      <p:ext uri="{BB962C8B-B14F-4D97-AF65-F5344CB8AC3E}">
        <p14:creationId xmlns:p14="http://schemas.microsoft.com/office/powerpoint/2010/main" val="3716312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smtClean="0"/>
              <a:t>All</a:t>
            </a:r>
            <a:r>
              <a:rPr lang="en-US" sz="1400" baseline="0" dirty="0" smtClean="0"/>
              <a:t> UC-related travel which are out-of-state or out-of-country must be registered through the uctravel.org webpage.  If you book your trip through the UC </a:t>
            </a:r>
            <a:r>
              <a:rPr lang="en-US" sz="1400" baseline="0" dirty="0" err="1" smtClean="0"/>
              <a:t>Connexxus</a:t>
            </a:r>
            <a:r>
              <a:rPr lang="en-US" sz="1400" baseline="0" dirty="0" smtClean="0"/>
              <a:t> webpage, your trip will automatically be registered.  The only exception are trips booked through the </a:t>
            </a:r>
            <a:r>
              <a:rPr lang="en-US" sz="1400" baseline="0" dirty="0" err="1" smtClean="0"/>
              <a:t>Connexxus</a:t>
            </a:r>
            <a:r>
              <a:rPr lang="en-US" sz="1400" baseline="0" dirty="0" smtClean="0"/>
              <a:t> Southwest Airlines </a:t>
            </a:r>
            <a:r>
              <a:rPr lang="en-US" sz="1400" baseline="0" dirty="0" err="1" smtClean="0"/>
              <a:t>SWABiz</a:t>
            </a:r>
            <a:r>
              <a:rPr lang="en-US" sz="1400" baseline="0" dirty="0" smtClean="0"/>
              <a:t> webpage.  For </a:t>
            </a:r>
            <a:r>
              <a:rPr lang="en-US" sz="1400" baseline="0" dirty="0" err="1" smtClean="0"/>
              <a:t>SWABiz</a:t>
            </a:r>
            <a:r>
              <a:rPr lang="en-US" sz="1400" baseline="0" dirty="0" smtClean="0"/>
              <a:t> reservations you must register the trip through the www.uctravel.org webpage.  </a:t>
            </a:r>
          </a:p>
          <a:p>
            <a:endParaRPr lang="en-US" sz="1400" dirty="0" smtClean="0"/>
          </a:p>
          <a:p>
            <a:r>
              <a:rPr lang="en-US" sz="1400" baseline="0" dirty="0" smtClean="0"/>
              <a:t>Following registration you will receive an e-mail from WorldcueTraveler@ijet.com confirming your registration.  The e-mail will also provide you with your policy number, emergency contact information, and webpage links to provide you with updated information and alerts related to your travel destination.  </a:t>
            </a:r>
          </a:p>
          <a:p>
            <a:endParaRPr lang="en-US" sz="1400" baseline="0" dirty="0" smtClean="0"/>
          </a:p>
          <a:p>
            <a:r>
              <a:rPr lang="en-US" sz="1400" baseline="0" dirty="0" smtClean="0"/>
              <a:t>The trip registration benefits includes travel insurance coverage, out-of-country medical coverage, and emergency travel assistance.  This is particularly important in the event of natural disasters or during times of civil unrest in the country which you may be visiting.  If you register your trip, and one of these incidents occur, through the travel assistance program, UC can arrange to have you extracted from the area.   </a:t>
            </a:r>
            <a:endParaRPr lang="en-US" sz="1400"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5</a:t>
            </a:fld>
            <a:endParaRPr lang="en-US"/>
          </a:p>
        </p:txBody>
      </p:sp>
    </p:spTree>
    <p:extLst>
      <p:ext uri="{BB962C8B-B14F-4D97-AF65-F5344CB8AC3E}">
        <p14:creationId xmlns:p14="http://schemas.microsoft.com/office/powerpoint/2010/main" val="185235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Airport Security – A</a:t>
            </a:r>
            <a:r>
              <a:rPr lang="en-US" sz="1800" baseline="0" dirty="0" smtClean="0"/>
              <a:t>ll liquid containers must be 3.4 ounces (</a:t>
            </a:r>
            <a:r>
              <a:rPr lang="en-US" sz="1800" baseline="0" smtClean="0"/>
              <a:t>100 ml) or </a:t>
            </a:r>
            <a:r>
              <a:rPr lang="en-US" sz="1800" baseline="0" dirty="0" smtClean="0"/>
              <a:t>less in size and must all fit into a single one quart size Ziploc</a:t>
            </a:r>
            <a:r>
              <a:rPr lang="en-US" sz="1800" baseline="0" dirty="0" smtClean="0">
                <a:latin typeface="Albertus Extra Bold"/>
              </a:rPr>
              <a:t>®</a:t>
            </a:r>
            <a:r>
              <a:rPr lang="en-US" sz="1800" baseline="0" dirty="0" smtClean="0"/>
              <a:t> bag.  Be sure to remove all water/beverages out of your carry-on baggage. </a:t>
            </a:r>
          </a:p>
          <a:p>
            <a:endParaRPr lang="en-US" sz="1800" baseline="0" dirty="0" smtClean="0"/>
          </a:p>
          <a:p>
            <a:r>
              <a:rPr lang="en-US" sz="1800" baseline="0" dirty="0" smtClean="0"/>
              <a:t>Remove your laptop computer from its bag and place the laptop in its own separate screening bin. </a:t>
            </a:r>
          </a:p>
          <a:p>
            <a:endParaRPr lang="en-US" sz="1800" baseline="0" dirty="0" smtClean="0"/>
          </a:p>
          <a:p>
            <a:r>
              <a:rPr lang="en-US" sz="1800" baseline="0" dirty="0" smtClean="0"/>
              <a:t>Remove shoes and place </a:t>
            </a:r>
            <a:r>
              <a:rPr lang="en-US" sz="1800" dirty="0" smtClean="0"/>
              <a:t>them</a:t>
            </a:r>
            <a:r>
              <a:rPr lang="en-US" sz="1800" baseline="0" dirty="0" smtClean="0"/>
              <a:t> on the screening belt and follow the instructions from the TSA personnel.</a:t>
            </a:r>
            <a:endParaRPr lang="en-US" sz="1800"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6</a:t>
            </a:fld>
            <a:endParaRPr lang="en-US"/>
          </a:p>
        </p:txBody>
      </p:sp>
    </p:spTree>
    <p:extLst>
      <p:ext uri="{BB962C8B-B14F-4D97-AF65-F5344CB8AC3E}">
        <p14:creationId xmlns:p14="http://schemas.microsoft.com/office/powerpoint/2010/main" val="428637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Carrying luggage has the potential to create back, arm, and even shoulder injuries.  If you have a lot of items to pack, use luggage which have wheels.  As discussed in previous safety meetings, there is a recommended “safe” weight for lifting. When you load and unload luggage into and out of the trunk of your automobile, use care and caution.  Your back will probably be in an “extended” position which can potentially increase the possibility of injuring your lower back.</a:t>
            </a:r>
          </a:p>
          <a:p>
            <a:endParaRPr lang="en-US" sz="1400" dirty="0" smtClean="0"/>
          </a:p>
          <a:p>
            <a:r>
              <a:rPr lang="en-US" sz="1400" dirty="0" smtClean="0"/>
              <a:t>  If you are traveling with you laptop computer, it should be carried in a laptop case which has wide padded shoulder straps.  You should periodically alternate carrying the case to both shoulders.  Also to lighten the load, put the accessories in the suitcase rather than carrying them in the laptop case.</a:t>
            </a:r>
          </a:p>
          <a:p>
            <a:endParaRPr lang="en-US" sz="1400"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7</a:t>
            </a:fld>
            <a:endParaRPr lang="en-US"/>
          </a:p>
        </p:txBody>
      </p:sp>
    </p:spTree>
    <p:extLst>
      <p:ext uri="{BB962C8B-B14F-4D97-AF65-F5344CB8AC3E}">
        <p14:creationId xmlns:p14="http://schemas.microsoft.com/office/powerpoint/2010/main" val="2590941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 next area we’ll discuss is safety on the airplane.  When you find your seat on the airplane you should plan what you would do in the event of an accident.  How would you escape from the airplane? You should know the location of the two nearest emergency exits from your seat on the airplane.  Following a crash, visibility on the airplane may be poor, so you should count the number of rows from your seat to the nearest emergency exit in front of you and also the number of rows to the nearest emergency exit behind you.  You want the two nearest exits in case your path to the nearest emergency exit is blocked.</a:t>
            </a:r>
          </a:p>
          <a:p>
            <a:endParaRPr lang="en-US" sz="1400" dirty="0" smtClean="0"/>
          </a:p>
          <a:p>
            <a:r>
              <a:rPr lang="en-US" sz="1400" dirty="0" smtClean="0"/>
              <a:t>It is important to listen to the safety briefing which the flight attendants cover at the beginning of the flight.  In the event of an crash, accident, or incident, listen and follow the flight attendant’s instructions.</a:t>
            </a:r>
          </a:p>
          <a:p>
            <a:endParaRPr lang="en-US"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8</a:t>
            </a:fld>
            <a:endParaRPr lang="en-US"/>
          </a:p>
        </p:txBody>
      </p:sp>
    </p:spTree>
    <p:extLst>
      <p:ext uri="{BB962C8B-B14F-4D97-AF65-F5344CB8AC3E}">
        <p14:creationId xmlns:p14="http://schemas.microsoft.com/office/powerpoint/2010/main" val="3717969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800" dirty="0" smtClean="0"/>
              <a:t>Thrombosis</a:t>
            </a:r>
            <a:r>
              <a:rPr lang="en-US" sz="1800" baseline="0" dirty="0" smtClean="0"/>
              <a:t> is a clot of coagulated blood which develops in the blood vessels.  During long trips deep vein thrombosis can develop due to lack of movement.  </a:t>
            </a:r>
          </a:p>
          <a:p>
            <a:endParaRPr lang="en-US" sz="1800" dirty="0" smtClean="0"/>
          </a:p>
          <a:p>
            <a:r>
              <a:rPr lang="en-US" sz="1800" baseline="0" dirty="0" smtClean="0"/>
              <a:t> Thrombosis can be fatal.  </a:t>
            </a:r>
            <a:r>
              <a:rPr lang="en-US" sz="1800" dirty="0" smtClean="0"/>
              <a:t> Large clots can dislodge and circulate to the lungs and result in a fatal pulmonary embolism – which is a blockage of the blood vessels in the lungs</a:t>
            </a:r>
            <a:r>
              <a:rPr lang="en-US" sz="1800" baseline="0" dirty="0" smtClean="0"/>
              <a:t> </a:t>
            </a:r>
          </a:p>
          <a:p>
            <a:endParaRPr lang="en-US" sz="1800" dirty="0" smtClean="0"/>
          </a:p>
          <a:p>
            <a:r>
              <a:rPr lang="en-US" sz="1800" baseline="0" dirty="0" smtClean="0"/>
              <a:t>The World Health Organization estimates 1 out of 4500 travelers will develop a clot.   </a:t>
            </a:r>
          </a:p>
          <a:p>
            <a:endParaRPr lang="en-US" sz="1800" dirty="0" smtClean="0"/>
          </a:p>
          <a:p>
            <a:r>
              <a:rPr lang="en-US" sz="1800" baseline="0" dirty="0" smtClean="0"/>
              <a:t>Due to the health risk of thrombosis, on airline flights of more than 4 hours, travelers should attempt to move around to get blood circulation flowing.</a:t>
            </a:r>
            <a:endParaRPr lang="en-US" sz="1800" dirty="0"/>
          </a:p>
        </p:txBody>
      </p:sp>
      <p:sp>
        <p:nvSpPr>
          <p:cNvPr id="4" name="Slide Number Placeholder 3"/>
          <p:cNvSpPr>
            <a:spLocks noGrp="1"/>
          </p:cNvSpPr>
          <p:nvPr>
            <p:ph type="sldNum" sz="quarter" idx="10"/>
          </p:nvPr>
        </p:nvSpPr>
        <p:spPr/>
        <p:txBody>
          <a:bodyPr/>
          <a:lstStyle/>
          <a:p>
            <a:fld id="{9C30BBF9-01B4-4CF1-B1AD-14933AA8B9AE}" type="slidenum">
              <a:rPr lang="en-US" smtClean="0"/>
              <a:pPr/>
              <a:t>9</a:t>
            </a:fld>
            <a:endParaRPr lang="en-US"/>
          </a:p>
        </p:txBody>
      </p:sp>
    </p:spTree>
    <p:extLst>
      <p:ext uri="{BB962C8B-B14F-4D97-AF65-F5344CB8AC3E}">
        <p14:creationId xmlns:p14="http://schemas.microsoft.com/office/powerpoint/2010/main" val="1229384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r="4504"/>
          <a:stretch/>
        </p:blipFill>
        <p:spPr>
          <a:xfrm flipH="1">
            <a:off x="0" y="0"/>
            <a:ext cx="11159067" cy="939800"/>
          </a:xfrm>
          <a:prstGeom prst="rect">
            <a:avLst/>
          </a:prstGeom>
        </p:spPr>
      </p:pic>
    </p:spTree>
    <p:extLst>
      <p:ext uri="{BB962C8B-B14F-4D97-AF65-F5344CB8AC3E}">
        <p14:creationId xmlns:p14="http://schemas.microsoft.com/office/powerpoint/2010/main" val="426685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165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81477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412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765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792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292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3566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389717" y="5367338"/>
            <a:ext cx="7315200" cy="440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951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Wave+ANRLogo_basic.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93700" y="5807075"/>
            <a:ext cx="1180253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609600" y="1600200"/>
            <a:ext cx="109728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17889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animoto.com/play/6HdxrB9kU7ZiyVpUWquunA"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afety.ucanr.edu/Programs/Business_Travel/Rental_Car_Info/"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MavNSc2_Zy4"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hyperlink" Target="http://www.google.com/imgres?imgurl=http://www.blogcdn.com/green.autoblog.com/media/2008/12/enterprise-rent-a-hybrid.jpg&amp;imgrefurl=http://green.autoblog.com/2008/12/08/enterprise-rent-a-car-starts-hybrid-branches-bringing-100-hyb/&amp;usg=__0-LNBrdnrN2yIajCwlt0atyYobM=&amp;h=392&amp;w=450&amp;sz=133&amp;hl=en&amp;start=27&amp;um=1&amp;itbs=1&amp;tbnid=vxHI7RGtC0JsEM:&amp;tbnh=111&amp;tbnw=127&amp;prev=/images?q=rent+a+car&amp;start=20&amp;um=1&amp;hl=en&amp;sa=N&amp;rls=com.microsoft:en-us&amp;ndsp=20&amp;tbs=isch: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ipm.ucdavis.edu/PMG/PESTNOTES/pn7454.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animoto.com/play/nDf9HGKHQWT3kNC502L7C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travel.state.gov/travel/tips/safety/safety_1747.html" TargetMode="External"/><Relationship Id="rId3" Type="http://schemas.openxmlformats.org/officeDocument/2006/relationships/hyperlink" Target="http://www.uctravel.org/" TargetMode="External"/><Relationship Id="rId7" Type="http://schemas.openxmlformats.org/officeDocument/2006/relationships/hyperlink" Target="http://travel.state.gov/travel/tips/safety/safety_1180.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usfa.fema.gov/hotel" TargetMode="External"/><Relationship Id="rId5" Type="http://schemas.openxmlformats.org/officeDocument/2006/relationships/hyperlink" Target="http://www.ucop.edu/risk-services/loss-prevention-control/travel-assistance/" TargetMode="External"/><Relationship Id="rId4" Type="http://schemas.openxmlformats.org/officeDocument/2006/relationships/hyperlink" Target="http://safety.ucanr.edu/Programs/Business_Trave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apps.usfa.fema.gov/hotel/" TargetMode="External"/><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travel.state.gov/travel/tips/safety/safety_1180.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uctravel.or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gif"/><Relationship Id="rId4" Type="http://schemas.openxmlformats.org/officeDocument/2006/relationships/hyperlink" Target="http://safety.ucanr.edu/Programs/Business_Trave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gif"/><Relationship Id="rId4" Type="http://schemas.openxmlformats.org/officeDocument/2006/relationships/hyperlink" Target="http://www.tsa.gov/index.s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03164" y="4759772"/>
            <a:ext cx="6650997" cy="985614"/>
          </a:xfrm>
          <a:ln>
            <a:noFill/>
          </a:ln>
        </p:spPr>
        <p:txBody>
          <a:bodyPr/>
          <a:lstStyle/>
          <a:p>
            <a:r>
              <a:rPr lang="en-US" sz="5400" b="1" dirty="0" smtClean="0">
                <a:solidFill>
                  <a:srgbClr val="00B0F0"/>
                </a:solidFill>
              </a:rPr>
              <a:t>Travel </a:t>
            </a:r>
            <a:r>
              <a:rPr lang="en-US" sz="5400" b="1" dirty="0">
                <a:solidFill>
                  <a:srgbClr val="00B0F0"/>
                </a:solidFill>
              </a:rPr>
              <a:t>Safety</a:t>
            </a:r>
          </a:p>
        </p:txBody>
      </p:sp>
      <p:sp>
        <p:nvSpPr>
          <p:cNvPr id="6" name="Subtitle 5"/>
          <p:cNvSpPr>
            <a:spLocks noGrp="1"/>
          </p:cNvSpPr>
          <p:nvPr>
            <p:ph type="subTitle" idx="1"/>
          </p:nvPr>
        </p:nvSpPr>
        <p:spPr>
          <a:xfrm>
            <a:off x="9154161" y="4277266"/>
            <a:ext cx="2449961" cy="1595120"/>
          </a:xfrm>
        </p:spPr>
        <p:txBody>
          <a:bodyPr/>
          <a:lstStyle/>
          <a:p>
            <a:pPr algn="r"/>
            <a:endParaRPr lang="en-US" sz="2000" dirty="0"/>
          </a:p>
          <a:p>
            <a:pPr algn="r"/>
            <a:r>
              <a:rPr lang="en-US" sz="1800" dirty="0"/>
              <a:t>UCOP Franklin </a:t>
            </a:r>
            <a:r>
              <a:rPr lang="en-US" sz="1800" dirty="0" smtClean="0"/>
              <a:t>Building</a:t>
            </a:r>
            <a:endParaRPr lang="en-US" sz="1800" dirty="0"/>
          </a:p>
          <a:p>
            <a:pPr algn="r"/>
            <a:r>
              <a:rPr lang="en-US" sz="1800" dirty="0"/>
              <a:t>ANR Staff Meeting</a:t>
            </a:r>
          </a:p>
          <a:p>
            <a:pPr algn="r"/>
            <a:r>
              <a:rPr lang="en-US" sz="1800" dirty="0" smtClean="0"/>
              <a:t>April, </a:t>
            </a:r>
            <a:r>
              <a:rPr lang="en-US" sz="1800" dirty="0"/>
              <a:t>2015</a:t>
            </a:r>
          </a:p>
        </p:txBody>
      </p:sp>
      <p:pic>
        <p:nvPicPr>
          <p:cNvPr id="7" name="Picture 6"/>
          <p:cNvPicPr>
            <a:picLocks noChangeAspect="1"/>
          </p:cNvPicPr>
          <p:nvPr/>
        </p:nvPicPr>
        <p:blipFill>
          <a:blip r:embed="rId3"/>
          <a:stretch>
            <a:fillRect/>
          </a:stretch>
        </p:blipFill>
        <p:spPr>
          <a:xfrm>
            <a:off x="3087937" y="1068456"/>
            <a:ext cx="5252847" cy="354663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562777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sz="3200" b="1" dirty="0">
                <a:solidFill>
                  <a:srgbClr val="00B050"/>
                </a:solidFill>
              </a:rPr>
              <a:t>Some advice on how to prevent Thrombosis!</a:t>
            </a:r>
          </a:p>
        </p:txBody>
      </p:sp>
      <p:sp>
        <p:nvSpPr>
          <p:cNvPr id="3" name="Content Placeholder 2"/>
          <p:cNvSpPr>
            <a:spLocks noGrp="1"/>
          </p:cNvSpPr>
          <p:nvPr>
            <p:ph idx="1"/>
          </p:nvPr>
        </p:nvSpPr>
        <p:spPr>
          <a:xfrm>
            <a:off x="774700" y="1417638"/>
            <a:ext cx="8229600" cy="4297363"/>
          </a:xfrm>
        </p:spPr>
        <p:txBody>
          <a:bodyPr>
            <a:normAutofit/>
          </a:bodyPr>
          <a:lstStyle/>
          <a:p>
            <a:pPr marL="0" indent="0">
              <a:lnSpc>
                <a:spcPct val="150000"/>
              </a:lnSpc>
              <a:buNone/>
            </a:pPr>
            <a:r>
              <a:rPr lang="en-US" sz="2400" dirty="0"/>
              <a:t>1.  Wear compressions stockings</a:t>
            </a:r>
          </a:p>
          <a:p>
            <a:pPr marL="0" indent="0">
              <a:lnSpc>
                <a:spcPct val="150000"/>
              </a:lnSpc>
              <a:buNone/>
            </a:pPr>
            <a:r>
              <a:rPr lang="en-US" sz="2400" dirty="0"/>
              <a:t>2.  Flex and Point your toes</a:t>
            </a:r>
          </a:p>
          <a:p>
            <a:pPr marL="0" indent="0">
              <a:lnSpc>
                <a:spcPct val="150000"/>
              </a:lnSpc>
              <a:buNone/>
            </a:pPr>
            <a:r>
              <a:rPr lang="en-US" sz="2400" dirty="0"/>
              <a:t>3.  Bounce your legs</a:t>
            </a:r>
          </a:p>
          <a:p>
            <a:pPr marL="0" indent="0">
              <a:lnSpc>
                <a:spcPct val="150000"/>
              </a:lnSpc>
              <a:buNone/>
            </a:pPr>
            <a:r>
              <a:rPr lang="en-US" sz="2400" dirty="0"/>
              <a:t>4.  Ask your physician </a:t>
            </a:r>
            <a:r>
              <a:rPr lang="en-US" sz="2400" dirty="0" smtClean="0"/>
              <a:t>before taking </a:t>
            </a:r>
            <a:r>
              <a:rPr lang="en-US" sz="2400" dirty="0"/>
              <a:t>blood thinners</a:t>
            </a:r>
          </a:p>
        </p:txBody>
      </p:sp>
      <p:pic>
        <p:nvPicPr>
          <p:cNvPr id="4" name="Picture 3"/>
          <p:cNvPicPr>
            <a:picLocks noChangeAspect="1"/>
          </p:cNvPicPr>
          <p:nvPr/>
        </p:nvPicPr>
        <p:blipFill>
          <a:blip r:embed="rId3"/>
          <a:stretch>
            <a:fillRect/>
          </a:stretch>
        </p:blipFill>
        <p:spPr>
          <a:xfrm>
            <a:off x="9221879" y="1220788"/>
            <a:ext cx="1756548" cy="2259012"/>
          </a:xfrm>
          <a:prstGeom prst="rect">
            <a:avLst/>
          </a:prstGeom>
        </p:spPr>
      </p:pic>
      <p:pic>
        <p:nvPicPr>
          <p:cNvPr id="5" name="Picture 4"/>
          <p:cNvPicPr>
            <a:picLocks noChangeAspect="1"/>
          </p:cNvPicPr>
          <p:nvPr/>
        </p:nvPicPr>
        <p:blipFill>
          <a:blip r:embed="rId4"/>
          <a:stretch>
            <a:fillRect/>
          </a:stretch>
        </p:blipFill>
        <p:spPr>
          <a:xfrm>
            <a:off x="7073900" y="1856473"/>
            <a:ext cx="1840193" cy="1184492"/>
          </a:xfrm>
          <a:prstGeom prst="rect">
            <a:avLst/>
          </a:prstGeom>
        </p:spPr>
      </p:pic>
      <p:pic>
        <p:nvPicPr>
          <p:cNvPr id="6" name="Picture 5"/>
          <p:cNvPicPr>
            <a:picLocks noChangeAspect="1"/>
          </p:cNvPicPr>
          <p:nvPr/>
        </p:nvPicPr>
        <p:blipFill>
          <a:blip r:embed="rId5"/>
          <a:stretch>
            <a:fillRect/>
          </a:stretch>
        </p:blipFill>
        <p:spPr>
          <a:xfrm>
            <a:off x="7073900" y="3838792"/>
            <a:ext cx="4813301" cy="2041243"/>
          </a:xfrm>
          <a:prstGeom prst="rect">
            <a:avLst/>
          </a:prstGeom>
        </p:spPr>
      </p:pic>
    </p:spTree>
    <p:extLst>
      <p:ext uri="{BB962C8B-B14F-4D97-AF65-F5344CB8AC3E}">
        <p14:creationId xmlns:p14="http://schemas.microsoft.com/office/powerpoint/2010/main" val="3667160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sz="3200" b="1" dirty="0">
                <a:solidFill>
                  <a:srgbClr val="00B050"/>
                </a:solidFill>
              </a:rPr>
              <a:t>Travel Reminders Video</a:t>
            </a:r>
          </a:p>
        </p:txBody>
      </p:sp>
      <p:sp>
        <p:nvSpPr>
          <p:cNvPr id="3" name="Content Placeholder 2"/>
          <p:cNvSpPr>
            <a:spLocks noGrp="1"/>
          </p:cNvSpPr>
          <p:nvPr>
            <p:ph sz="half" idx="1"/>
          </p:nvPr>
        </p:nvSpPr>
        <p:spPr>
          <a:xfrm>
            <a:off x="609600" y="1600201"/>
            <a:ext cx="7175500" cy="2311399"/>
          </a:xfrm>
        </p:spPr>
        <p:txBody>
          <a:bodyPr/>
          <a:lstStyle/>
          <a:p>
            <a:r>
              <a:rPr lang="en-US" sz="2000" dirty="0" smtClean="0">
                <a:hlinkClick r:id="rId3"/>
              </a:rPr>
              <a:t>http://animoto.com/play/6HdxrB9kU7ZiyVpUWquunA</a:t>
            </a:r>
            <a:endParaRPr lang="en-US" sz="2000" dirty="0" smtClean="0"/>
          </a:p>
          <a:p>
            <a:pPr>
              <a:buNone/>
            </a:pPr>
            <a:endParaRPr lang="en-US" dirty="0" smtClean="0"/>
          </a:p>
          <a:p>
            <a:endParaRPr lang="en-US" dirty="0"/>
          </a:p>
        </p:txBody>
      </p:sp>
      <p:pic>
        <p:nvPicPr>
          <p:cNvPr id="45058" name="Picture 2" descr="D:\IMG_1051.JPG"/>
          <p:cNvPicPr>
            <a:picLocks noGrp="1" noChangeAspect="1" noChangeArrowheads="1"/>
          </p:cNvPicPr>
          <p:nvPr>
            <p:ph sz="half" idx="2"/>
          </p:nvPr>
        </p:nvPicPr>
        <p:blipFill>
          <a:blip r:embed="rId4" cstate="print"/>
          <a:srcRect/>
          <a:stretch>
            <a:fillRect/>
          </a:stretch>
        </p:blipFill>
        <p:spPr bwMode="auto">
          <a:xfrm>
            <a:off x="7785100" y="846138"/>
            <a:ext cx="3394472" cy="4525963"/>
          </a:xfrm>
          <a:prstGeom prst="rect">
            <a:avLst/>
          </a:prstGeom>
          <a:noFill/>
        </p:spPr>
      </p:pic>
    </p:spTree>
    <p:extLst>
      <p:ext uri="{BB962C8B-B14F-4D97-AF65-F5344CB8AC3E}">
        <p14:creationId xmlns:p14="http://schemas.microsoft.com/office/powerpoint/2010/main" val="497628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sz="3200" b="1" dirty="0">
                <a:solidFill>
                  <a:srgbClr val="00B050"/>
                </a:solidFill>
              </a:rPr>
              <a:t>Transportation Rental Car Safety</a:t>
            </a:r>
          </a:p>
        </p:txBody>
      </p:sp>
      <p:sp>
        <p:nvSpPr>
          <p:cNvPr id="4" name="Content Placeholder 3"/>
          <p:cNvSpPr>
            <a:spLocks noGrp="1"/>
          </p:cNvSpPr>
          <p:nvPr>
            <p:ph sz="half" idx="2"/>
          </p:nvPr>
        </p:nvSpPr>
        <p:spPr>
          <a:xfrm>
            <a:off x="6870700" y="642938"/>
            <a:ext cx="5054600" cy="5300662"/>
          </a:xfrm>
        </p:spPr>
        <p:txBody>
          <a:bodyPr>
            <a:noAutofit/>
          </a:bodyPr>
          <a:lstStyle/>
          <a:p>
            <a:pPr>
              <a:lnSpc>
                <a:spcPct val="160000"/>
              </a:lnSpc>
            </a:pPr>
            <a:r>
              <a:rPr lang="en-US" sz="2400" dirty="0"/>
              <a:t>Rental Car with No “Company Logo”</a:t>
            </a:r>
          </a:p>
          <a:p>
            <a:pPr>
              <a:lnSpc>
                <a:spcPct val="160000"/>
              </a:lnSpc>
            </a:pPr>
            <a:r>
              <a:rPr lang="en-US" sz="2400" dirty="0"/>
              <a:t>Keep Luggage in Trunk </a:t>
            </a:r>
          </a:p>
          <a:p>
            <a:pPr marL="342900" lvl="1" indent="-342900">
              <a:buFont typeface="Arial" charset="0"/>
              <a:buChar char="•"/>
            </a:pPr>
            <a:r>
              <a:rPr lang="en-US" dirty="0">
                <a:cs typeface="ＭＳ Ｐゴシック" charset="0"/>
              </a:rPr>
              <a:t>Do Not Want to Draw Attention -You are a </a:t>
            </a:r>
            <a:r>
              <a:rPr lang="en-US" dirty="0" smtClean="0">
                <a:cs typeface="ＭＳ Ｐゴシック" charset="0"/>
              </a:rPr>
              <a:t>Visitor</a:t>
            </a:r>
          </a:p>
          <a:p>
            <a:pPr marL="342900" lvl="1" indent="-342900">
              <a:buFont typeface="Arial" charset="0"/>
              <a:buChar char="•"/>
            </a:pPr>
            <a:endParaRPr lang="en-US" sz="1000" dirty="0">
              <a:cs typeface="ＭＳ Ｐゴシック" charset="0"/>
            </a:endParaRPr>
          </a:p>
          <a:p>
            <a:r>
              <a:rPr lang="en-US" sz="2400" dirty="0"/>
              <a:t>Be Wary of Pulling Over, Especially in the Dark or in Unfamiliar Territory</a:t>
            </a:r>
          </a:p>
          <a:p>
            <a:pPr>
              <a:lnSpc>
                <a:spcPct val="160000"/>
              </a:lnSpc>
            </a:pPr>
            <a:r>
              <a:rPr lang="en-US" sz="2400" dirty="0"/>
              <a:t>Do Not Exit Car Until It is Safe</a:t>
            </a:r>
          </a:p>
          <a:p>
            <a:pPr>
              <a:lnSpc>
                <a:spcPct val="160000"/>
              </a:lnSpc>
            </a:pPr>
            <a:r>
              <a:rPr lang="en-US" sz="2400" dirty="0"/>
              <a:t>Stay on Main Roads</a:t>
            </a:r>
          </a:p>
          <a:p>
            <a:pPr>
              <a:lnSpc>
                <a:spcPct val="160000"/>
              </a:lnSpc>
            </a:pPr>
            <a:r>
              <a:rPr lang="en-US" sz="2400" dirty="0"/>
              <a:t>Keep Rental Car Doors Locked </a:t>
            </a:r>
          </a:p>
        </p:txBody>
      </p:sp>
      <p:pic>
        <p:nvPicPr>
          <p:cNvPr id="6146" name="Picture 2" descr="D:\IMG_1065.JPG"/>
          <p:cNvPicPr>
            <a:picLocks noGrp="1" noChangeAspect="1" noChangeArrowheads="1"/>
          </p:cNvPicPr>
          <p:nvPr>
            <p:ph sz="half" idx="1"/>
          </p:nvPr>
        </p:nvPicPr>
        <p:blipFill>
          <a:blip r:embed="rId3" cstate="print"/>
          <a:srcRect/>
          <a:stretch>
            <a:fillRect/>
          </a:stretch>
        </p:blipFill>
        <p:spPr bwMode="auto">
          <a:xfrm>
            <a:off x="1028700" y="1302266"/>
            <a:ext cx="4038600" cy="3028950"/>
          </a:xfrm>
          <a:prstGeom prst="rect">
            <a:avLst/>
          </a:prstGeom>
          <a:noFill/>
        </p:spPr>
      </p:pic>
      <p:sp>
        <p:nvSpPr>
          <p:cNvPr id="3" name="TextBox 2"/>
          <p:cNvSpPr txBox="1"/>
          <p:nvPr/>
        </p:nvSpPr>
        <p:spPr>
          <a:xfrm>
            <a:off x="114300" y="4608512"/>
            <a:ext cx="6540500" cy="954107"/>
          </a:xfrm>
          <a:prstGeom prst="rect">
            <a:avLst/>
          </a:prstGeom>
          <a:noFill/>
        </p:spPr>
        <p:txBody>
          <a:bodyPr wrap="square" rtlCol="0">
            <a:spAutoFit/>
          </a:bodyPr>
          <a:lstStyle/>
          <a:p>
            <a:pPr algn="ctr"/>
            <a:r>
              <a:rPr lang="en-US" sz="2000" dirty="0" smtClean="0">
                <a:solidFill>
                  <a:srgbClr val="00B050"/>
                </a:solidFill>
              </a:rPr>
              <a:t>ANR Rental Car Info:</a:t>
            </a:r>
          </a:p>
          <a:p>
            <a:pPr algn="ctr"/>
            <a:r>
              <a:rPr lang="en-US" dirty="0" smtClean="0">
                <a:latin typeface="+mj-lt"/>
                <a:hlinkClick r:id="rId4"/>
              </a:rPr>
              <a:t>http://safety.ucanr.edu/Programs/Business_Travel/Rental_Car_Info/</a:t>
            </a:r>
            <a:endParaRPr lang="en-US" dirty="0" smtClean="0">
              <a:latin typeface="+mj-lt"/>
            </a:endParaRPr>
          </a:p>
          <a:p>
            <a:pPr algn="ctr"/>
            <a:endParaRPr lang="en-US" dirty="0">
              <a:latin typeface="+mj-lt"/>
            </a:endParaRPr>
          </a:p>
        </p:txBody>
      </p:sp>
    </p:spTree>
    <p:extLst>
      <p:ext uri="{BB962C8B-B14F-4D97-AF65-F5344CB8AC3E}">
        <p14:creationId xmlns:p14="http://schemas.microsoft.com/office/powerpoint/2010/main" val="4015322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sz="3200" b="1" dirty="0">
                <a:solidFill>
                  <a:srgbClr val="00B050"/>
                </a:solidFill>
              </a:rPr>
              <a:t>Transportation Rental Car Safety</a:t>
            </a:r>
          </a:p>
        </p:txBody>
      </p:sp>
      <p:sp>
        <p:nvSpPr>
          <p:cNvPr id="4" name="Content Placeholder 3"/>
          <p:cNvSpPr>
            <a:spLocks noGrp="1"/>
          </p:cNvSpPr>
          <p:nvPr>
            <p:ph sz="half" idx="2"/>
          </p:nvPr>
        </p:nvSpPr>
        <p:spPr>
          <a:xfrm>
            <a:off x="6731000" y="1797796"/>
            <a:ext cx="4254500" cy="3504001"/>
          </a:xfrm>
        </p:spPr>
        <p:txBody>
          <a:bodyPr/>
          <a:lstStyle/>
          <a:p>
            <a:r>
              <a:rPr lang="en-US" sz="2400" dirty="0"/>
              <a:t>Inspect Your Car and Become Familiar with Vehicle Safety Features Before Driving the Car Out of the </a:t>
            </a:r>
            <a:r>
              <a:rPr lang="en-US" sz="2400" dirty="0" smtClean="0"/>
              <a:t>Lot</a:t>
            </a:r>
          </a:p>
          <a:p>
            <a:endParaRPr lang="en-US" sz="1000" dirty="0"/>
          </a:p>
          <a:p>
            <a:pPr marL="342900" lvl="1" indent="-342900">
              <a:buFont typeface="Arial" charset="0"/>
              <a:buChar char="•"/>
            </a:pPr>
            <a:r>
              <a:rPr lang="en-US" dirty="0">
                <a:cs typeface="ＭＳ Ｐゴシック" charset="0"/>
              </a:rPr>
              <a:t>Headlights, Hazard Lights, Door Locks &amp; Spare Tire</a:t>
            </a:r>
          </a:p>
          <a:p>
            <a:endParaRPr lang="en-US" dirty="0"/>
          </a:p>
        </p:txBody>
      </p:sp>
      <p:sp>
        <p:nvSpPr>
          <p:cNvPr id="6" name="Content Placeholder 5"/>
          <p:cNvSpPr>
            <a:spLocks noGrp="1"/>
          </p:cNvSpPr>
          <p:nvPr>
            <p:ph sz="half" idx="1"/>
          </p:nvPr>
        </p:nvSpPr>
        <p:spPr>
          <a:xfrm>
            <a:off x="609600" y="1600201"/>
            <a:ext cx="6121400" cy="4154392"/>
          </a:xfrm>
        </p:spPr>
        <p:txBody>
          <a:bodyPr/>
          <a:lstStyle/>
          <a:p>
            <a:r>
              <a:rPr lang="en-US" sz="2000" dirty="0" smtClean="0">
                <a:hlinkClick r:id="rId3"/>
              </a:rPr>
              <a:t>http://www.youtube.com/watch?v=MavNSc2_Zy4</a:t>
            </a:r>
            <a:endParaRPr lang="en-US" sz="2000" dirty="0" smtClean="0"/>
          </a:p>
          <a:p>
            <a:pPr>
              <a:buNone/>
            </a:pPr>
            <a:endParaRPr lang="en-US" dirty="0"/>
          </a:p>
        </p:txBody>
      </p:sp>
      <p:pic>
        <p:nvPicPr>
          <p:cNvPr id="9222" name="Picture 6" descr="http://t0.gstatic.com/images?q=tbn:vxHI7RGtC0JsEM:http://www.blogcdn.com/green.autoblog.com/media/2008/12/enterprise-rent-a-hybrid.jpg">
            <a:hlinkClick r:id="rId4"/>
          </p:cNvPr>
          <p:cNvPicPr>
            <a:picLocks noChangeAspect="1" noChangeArrowheads="1"/>
          </p:cNvPicPr>
          <p:nvPr/>
        </p:nvPicPr>
        <p:blipFill>
          <a:blip r:embed="rId5" cstate="print"/>
          <a:srcRect/>
          <a:stretch>
            <a:fillRect/>
          </a:stretch>
        </p:blipFill>
        <p:spPr bwMode="auto">
          <a:xfrm>
            <a:off x="1816100" y="2312096"/>
            <a:ext cx="3302000" cy="2886001"/>
          </a:xfrm>
          <a:prstGeom prst="rect">
            <a:avLst/>
          </a:prstGeom>
          <a:noFill/>
        </p:spPr>
      </p:pic>
    </p:spTree>
    <p:extLst>
      <p:ext uri="{BB962C8B-B14F-4D97-AF65-F5344CB8AC3E}">
        <p14:creationId xmlns:p14="http://schemas.microsoft.com/office/powerpoint/2010/main" val="3889066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sz="3200" b="1" dirty="0">
                <a:solidFill>
                  <a:srgbClr val="00B050"/>
                </a:solidFill>
              </a:rPr>
              <a:t>Hotel Safety</a:t>
            </a:r>
          </a:p>
        </p:txBody>
      </p:sp>
      <p:sp>
        <p:nvSpPr>
          <p:cNvPr id="3" name="Content Placeholder 2"/>
          <p:cNvSpPr>
            <a:spLocks noGrp="1"/>
          </p:cNvSpPr>
          <p:nvPr>
            <p:ph idx="1"/>
          </p:nvPr>
        </p:nvSpPr>
        <p:spPr>
          <a:xfrm>
            <a:off x="609600" y="1295400"/>
            <a:ext cx="10972800" cy="4559300"/>
          </a:xfrm>
        </p:spPr>
        <p:txBody>
          <a:bodyPr>
            <a:normAutofit/>
          </a:bodyPr>
          <a:lstStyle/>
          <a:p>
            <a:pPr>
              <a:lnSpc>
                <a:spcPct val="150000"/>
              </a:lnSpc>
            </a:pPr>
            <a:r>
              <a:rPr lang="en-US" sz="2400" dirty="0" smtClean="0"/>
              <a:t>Worried about Bed Bugs? Ask our local experts. Visit UC </a:t>
            </a:r>
            <a:r>
              <a:rPr lang="en-US" sz="2400" dirty="0"/>
              <a:t>IPM websites: </a:t>
            </a:r>
            <a:r>
              <a:rPr lang="en-US" sz="2400" dirty="0">
                <a:hlinkClick r:id="rId3"/>
              </a:rPr>
              <a:t>http://</a:t>
            </a:r>
            <a:r>
              <a:rPr lang="en-US" sz="2400" dirty="0" smtClean="0">
                <a:hlinkClick r:id="rId3"/>
              </a:rPr>
              <a:t>www.ipm.ucdavis.edu/PMG/PESTNOTES/pn7454.html</a:t>
            </a:r>
            <a:endParaRPr lang="en-US" sz="2400" dirty="0" smtClean="0"/>
          </a:p>
          <a:p>
            <a:pPr>
              <a:lnSpc>
                <a:spcPct val="150000"/>
              </a:lnSpc>
            </a:pPr>
            <a:r>
              <a:rPr lang="en-US" sz="2400" dirty="0" smtClean="0"/>
              <a:t>Hotel selection:</a:t>
            </a:r>
          </a:p>
          <a:p>
            <a:pPr lvl="1">
              <a:lnSpc>
                <a:spcPct val="150000"/>
              </a:lnSpc>
            </a:pPr>
            <a:r>
              <a:rPr lang="en-US" sz="2000" dirty="0" smtClean="0"/>
              <a:t>Rooms </a:t>
            </a:r>
            <a:r>
              <a:rPr lang="en-US" sz="2000" dirty="0"/>
              <a:t>with Electronic Locks, Deadbolts, </a:t>
            </a:r>
            <a:r>
              <a:rPr lang="en-US" sz="2000" dirty="0" smtClean="0"/>
              <a:t>Peepholes</a:t>
            </a:r>
          </a:p>
          <a:p>
            <a:pPr lvl="1">
              <a:lnSpc>
                <a:spcPct val="150000"/>
              </a:lnSpc>
            </a:pPr>
            <a:r>
              <a:rPr lang="en-US" sz="2000" dirty="0" smtClean="0"/>
              <a:t>Garage </a:t>
            </a:r>
            <a:r>
              <a:rPr lang="en-US" sz="2000" dirty="0"/>
              <a:t>Elevators Go to Lobby, Not Guest Floors</a:t>
            </a:r>
          </a:p>
          <a:p>
            <a:pPr>
              <a:lnSpc>
                <a:spcPct val="150000"/>
              </a:lnSpc>
            </a:pPr>
            <a:r>
              <a:rPr lang="en-US" sz="2400" dirty="0"/>
              <a:t>Entering Elevators with Suspicious Looking Strangers </a:t>
            </a:r>
            <a:r>
              <a:rPr lang="en-US" sz="2400" dirty="0" smtClean="0"/>
              <a:t>– be cautious, wait</a:t>
            </a:r>
            <a:endParaRPr lang="en-US" sz="2400" dirty="0"/>
          </a:p>
          <a:p>
            <a:pPr>
              <a:lnSpc>
                <a:spcPct val="150000"/>
              </a:lnSpc>
            </a:pPr>
            <a:r>
              <a:rPr lang="en-US" sz="2400" dirty="0"/>
              <a:t>High Rise Hotels Rooms on the  6th Floor or Lower -  Fire Ladders Can Reach</a:t>
            </a:r>
          </a:p>
          <a:p>
            <a:endParaRPr lang="en-US" b="1" dirty="0">
              <a:solidFill>
                <a:srgbClr val="00B050"/>
              </a:solidFill>
              <a:latin typeface="+mj-lt"/>
            </a:endParaRPr>
          </a:p>
        </p:txBody>
      </p:sp>
      <p:pic>
        <p:nvPicPr>
          <p:cNvPr id="6" name="Picture 5"/>
          <p:cNvPicPr>
            <a:picLocks noChangeAspect="1"/>
          </p:cNvPicPr>
          <p:nvPr/>
        </p:nvPicPr>
        <p:blipFill>
          <a:blip r:embed="rId4"/>
          <a:stretch>
            <a:fillRect/>
          </a:stretch>
        </p:blipFill>
        <p:spPr>
          <a:xfrm>
            <a:off x="7518466" y="2609850"/>
            <a:ext cx="3771834" cy="1435100"/>
          </a:xfrm>
          <a:prstGeom prst="rect">
            <a:avLst/>
          </a:prstGeom>
        </p:spPr>
      </p:pic>
    </p:spTree>
    <p:extLst>
      <p:ext uri="{BB962C8B-B14F-4D97-AF65-F5344CB8AC3E}">
        <p14:creationId xmlns:p14="http://schemas.microsoft.com/office/powerpoint/2010/main" val="1472944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sz="3200" b="1" dirty="0">
                <a:solidFill>
                  <a:srgbClr val="00B050"/>
                </a:solidFill>
              </a:rPr>
              <a:t>Hotel Safety</a:t>
            </a:r>
          </a:p>
        </p:txBody>
      </p:sp>
      <p:sp>
        <p:nvSpPr>
          <p:cNvPr id="3" name="Content Placeholder 2"/>
          <p:cNvSpPr>
            <a:spLocks noGrp="1"/>
          </p:cNvSpPr>
          <p:nvPr>
            <p:ph idx="1"/>
          </p:nvPr>
        </p:nvSpPr>
        <p:spPr>
          <a:xfrm>
            <a:off x="609600" y="1417638"/>
            <a:ext cx="10972800" cy="3816350"/>
          </a:xfrm>
        </p:spPr>
        <p:txBody>
          <a:bodyPr>
            <a:normAutofit/>
          </a:bodyPr>
          <a:lstStyle/>
          <a:p>
            <a:pPr>
              <a:lnSpc>
                <a:spcPct val="150000"/>
              </a:lnSpc>
            </a:pPr>
            <a:r>
              <a:rPr lang="en-US" sz="2400" dirty="0" smtClean="0"/>
              <a:t>Valuables in Hotel/Room Safe</a:t>
            </a:r>
          </a:p>
          <a:p>
            <a:pPr>
              <a:lnSpc>
                <a:spcPct val="150000"/>
              </a:lnSpc>
            </a:pPr>
            <a:r>
              <a:rPr lang="en-US" sz="2400" dirty="0" smtClean="0"/>
              <a:t>Use Peep Hole Before Opening Door</a:t>
            </a:r>
          </a:p>
          <a:p>
            <a:pPr lvl="1">
              <a:lnSpc>
                <a:spcPct val="150000"/>
              </a:lnSpc>
            </a:pPr>
            <a:r>
              <a:rPr lang="en-US" sz="2400" dirty="0" smtClean="0"/>
              <a:t>When in Doubt, Call the Front Desk</a:t>
            </a:r>
          </a:p>
          <a:p>
            <a:pPr>
              <a:lnSpc>
                <a:spcPct val="150000"/>
              </a:lnSpc>
            </a:pPr>
            <a:r>
              <a:rPr lang="en-US" sz="2400" dirty="0" smtClean="0"/>
              <a:t> Deadbolt Door Each Time You Enter Room</a:t>
            </a:r>
          </a:p>
          <a:p>
            <a:pPr>
              <a:lnSpc>
                <a:spcPct val="150000"/>
              </a:lnSpc>
            </a:pPr>
            <a:r>
              <a:rPr lang="en-US" sz="2400" dirty="0" smtClean="0"/>
              <a:t>“Make-Up Room” Sign – Advertises No One is in the Room</a:t>
            </a:r>
          </a:p>
          <a:p>
            <a:pPr>
              <a:lnSpc>
                <a:spcPct val="150000"/>
              </a:lnSpc>
            </a:pPr>
            <a:r>
              <a:rPr lang="en-US" sz="2400" dirty="0" smtClean="0"/>
              <a:t>Inquire with Hotel Staff on “Safe” and “Unsafe” Local Areas </a:t>
            </a:r>
          </a:p>
          <a:p>
            <a:endParaRPr lang="en-US" dirty="0"/>
          </a:p>
        </p:txBody>
      </p:sp>
      <p:pic>
        <p:nvPicPr>
          <p:cNvPr id="6" name="Picture 5"/>
          <p:cNvPicPr>
            <a:picLocks noChangeAspect="1"/>
          </p:cNvPicPr>
          <p:nvPr/>
        </p:nvPicPr>
        <p:blipFill>
          <a:blip r:embed="rId3"/>
          <a:stretch>
            <a:fillRect/>
          </a:stretch>
        </p:blipFill>
        <p:spPr>
          <a:xfrm>
            <a:off x="8891982" y="626403"/>
            <a:ext cx="2606911" cy="1582470"/>
          </a:xfrm>
          <a:prstGeom prst="rect">
            <a:avLst/>
          </a:prstGeom>
        </p:spPr>
      </p:pic>
      <p:pic>
        <p:nvPicPr>
          <p:cNvPr id="7" name="Picture 6"/>
          <p:cNvPicPr>
            <a:picLocks noChangeAspect="1"/>
          </p:cNvPicPr>
          <p:nvPr/>
        </p:nvPicPr>
        <p:blipFill>
          <a:blip r:embed="rId4"/>
          <a:stretch>
            <a:fillRect/>
          </a:stretch>
        </p:blipFill>
        <p:spPr>
          <a:xfrm>
            <a:off x="10195438" y="2359772"/>
            <a:ext cx="1604468" cy="1932082"/>
          </a:xfrm>
          <a:prstGeom prst="rect">
            <a:avLst/>
          </a:prstGeom>
        </p:spPr>
      </p:pic>
      <p:pic>
        <p:nvPicPr>
          <p:cNvPr id="8" name="Picture 7"/>
          <p:cNvPicPr>
            <a:picLocks noChangeAspect="1"/>
          </p:cNvPicPr>
          <p:nvPr/>
        </p:nvPicPr>
        <p:blipFill>
          <a:blip r:embed="rId5"/>
          <a:stretch>
            <a:fillRect/>
          </a:stretch>
        </p:blipFill>
        <p:spPr>
          <a:xfrm>
            <a:off x="8641428" y="2385832"/>
            <a:ext cx="1464362" cy="1932082"/>
          </a:xfrm>
          <a:prstGeom prst="rect">
            <a:avLst/>
          </a:prstGeom>
        </p:spPr>
      </p:pic>
    </p:spTree>
    <p:extLst>
      <p:ext uri="{BB962C8B-B14F-4D97-AF65-F5344CB8AC3E}">
        <p14:creationId xmlns:p14="http://schemas.microsoft.com/office/powerpoint/2010/main" val="2884959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sz="3200" b="1" dirty="0">
                <a:solidFill>
                  <a:srgbClr val="00B050"/>
                </a:solidFill>
              </a:rPr>
              <a:t>Hotel Safety</a:t>
            </a:r>
          </a:p>
        </p:txBody>
      </p:sp>
      <p:sp>
        <p:nvSpPr>
          <p:cNvPr id="3" name="Content Placeholder 2"/>
          <p:cNvSpPr>
            <a:spLocks noGrp="1"/>
          </p:cNvSpPr>
          <p:nvPr>
            <p:ph idx="1"/>
          </p:nvPr>
        </p:nvSpPr>
        <p:spPr>
          <a:xfrm>
            <a:off x="609600" y="1320800"/>
            <a:ext cx="10972800" cy="4470400"/>
          </a:xfrm>
        </p:spPr>
        <p:txBody>
          <a:bodyPr>
            <a:normAutofit/>
          </a:bodyPr>
          <a:lstStyle/>
          <a:p>
            <a:pPr>
              <a:lnSpc>
                <a:spcPct val="90000"/>
              </a:lnSpc>
            </a:pPr>
            <a:r>
              <a:rPr lang="en-US" sz="2400" dirty="0" smtClean="0"/>
              <a:t>First Entry to Room </a:t>
            </a:r>
          </a:p>
          <a:p>
            <a:pPr lvl="1">
              <a:lnSpc>
                <a:spcPct val="90000"/>
              </a:lnSpc>
            </a:pPr>
            <a:r>
              <a:rPr lang="en-US" sz="2000" dirty="0" smtClean="0"/>
              <a:t>Hold Door Open &amp; Turn On Light</a:t>
            </a:r>
          </a:p>
          <a:p>
            <a:pPr lvl="1">
              <a:lnSpc>
                <a:spcPct val="90000"/>
              </a:lnSpc>
            </a:pPr>
            <a:r>
              <a:rPr lang="en-US" sz="2000" dirty="0" smtClean="0"/>
              <a:t>Visually Scan the Room</a:t>
            </a:r>
          </a:p>
          <a:p>
            <a:pPr lvl="1">
              <a:lnSpc>
                <a:spcPct val="90000"/>
              </a:lnSpc>
            </a:pPr>
            <a:endParaRPr lang="en-US" sz="1000" dirty="0" smtClean="0"/>
          </a:p>
          <a:p>
            <a:pPr>
              <a:lnSpc>
                <a:spcPct val="90000"/>
              </a:lnSpc>
            </a:pPr>
            <a:r>
              <a:rPr lang="en-US" sz="2400" dirty="0" smtClean="0"/>
              <a:t>Emergency Exits </a:t>
            </a:r>
          </a:p>
          <a:p>
            <a:pPr lvl="1">
              <a:lnSpc>
                <a:spcPct val="90000"/>
              </a:lnSpc>
            </a:pPr>
            <a:r>
              <a:rPr lang="en-US" sz="2000" dirty="0" smtClean="0"/>
              <a:t>Look at Floor Layout on Back of Room Door</a:t>
            </a:r>
          </a:p>
          <a:p>
            <a:pPr lvl="1">
              <a:lnSpc>
                <a:spcPct val="90000"/>
              </a:lnSpc>
            </a:pPr>
            <a:r>
              <a:rPr lang="en-US" sz="2000" dirty="0" smtClean="0"/>
              <a:t>Count the Number of Doors to Nearest Emergency Exit &amp; Secondary Emergency Exit</a:t>
            </a:r>
          </a:p>
          <a:p>
            <a:pPr lvl="1">
              <a:lnSpc>
                <a:spcPct val="90000"/>
              </a:lnSpc>
            </a:pPr>
            <a:r>
              <a:rPr lang="en-US" sz="2000" dirty="0" smtClean="0"/>
              <a:t>Visit the Exit to familiarize yourself</a:t>
            </a:r>
          </a:p>
          <a:p>
            <a:pPr lvl="1">
              <a:lnSpc>
                <a:spcPct val="90000"/>
              </a:lnSpc>
            </a:pPr>
            <a:endParaRPr lang="en-US" sz="1000" dirty="0" smtClean="0"/>
          </a:p>
          <a:p>
            <a:pPr>
              <a:lnSpc>
                <a:spcPct val="90000"/>
              </a:lnSpc>
            </a:pPr>
            <a:r>
              <a:rPr lang="en-US" sz="2400" dirty="0" smtClean="0"/>
              <a:t>Prepare to Leave Room in Emergencies</a:t>
            </a:r>
          </a:p>
          <a:p>
            <a:pPr lvl="1">
              <a:lnSpc>
                <a:spcPct val="90000"/>
              </a:lnSpc>
            </a:pPr>
            <a:r>
              <a:rPr lang="en-US" sz="2000" dirty="0" smtClean="0"/>
              <a:t>Essential Items on Night Stand / Flashlight</a:t>
            </a:r>
          </a:p>
          <a:p>
            <a:endParaRPr lang="en-US" dirty="0"/>
          </a:p>
        </p:txBody>
      </p:sp>
      <p:pic>
        <p:nvPicPr>
          <p:cNvPr id="6" name="Picture 5"/>
          <p:cNvPicPr>
            <a:picLocks noChangeAspect="1"/>
          </p:cNvPicPr>
          <p:nvPr/>
        </p:nvPicPr>
        <p:blipFill>
          <a:blip r:embed="rId3"/>
          <a:stretch>
            <a:fillRect/>
          </a:stretch>
        </p:blipFill>
        <p:spPr>
          <a:xfrm>
            <a:off x="9380158" y="274638"/>
            <a:ext cx="2202241" cy="2392362"/>
          </a:xfrm>
          <a:prstGeom prst="rect">
            <a:avLst/>
          </a:prstGeom>
        </p:spPr>
      </p:pic>
    </p:spTree>
    <p:extLst>
      <p:ext uri="{BB962C8B-B14F-4D97-AF65-F5344CB8AC3E}">
        <p14:creationId xmlns:p14="http://schemas.microsoft.com/office/powerpoint/2010/main" val="663202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sz="3200" b="1" dirty="0">
                <a:solidFill>
                  <a:srgbClr val="00B050"/>
                </a:solidFill>
              </a:rPr>
              <a:t>Hotel Fires</a:t>
            </a:r>
          </a:p>
        </p:txBody>
      </p:sp>
      <p:sp>
        <p:nvSpPr>
          <p:cNvPr id="3" name="Content Placeholder 2"/>
          <p:cNvSpPr>
            <a:spLocks noGrp="1"/>
          </p:cNvSpPr>
          <p:nvPr>
            <p:ph sz="half" idx="1"/>
          </p:nvPr>
        </p:nvSpPr>
        <p:spPr>
          <a:xfrm>
            <a:off x="609600" y="1282700"/>
            <a:ext cx="6464300" cy="4471893"/>
          </a:xfrm>
        </p:spPr>
        <p:txBody>
          <a:bodyPr>
            <a:normAutofit/>
          </a:bodyPr>
          <a:lstStyle/>
          <a:p>
            <a:r>
              <a:rPr lang="en-US" sz="2400" dirty="0" smtClean="0"/>
              <a:t>More than 4000 Motel/Hotel Fires Per Year</a:t>
            </a:r>
          </a:p>
          <a:p>
            <a:pPr lvl="1"/>
            <a:r>
              <a:rPr lang="en-US" sz="2000" dirty="0" smtClean="0"/>
              <a:t>Averages More Than 10 Fires per Day</a:t>
            </a:r>
          </a:p>
          <a:p>
            <a:pPr lvl="1"/>
            <a:r>
              <a:rPr lang="en-US" sz="2000" dirty="0" smtClean="0"/>
              <a:t>Pre-Planning Important</a:t>
            </a:r>
          </a:p>
          <a:p>
            <a:pPr lvl="1"/>
            <a:endParaRPr lang="en-US" sz="1000" dirty="0" smtClean="0"/>
          </a:p>
          <a:p>
            <a:r>
              <a:rPr lang="en-US" sz="2400" dirty="0" smtClean="0"/>
              <a:t>In the Event of a Fire </a:t>
            </a:r>
          </a:p>
          <a:p>
            <a:pPr lvl="1"/>
            <a:r>
              <a:rPr lang="en-US" sz="2000" dirty="0"/>
              <a:t>Take Essentials, Cell Phone, Room Keys, &amp; Flashlight (Leave Near Bed)</a:t>
            </a:r>
          </a:p>
          <a:p>
            <a:pPr lvl="1"/>
            <a:r>
              <a:rPr lang="en-US" sz="2000" dirty="0"/>
              <a:t>With Family – Designate Meeting Location</a:t>
            </a:r>
          </a:p>
          <a:p>
            <a:pPr lvl="1"/>
            <a:r>
              <a:rPr lang="en-US" sz="2000" dirty="0"/>
              <a:t>Feel Door (Use Backside of Hand)</a:t>
            </a:r>
          </a:p>
          <a:p>
            <a:endParaRPr lang="en-US" sz="1000" dirty="0" smtClean="0"/>
          </a:p>
          <a:p>
            <a:endParaRPr lang="en-US" dirty="0"/>
          </a:p>
        </p:txBody>
      </p:sp>
      <p:pic>
        <p:nvPicPr>
          <p:cNvPr id="8194" name="Picture 2" descr="D:\IMG_1084.JPG"/>
          <p:cNvPicPr>
            <a:picLocks noGrp="1" noChangeAspect="1" noChangeArrowheads="1"/>
          </p:cNvPicPr>
          <p:nvPr>
            <p:ph sz="half" idx="2"/>
          </p:nvPr>
        </p:nvPicPr>
        <p:blipFill>
          <a:blip r:embed="rId3" cstate="print"/>
          <a:srcRect/>
          <a:stretch>
            <a:fillRect/>
          </a:stretch>
        </p:blipFill>
        <p:spPr bwMode="auto">
          <a:xfrm>
            <a:off x="7213600" y="2725643"/>
            <a:ext cx="4038600" cy="3028950"/>
          </a:xfrm>
          <a:prstGeom prst="rect">
            <a:avLst/>
          </a:prstGeom>
          <a:noFill/>
        </p:spPr>
      </p:pic>
    </p:spTree>
    <p:extLst>
      <p:ext uri="{BB962C8B-B14F-4D97-AF65-F5344CB8AC3E}">
        <p14:creationId xmlns:p14="http://schemas.microsoft.com/office/powerpoint/2010/main" val="3985582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sz="3200" b="1" dirty="0">
                <a:solidFill>
                  <a:srgbClr val="00B050"/>
                </a:solidFill>
              </a:rPr>
              <a:t>Hotel </a:t>
            </a:r>
            <a:r>
              <a:rPr lang="en-US" sz="3200" b="1" dirty="0" smtClean="0">
                <a:solidFill>
                  <a:srgbClr val="00B050"/>
                </a:solidFill>
              </a:rPr>
              <a:t>Fire – </a:t>
            </a:r>
            <a:r>
              <a:rPr lang="en-US" sz="3200" b="1" dirty="0" smtClean="0">
                <a:solidFill>
                  <a:srgbClr val="FF0000"/>
                </a:solidFill>
              </a:rPr>
              <a:t>HOT DOOR!</a:t>
            </a:r>
            <a:endParaRPr lang="en-US" sz="3200" b="1" dirty="0">
              <a:solidFill>
                <a:srgbClr val="FF0000"/>
              </a:solidFill>
            </a:endParaRPr>
          </a:p>
        </p:txBody>
      </p:sp>
      <p:sp>
        <p:nvSpPr>
          <p:cNvPr id="3" name="Content Placeholder 2"/>
          <p:cNvSpPr>
            <a:spLocks noGrp="1"/>
          </p:cNvSpPr>
          <p:nvPr>
            <p:ph idx="1"/>
          </p:nvPr>
        </p:nvSpPr>
        <p:spPr>
          <a:xfrm>
            <a:off x="863600" y="1143000"/>
            <a:ext cx="10718800" cy="5105400"/>
          </a:xfrm>
        </p:spPr>
        <p:txBody>
          <a:bodyPr>
            <a:normAutofit fontScale="77500" lnSpcReduction="20000"/>
          </a:bodyPr>
          <a:lstStyle/>
          <a:p>
            <a:pPr>
              <a:lnSpc>
                <a:spcPct val="160000"/>
              </a:lnSpc>
            </a:pPr>
            <a:r>
              <a:rPr lang="en-US" sz="2800" dirty="0"/>
              <a:t>Do Not Open Door!  Stay Put</a:t>
            </a:r>
          </a:p>
          <a:p>
            <a:pPr>
              <a:lnSpc>
                <a:spcPct val="160000"/>
              </a:lnSpc>
            </a:pPr>
            <a:r>
              <a:rPr lang="en-US" sz="2800" dirty="0"/>
              <a:t>Call Fire Dept.–Tell Them Your Exact Location</a:t>
            </a:r>
          </a:p>
          <a:p>
            <a:pPr>
              <a:lnSpc>
                <a:spcPct val="160000"/>
              </a:lnSpc>
            </a:pPr>
            <a:r>
              <a:rPr lang="en-US" sz="2800" dirty="0"/>
              <a:t>Place Signal on Window–Sheets or Towels </a:t>
            </a:r>
          </a:p>
          <a:p>
            <a:pPr>
              <a:lnSpc>
                <a:spcPct val="160000"/>
              </a:lnSpc>
            </a:pPr>
            <a:r>
              <a:rPr lang="en-US" sz="2800" dirty="0"/>
              <a:t>Fill Tub with Water </a:t>
            </a:r>
          </a:p>
          <a:p>
            <a:pPr>
              <a:lnSpc>
                <a:spcPct val="120000"/>
              </a:lnSpc>
            </a:pPr>
            <a:r>
              <a:rPr lang="en-US" sz="2800" dirty="0"/>
              <a:t>Place Damp Towels/Sheets</a:t>
            </a:r>
          </a:p>
          <a:p>
            <a:pPr lvl="1">
              <a:lnSpc>
                <a:spcPct val="120000"/>
              </a:lnSpc>
            </a:pPr>
            <a:r>
              <a:rPr lang="en-US" sz="2600" dirty="0" smtClean="0"/>
              <a:t>Around </a:t>
            </a:r>
            <a:r>
              <a:rPr lang="en-US" sz="2600" dirty="0"/>
              <a:t>Cracks</a:t>
            </a:r>
          </a:p>
          <a:p>
            <a:pPr lvl="1">
              <a:lnSpc>
                <a:spcPct val="120000"/>
              </a:lnSpc>
            </a:pPr>
            <a:r>
              <a:rPr lang="en-US" sz="2600" dirty="0"/>
              <a:t>Wet Towel Over Your Nose &amp; Mouth</a:t>
            </a:r>
          </a:p>
          <a:p>
            <a:pPr>
              <a:lnSpc>
                <a:spcPct val="160000"/>
              </a:lnSpc>
            </a:pPr>
            <a:r>
              <a:rPr lang="en-US" sz="2800" dirty="0"/>
              <a:t>Shut Off Fans/Air Conditioners</a:t>
            </a:r>
          </a:p>
          <a:p>
            <a:pPr>
              <a:lnSpc>
                <a:spcPct val="160000"/>
              </a:lnSpc>
            </a:pPr>
            <a:r>
              <a:rPr lang="en-US" sz="2800" dirty="0"/>
              <a:t>If Smoke in Room – Open Windows</a:t>
            </a:r>
          </a:p>
          <a:p>
            <a:pPr>
              <a:lnSpc>
                <a:spcPct val="160000"/>
              </a:lnSpc>
            </a:pPr>
            <a:r>
              <a:rPr lang="en-US" sz="2800" dirty="0"/>
              <a:t>Higher than Second Floor – Do Not Jump</a:t>
            </a:r>
          </a:p>
          <a:p>
            <a:endParaRPr lang="en-US" dirty="0" smtClean="0"/>
          </a:p>
          <a:p>
            <a:endParaRPr lang="en-US" dirty="0"/>
          </a:p>
        </p:txBody>
      </p:sp>
      <p:pic>
        <p:nvPicPr>
          <p:cNvPr id="6" name="Picture 5"/>
          <p:cNvPicPr>
            <a:picLocks noChangeAspect="1"/>
          </p:cNvPicPr>
          <p:nvPr/>
        </p:nvPicPr>
        <p:blipFill>
          <a:blip r:embed="rId3"/>
          <a:stretch>
            <a:fillRect/>
          </a:stretch>
        </p:blipFill>
        <p:spPr>
          <a:xfrm>
            <a:off x="7943343" y="528639"/>
            <a:ext cx="2918365" cy="2659062"/>
          </a:xfrm>
          <a:prstGeom prst="rect">
            <a:avLst/>
          </a:prstGeom>
        </p:spPr>
      </p:pic>
      <p:pic>
        <p:nvPicPr>
          <p:cNvPr id="7" name="Picture 6"/>
          <p:cNvPicPr>
            <a:picLocks noChangeAspect="1"/>
          </p:cNvPicPr>
          <p:nvPr/>
        </p:nvPicPr>
        <p:blipFill>
          <a:blip r:embed="rId4"/>
          <a:stretch>
            <a:fillRect/>
          </a:stretch>
        </p:blipFill>
        <p:spPr>
          <a:xfrm>
            <a:off x="7943343" y="3187701"/>
            <a:ext cx="2930437" cy="2501900"/>
          </a:xfrm>
          <a:prstGeom prst="rect">
            <a:avLst/>
          </a:prstGeom>
        </p:spPr>
      </p:pic>
    </p:spTree>
    <p:extLst>
      <p:ext uri="{BB962C8B-B14F-4D97-AF65-F5344CB8AC3E}">
        <p14:creationId xmlns:p14="http://schemas.microsoft.com/office/powerpoint/2010/main" val="47732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54000"/>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sz="3200" b="1" dirty="0">
                <a:solidFill>
                  <a:srgbClr val="00B050"/>
                </a:solidFill>
              </a:rPr>
              <a:t>  Hotel </a:t>
            </a:r>
            <a:r>
              <a:rPr lang="en-US" sz="3200" b="1" dirty="0" smtClean="0">
                <a:solidFill>
                  <a:srgbClr val="00B050"/>
                </a:solidFill>
              </a:rPr>
              <a:t>Fire - </a:t>
            </a:r>
            <a:r>
              <a:rPr lang="en-US" sz="3200" b="1" dirty="0">
                <a:solidFill>
                  <a:srgbClr val="00B0F0"/>
                </a:solidFill>
              </a:rPr>
              <a:t>Door Not Hot</a:t>
            </a:r>
          </a:p>
        </p:txBody>
      </p:sp>
      <p:sp>
        <p:nvSpPr>
          <p:cNvPr id="3" name="Content Placeholder 2"/>
          <p:cNvSpPr>
            <a:spLocks noGrp="1"/>
          </p:cNvSpPr>
          <p:nvPr>
            <p:ph idx="1"/>
          </p:nvPr>
        </p:nvSpPr>
        <p:spPr>
          <a:xfrm>
            <a:off x="609600" y="1231900"/>
            <a:ext cx="10972800" cy="4495800"/>
          </a:xfrm>
        </p:spPr>
        <p:txBody>
          <a:bodyPr>
            <a:normAutofit/>
          </a:bodyPr>
          <a:lstStyle/>
          <a:p>
            <a:pPr>
              <a:lnSpc>
                <a:spcPct val="150000"/>
              </a:lnSpc>
            </a:pPr>
            <a:r>
              <a:rPr lang="en-US" sz="2400" dirty="0" smtClean="0"/>
              <a:t>Slowly Open Door, Check if Hallway Clear</a:t>
            </a:r>
          </a:p>
          <a:p>
            <a:pPr>
              <a:lnSpc>
                <a:spcPct val="150000"/>
              </a:lnSpc>
            </a:pPr>
            <a:r>
              <a:rPr lang="en-US" sz="2400" dirty="0" smtClean="0"/>
              <a:t>Crawl to Stairway Emergency Exit</a:t>
            </a:r>
          </a:p>
          <a:p>
            <a:pPr>
              <a:lnSpc>
                <a:spcPct val="150000"/>
              </a:lnSpc>
            </a:pPr>
            <a:r>
              <a:rPr lang="en-US" sz="2400" dirty="0" smtClean="0"/>
              <a:t>Lock Room Door In Case You Need to Return to Room </a:t>
            </a:r>
          </a:p>
          <a:p>
            <a:pPr>
              <a:lnSpc>
                <a:spcPct val="150000"/>
              </a:lnSpc>
            </a:pPr>
            <a:r>
              <a:rPr lang="en-US" sz="2400" dirty="0" smtClean="0"/>
              <a:t>Do Not Use Elevators</a:t>
            </a:r>
          </a:p>
          <a:p>
            <a:pPr>
              <a:lnSpc>
                <a:spcPct val="150000"/>
              </a:lnSpc>
            </a:pPr>
            <a:r>
              <a:rPr lang="en-US" sz="2400" dirty="0" smtClean="0"/>
              <a:t>Cautiously Use Exit Stairwell</a:t>
            </a:r>
          </a:p>
          <a:p>
            <a:pPr>
              <a:lnSpc>
                <a:spcPct val="150000"/>
              </a:lnSpc>
            </a:pPr>
            <a:r>
              <a:rPr lang="en-US" sz="2400" dirty="0" smtClean="0"/>
              <a:t>If Encounter Heavy Smoke, Turn Around - Try Second Emergency Exit  </a:t>
            </a:r>
          </a:p>
          <a:p>
            <a:pPr>
              <a:lnSpc>
                <a:spcPct val="150000"/>
              </a:lnSpc>
            </a:pPr>
            <a:r>
              <a:rPr lang="en-US" sz="2400" dirty="0" smtClean="0"/>
              <a:t>Meet At Designated Spot</a:t>
            </a:r>
            <a:endParaRPr lang="en-US" sz="2400" dirty="0"/>
          </a:p>
        </p:txBody>
      </p:sp>
      <p:pic>
        <p:nvPicPr>
          <p:cNvPr id="4" name="Picture 3"/>
          <p:cNvPicPr>
            <a:picLocks noChangeAspect="1"/>
          </p:cNvPicPr>
          <p:nvPr/>
        </p:nvPicPr>
        <p:blipFill>
          <a:blip r:embed="rId3"/>
          <a:stretch>
            <a:fillRect/>
          </a:stretch>
        </p:blipFill>
        <p:spPr>
          <a:xfrm>
            <a:off x="8174045" y="406399"/>
            <a:ext cx="3624255" cy="2435225"/>
          </a:xfrm>
          <a:prstGeom prst="rect">
            <a:avLst/>
          </a:prstGeom>
        </p:spPr>
      </p:pic>
    </p:spTree>
    <p:extLst>
      <p:ext uri="{BB962C8B-B14F-4D97-AF65-F5344CB8AC3E}">
        <p14:creationId xmlns:p14="http://schemas.microsoft.com/office/powerpoint/2010/main" val="891331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2738"/>
            <a:ext cx="10972800" cy="1143000"/>
          </a:xfrm>
        </p:spPr>
        <p:txBody>
          <a:bodyPr/>
          <a:lstStyle/>
          <a:p>
            <a:pPr algn="l"/>
            <a:r>
              <a:rPr lang="en-US" sz="3200" b="1" dirty="0" smtClean="0">
                <a:solidFill>
                  <a:srgbClr val="FF0000"/>
                </a:solidFill>
              </a:rPr>
              <a:t>Travel Hazards</a:t>
            </a:r>
            <a:endParaRPr lang="en-US" sz="3200" b="1" dirty="0">
              <a:solidFill>
                <a:srgbClr val="FF0000"/>
              </a:solidFill>
            </a:endParaRPr>
          </a:p>
        </p:txBody>
      </p:sp>
      <p:sp>
        <p:nvSpPr>
          <p:cNvPr id="3" name="Content Placeholder 2"/>
          <p:cNvSpPr>
            <a:spLocks noGrp="1"/>
          </p:cNvSpPr>
          <p:nvPr>
            <p:ph idx="1"/>
          </p:nvPr>
        </p:nvSpPr>
        <p:spPr>
          <a:xfrm>
            <a:off x="609600" y="1455738"/>
            <a:ext cx="10972800" cy="4449871"/>
          </a:xfrm>
        </p:spPr>
        <p:txBody>
          <a:bodyPr/>
          <a:lstStyle/>
          <a:p>
            <a:r>
              <a:rPr lang="en-US" sz="2400" dirty="0"/>
              <a:t>Transportation </a:t>
            </a:r>
            <a:r>
              <a:rPr lang="en-US" sz="2400" dirty="0" smtClean="0"/>
              <a:t>related Accidents:</a:t>
            </a:r>
          </a:p>
          <a:p>
            <a:pPr lvl="1"/>
            <a:r>
              <a:rPr lang="en-US" sz="2000" dirty="0" smtClean="0"/>
              <a:t>airline, motor vehicle, personal</a:t>
            </a:r>
          </a:p>
          <a:p>
            <a:pPr marL="457200" lvl="1" indent="0">
              <a:buNone/>
            </a:pPr>
            <a:endParaRPr lang="en-US" sz="1000" dirty="0"/>
          </a:p>
          <a:p>
            <a:r>
              <a:rPr lang="en-US" sz="2400" dirty="0" smtClean="0"/>
              <a:t>Crime:</a:t>
            </a:r>
          </a:p>
          <a:p>
            <a:pPr lvl="1"/>
            <a:r>
              <a:rPr lang="en-US" sz="2000" dirty="0" smtClean="0"/>
              <a:t>assault, robbery, theft</a:t>
            </a:r>
          </a:p>
          <a:p>
            <a:pPr marL="457200" lvl="1" indent="0">
              <a:buNone/>
            </a:pPr>
            <a:endParaRPr lang="en-US" sz="1000" dirty="0"/>
          </a:p>
          <a:p>
            <a:r>
              <a:rPr lang="en-US" sz="2400" dirty="0" smtClean="0"/>
              <a:t>Fire:</a:t>
            </a:r>
          </a:p>
          <a:p>
            <a:pPr lvl="1"/>
            <a:r>
              <a:rPr lang="en-US" sz="2000" dirty="0" smtClean="0"/>
              <a:t>hotel, destination, forest</a:t>
            </a:r>
          </a:p>
          <a:p>
            <a:pPr marL="457200" lvl="1" indent="0">
              <a:buNone/>
            </a:pPr>
            <a:endParaRPr lang="en-US" sz="1000" dirty="0"/>
          </a:p>
          <a:p>
            <a:r>
              <a:rPr lang="en-US" sz="2400" dirty="0" smtClean="0"/>
              <a:t>Ergonomic injuries:</a:t>
            </a:r>
          </a:p>
          <a:p>
            <a:pPr lvl="1"/>
            <a:r>
              <a:rPr lang="en-US" sz="2000" dirty="0" smtClean="0"/>
              <a:t>lifting, sitting, playing</a:t>
            </a:r>
          </a:p>
          <a:p>
            <a:pPr marL="0" indent="0">
              <a:lnSpc>
                <a:spcPct val="150000"/>
              </a:lnSpc>
              <a:buNone/>
            </a:pPr>
            <a:endParaRPr lang="en-US" sz="2000" dirty="0"/>
          </a:p>
        </p:txBody>
      </p:sp>
      <p:pic>
        <p:nvPicPr>
          <p:cNvPr id="4" name="Picture 3"/>
          <p:cNvPicPr>
            <a:picLocks noChangeAspect="1"/>
          </p:cNvPicPr>
          <p:nvPr/>
        </p:nvPicPr>
        <p:blipFill>
          <a:blip r:embed="rId3"/>
          <a:stretch>
            <a:fillRect/>
          </a:stretch>
        </p:blipFill>
        <p:spPr>
          <a:xfrm>
            <a:off x="6678612" y="2328862"/>
            <a:ext cx="3914775" cy="2276475"/>
          </a:xfrm>
          <a:prstGeom prst="rect">
            <a:avLst/>
          </a:prstGeom>
        </p:spPr>
      </p:pic>
    </p:spTree>
    <p:extLst>
      <p:ext uri="{BB962C8B-B14F-4D97-AF65-F5344CB8AC3E}">
        <p14:creationId xmlns:p14="http://schemas.microsoft.com/office/powerpoint/2010/main" val="424304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sz="3200" b="1" dirty="0">
                <a:solidFill>
                  <a:srgbClr val="00B050"/>
                </a:solidFill>
              </a:rPr>
              <a:t>Hotel Fire Safety Video!</a:t>
            </a:r>
          </a:p>
        </p:txBody>
      </p:sp>
      <p:sp>
        <p:nvSpPr>
          <p:cNvPr id="3" name="Content Placeholder 2"/>
          <p:cNvSpPr>
            <a:spLocks noGrp="1"/>
          </p:cNvSpPr>
          <p:nvPr>
            <p:ph idx="1"/>
          </p:nvPr>
        </p:nvSpPr>
        <p:spPr>
          <a:xfrm>
            <a:off x="609600" y="1600200"/>
            <a:ext cx="10972800" cy="4140200"/>
          </a:xfrm>
        </p:spPr>
        <p:txBody>
          <a:bodyPr/>
          <a:lstStyle/>
          <a:p>
            <a:r>
              <a:rPr lang="en-US" sz="2400" dirty="0" smtClean="0"/>
              <a:t>Steps to take if a fire did occur in your hotel…</a:t>
            </a:r>
          </a:p>
          <a:p>
            <a:pPr>
              <a:buNone/>
            </a:pPr>
            <a:endParaRPr lang="en-US" sz="2400" dirty="0" smtClean="0"/>
          </a:p>
          <a:p>
            <a:pPr>
              <a:buNone/>
            </a:pPr>
            <a:r>
              <a:rPr lang="en-US" sz="2400" dirty="0" smtClean="0">
                <a:hlinkClick r:id="rId3"/>
              </a:rPr>
              <a:t>http://animoto.com/play/nDf9HGKHQWT3kNC502L7Cg</a:t>
            </a:r>
            <a:endParaRPr lang="en-US" sz="2400" dirty="0" smtClean="0"/>
          </a:p>
          <a:p>
            <a:pPr>
              <a:buNone/>
            </a:pPr>
            <a:endParaRPr lang="en-US" dirty="0" smtClean="0"/>
          </a:p>
        </p:txBody>
      </p:sp>
    </p:spTree>
    <p:extLst>
      <p:ext uri="{BB962C8B-B14F-4D97-AF65-F5344CB8AC3E}">
        <p14:creationId xmlns:p14="http://schemas.microsoft.com/office/powerpoint/2010/main" val="2447601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sz="3200" b="1" dirty="0">
                <a:solidFill>
                  <a:srgbClr val="00B050"/>
                </a:solidFill>
              </a:rPr>
              <a:t>General Travel Safety Precautions</a:t>
            </a:r>
          </a:p>
        </p:txBody>
      </p:sp>
      <p:sp>
        <p:nvSpPr>
          <p:cNvPr id="3" name="Content Placeholder 2"/>
          <p:cNvSpPr>
            <a:spLocks noGrp="1"/>
          </p:cNvSpPr>
          <p:nvPr>
            <p:ph idx="1"/>
          </p:nvPr>
        </p:nvSpPr>
        <p:spPr>
          <a:xfrm>
            <a:off x="858838" y="1054100"/>
            <a:ext cx="8915400" cy="4953000"/>
          </a:xfrm>
        </p:spPr>
        <p:txBody>
          <a:bodyPr>
            <a:noAutofit/>
          </a:bodyPr>
          <a:lstStyle/>
          <a:p>
            <a:r>
              <a:rPr lang="en-US" sz="2400" dirty="0"/>
              <a:t>Watch for “Staged Mishaps” – Ploy to Divert Your Attention</a:t>
            </a:r>
          </a:p>
          <a:p>
            <a:r>
              <a:rPr lang="en-US" sz="2400" dirty="0"/>
              <a:t>Beware of Your Surroundings</a:t>
            </a:r>
          </a:p>
          <a:p>
            <a:r>
              <a:rPr lang="en-US" sz="2400" dirty="0"/>
              <a:t>Keep Valuables Secured</a:t>
            </a:r>
          </a:p>
          <a:p>
            <a:r>
              <a:rPr lang="en-US" sz="2400" dirty="0"/>
              <a:t>Safety in Numbers – Stay with Groups </a:t>
            </a:r>
          </a:p>
          <a:p>
            <a:r>
              <a:rPr lang="en-US" sz="2400" dirty="0"/>
              <a:t>Ask for Help or An Escort if Uneasy with a Situation</a:t>
            </a:r>
          </a:p>
          <a:p>
            <a:r>
              <a:rPr lang="en-US" sz="2400" dirty="0"/>
              <a:t>Use ATMs During the Day &amp; When People Are Around</a:t>
            </a:r>
          </a:p>
          <a:p>
            <a:r>
              <a:rPr lang="en-US" sz="2400" dirty="0" smtClean="0"/>
              <a:t>Do </a:t>
            </a:r>
            <a:r>
              <a:rPr lang="en-US" sz="2400" dirty="0"/>
              <a:t>Not Draw Attention to Yourself</a:t>
            </a:r>
          </a:p>
          <a:p>
            <a:pPr lvl="1"/>
            <a:r>
              <a:rPr lang="en-US" sz="2000" dirty="0"/>
              <a:t>Clothing/Jewelry</a:t>
            </a:r>
          </a:p>
          <a:p>
            <a:pPr lvl="1"/>
            <a:r>
              <a:rPr lang="en-US" sz="2000" dirty="0"/>
              <a:t>Looking at Maps </a:t>
            </a:r>
            <a:endParaRPr lang="en-US" sz="2000" dirty="0" smtClean="0"/>
          </a:p>
          <a:p>
            <a:pPr lvl="1"/>
            <a:r>
              <a:rPr lang="en-US" sz="2000" dirty="0" smtClean="0"/>
              <a:t>Avoid </a:t>
            </a:r>
            <a:r>
              <a:rPr lang="en-US" sz="2000" dirty="0"/>
              <a:t>Looking Like a Tourist - Wrap Local Newspaper or Magazine Outside Map/Guidebook </a:t>
            </a:r>
          </a:p>
        </p:txBody>
      </p:sp>
      <p:pic>
        <p:nvPicPr>
          <p:cNvPr id="5" name="Picture 4"/>
          <p:cNvPicPr>
            <a:picLocks noChangeAspect="1"/>
          </p:cNvPicPr>
          <p:nvPr/>
        </p:nvPicPr>
        <p:blipFill>
          <a:blip r:embed="rId3"/>
          <a:stretch>
            <a:fillRect/>
          </a:stretch>
        </p:blipFill>
        <p:spPr>
          <a:xfrm>
            <a:off x="8528627" y="1790699"/>
            <a:ext cx="3384000" cy="2374901"/>
          </a:xfrm>
          <a:prstGeom prst="rect">
            <a:avLst/>
          </a:prstGeom>
        </p:spPr>
      </p:pic>
    </p:spTree>
    <p:extLst>
      <p:ext uri="{BB962C8B-B14F-4D97-AF65-F5344CB8AC3E}">
        <p14:creationId xmlns:p14="http://schemas.microsoft.com/office/powerpoint/2010/main" val="3849621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sz="3200" b="1" dirty="0">
                <a:solidFill>
                  <a:srgbClr val="00B050"/>
                </a:solidFill>
              </a:rPr>
              <a:t>Food Safety On Trips</a:t>
            </a:r>
          </a:p>
        </p:txBody>
      </p:sp>
      <p:sp>
        <p:nvSpPr>
          <p:cNvPr id="4" name="Content Placeholder 3"/>
          <p:cNvSpPr>
            <a:spLocks noGrp="1"/>
          </p:cNvSpPr>
          <p:nvPr>
            <p:ph sz="half" idx="2"/>
          </p:nvPr>
        </p:nvSpPr>
        <p:spPr>
          <a:xfrm>
            <a:off x="736774" y="1417638"/>
            <a:ext cx="4648200" cy="4267199"/>
          </a:xfrm>
        </p:spPr>
        <p:txBody>
          <a:bodyPr/>
          <a:lstStyle/>
          <a:p>
            <a:r>
              <a:rPr lang="en-US" sz="2400" b="1" dirty="0" smtClean="0"/>
              <a:t>Food Allergies </a:t>
            </a:r>
            <a:r>
              <a:rPr lang="en-US" sz="2400" dirty="0" smtClean="0"/>
              <a:t>while travelling</a:t>
            </a:r>
          </a:p>
          <a:p>
            <a:pPr lvl="1"/>
            <a:r>
              <a:rPr lang="en-US" dirty="0" smtClean="0"/>
              <a:t>Inquire About Ingredients in the Menu Items</a:t>
            </a:r>
          </a:p>
          <a:p>
            <a:pPr lvl="1"/>
            <a:endParaRPr lang="en-US" sz="1000" dirty="0" smtClean="0"/>
          </a:p>
          <a:p>
            <a:r>
              <a:rPr lang="en-US" sz="2400" dirty="0" smtClean="0"/>
              <a:t>Take caution to </a:t>
            </a:r>
            <a:r>
              <a:rPr lang="en-US" sz="2400" b="1" dirty="0" smtClean="0"/>
              <a:t>Food Borne Illnesses</a:t>
            </a:r>
          </a:p>
          <a:p>
            <a:endParaRPr lang="en-US" sz="2400" b="1" dirty="0"/>
          </a:p>
          <a:p>
            <a:r>
              <a:rPr lang="en-US" sz="2400" b="1" dirty="0" smtClean="0"/>
              <a:t>Enjoy </a:t>
            </a:r>
            <a:r>
              <a:rPr lang="en-US" sz="2400" dirty="0" smtClean="0"/>
              <a:t>in moderation, of course</a:t>
            </a:r>
            <a:endParaRPr lang="en-US" sz="2400" b="1" dirty="0"/>
          </a:p>
        </p:txBody>
      </p:sp>
      <p:pic>
        <p:nvPicPr>
          <p:cNvPr id="5" name="Picture 4"/>
          <p:cNvPicPr>
            <a:picLocks noChangeAspect="1"/>
          </p:cNvPicPr>
          <p:nvPr/>
        </p:nvPicPr>
        <p:blipFill>
          <a:blip r:embed="rId3"/>
          <a:stretch>
            <a:fillRect/>
          </a:stretch>
        </p:blipFill>
        <p:spPr>
          <a:xfrm>
            <a:off x="5384974" y="675644"/>
            <a:ext cx="6426200" cy="4844093"/>
          </a:xfrm>
          <a:prstGeom prst="rect">
            <a:avLst/>
          </a:prstGeom>
        </p:spPr>
      </p:pic>
    </p:spTree>
    <p:extLst>
      <p:ext uri="{BB962C8B-B14F-4D97-AF65-F5344CB8AC3E}">
        <p14:creationId xmlns:p14="http://schemas.microsoft.com/office/powerpoint/2010/main" val="3330590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sz="3200" b="1" dirty="0">
                <a:solidFill>
                  <a:srgbClr val="00B050"/>
                </a:solidFill>
              </a:rPr>
              <a:t>Travel Safety References</a:t>
            </a:r>
          </a:p>
        </p:txBody>
      </p:sp>
      <p:sp>
        <p:nvSpPr>
          <p:cNvPr id="3" name="Content Placeholder 2"/>
          <p:cNvSpPr>
            <a:spLocks noGrp="1"/>
          </p:cNvSpPr>
          <p:nvPr>
            <p:ph idx="1"/>
          </p:nvPr>
        </p:nvSpPr>
        <p:spPr>
          <a:xfrm>
            <a:off x="609600" y="1308100"/>
            <a:ext cx="10972800" cy="4584700"/>
          </a:xfrm>
        </p:spPr>
        <p:txBody>
          <a:bodyPr>
            <a:normAutofit fontScale="85000" lnSpcReduction="20000"/>
          </a:bodyPr>
          <a:lstStyle/>
          <a:p>
            <a:r>
              <a:rPr lang="en-US" sz="2400" dirty="0" smtClean="0"/>
              <a:t>UC Travel Webpage:</a:t>
            </a:r>
          </a:p>
          <a:p>
            <a:pPr lvl="1"/>
            <a:r>
              <a:rPr lang="en-US" sz="2400" dirty="0">
                <a:hlinkClick r:id="rId3"/>
              </a:rPr>
              <a:t>www.uctravel.org</a:t>
            </a:r>
            <a:endParaRPr lang="en-US" sz="2400" dirty="0"/>
          </a:p>
          <a:p>
            <a:endParaRPr lang="en-US" sz="1100" dirty="0" smtClean="0"/>
          </a:p>
          <a:p>
            <a:r>
              <a:rPr lang="en-US" sz="2400" dirty="0" smtClean="0"/>
              <a:t>UC ANR Business Travel Webpage:</a:t>
            </a:r>
          </a:p>
          <a:p>
            <a:pPr lvl="1"/>
            <a:r>
              <a:rPr lang="en-US" sz="2000" dirty="0">
                <a:hlinkClick r:id="rId4"/>
              </a:rPr>
              <a:t>http://safety.ucanr.edu/Programs/Business_Travel</a:t>
            </a:r>
            <a:r>
              <a:rPr lang="en-US" sz="2000" dirty="0" smtClean="0">
                <a:hlinkClick r:id="rId4"/>
              </a:rPr>
              <a:t>/</a:t>
            </a:r>
            <a:endParaRPr lang="en-US" sz="2000" dirty="0" smtClean="0"/>
          </a:p>
          <a:p>
            <a:pPr lvl="1"/>
            <a:endParaRPr lang="en-US" sz="2000" dirty="0"/>
          </a:p>
          <a:p>
            <a:r>
              <a:rPr lang="en-US" sz="2400" dirty="0" smtClean="0"/>
              <a:t>UCOP Risk Services Travel Webpage:</a:t>
            </a:r>
          </a:p>
          <a:p>
            <a:pPr lvl="1"/>
            <a:r>
              <a:rPr lang="en-US" sz="2000" dirty="0">
                <a:hlinkClick r:id="rId5"/>
              </a:rPr>
              <a:t>http://www.ucop.edu/risk-services/loss-prevention-control/travel-assistance</a:t>
            </a:r>
            <a:r>
              <a:rPr lang="en-US" sz="2000" dirty="0" smtClean="0">
                <a:hlinkClick r:id="rId5"/>
              </a:rPr>
              <a:t>/</a:t>
            </a:r>
            <a:endParaRPr lang="en-US" sz="2000" dirty="0" smtClean="0"/>
          </a:p>
          <a:p>
            <a:pPr lvl="1"/>
            <a:endParaRPr lang="en-US" sz="2000" dirty="0"/>
          </a:p>
          <a:p>
            <a:r>
              <a:rPr lang="en-US" sz="2400" dirty="0" smtClean="0"/>
              <a:t>FEMA List of </a:t>
            </a:r>
            <a:r>
              <a:rPr lang="en-US" sz="2400" dirty="0" err="1" smtClean="0"/>
              <a:t>Sprinklered</a:t>
            </a:r>
            <a:r>
              <a:rPr lang="en-US" sz="2400" dirty="0" smtClean="0"/>
              <a:t> Hotels:</a:t>
            </a:r>
          </a:p>
          <a:p>
            <a:pPr lvl="1"/>
            <a:r>
              <a:rPr lang="en-US" sz="2400" dirty="0" smtClean="0">
                <a:hlinkClick r:id="rId6"/>
              </a:rPr>
              <a:t>www.usfa.fema.gov/hotel</a:t>
            </a:r>
            <a:endParaRPr lang="en-US" sz="2400" dirty="0" smtClean="0"/>
          </a:p>
          <a:p>
            <a:pPr lvl="1"/>
            <a:endParaRPr lang="en-US" sz="1100" dirty="0" smtClean="0"/>
          </a:p>
          <a:p>
            <a:r>
              <a:rPr lang="en-US" sz="2400" dirty="0"/>
              <a:t>U.S. State Dept. Travel Safety Webpage:</a:t>
            </a:r>
          </a:p>
          <a:p>
            <a:pPr lvl="1"/>
            <a:r>
              <a:rPr lang="en-US" sz="2400" dirty="0">
                <a:hlinkClick r:id="rId7"/>
              </a:rPr>
              <a:t>http://</a:t>
            </a:r>
            <a:r>
              <a:rPr lang="en-US" sz="2400" dirty="0" smtClean="0">
                <a:hlinkClick r:id="rId7"/>
              </a:rPr>
              <a:t>travel.state.gov/travel/tips/safety/safety_1180.html</a:t>
            </a:r>
            <a:endParaRPr lang="en-US" sz="2400" dirty="0" smtClean="0"/>
          </a:p>
          <a:p>
            <a:pPr lvl="1"/>
            <a:endParaRPr lang="en-US" sz="1000" dirty="0"/>
          </a:p>
          <a:p>
            <a:r>
              <a:rPr lang="en-US" sz="2400" dirty="0"/>
              <a:t>Safe Trip Abroad </a:t>
            </a:r>
            <a:r>
              <a:rPr lang="en-US" sz="2400" dirty="0" smtClean="0"/>
              <a:t>Publication – Travelers Checklist</a:t>
            </a:r>
            <a:endParaRPr lang="en-US" sz="2400" dirty="0"/>
          </a:p>
          <a:p>
            <a:pPr lvl="1"/>
            <a:r>
              <a:rPr lang="en-US" sz="2400" dirty="0" smtClean="0">
                <a:hlinkClick r:id="rId8"/>
              </a:rPr>
              <a:t>http://travel.state.gov/travel/tips/safety/safety_1747.html</a:t>
            </a:r>
            <a:endParaRPr lang="en-US" sz="2400" dirty="0" smtClean="0"/>
          </a:p>
          <a:p>
            <a:endParaRPr lang="en-US" dirty="0"/>
          </a:p>
        </p:txBody>
      </p:sp>
    </p:spTree>
    <p:extLst>
      <p:ext uri="{BB962C8B-B14F-4D97-AF65-F5344CB8AC3E}">
        <p14:creationId xmlns:p14="http://schemas.microsoft.com/office/powerpoint/2010/main" val="2903897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295400"/>
            <a:ext cx="8305800" cy="2514600"/>
          </a:xfrm>
        </p:spPr>
        <p:txBody>
          <a:bodyPr>
            <a:noAutofit/>
          </a:bodyPr>
          <a:lstStyle/>
          <a:p>
            <a:r>
              <a:rPr lang="en-US" sz="7200" dirty="0">
                <a:solidFill>
                  <a:srgbClr val="FF0000"/>
                </a:solidFill>
              </a:rPr>
              <a:t>Travel Safety </a:t>
            </a:r>
            <a:r>
              <a:rPr lang="en-US" sz="7200" dirty="0" smtClean="0">
                <a:solidFill>
                  <a:srgbClr val="FF0000"/>
                </a:solidFill>
              </a:rPr>
              <a:t>Quiz</a:t>
            </a:r>
            <a:endParaRPr lang="en-US" sz="7200" dirty="0">
              <a:solidFill>
                <a:srgbClr val="FF0000"/>
              </a:solidFill>
            </a:endParaRPr>
          </a:p>
        </p:txBody>
      </p:sp>
      <p:sp>
        <p:nvSpPr>
          <p:cNvPr id="3" name="Subtitle 2"/>
          <p:cNvSpPr>
            <a:spLocks noGrp="1"/>
          </p:cNvSpPr>
          <p:nvPr>
            <p:ph type="subTitle" idx="1"/>
          </p:nvPr>
        </p:nvSpPr>
        <p:spPr>
          <a:xfrm>
            <a:off x="2054352" y="3810000"/>
            <a:ext cx="7854696" cy="1752600"/>
          </a:xfrm>
        </p:spPr>
        <p:txBody>
          <a:bodyPr>
            <a:normAutofit fontScale="77500" lnSpcReduction="20000"/>
          </a:bodyPr>
          <a:lstStyle/>
          <a:p>
            <a:endParaRPr lang="en-US" dirty="0" smtClean="0"/>
          </a:p>
          <a:p>
            <a:endParaRPr lang="en-US" dirty="0" smtClean="0"/>
          </a:p>
          <a:p>
            <a:r>
              <a:rPr lang="en-US" sz="4000" dirty="0"/>
              <a:t>ANR Franklin Safety Meeting</a:t>
            </a:r>
          </a:p>
          <a:p>
            <a:r>
              <a:rPr lang="en-US" sz="4000" dirty="0"/>
              <a:t>April, 2015</a:t>
            </a:r>
          </a:p>
        </p:txBody>
      </p:sp>
    </p:spTree>
    <p:extLst>
      <p:ext uri="{BB962C8B-B14F-4D97-AF65-F5344CB8AC3E}">
        <p14:creationId xmlns:p14="http://schemas.microsoft.com/office/powerpoint/2010/main" val="1008089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304800"/>
            <a:ext cx="8610600" cy="1600200"/>
          </a:xfrm>
        </p:spPr>
        <p:txBody>
          <a:bodyPr>
            <a:normAutofit/>
          </a:bodyPr>
          <a:lstStyle/>
          <a:p>
            <a:r>
              <a:rPr lang="en-US" dirty="0" smtClean="0">
                <a:solidFill>
                  <a:srgbClr val="00B050"/>
                </a:solidFill>
              </a:rPr>
              <a:t>If you suspect a fire in the hallway</a:t>
            </a:r>
            <a:br>
              <a:rPr lang="en-US" dirty="0" smtClean="0">
                <a:solidFill>
                  <a:srgbClr val="00B050"/>
                </a:solidFill>
              </a:rPr>
            </a:br>
            <a:r>
              <a:rPr lang="en-US" dirty="0" smtClean="0">
                <a:solidFill>
                  <a:srgbClr val="00B050"/>
                </a:solidFill>
              </a:rPr>
              <a:t>outside your hotel room, you should:</a:t>
            </a:r>
            <a:endParaRPr lang="en-US" dirty="0">
              <a:solidFill>
                <a:srgbClr val="00B050"/>
              </a:solidFill>
            </a:endParaRPr>
          </a:p>
        </p:txBody>
      </p:sp>
      <p:sp>
        <p:nvSpPr>
          <p:cNvPr id="3" name="Content Placeholder 2"/>
          <p:cNvSpPr>
            <a:spLocks noGrp="1"/>
          </p:cNvSpPr>
          <p:nvPr>
            <p:ph idx="1"/>
          </p:nvPr>
        </p:nvSpPr>
        <p:spPr>
          <a:xfrm>
            <a:off x="2006600" y="2095500"/>
            <a:ext cx="8229600" cy="3962400"/>
          </a:xfrm>
        </p:spPr>
        <p:txBody>
          <a:bodyPr>
            <a:normAutofit/>
          </a:bodyPr>
          <a:lstStyle/>
          <a:p>
            <a:pPr>
              <a:buNone/>
            </a:pPr>
            <a:r>
              <a:rPr lang="en-US" sz="4000" dirty="0"/>
              <a:t>A.  Open the door and look outside</a:t>
            </a:r>
          </a:p>
          <a:p>
            <a:pPr>
              <a:buNone/>
            </a:pPr>
            <a:r>
              <a:rPr lang="en-US" sz="4000" dirty="0"/>
              <a:t>B.  Feel the door to see if its warm</a:t>
            </a:r>
          </a:p>
          <a:p>
            <a:pPr>
              <a:buNone/>
            </a:pPr>
            <a:r>
              <a:rPr lang="en-US" sz="4000" dirty="0"/>
              <a:t>C.  Place a wet towel at the base of the door if you see smoke</a:t>
            </a:r>
          </a:p>
          <a:p>
            <a:pPr>
              <a:buNone/>
            </a:pPr>
            <a:r>
              <a:rPr lang="en-US" sz="4000" dirty="0"/>
              <a:t>D.  Both B and C</a:t>
            </a:r>
          </a:p>
        </p:txBody>
      </p:sp>
    </p:spTree>
    <p:extLst>
      <p:ext uri="{BB962C8B-B14F-4D97-AF65-F5344CB8AC3E}">
        <p14:creationId xmlns:p14="http://schemas.microsoft.com/office/powerpoint/2010/main" val="2256756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355600"/>
            <a:ext cx="8610600" cy="1600200"/>
          </a:xfrm>
        </p:spPr>
        <p:txBody>
          <a:bodyPr>
            <a:normAutofit/>
          </a:bodyPr>
          <a:lstStyle/>
          <a:p>
            <a:r>
              <a:rPr lang="en-US" dirty="0" smtClean="0">
                <a:solidFill>
                  <a:srgbClr val="00B050"/>
                </a:solidFill>
              </a:rPr>
              <a:t>If you suspect a fire in the hallway</a:t>
            </a:r>
            <a:br>
              <a:rPr lang="en-US" dirty="0" smtClean="0">
                <a:solidFill>
                  <a:srgbClr val="00B050"/>
                </a:solidFill>
              </a:rPr>
            </a:br>
            <a:r>
              <a:rPr lang="en-US" dirty="0" smtClean="0">
                <a:solidFill>
                  <a:srgbClr val="00B050"/>
                </a:solidFill>
              </a:rPr>
              <a:t>outside your hotel room, you should:</a:t>
            </a:r>
            <a:endParaRPr lang="en-US" dirty="0">
              <a:solidFill>
                <a:srgbClr val="00B050"/>
              </a:solidFill>
            </a:endParaRPr>
          </a:p>
        </p:txBody>
      </p:sp>
      <p:sp>
        <p:nvSpPr>
          <p:cNvPr id="3" name="Content Placeholder 2"/>
          <p:cNvSpPr>
            <a:spLocks noGrp="1"/>
          </p:cNvSpPr>
          <p:nvPr>
            <p:ph idx="1"/>
          </p:nvPr>
        </p:nvSpPr>
        <p:spPr>
          <a:xfrm>
            <a:off x="1866900" y="2133600"/>
            <a:ext cx="8229600" cy="3962400"/>
          </a:xfrm>
        </p:spPr>
        <p:txBody>
          <a:bodyPr>
            <a:normAutofit/>
          </a:bodyPr>
          <a:lstStyle/>
          <a:p>
            <a:pPr>
              <a:buNone/>
            </a:pPr>
            <a:r>
              <a:rPr lang="en-US" sz="4000" dirty="0"/>
              <a:t>A.  Open the door and look outside</a:t>
            </a:r>
          </a:p>
          <a:p>
            <a:pPr>
              <a:buNone/>
            </a:pPr>
            <a:r>
              <a:rPr lang="en-US" sz="4000" dirty="0"/>
              <a:t>B.  Feel the door to see if its warm</a:t>
            </a:r>
          </a:p>
          <a:p>
            <a:pPr>
              <a:buNone/>
            </a:pPr>
            <a:r>
              <a:rPr lang="en-US" sz="4000" dirty="0"/>
              <a:t>C.  Place a wet towel at the base of the door if you see smoke</a:t>
            </a:r>
          </a:p>
          <a:p>
            <a:pPr>
              <a:buNone/>
            </a:pPr>
            <a:r>
              <a:rPr lang="en-US" sz="4000" b="1" u="sng" dirty="0">
                <a:solidFill>
                  <a:srgbClr val="FF0000"/>
                </a:solidFill>
              </a:rPr>
              <a:t>D.  Both B and C</a:t>
            </a:r>
          </a:p>
        </p:txBody>
      </p:sp>
    </p:spTree>
    <p:extLst>
      <p:ext uri="{BB962C8B-B14F-4D97-AF65-F5344CB8AC3E}">
        <p14:creationId xmlns:p14="http://schemas.microsoft.com/office/powerpoint/2010/main" val="1150824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88"/>
            <a:ext cx="8229600" cy="743712"/>
          </a:xfrm>
        </p:spPr>
        <p:txBody>
          <a:bodyPr>
            <a:noAutofit/>
          </a:bodyPr>
          <a:lstStyle/>
          <a:p>
            <a:r>
              <a:rPr lang="en-US" sz="5400" dirty="0">
                <a:solidFill>
                  <a:srgbClr val="00B050"/>
                </a:solidFill>
              </a:rPr>
              <a:t>If renting a vehicle on a trip:</a:t>
            </a:r>
          </a:p>
        </p:txBody>
      </p:sp>
      <p:sp>
        <p:nvSpPr>
          <p:cNvPr id="3" name="Content Placeholder 2"/>
          <p:cNvSpPr>
            <a:spLocks noGrp="1"/>
          </p:cNvSpPr>
          <p:nvPr>
            <p:ph idx="1"/>
          </p:nvPr>
        </p:nvSpPr>
        <p:spPr>
          <a:xfrm>
            <a:off x="1498600" y="1397000"/>
            <a:ext cx="8534400" cy="4800600"/>
          </a:xfrm>
        </p:spPr>
        <p:txBody>
          <a:bodyPr>
            <a:normAutofit lnSpcReduction="10000"/>
          </a:bodyPr>
          <a:lstStyle/>
          <a:p>
            <a:pPr>
              <a:buNone/>
            </a:pPr>
            <a:r>
              <a:rPr lang="en-US" sz="3600" dirty="0"/>
              <a:t>A. Become familiar with the vehicle safety features before leaving the lot. </a:t>
            </a:r>
          </a:p>
          <a:p>
            <a:pPr>
              <a:buNone/>
            </a:pPr>
            <a:r>
              <a:rPr lang="en-US" sz="3600" dirty="0"/>
              <a:t>B. While driving - send a text message to the person you will be meeting.</a:t>
            </a:r>
          </a:p>
          <a:p>
            <a:pPr>
              <a:buNone/>
            </a:pPr>
            <a:r>
              <a:rPr lang="en-US" sz="3600" dirty="0"/>
              <a:t>C.  Place your luggage in the back seat while the car is parked.</a:t>
            </a:r>
          </a:p>
          <a:p>
            <a:pPr>
              <a:buNone/>
            </a:pPr>
            <a:r>
              <a:rPr lang="en-US" sz="3600" dirty="0"/>
              <a:t>D.  “Channel surf” on the radio while driving to find your favorite music. </a:t>
            </a:r>
          </a:p>
        </p:txBody>
      </p:sp>
    </p:spTree>
    <p:extLst>
      <p:ext uri="{BB962C8B-B14F-4D97-AF65-F5344CB8AC3E}">
        <p14:creationId xmlns:p14="http://schemas.microsoft.com/office/powerpoint/2010/main" val="463502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450088"/>
            <a:ext cx="8229600" cy="743712"/>
          </a:xfrm>
        </p:spPr>
        <p:txBody>
          <a:bodyPr>
            <a:noAutofit/>
          </a:bodyPr>
          <a:lstStyle/>
          <a:p>
            <a:r>
              <a:rPr lang="en-US" sz="5400" dirty="0">
                <a:solidFill>
                  <a:srgbClr val="00B050"/>
                </a:solidFill>
              </a:rPr>
              <a:t>If renting a vehicle on a trip:</a:t>
            </a:r>
          </a:p>
        </p:txBody>
      </p:sp>
      <p:sp>
        <p:nvSpPr>
          <p:cNvPr id="3" name="Content Placeholder 2"/>
          <p:cNvSpPr>
            <a:spLocks noGrp="1"/>
          </p:cNvSpPr>
          <p:nvPr>
            <p:ph idx="1"/>
          </p:nvPr>
        </p:nvSpPr>
        <p:spPr>
          <a:xfrm>
            <a:off x="1511300" y="1371600"/>
            <a:ext cx="8534400" cy="4800600"/>
          </a:xfrm>
        </p:spPr>
        <p:txBody>
          <a:bodyPr>
            <a:normAutofit lnSpcReduction="10000"/>
          </a:bodyPr>
          <a:lstStyle/>
          <a:p>
            <a:pPr>
              <a:buNone/>
            </a:pPr>
            <a:r>
              <a:rPr lang="en-US" sz="3600" b="1" u="sng" dirty="0">
                <a:solidFill>
                  <a:srgbClr val="FF0000"/>
                </a:solidFill>
              </a:rPr>
              <a:t>A. Become familiar with the vehicle safety features before leaving the lot. </a:t>
            </a:r>
          </a:p>
          <a:p>
            <a:pPr>
              <a:buNone/>
            </a:pPr>
            <a:r>
              <a:rPr lang="en-US" sz="3600" dirty="0"/>
              <a:t>B. While driving - send a text message to the person you will be meeting.</a:t>
            </a:r>
          </a:p>
          <a:p>
            <a:pPr>
              <a:buNone/>
            </a:pPr>
            <a:r>
              <a:rPr lang="en-US" sz="3600" dirty="0"/>
              <a:t>C.  Place your luggage in the back seat while the car is parked.</a:t>
            </a:r>
          </a:p>
          <a:p>
            <a:pPr>
              <a:buNone/>
            </a:pPr>
            <a:r>
              <a:rPr lang="en-US" sz="3600" dirty="0"/>
              <a:t>D.  “Channel surf” on the radio while driving to find your favorite music. </a:t>
            </a:r>
          </a:p>
        </p:txBody>
      </p:sp>
    </p:spTree>
    <p:extLst>
      <p:ext uri="{BB962C8B-B14F-4D97-AF65-F5344CB8AC3E}">
        <p14:creationId xmlns:p14="http://schemas.microsoft.com/office/powerpoint/2010/main" val="1231102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399288"/>
            <a:ext cx="8534400" cy="896112"/>
          </a:xfrm>
        </p:spPr>
        <p:txBody>
          <a:bodyPr>
            <a:normAutofit/>
          </a:bodyPr>
          <a:lstStyle/>
          <a:p>
            <a:r>
              <a:rPr lang="en-US" dirty="0" smtClean="0">
                <a:solidFill>
                  <a:srgbClr val="00B050"/>
                </a:solidFill>
              </a:rPr>
              <a:t>Prior to traveling on UC business:</a:t>
            </a:r>
            <a:endParaRPr lang="en-US" dirty="0">
              <a:solidFill>
                <a:srgbClr val="00B050"/>
              </a:solidFill>
            </a:endParaRPr>
          </a:p>
        </p:txBody>
      </p:sp>
      <p:sp>
        <p:nvSpPr>
          <p:cNvPr id="3" name="Content Placeholder 2"/>
          <p:cNvSpPr>
            <a:spLocks noGrp="1"/>
          </p:cNvSpPr>
          <p:nvPr>
            <p:ph idx="1"/>
          </p:nvPr>
        </p:nvSpPr>
        <p:spPr>
          <a:xfrm>
            <a:off x="1663700" y="1447800"/>
            <a:ext cx="8229600" cy="4419600"/>
          </a:xfrm>
        </p:spPr>
        <p:txBody>
          <a:bodyPr>
            <a:normAutofit/>
          </a:bodyPr>
          <a:lstStyle/>
          <a:p>
            <a:pPr marL="742950" indent="-742950">
              <a:buNone/>
            </a:pPr>
            <a:r>
              <a:rPr lang="en-US" sz="3600" dirty="0"/>
              <a:t>A. If an out-of-state trip – Register the trip on the UC travel webpage.</a:t>
            </a:r>
          </a:p>
          <a:p>
            <a:pPr marL="742950" indent="-742950">
              <a:buNone/>
            </a:pPr>
            <a:r>
              <a:rPr lang="en-US" sz="3600" dirty="0"/>
              <a:t>B. Program emergency phone numbers in you cell phone directory. </a:t>
            </a:r>
          </a:p>
          <a:p>
            <a:pPr marL="742950" indent="-742950">
              <a:buNone/>
            </a:pPr>
            <a:r>
              <a:rPr lang="en-US" sz="3600" dirty="0"/>
              <a:t>C.  Leave your trip itinerary with family and your office.</a:t>
            </a:r>
          </a:p>
          <a:p>
            <a:pPr marL="742950" indent="-742950">
              <a:buNone/>
            </a:pPr>
            <a:r>
              <a:rPr lang="en-US" sz="3600" dirty="0"/>
              <a:t>D.  All of the above.</a:t>
            </a:r>
          </a:p>
          <a:p>
            <a:pPr marL="742950" indent="-742950">
              <a:buAutoNum type="alphaUcPeriod"/>
            </a:pPr>
            <a:endParaRPr lang="en-US" sz="3600" dirty="0"/>
          </a:p>
        </p:txBody>
      </p:sp>
    </p:spTree>
    <p:extLst>
      <p:ext uri="{BB962C8B-B14F-4D97-AF65-F5344CB8AC3E}">
        <p14:creationId xmlns:p14="http://schemas.microsoft.com/office/powerpoint/2010/main" val="1037546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smtClean="0">
                <a:solidFill>
                  <a:srgbClr val="00B050"/>
                </a:solidFill>
              </a:rPr>
              <a:t>Pre-Travel </a:t>
            </a:r>
            <a:r>
              <a:rPr lang="en-US" sz="3200" b="1" dirty="0">
                <a:solidFill>
                  <a:srgbClr val="00B050"/>
                </a:solidFill>
              </a:rPr>
              <a:t>Preparations</a:t>
            </a:r>
          </a:p>
        </p:txBody>
      </p:sp>
      <p:sp>
        <p:nvSpPr>
          <p:cNvPr id="3" name="Content Placeholder 2"/>
          <p:cNvSpPr>
            <a:spLocks noGrp="1"/>
          </p:cNvSpPr>
          <p:nvPr>
            <p:ph idx="1"/>
          </p:nvPr>
        </p:nvSpPr>
        <p:spPr>
          <a:xfrm>
            <a:off x="609600" y="1419225"/>
            <a:ext cx="10972800" cy="4417903"/>
          </a:xfrm>
        </p:spPr>
        <p:txBody>
          <a:bodyPr>
            <a:normAutofit fontScale="92500" lnSpcReduction="10000"/>
          </a:bodyPr>
          <a:lstStyle/>
          <a:p>
            <a:r>
              <a:rPr lang="en-US" sz="2600" dirty="0" smtClean="0"/>
              <a:t>Photocopies of:</a:t>
            </a:r>
          </a:p>
          <a:p>
            <a:pPr lvl="1"/>
            <a:r>
              <a:rPr lang="en-US" sz="2200" dirty="0" smtClean="0"/>
              <a:t>tickets</a:t>
            </a:r>
            <a:r>
              <a:rPr lang="en-US" sz="2200" dirty="0"/>
              <a:t>, credit cards, health insurance, passport, &amp; other important </a:t>
            </a:r>
            <a:r>
              <a:rPr lang="en-US" sz="2200" dirty="0" smtClean="0"/>
              <a:t>documents</a:t>
            </a:r>
          </a:p>
          <a:p>
            <a:pPr lvl="1"/>
            <a:endParaRPr lang="en-US" sz="1000" dirty="0"/>
          </a:p>
          <a:p>
            <a:pPr marL="342900" lvl="2" indent="-342900"/>
            <a:r>
              <a:rPr lang="en-US" sz="2600" dirty="0" smtClean="0">
                <a:cs typeface="ＭＳ Ｐゴシック" charset="0"/>
              </a:rPr>
              <a:t>Replacement Information:</a:t>
            </a:r>
          </a:p>
          <a:p>
            <a:pPr marL="800100" lvl="3" indent="-342900"/>
            <a:r>
              <a:rPr lang="en-US" sz="2200" dirty="0" smtClean="0">
                <a:cs typeface="ＭＳ Ｐゴシック" charset="0"/>
              </a:rPr>
              <a:t>phone </a:t>
            </a:r>
            <a:r>
              <a:rPr lang="en-US" sz="2200" dirty="0">
                <a:cs typeface="ＭＳ Ｐゴシック" charset="0"/>
              </a:rPr>
              <a:t>numbers </a:t>
            </a:r>
            <a:r>
              <a:rPr lang="en-US" sz="2200" dirty="0" smtClean="0">
                <a:cs typeface="ＭＳ Ｐゴシック" charset="0"/>
              </a:rPr>
              <a:t>(</a:t>
            </a:r>
            <a:r>
              <a:rPr lang="en-US" sz="2200" dirty="0">
                <a:cs typeface="ＭＳ Ｐゴシック" charset="0"/>
              </a:rPr>
              <a:t>often on back side of card</a:t>
            </a:r>
            <a:r>
              <a:rPr lang="en-US" sz="2200" dirty="0" smtClean="0">
                <a:cs typeface="ＭＳ Ｐゴシック" charset="0"/>
              </a:rPr>
              <a:t>)</a:t>
            </a:r>
          </a:p>
          <a:p>
            <a:pPr marL="800100" lvl="3" indent="-342900"/>
            <a:r>
              <a:rPr lang="en-US" sz="2200" dirty="0">
                <a:cs typeface="ＭＳ Ｐゴシック" charset="0"/>
              </a:rPr>
              <a:t>w</a:t>
            </a:r>
            <a:r>
              <a:rPr lang="en-US" sz="2200" dirty="0" smtClean="0">
                <a:cs typeface="ＭＳ Ｐゴシック" charset="0"/>
              </a:rPr>
              <a:t>ebsites, account numbers</a:t>
            </a:r>
          </a:p>
          <a:p>
            <a:pPr marL="800100" lvl="3" indent="-342900"/>
            <a:endParaRPr lang="en-US" sz="1100" dirty="0">
              <a:cs typeface="ＭＳ Ｐゴシック" charset="0"/>
            </a:endParaRPr>
          </a:p>
          <a:p>
            <a:pPr>
              <a:lnSpc>
                <a:spcPct val="110000"/>
              </a:lnSpc>
            </a:pPr>
            <a:r>
              <a:rPr lang="en-US" sz="2400" dirty="0"/>
              <a:t> </a:t>
            </a:r>
            <a:r>
              <a:rPr lang="en-US" sz="2600" dirty="0"/>
              <a:t>Share your </a:t>
            </a:r>
            <a:r>
              <a:rPr lang="en-US" sz="2600" dirty="0" smtClean="0"/>
              <a:t>Itinerary:</a:t>
            </a:r>
          </a:p>
          <a:p>
            <a:pPr lvl="1">
              <a:lnSpc>
                <a:spcPct val="110000"/>
              </a:lnSpc>
            </a:pPr>
            <a:r>
              <a:rPr lang="en-US" sz="2200" dirty="0" smtClean="0"/>
              <a:t>with </a:t>
            </a:r>
            <a:r>
              <a:rPr lang="en-US" sz="2200" dirty="0"/>
              <a:t>family/office, especially when traveling </a:t>
            </a:r>
            <a:r>
              <a:rPr lang="en-US" sz="2200" dirty="0" smtClean="0"/>
              <a:t>alone</a:t>
            </a:r>
          </a:p>
          <a:p>
            <a:pPr lvl="1">
              <a:lnSpc>
                <a:spcPct val="110000"/>
              </a:lnSpc>
            </a:pPr>
            <a:endParaRPr lang="en-US" sz="1100" dirty="0"/>
          </a:p>
          <a:p>
            <a:pPr>
              <a:lnSpc>
                <a:spcPct val="110000"/>
              </a:lnSpc>
            </a:pPr>
            <a:r>
              <a:rPr lang="en-US" sz="2600" dirty="0"/>
              <a:t>Plan your Travel </a:t>
            </a:r>
            <a:r>
              <a:rPr lang="en-US" sz="2600" dirty="0" smtClean="0"/>
              <a:t>Route:</a:t>
            </a:r>
          </a:p>
          <a:p>
            <a:pPr lvl="1">
              <a:lnSpc>
                <a:spcPct val="110000"/>
              </a:lnSpc>
            </a:pPr>
            <a:r>
              <a:rPr lang="en-US" sz="2200" dirty="0" smtClean="0"/>
              <a:t>map </a:t>
            </a:r>
            <a:r>
              <a:rPr lang="en-US" sz="2200" dirty="0"/>
              <a:t>out directions from airport to hotel and/or destinations</a:t>
            </a:r>
          </a:p>
          <a:p>
            <a:pPr marL="800100" lvl="3" indent="-342900">
              <a:lnSpc>
                <a:spcPct val="110000"/>
              </a:lnSpc>
            </a:pPr>
            <a:r>
              <a:rPr lang="en-US" sz="2200" dirty="0">
                <a:cs typeface="ＭＳ Ｐゴシック" charset="0"/>
              </a:rPr>
              <a:t>Keep an actual copy in your carry-on luggage, do not solely rely on electronics</a:t>
            </a:r>
          </a:p>
          <a:p>
            <a:endParaRPr lang="en-US" dirty="0"/>
          </a:p>
        </p:txBody>
      </p:sp>
      <p:pic>
        <p:nvPicPr>
          <p:cNvPr id="4" name="Picture 3"/>
          <p:cNvPicPr>
            <a:picLocks noChangeAspect="1"/>
          </p:cNvPicPr>
          <p:nvPr/>
        </p:nvPicPr>
        <p:blipFill>
          <a:blip r:embed="rId3"/>
          <a:stretch>
            <a:fillRect/>
          </a:stretch>
        </p:blipFill>
        <p:spPr>
          <a:xfrm>
            <a:off x="7707312" y="2395675"/>
            <a:ext cx="3875088" cy="2465001"/>
          </a:xfrm>
          <a:prstGeom prst="rect">
            <a:avLst/>
          </a:prstGeom>
        </p:spPr>
      </p:pic>
    </p:spTree>
    <p:extLst>
      <p:ext uri="{BB962C8B-B14F-4D97-AF65-F5344CB8AC3E}">
        <p14:creationId xmlns:p14="http://schemas.microsoft.com/office/powerpoint/2010/main" val="1606499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900" y="462788"/>
            <a:ext cx="8534400" cy="896112"/>
          </a:xfrm>
        </p:spPr>
        <p:txBody>
          <a:bodyPr>
            <a:normAutofit/>
          </a:bodyPr>
          <a:lstStyle/>
          <a:p>
            <a:r>
              <a:rPr lang="en-US" dirty="0" smtClean="0">
                <a:solidFill>
                  <a:srgbClr val="00B050"/>
                </a:solidFill>
              </a:rPr>
              <a:t>Prior to traveling on UC business:</a:t>
            </a:r>
            <a:endParaRPr lang="en-US" dirty="0">
              <a:solidFill>
                <a:srgbClr val="00B050"/>
              </a:solidFill>
            </a:endParaRPr>
          </a:p>
        </p:txBody>
      </p:sp>
      <p:sp>
        <p:nvSpPr>
          <p:cNvPr id="3" name="Content Placeholder 2"/>
          <p:cNvSpPr>
            <a:spLocks noGrp="1"/>
          </p:cNvSpPr>
          <p:nvPr>
            <p:ph idx="1"/>
          </p:nvPr>
        </p:nvSpPr>
        <p:spPr>
          <a:xfrm>
            <a:off x="1689100" y="1498600"/>
            <a:ext cx="8229600" cy="4419600"/>
          </a:xfrm>
        </p:spPr>
        <p:txBody>
          <a:bodyPr>
            <a:normAutofit/>
          </a:bodyPr>
          <a:lstStyle/>
          <a:p>
            <a:pPr marL="742950" indent="-742950">
              <a:buNone/>
            </a:pPr>
            <a:r>
              <a:rPr lang="en-US" sz="3600" dirty="0"/>
              <a:t>A. If an out-of-state trip – Register the trip on the UC travel webpage.</a:t>
            </a:r>
          </a:p>
          <a:p>
            <a:pPr marL="742950" indent="-742950">
              <a:buNone/>
            </a:pPr>
            <a:r>
              <a:rPr lang="en-US" sz="3600" dirty="0"/>
              <a:t>B. Program emergency phone numbers in you cell phone directory. </a:t>
            </a:r>
          </a:p>
          <a:p>
            <a:pPr marL="742950" indent="-742950">
              <a:buNone/>
            </a:pPr>
            <a:r>
              <a:rPr lang="en-US" sz="3600" dirty="0"/>
              <a:t>C.  Leave your trip itinerary with family and your office.</a:t>
            </a:r>
          </a:p>
          <a:p>
            <a:pPr marL="742950" indent="-742950">
              <a:buNone/>
            </a:pPr>
            <a:r>
              <a:rPr lang="en-US" sz="3600" b="1" u="sng" dirty="0">
                <a:solidFill>
                  <a:srgbClr val="FF0000"/>
                </a:solidFill>
              </a:rPr>
              <a:t>D.  All of the above.</a:t>
            </a:r>
          </a:p>
          <a:p>
            <a:pPr marL="742950" indent="-742950">
              <a:buAutoNum type="alphaUcPeriod"/>
            </a:pPr>
            <a:endParaRPr lang="en-US" sz="3600" dirty="0"/>
          </a:p>
        </p:txBody>
      </p:sp>
    </p:spTree>
    <p:extLst>
      <p:ext uri="{BB962C8B-B14F-4D97-AF65-F5344CB8AC3E}">
        <p14:creationId xmlns:p14="http://schemas.microsoft.com/office/powerpoint/2010/main" val="3977413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smtClean="0">
                <a:solidFill>
                  <a:srgbClr val="00B050"/>
                </a:solidFill>
              </a:rPr>
              <a:t>Pre-Travel </a:t>
            </a:r>
            <a:r>
              <a:rPr lang="en-US" sz="3200" b="1" dirty="0">
                <a:solidFill>
                  <a:srgbClr val="00B050"/>
                </a:solidFill>
              </a:rPr>
              <a:t>Preparations</a:t>
            </a:r>
          </a:p>
        </p:txBody>
      </p:sp>
      <p:sp>
        <p:nvSpPr>
          <p:cNvPr id="3" name="Content Placeholder 2"/>
          <p:cNvSpPr>
            <a:spLocks noGrp="1"/>
          </p:cNvSpPr>
          <p:nvPr>
            <p:ph idx="1"/>
          </p:nvPr>
        </p:nvSpPr>
        <p:spPr>
          <a:xfrm>
            <a:off x="609600" y="1419225"/>
            <a:ext cx="10972800" cy="4417903"/>
          </a:xfrm>
        </p:spPr>
        <p:txBody>
          <a:bodyPr>
            <a:normAutofit fontScale="85000" lnSpcReduction="20000"/>
          </a:bodyPr>
          <a:lstStyle/>
          <a:p>
            <a:pPr>
              <a:lnSpc>
                <a:spcPct val="120000"/>
              </a:lnSpc>
            </a:pPr>
            <a:r>
              <a:rPr lang="en-US" sz="2800" dirty="0"/>
              <a:t>Emergency Phone </a:t>
            </a:r>
            <a:r>
              <a:rPr lang="en-US" sz="2800" dirty="0" smtClean="0"/>
              <a:t>Numbers</a:t>
            </a:r>
            <a:r>
              <a:rPr lang="en-US" sz="2600" dirty="0" smtClean="0"/>
              <a:t>:</a:t>
            </a:r>
          </a:p>
          <a:p>
            <a:pPr marL="800100" lvl="3" indent="-342900"/>
            <a:r>
              <a:rPr lang="en-US" sz="2400" dirty="0" smtClean="0">
                <a:cs typeface="ＭＳ Ｐゴシック" charset="0"/>
              </a:rPr>
              <a:t>Physician</a:t>
            </a:r>
            <a:r>
              <a:rPr lang="en-US" sz="2400" dirty="0">
                <a:cs typeface="ＭＳ Ｐゴシック" charset="0"/>
              </a:rPr>
              <a:t>, Family </a:t>
            </a:r>
          </a:p>
          <a:p>
            <a:pPr marL="800100" lvl="3" indent="-342900"/>
            <a:r>
              <a:rPr lang="en-US" sz="2400" dirty="0" smtClean="0">
                <a:cs typeface="ＭＳ Ｐゴシック" charset="0"/>
              </a:rPr>
              <a:t>Local </a:t>
            </a:r>
            <a:r>
              <a:rPr lang="en-US" sz="2400" dirty="0">
                <a:cs typeface="ＭＳ Ｐゴシック" charset="0"/>
              </a:rPr>
              <a:t>Police Dept. 911 Equivalent Number</a:t>
            </a:r>
          </a:p>
          <a:p>
            <a:pPr lvl="1"/>
            <a:endParaRPr lang="en-US" sz="1000" dirty="0"/>
          </a:p>
          <a:p>
            <a:pPr marL="342900" lvl="2" indent="-342900"/>
            <a:r>
              <a:rPr lang="en-US" sz="2800" dirty="0"/>
              <a:t>Essentials in Carry-On </a:t>
            </a:r>
            <a:r>
              <a:rPr lang="en-US" sz="2800" dirty="0" smtClean="0"/>
              <a:t>Luggage</a:t>
            </a:r>
            <a:endParaRPr lang="en-US" sz="2600" dirty="0" smtClean="0">
              <a:cs typeface="ＭＳ Ｐゴシック" charset="0"/>
            </a:endParaRPr>
          </a:p>
          <a:p>
            <a:pPr marL="800100" lvl="3" indent="-342900"/>
            <a:r>
              <a:rPr lang="en-US" sz="2400" dirty="0" smtClean="0">
                <a:cs typeface="ＭＳ Ｐゴシック" charset="0"/>
              </a:rPr>
              <a:t>Keep crucial items on/with you</a:t>
            </a:r>
          </a:p>
          <a:p>
            <a:pPr marL="800100" lvl="3" indent="-342900"/>
            <a:r>
              <a:rPr lang="en-US" sz="2400" dirty="0" smtClean="0">
                <a:cs typeface="ＭＳ Ｐゴシック" charset="0"/>
              </a:rPr>
              <a:t>Lithium </a:t>
            </a:r>
            <a:r>
              <a:rPr lang="en-US" sz="2400" dirty="0">
                <a:cs typeface="ＭＳ Ｐゴシック" charset="0"/>
              </a:rPr>
              <a:t>Batteries are Not Permitted in Checked Luggage - Fire Hazard</a:t>
            </a:r>
          </a:p>
          <a:p>
            <a:pPr marL="800100" lvl="3" indent="-342900"/>
            <a:endParaRPr lang="en-US" sz="1100" dirty="0">
              <a:cs typeface="ＭＳ Ｐゴシック" charset="0"/>
            </a:endParaRPr>
          </a:p>
          <a:p>
            <a:pPr>
              <a:lnSpc>
                <a:spcPct val="110000"/>
              </a:lnSpc>
            </a:pPr>
            <a:r>
              <a:rPr lang="en-US" sz="2800" dirty="0" smtClean="0"/>
              <a:t>Hotel </a:t>
            </a:r>
            <a:r>
              <a:rPr lang="en-US" sz="2800" dirty="0"/>
              <a:t>Have Automatic Fire Sprinklers</a:t>
            </a:r>
            <a:r>
              <a:rPr lang="en-US" sz="2800" dirty="0" smtClean="0"/>
              <a:t>?</a:t>
            </a:r>
            <a:endParaRPr lang="en-US" sz="2600" dirty="0" smtClean="0"/>
          </a:p>
          <a:p>
            <a:pPr marL="857250" lvl="3" indent="0">
              <a:buNone/>
            </a:pPr>
            <a:r>
              <a:rPr lang="en-US" sz="2400" dirty="0" smtClean="0">
                <a:cs typeface="ＭＳ Ｐゴシック" charset="0"/>
                <a:hlinkClick r:id="rId3"/>
              </a:rPr>
              <a:t>http</a:t>
            </a:r>
            <a:r>
              <a:rPr lang="en-US" sz="2400" dirty="0">
                <a:cs typeface="ＭＳ Ｐゴシック" charset="0"/>
                <a:hlinkClick r:id="rId3"/>
              </a:rPr>
              <a:t>://apps.usfa.fema.gov/hotel/</a:t>
            </a:r>
            <a:endParaRPr lang="en-US" sz="2400" dirty="0">
              <a:cs typeface="ＭＳ Ｐゴシック" charset="0"/>
            </a:endParaRPr>
          </a:p>
          <a:p>
            <a:pPr lvl="1">
              <a:lnSpc>
                <a:spcPct val="110000"/>
              </a:lnSpc>
            </a:pPr>
            <a:endParaRPr lang="en-US" sz="1100" dirty="0"/>
          </a:p>
          <a:p>
            <a:r>
              <a:rPr lang="en-US" sz="2800" dirty="0"/>
              <a:t>Overseas Travel – Go to:</a:t>
            </a:r>
          </a:p>
          <a:p>
            <a:pPr lvl="1">
              <a:lnSpc>
                <a:spcPct val="110000"/>
              </a:lnSpc>
            </a:pPr>
            <a:r>
              <a:rPr lang="en-US" sz="2400" dirty="0" smtClean="0"/>
              <a:t>U.S. State Department travel website</a:t>
            </a:r>
            <a:endParaRPr lang="en-US" sz="2400" dirty="0"/>
          </a:p>
          <a:p>
            <a:pPr marL="857250" lvl="3" indent="0">
              <a:buNone/>
            </a:pPr>
            <a:r>
              <a:rPr lang="en-US" sz="2400" dirty="0">
                <a:cs typeface="ＭＳ Ｐゴシック" charset="0"/>
                <a:hlinkClick r:id="rId4"/>
              </a:rPr>
              <a:t>http://travel.state.gov/travel/tips/safety/safety_1180.html</a:t>
            </a:r>
            <a:r>
              <a:rPr lang="en-US" sz="2400" dirty="0">
                <a:cs typeface="ＭＳ Ｐゴシック" charset="0"/>
              </a:rPr>
              <a:t> </a:t>
            </a:r>
          </a:p>
          <a:p>
            <a:endParaRPr lang="en-US" dirty="0"/>
          </a:p>
        </p:txBody>
      </p:sp>
      <p:pic>
        <p:nvPicPr>
          <p:cNvPr id="4" name="Picture 3"/>
          <p:cNvPicPr>
            <a:picLocks noChangeAspect="1"/>
          </p:cNvPicPr>
          <p:nvPr/>
        </p:nvPicPr>
        <p:blipFill>
          <a:blip r:embed="rId5"/>
          <a:stretch>
            <a:fillRect/>
          </a:stretch>
        </p:blipFill>
        <p:spPr>
          <a:xfrm>
            <a:off x="9691682" y="451626"/>
            <a:ext cx="1643067" cy="805674"/>
          </a:xfrm>
          <a:prstGeom prst="rect">
            <a:avLst/>
          </a:prstGeom>
        </p:spPr>
      </p:pic>
      <p:pic>
        <p:nvPicPr>
          <p:cNvPr id="5" name="Picture 4"/>
          <p:cNvPicPr>
            <a:picLocks noChangeAspect="1"/>
          </p:cNvPicPr>
          <p:nvPr/>
        </p:nvPicPr>
        <p:blipFill>
          <a:blip r:embed="rId6"/>
          <a:stretch>
            <a:fillRect/>
          </a:stretch>
        </p:blipFill>
        <p:spPr>
          <a:xfrm>
            <a:off x="9691682" y="1695692"/>
            <a:ext cx="1643067" cy="778856"/>
          </a:xfrm>
          <a:prstGeom prst="rect">
            <a:avLst/>
          </a:prstGeom>
        </p:spPr>
      </p:pic>
      <p:pic>
        <p:nvPicPr>
          <p:cNvPr id="6" name="Picture 5"/>
          <p:cNvPicPr>
            <a:picLocks noChangeAspect="1"/>
          </p:cNvPicPr>
          <p:nvPr/>
        </p:nvPicPr>
        <p:blipFill>
          <a:blip r:embed="rId7"/>
          <a:stretch>
            <a:fillRect/>
          </a:stretch>
        </p:blipFill>
        <p:spPr>
          <a:xfrm>
            <a:off x="9691682" y="2906782"/>
            <a:ext cx="1643067" cy="2430116"/>
          </a:xfrm>
          <a:prstGeom prst="rect">
            <a:avLst/>
          </a:prstGeom>
        </p:spPr>
      </p:pic>
    </p:spTree>
    <p:extLst>
      <p:ext uri="{BB962C8B-B14F-4D97-AF65-F5344CB8AC3E}">
        <p14:creationId xmlns:p14="http://schemas.microsoft.com/office/powerpoint/2010/main" val="3048626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346" y="384067"/>
            <a:ext cx="8763000" cy="9445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sz="3200" b="1" dirty="0">
                <a:solidFill>
                  <a:srgbClr val="00B050"/>
                </a:solidFill>
              </a:rPr>
              <a:t>Out-of-State/Out-of-Country Travel</a:t>
            </a:r>
          </a:p>
        </p:txBody>
      </p:sp>
      <p:sp>
        <p:nvSpPr>
          <p:cNvPr id="3" name="Content Placeholder 2"/>
          <p:cNvSpPr>
            <a:spLocks noGrp="1"/>
          </p:cNvSpPr>
          <p:nvPr>
            <p:ph sz="half" idx="1"/>
          </p:nvPr>
        </p:nvSpPr>
        <p:spPr>
          <a:xfrm>
            <a:off x="692658" y="1176229"/>
            <a:ext cx="11194541" cy="5181600"/>
          </a:xfrm>
        </p:spPr>
        <p:txBody>
          <a:bodyPr>
            <a:noAutofit/>
          </a:bodyPr>
          <a:lstStyle/>
          <a:p>
            <a:pPr marL="342900" lvl="3" indent="-342900">
              <a:lnSpc>
                <a:spcPct val="150000"/>
              </a:lnSpc>
              <a:buFont typeface="Arial" charset="0"/>
              <a:buChar char="•"/>
            </a:pPr>
            <a:r>
              <a:rPr lang="en-US" sz="2400" dirty="0" smtClean="0"/>
              <a:t>UC employees traveling on business are provided insurance coverage</a:t>
            </a:r>
          </a:p>
          <a:p>
            <a:pPr marL="342900" lvl="3" indent="-342900">
              <a:lnSpc>
                <a:spcPct val="150000"/>
              </a:lnSpc>
              <a:buFont typeface="Arial" charset="0"/>
              <a:buChar char="•"/>
            </a:pPr>
            <a:r>
              <a:rPr lang="en-US" sz="2400" dirty="0" smtClean="0"/>
              <a:t>Register </a:t>
            </a:r>
            <a:r>
              <a:rPr lang="en-US" sz="2400" dirty="0"/>
              <a:t>all UC out-of-state or out-of-country </a:t>
            </a:r>
            <a:r>
              <a:rPr lang="en-US" sz="2400" dirty="0" smtClean="0"/>
              <a:t>business travel</a:t>
            </a:r>
            <a:endParaRPr lang="en-US" sz="2400" dirty="0"/>
          </a:p>
          <a:p>
            <a:pPr marL="342900" lvl="1" indent="-342900">
              <a:buFont typeface="Arial" charset="0"/>
              <a:buChar char="•"/>
            </a:pPr>
            <a:r>
              <a:rPr lang="en-US" dirty="0">
                <a:cs typeface="ＭＳ Ｐゴシック" charset="0"/>
              </a:rPr>
              <a:t>Book trips through </a:t>
            </a:r>
            <a:r>
              <a:rPr lang="en-US" dirty="0" err="1">
                <a:cs typeface="ＭＳ Ｐゴシック" charset="0"/>
              </a:rPr>
              <a:t>Connexxus</a:t>
            </a:r>
            <a:r>
              <a:rPr lang="en-US" dirty="0">
                <a:cs typeface="ＭＳ Ｐゴシック" charset="0"/>
              </a:rPr>
              <a:t> – You are automatically registered</a:t>
            </a:r>
          </a:p>
          <a:p>
            <a:pPr marL="342900" lvl="3" indent="-342900">
              <a:lnSpc>
                <a:spcPct val="150000"/>
              </a:lnSpc>
              <a:buFont typeface="Arial" charset="0"/>
              <a:buChar char="•"/>
            </a:pPr>
            <a:r>
              <a:rPr lang="en-US" sz="2400" dirty="0" smtClean="0">
                <a:cs typeface="ＭＳ Ｐゴシック" charset="0"/>
              </a:rPr>
              <a:t>Manually register through</a:t>
            </a:r>
            <a:r>
              <a:rPr lang="en-US" sz="2400" dirty="0">
                <a:cs typeface="ＭＳ Ｐゴシック" charset="0"/>
              </a:rPr>
              <a:t>: </a:t>
            </a:r>
            <a:r>
              <a:rPr lang="en-US" sz="2400" dirty="0">
                <a:cs typeface="ＭＳ Ｐゴシック" charset="0"/>
                <a:hlinkClick r:id="rId3"/>
              </a:rPr>
              <a:t>www.uctravel.org</a:t>
            </a:r>
            <a:r>
              <a:rPr lang="en-US" sz="2400" dirty="0">
                <a:cs typeface="ＭＳ Ｐゴシック" charset="0"/>
              </a:rPr>
              <a:t> </a:t>
            </a:r>
          </a:p>
          <a:p>
            <a:pPr>
              <a:lnSpc>
                <a:spcPct val="150000"/>
              </a:lnSpc>
            </a:pPr>
            <a:r>
              <a:rPr lang="en-US" sz="2400" dirty="0" smtClean="0"/>
              <a:t>Visit UC ANR Business </a:t>
            </a:r>
            <a:r>
              <a:rPr lang="en-US" sz="2400" dirty="0"/>
              <a:t>Travel website: </a:t>
            </a:r>
            <a:r>
              <a:rPr lang="en-US" sz="2400" dirty="0">
                <a:hlinkClick r:id="rId4"/>
              </a:rPr>
              <a:t>http://safety.ucanr.edu/Programs/Business_Travel</a:t>
            </a:r>
            <a:r>
              <a:rPr lang="en-US" sz="2400" dirty="0" smtClean="0">
                <a:hlinkClick r:id="rId4"/>
              </a:rPr>
              <a:t>/</a:t>
            </a:r>
            <a:endParaRPr lang="en-US" dirty="0" smtClean="0">
              <a:cs typeface="ＭＳ Ｐゴシック" charset="0"/>
            </a:endParaRPr>
          </a:p>
          <a:p>
            <a:pPr marL="342900" lvl="1" indent="-342900">
              <a:buFont typeface="Arial" panose="020B0604020202020204" pitchFamily="34" charset="0"/>
              <a:buChar char="•"/>
            </a:pPr>
            <a:r>
              <a:rPr lang="en-US" dirty="0" smtClean="0">
                <a:cs typeface="ＭＳ Ｐゴシック" charset="0"/>
              </a:rPr>
              <a:t>Includes links to:</a:t>
            </a:r>
          </a:p>
          <a:p>
            <a:pPr marL="742950" lvl="2" indent="-342900">
              <a:buFontTx/>
              <a:buChar char="-"/>
            </a:pPr>
            <a:r>
              <a:rPr lang="en-US" dirty="0" smtClean="0">
                <a:cs typeface="ＭＳ Ｐゴシック" charset="0"/>
              </a:rPr>
              <a:t>Travel FAQ					-  UC Trip Planner (global travel resource)		-  Domestic Travel</a:t>
            </a:r>
          </a:p>
          <a:p>
            <a:pPr marL="742950" lvl="2" indent="-342900">
              <a:buFontTx/>
              <a:buChar char="-"/>
            </a:pPr>
            <a:r>
              <a:rPr lang="en-US" dirty="0" smtClean="0">
                <a:cs typeface="ＭＳ Ｐゴシック" charset="0"/>
              </a:rPr>
              <a:t>Insurance registration		-  </a:t>
            </a:r>
            <a:r>
              <a:rPr lang="en-US" dirty="0" err="1" smtClean="0">
                <a:cs typeface="ＭＳ Ｐゴシック" charset="0"/>
              </a:rPr>
              <a:t>Connexxus</a:t>
            </a:r>
            <a:r>
              <a:rPr lang="en-US" dirty="0" smtClean="0">
                <a:cs typeface="ＭＳ Ｐゴシック" charset="0"/>
              </a:rPr>
              <a:t> Travel Program					-  International</a:t>
            </a:r>
          </a:p>
        </p:txBody>
      </p:sp>
      <p:pic>
        <p:nvPicPr>
          <p:cNvPr id="5" name="Picture 3" descr="C:\Documents and Settings\khsi\My Documents\My Pictures\passport.gif"/>
          <p:cNvPicPr>
            <a:picLocks noChangeAspect="1" noChangeArrowheads="1"/>
          </p:cNvPicPr>
          <p:nvPr/>
        </p:nvPicPr>
        <p:blipFill>
          <a:blip r:embed="rId5" cstate="print"/>
          <a:srcRect/>
          <a:stretch>
            <a:fillRect/>
          </a:stretch>
        </p:blipFill>
        <p:spPr bwMode="auto">
          <a:xfrm>
            <a:off x="9984559" y="2509903"/>
            <a:ext cx="1902640" cy="1902640"/>
          </a:xfrm>
          <a:prstGeom prst="rect">
            <a:avLst/>
          </a:prstGeom>
          <a:noFill/>
        </p:spPr>
      </p:pic>
    </p:spTree>
    <p:extLst>
      <p:ext uri="{BB962C8B-B14F-4D97-AF65-F5344CB8AC3E}">
        <p14:creationId xmlns:p14="http://schemas.microsoft.com/office/powerpoint/2010/main" val="2397049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292" y="391035"/>
            <a:ext cx="10972800" cy="8937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sz="3200" b="1" dirty="0">
                <a:solidFill>
                  <a:srgbClr val="00B050"/>
                </a:solidFill>
              </a:rPr>
              <a:t>Going Through Airport Security</a:t>
            </a:r>
          </a:p>
        </p:txBody>
      </p:sp>
      <p:sp>
        <p:nvSpPr>
          <p:cNvPr id="3" name="Content Placeholder 2"/>
          <p:cNvSpPr>
            <a:spLocks noGrp="1"/>
          </p:cNvSpPr>
          <p:nvPr>
            <p:ph sz="half" idx="1"/>
          </p:nvPr>
        </p:nvSpPr>
        <p:spPr>
          <a:xfrm>
            <a:off x="698500" y="1459108"/>
            <a:ext cx="7759700" cy="4406900"/>
          </a:xfrm>
        </p:spPr>
        <p:txBody>
          <a:bodyPr>
            <a:noAutofit/>
          </a:bodyPr>
          <a:lstStyle/>
          <a:p>
            <a:r>
              <a:rPr lang="en-US" sz="2400" dirty="0"/>
              <a:t>All liquid bottles should be 3.4 ounces (100 ml) or less and put into a 1quart Ziploc® </a:t>
            </a:r>
            <a:r>
              <a:rPr lang="en-US" sz="2400" dirty="0" smtClean="0"/>
              <a:t>bag</a:t>
            </a:r>
          </a:p>
          <a:p>
            <a:pPr marL="0" indent="0">
              <a:buNone/>
            </a:pPr>
            <a:endParaRPr lang="en-US" sz="1200" dirty="0"/>
          </a:p>
          <a:p>
            <a:r>
              <a:rPr lang="en-US" sz="2400" dirty="0"/>
              <a:t>Remember to take all water &amp; other beverages out of carry-on </a:t>
            </a:r>
            <a:r>
              <a:rPr lang="en-US" sz="2400" dirty="0" smtClean="0"/>
              <a:t>baggage</a:t>
            </a:r>
          </a:p>
          <a:p>
            <a:endParaRPr lang="en-US" sz="1200" dirty="0"/>
          </a:p>
          <a:p>
            <a:r>
              <a:rPr lang="en-US" sz="2400" dirty="0"/>
              <a:t>Remove laptop from case &amp; place in a separate screening bin</a:t>
            </a:r>
          </a:p>
          <a:p>
            <a:pPr>
              <a:lnSpc>
                <a:spcPct val="150000"/>
              </a:lnSpc>
            </a:pPr>
            <a:r>
              <a:rPr lang="en-US" sz="2400" dirty="0"/>
              <a:t>Take shoes off </a:t>
            </a:r>
          </a:p>
          <a:p>
            <a:pPr>
              <a:lnSpc>
                <a:spcPct val="150000"/>
              </a:lnSpc>
            </a:pPr>
            <a:r>
              <a:rPr lang="en-US" sz="2400" dirty="0"/>
              <a:t>Follow instructions from the TSA personnel</a:t>
            </a:r>
          </a:p>
        </p:txBody>
      </p:sp>
      <p:pic>
        <p:nvPicPr>
          <p:cNvPr id="3075" name="Picture 3" descr="D:\IMG_1039.JPG"/>
          <p:cNvPicPr>
            <a:picLocks noGrp="1" noChangeAspect="1" noChangeArrowheads="1"/>
          </p:cNvPicPr>
          <p:nvPr>
            <p:ph sz="half" idx="2"/>
          </p:nvPr>
        </p:nvPicPr>
        <p:blipFill>
          <a:blip r:embed="rId3" cstate="print"/>
          <a:srcRect/>
          <a:stretch>
            <a:fillRect/>
          </a:stretch>
        </p:blipFill>
        <p:spPr bwMode="auto">
          <a:xfrm>
            <a:off x="8645524" y="1284797"/>
            <a:ext cx="3114675" cy="4152900"/>
          </a:xfrm>
          <a:prstGeom prst="rect">
            <a:avLst/>
          </a:prstGeom>
          <a:noFill/>
        </p:spPr>
      </p:pic>
      <p:pic>
        <p:nvPicPr>
          <p:cNvPr id="37892" name="Picture 4" descr="TSA Logo">
            <a:hlinkClick r:id="rId4"/>
          </p:cNvPr>
          <p:cNvPicPr>
            <a:picLocks noChangeAspect="1" noChangeArrowheads="1"/>
          </p:cNvPicPr>
          <p:nvPr/>
        </p:nvPicPr>
        <p:blipFill>
          <a:blip r:embed="rId5" cstate="print"/>
          <a:srcRect/>
          <a:stretch>
            <a:fillRect/>
          </a:stretch>
        </p:blipFill>
        <p:spPr bwMode="auto">
          <a:xfrm>
            <a:off x="9074150" y="587374"/>
            <a:ext cx="1828800" cy="581026"/>
          </a:xfrm>
          <a:prstGeom prst="rect">
            <a:avLst/>
          </a:prstGeom>
          <a:noFill/>
        </p:spPr>
      </p:pic>
    </p:spTree>
    <p:extLst>
      <p:ext uri="{BB962C8B-B14F-4D97-AF65-F5344CB8AC3E}">
        <p14:creationId xmlns:p14="http://schemas.microsoft.com/office/powerpoint/2010/main" val="1473506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sz="3200" b="1" dirty="0">
                <a:solidFill>
                  <a:srgbClr val="00B050"/>
                </a:solidFill>
              </a:rPr>
              <a:t>Ergonomics</a:t>
            </a:r>
          </a:p>
        </p:txBody>
      </p:sp>
      <p:sp>
        <p:nvSpPr>
          <p:cNvPr id="4" name="Content Placeholder 3"/>
          <p:cNvSpPr>
            <a:spLocks noGrp="1"/>
          </p:cNvSpPr>
          <p:nvPr>
            <p:ph sz="half" idx="2"/>
          </p:nvPr>
        </p:nvSpPr>
        <p:spPr>
          <a:xfrm>
            <a:off x="5622795" y="846138"/>
            <a:ext cx="6292850" cy="4890783"/>
          </a:xfrm>
        </p:spPr>
        <p:txBody>
          <a:bodyPr>
            <a:normAutofit fontScale="40000" lnSpcReduction="20000"/>
          </a:bodyPr>
          <a:lstStyle/>
          <a:p>
            <a:pPr>
              <a:lnSpc>
                <a:spcPct val="160000"/>
              </a:lnSpc>
            </a:pPr>
            <a:r>
              <a:rPr lang="en-US" sz="7400" dirty="0" smtClean="0"/>
              <a:t>Luggage</a:t>
            </a:r>
          </a:p>
          <a:p>
            <a:pPr lvl="1">
              <a:lnSpc>
                <a:spcPct val="120000"/>
              </a:lnSpc>
            </a:pPr>
            <a:r>
              <a:rPr lang="en-US" sz="5000" dirty="0" smtClean="0"/>
              <a:t>Wheels</a:t>
            </a:r>
            <a:endParaRPr lang="en-US" sz="5000" dirty="0"/>
          </a:p>
          <a:p>
            <a:pPr lvl="1">
              <a:lnSpc>
                <a:spcPct val="120000"/>
              </a:lnSpc>
            </a:pPr>
            <a:r>
              <a:rPr lang="en-US" sz="5000" dirty="0" smtClean="0"/>
              <a:t>Weight </a:t>
            </a:r>
            <a:r>
              <a:rPr lang="en-US" sz="5000" dirty="0"/>
              <a:t>Less </a:t>
            </a:r>
            <a:r>
              <a:rPr lang="en-US" sz="5000" dirty="0" smtClean="0"/>
              <a:t>Than </a:t>
            </a:r>
            <a:r>
              <a:rPr lang="en-US" sz="5000" dirty="0" smtClean="0">
                <a:cs typeface="ＭＳ Ｐゴシック" charset="0"/>
              </a:rPr>
              <a:t>45-50 Pounds</a:t>
            </a:r>
          </a:p>
          <a:p>
            <a:pPr lvl="1">
              <a:lnSpc>
                <a:spcPct val="120000"/>
              </a:lnSpc>
            </a:pPr>
            <a:r>
              <a:rPr lang="en-US" sz="5000" dirty="0" smtClean="0"/>
              <a:t>Caution </a:t>
            </a:r>
            <a:r>
              <a:rPr lang="en-US" sz="5000" dirty="0"/>
              <a:t>Lifting Luggage from Car </a:t>
            </a:r>
            <a:r>
              <a:rPr lang="en-US" sz="5000" dirty="0" smtClean="0"/>
              <a:t>Trunk</a:t>
            </a:r>
          </a:p>
          <a:p>
            <a:pPr marL="457200" lvl="1" indent="0">
              <a:lnSpc>
                <a:spcPct val="120000"/>
              </a:lnSpc>
              <a:buNone/>
            </a:pPr>
            <a:endParaRPr lang="en-US" sz="7000" dirty="0"/>
          </a:p>
          <a:p>
            <a:pPr>
              <a:lnSpc>
                <a:spcPct val="160000"/>
              </a:lnSpc>
            </a:pPr>
            <a:r>
              <a:rPr lang="en-US" sz="7400" dirty="0"/>
              <a:t>Laptops</a:t>
            </a:r>
          </a:p>
          <a:p>
            <a:pPr lvl="1">
              <a:lnSpc>
                <a:spcPct val="120000"/>
              </a:lnSpc>
            </a:pPr>
            <a:r>
              <a:rPr lang="en-US" sz="5000" dirty="0"/>
              <a:t>Case with Wide Padded Shoulder Straps</a:t>
            </a:r>
          </a:p>
          <a:p>
            <a:pPr lvl="1">
              <a:lnSpc>
                <a:spcPct val="120000"/>
              </a:lnSpc>
            </a:pPr>
            <a:r>
              <a:rPr lang="en-US" sz="5000" dirty="0"/>
              <a:t>Alternate Between Shoulders Regularly</a:t>
            </a:r>
          </a:p>
          <a:p>
            <a:pPr lvl="1">
              <a:lnSpc>
                <a:spcPct val="120000"/>
              </a:lnSpc>
            </a:pPr>
            <a:r>
              <a:rPr lang="en-US" sz="5000" dirty="0"/>
              <a:t>Put Accessories in Suitcase</a:t>
            </a:r>
          </a:p>
        </p:txBody>
      </p:sp>
      <p:pic>
        <p:nvPicPr>
          <p:cNvPr id="9" name="Picture 2" descr="D:\IMG_1067.JPG"/>
          <p:cNvPicPr>
            <a:picLocks noGrp="1" noChangeAspect="1" noChangeArrowheads="1"/>
          </p:cNvPicPr>
          <p:nvPr>
            <p:ph sz="half" idx="1"/>
          </p:nvPr>
        </p:nvPicPr>
        <p:blipFill>
          <a:blip r:embed="rId3" cstate="print"/>
          <a:srcRect/>
          <a:stretch>
            <a:fillRect/>
          </a:stretch>
        </p:blipFill>
        <p:spPr bwMode="auto">
          <a:xfrm>
            <a:off x="704850" y="1652085"/>
            <a:ext cx="4165600" cy="3124200"/>
          </a:xfrm>
          <a:prstGeom prst="rect">
            <a:avLst/>
          </a:prstGeom>
          <a:noFill/>
        </p:spPr>
      </p:pic>
    </p:spTree>
    <p:extLst>
      <p:ext uri="{BB962C8B-B14F-4D97-AF65-F5344CB8AC3E}">
        <p14:creationId xmlns:p14="http://schemas.microsoft.com/office/powerpoint/2010/main" val="3452930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sz="3200" b="1" dirty="0" smtClean="0">
                <a:solidFill>
                  <a:srgbClr val="00B050"/>
                </a:solidFill>
              </a:rPr>
              <a:t>Pre-Flight Preparations</a:t>
            </a:r>
            <a:endParaRPr lang="en-US" sz="3200" b="1" dirty="0">
              <a:solidFill>
                <a:srgbClr val="00B050"/>
              </a:solidFill>
            </a:endParaRPr>
          </a:p>
        </p:txBody>
      </p:sp>
      <p:sp>
        <p:nvSpPr>
          <p:cNvPr id="3" name="Content Placeholder 2"/>
          <p:cNvSpPr>
            <a:spLocks noGrp="1"/>
          </p:cNvSpPr>
          <p:nvPr>
            <p:ph idx="1"/>
          </p:nvPr>
        </p:nvSpPr>
        <p:spPr/>
        <p:txBody>
          <a:bodyPr>
            <a:normAutofit/>
          </a:bodyPr>
          <a:lstStyle/>
          <a:p>
            <a:pPr>
              <a:lnSpc>
                <a:spcPct val="150000"/>
              </a:lnSpc>
            </a:pPr>
            <a:r>
              <a:rPr lang="en-US" sz="2400" dirty="0"/>
              <a:t>From Seat - Count Number of Rows to Nearest Emergency Exit</a:t>
            </a:r>
          </a:p>
          <a:p>
            <a:pPr marL="342900" lvl="1" indent="-342900">
              <a:lnSpc>
                <a:spcPct val="150000"/>
              </a:lnSpc>
              <a:buFont typeface="Arial" charset="0"/>
              <a:buChar char="•"/>
            </a:pPr>
            <a:r>
              <a:rPr lang="en-US" sz="2400" dirty="0">
                <a:cs typeface="ＭＳ Ｐゴシック" charset="0"/>
              </a:rPr>
              <a:t>Number of Rows to the Exit in Front</a:t>
            </a:r>
          </a:p>
          <a:p>
            <a:pPr marL="342900" lvl="1" indent="-342900">
              <a:lnSpc>
                <a:spcPct val="150000"/>
              </a:lnSpc>
              <a:buFont typeface="Arial" charset="0"/>
              <a:buChar char="•"/>
            </a:pPr>
            <a:r>
              <a:rPr lang="en-US" sz="2400" dirty="0">
                <a:cs typeface="ＭＳ Ｐゴシック" charset="0"/>
              </a:rPr>
              <a:t>Number of Rows to the Exit Behind</a:t>
            </a:r>
          </a:p>
          <a:p>
            <a:pPr>
              <a:lnSpc>
                <a:spcPct val="150000"/>
              </a:lnSpc>
            </a:pPr>
            <a:r>
              <a:rPr lang="en-US" sz="2400" dirty="0"/>
              <a:t>Listen to Safety Briefing By Flight Attendant</a:t>
            </a:r>
          </a:p>
          <a:p>
            <a:pPr>
              <a:lnSpc>
                <a:spcPct val="150000"/>
              </a:lnSpc>
            </a:pPr>
            <a:r>
              <a:rPr lang="en-US" sz="2400" dirty="0"/>
              <a:t>Event of Accident/Crash – Listen and Follow to Flight Attendant Instructions</a:t>
            </a:r>
          </a:p>
        </p:txBody>
      </p:sp>
      <p:pic>
        <p:nvPicPr>
          <p:cNvPr id="5" name="Picture 4"/>
          <p:cNvPicPr>
            <a:picLocks noChangeAspect="1"/>
          </p:cNvPicPr>
          <p:nvPr/>
        </p:nvPicPr>
        <p:blipFill>
          <a:blip r:embed="rId3"/>
          <a:stretch>
            <a:fillRect/>
          </a:stretch>
        </p:blipFill>
        <p:spPr>
          <a:xfrm>
            <a:off x="9261475" y="626854"/>
            <a:ext cx="2079625" cy="3046621"/>
          </a:xfrm>
          <a:prstGeom prst="rect">
            <a:avLst/>
          </a:prstGeom>
        </p:spPr>
      </p:pic>
    </p:spTree>
    <p:extLst>
      <p:ext uri="{BB962C8B-B14F-4D97-AF65-F5344CB8AC3E}">
        <p14:creationId xmlns:p14="http://schemas.microsoft.com/office/powerpoint/2010/main" val="2864373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810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sz="3200" b="1" dirty="0">
                <a:solidFill>
                  <a:srgbClr val="00B050"/>
                </a:solidFill>
              </a:rPr>
              <a:t>Thrombosis</a:t>
            </a:r>
          </a:p>
        </p:txBody>
      </p:sp>
      <p:sp>
        <p:nvSpPr>
          <p:cNvPr id="3" name="Content Placeholder 2"/>
          <p:cNvSpPr>
            <a:spLocks noGrp="1"/>
          </p:cNvSpPr>
          <p:nvPr>
            <p:ph idx="1"/>
          </p:nvPr>
        </p:nvSpPr>
        <p:spPr>
          <a:xfrm>
            <a:off x="609600" y="1254800"/>
            <a:ext cx="10972800" cy="3816350"/>
          </a:xfrm>
        </p:spPr>
        <p:txBody>
          <a:bodyPr>
            <a:noAutofit/>
          </a:bodyPr>
          <a:lstStyle/>
          <a:p>
            <a:pPr>
              <a:lnSpc>
                <a:spcPct val="160000"/>
              </a:lnSpc>
            </a:pPr>
            <a:r>
              <a:rPr lang="en-US" sz="2400" dirty="0"/>
              <a:t>Defined as a clot of coagulated blood in the blood vessel</a:t>
            </a:r>
          </a:p>
          <a:p>
            <a:pPr>
              <a:lnSpc>
                <a:spcPct val="160000"/>
              </a:lnSpc>
            </a:pPr>
            <a:r>
              <a:rPr lang="en-US" sz="2400" dirty="0"/>
              <a:t>During long trips deep vein thrombosis  can develop from lack of </a:t>
            </a:r>
            <a:r>
              <a:rPr lang="en-US" sz="2400" dirty="0" smtClean="0"/>
              <a:t>movement</a:t>
            </a:r>
            <a:endParaRPr lang="en-US" sz="2400" dirty="0"/>
          </a:p>
          <a:p>
            <a:pPr>
              <a:lnSpc>
                <a:spcPct val="160000"/>
              </a:lnSpc>
            </a:pPr>
            <a:r>
              <a:rPr lang="en-US" sz="2400" dirty="0"/>
              <a:t>Can be fatal – Pulmonary Embolism</a:t>
            </a:r>
          </a:p>
          <a:p>
            <a:r>
              <a:rPr lang="en-US" sz="2400" dirty="0"/>
              <a:t>World Health Organization (WHO)  estimates that 1 out of 4,500 travelers will develop a </a:t>
            </a:r>
            <a:r>
              <a:rPr lang="en-US" sz="2400" dirty="0" smtClean="0"/>
              <a:t>clot</a:t>
            </a:r>
          </a:p>
          <a:p>
            <a:endParaRPr lang="en-US" sz="1000" dirty="0"/>
          </a:p>
          <a:p>
            <a:r>
              <a:rPr lang="en-US" sz="2400" dirty="0"/>
              <a:t>During flights of more than 4 hours try and move around, get blood circulation flowing</a:t>
            </a:r>
          </a:p>
        </p:txBody>
      </p:sp>
      <p:pic>
        <p:nvPicPr>
          <p:cNvPr id="4" name="Picture 3"/>
          <p:cNvPicPr>
            <a:picLocks noChangeAspect="1"/>
          </p:cNvPicPr>
          <p:nvPr/>
        </p:nvPicPr>
        <p:blipFill>
          <a:blip r:embed="rId3"/>
          <a:stretch>
            <a:fillRect/>
          </a:stretch>
        </p:blipFill>
        <p:spPr>
          <a:xfrm>
            <a:off x="8497887" y="274638"/>
            <a:ext cx="3248025" cy="1590675"/>
          </a:xfrm>
          <a:prstGeom prst="rect">
            <a:avLst/>
          </a:prstGeom>
        </p:spPr>
      </p:pic>
    </p:spTree>
    <p:extLst>
      <p:ext uri="{BB962C8B-B14F-4D97-AF65-F5344CB8AC3E}">
        <p14:creationId xmlns:p14="http://schemas.microsoft.com/office/powerpoint/2010/main" val="3643955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ANRBrand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TotalTime>
  <Words>4716</Words>
  <Application>Microsoft Office PowerPoint</Application>
  <PresentationFormat>Widescreen</PresentationFormat>
  <Paragraphs>375</Paragraphs>
  <Slides>30</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ＭＳ Ｐゴシック</vt:lpstr>
      <vt:lpstr>Albertus Extra Bold</vt:lpstr>
      <vt:lpstr>Arial</vt:lpstr>
      <vt:lpstr>Calibri</vt:lpstr>
      <vt:lpstr>1_ANRBrand_basic</vt:lpstr>
      <vt:lpstr>Travel Safety</vt:lpstr>
      <vt:lpstr>Travel Hazards</vt:lpstr>
      <vt:lpstr>Pre-Travel Preparations</vt:lpstr>
      <vt:lpstr>Pre-Travel Preparations</vt:lpstr>
      <vt:lpstr>Out-of-State/Out-of-Country Travel</vt:lpstr>
      <vt:lpstr>Going Through Airport Security</vt:lpstr>
      <vt:lpstr>Ergonomics</vt:lpstr>
      <vt:lpstr>Pre-Flight Preparations</vt:lpstr>
      <vt:lpstr>Thrombosis</vt:lpstr>
      <vt:lpstr>Some advice on how to prevent Thrombosis!</vt:lpstr>
      <vt:lpstr>Travel Reminders Video</vt:lpstr>
      <vt:lpstr>Transportation Rental Car Safety</vt:lpstr>
      <vt:lpstr>Transportation Rental Car Safety</vt:lpstr>
      <vt:lpstr>Hotel Safety</vt:lpstr>
      <vt:lpstr>Hotel Safety</vt:lpstr>
      <vt:lpstr>Hotel Safety</vt:lpstr>
      <vt:lpstr>Hotel Fires</vt:lpstr>
      <vt:lpstr>Hotel Fire – HOT DOOR!</vt:lpstr>
      <vt:lpstr>  Hotel Fire - Door Not Hot</vt:lpstr>
      <vt:lpstr>Hotel Fire Safety Video!</vt:lpstr>
      <vt:lpstr>General Travel Safety Precautions</vt:lpstr>
      <vt:lpstr>Food Safety On Trips</vt:lpstr>
      <vt:lpstr>Travel Safety References</vt:lpstr>
      <vt:lpstr>Travel Safety Quiz</vt:lpstr>
      <vt:lpstr>If you suspect a fire in the hallway outside your hotel room, you should:</vt:lpstr>
      <vt:lpstr>If you suspect a fire in the hallway outside your hotel room, you should:</vt:lpstr>
      <vt:lpstr>If renting a vehicle on a trip:</vt:lpstr>
      <vt:lpstr>If renting a vehicle on a trip:</vt:lpstr>
      <vt:lpstr>Prior to traveling on UC business:</vt:lpstr>
      <vt:lpstr>Prior to traveling on UC business: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A Alamillo</dc:creator>
  <cp:lastModifiedBy>David A Alamillo</cp:lastModifiedBy>
  <cp:revision>74</cp:revision>
  <dcterms:created xsi:type="dcterms:W3CDTF">2015-04-16T17:40:59Z</dcterms:created>
  <dcterms:modified xsi:type="dcterms:W3CDTF">2015-05-01T17:56:28Z</dcterms:modified>
</cp:coreProperties>
</file>