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28" r:id="rId4"/>
    <p:sldId id="335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64" r:id="rId16"/>
    <p:sldId id="330" r:id="rId17"/>
    <p:sldId id="331" r:id="rId18"/>
    <p:sldId id="265" r:id="rId19"/>
    <p:sldId id="266" r:id="rId20"/>
    <p:sldId id="329" r:id="rId21"/>
    <p:sldId id="336" r:id="rId22"/>
    <p:sldId id="325" r:id="rId23"/>
    <p:sldId id="323" r:id="rId24"/>
    <p:sldId id="326" r:id="rId25"/>
    <p:sldId id="333" r:id="rId26"/>
    <p:sldId id="337" r:id="rId27"/>
    <p:sldId id="338" r:id="rId28"/>
    <p:sldId id="262" r:id="rId29"/>
    <p:sldId id="263" r:id="rId30"/>
    <p:sldId id="327" r:id="rId3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B4E3515-0F51-4E34-B787-C52B2E40B99F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3863CD9-1F55-4C95-96EA-4F39B512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2FA8031-AA6A-48FB-8CD4-57B0CB30469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C1CC625-A096-49FD-B402-0F5F425F7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Antonio de Padua</a:t>
            </a:r>
            <a:r>
              <a:rPr lang="en-US" baseline="0" dirty="0" smtClean="0"/>
              <a:t>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C625-A096-49FD-B402-0F5F425F7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Getty nut harvest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C625-A096-49FD-B402-0F5F425F75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2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C28E-0A0C-423F-9484-8236D3497AC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D314-EF4B-4627-9475-416B0BD32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Walnut History and Production in California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Richard P. Buchner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UCCE Farm Advisor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Tehama County, California</a:t>
            </a:r>
          </a:p>
          <a:p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dirty="0" smtClean="0">
                <a:solidFill>
                  <a:schemeClr val="tx1"/>
                </a:solidFill>
              </a:rPr>
              <a:t>nd Terri A. Buchner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6302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Decline in Southern California acreage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027238"/>
            <a:ext cx="7620000" cy="45259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Increased land values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Competition with citrus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Northern orchards were superior in yield and quality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Water quality problems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Lack of chilling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Post WW2 housing demands (urbanization)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" y="457200"/>
            <a:ext cx="88193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As the walnut industry expanded in California, growers soon experienced marketing problems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027238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First local cooperative in 1887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Walnut growers of Southern California 1896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Walnut growers Association in 1912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Walnut Control Board in 1933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Diamond Walnut Growers in 1956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Walnut Marketing Board 1962</a:t>
            </a:r>
          </a:p>
          <a:p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(California Walnut Board)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Implement the federal marketing order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Orderly marketing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Quality control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Product promotion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Market development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Prohibition of unfair  trade practices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Financing production and industry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6302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California Walnut Commission 1987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Promote the export of California walnuts</a:t>
            </a:r>
          </a:p>
          <a:p>
            <a:r>
              <a:rPr lang="en-US" dirty="0" err="1" smtClean="0">
                <a:latin typeface="Arial Black" panose="020B0A04020102020204" pitchFamily="34" charset="0"/>
              </a:rPr>
              <a:t>Inshell</a:t>
            </a:r>
            <a:r>
              <a:rPr lang="en-US" dirty="0" smtClean="0">
                <a:latin typeface="Arial Black" panose="020B0A04020102020204" pitchFamily="34" charset="0"/>
              </a:rPr>
              <a:t> Exports to Hong Kong, China, Turkey, Vietnam, Italy and Spain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Shelled Exports to Japan, Germany, Korea, Canada, Spain and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62600"/>
            <a:ext cx="8382000" cy="129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UC Davis walnut breeding program 1948-1978</a:t>
            </a:r>
            <a:endParaRPr lang="en-US" sz="3200" i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1"/>
            <a:ext cx="7391400" cy="5147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Eugene F. </a:t>
            </a:r>
            <a:r>
              <a:rPr lang="en-US" dirty="0" err="1" smtClean="0"/>
              <a:t>Serr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920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Harold I. Forde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60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By 1956 </a:t>
            </a:r>
            <a:r>
              <a:rPr lang="en-US" sz="3200" dirty="0" err="1" smtClean="0">
                <a:latin typeface="Arial Black" panose="020B0A04020102020204" pitchFamily="34" charset="0"/>
              </a:rPr>
              <a:t>Serr</a:t>
            </a:r>
            <a:r>
              <a:rPr lang="en-US" sz="3200" dirty="0" smtClean="0">
                <a:latin typeface="Arial Black" panose="020B0A04020102020204" pitchFamily="34" charset="0"/>
              </a:rPr>
              <a:t> and Forde clearly identified objectives of their breeding program: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188496"/>
            <a:ext cx="7924800" cy="43647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Two or more flowers per </a:t>
            </a:r>
            <a:r>
              <a:rPr lang="en-US" dirty="0" err="1" smtClean="0">
                <a:latin typeface="Arial Black" panose="020B0A04020102020204" pitchFamily="34" charset="0"/>
              </a:rPr>
              <a:t>pistillate</a:t>
            </a:r>
            <a:r>
              <a:rPr lang="en-US" dirty="0" smtClean="0">
                <a:latin typeface="Arial Black" panose="020B0A04020102020204" pitchFamily="34" charset="0"/>
              </a:rPr>
              <a:t> bud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50% or more lateral fruitfulness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Nut size 38 to 42 mm length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Kernels of 8 to 10 </a:t>
            </a:r>
            <a:r>
              <a:rPr lang="en-US" dirty="0" err="1" smtClean="0">
                <a:latin typeface="Arial Black" panose="020B0A04020102020204" pitchFamily="34" charset="0"/>
              </a:rPr>
              <a:t>gms</a:t>
            </a:r>
            <a:r>
              <a:rPr lang="en-US" dirty="0" smtClean="0">
                <a:latin typeface="Arial Black" panose="020B0A04020102020204" pitchFamily="34" charset="0"/>
              </a:rPr>
              <a:t> dry weight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Pollen shedding coordinated with flowering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41148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Late leafing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Late nut maturity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Kernel 50 to 60% of the net weight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Light kernel color with good flavor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Smooth shell with a strong seal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Tree vigor and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63026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By 1956 </a:t>
            </a:r>
            <a:r>
              <a:rPr lang="en-US" sz="3200" dirty="0" err="1" smtClean="0">
                <a:latin typeface="Arial Black" panose="020B0A04020102020204" pitchFamily="34" charset="0"/>
              </a:rPr>
              <a:t>Serr</a:t>
            </a:r>
            <a:r>
              <a:rPr lang="en-US" sz="3200" dirty="0" smtClean="0">
                <a:latin typeface="Arial Black" panose="020B0A04020102020204" pitchFamily="34" charset="0"/>
              </a:rPr>
              <a:t> and Forde had made: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798638"/>
            <a:ext cx="7620000" cy="45259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39 different </a:t>
            </a:r>
            <a:r>
              <a:rPr lang="en-US" dirty="0" smtClean="0">
                <a:latin typeface="Arial Black" panose="020B0A04020102020204" pitchFamily="34" charset="0"/>
              </a:rPr>
              <a:t>crosses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pollinated </a:t>
            </a:r>
            <a:r>
              <a:rPr lang="en-US" dirty="0">
                <a:latin typeface="Arial Black" panose="020B0A04020102020204" pitchFamily="34" charset="0"/>
              </a:rPr>
              <a:t>15,691 </a:t>
            </a:r>
            <a:r>
              <a:rPr lang="en-US" dirty="0" err="1">
                <a:latin typeface="Arial Black" panose="020B0A04020102020204" pitchFamily="34" charset="0"/>
              </a:rPr>
              <a:t>pistillate</a:t>
            </a:r>
            <a:r>
              <a:rPr lang="en-US" dirty="0">
                <a:latin typeface="Arial Black" panose="020B0A04020102020204" pitchFamily="34" charset="0"/>
              </a:rPr>
              <a:t> flowers in controlled </a:t>
            </a:r>
            <a:r>
              <a:rPr lang="en-US" dirty="0" smtClean="0">
                <a:latin typeface="Arial Black" panose="020B0A04020102020204" pitchFamily="34" charset="0"/>
              </a:rPr>
              <a:t>crosses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derived </a:t>
            </a:r>
            <a:r>
              <a:rPr lang="en-US" dirty="0">
                <a:latin typeface="Arial Black" panose="020B0A04020102020204" pitchFamily="34" charset="0"/>
              </a:rPr>
              <a:t>833 seedling progeny to be evaluated and selected for desirable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28600"/>
            <a:ext cx="44805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Historical accounts of walnuts in California mention the hard-shelled walnuts brought in from South America by the mission fathers in the 1770’s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en-US" sz="2600" i="1" dirty="0" smtClean="0">
                <a:solidFill>
                  <a:schemeClr val="tx1"/>
                </a:solidFill>
              </a:rPr>
              <a:t>Smith et al. 1912, Webber and </a:t>
            </a:r>
            <a:r>
              <a:rPr lang="en-US" sz="2600" i="1" dirty="0" err="1" smtClean="0">
                <a:solidFill>
                  <a:schemeClr val="tx1"/>
                </a:solidFill>
              </a:rPr>
              <a:t>Goodspeed</a:t>
            </a:r>
            <a:r>
              <a:rPr lang="en-US" sz="2600" i="1" dirty="0" smtClean="0">
                <a:solidFill>
                  <a:schemeClr val="tx1"/>
                </a:solidFill>
              </a:rPr>
              <a:t> 1919, </a:t>
            </a:r>
            <a:r>
              <a:rPr lang="en-US" sz="2600" i="1" dirty="0" err="1" smtClean="0">
                <a:solidFill>
                  <a:schemeClr val="tx1"/>
                </a:solidFill>
              </a:rPr>
              <a:t>Batchelor</a:t>
            </a:r>
            <a:r>
              <a:rPr lang="en-US" sz="2600" i="1" dirty="0" smtClean="0">
                <a:solidFill>
                  <a:schemeClr val="tx1"/>
                </a:solidFill>
              </a:rPr>
              <a:t> 1924, </a:t>
            </a:r>
            <a:r>
              <a:rPr lang="en-US" sz="2600" i="1" dirty="0" err="1" smtClean="0">
                <a:solidFill>
                  <a:schemeClr val="tx1"/>
                </a:solidFill>
              </a:rPr>
              <a:t>Batchelor</a:t>
            </a:r>
            <a:r>
              <a:rPr lang="en-US" sz="2600" i="1" dirty="0" smtClean="0">
                <a:solidFill>
                  <a:schemeClr val="tx1"/>
                </a:solidFill>
              </a:rPr>
              <a:t> et al. 1945</a:t>
            </a:r>
            <a:endParaRPr lang="en-US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3729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17018"/>
            <a:ext cx="4724400" cy="3340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886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Harvest by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0"/>
          <a:stretch/>
        </p:blipFill>
        <p:spPr>
          <a:xfrm>
            <a:off x="2362200" y="169781"/>
            <a:ext cx="4495800" cy="6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5486400" cy="60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02"/>
            <a:ext cx="9144000" cy="60917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474898"/>
            <a:ext cx="7924800" cy="38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Mechanization of the California Walnut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01039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54"/>
            <a:ext cx="9144000" cy="60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0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3820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Almost all USA walnuts are grown in California</a:t>
            </a:r>
            <a:endParaRPr lang="en-US" sz="3600" i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236028" cy="4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2576"/>
            <a:ext cx="83820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California Walnut Board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Inventory Report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Year Ending August 31</a:t>
            </a:r>
            <a:endParaRPr lang="en-US" sz="2800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90054"/>
              </p:ext>
            </p:extLst>
          </p:nvPr>
        </p:nvGraphicFramePr>
        <p:xfrm>
          <a:off x="2333625" y="1905000"/>
          <a:ext cx="4476750" cy="460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/>
                <a:gridCol w="2238375"/>
              </a:tblGrid>
              <a:tr h="129448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Crop Year</a:t>
                      </a:r>
                      <a:endParaRPr lang="en-US" sz="2500" dirty="0"/>
                    </a:p>
                  </a:txBody>
                  <a:tcPr marL="129448" marR="129448" marT="64724" marB="6472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USDA</a:t>
                      </a:r>
                      <a:r>
                        <a:rPr lang="en-US" sz="2500" baseline="0" dirty="0" smtClean="0"/>
                        <a:t> Final Crop Size (tons)</a:t>
                      </a:r>
                      <a:endParaRPr lang="en-US" sz="2500" dirty="0"/>
                    </a:p>
                  </a:txBody>
                  <a:tcPr marL="129448" marR="129448" marT="64724" marB="64724" anchor="b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2007/08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325,000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2008/09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436,000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2009/10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437,000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2010/11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503,000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2011/12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461,000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  <a:tr h="5521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2012/13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497,000</a:t>
                      </a:r>
                      <a:endParaRPr lang="en-US" sz="2500" dirty="0"/>
                    </a:p>
                  </a:txBody>
                  <a:tcPr marL="129448" marR="129448" marT="64724" marB="64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592985"/>
            <a:ext cx="9095874" cy="56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7156"/>
            <a:ext cx="6864246" cy="456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187452"/>
            <a:ext cx="5358384" cy="6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In 1869 Joseph Sexton purchased a large sack of walnuts at the dock in San Francisco and planted a thousand trees at his ranch in Goleta, California. The origin of these nuts is uncertain, perhaps Chile or China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About 1870 Felix </a:t>
            </a:r>
            <a:r>
              <a:rPr lang="en-US" sz="3600" dirty="0" err="1" smtClean="0">
                <a:latin typeface="Arial Black" panose="020B0A04020102020204" pitchFamily="34" charset="0"/>
              </a:rPr>
              <a:t>Gillet</a:t>
            </a:r>
            <a:r>
              <a:rPr lang="en-US" sz="3600" dirty="0" smtClean="0">
                <a:latin typeface="Arial Black" panose="020B0A04020102020204" pitchFamily="34" charset="0"/>
              </a:rPr>
              <a:t>, a nurseryman in Nevada City, California, was importing scion wood and nursery stock from France. He is credited with introducing the French cultivars </a:t>
            </a:r>
            <a:r>
              <a:rPr lang="en-US" sz="3600" dirty="0" err="1" smtClean="0">
                <a:latin typeface="Arial Black" panose="020B0A04020102020204" pitchFamily="34" charset="0"/>
              </a:rPr>
              <a:t>Franquette</a:t>
            </a:r>
            <a:r>
              <a:rPr lang="en-US" sz="3600" dirty="0" smtClean="0">
                <a:latin typeface="Arial Black" panose="020B0A04020102020204" pitchFamily="34" charset="0"/>
              </a:rPr>
              <a:t>, </a:t>
            </a:r>
            <a:r>
              <a:rPr lang="en-US" sz="3600" dirty="0" err="1" smtClean="0">
                <a:latin typeface="Arial Black" panose="020B0A04020102020204" pitchFamily="34" charset="0"/>
              </a:rPr>
              <a:t>Mayette</a:t>
            </a:r>
            <a:r>
              <a:rPr lang="en-US" sz="3600" dirty="0" smtClean="0">
                <a:latin typeface="Arial Black" panose="020B0A04020102020204" pitchFamily="34" charset="0"/>
              </a:rPr>
              <a:t>, </a:t>
            </a:r>
            <a:r>
              <a:rPr lang="en-US" sz="3600" dirty="0" err="1" smtClean="0">
                <a:latin typeface="Arial Black" panose="020B0A04020102020204" pitchFamily="34" charset="0"/>
              </a:rPr>
              <a:t>Chaberle</a:t>
            </a:r>
            <a:r>
              <a:rPr lang="en-US" sz="3600" dirty="0" smtClean="0">
                <a:latin typeface="Arial Black" panose="020B0A04020102020204" pitchFamily="34" charset="0"/>
              </a:rPr>
              <a:t>, </a:t>
            </a:r>
            <a:r>
              <a:rPr lang="en-US" sz="3600" dirty="0" err="1" smtClean="0">
                <a:latin typeface="Arial Black" panose="020B0A04020102020204" pitchFamily="34" charset="0"/>
              </a:rPr>
              <a:t>Meylan</a:t>
            </a:r>
            <a:r>
              <a:rPr lang="en-US" sz="3600" dirty="0" smtClean="0">
                <a:latin typeface="Arial Black" panose="020B0A04020102020204" pitchFamily="34" charset="0"/>
              </a:rPr>
              <a:t>, </a:t>
            </a:r>
            <a:r>
              <a:rPr lang="en-US" sz="3600" dirty="0" err="1" smtClean="0">
                <a:latin typeface="Arial Black" panose="020B0A04020102020204" pitchFamily="34" charset="0"/>
              </a:rPr>
              <a:t>Parisienne</a:t>
            </a:r>
            <a:r>
              <a:rPr lang="en-US" sz="3600" dirty="0" smtClean="0">
                <a:latin typeface="Arial Black" panose="020B0A04020102020204" pitchFamily="34" charset="0"/>
              </a:rPr>
              <a:t>, </a:t>
            </a:r>
            <a:r>
              <a:rPr lang="en-US" sz="3600" dirty="0" err="1" smtClean="0">
                <a:latin typeface="Arial Black" panose="020B0A04020102020204" pitchFamily="34" charset="0"/>
              </a:rPr>
              <a:t>Proparturiens</a:t>
            </a:r>
            <a:r>
              <a:rPr lang="en-US" sz="3600" dirty="0" smtClean="0">
                <a:latin typeface="Arial Black" panose="020B0A04020102020204" pitchFamily="34" charset="0"/>
              </a:rPr>
              <a:t> and Cluster.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As a result of the introduction by Sexton and </a:t>
            </a:r>
            <a:r>
              <a:rPr lang="en-US" sz="3600" dirty="0" err="1" smtClean="0">
                <a:latin typeface="Arial Black" panose="020B0A04020102020204" pitchFamily="34" charset="0"/>
              </a:rPr>
              <a:t>Gillet</a:t>
            </a:r>
            <a:r>
              <a:rPr lang="en-US" sz="3600" dirty="0" smtClean="0">
                <a:latin typeface="Arial Black" panose="020B0A04020102020204" pitchFamily="34" charset="0"/>
              </a:rPr>
              <a:t>, California walnut growers found superior open-pollinated seedlings that led to the cultivars Eureka, Placentia, Concord, Payne, Hartley and others.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44776"/>
            <a:ext cx="83820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All of the early walnut cultivars were obtained by selecting seedlings that occurred by chance. 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1879 to 1885 Luther Burbank walnut breeding: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i="1" dirty="0" smtClean="0">
                <a:latin typeface="Arial Black" panose="020B0A04020102020204" pitchFamily="34" charset="0"/>
              </a:rPr>
              <a:t>j. </a:t>
            </a:r>
            <a:r>
              <a:rPr lang="en-US" sz="3600" i="1" dirty="0" err="1" smtClean="0">
                <a:latin typeface="Arial Black" panose="020B0A04020102020204" pitchFamily="34" charset="0"/>
              </a:rPr>
              <a:t>hindsii</a:t>
            </a:r>
            <a:r>
              <a:rPr lang="en-US" sz="3600" i="1" dirty="0" smtClean="0">
                <a:latin typeface="Arial Black" panose="020B0A04020102020204" pitchFamily="34" charset="0"/>
              </a:rPr>
              <a:t> x j. </a:t>
            </a:r>
            <a:r>
              <a:rPr lang="en-US" sz="3600" i="1" dirty="0" err="1" smtClean="0">
                <a:latin typeface="Arial Black" panose="020B0A04020102020204" pitchFamily="34" charset="0"/>
              </a:rPr>
              <a:t>regia</a:t>
            </a:r>
            <a:r>
              <a:rPr lang="en-US" sz="3600" i="1" dirty="0" smtClean="0">
                <a:latin typeface="Arial Black" panose="020B0A04020102020204" pitchFamily="34" charset="0"/>
              </a:rPr>
              <a:t> </a:t>
            </a:r>
            <a:r>
              <a:rPr lang="en-US" sz="3600" i="1" dirty="0" smtClean="0">
                <a:latin typeface="Wingdings" panose="05000000000000000000" pitchFamily="2" charset="2"/>
              </a:rPr>
              <a:t>è</a:t>
            </a:r>
            <a:r>
              <a:rPr lang="en-US" sz="3600" i="1" dirty="0" smtClean="0"/>
              <a:t> </a:t>
            </a:r>
            <a:r>
              <a:rPr lang="en-US" sz="3600" i="1" dirty="0" smtClean="0">
                <a:latin typeface="Arial Black" panose="020B0A04020102020204" pitchFamily="34" charset="0"/>
              </a:rPr>
              <a:t>paradox</a:t>
            </a:r>
            <a:br>
              <a:rPr lang="en-US" sz="3600" i="1" dirty="0" smtClean="0">
                <a:latin typeface="Arial Black" panose="020B0A04020102020204" pitchFamily="34" charset="0"/>
              </a:rPr>
            </a:br>
            <a:r>
              <a:rPr lang="en-US" sz="3600" i="1" dirty="0" smtClean="0">
                <a:latin typeface="Arial Black" panose="020B0A04020102020204" pitchFamily="34" charset="0"/>
              </a:rPr>
              <a:t>j. </a:t>
            </a:r>
            <a:r>
              <a:rPr lang="en-US" sz="3600" i="1" dirty="0" err="1" smtClean="0">
                <a:latin typeface="Arial Black" panose="020B0A04020102020204" pitchFamily="34" charset="0"/>
              </a:rPr>
              <a:t>hindsii</a:t>
            </a:r>
            <a:r>
              <a:rPr lang="en-US" sz="3600" i="1" dirty="0" smtClean="0">
                <a:latin typeface="Arial Black" panose="020B0A04020102020204" pitchFamily="34" charset="0"/>
              </a:rPr>
              <a:t> x j </a:t>
            </a:r>
            <a:r>
              <a:rPr lang="en-US" sz="3600" i="1" dirty="0" err="1" smtClean="0">
                <a:latin typeface="Arial Black" panose="020B0A04020102020204" pitchFamily="34" charset="0"/>
              </a:rPr>
              <a:t>nigra</a:t>
            </a:r>
            <a:r>
              <a:rPr lang="en-US" sz="3600" i="1" dirty="0" smtClean="0">
                <a:latin typeface="Arial Black" panose="020B0A04020102020204" pitchFamily="34" charset="0"/>
              </a:rPr>
              <a:t> </a:t>
            </a:r>
            <a:r>
              <a:rPr lang="en-US" sz="3600" i="1" dirty="0" smtClean="0">
                <a:latin typeface="Wingdings" panose="05000000000000000000" pitchFamily="2" charset="2"/>
              </a:rPr>
              <a:t>è</a:t>
            </a:r>
            <a:r>
              <a:rPr lang="en-US" sz="3600" i="1" dirty="0" smtClean="0">
                <a:latin typeface="Arial Black" panose="020B0A04020102020204" pitchFamily="34" charset="0"/>
              </a:rPr>
              <a:t> royal</a:t>
            </a:r>
            <a:endParaRPr lang="en-US" sz="36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" y="0"/>
            <a:ext cx="9139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63026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Historical Acres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798638"/>
            <a:ext cx="7620000" cy="45259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By 1914, 34,138 acres of walnuts in California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By 1933, 110,700 bearing acres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By 1940 walnut planting moved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538</Words>
  <Application>Microsoft Office PowerPoint</Application>
  <PresentationFormat>On-screen Show (4:3)</PresentationFormat>
  <Paragraphs>83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Walnut History and Production in California</vt:lpstr>
      <vt:lpstr>Historical accounts of walnuts in California mention the hard-shelled walnuts brought in from South America by the mission fathers in the 1770’s</vt:lpstr>
      <vt:lpstr>PowerPoint Presentation</vt:lpstr>
      <vt:lpstr>PowerPoint Presentation</vt:lpstr>
      <vt:lpstr>In 1869 Joseph Sexton purchased a large sack of walnuts at the dock in San Francisco and planted a thousand trees at his ranch in Goleta, California. The origin of these nuts is uncertain, perhaps Chile or China</vt:lpstr>
      <vt:lpstr>About 1870 Felix Gillet, a nurseryman in Nevada City, California, was importing scion wood and nursery stock from France. He is credited with introducing the French cultivars Franquette, Mayette, Chaberle, Meylan, Parisienne, Proparturiens and Cluster.</vt:lpstr>
      <vt:lpstr>As a result of the introduction by Sexton and Gillet, California walnut growers found superior open-pollinated seedlings that led to the cultivars Eureka, Placentia, Concord, Payne, Hartley and others.</vt:lpstr>
      <vt:lpstr>All of the early walnut cultivars were obtained by selecting seedlings that occurred by chance.  1879 to 1885 Luther Burbank walnut breeding: j. hindsii x j. regia è paradox j. hindsii x j nigra è royal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 Davis walnut breeding program 1948-1978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Almost all USA walnuts are grown in California</vt:lpstr>
      <vt:lpstr>California Walnut Board Inventory Report Year Ending August 31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Walnut History and Production in California</dc:title>
  <dc:creator>Terri</dc:creator>
  <cp:lastModifiedBy>Terri</cp:lastModifiedBy>
  <cp:revision>30</cp:revision>
  <cp:lastPrinted>2014-01-03T03:17:50Z</cp:lastPrinted>
  <dcterms:created xsi:type="dcterms:W3CDTF">2013-12-31T22:14:20Z</dcterms:created>
  <dcterms:modified xsi:type="dcterms:W3CDTF">2015-10-26T15:45:19Z</dcterms:modified>
</cp:coreProperties>
</file>