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20"/>
  </p:notesMasterIdLst>
  <p:handoutMasterIdLst>
    <p:handoutMasterId r:id="rId21"/>
  </p:handoutMasterIdLst>
  <p:sldIdLst>
    <p:sldId id="352" r:id="rId3"/>
    <p:sldId id="346" r:id="rId4"/>
    <p:sldId id="372" r:id="rId5"/>
    <p:sldId id="373" r:id="rId6"/>
    <p:sldId id="353" r:id="rId7"/>
    <p:sldId id="366" r:id="rId8"/>
    <p:sldId id="349" r:id="rId9"/>
    <p:sldId id="357" r:id="rId10"/>
    <p:sldId id="359" r:id="rId11"/>
    <p:sldId id="360" r:id="rId12"/>
    <p:sldId id="361" r:id="rId13"/>
    <p:sldId id="363" r:id="rId14"/>
    <p:sldId id="364" r:id="rId15"/>
    <p:sldId id="365" r:id="rId16"/>
    <p:sldId id="348" r:id="rId17"/>
    <p:sldId id="370" r:id="rId18"/>
    <p:sldId id="374" r:id="rId19"/>
  </p:sldIdLst>
  <p:sldSz cx="9144000" cy="6858000" type="screen4x3"/>
  <p:notesSz cx="6950075" cy="9236075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34" autoAdjust="0"/>
  </p:normalViewPr>
  <p:slideViewPr>
    <p:cSldViewPr snapToGrid="0" snapToObjects="1">
      <p:cViewPr varScale="1">
        <p:scale>
          <a:sx n="68" d="100"/>
          <a:sy n="68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05" y="0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/>
          <a:lstStyle>
            <a:lvl1pPr algn="r">
              <a:defRPr sz="1200"/>
            </a:lvl1pPr>
          </a:lstStyle>
          <a:p>
            <a:fld id="{7FC0968F-56FE-4AB5-A855-1BA0B304A1B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568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05" y="8773568"/>
            <a:ext cx="3012011" cy="462507"/>
          </a:xfrm>
          <a:prstGeom prst="rect">
            <a:avLst/>
          </a:prstGeom>
        </p:spPr>
        <p:txBody>
          <a:bodyPr vert="horz" lIns="89913" tIns="44956" rIns="89913" bIns="44956" rtlCol="0" anchor="b"/>
          <a:lstStyle>
            <a:lvl1pPr algn="r">
              <a:defRPr sz="1200"/>
            </a:lvl1pPr>
          </a:lstStyle>
          <a:p>
            <a:fld id="{D686458E-7428-4F92-8088-03B3FB4D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C09F67F3-DCE8-409D-958F-5CBC7DFA9FD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0"/>
            <a:ext cx="5560060" cy="3636705"/>
          </a:xfrm>
          <a:prstGeom prst="rect">
            <a:avLst/>
          </a:prstGeom>
        </p:spPr>
        <p:txBody>
          <a:bodyPr vert="horz" lIns="92478" tIns="46238" rIns="92478" bIns="462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1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1"/>
            <a:ext cx="3011699" cy="463408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6AD971CB-BD30-436B-A528-CBE71432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9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5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shot of the At Second Street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84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is an IIPP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it something children say when they really need to go to the bathroom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refer to an IIPP as an I2P2, like R2D2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our purposes, an IIPP is an Injury and Illness Prevention Program.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is a written safety program that details how the organization will protect employees from hazards in the workplace and provide a healthful and safe environment.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IIPP is the capstone, or fundamental safety program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goal is to reduce injuries and illnesses and promote safe and healthful practices in the workplace.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California, employers must establish, implement, and maintain an effective </a:t>
            </a:r>
            <a:r>
              <a:rPr lang="en-US" sz="1200" u="sng" dirty="0" smtClean="0"/>
              <a:t>written</a:t>
            </a:r>
            <a:r>
              <a:rPr lang="en-US" sz="1200" dirty="0" smtClean="0"/>
              <a:t> Injury &amp; Illness Prevention Program (IIPP) – CCR/8-3203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IIPP is the umbrella under which all health and safety programs and policies are implemented. It is the foundation for our safety programs.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Supervisors, with assistance from Safety Coordinators (and EH&amp;S), are responsible for ensuring new employees and as appropriate, students and others receive site-specific IIPP training.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IIPP training shall also take place whenever workplace hazardous substances are introduced or removed, or a person’s responsibilities or actions under the IIPP change.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8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it this way: Your plan is a promise to your employees, a contract if you will…</a:t>
            </a:r>
          </a:p>
          <a:p>
            <a:r>
              <a:rPr lang="en-US" baseline="0" dirty="0" smtClean="0"/>
              <a:t>Reflects UC ANR’s policy on </a:t>
            </a:r>
            <a:r>
              <a:rPr lang="en-US" baseline="0" smtClean="0"/>
              <a:t>employee safety</a:t>
            </a:r>
          </a:p>
          <a:p>
            <a:r>
              <a:rPr lang="en-US" baseline="0" dirty="0" smtClean="0"/>
              <a:t>Specifies procedures to maintain a safe and healthful workplace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5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Responsibility:</a:t>
            </a:r>
          </a:p>
          <a:p>
            <a:r>
              <a:rPr lang="en-US" sz="1200" dirty="0" smtClean="0"/>
              <a:t>Must have authority and management’s full support</a:t>
            </a:r>
          </a:p>
          <a:p>
            <a:r>
              <a:rPr lang="en-US" sz="1200" dirty="0" smtClean="0"/>
              <a:t>Allocate time, personnel and money</a:t>
            </a:r>
          </a:p>
          <a:p>
            <a:r>
              <a:rPr lang="en-US" sz="1200" dirty="0" smtClean="0"/>
              <a:t>Set a good example</a:t>
            </a:r>
          </a:p>
          <a:p>
            <a:r>
              <a:rPr lang="en-US" sz="1200" dirty="0" smtClean="0"/>
              <a:t>Employees are also responsible for conducting themselves safely (Labor Code Section 6407.1)</a:t>
            </a:r>
          </a:p>
          <a:p>
            <a:endParaRPr lang="en-US" sz="1200" dirty="0" smtClean="0"/>
          </a:p>
          <a:p>
            <a:r>
              <a:rPr lang="en-US" sz="1200" dirty="0" smtClean="0"/>
              <a:t>Communication:</a:t>
            </a:r>
          </a:p>
          <a:p>
            <a:r>
              <a:rPr lang="en-US" sz="1200" dirty="0" smtClean="0"/>
              <a:t>Establish a system for communicating with employees that is “readily understandable by all affected employees”</a:t>
            </a:r>
          </a:p>
          <a:p>
            <a:r>
              <a:rPr lang="en-US" sz="1200" dirty="0" smtClean="0"/>
              <a:t>Publish a brief safety policy to state that safety is priority</a:t>
            </a:r>
          </a:p>
          <a:p>
            <a:r>
              <a:rPr lang="en-US" sz="1200" dirty="0" smtClean="0"/>
              <a:t>Provide for employees to communicate safety concerns with the employer</a:t>
            </a:r>
          </a:p>
          <a:p>
            <a:r>
              <a:rPr lang="en-US" sz="1200" dirty="0" smtClean="0"/>
              <a:t>Encourage information without fear of reprisal</a:t>
            </a:r>
          </a:p>
          <a:p>
            <a:endParaRPr lang="en-US" sz="1200" dirty="0" smtClean="0"/>
          </a:p>
          <a:p>
            <a:r>
              <a:rPr lang="en-US" sz="1200" dirty="0" smtClean="0"/>
              <a:t>Hazard Assessment:</a:t>
            </a:r>
          </a:p>
          <a:p>
            <a:r>
              <a:rPr lang="en-US" dirty="0" smtClean="0"/>
              <a:t>Conduct regular inspections of the campus or site</a:t>
            </a:r>
          </a:p>
          <a:p>
            <a:r>
              <a:rPr lang="en-US" dirty="0" smtClean="0"/>
              <a:t>Check for property and work practice concerns</a:t>
            </a:r>
          </a:p>
          <a:p>
            <a:r>
              <a:rPr lang="en-US" dirty="0" smtClean="0"/>
              <a:t>Reviewed by safety committee and/or management</a:t>
            </a:r>
          </a:p>
          <a:p>
            <a:r>
              <a:rPr lang="en-US" dirty="0" smtClean="0"/>
              <a:t>Helps to note trends and prioritize</a:t>
            </a:r>
          </a:p>
          <a:p>
            <a:r>
              <a:rPr lang="en-US" smtClean="0"/>
              <a:t>Document inspections </a:t>
            </a:r>
          </a:p>
          <a:p>
            <a:endParaRPr lang="en-US" sz="1200" dirty="0" smtClean="0"/>
          </a:p>
          <a:p>
            <a:endParaRPr lang="en-US" dirty="0" smtClean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Identifying Hazards and Correction:</a:t>
            </a:r>
          </a:p>
          <a:p>
            <a:r>
              <a:rPr lang="en-US" dirty="0" smtClean="0"/>
              <a:t>Determine potentially hazardous conditions, equipment and procedures</a:t>
            </a:r>
          </a:p>
          <a:p>
            <a:r>
              <a:rPr lang="en-US" dirty="0" smtClean="0"/>
              <a:t>Identify corrective actions</a:t>
            </a:r>
          </a:p>
          <a:p>
            <a:r>
              <a:rPr lang="en-US" dirty="0" smtClean="0"/>
              <a:t>Survey workplace conditions-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Chemicals</a:t>
            </a:r>
          </a:p>
          <a:p>
            <a:r>
              <a:rPr lang="en-US" dirty="0" smtClean="0"/>
              <a:t>Work practices</a:t>
            </a:r>
          </a:p>
          <a:p>
            <a:r>
              <a:rPr lang="en-US" dirty="0" smtClean="0"/>
              <a:t>Cal/OSHA standards</a:t>
            </a:r>
          </a:p>
          <a:p>
            <a:r>
              <a:rPr lang="en-US" dirty="0" smtClean="0"/>
              <a:t>Also review:</a:t>
            </a:r>
          </a:p>
          <a:p>
            <a:r>
              <a:rPr lang="en-US" dirty="0" smtClean="0"/>
              <a:t>Accident, injury or illness data</a:t>
            </a:r>
          </a:p>
          <a:p>
            <a:r>
              <a:rPr lang="en-US" dirty="0" smtClean="0"/>
              <a:t>Safety policies and procedures</a:t>
            </a:r>
          </a:p>
          <a:p>
            <a:r>
              <a:rPr lang="en-US" dirty="0" smtClean="0"/>
              <a:t>Records of training programs</a:t>
            </a:r>
          </a:p>
          <a:p>
            <a:r>
              <a:rPr lang="en-US" dirty="0" smtClean="0"/>
              <a:t>Talk to staff responsible for the work</a:t>
            </a:r>
          </a:p>
          <a:p>
            <a:r>
              <a:rPr lang="en-US" dirty="0" smtClean="0"/>
              <a:t>Other safety programs currently in place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Training:</a:t>
            </a:r>
          </a:p>
          <a:p>
            <a:r>
              <a:rPr lang="en-US" dirty="0" smtClean="0"/>
              <a:t>Must be conducted –</a:t>
            </a:r>
          </a:p>
          <a:p>
            <a:r>
              <a:rPr lang="en-US" dirty="0" smtClean="0"/>
              <a:t>When IIPP is first established</a:t>
            </a:r>
          </a:p>
          <a:p>
            <a:r>
              <a:rPr lang="en-US" dirty="0" smtClean="0"/>
              <a:t>For all new employees</a:t>
            </a:r>
          </a:p>
          <a:p>
            <a:r>
              <a:rPr lang="en-US" dirty="0" smtClean="0"/>
              <a:t>New job assignment</a:t>
            </a:r>
          </a:p>
          <a:p>
            <a:r>
              <a:rPr lang="en-US" dirty="0" smtClean="0"/>
              <a:t>When new substances, processes, procedures or equipment are introduced</a:t>
            </a:r>
          </a:p>
          <a:p>
            <a:r>
              <a:rPr lang="en-US" dirty="0" smtClean="0"/>
              <a:t>When a new or previously unrecognized hazard is identified</a:t>
            </a:r>
          </a:p>
          <a:p>
            <a:r>
              <a:rPr lang="en-US" dirty="0" smtClean="0"/>
              <a:t>For all supervisors to assure they understand the hazards to which their employees may be exposed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Recordkeeping:</a:t>
            </a:r>
          </a:p>
          <a:p>
            <a:r>
              <a:rPr lang="en-US" dirty="0" smtClean="0"/>
              <a:t>Essential to all aspects of the program</a:t>
            </a:r>
          </a:p>
          <a:p>
            <a:r>
              <a:rPr lang="en-US" dirty="0" smtClean="0"/>
              <a:t>Compliance with regulation</a:t>
            </a:r>
          </a:p>
          <a:p>
            <a:r>
              <a:rPr lang="en-US" dirty="0" smtClean="0"/>
              <a:t>Tool in evaluating the success of the program</a:t>
            </a:r>
          </a:p>
          <a:p>
            <a:r>
              <a:rPr lang="en-US" dirty="0" smtClean="0"/>
              <a:t>Verification in the event of a loss</a:t>
            </a:r>
          </a:p>
          <a:p>
            <a:r>
              <a:rPr lang="en-US" dirty="0" smtClean="0"/>
              <a:t>If it’s not written down, it didn’t happen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1200" dirty="0" smtClean="0"/>
              <a:t>In addition to above, also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Ensure employees have the training, knowledge and resources to perform their work in a safe and healthy manner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Inform employees about specifics of the IIPP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Provide safety training consistent with employee job duties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Actively investigate reports of hazardous or unsafe work conditions and take corrective actions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Maintain recordkeeping and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8369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B4A4-8897-E444-9922-FC08375AAB5C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E39-3C47-554C-8777-2EAB039BF4C7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3D356-531F-A04D-8007-71E07D8FB0D7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2ndstreetsafe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ucanr.edu/risk" TargetMode="External"/><Relationship Id="rId4" Type="http://schemas.openxmlformats.org/officeDocument/2006/relationships/hyperlink" Target="http://safety.ucanr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3779" y="2130425"/>
            <a:ext cx="8597462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Injury and Illness Prevention Program (IIPP)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204841" cy="1752600"/>
          </a:xfrm>
        </p:spPr>
        <p:txBody>
          <a:bodyPr/>
          <a:lstStyle/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ANR Building, Davis</a:t>
            </a:r>
          </a:p>
          <a:p>
            <a:pPr algn="r"/>
            <a:r>
              <a:rPr lang="en-US" sz="2000" dirty="0" smtClean="0"/>
              <a:t>Staff Meeting</a:t>
            </a:r>
          </a:p>
          <a:p>
            <a:pPr algn="r"/>
            <a:r>
              <a:rPr lang="en-US" sz="2000" dirty="0" smtClean="0"/>
              <a:t>January</a:t>
            </a:r>
            <a:r>
              <a:rPr lang="en-US" sz="2000" smtClean="0"/>
              <a:t>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6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0136"/>
            <a:ext cx="8229600" cy="1143000"/>
          </a:xfrm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Roles 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&amp;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Responsibilities</a:t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800" b="1" dirty="0" smtClean="0">
                <a:solidFill>
                  <a:srgbClr val="FF0000"/>
                </a:solidFill>
                <a:latin typeface="+mn-lt"/>
              </a:rPr>
              <a:t>All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Employees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All employees have the</a:t>
            </a:r>
          </a:p>
          <a:p>
            <a:pPr marL="0" indent="0">
              <a:buNone/>
            </a:pPr>
            <a:r>
              <a:rPr lang="en-US" altLang="en-US" sz="2800" dirty="0"/>
              <a:t>r</a:t>
            </a:r>
            <a:r>
              <a:rPr lang="en-US" altLang="en-US" sz="2800" dirty="0" smtClean="0"/>
              <a:t>esponsibility to maintain a</a:t>
            </a:r>
          </a:p>
          <a:p>
            <a:pPr marL="0" indent="0">
              <a:buNone/>
            </a:pPr>
            <a:r>
              <a:rPr lang="en-US" altLang="en-US" sz="2800" dirty="0" smtClean="0"/>
              <a:t>safe &amp; healthful work</a:t>
            </a:r>
          </a:p>
          <a:p>
            <a:pPr marL="0" indent="0">
              <a:buNone/>
            </a:pPr>
            <a:r>
              <a:rPr lang="en-US" altLang="en-US" sz="2800" dirty="0" smtClean="0"/>
              <a:t>environment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041" y="1026072"/>
            <a:ext cx="3501759" cy="4471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24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As an employee, you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should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040"/>
            <a:ext cx="8229600" cy="44551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Follow safe work </a:t>
            </a:r>
            <a:r>
              <a:rPr lang="en-US" altLang="en-US" sz="2000" dirty="0" smtClean="0"/>
              <a:t>practices, including use of applicable PPE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Be familiar with your </a:t>
            </a:r>
            <a:r>
              <a:rPr lang="en-US" altLang="en-US" sz="2000" dirty="0" smtClean="0"/>
              <a:t>IIPP and it’s location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 the potential health and safety hazards of your job and how to protect yourself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 how to report unsafe conditions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Report any work-related injury or illness to your supervisor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 what to do in an emergency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Correct unsafe conditions within your authority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If you are unclear about your responsibilities ask your supervisor </a:t>
            </a:r>
          </a:p>
        </p:txBody>
      </p:sp>
    </p:spTree>
    <p:extLst>
      <p:ext uri="{BB962C8B-B14F-4D97-AF65-F5344CB8AC3E}">
        <p14:creationId xmlns:p14="http://schemas.microsoft.com/office/powerpoint/2010/main" val="31874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Roles 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&amp;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Responsibilities</a:t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800" b="1" dirty="0" smtClean="0">
                <a:solidFill>
                  <a:srgbClr val="FF0000"/>
                </a:solidFill>
                <a:latin typeface="+mn-lt"/>
              </a:rPr>
              <a:t>Environmental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Health &amp; Safety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3720"/>
            <a:ext cx="8229600" cy="38163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EH&amp;S has responsibility for</a:t>
            </a:r>
          </a:p>
          <a:p>
            <a:pPr marL="0" indent="0">
              <a:buNone/>
            </a:pPr>
            <a:r>
              <a:rPr lang="en-US" altLang="en-US" sz="2400" dirty="0" smtClean="0"/>
              <a:t>maintaining and monitoring</a:t>
            </a:r>
          </a:p>
          <a:p>
            <a:pPr marL="0" indent="0">
              <a:buNone/>
            </a:pPr>
            <a:r>
              <a:rPr lang="en-US" altLang="en-US" sz="2400" dirty="0" smtClean="0"/>
              <a:t>compliance of ANR’s overall</a:t>
            </a:r>
          </a:p>
          <a:p>
            <a:pPr marL="0" indent="0">
              <a:buNone/>
            </a:pPr>
            <a:r>
              <a:rPr lang="en-US" altLang="en-US" sz="2400" dirty="0" smtClean="0"/>
              <a:t>Injury and Illness Prevention</a:t>
            </a:r>
          </a:p>
          <a:p>
            <a:pPr marL="0" indent="0">
              <a:buNone/>
            </a:pPr>
            <a:r>
              <a:rPr lang="en-US" altLang="en-US" sz="2400" dirty="0" smtClean="0"/>
              <a:t>Program, to minimize or prevent</a:t>
            </a:r>
          </a:p>
          <a:p>
            <a:pPr marL="0" indent="0">
              <a:buNone/>
            </a:pPr>
            <a:r>
              <a:rPr lang="en-US" altLang="en-US" sz="2400" dirty="0" smtClean="0"/>
              <a:t>occupational injuries and illnesses,</a:t>
            </a:r>
          </a:p>
          <a:p>
            <a:pPr marL="0" indent="0">
              <a:buNone/>
            </a:pPr>
            <a:r>
              <a:rPr lang="en-US" altLang="en-US" sz="2400" dirty="0" smtClean="0"/>
              <a:t>and to protect the quality of the</a:t>
            </a:r>
          </a:p>
          <a:p>
            <a:pPr marL="0" indent="0">
              <a:buNone/>
            </a:pPr>
            <a:r>
              <a:rPr lang="en-US" altLang="en-US" sz="2400" dirty="0" smtClean="0"/>
              <a:t>workplace and surrounding environment.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691640"/>
            <a:ext cx="4008908" cy="2929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6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EH&amp;S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Advises the ANR community of its responsibilities with respect to health and safety issues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Provide training, resources, and assistance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Recommends </a:t>
            </a:r>
            <a:r>
              <a:rPr lang="en-US" altLang="en-US" sz="2000" dirty="0"/>
              <a:t>appropriate corrective actions and programs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Implements new health and safety programs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Serves as the liaison between ANR and various external agencies and regulatory bodies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60" y="4696070"/>
            <a:ext cx="1505058" cy="9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Resources for Safety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5560"/>
            <a:ext cx="8229600" cy="44348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Your Supervisor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Bulletin Boards &amp; Posting Areas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IIPP (Binder or Online)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Safety Coordinator (Mark Barros or David Alamillo)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EH&amp;S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cs typeface="ＭＳ Ｐゴシック" charset="0"/>
              </a:rPr>
              <a:t>Visit our website: </a:t>
            </a:r>
            <a:r>
              <a:rPr lang="en-US" altLang="en-US" sz="1800" u="sng" dirty="0">
                <a:solidFill>
                  <a:srgbClr val="0070C0"/>
                </a:solidFill>
                <a:cs typeface="ＭＳ Ｐゴシック" charset="0"/>
              </a:rPr>
              <a:t>safety.ucanr.edu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cs typeface="ＭＳ Ｐゴシック" charset="0"/>
              </a:rPr>
              <a:t>Visit </a:t>
            </a:r>
            <a:r>
              <a:rPr lang="en-US" altLang="en-US" sz="1800" dirty="0">
                <a:cs typeface="ＭＳ Ｐゴシック" charset="0"/>
              </a:rPr>
              <a:t>us in person</a:t>
            </a:r>
          </a:p>
          <a:p>
            <a:pPr marL="742950" lvl="2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cs typeface="ＭＳ Ｐゴシック" charset="0"/>
              </a:rPr>
              <a:t>Use </a:t>
            </a:r>
            <a:r>
              <a:rPr lang="en-US" altLang="en-US" sz="1800" dirty="0">
                <a:cs typeface="ＭＳ Ｐゴシック" charset="0"/>
              </a:rPr>
              <a:t>the EH&amp;S Ask Button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87" y="4782853"/>
            <a:ext cx="2109609" cy="786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773" y="134668"/>
            <a:ext cx="3085148" cy="8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Where to find the IIPP</a:t>
            </a:r>
          </a:p>
          <a:p>
            <a:endParaRPr lang="en-US" sz="1000" b="1" dirty="0" smtClean="0">
              <a:solidFill>
                <a:srgbClr val="0070C0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Injury and Illness Prevention Program (IIPP) </a:t>
            </a:r>
            <a:r>
              <a:rPr lang="en-US" sz="2000" b="1" dirty="0" smtClean="0"/>
              <a:t>and Emergency Action and Fire Prevention Plan (EAFPP) for all units at the ANR Second Street Building are located:</a:t>
            </a:r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On the building website at: </a:t>
            </a: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ucanr.edu/2ndstreetsafety</a:t>
            </a:r>
            <a:endParaRPr lang="en-US" sz="2000" dirty="0" smtClean="0"/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P</a:t>
            </a:r>
            <a:r>
              <a:rPr lang="en-US" sz="2000" dirty="0" smtClean="0"/>
              <a:t>rinted copies are located in the EH&amp;S Library (next to Workspace 162)</a:t>
            </a:r>
          </a:p>
          <a:p>
            <a:pPr marL="914400" lvl="1"/>
            <a:endParaRPr lang="en-US" sz="2200" dirty="0" smtClean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For more information</a:t>
            </a:r>
            <a:r>
              <a:rPr lang="en-US" sz="2000" dirty="0" smtClean="0"/>
              <a:t>:</a:t>
            </a:r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4"/>
              </a:rPr>
              <a:t>http://safety.ucanr.edu</a:t>
            </a:r>
            <a:endParaRPr lang="en-US" sz="2000" dirty="0" smtClean="0"/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5"/>
              </a:rPr>
              <a:t>http://ucanr.edu/risk</a:t>
            </a:r>
            <a:endParaRPr lang="en-US" sz="2000" dirty="0" smtClean="0"/>
          </a:p>
          <a:p>
            <a:pPr marL="1257300" lvl="1" indent="-342900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1"/>
          <a:stretch/>
        </p:blipFill>
        <p:spPr bwMode="auto">
          <a:xfrm>
            <a:off x="4667360" y="3357792"/>
            <a:ext cx="3688364" cy="212860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39" y="194627"/>
            <a:ext cx="7125001" cy="564737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248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0" y="2458720"/>
            <a:ext cx="3455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QUESTIONS?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3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is an IIPP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28" y="1506895"/>
            <a:ext cx="1953452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32" y="1645156"/>
            <a:ext cx="1991207" cy="311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791" y="1679615"/>
            <a:ext cx="3037470" cy="294640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850708" y="4889481"/>
            <a:ext cx="1953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I (have to) PP…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2242" y="4889481"/>
            <a:ext cx="834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I2P2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7791" y="4889481"/>
            <a:ext cx="3037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UC ANR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Injury &amp; Illness Prevention Program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IIPP </a:t>
            </a:r>
            <a:r>
              <a:rPr lang="en-US" sz="2400" b="1" dirty="0" smtClean="0">
                <a:solidFill>
                  <a:srgbClr val="0070C0"/>
                </a:solidFill>
              </a:rPr>
              <a:t>– our capstone safety program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800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Employers are required to provide and maintain a safe and healthful working environment.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 California, employers must </a:t>
            </a:r>
            <a:r>
              <a:rPr lang="en-US" sz="2000" dirty="0"/>
              <a:t>establish, implement, and maintain an effective </a:t>
            </a:r>
            <a:r>
              <a:rPr lang="en-US" sz="2000" u="sng" dirty="0"/>
              <a:t>written</a:t>
            </a:r>
            <a:r>
              <a:rPr lang="en-US" sz="2000" dirty="0"/>
              <a:t> Injury &amp; Illness Prevention Program (IIPP</a:t>
            </a:r>
            <a:r>
              <a:rPr lang="en-US" sz="2000" dirty="0" smtClean="0"/>
              <a:t>) – CCR/8-3203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IIPP is the umbrella under which all health and safety </a:t>
            </a:r>
            <a:r>
              <a:rPr lang="en-US" sz="2000" dirty="0" smtClean="0"/>
              <a:t>programs and policies </a:t>
            </a:r>
            <a:r>
              <a:rPr lang="en-US" sz="2000" dirty="0"/>
              <a:t>are implemented</a:t>
            </a:r>
            <a:r>
              <a:rPr lang="en-US" sz="2000" dirty="0" smtClean="0"/>
              <a:t>. It is the foundation for our safety programs.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73760" y="3840817"/>
            <a:ext cx="7738612" cy="1715473"/>
            <a:chOff x="873760" y="3586817"/>
            <a:chExt cx="7738612" cy="1715473"/>
          </a:xfrm>
        </p:grpSpPr>
        <p:grpSp>
          <p:nvGrpSpPr>
            <p:cNvPr id="9" name="Group 8"/>
            <p:cNvGrpSpPr/>
            <p:nvPr/>
          </p:nvGrpSpPr>
          <p:grpSpPr>
            <a:xfrm>
              <a:off x="873760" y="3586817"/>
              <a:ext cx="7738612" cy="1715473"/>
              <a:chOff x="873760" y="3586817"/>
              <a:chExt cx="7738612" cy="171547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975986" y="3586817"/>
                <a:ext cx="111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IIPP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73760" y="4368800"/>
                <a:ext cx="15646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Emergency Action/Fire Prevention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691506" y="4378960"/>
                <a:ext cx="16865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Hazard Communication Program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355466" y="4368800"/>
                <a:ext cx="1290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Ergonomic Program</a:t>
                </a:r>
              </a:p>
              <a:p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67680" y="4378960"/>
                <a:ext cx="1412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Heat Illness Program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72960" y="4450080"/>
                <a:ext cx="1439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Respirator Protection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4216400" y="3956149"/>
              <a:ext cx="0" cy="355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51280" y="4114800"/>
              <a:ext cx="2743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358640" y="4114800"/>
              <a:ext cx="338328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351280" y="4114800"/>
              <a:ext cx="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905760" y="4144109"/>
              <a:ext cx="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36640" y="4124960"/>
              <a:ext cx="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741920" y="4124960"/>
              <a:ext cx="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147638"/>
            <a:ext cx="1536434" cy="9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IIPP –</a:t>
            </a:r>
            <a:r>
              <a:rPr lang="en-US" sz="2800" b="1" dirty="0" smtClean="0">
                <a:solidFill>
                  <a:srgbClr val="0070C0"/>
                </a:solidFill>
              </a:rPr>
              <a:t> is our promise to you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60" y="1245163"/>
            <a:ext cx="5219700" cy="4398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60" y="2499360"/>
            <a:ext cx="954937" cy="1534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4" y="2615246"/>
            <a:ext cx="1149826" cy="1543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095" y="2323147"/>
            <a:ext cx="704850" cy="695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428" y="2691605"/>
            <a:ext cx="704850" cy="695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722" y="3095824"/>
            <a:ext cx="709889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016" y="3503218"/>
            <a:ext cx="70988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IIPP </a:t>
            </a:r>
            <a:r>
              <a:rPr lang="en-US" sz="2800" b="1" dirty="0" smtClean="0">
                <a:solidFill>
                  <a:srgbClr val="0070C0"/>
                </a:solidFill>
              </a:rPr>
              <a:t>–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Core </a:t>
            </a:r>
            <a:r>
              <a:rPr lang="en-US" sz="2800" b="1" dirty="0">
                <a:solidFill>
                  <a:srgbClr val="0070C0"/>
                </a:solidFill>
              </a:rPr>
              <a:t>Program </a:t>
            </a:r>
            <a:r>
              <a:rPr lang="en-US" sz="2800" b="1" dirty="0" smtClean="0">
                <a:solidFill>
                  <a:srgbClr val="0070C0"/>
                </a:solidFill>
              </a:rPr>
              <a:t>Components</a:t>
            </a:r>
          </a:p>
          <a:p>
            <a:endParaRPr lang="en-US" sz="2400" b="1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Responsibility: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identities of the persons responsible for implementing the </a:t>
            </a:r>
            <a:r>
              <a:rPr lang="en-US" sz="2000" dirty="0" smtClean="0"/>
              <a:t>IIPP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Compliance: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system for assuring employees comply with safe work practices and recognizing employees who follow safe and healthy </a:t>
            </a:r>
            <a:r>
              <a:rPr lang="en-US" sz="2000" dirty="0" smtClean="0"/>
              <a:t>practices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Communication: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 </a:t>
            </a:r>
            <a:r>
              <a:rPr lang="en-US" sz="2000" dirty="0"/>
              <a:t>employee communication system, including meetings, training programs, postings, written communications, etc.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Hazard Assessment: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procedures </a:t>
            </a:r>
            <a:r>
              <a:rPr lang="en-US" sz="2000" dirty="0"/>
              <a:t>for identifying and evaluating workplace hazards, including periodic inspections to identify unsafe conditions and work </a:t>
            </a:r>
            <a:r>
              <a:rPr lang="en-US" sz="2000" dirty="0" smtClean="0"/>
              <a:t>practices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937" y="132079"/>
            <a:ext cx="1429651" cy="14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IIPP </a:t>
            </a:r>
            <a:r>
              <a:rPr lang="en-US" sz="3200" b="1" dirty="0">
                <a:solidFill>
                  <a:srgbClr val="0070C0"/>
                </a:solidFill>
              </a:rPr>
              <a:t>– Core Program </a:t>
            </a:r>
            <a:r>
              <a:rPr lang="en-US" sz="3200" b="1" dirty="0" smtClean="0">
                <a:solidFill>
                  <a:srgbClr val="0070C0"/>
                </a:solidFill>
              </a:rPr>
              <a:t>Components </a:t>
            </a:r>
            <a:r>
              <a:rPr lang="en-US" sz="1600" b="1" dirty="0" smtClean="0">
                <a:solidFill>
                  <a:srgbClr val="0070C0"/>
                </a:solidFill>
              </a:rPr>
              <a:t>cont.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en-US" sz="2400" b="1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Accident/Exposure Investigation: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procedure to investigate occupational injuries or </a:t>
            </a:r>
            <a:r>
              <a:rPr lang="en-US" sz="2000" dirty="0" smtClean="0"/>
              <a:t>illnesses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Hazard Correction: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methods </a:t>
            </a:r>
            <a:r>
              <a:rPr lang="en-US" sz="2000" dirty="0"/>
              <a:t>for correcting unsafe or unhealthy conditions, work practices, or work procedures in a timely </a:t>
            </a:r>
            <a:r>
              <a:rPr lang="en-US" sz="2000" dirty="0" smtClean="0"/>
              <a:t>manner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Training and Instruction: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about </a:t>
            </a:r>
            <a:r>
              <a:rPr lang="en-US" sz="2000" dirty="0"/>
              <a:t>safe work procedures for new employees, or when there are new hazards or job </a:t>
            </a:r>
            <a:r>
              <a:rPr lang="en-US" sz="2000" dirty="0" smtClean="0"/>
              <a:t>duties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Recordkeeping: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methods for recordkeeping and documentation of safety and health training</a:t>
            </a:r>
            <a:endParaRPr lang="en-US" sz="2000" dirty="0"/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310" y="159370"/>
            <a:ext cx="1727702" cy="12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521343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Our IIPP </a:t>
            </a:r>
            <a:r>
              <a:rPr lang="en-US" sz="3200" b="1" dirty="0">
                <a:solidFill>
                  <a:srgbClr val="0070C0"/>
                </a:solidFill>
              </a:rPr>
              <a:t>also </a:t>
            </a:r>
            <a:r>
              <a:rPr lang="en-US" sz="3200" b="1" dirty="0" smtClean="0">
                <a:solidFill>
                  <a:srgbClr val="0070C0"/>
                </a:solidFill>
              </a:rPr>
              <a:t>includes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Instructions for reporting workplace injuries. 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A map to the nearest medical facilities.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Procedures for for investigating injuries.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Information to help identify required safety training.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Forms to report a workplace hazard and document correction of hazards.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Inspection checklists.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ＭＳ Ｐゴシック" charset="0"/>
              </a:rPr>
              <a:t>Written Hazard Communication Program</a:t>
            </a:r>
            <a:r>
              <a:rPr lang="en-US" sz="2000" dirty="0" smtClean="0">
                <a:cs typeface="ＭＳ Ｐゴシック" charset="0"/>
              </a:rPr>
              <a:t>.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ＭＳ Ｐゴシック" charset="0"/>
              </a:rPr>
              <a:t>An Emergency Action &amp; Fire Prevention Plan (EAFPP)</a:t>
            </a:r>
            <a:endParaRPr lang="en-US" sz="2000" dirty="0">
              <a:cs typeface="ＭＳ Ｐゴシック" charset="0"/>
            </a:endParaRPr>
          </a:p>
        </p:txBody>
      </p:sp>
      <p:pic>
        <p:nvPicPr>
          <p:cNvPr id="4100" name="Picture 4" descr="http://or.ucsf.edu/ehs/13241-DSY/version/1/part/ImageData/data/IIPP%20button.jpg?branch=main&amp;language=defaul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23" y="327634"/>
            <a:ext cx="1487177" cy="14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Rights!</a:t>
            </a:r>
            <a:br>
              <a:rPr lang="en-US" altLang="en-US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As 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an employee you have a right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to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safe workplace free from recognized hazards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Receive training on hazards associated with your job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Know how to control hazards of your job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Report workplace hazards without fear of reprisal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77" y="4693920"/>
            <a:ext cx="2329686" cy="8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</a:rPr>
              <a:t>Roles &amp; Responsibilities</a:t>
            </a:r>
            <a:br>
              <a:rPr lang="en-US" altLang="en-US" sz="3200" b="1" dirty="0">
                <a:solidFill>
                  <a:srgbClr val="0070C0"/>
                </a:solidFill>
              </a:rPr>
            </a:br>
            <a:r>
              <a:rPr lang="en-US" altLang="en-US" sz="3200" b="1" dirty="0">
                <a:solidFill>
                  <a:srgbClr val="0070C0"/>
                </a:solidFill>
              </a:rPr>
              <a:t>	</a:t>
            </a:r>
            <a:r>
              <a:rPr lang="en-US" altLang="en-US" sz="2800" b="1" dirty="0">
                <a:solidFill>
                  <a:srgbClr val="FF0000"/>
                </a:solidFill>
              </a:rPr>
              <a:t>Managers and Supervisors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6783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Managers and Supervisors are expected to provide </a:t>
            </a:r>
            <a:r>
              <a:rPr lang="en-US" altLang="en-US" sz="2000" dirty="0" smtClean="0"/>
              <a:t>Health </a:t>
            </a:r>
            <a:r>
              <a:rPr lang="en-US" altLang="en-US" sz="2000" dirty="0"/>
              <a:t>and Safety leadership and guidance within their </a:t>
            </a:r>
            <a:r>
              <a:rPr lang="en-US" altLang="en-US" sz="2000" dirty="0" smtClean="0"/>
              <a:t>unit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Know the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TRICK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of a good safety supervisor/manager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T</a:t>
            </a:r>
            <a:r>
              <a:rPr lang="en-US" altLang="en-US" sz="1800" dirty="0" smtClean="0"/>
              <a:t>rain employees on correct safety practices and safe job performance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R</a:t>
            </a:r>
            <a:r>
              <a:rPr lang="en-US" altLang="en-US" sz="1800" dirty="0" smtClean="0"/>
              <a:t>eport unsafe conditions and incidents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I</a:t>
            </a:r>
            <a:r>
              <a:rPr lang="en-US" altLang="en-US" sz="1800" dirty="0" smtClean="0"/>
              <a:t>nspect for workplace safety and compliance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C</a:t>
            </a:r>
            <a:r>
              <a:rPr lang="en-US" altLang="en-US" sz="1800" dirty="0" smtClean="0"/>
              <a:t>orrect issues and problems found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</a:rPr>
              <a:t>K</a:t>
            </a:r>
            <a:r>
              <a:rPr lang="en-US" altLang="en-US" sz="1800" dirty="0" smtClean="0"/>
              <a:t>eep records of training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10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2112</TotalTime>
  <Words>1165</Words>
  <Application>Microsoft Office PowerPoint</Application>
  <PresentationFormat>On-screen Show (4:3)</PresentationFormat>
  <Paragraphs>197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ANRBrand_basic</vt:lpstr>
      <vt:lpstr>Custom Design</vt:lpstr>
      <vt:lpstr>Injury and Illness Prevention Program (IIPP)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Rights! As an employee you have a right to</vt:lpstr>
      <vt:lpstr>Roles &amp; Responsibilities  Managers and Supervisors</vt:lpstr>
      <vt:lpstr> Roles &amp; Responsibilities  All Employees</vt:lpstr>
      <vt:lpstr>As an employee, you should</vt:lpstr>
      <vt:lpstr> Roles &amp; Responsibilities  Environmental Health &amp; Safety</vt:lpstr>
      <vt:lpstr> EH&amp;S</vt:lpstr>
      <vt:lpstr>Resources for Safety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&amp; Safety Services</dc:title>
  <dc:creator>David A Alamillo</dc:creator>
  <cp:lastModifiedBy>Brian Oatman</cp:lastModifiedBy>
  <cp:revision>145</cp:revision>
  <cp:lastPrinted>2016-01-22T21:42:57Z</cp:lastPrinted>
  <dcterms:created xsi:type="dcterms:W3CDTF">2013-03-03T23:46:58Z</dcterms:created>
  <dcterms:modified xsi:type="dcterms:W3CDTF">2016-03-08T00:02:42Z</dcterms:modified>
</cp:coreProperties>
</file>