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5" r:id="rId2"/>
    <p:sldId id="267" r:id="rId3"/>
    <p:sldId id="280" r:id="rId4"/>
    <p:sldId id="282" r:id="rId5"/>
    <p:sldId id="281" r:id="rId6"/>
    <p:sldId id="279" r:id="rId7"/>
    <p:sldId id="278" r:id="rId8"/>
    <p:sldId id="28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4642" autoAdjust="0"/>
  </p:normalViewPr>
  <p:slideViewPr>
    <p:cSldViewPr snapToGrid="0">
      <p:cViewPr>
        <p:scale>
          <a:sx n="60" d="100"/>
          <a:sy n="60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404C-F338-4BE7-AC85-70EB3513A8E9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ECDC-B534-4A03-99F2-85817380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Series</a:t>
            </a:r>
            <a:r>
              <a:rPr lang="en-US" sz="1600" baseline="0" dirty="0" smtClean="0"/>
              <a:t> of medical conditions – escalating severity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Will talk about each on in more detail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7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5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5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Can</a:t>
            </a:r>
            <a:r>
              <a:rPr lang="en-US" sz="1600" baseline="0" dirty="0" smtClean="0"/>
              <a:t> use Safety Note #20</a:t>
            </a:r>
          </a:p>
          <a:p>
            <a:r>
              <a:rPr lang="en-US" sz="1600" baseline="0" dirty="0" smtClean="0"/>
              <a:t>and online training – see website links at end of presentation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3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Heat Illness Prevention Plan template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Attachment</a:t>
            </a:r>
            <a:r>
              <a:rPr lang="en-US" sz="1600" baseline="0" dirty="0" smtClean="0"/>
              <a:t> H for Injury and Illness Prevention Program (IIPP)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8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3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Also known</a:t>
            </a:r>
            <a:r>
              <a:rPr lang="en-US" sz="1600" baseline="0" dirty="0" smtClean="0"/>
              <a:t> as “prickly heat”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Caused by loss</a:t>
            </a:r>
            <a:r>
              <a:rPr lang="en-US" sz="1600" baseline="0" dirty="0" smtClean="0"/>
              <a:t> of salt – need to replace electrolytes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6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4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Victim stops sweating</a:t>
            </a:r>
          </a:p>
          <a:p>
            <a:endParaRPr lang="en-US" sz="1600" dirty="0" smtClean="0"/>
          </a:p>
          <a:p>
            <a:r>
              <a:rPr lang="en-US" sz="1600" dirty="0" smtClean="0"/>
              <a:t>Victim can be more susceptible</a:t>
            </a:r>
            <a:r>
              <a:rPr lang="en-US" sz="1600" baseline="0" dirty="0" smtClean="0"/>
              <a:t> to heat illness in the future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1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Air conditioned vehicle can be alternative, if vehicle</a:t>
            </a:r>
            <a:r>
              <a:rPr lang="en-US" sz="1600" baseline="0" dirty="0" smtClean="0"/>
              <a:t> is running and available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8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11159067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82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66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807075"/>
            <a:ext cx="1180253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heatillnes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r.ca.gov/oshsb/documents/Heat_illness_prevention_txtbrdconsider.pdf" TargetMode="External"/><Relationship Id="rId4" Type="http://schemas.openxmlformats.org/officeDocument/2006/relationships/hyperlink" Target="https://www.dir.ca.gov/dosh/heatillnessinf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heatillness/3422_factsheet_e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niosh/topics/heatstress/" TargetMode="External"/><Relationship Id="rId4" Type="http://schemas.openxmlformats.org/officeDocument/2006/relationships/hyperlink" Target="https://www.osha.gov/SLTC/heatstress/preven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osh/heatillnessinf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r.ca.gov/oshsb/Heat_illness_preventio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76926"/>
            <a:ext cx="10363200" cy="2289009"/>
          </a:xfrm>
        </p:spPr>
        <p:txBody>
          <a:bodyPr/>
          <a:lstStyle/>
          <a:p>
            <a:r>
              <a:rPr lang="en-US" sz="6600" dirty="0" smtClean="0"/>
              <a:t>Heat Illness Prevention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4934606"/>
            <a:ext cx="8534400" cy="704193"/>
          </a:xfrm>
        </p:spPr>
        <p:txBody>
          <a:bodyPr/>
          <a:lstStyle/>
          <a:p>
            <a:pPr algn="r"/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Shade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240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Shade = blockage of direct sunlight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Required to be available at </a:t>
            </a:r>
            <a:r>
              <a:rPr lang="en-US" altLang="en-US" sz="2400" i="1" dirty="0"/>
              <a:t>80F (formerly required at 85F)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accommodate </a:t>
            </a:r>
            <a:r>
              <a:rPr lang="en-US" altLang="en-US" sz="2400" i="1" dirty="0"/>
              <a:t>“the number of employees” on rest or recovery break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Access to shade </a:t>
            </a:r>
            <a:r>
              <a:rPr lang="en-US" altLang="en-US" sz="2400" dirty="0" smtClean="0"/>
              <a:t>must be permitted </a:t>
            </a:r>
            <a:r>
              <a:rPr lang="en-US" altLang="en-US" sz="2400" dirty="0"/>
              <a:t>at all times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Must be made available upon request if &lt;80F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If unsafe or not feasible, define alternative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7170" name="Picture 2" descr="https://www.osha.gov/SLTC/heatillness/images/dropin_article_long_im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94" y="3318761"/>
            <a:ext cx="2723738" cy="21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Cool-down Rest Periods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Must be allowed </a:t>
            </a:r>
            <a:r>
              <a:rPr lang="en-US" altLang="en-US" sz="2400" dirty="0"/>
              <a:t>and encouraged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Employees </a:t>
            </a:r>
            <a:r>
              <a:rPr lang="en-US" altLang="en-US" sz="2400" dirty="0" smtClean="0"/>
              <a:t>shall be monitored </a:t>
            </a:r>
            <a:r>
              <a:rPr lang="en-US" altLang="en-US" sz="2400" dirty="0"/>
              <a:t>for symptoms and signs of heat illness (observation and inquiry is sufficient)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If symptoms or signs occur: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First aid or emergency response is required </a:t>
            </a:r>
            <a:r>
              <a:rPr lang="en-US" altLang="en-US" sz="2000" i="1" dirty="0" smtClean="0"/>
              <a:t>(based on level of heat-related illness)</a:t>
            </a:r>
            <a:endParaRPr lang="en-US" altLang="en-US" sz="2000" i="1" dirty="0"/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Workers must not be ordered back to work, sent home, or left alone </a:t>
            </a:r>
            <a:r>
              <a:rPr lang="en-US" altLang="en-US" sz="2000" i="1" dirty="0" smtClean="0"/>
              <a:t>until </a:t>
            </a:r>
            <a:r>
              <a:rPr lang="en-US" altLang="en-US" sz="2000" i="1" dirty="0"/>
              <a:t>symptoms have abated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1026" name="Picture 2" descr="http://nickclarkhealth.com/wp-content/uploads/2011/01/r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19" y="568284"/>
            <a:ext cx="2630657" cy="17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High Heat Procedures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1525016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Triggered at 95F </a:t>
            </a:r>
            <a:r>
              <a:rPr lang="en-US" altLang="en-US" sz="2400" dirty="0" smtClean="0"/>
              <a:t>(unchanged in regulation)</a:t>
            </a:r>
            <a:endParaRPr lang="en-US" altLang="en-US" sz="24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Pre-shift </a:t>
            </a:r>
            <a:r>
              <a:rPr lang="en-US" altLang="en-US" sz="2400" i="1" dirty="0"/>
              <a:t>meeting to review high heat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Observation of employees for signs and symptoms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Mandatory 10 </a:t>
            </a:r>
            <a:r>
              <a:rPr lang="en-US" altLang="en-US" sz="2400" i="1" dirty="0"/>
              <a:t>minutes cool-down recovery time for each two hour period of continuous work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Employees must be authorized and able to call for emergency service (or designate one employee onsite)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050" name="Picture 2" descr="http://www.hispanicallyspeakingnews.com/uploads/images/amigo-o-enemigo/heat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35" y="519813"/>
            <a:ext cx="2252065" cy="13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Emergency Response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24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Ensure effective communication with employees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First aid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Emergency medical services (how and when are they provided?)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“Clear and precise” directions to the worksite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Employees must be able to call for emergency service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3074" name="Picture 2" descr="http://www.redcross.org.uk/~/media/BritishRedCross/ImageMigration/UK%20emergency%20response/Generic/Emergency%20response%20volunteers%20carrying%20a%20man%20on%20a%20stretcher%20-%20uk-514-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53" y="598615"/>
            <a:ext cx="2505247" cy="16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Acclimatization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7008" y="1305560"/>
            <a:ext cx="8647176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Include concept/definition and specific procedures in training and written plan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Applies to new </a:t>
            </a:r>
            <a:r>
              <a:rPr lang="en-US" altLang="en-US" sz="2400" i="1" dirty="0" smtClean="0"/>
              <a:t>employees, heatwave events, and </a:t>
            </a:r>
            <a:r>
              <a:rPr lang="en-US" altLang="en-US" sz="2400" i="1" dirty="0"/>
              <a:t>employees returning to work after extended absence from heat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New employees must be observed for first 14 days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All employees observed during heat wave events (</a:t>
            </a:r>
            <a:r>
              <a:rPr lang="en-US" altLang="en-US" sz="2400" i="1" u="sng" dirty="0"/>
              <a:t>&gt;</a:t>
            </a:r>
            <a:r>
              <a:rPr lang="en-US" altLang="en-US" sz="2400" i="1" dirty="0"/>
              <a:t>80F AND 10 degrees higher than average of previous 5 days)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Procedure: define gradual increase in work hours over multi-day period or define alternative work arrangements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8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3104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Employer responsibilities and worker’s rights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Signs and symptoms of heat illness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Personal/environmental risk factors and acclimatization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First aid and emergency response for various levels of heat illness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High heat procedures (pre-shift meeting required)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response procedures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4098" name="Picture 2" descr="https://lh5.ggpht.com/nNoU4EJjBreDTJrnQDOCFkSg9YrciQrA5xzEsQVQlP0XgGjKst1xNyjp18XgnpxncmQ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04" y="621982"/>
            <a:ext cx="1826578" cy="1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Written Plan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808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Heat Illness Prevention Plan (English/Spanish)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Must be available at worksite upon request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Procedures for complying with standard (water, shade, training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High heat procedures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Emergency response procedures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Acclimatization procedures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Updated template available from EHS by May 1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525" y="3207865"/>
            <a:ext cx="3150973" cy="23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Helpful 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05560"/>
            <a:ext cx="8686800" cy="443484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UC-ANR resources: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://ucanr.edu/heatillness</a:t>
            </a:r>
            <a:endParaRPr lang="en-US" altLang="en-US" sz="24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err="1" smtClean="0"/>
              <a:t>CalOSHA</a:t>
            </a:r>
            <a:r>
              <a:rPr lang="en-US" altLang="en-US" sz="2400" dirty="0" smtClean="0"/>
              <a:t> Heat Illness prevention website: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4"/>
              </a:rPr>
              <a:t>https</a:t>
            </a:r>
            <a:r>
              <a:rPr lang="en-US" altLang="en-US" sz="2400" dirty="0">
                <a:hlinkClick r:id="rId4"/>
              </a:rPr>
              <a:t>://www.dir.ca.gov/dosh/heatillnessinfo.html</a:t>
            </a:r>
            <a:r>
              <a:rPr lang="en-US" altLang="en-US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Text of changes </a:t>
            </a:r>
            <a:r>
              <a:rPr lang="en-US" altLang="en-US" sz="2400" dirty="0" smtClean="0"/>
              <a:t>(took effect </a:t>
            </a:r>
            <a:r>
              <a:rPr lang="en-US" altLang="en-US" sz="2400" dirty="0" smtClean="0"/>
              <a:t>May 1, 2015):</a:t>
            </a: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5"/>
              </a:rPr>
              <a:t>https</a:t>
            </a:r>
            <a:r>
              <a:rPr lang="en-US" altLang="en-US" sz="2400" dirty="0">
                <a:hlinkClick r:id="rId5"/>
              </a:rPr>
              <a:t>://</a:t>
            </a:r>
            <a:r>
              <a:rPr lang="en-US" altLang="en-US" sz="2400" dirty="0" smtClean="0">
                <a:hlinkClick r:id="rId5"/>
              </a:rPr>
              <a:t>www.dir.ca.gov/oshsb/documents/Heat_illness_prevention_txtbrdconsider.pdf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69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Helpful 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05560"/>
            <a:ext cx="8686800" cy="443484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Federal government resources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OSHA picture-based pamphlet: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3"/>
              </a:rPr>
              <a:t>https://www.osha.gov/SLTC/heatillness/3422_factsheet_en.pdf</a:t>
            </a:r>
            <a:r>
              <a:rPr lang="en-US" altLang="en-US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OSHA Heat Illness prevention website:</a:t>
            </a: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4"/>
              </a:rPr>
              <a:t>https://www.osha.gov/SLTC/heatstress/prevention.html</a:t>
            </a:r>
            <a:r>
              <a:rPr lang="en-US" altLang="en-US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CDC Heat Stress </a:t>
            </a:r>
            <a:r>
              <a:rPr lang="en-US" altLang="en-US" sz="2400" dirty="0"/>
              <a:t>website</a:t>
            </a:r>
            <a:r>
              <a:rPr lang="en-US" altLang="en-US" sz="2400" dirty="0" smtClean="0"/>
              <a:t>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>
                <a:hlinkClick r:id="rId5"/>
              </a:rPr>
              <a:t>http://www.cdc.gov/niosh/topics/heatstress</a:t>
            </a:r>
            <a:r>
              <a:rPr lang="en-US" altLang="en-US" sz="2400" dirty="0" smtClean="0">
                <a:hlinkClick r:id="rId5"/>
              </a:rPr>
              <a:t>/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45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Heat Illness  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8822677" cy="4434840"/>
          </a:xfrm>
        </p:spPr>
        <p:txBody>
          <a:bodyPr/>
          <a:lstStyle/>
          <a:p>
            <a:r>
              <a:rPr lang="en-US" sz="2800" dirty="0" smtClean="0"/>
              <a:t>Natural bodily systems fail to cool the body </a:t>
            </a:r>
          </a:p>
          <a:p>
            <a:r>
              <a:rPr lang="en-US" sz="2800" dirty="0" smtClean="0"/>
              <a:t>Very </a:t>
            </a:r>
            <a:r>
              <a:rPr lang="en-US" sz="2800" dirty="0"/>
              <a:t>high body temperatures </a:t>
            </a:r>
            <a:r>
              <a:rPr lang="en-US" sz="2800" dirty="0" smtClean="0"/>
              <a:t>can be lethal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Heat-related </a:t>
            </a:r>
            <a:r>
              <a:rPr lang="en-US" sz="2800" dirty="0"/>
              <a:t>illnesses include:</a:t>
            </a:r>
          </a:p>
          <a:p>
            <a:r>
              <a:rPr lang="en-US" sz="2800" dirty="0"/>
              <a:t>Heat rash - skin irritation from excessive sweating</a:t>
            </a:r>
          </a:p>
          <a:p>
            <a:r>
              <a:rPr lang="en-US" sz="2800" dirty="0"/>
              <a:t>Heat cramps - muscle pains or spasms</a:t>
            </a:r>
          </a:p>
          <a:p>
            <a:r>
              <a:rPr lang="en-US" sz="2800" dirty="0"/>
              <a:t>Heat exhaustion - can precede heatstroke</a:t>
            </a:r>
          </a:p>
          <a:p>
            <a:r>
              <a:rPr lang="en-US" sz="2800" dirty="0"/>
              <a:t>Heatstroke - a life-threatening illness</a:t>
            </a:r>
            <a:endParaRPr lang="en-US" alt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7170" name="Picture 2" descr="http://depts.washington.edu/pnash/images/09_featured/09_listen/SHheat_exhaustion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63" y="543698"/>
            <a:ext cx="1701935" cy="27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Illness –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eat Rash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368" y="1305560"/>
            <a:ext cx="3939700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Clusters of red bumps on 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Often appears on neck, upper chest, folds of </a:t>
            </a:r>
            <a:r>
              <a:rPr lang="en-US" altLang="en-US" sz="2400" dirty="0" smtClean="0"/>
              <a:t>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Common problem in hot work environments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306728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dirty="0"/>
              <a:t>Try to work in a cooler, less humid environment when </a:t>
            </a:r>
            <a:r>
              <a:rPr lang="en-US" sz="2400" dirty="0" smtClean="0"/>
              <a:t>possible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Keep the affected area dry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2800" dirty="0" smtClean="0"/>
          </a:p>
        </p:txBody>
      </p:sp>
      <p:pic>
        <p:nvPicPr>
          <p:cNvPr id="6148" name="Picture 4" descr="http://www.freedrinkingwater.com/images-new/education-page/image/itch-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36" y="3624649"/>
            <a:ext cx="1934564" cy="18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Illness – Heat Cramps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737" y="1305560"/>
            <a:ext cx="4315327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Muscle spasms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Pain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Usually in abdomen, arms, or </a:t>
            </a:r>
            <a:r>
              <a:rPr lang="en-US" altLang="en-US" sz="2400" dirty="0" smtClean="0"/>
              <a:t>legs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an be a first sign of worsening heat-related  illness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306728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dirty="0"/>
              <a:t>Have worker rest in shady, cool </a:t>
            </a:r>
            <a:r>
              <a:rPr lang="en-US" sz="2400" dirty="0" smtClean="0"/>
              <a:t>area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Drink </a:t>
            </a:r>
            <a:r>
              <a:rPr lang="en-US" sz="2400" dirty="0"/>
              <a:t>water or other cool </a:t>
            </a:r>
            <a:r>
              <a:rPr lang="en-US" sz="2400" dirty="0" smtClean="0"/>
              <a:t>beverages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Wait a few hours before allowing </a:t>
            </a:r>
            <a:r>
              <a:rPr lang="en-US" sz="2400" dirty="0" smtClean="0"/>
              <a:t>returning </a:t>
            </a:r>
            <a:r>
              <a:rPr lang="en-US" sz="2400" dirty="0"/>
              <a:t>to strenuous </a:t>
            </a:r>
            <a:r>
              <a:rPr lang="en-US" sz="2400" dirty="0" smtClean="0"/>
              <a:t>work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eek </a:t>
            </a:r>
            <a:r>
              <a:rPr lang="en-US" sz="2400" dirty="0"/>
              <a:t>medical attention if cramps don't go away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2800" dirty="0" smtClean="0"/>
          </a:p>
        </p:txBody>
      </p:sp>
      <p:pic>
        <p:nvPicPr>
          <p:cNvPr id="2050" name="Picture 2" descr="Illustration of a leg which denotes cram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367173"/>
            <a:ext cx="13430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–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eat Exhaustion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4392168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Heavy </a:t>
            </a:r>
            <a:r>
              <a:rPr lang="en-US" altLang="en-US" sz="2400" dirty="0"/>
              <a:t>sweating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Weakness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Cold, pale, and clammy 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Fast, weak pulse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Nausea or vomiting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Headache, dizziness, lightheadedness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4730496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Move to a cooler </a:t>
            </a:r>
            <a:r>
              <a:rPr lang="en-US" altLang="en-US" sz="2400" dirty="0" smtClean="0"/>
              <a:t>location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Lie down and </a:t>
            </a:r>
            <a:r>
              <a:rPr lang="en-US" altLang="en-US" sz="2400" dirty="0" smtClean="0"/>
              <a:t>loosen clothing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Apply cool, wet cloths to as much of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body as </a:t>
            </a:r>
            <a:r>
              <a:rPr lang="en-US" altLang="en-US" sz="2400" dirty="0" smtClean="0"/>
              <a:t>possible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Sip </a:t>
            </a:r>
            <a:r>
              <a:rPr lang="en-US" altLang="en-US" sz="2400" dirty="0" smtClean="0"/>
              <a:t>water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eek </a:t>
            </a:r>
            <a:r>
              <a:rPr lang="en-US" altLang="en-US" sz="2400" dirty="0"/>
              <a:t>medical attention </a:t>
            </a:r>
            <a:r>
              <a:rPr lang="en-US" altLang="en-US" sz="2400" dirty="0" smtClean="0"/>
              <a:t>immediately for prolonged vomiting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pic>
        <p:nvPicPr>
          <p:cNvPr id="3074" name="Picture 2" descr="Illustration of a man's head who sw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36" y="581659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– Heat Stroke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4392168" cy="443484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800" dirty="0" smtClean="0"/>
              <a:t>Signs and Symptoms:</a:t>
            </a:r>
            <a:endParaRPr lang="en-US" altLang="en-US" sz="2800" dirty="0"/>
          </a:p>
          <a:p>
            <a:r>
              <a:rPr lang="en-US" sz="2400" dirty="0" smtClean="0"/>
              <a:t>Very high </a:t>
            </a:r>
            <a:r>
              <a:rPr lang="en-US" sz="2400" dirty="0"/>
              <a:t>body temperature (above </a:t>
            </a:r>
            <a:r>
              <a:rPr lang="en-US" sz="2400" dirty="0" smtClean="0"/>
              <a:t>103°F)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Hot, red, dry or moist skin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Rapid and strong pulse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Possible fainting, confusion, or seizures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422392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b="1" dirty="0"/>
              <a:t>Call 911 immediately — this is a medical emergency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While waiting for emergency services: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Move </a:t>
            </a:r>
            <a:r>
              <a:rPr lang="en-US" sz="2400" dirty="0"/>
              <a:t>the person to a cooler environment</a:t>
            </a:r>
            <a:r>
              <a:rPr lang="en-US" sz="2400" dirty="0" smtClean="0"/>
              <a:t>. </a:t>
            </a:r>
            <a:r>
              <a:rPr lang="en-US" sz="2400" dirty="0"/>
              <a:t>Do </a:t>
            </a:r>
            <a:r>
              <a:rPr lang="en-US" sz="2400" b="1" dirty="0"/>
              <a:t>NOT</a:t>
            </a:r>
            <a:r>
              <a:rPr lang="en-US" sz="2400" dirty="0"/>
              <a:t> give fluids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Reduce the person's body temperature with cool cloths or even a bath.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122" name="Picture 2" descr="Illustration of a man's head who seems to have a high body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091" y="445252"/>
            <a:ext cx="1447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Heat Illness Standard – Title 8, Section 3395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Applies </a:t>
            </a:r>
            <a:r>
              <a:rPr lang="en-US" altLang="en-US" sz="2400" dirty="0"/>
              <a:t>to outdoor </a:t>
            </a:r>
            <a:r>
              <a:rPr lang="en-US" altLang="en-US" sz="2400" dirty="0" smtClean="0"/>
              <a:t>worksites</a:t>
            </a:r>
            <a:endParaRPr lang="en-US" alt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have a written plan (can be part of IIPP)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Triggered by temperature at worksite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 and Supervisor training is specified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High heat procedures (temperature &gt; 95F)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response </a:t>
            </a:r>
            <a:r>
              <a:rPr lang="en-US" altLang="en-US" sz="2400" dirty="0" smtClean="0"/>
              <a:t>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Acclimatization </a:t>
            </a:r>
            <a:r>
              <a:rPr lang="en-US" altLang="en-US" sz="2400" dirty="0" smtClean="0"/>
              <a:t>procedures</a:t>
            </a:r>
            <a:br>
              <a:rPr lang="en-US" altLang="en-US" sz="24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5124" name="Picture 4" descr="http://blog.osha4you.com/wp-content/uploads/2013/02/Cal-OSH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11" y="665144"/>
            <a:ext cx="2521637" cy="12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Standard – Changes to Regulation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568" y="1305560"/>
            <a:ext cx="9753600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Occupational Safety &amp; Health Standards Board (OSHSB) </a:t>
            </a:r>
            <a:r>
              <a:rPr lang="en-US" altLang="en-US" sz="2400" dirty="0" smtClean="0"/>
              <a:t>approved amendments </a:t>
            </a:r>
            <a:r>
              <a:rPr lang="en-US" altLang="en-US" sz="2400" dirty="0"/>
              <a:t>to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heat illness regulation.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new regulations </a:t>
            </a:r>
            <a:r>
              <a:rPr lang="en-US" altLang="en-US" sz="2400" dirty="0" smtClean="0"/>
              <a:t>went into </a:t>
            </a:r>
            <a:r>
              <a:rPr lang="en-US" altLang="en-US" sz="2400" dirty="0"/>
              <a:t>effect </a:t>
            </a:r>
            <a:r>
              <a:rPr lang="en-US" altLang="en-US" sz="2400" dirty="0" smtClean="0"/>
              <a:t>on </a:t>
            </a:r>
            <a:r>
              <a:rPr lang="en-US" altLang="en-US" sz="2400" b="1" dirty="0"/>
              <a:t>May 1, </a:t>
            </a:r>
            <a:r>
              <a:rPr lang="en-US" altLang="en-US" sz="2400" b="1" dirty="0" smtClean="0"/>
              <a:t>2015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in time for this year's growing season and warmer weather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 smtClean="0"/>
              <a:t>see </a:t>
            </a:r>
            <a:r>
              <a:rPr lang="en-US" altLang="en-US" sz="2400" dirty="0" err="1" smtClean="0"/>
              <a:t>CalOSHA</a:t>
            </a:r>
            <a:r>
              <a:rPr lang="en-US" altLang="en-US" sz="2400" dirty="0" smtClean="0"/>
              <a:t> websites for updates </a:t>
            </a:r>
            <a:r>
              <a:rPr lang="en-US" altLang="en-US" sz="2400" dirty="0" smtClean="0">
                <a:hlinkClick r:id="rId3"/>
              </a:rPr>
              <a:t>https</a:t>
            </a:r>
            <a:r>
              <a:rPr lang="en-US" altLang="en-US" sz="2400" dirty="0">
                <a:hlinkClick r:id="rId3"/>
              </a:rPr>
              <a:t>://</a:t>
            </a:r>
            <a:r>
              <a:rPr lang="en-US" altLang="en-US" sz="2400" dirty="0" smtClean="0">
                <a:hlinkClick r:id="rId3"/>
              </a:rPr>
              <a:t>www.dir.ca.gov/dosh/heatillnessinfo.html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hlinkClick r:id="rId4"/>
              </a:rPr>
              <a:t>https://</a:t>
            </a:r>
            <a:r>
              <a:rPr lang="en-US" altLang="en-US" sz="2400" dirty="0" smtClean="0">
                <a:hlinkClick r:id="rId4"/>
              </a:rPr>
              <a:t>www.dir.ca.gov/oshsb/Heat_illness_prevention.html</a:t>
            </a:r>
            <a:r>
              <a:rPr lang="en-US" altLang="en-US" sz="2400" dirty="0" smtClean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1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0536" y="1589024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One quart per </a:t>
            </a:r>
            <a:r>
              <a:rPr lang="en-US" altLang="en-US" sz="2400" dirty="0" smtClean="0"/>
              <a:t>person, </a:t>
            </a:r>
            <a:r>
              <a:rPr lang="en-US" altLang="en-US" sz="2400" dirty="0"/>
              <a:t>per </a:t>
            </a:r>
            <a:r>
              <a:rPr lang="en-US" altLang="en-US" sz="2400" dirty="0" smtClean="0"/>
              <a:t>hour (2 gallons for an 8-hr shift)</a:t>
            </a:r>
            <a:endParaRPr lang="en-US" alt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be </a:t>
            </a:r>
            <a:r>
              <a:rPr lang="en-US" altLang="en-US" sz="2400" i="1" dirty="0"/>
              <a:t>“fresh, pure, suitably cool… free of charge”</a:t>
            </a:r>
            <a:r>
              <a:rPr lang="en-US" altLang="en-US" sz="2400" dirty="0"/>
              <a:t> (potable water, not ice cold)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As close as practicable to worksite (if not plumbed or supplied at site)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Educate workers and actively encourage them to drink small amounts of water often (up to 4 cups/hour)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6146" name="Picture 2" descr="http://images.clipartpanda.com/water-drop-clipart-black-and-white-dc8XopB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72" y="345758"/>
            <a:ext cx="2296060" cy="24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919</Words>
  <Application>Microsoft Office PowerPoint</Application>
  <PresentationFormat>Custom</PresentationFormat>
  <Paragraphs>188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ANRBrand_basic</vt:lpstr>
      <vt:lpstr>Heat Illness Prevention</vt:lpstr>
      <vt:lpstr>Heat Illness  </vt:lpstr>
      <vt:lpstr>Heat Illness – Heat Rash</vt:lpstr>
      <vt:lpstr>Heat Illness – Heat Cramps</vt:lpstr>
      <vt:lpstr>Heat Illness – Heat Exhaustion</vt:lpstr>
      <vt:lpstr>Heat Illness – Heat Stroke</vt:lpstr>
      <vt:lpstr>Heat Illness Standard – Title 8, Section 3395</vt:lpstr>
      <vt:lpstr>Heat Illness Standard – Changes to Regulation</vt:lpstr>
      <vt:lpstr>Heat Illness Standard - Water</vt:lpstr>
      <vt:lpstr>Heat Illness Standard - Shade</vt:lpstr>
      <vt:lpstr>Heat Illness Standard – Cool-down Rest Periods </vt:lpstr>
      <vt:lpstr>Heat Illness Standard - High Heat Procedures </vt:lpstr>
      <vt:lpstr>Heat Illness Standard – Emergency Response </vt:lpstr>
      <vt:lpstr>Heat Illness Standard – Acclimatization</vt:lpstr>
      <vt:lpstr>Heat Illness Standard - Training</vt:lpstr>
      <vt:lpstr>Heat Illness Standard – Written Plan</vt:lpstr>
      <vt:lpstr>Heat Illness Standard – Helpful Resources</vt:lpstr>
      <vt:lpstr>Heat Illness Standard – Helpful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Malendia Maccree</dc:creator>
  <cp:lastModifiedBy>Brian Oatman</cp:lastModifiedBy>
  <cp:revision>21</cp:revision>
  <dcterms:created xsi:type="dcterms:W3CDTF">2015-03-12T00:43:43Z</dcterms:created>
  <dcterms:modified xsi:type="dcterms:W3CDTF">2015-08-11T04:18:19Z</dcterms:modified>
</cp:coreProperties>
</file>