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9" r:id="rId4"/>
    <p:sldId id="261" r:id="rId5"/>
    <p:sldId id="265" r:id="rId6"/>
    <p:sldId id="267" r:id="rId7"/>
    <p:sldId id="266" r:id="rId8"/>
    <p:sldId id="268" r:id="rId9"/>
    <p:sldId id="260" r:id="rId10"/>
    <p:sldId id="262" r:id="rId11"/>
    <p:sldId id="264" r:id="rId12"/>
    <p:sldId id="263" r:id="rId13"/>
    <p:sldId id="270" r:id="rId14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2925C-33D9-4483-97E9-702BACAC2D96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77CF6-945C-4B54-9BFE-D09EA9EE0E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94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2E568-5DBA-47B4-AA17-62446B616C50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7FCF3-46F4-4F4D-821C-7C1F23951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45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FCF3-46F4-4F4D-821C-7C1F239518E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7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FCF3-46F4-4F4D-821C-7C1F239518E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40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FCF3-46F4-4F4D-821C-7C1F239518E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99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FCF3-46F4-4F4D-821C-7C1F239518E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07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FCF3-46F4-4F4D-821C-7C1F239518E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25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FCF3-46F4-4F4D-821C-7C1F239518E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86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FCF3-46F4-4F4D-821C-7C1F239518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99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FCF3-46F4-4F4D-821C-7C1F239518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0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FCF3-46F4-4F4D-821C-7C1F239518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67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FCF3-46F4-4F4D-821C-7C1F239518E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45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FCF3-46F4-4F4D-821C-7C1F239518E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79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FCF3-46F4-4F4D-821C-7C1F239518E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49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0E93-5B5B-4B43-8B75-D9B66CC16447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3A67-B4B7-42C2-8FBD-EE9BC46F1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0E93-5B5B-4B43-8B75-D9B66CC16447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3A67-B4B7-42C2-8FBD-EE9BC46F1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0E93-5B5B-4B43-8B75-D9B66CC16447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3A67-B4B7-42C2-8FBD-EE9BC46F1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0E93-5B5B-4B43-8B75-D9B66CC16447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3A67-B4B7-42C2-8FBD-EE9BC46F1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0E93-5B5B-4B43-8B75-D9B66CC16447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3A67-B4B7-42C2-8FBD-EE9BC46F1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0E93-5B5B-4B43-8B75-D9B66CC16447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3A67-B4B7-42C2-8FBD-EE9BC46F1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0E93-5B5B-4B43-8B75-D9B66CC16447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3A67-B4B7-42C2-8FBD-EE9BC46F1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0E93-5B5B-4B43-8B75-D9B66CC16447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3A67-B4B7-42C2-8FBD-EE9BC46F1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0E93-5B5B-4B43-8B75-D9B66CC16447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3A67-B4B7-42C2-8FBD-EE9BC46F1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0E93-5B5B-4B43-8B75-D9B66CC16447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3A67-B4B7-42C2-8FBD-EE9BC46F1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0E93-5B5B-4B43-8B75-D9B66CC16447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3A67-B4B7-42C2-8FBD-EE9BC46F1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20E93-5B5B-4B43-8B75-D9B66CC16447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23A67-B4B7-42C2-8FBD-EE9BC46F1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afety.ucanr.edu/files/1353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www.dir.ca.gov/dosh/dosh_publications/mmh.pdf" TargetMode="External"/><Relationship Id="rId4" Type="http://schemas.openxmlformats.org/officeDocument/2006/relationships/hyperlink" Target="https://www.osha.gov/dsg/topics/agriculturaloperations/hazards_controls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066800"/>
            <a:ext cx="3962400" cy="10668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 Lifting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286000"/>
            <a:ext cx="4648200" cy="2209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Back Working for </a:t>
            </a: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1" y="0"/>
            <a:ext cx="2438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 rot="16200000">
            <a:off x="7337167" y="5051167"/>
            <a:ext cx="34290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 smtClean="0"/>
              <a:t>Picture provided by: http://farm4.static.flickr.com/3231/2700776357_0d324039ac_b.jpg</a:t>
            </a:r>
            <a:endParaRPr lang="en-US" sz="600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752600" y="5334000"/>
            <a:ext cx="518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Malendia Maccree, Safety Specialist</a:t>
            </a:r>
          </a:p>
          <a:p>
            <a:r>
              <a:rPr lang="en-US" dirty="0"/>
              <a:t>UC – ANR Risk and </a:t>
            </a:r>
            <a:r>
              <a:rPr lang="en-US" dirty="0" smtClean="0"/>
              <a:t>Safety </a:t>
            </a:r>
            <a:r>
              <a:rPr lang="en-US" dirty="0"/>
              <a:t>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05000" y="152400"/>
            <a:ext cx="533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How should you lift?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295400"/>
            <a:ext cx="807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Determine the weight of the object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Insure that the content is secure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Squat by bending at the knees and keep a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straight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Grasp the object firmly and lift with your legs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Carry the load between the shoulder and waist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4" name="Picture 4" descr="http://farm1.static.flickr.com/57/186626704_4a948e9a52_o.jpg"/>
          <p:cNvPicPr>
            <a:picLocks noChangeAspect="1" noChangeArrowheads="1"/>
          </p:cNvPicPr>
          <p:nvPr/>
        </p:nvPicPr>
        <p:blipFill>
          <a:blip r:embed="rId3"/>
          <a:srcRect t="32506" b="21836"/>
          <a:stretch>
            <a:fillRect/>
          </a:stretch>
        </p:blipFill>
        <p:spPr bwMode="auto">
          <a:xfrm>
            <a:off x="-1" y="4876800"/>
            <a:ext cx="9144001" cy="1981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6642556"/>
            <a:ext cx="3733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chemeClr val="tx2">
                    <a:lumMod val="50000"/>
                  </a:schemeClr>
                </a:solidFill>
              </a:rPr>
              <a:t>Picture provided by: http://farm1.static.flickr.com/57/186626704_4a948e9a52_o.jpg</a:t>
            </a:r>
            <a:endParaRPr lang="en-US" sz="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05000" y="152400"/>
            <a:ext cx="533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Models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of Lifting</a:t>
            </a:r>
          </a:p>
        </p:txBody>
      </p:sp>
      <p:pic>
        <p:nvPicPr>
          <p:cNvPr id="1030" name="Picture 6" descr="https://fpm-www3.fpm.wisc.edu/safety/occupationalhealth/Portals/0/images/back_safety/power_li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636" y="3810000"/>
            <a:ext cx="2993274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proformsportschiropractic.com/wp-content/uploads/2012/12/lifting_properly-300x17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14" y="1309420"/>
            <a:ext cx="3744372" cy="212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lifting ergonom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928" y="1457070"/>
            <a:ext cx="3466690" cy="199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7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914400" y="304800"/>
            <a:ext cx="533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Additional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lifting Tips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1495485"/>
            <a:ext cx="5791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 your load if possible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the deposit site before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lifting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use the tools available to you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twist your body to lift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 with your feet not your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waist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Breaks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your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footing and hand grip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705" name="Picture 9" descr="C:\Users\tbenzing.ANRRECAO\Desktop\Lifting\Smoke.png"/>
          <p:cNvPicPr>
            <a:picLocks noChangeAspect="1" noChangeArrowheads="1"/>
          </p:cNvPicPr>
          <p:nvPr/>
        </p:nvPicPr>
        <p:blipFill>
          <a:blip r:embed="rId3"/>
          <a:srcRect b="552"/>
          <a:stretch>
            <a:fillRect/>
          </a:stretch>
        </p:blipFill>
        <p:spPr bwMode="auto">
          <a:xfrm>
            <a:off x="6172200" y="0"/>
            <a:ext cx="2971800" cy="68580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 rot="16200000">
            <a:off x="7093178" y="4807178"/>
            <a:ext cx="3886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Picture provided by: http://farm1.static.flickr.com/169/435527654_16aafb2792_o.jpg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914400" y="304800"/>
            <a:ext cx="533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Educational Resources for Safe Lifting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514736"/>
            <a:ext cx="5791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Notes: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safety.ucanr.edu/files/1353.pdf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OSHA guidance for Ag Ops: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https://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www.osha.gov/dsg/topics/agriculturaloperations/hazards_controls.html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CalOSHA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tips for safe lifting: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https://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www.dir.ca.gov/dosh/dosh_publications/mmh.pdf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705" name="Picture 9" descr="C:\Users\tbenzing.ANRRECAO\Desktop\Lifting\Smoke.png"/>
          <p:cNvPicPr>
            <a:picLocks noChangeAspect="1" noChangeArrowheads="1"/>
          </p:cNvPicPr>
          <p:nvPr/>
        </p:nvPicPr>
        <p:blipFill>
          <a:blip r:embed="rId6"/>
          <a:srcRect b="552"/>
          <a:stretch>
            <a:fillRect/>
          </a:stretch>
        </p:blipFill>
        <p:spPr bwMode="auto">
          <a:xfrm>
            <a:off x="6172200" y="0"/>
            <a:ext cx="2971800" cy="68580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 rot="16200000">
            <a:off x="7093178" y="4807178"/>
            <a:ext cx="3886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Picture provided by: http://farm1.static.flickr.com/169/435527654_16aafb2792_o.jpg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7486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arm4.static.flickr.com/3127/2803384586_2e0cc3b5f3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1200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00600" y="1981200"/>
            <a:ext cx="4191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What's Wrong with this picture?</a:t>
            </a:r>
          </a:p>
          <a:p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type of injury could happen?</a:t>
            </a:r>
          </a:p>
          <a:p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could be done differently?</a:t>
            </a:r>
          </a:p>
          <a:p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other devices could be used?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62716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Picture provided by: http://farm4.static.flickr.com/3127/2803384586_2e0cc3b5f3_o.jpg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00600" y="381000"/>
            <a:ext cx="396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What do you see?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farm1.static.flickr.com/28/55090281_131163deaa_b.jpg"/>
          <p:cNvPicPr>
            <a:picLocks noChangeAspect="1" noChangeArrowheads="1"/>
          </p:cNvPicPr>
          <p:nvPr/>
        </p:nvPicPr>
        <p:blipFill>
          <a:blip r:embed="rId3"/>
          <a:srcRect l="1562" t="1585" r="46875" b="1762"/>
          <a:stretch>
            <a:fillRect/>
          </a:stretch>
        </p:blipFill>
        <p:spPr bwMode="auto">
          <a:xfrm>
            <a:off x="4114800" y="0"/>
            <a:ext cx="50292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1630501"/>
            <a:ext cx="4191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What's Wrong with this picture?</a:t>
            </a:r>
          </a:p>
          <a:p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type of injury could happen?</a:t>
            </a:r>
          </a:p>
          <a:p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could be done differently?</a:t>
            </a:r>
          </a:p>
          <a:p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other devices could be used?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6742584" y="4456584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Picture provided by: http://farm1.static.flickr.com/28/55090281_131163deaa_b.jpg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567" y="223284"/>
            <a:ext cx="396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What do you see?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19200" y="457200"/>
            <a:ext cx="396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Why is safe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lifting </a:t>
            </a:r>
            <a:r>
              <a:rPr lang="en-US" sz="54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important?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828800"/>
            <a:ext cx="419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Decrease risk of injury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Reduction in fatigue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Reduction in strain and stress</a:t>
            </a:r>
          </a:p>
          <a:p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9" name="Picture 3" descr="C:\Users\tbenzing.ANRRECAO\Desktop\Lifting\Lifting 3.jpg"/>
          <p:cNvPicPr>
            <a:picLocks noChangeAspect="1" noChangeArrowheads="1"/>
          </p:cNvPicPr>
          <p:nvPr/>
        </p:nvPicPr>
        <p:blipFill>
          <a:blip r:embed="rId3">
            <a:lum bright="20000" contrast="20000"/>
          </a:blip>
          <a:srcRect l="53000" r="14000"/>
          <a:stretch>
            <a:fillRect/>
          </a:stretch>
        </p:blipFill>
        <p:spPr bwMode="auto">
          <a:xfrm>
            <a:off x="5747167" y="0"/>
            <a:ext cx="3396833" cy="6858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 rot="16200000">
            <a:off x="7337167" y="5051167"/>
            <a:ext cx="34290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 smtClean="0">
                <a:solidFill>
                  <a:schemeClr val="bg1"/>
                </a:solidFill>
              </a:rPr>
              <a:t>Picture provided by: http://farm4.static.flickr.com/2259/2494600411_7ce8ecea59_o.jpg</a:t>
            </a:r>
            <a:endParaRPr lang="en-US" sz="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19200" y="457200"/>
            <a:ext cx="396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Risk involved in Lifting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828800"/>
            <a:ext cx="1981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Heavy loads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Twisting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Reaching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Bending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Repetitive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7337167" y="5051167"/>
            <a:ext cx="34290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 smtClean="0">
                <a:solidFill>
                  <a:schemeClr val="bg1"/>
                </a:solidFill>
              </a:rPr>
              <a:t>Picture provided by: http://farm4.static.flickr.com/2259/2494600411_7ce8ecea59_o.jpg</a:t>
            </a:r>
            <a:endParaRPr lang="en-US" sz="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farm1.static.flickr.com/182/480963910_5d3a8786dd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8" t="29049" r="24303"/>
          <a:stretch/>
        </p:blipFill>
        <p:spPr bwMode="auto">
          <a:xfrm>
            <a:off x="5029200" y="-28444"/>
            <a:ext cx="4133193" cy="698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 rot="16200000">
            <a:off x="6650251" y="4492057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http://farm1.static.flickr.com/182/480963910_5d3a8786dd_b.jpg</a:t>
            </a:r>
          </a:p>
        </p:txBody>
      </p:sp>
    </p:spTree>
    <p:extLst>
      <p:ext uri="{BB962C8B-B14F-4D97-AF65-F5344CB8AC3E}">
        <p14:creationId xmlns:p14="http://schemas.microsoft.com/office/powerpoint/2010/main" val="278120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90800" y="436179"/>
            <a:ext cx="396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Other Risk involved in Lifting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666" y="1767777"/>
            <a:ext cx="8730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Carrying object in an awkward way</a:t>
            </a:r>
          </a:p>
          <a:p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Odd shaped loads                                   Uneven or slippery surfaces</a:t>
            </a:r>
          </a:p>
        </p:txBody>
      </p:sp>
      <p:sp>
        <p:nvSpPr>
          <p:cNvPr id="10" name="Rectangle 9"/>
          <p:cNvSpPr/>
          <p:nvPr/>
        </p:nvSpPr>
        <p:spPr>
          <a:xfrm rot="16200000">
            <a:off x="7337167" y="5051167"/>
            <a:ext cx="34290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 smtClean="0">
                <a:solidFill>
                  <a:schemeClr val="bg1"/>
                </a:solidFill>
              </a:rPr>
              <a:t>Picture provided by: http://farm4.static.flickr.com/2259/2494600411_7ce8ecea59_o.jpg</a:t>
            </a:r>
            <a:endParaRPr lang="en-US" sz="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tbenzing.AD3\Documents\EHS Spec T\Projects\Lifting\100_17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-29905" y="3422650"/>
            <a:ext cx="9173905" cy="343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32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14600" y="533399"/>
            <a:ext cx="396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Forces Involved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in Lifting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1904999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 on Back = Weight x Distance from body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4740166" y="3352800"/>
            <a:ext cx="762000" cy="76200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4323540" y="3276600"/>
            <a:ext cx="381000" cy="533400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4435366" y="3276600"/>
            <a:ext cx="3581400" cy="381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Flowchart: Magnetic Disk 8"/>
          <p:cNvSpPr/>
          <p:nvPr/>
        </p:nvSpPr>
        <p:spPr>
          <a:xfrm>
            <a:off x="4323540" y="2819400"/>
            <a:ext cx="381000" cy="533400"/>
          </a:xfrm>
          <a:prstGeom prst="flowChartMagneticDis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543800" y="2819400"/>
            <a:ext cx="914400" cy="685800"/>
            <a:chOff x="4965370" y="3408593"/>
            <a:chExt cx="914400" cy="685800"/>
          </a:xfrm>
        </p:grpSpPr>
        <p:sp>
          <p:nvSpPr>
            <p:cNvPr id="8" name="Rounded Rectangle 7"/>
            <p:cNvSpPr/>
            <p:nvPr/>
          </p:nvSpPr>
          <p:spPr>
            <a:xfrm>
              <a:off x="5029200" y="3408593"/>
              <a:ext cx="786740" cy="685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65370" y="3551438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10 lbs.</a:t>
              </a:r>
              <a:endParaRPr lang="en-US" sz="2000" b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217403" y="3103793"/>
            <a:ext cx="1064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100 lbs.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806966" y="3505200"/>
            <a:ext cx="102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10 inch.</a:t>
            </a:r>
            <a:endParaRPr lang="en-US" sz="2000" b="1" dirty="0"/>
          </a:p>
        </p:txBody>
      </p:sp>
      <p:pic>
        <p:nvPicPr>
          <p:cNvPr id="15" name="Picture 4" descr="https://fpm-www3.fpm.wisc.edu/safety/occupationalhealth/Portals/0/images/back_safety/keep_weight_clo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28" y="4419600"/>
            <a:ext cx="4294472" cy="188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55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0.12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" y="228600"/>
            <a:ext cx="8305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Reduce Lifting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task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442621"/>
            <a:ext cx="85783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/>
              <a:t>Avoid lifting and bending whenever you can</a:t>
            </a:r>
            <a:r>
              <a:rPr lang="en-US" sz="2400" dirty="0" smtClean="0"/>
              <a:t>.</a:t>
            </a:r>
          </a:p>
          <a:p>
            <a:pPr algn="ctr">
              <a:defRPr/>
            </a:pPr>
            <a:endParaRPr lang="en-US" sz="2400" dirty="0"/>
          </a:p>
          <a:p>
            <a:pPr algn="ctr">
              <a:defRPr/>
            </a:pPr>
            <a:r>
              <a:rPr lang="en-US" sz="2400" dirty="0"/>
              <a:t>Place objects up off the floor</a:t>
            </a:r>
            <a:r>
              <a:rPr lang="en-US" sz="2400" dirty="0" smtClean="0"/>
              <a:t>.</a:t>
            </a:r>
          </a:p>
          <a:p>
            <a:pPr algn="ctr">
              <a:defRPr/>
            </a:pPr>
            <a:endParaRPr lang="en-US" sz="2400" dirty="0"/>
          </a:p>
          <a:p>
            <a:pPr algn="ctr">
              <a:defRPr/>
            </a:pPr>
            <a:r>
              <a:rPr lang="en-US" sz="2400" dirty="0"/>
              <a:t>Raise/lower shelves</a:t>
            </a:r>
            <a:r>
              <a:rPr lang="en-US" sz="2400" dirty="0" smtClean="0"/>
              <a:t>.</a:t>
            </a:r>
          </a:p>
          <a:p>
            <a:pPr algn="ctr">
              <a:defRPr/>
            </a:pPr>
            <a:endParaRPr lang="en-US" sz="2400" dirty="0"/>
          </a:p>
          <a:p>
            <a:pPr algn="ctr">
              <a:defRPr/>
            </a:pPr>
            <a:r>
              <a:rPr lang="en-US" sz="2400" dirty="0"/>
              <a:t>Use carts and dollies</a:t>
            </a:r>
            <a:r>
              <a:rPr lang="en-US" sz="2400" dirty="0" smtClean="0"/>
              <a:t>.</a:t>
            </a:r>
          </a:p>
          <a:p>
            <a:pPr algn="ctr">
              <a:defRPr/>
            </a:pPr>
            <a:endParaRPr lang="en-US" sz="2400" dirty="0"/>
          </a:p>
          <a:p>
            <a:pPr algn="ctr">
              <a:defRPr/>
            </a:pPr>
            <a:r>
              <a:rPr lang="en-US" sz="2400" dirty="0"/>
              <a:t>Use cranes, hoists, lift tables, and other lift-assist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devices </a:t>
            </a:r>
            <a:r>
              <a:rPr lang="en-US" sz="2400" dirty="0"/>
              <a:t>whenever you can</a:t>
            </a:r>
            <a:r>
              <a:rPr lang="en-US" sz="2400" dirty="0" smtClean="0"/>
              <a:t>.</a:t>
            </a:r>
          </a:p>
          <a:p>
            <a:pPr algn="ctr">
              <a:defRPr/>
            </a:pPr>
            <a:endParaRPr lang="en-US" sz="2400" dirty="0"/>
          </a:p>
          <a:p>
            <a:pPr algn="ctr">
              <a:defRPr/>
            </a:pPr>
            <a:r>
              <a:rPr lang="en-US" sz="2400" dirty="0"/>
              <a:t>Test the weight of an object before lifting by picking up a corner</a:t>
            </a:r>
            <a:r>
              <a:rPr lang="en-US" sz="2400" dirty="0" smtClean="0"/>
              <a:t>.</a:t>
            </a:r>
          </a:p>
          <a:p>
            <a:pPr algn="ctr">
              <a:defRPr/>
            </a:pPr>
            <a:endParaRPr lang="en-US" sz="2400" dirty="0"/>
          </a:p>
          <a:p>
            <a:pPr algn="ctr"/>
            <a:r>
              <a:rPr lang="en-US" sz="2400" dirty="0"/>
              <a:t>Get help if it’s too heavy for you to lift it alone</a:t>
            </a:r>
            <a:r>
              <a:rPr lang="en-US" sz="2400" dirty="0" smtClean="0"/>
              <a:t>.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7337167" y="5051167"/>
            <a:ext cx="34290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 smtClean="0">
                <a:solidFill>
                  <a:schemeClr val="bg1"/>
                </a:solidFill>
              </a:rPr>
              <a:t>Picture provided by: http://farm4.static.flickr.com/2259/2494600411_7ce8ecea59_o.jpg</a:t>
            </a:r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3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farm4.static.flickr.com/3109/2826069993_2e441a3e9c_o.jpg"/>
          <p:cNvPicPr>
            <a:picLocks noChangeAspect="1" noChangeArrowheads="1"/>
          </p:cNvPicPr>
          <p:nvPr/>
        </p:nvPicPr>
        <p:blipFill>
          <a:blip r:embed="rId3"/>
          <a:srcRect l="53030" t="9245" b="7747"/>
          <a:stretch>
            <a:fillRect/>
          </a:stretch>
        </p:blipFill>
        <p:spPr bwMode="auto">
          <a:xfrm>
            <a:off x="6309360" y="0"/>
            <a:ext cx="2834640" cy="68580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19200" y="457200"/>
            <a:ext cx="396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Tools that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can Help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828800"/>
            <a:ext cx="419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Carts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Dollies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people</a:t>
            </a:r>
          </a:p>
          <a:p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Raised work areas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Conveyer systems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00800" y="6553200"/>
            <a:ext cx="2743200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</a:rPr>
              <a:t>Picture provided by: http://farm4.static.flickr.com/3109/2826069993_2e441a3e9c_o.jpg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property id=&quot;20226&quot; value=&quot;C:\Users\tbenzing.ANRRECAO\Desktop\Safe Lifting.pptx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Safe Lifting&amp;quot;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61&quot;/&gt;&lt;/object&gt;&lt;object type=&quot;3&quot; unique_id=&quot;10008&quot;&gt;&lt;property id=&quot;20148&quot; value=&quot;5&quot;/&gt;&lt;property id=&quot;20300&quot; value=&quot;Slide 5&quot;/&gt;&lt;property id=&quot;20307&quot; value=&quot;262&quot;/&gt;&lt;/object&gt;&lt;object type=&quot;3&quot; unique_id=&quot;10009&quot;&gt;&lt;property id=&quot;20148&quot; value=&quot;5&quot;/&gt;&lt;property id=&quot;20300&quot; value=&quot;Slide 6&quot;/&gt;&lt;property id=&quot;20307&quot; value=&quot;260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5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413</Words>
  <Application>Microsoft Office PowerPoint</Application>
  <PresentationFormat>On-screen Show (4:3)</PresentationFormat>
  <Paragraphs>133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Safe Lifting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 Lifting</dc:title>
  <dc:creator>Thor Benzing</dc:creator>
  <cp:lastModifiedBy>Malendia Maccree</cp:lastModifiedBy>
  <cp:revision>57</cp:revision>
  <dcterms:created xsi:type="dcterms:W3CDTF">2008-12-17T18:03:47Z</dcterms:created>
  <dcterms:modified xsi:type="dcterms:W3CDTF">2015-11-09T18:05:07Z</dcterms:modified>
</cp:coreProperties>
</file>