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2" r:id="rId2"/>
    <p:sldMasterId id="2147483713" r:id="rId3"/>
  </p:sldMasterIdLst>
  <p:notesMasterIdLst>
    <p:notesMasterId r:id="rId41"/>
  </p:notesMasterIdLst>
  <p:handoutMasterIdLst>
    <p:handoutMasterId r:id="rId42"/>
  </p:handoutMasterIdLst>
  <p:sldIdLst>
    <p:sldId id="262" r:id="rId4"/>
    <p:sldId id="263" r:id="rId5"/>
    <p:sldId id="264" r:id="rId6"/>
    <p:sldId id="265" r:id="rId7"/>
    <p:sldId id="266" r:id="rId8"/>
    <p:sldId id="267" r:id="rId9"/>
    <p:sldId id="268" r:id="rId10"/>
    <p:sldId id="269" r:id="rId11"/>
    <p:sldId id="270" r:id="rId12"/>
    <p:sldId id="271" r:id="rId13"/>
    <p:sldId id="272" r:id="rId14"/>
    <p:sldId id="273" r:id="rId15"/>
    <p:sldId id="275" r:id="rId16"/>
    <p:sldId id="276" r:id="rId17"/>
    <p:sldId id="279" r:id="rId18"/>
    <p:sldId id="280" r:id="rId19"/>
    <p:sldId id="282" r:id="rId20"/>
    <p:sldId id="283" r:id="rId21"/>
    <p:sldId id="284" r:id="rId22"/>
    <p:sldId id="285" r:id="rId23"/>
    <p:sldId id="286" r:id="rId24"/>
    <p:sldId id="287" r:id="rId25"/>
    <p:sldId id="290" r:id="rId26"/>
    <p:sldId id="306" r:id="rId27"/>
    <p:sldId id="303" r:id="rId28"/>
    <p:sldId id="304" r:id="rId29"/>
    <p:sldId id="305" r:id="rId30"/>
    <p:sldId id="307" r:id="rId31"/>
    <p:sldId id="308" r:id="rId32"/>
    <p:sldId id="309" r:id="rId33"/>
    <p:sldId id="293" r:id="rId34"/>
    <p:sldId id="310" r:id="rId35"/>
    <p:sldId id="311" r:id="rId36"/>
    <p:sldId id="312" r:id="rId37"/>
    <p:sldId id="300" r:id="rId38"/>
    <p:sldId id="315" r:id="rId39"/>
    <p:sldId id="317" r:id="rId40"/>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66"/>
    <a:srgbClr val="FF9933"/>
    <a:srgbClr val="FF9900"/>
    <a:srgbClr val="800000"/>
    <a:srgbClr val="CC0000"/>
    <a:srgbClr val="339933"/>
    <a:srgbClr val="FFCC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926" autoAdjust="0"/>
  </p:normalViewPr>
  <p:slideViewPr>
    <p:cSldViewPr snapToGrid="0" snapToObjects="1">
      <p:cViewPr varScale="1">
        <p:scale>
          <a:sx n="83" d="100"/>
          <a:sy n="83" d="100"/>
        </p:scale>
        <p:origin x="84" y="6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258809C-B881-4CD9-9639-FBDD5B8EBFE2}" type="datetimeFigureOut">
              <a:rPr lang="en-US" smtClean="0"/>
              <a:t>6/10/2016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1675530-7EB5-4BBF-8118-BAAE3E2E07D3}" type="slidenum">
              <a:rPr lang="en-US" smtClean="0"/>
              <a:t>‹#›</a:t>
            </a:fld>
            <a:endParaRPr lang="en-US"/>
          </a:p>
        </p:txBody>
      </p:sp>
    </p:spTree>
    <p:extLst>
      <p:ext uri="{BB962C8B-B14F-4D97-AF65-F5344CB8AC3E}">
        <p14:creationId xmlns:p14="http://schemas.microsoft.com/office/powerpoint/2010/main" val="2378834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37231FF-7B4D-48F0-9C96-053C40C63168}" type="datetimeFigureOut">
              <a:rPr lang="en-US" smtClean="0"/>
              <a:t>6/10/2016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2E440BF-AE0D-4212-8AFF-453A48F0FB36}" type="slidenum">
              <a:rPr lang="en-US" smtClean="0"/>
              <a:t>‹#›</a:t>
            </a:fld>
            <a:endParaRPr lang="en-US"/>
          </a:p>
        </p:txBody>
      </p:sp>
    </p:spTree>
    <p:extLst>
      <p:ext uri="{BB962C8B-B14F-4D97-AF65-F5344CB8AC3E}">
        <p14:creationId xmlns:p14="http://schemas.microsoft.com/office/powerpoint/2010/main" val="2354093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43098">
              <a:defRPr sz="2400" b="1">
                <a:solidFill>
                  <a:schemeClr val="tx1"/>
                </a:solidFill>
                <a:latin typeface="Arial" charset="0"/>
                <a:ea typeface="ＭＳ Ｐゴシック" charset="-128"/>
              </a:defRPr>
            </a:lvl1pPr>
            <a:lvl2pPr marL="757066" indent="-291179" defTabSz="943098">
              <a:defRPr sz="2400" b="1">
                <a:solidFill>
                  <a:schemeClr val="tx1"/>
                </a:solidFill>
                <a:latin typeface="Arial" charset="0"/>
                <a:ea typeface="ＭＳ Ｐゴシック" charset="-128"/>
              </a:defRPr>
            </a:lvl2pPr>
            <a:lvl3pPr marL="1164717" indent="-232943" defTabSz="943098">
              <a:defRPr sz="2400" b="1">
                <a:solidFill>
                  <a:schemeClr val="tx1"/>
                </a:solidFill>
                <a:latin typeface="Arial" charset="0"/>
                <a:ea typeface="ＭＳ Ｐゴシック" charset="-128"/>
              </a:defRPr>
            </a:lvl3pPr>
            <a:lvl4pPr marL="1630604" indent="-232943" defTabSz="943098">
              <a:defRPr sz="2400" b="1">
                <a:solidFill>
                  <a:schemeClr val="tx1"/>
                </a:solidFill>
                <a:latin typeface="Arial" charset="0"/>
                <a:ea typeface="ＭＳ Ｐゴシック" charset="-128"/>
              </a:defRPr>
            </a:lvl4pPr>
            <a:lvl5pPr marL="2096491" indent="-232943" defTabSz="943098">
              <a:defRPr sz="2400" b="1">
                <a:solidFill>
                  <a:schemeClr val="tx1"/>
                </a:solidFill>
                <a:latin typeface="Arial" charset="0"/>
                <a:ea typeface="ＭＳ Ｐゴシック" charset="-128"/>
              </a:defRPr>
            </a:lvl5pPr>
            <a:lvl6pPr marL="2562377" indent="-232943" defTabSz="943098" eaLnBrk="0" fontAlgn="base" hangingPunct="0">
              <a:spcBef>
                <a:spcPct val="0"/>
              </a:spcBef>
              <a:spcAft>
                <a:spcPct val="0"/>
              </a:spcAft>
              <a:defRPr sz="2400" b="1">
                <a:solidFill>
                  <a:schemeClr val="tx1"/>
                </a:solidFill>
                <a:latin typeface="Arial" charset="0"/>
                <a:ea typeface="ＭＳ Ｐゴシック" charset="-128"/>
              </a:defRPr>
            </a:lvl6pPr>
            <a:lvl7pPr marL="3028264" indent="-232943" defTabSz="943098" eaLnBrk="0" fontAlgn="base" hangingPunct="0">
              <a:spcBef>
                <a:spcPct val="0"/>
              </a:spcBef>
              <a:spcAft>
                <a:spcPct val="0"/>
              </a:spcAft>
              <a:defRPr sz="2400" b="1">
                <a:solidFill>
                  <a:schemeClr val="tx1"/>
                </a:solidFill>
                <a:latin typeface="Arial" charset="0"/>
                <a:ea typeface="ＭＳ Ｐゴシック" charset="-128"/>
              </a:defRPr>
            </a:lvl7pPr>
            <a:lvl8pPr marL="3494151" indent="-232943" defTabSz="943098" eaLnBrk="0" fontAlgn="base" hangingPunct="0">
              <a:spcBef>
                <a:spcPct val="0"/>
              </a:spcBef>
              <a:spcAft>
                <a:spcPct val="0"/>
              </a:spcAft>
              <a:defRPr sz="2400" b="1">
                <a:solidFill>
                  <a:schemeClr val="tx1"/>
                </a:solidFill>
                <a:latin typeface="Arial" charset="0"/>
                <a:ea typeface="ＭＳ Ｐゴシック" charset="-128"/>
              </a:defRPr>
            </a:lvl8pPr>
            <a:lvl9pPr marL="3960038" indent="-232943" defTabSz="943098" eaLnBrk="0" fontAlgn="base" hangingPunct="0">
              <a:spcBef>
                <a:spcPct val="0"/>
              </a:spcBef>
              <a:spcAft>
                <a:spcPct val="0"/>
              </a:spcAft>
              <a:defRPr sz="2400" b="1">
                <a:solidFill>
                  <a:schemeClr val="tx1"/>
                </a:solidFill>
                <a:latin typeface="Arial" charset="0"/>
                <a:ea typeface="ＭＳ Ｐゴシック" charset="-128"/>
              </a:defRPr>
            </a:lvl9pPr>
          </a:lstStyle>
          <a:p>
            <a:fld id="{8D6D94FD-3284-44B4-8129-4D3969A07115}" type="slidenum">
              <a:rPr lang="en-US" sz="1200" b="0"/>
              <a:pPr/>
              <a:t>1</a:t>
            </a:fld>
            <a:endParaRPr lang="en-US" sz="1200" b="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289796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43098">
              <a:defRPr sz="2400" b="1">
                <a:solidFill>
                  <a:schemeClr val="tx1"/>
                </a:solidFill>
                <a:latin typeface="Arial" charset="0"/>
                <a:ea typeface="ＭＳ Ｐゴシック" charset="-128"/>
              </a:defRPr>
            </a:lvl1pPr>
            <a:lvl2pPr marL="757066" indent="-291179" defTabSz="943098">
              <a:defRPr sz="2400" b="1">
                <a:solidFill>
                  <a:schemeClr val="tx1"/>
                </a:solidFill>
                <a:latin typeface="Arial" charset="0"/>
                <a:ea typeface="ＭＳ Ｐゴシック" charset="-128"/>
              </a:defRPr>
            </a:lvl2pPr>
            <a:lvl3pPr marL="1164717" indent="-232943" defTabSz="943098">
              <a:defRPr sz="2400" b="1">
                <a:solidFill>
                  <a:schemeClr val="tx1"/>
                </a:solidFill>
                <a:latin typeface="Arial" charset="0"/>
                <a:ea typeface="ＭＳ Ｐゴシック" charset="-128"/>
              </a:defRPr>
            </a:lvl3pPr>
            <a:lvl4pPr marL="1630604" indent="-232943" defTabSz="943098">
              <a:defRPr sz="2400" b="1">
                <a:solidFill>
                  <a:schemeClr val="tx1"/>
                </a:solidFill>
                <a:latin typeface="Arial" charset="0"/>
                <a:ea typeface="ＭＳ Ｐゴシック" charset="-128"/>
              </a:defRPr>
            </a:lvl4pPr>
            <a:lvl5pPr marL="2096491" indent="-232943" defTabSz="943098">
              <a:defRPr sz="2400" b="1">
                <a:solidFill>
                  <a:schemeClr val="tx1"/>
                </a:solidFill>
                <a:latin typeface="Arial" charset="0"/>
                <a:ea typeface="ＭＳ Ｐゴシック" charset="-128"/>
              </a:defRPr>
            </a:lvl5pPr>
            <a:lvl6pPr marL="2562377" indent="-232943" defTabSz="943098" eaLnBrk="0" fontAlgn="base" hangingPunct="0">
              <a:spcBef>
                <a:spcPct val="0"/>
              </a:spcBef>
              <a:spcAft>
                <a:spcPct val="0"/>
              </a:spcAft>
              <a:defRPr sz="2400" b="1">
                <a:solidFill>
                  <a:schemeClr val="tx1"/>
                </a:solidFill>
                <a:latin typeface="Arial" charset="0"/>
                <a:ea typeface="ＭＳ Ｐゴシック" charset="-128"/>
              </a:defRPr>
            </a:lvl6pPr>
            <a:lvl7pPr marL="3028264" indent="-232943" defTabSz="943098" eaLnBrk="0" fontAlgn="base" hangingPunct="0">
              <a:spcBef>
                <a:spcPct val="0"/>
              </a:spcBef>
              <a:spcAft>
                <a:spcPct val="0"/>
              </a:spcAft>
              <a:defRPr sz="2400" b="1">
                <a:solidFill>
                  <a:schemeClr val="tx1"/>
                </a:solidFill>
                <a:latin typeface="Arial" charset="0"/>
                <a:ea typeface="ＭＳ Ｐゴシック" charset="-128"/>
              </a:defRPr>
            </a:lvl7pPr>
            <a:lvl8pPr marL="3494151" indent="-232943" defTabSz="943098" eaLnBrk="0" fontAlgn="base" hangingPunct="0">
              <a:spcBef>
                <a:spcPct val="0"/>
              </a:spcBef>
              <a:spcAft>
                <a:spcPct val="0"/>
              </a:spcAft>
              <a:defRPr sz="2400" b="1">
                <a:solidFill>
                  <a:schemeClr val="tx1"/>
                </a:solidFill>
                <a:latin typeface="Arial" charset="0"/>
                <a:ea typeface="ＭＳ Ｐゴシック" charset="-128"/>
              </a:defRPr>
            </a:lvl8pPr>
            <a:lvl9pPr marL="3960038" indent="-232943" defTabSz="943098" eaLnBrk="0" fontAlgn="base" hangingPunct="0">
              <a:spcBef>
                <a:spcPct val="0"/>
              </a:spcBef>
              <a:spcAft>
                <a:spcPct val="0"/>
              </a:spcAft>
              <a:defRPr sz="2400" b="1">
                <a:solidFill>
                  <a:schemeClr val="tx1"/>
                </a:solidFill>
                <a:latin typeface="Arial" charset="0"/>
                <a:ea typeface="ＭＳ Ｐゴシック" charset="-128"/>
              </a:defRPr>
            </a:lvl9pPr>
          </a:lstStyle>
          <a:p>
            <a:fld id="{C2D6162A-EA59-45C1-B9F8-F8DF7EB79F2B}" type="slidenum">
              <a:rPr lang="en-US" sz="1200" b="0"/>
              <a:pPr/>
              <a:t>12</a:t>
            </a:fld>
            <a:endParaRPr lang="en-US" sz="1200" b="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022079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43098">
              <a:defRPr sz="2400" b="1">
                <a:solidFill>
                  <a:schemeClr val="tx1"/>
                </a:solidFill>
                <a:latin typeface="Arial" charset="0"/>
                <a:ea typeface="ＭＳ Ｐゴシック" charset="-128"/>
              </a:defRPr>
            </a:lvl1pPr>
            <a:lvl2pPr marL="757066" indent="-291179" defTabSz="943098">
              <a:defRPr sz="2400" b="1">
                <a:solidFill>
                  <a:schemeClr val="tx1"/>
                </a:solidFill>
                <a:latin typeface="Arial" charset="0"/>
                <a:ea typeface="ＭＳ Ｐゴシック" charset="-128"/>
              </a:defRPr>
            </a:lvl2pPr>
            <a:lvl3pPr marL="1164717" indent="-232943" defTabSz="943098">
              <a:defRPr sz="2400" b="1">
                <a:solidFill>
                  <a:schemeClr val="tx1"/>
                </a:solidFill>
                <a:latin typeface="Arial" charset="0"/>
                <a:ea typeface="ＭＳ Ｐゴシック" charset="-128"/>
              </a:defRPr>
            </a:lvl3pPr>
            <a:lvl4pPr marL="1630604" indent="-232943" defTabSz="943098">
              <a:defRPr sz="2400" b="1">
                <a:solidFill>
                  <a:schemeClr val="tx1"/>
                </a:solidFill>
                <a:latin typeface="Arial" charset="0"/>
                <a:ea typeface="ＭＳ Ｐゴシック" charset="-128"/>
              </a:defRPr>
            </a:lvl4pPr>
            <a:lvl5pPr marL="2096491" indent="-232943" defTabSz="943098">
              <a:defRPr sz="2400" b="1">
                <a:solidFill>
                  <a:schemeClr val="tx1"/>
                </a:solidFill>
                <a:latin typeface="Arial" charset="0"/>
                <a:ea typeface="ＭＳ Ｐゴシック" charset="-128"/>
              </a:defRPr>
            </a:lvl5pPr>
            <a:lvl6pPr marL="2562377" indent="-232943" defTabSz="943098" eaLnBrk="0" fontAlgn="base" hangingPunct="0">
              <a:spcBef>
                <a:spcPct val="0"/>
              </a:spcBef>
              <a:spcAft>
                <a:spcPct val="0"/>
              </a:spcAft>
              <a:defRPr sz="2400" b="1">
                <a:solidFill>
                  <a:schemeClr val="tx1"/>
                </a:solidFill>
                <a:latin typeface="Arial" charset="0"/>
                <a:ea typeface="ＭＳ Ｐゴシック" charset="-128"/>
              </a:defRPr>
            </a:lvl6pPr>
            <a:lvl7pPr marL="3028264" indent="-232943" defTabSz="943098" eaLnBrk="0" fontAlgn="base" hangingPunct="0">
              <a:spcBef>
                <a:spcPct val="0"/>
              </a:spcBef>
              <a:spcAft>
                <a:spcPct val="0"/>
              </a:spcAft>
              <a:defRPr sz="2400" b="1">
                <a:solidFill>
                  <a:schemeClr val="tx1"/>
                </a:solidFill>
                <a:latin typeface="Arial" charset="0"/>
                <a:ea typeface="ＭＳ Ｐゴシック" charset="-128"/>
              </a:defRPr>
            </a:lvl7pPr>
            <a:lvl8pPr marL="3494151" indent="-232943" defTabSz="943098" eaLnBrk="0" fontAlgn="base" hangingPunct="0">
              <a:spcBef>
                <a:spcPct val="0"/>
              </a:spcBef>
              <a:spcAft>
                <a:spcPct val="0"/>
              </a:spcAft>
              <a:defRPr sz="2400" b="1">
                <a:solidFill>
                  <a:schemeClr val="tx1"/>
                </a:solidFill>
                <a:latin typeface="Arial" charset="0"/>
                <a:ea typeface="ＭＳ Ｐゴシック" charset="-128"/>
              </a:defRPr>
            </a:lvl8pPr>
            <a:lvl9pPr marL="3960038" indent="-232943" defTabSz="943098" eaLnBrk="0" fontAlgn="base" hangingPunct="0">
              <a:spcBef>
                <a:spcPct val="0"/>
              </a:spcBef>
              <a:spcAft>
                <a:spcPct val="0"/>
              </a:spcAft>
              <a:defRPr sz="2400" b="1">
                <a:solidFill>
                  <a:schemeClr val="tx1"/>
                </a:solidFill>
                <a:latin typeface="Arial" charset="0"/>
                <a:ea typeface="ＭＳ Ｐゴシック" charset="-128"/>
              </a:defRPr>
            </a:lvl9pPr>
          </a:lstStyle>
          <a:p>
            <a:fld id="{C0E7BD37-7F09-4319-B908-F280DCF9CA1D}" type="slidenum">
              <a:rPr lang="en-US" sz="1200" b="0"/>
              <a:pPr/>
              <a:t>13</a:t>
            </a:fld>
            <a:endParaRPr lang="en-US" sz="1200" b="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95984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43098">
              <a:defRPr sz="2400" b="1">
                <a:solidFill>
                  <a:schemeClr val="tx1"/>
                </a:solidFill>
                <a:latin typeface="Arial" charset="0"/>
                <a:ea typeface="ＭＳ Ｐゴシック" charset="-128"/>
              </a:defRPr>
            </a:lvl1pPr>
            <a:lvl2pPr marL="757066" indent="-291179" defTabSz="943098">
              <a:defRPr sz="2400" b="1">
                <a:solidFill>
                  <a:schemeClr val="tx1"/>
                </a:solidFill>
                <a:latin typeface="Arial" charset="0"/>
                <a:ea typeface="ＭＳ Ｐゴシック" charset="-128"/>
              </a:defRPr>
            </a:lvl2pPr>
            <a:lvl3pPr marL="1164717" indent="-232943" defTabSz="943098">
              <a:defRPr sz="2400" b="1">
                <a:solidFill>
                  <a:schemeClr val="tx1"/>
                </a:solidFill>
                <a:latin typeface="Arial" charset="0"/>
                <a:ea typeface="ＭＳ Ｐゴシック" charset="-128"/>
              </a:defRPr>
            </a:lvl3pPr>
            <a:lvl4pPr marL="1630604" indent="-232943" defTabSz="943098">
              <a:defRPr sz="2400" b="1">
                <a:solidFill>
                  <a:schemeClr val="tx1"/>
                </a:solidFill>
                <a:latin typeface="Arial" charset="0"/>
                <a:ea typeface="ＭＳ Ｐゴシック" charset="-128"/>
              </a:defRPr>
            </a:lvl4pPr>
            <a:lvl5pPr marL="2096491" indent="-232943" defTabSz="943098">
              <a:defRPr sz="2400" b="1">
                <a:solidFill>
                  <a:schemeClr val="tx1"/>
                </a:solidFill>
                <a:latin typeface="Arial" charset="0"/>
                <a:ea typeface="ＭＳ Ｐゴシック" charset="-128"/>
              </a:defRPr>
            </a:lvl5pPr>
            <a:lvl6pPr marL="2562377" indent="-232943" defTabSz="943098" eaLnBrk="0" fontAlgn="base" hangingPunct="0">
              <a:spcBef>
                <a:spcPct val="0"/>
              </a:spcBef>
              <a:spcAft>
                <a:spcPct val="0"/>
              </a:spcAft>
              <a:defRPr sz="2400" b="1">
                <a:solidFill>
                  <a:schemeClr val="tx1"/>
                </a:solidFill>
                <a:latin typeface="Arial" charset="0"/>
                <a:ea typeface="ＭＳ Ｐゴシック" charset="-128"/>
              </a:defRPr>
            </a:lvl6pPr>
            <a:lvl7pPr marL="3028264" indent="-232943" defTabSz="943098" eaLnBrk="0" fontAlgn="base" hangingPunct="0">
              <a:spcBef>
                <a:spcPct val="0"/>
              </a:spcBef>
              <a:spcAft>
                <a:spcPct val="0"/>
              </a:spcAft>
              <a:defRPr sz="2400" b="1">
                <a:solidFill>
                  <a:schemeClr val="tx1"/>
                </a:solidFill>
                <a:latin typeface="Arial" charset="0"/>
                <a:ea typeface="ＭＳ Ｐゴシック" charset="-128"/>
              </a:defRPr>
            </a:lvl7pPr>
            <a:lvl8pPr marL="3494151" indent="-232943" defTabSz="943098" eaLnBrk="0" fontAlgn="base" hangingPunct="0">
              <a:spcBef>
                <a:spcPct val="0"/>
              </a:spcBef>
              <a:spcAft>
                <a:spcPct val="0"/>
              </a:spcAft>
              <a:defRPr sz="2400" b="1">
                <a:solidFill>
                  <a:schemeClr val="tx1"/>
                </a:solidFill>
                <a:latin typeface="Arial" charset="0"/>
                <a:ea typeface="ＭＳ Ｐゴシック" charset="-128"/>
              </a:defRPr>
            </a:lvl8pPr>
            <a:lvl9pPr marL="3960038" indent="-232943" defTabSz="943098" eaLnBrk="0" fontAlgn="base" hangingPunct="0">
              <a:spcBef>
                <a:spcPct val="0"/>
              </a:spcBef>
              <a:spcAft>
                <a:spcPct val="0"/>
              </a:spcAft>
              <a:defRPr sz="2400" b="1">
                <a:solidFill>
                  <a:schemeClr val="tx1"/>
                </a:solidFill>
                <a:latin typeface="Arial" charset="0"/>
                <a:ea typeface="ＭＳ Ｐゴシック" charset="-128"/>
              </a:defRPr>
            </a:lvl9pPr>
          </a:lstStyle>
          <a:p>
            <a:fld id="{07269F40-2D06-4942-A438-CFF9A60A48F6}" type="slidenum">
              <a:rPr lang="en-US" sz="1200" b="0"/>
              <a:pPr/>
              <a:t>14</a:t>
            </a:fld>
            <a:endParaRPr lang="en-US" sz="1200" b="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258618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43098">
              <a:defRPr sz="2400" b="1">
                <a:solidFill>
                  <a:schemeClr val="tx1"/>
                </a:solidFill>
                <a:latin typeface="Arial" charset="0"/>
                <a:ea typeface="ＭＳ Ｐゴシック" charset="-128"/>
              </a:defRPr>
            </a:lvl1pPr>
            <a:lvl2pPr marL="757066" indent="-291179" defTabSz="943098">
              <a:defRPr sz="2400" b="1">
                <a:solidFill>
                  <a:schemeClr val="tx1"/>
                </a:solidFill>
                <a:latin typeface="Arial" charset="0"/>
                <a:ea typeface="ＭＳ Ｐゴシック" charset="-128"/>
              </a:defRPr>
            </a:lvl2pPr>
            <a:lvl3pPr marL="1164717" indent="-232943" defTabSz="943098">
              <a:defRPr sz="2400" b="1">
                <a:solidFill>
                  <a:schemeClr val="tx1"/>
                </a:solidFill>
                <a:latin typeface="Arial" charset="0"/>
                <a:ea typeface="ＭＳ Ｐゴシック" charset="-128"/>
              </a:defRPr>
            </a:lvl3pPr>
            <a:lvl4pPr marL="1630604" indent="-232943" defTabSz="943098">
              <a:defRPr sz="2400" b="1">
                <a:solidFill>
                  <a:schemeClr val="tx1"/>
                </a:solidFill>
                <a:latin typeface="Arial" charset="0"/>
                <a:ea typeface="ＭＳ Ｐゴシック" charset="-128"/>
              </a:defRPr>
            </a:lvl4pPr>
            <a:lvl5pPr marL="2096491" indent="-232943" defTabSz="943098">
              <a:defRPr sz="2400" b="1">
                <a:solidFill>
                  <a:schemeClr val="tx1"/>
                </a:solidFill>
                <a:latin typeface="Arial" charset="0"/>
                <a:ea typeface="ＭＳ Ｐゴシック" charset="-128"/>
              </a:defRPr>
            </a:lvl5pPr>
            <a:lvl6pPr marL="2562377" indent="-232943" defTabSz="943098" eaLnBrk="0" fontAlgn="base" hangingPunct="0">
              <a:spcBef>
                <a:spcPct val="0"/>
              </a:spcBef>
              <a:spcAft>
                <a:spcPct val="0"/>
              </a:spcAft>
              <a:defRPr sz="2400" b="1">
                <a:solidFill>
                  <a:schemeClr val="tx1"/>
                </a:solidFill>
                <a:latin typeface="Arial" charset="0"/>
                <a:ea typeface="ＭＳ Ｐゴシック" charset="-128"/>
              </a:defRPr>
            </a:lvl6pPr>
            <a:lvl7pPr marL="3028264" indent="-232943" defTabSz="943098" eaLnBrk="0" fontAlgn="base" hangingPunct="0">
              <a:spcBef>
                <a:spcPct val="0"/>
              </a:spcBef>
              <a:spcAft>
                <a:spcPct val="0"/>
              </a:spcAft>
              <a:defRPr sz="2400" b="1">
                <a:solidFill>
                  <a:schemeClr val="tx1"/>
                </a:solidFill>
                <a:latin typeface="Arial" charset="0"/>
                <a:ea typeface="ＭＳ Ｐゴシック" charset="-128"/>
              </a:defRPr>
            </a:lvl7pPr>
            <a:lvl8pPr marL="3494151" indent="-232943" defTabSz="943098" eaLnBrk="0" fontAlgn="base" hangingPunct="0">
              <a:spcBef>
                <a:spcPct val="0"/>
              </a:spcBef>
              <a:spcAft>
                <a:spcPct val="0"/>
              </a:spcAft>
              <a:defRPr sz="2400" b="1">
                <a:solidFill>
                  <a:schemeClr val="tx1"/>
                </a:solidFill>
                <a:latin typeface="Arial" charset="0"/>
                <a:ea typeface="ＭＳ Ｐゴシック" charset="-128"/>
              </a:defRPr>
            </a:lvl8pPr>
            <a:lvl9pPr marL="3960038" indent="-232943" defTabSz="943098" eaLnBrk="0" fontAlgn="base" hangingPunct="0">
              <a:spcBef>
                <a:spcPct val="0"/>
              </a:spcBef>
              <a:spcAft>
                <a:spcPct val="0"/>
              </a:spcAft>
              <a:defRPr sz="2400" b="1">
                <a:solidFill>
                  <a:schemeClr val="tx1"/>
                </a:solidFill>
                <a:latin typeface="Arial" charset="0"/>
                <a:ea typeface="ＭＳ Ｐゴシック" charset="-128"/>
              </a:defRPr>
            </a:lvl9pPr>
          </a:lstStyle>
          <a:p>
            <a:fld id="{0FC9BEB9-86B5-4086-BDD4-6AD650E12A35}" type="slidenum">
              <a:rPr lang="en-US" sz="1200" b="0"/>
              <a:pPr/>
              <a:t>15</a:t>
            </a:fld>
            <a:endParaRPr lang="en-US" sz="1200" b="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268017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43098">
              <a:defRPr sz="2400" b="1">
                <a:solidFill>
                  <a:schemeClr val="tx1"/>
                </a:solidFill>
                <a:latin typeface="Arial" charset="0"/>
                <a:ea typeface="ＭＳ Ｐゴシック" charset="-128"/>
              </a:defRPr>
            </a:lvl1pPr>
            <a:lvl2pPr marL="757066" indent="-291179" defTabSz="943098">
              <a:defRPr sz="2400" b="1">
                <a:solidFill>
                  <a:schemeClr val="tx1"/>
                </a:solidFill>
                <a:latin typeface="Arial" charset="0"/>
                <a:ea typeface="ＭＳ Ｐゴシック" charset="-128"/>
              </a:defRPr>
            </a:lvl2pPr>
            <a:lvl3pPr marL="1164717" indent="-232943" defTabSz="943098">
              <a:defRPr sz="2400" b="1">
                <a:solidFill>
                  <a:schemeClr val="tx1"/>
                </a:solidFill>
                <a:latin typeface="Arial" charset="0"/>
                <a:ea typeface="ＭＳ Ｐゴシック" charset="-128"/>
              </a:defRPr>
            </a:lvl3pPr>
            <a:lvl4pPr marL="1630604" indent="-232943" defTabSz="943098">
              <a:defRPr sz="2400" b="1">
                <a:solidFill>
                  <a:schemeClr val="tx1"/>
                </a:solidFill>
                <a:latin typeface="Arial" charset="0"/>
                <a:ea typeface="ＭＳ Ｐゴシック" charset="-128"/>
              </a:defRPr>
            </a:lvl4pPr>
            <a:lvl5pPr marL="2096491" indent="-232943" defTabSz="943098">
              <a:defRPr sz="2400" b="1">
                <a:solidFill>
                  <a:schemeClr val="tx1"/>
                </a:solidFill>
                <a:latin typeface="Arial" charset="0"/>
                <a:ea typeface="ＭＳ Ｐゴシック" charset="-128"/>
              </a:defRPr>
            </a:lvl5pPr>
            <a:lvl6pPr marL="2562377" indent="-232943" defTabSz="943098" eaLnBrk="0" fontAlgn="base" hangingPunct="0">
              <a:spcBef>
                <a:spcPct val="0"/>
              </a:spcBef>
              <a:spcAft>
                <a:spcPct val="0"/>
              </a:spcAft>
              <a:defRPr sz="2400" b="1">
                <a:solidFill>
                  <a:schemeClr val="tx1"/>
                </a:solidFill>
                <a:latin typeface="Arial" charset="0"/>
                <a:ea typeface="ＭＳ Ｐゴシック" charset="-128"/>
              </a:defRPr>
            </a:lvl6pPr>
            <a:lvl7pPr marL="3028264" indent="-232943" defTabSz="943098" eaLnBrk="0" fontAlgn="base" hangingPunct="0">
              <a:spcBef>
                <a:spcPct val="0"/>
              </a:spcBef>
              <a:spcAft>
                <a:spcPct val="0"/>
              </a:spcAft>
              <a:defRPr sz="2400" b="1">
                <a:solidFill>
                  <a:schemeClr val="tx1"/>
                </a:solidFill>
                <a:latin typeface="Arial" charset="0"/>
                <a:ea typeface="ＭＳ Ｐゴシック" charset="-128"/>
              </a:defRPr>
            </a:lvl7pPr>
            <a:lvl8pPr marL="3494151" indent="-232943" defTabSz="943098" eaLnBrk="0" fontAlgn="base" hangingPunct="0">
              <a:spcBef>
                <a:spcPct val="0"/>
              </a:spcBef>
              <a:spcAft>
                <a:spcPct val="0"/>
              </a:spcAft>
              <a:defRPr sz="2400" b="1">
                <a:solidFill>
                  <a:schemeClr val="tx1"/>
                </a:solidFill>
                <a:latin typeface="Arial" charset="0"/>
                <a:ea typeface="ＭＳ Ｐゴシック" charset="-128"/>
              </a:defRPr>
            </a:lvl8pPr>
            <a:lvl9pPr marL="3960038" indent="-232943" defTabSz="943098" eaLnBrk="0" fontAlgn="base" hangingPunct="0">
              <a:spcBef>
                <a:spcPct val="0"/>
              </a:spcBef>
              <a:spcAft>
                <a:spcPct val="0"/>
              </a:spcAft>
              <a:defRPr sz="2400" b="1">
                <a:solidFill>
                  <a:schemeClr val="tx1"/>
                </a:solidFill>
                <a:latin typeface="Arial" charset="0"/>
                <a:ea typeface="ＭＳ Ｐゴシック" charset="-128"/>
              </a:defRPr>
            </a:lvl9pPr>
          </a:lstStyle>
          <a:p>
            <a:fld id="{43687ED8-B40A-44BB-ADAC-3E651FDD9CE3}" type="slidenum">
              <a:rPr lang="en-US" sz="1200" b="0"/>
              <a:pPr/>
              <a:t>16</a:t>
            </a:fld>
            <a:endParaRPr lang="en-US" sz="1200" b="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4017042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43098">
              <a:defRPr sz="2400" b="1">
                <a:solidFill>
                  <a:schemeClr val="tx1"/>
                </a:solidFill>
                <a:latin typeface="Arial" charset="0"/>
                <a:ea typeface="ＭＳ Ｐゴシック" charset="-128"/>
              </a:defRPr>
            </a:lvl1pPr>
            <a:lvl2pPr marL="757066" indent="-291179" defTabSz="943098">
              <a:defRPr sz="2400" b="1">
                <a:solidFill>
                  <a:schemeClr val="tx1"/>
                </a:solidFill>
                <a:latin typeface="Arial" charset="0"/>
                <a:ea typeface="ＭＳ Ｐゴシック" charset="-128"/>
              </a:defRPr>
            </a:lvl2pPr>
            <a:lvl3pPr marL="1164717" indent="-232943" defTabSz="943098">
              <a:defRPr sz="2400" b="1">
                <a:solidFill>
                  <a:schemeClr val="tx1"/>
                </a:solidFill>
                <a:latin typeface="Arial" charset="0"/>
                <a:ea typeface="ＭＳ Ｐゴシック" charset="-128"/>
              </a:defRPr>
            </a:lvl3pPr>
            <a:lvl4pPr marL="1630604" indent="-232943" defTabSz="943098">
              <a:defRPr sz="2400" b="1">
                <a:solidFill>
                  <a:schemeClr val="tx1"/>
                </a:solidFill>
                <a:latin typeface="Arial" charset="0"/>
                <a:ea typeface="ＭＳ Ｐゴシック" charset="-128"/>
              </a:defRPr>
            </a:lvl4pPr>
            <a:lvl5pPr marL="2096491" indent="-232943" defTabSz="943098">
              <a:defRPr sz="2400" b="1">
                <a:solidFill>
                  <a:schemeClr val="tx1"/>
                </a:solidFill>
                <a:latin typeface="Arial" charset="0"/>
                <a:ea typeface="ＭＳ Ｐゴシック" charset="-128"/>
              </a:defRPr>
            </a:lvl5pPr>
            <a:lvl6pPr marL="2562377" indent="-232943" defTabSz="943098" eaLnBrk="0" fontAlgn="base" hangingPunct="0">
              <a:spcBef>
                <a:spcPct val="0"/>
              </a:spcBef>
              <a:spcAft>
                <a:spcPct val="0"/>
              </a:spcAft>
              <a:defRPr sz="2400" b="1">
                <a:solidFill>
                  <a:schemeClr val="tx1"/>
                </a:solidFill>
                <a:latin typeface="Arial" charset="0"/>
                <a:ea typeface="ＭＳ Ｐゴシック" charset="-128"/>
              </a:defRPr>
            </a:lvl6pPr>
            <a:lvl7pPr marL="3028264" indent="-232943" defTabSz="943098" eaLnBrk="0" fontAlgn="base" hangingPunct="0">
              <a:spcBef>
                <a:spcPct val="0"/>
              </a:spcBef>
              <a:spcAft>
                <a:spcPct val="0"/>
              </a:spcAft>
              <a:defRPr sz="2400" b="1">
                <a:solidFill>
                  <a:schemeClr val="tx1"/>
                </a:solidFill>
                <a:latin typeface="Arial" charset="0"/>
                <a:ea typeface="ＭＳ Ｐゴシック" charset="-128"/>
              </a:defRPr>
            </a:lvl7pPr>
            <a:lvl8pPr marL="3494151" indent="-232943" defTabSz="943098" eaLnBrk="0" fontAlgn="base" hangingPunct="0">
              <a:spcBef>
                <a:spcPct val="0"/>
              </a:spcBef>
              <a:spcAft>
                <a:spcPct val="0"/>
              </a:spcAft>
              <a:defRPr sz="2400" b="1">
                <a:solidFill>
                  <a:schemeClr val="tx1"/>
                </a:solidFill>
                <a:latin typeface="Arial" charset="0"/>
                <a:ea typeface="ＭＳ Ｐゴシック" charset="-128"/>
              </a:defRPr>
            </a:lvl8pPr>
            <a:lvl9pPr marL="3960038" indent="-232943" defTabSz="943098" eaLnBrk="0" fontAlgn="base" hangingPunct="0">
              <a:spcBef>
                <a:spcPct val="0"/>
              </a:spcBef>
              <a:spcAft>
                <a:spcPct val="0"/>
              </a:spcAft>
              <a:defRPr sz="2400" b="1">
                <a:solidFill>
                  <a:schemeClr val="tx1"/>
                </a:solidFill>
                <a:latin typeface="Arial" charset="0"/>
                <a:ea typeface="ＭＳ Ｐゴシック" charset="-128"/>
              </a:defRPr>
            </a:lvl9pPr>
          </a:lstStyle>
          <a:p>
            <a:fld id="{1280C499-9991-4C58-B41D-ACA74D3D84DC}" type="slidenum">
              <a:rPr lang="en-US" sz="1200" b="0"/>
              <a:pPr/>
              <a:t>17</a:t>
            </a:fld>
            <a:endParaRPr lang="en-US" sz="1200" b="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643930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43098">
              <a:defRPr sz="2400" b="1">
                <a:solidFill>
                  <a:schemeClr val="tx1"/>
                </a:solidFill>
                <a:latin typeface="Arial" charset="0"/>
                <a:ea typeface="ＭＳ Ｐゴシック" charset="-128"/>
              </a:defRPr>
            </a:lvl1pPr>
            <a:lvl2pPr marL="757066" indent="-291179" defTabSz="943098">
              <a:defRPr sz="2400" b="1">
                <a:solidFill>
                  <a:schemeClr val="tx1"/>
                </a:solidFill>
                <a:latin typeface="Arial" charset="0"/>
                <a:ea typeface="ＭＳ Ｐゴシック" charset="-128"/>
              </a:defRPr>
            </a:lvl2pPr>
            <a:lvl3pPr marL="1164717" indent="-232943" defTabSz="943098">
              <a:defRPr sz="2400" b="1">
                <a:solidFill>
                  <a:schemeClr val="tx1"/>
                </a:solidFill>
                <a:latin typeface="Arial" charset="0"/>
                <a:ea typeface="ＭＳ Ｐゴシック" charset="-128"/>
              </a:defRPr>
            </a:lvl3pPr>
            <a:lvl4pPr marL="1630604" indent="-232943" defTabSz="943098">
              <a:defRPr sz="2400" b="1">
                <a:solidFill>
                  <a:schemeClr val="tx1"/>
                </a:solidFill>
                <a:latin typeface="Arial" charset="0"/>
                <a:ea typeface="ＭＳ Ｐゴシック" charset="-128"/>
              </a:defRPr>
            </a:lvl4pPr>
            <a:lvl5pPr marL="2096491" indent="-232943" defTabSz="943098">
              <a:defRPr sz="2400" b="1">
                <a:solidFill>
                  <a:schemeClr val="tx1"/>
                </a:solidFill>
                <a:latin typeface="Arial" charset="0"/>
                <a:ea typeface="ＭＳ Ｐゴシック" charset="-128"/>
              </a:defRPr>
            </a:lvl5pPr>
            <a:lvl6pPr marL="2562377" indent="-232943" defTabSz="943098" eaLnBrk="0" fontAlgn="base" hangingPunct="0">
              <a:spcBef>
                <a:spcPct val="0"/>
              </a:spcBef>
              <a:spcAft>
                <a:spcPct val="0"/>
              </a:spcAft>
              <a:defRPr sz="2400" b="1">
                <a:solidFill>
                  <a:schemeClr val="tx1"/>
                </a:solidFill>
                <a:latin typeface="Arial" charset="0"/>
                <a:ea typeface="ＭＳ Ｐゴシック" charset="-128"/>
              </a:defRPr>
            </a:lvl6pPr>
            <a:lvl7pPr marL="3028264" indent="-232943" defTabSz="943098" eaLnBrk="0" fontAlgn="base" hangingPunct="0">
              <a:spcBef>
                <a:spcPct val="0"/>
              </a:spcBef>
              <a:spcAft>
                <a:spcPct val="0"/>
              </a:spcAft>
              <a:defRPr sz="2400" b="1">
                <a:solidFill>
                  <a:schemeClr val="tx1"/>
                </a:solidFill>
                <a:latin typeface="Arial" charset="0"/>
                <a:ea typeface="ＭＳ Ｐゴシック" charset="-128"/>
              </a:defRPr>
            </a:lvl7pPr>
            <a:lvl8pPr marL="3494151" indent="-232943" defTabSz="943098" eaLnBrk="0" fontAlgn="base" hangingPunct="0">
              <a:spcBef>
                <a:spcPct val="0"/>
              </a:spcBef>
              <a:spcAft>
                <a:spcPct val="0"/>
              </a:spcAft>
              <a:defRPr sz="2400" b="1">
                <a:solidFill>
                  <a:schemeClr val="tx1"/>
                </a:solidFill>
                <a:latin typeface="Arial" charset="0"/>
                <a:ea typeface="ＭＳ Ｐゴシック" charset="-128"/>
              </a:defRPr>
            </a:lvl8pPr>
            <a:lvl9pPr marL="3960038" indent="-232943" defTabSz="943098" eaLnBrk="0" fontAlgn="base" hangingPunct="0">
              <a:spcBef>
                <a:spcPct val="0"/>
              </a:spcBef>
              <a:spcAft>
                <a:spcPct val="0"/>
              </a:spcAft>
              <a:defRPr sz="2400" b="1">
                <a:solidFill>
                  <a:schemeClr val="tx1"/>
                </a:solidFill>
                <a:latin typeface="Arial" charset="0"/>
                <a:ea typeface="ＭＳ Ｐゴシック" charset="-128"/>
              </a:defRPr>
            </a:lvl9pPr>
          </a:lstStyle>
          <a:p>
            <a:fld id="{E62B9D01-0676-4DA3-816F-00E9826E93F8}" type="slidenum">
              <a:rPr lang="en-US" sz="1200" b="0"/>
              <a:pPr/>
              <a:t>19</a:t>
            </a:fld>
            <a:endParaRPr lang="en-US" sz="1200" b="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51732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480">
              <a:defRPr sz="2400" b="1">
                <a:solidFill>
                  <a:schemeClr val="tx1"/>
                </a:solidFill>
                <a:latin typeface="Arial" charset="0"/>
                <a:ea typeface="ＭＳ Ｐゴシック" charset="-128"/>
              </a:defRPr>
            </a:lvl1pPr>
            <a:lvl2pPr marL="757066" indent="-291179" defTabSz="941480">
              <a:defRPr sz="2400" b="1">
                <a:solidFill>
                  <a:schemeClr val="tx1"/>
                </a:solidFill>
                <a:latin typeface="Arial" charset="0"/>
                <a:ea typeface="ＭＳ Ｐゴシック" charset="-128"/>
              </a:defRPr>
            </a:lvl2pPr>
            <a:lvl3pPr marL="1164717" indent="-232943" defTabSz="941480">
              <a:defRPr sz="2400" b="1">
                <a:solidFill>
                  <a:schemeClr val="tx1"/>
                </a:solidFill>
                <a:latin typeface="Arial" charset="0"/>
                <a:ea typeface="ＭＳ Ｐゴシック" charset="-128"/>
              </a:defRPr>
            </a:lvl3pPr>
            <a:lvl4pPr marL="1630604" indent="-232943" defTabSz="941480">
              <a:defRPr sz="2400" b="1">
                <a:solidFill>
                  <a:schemeClr val="tx1"/>
                </a:solidFill>
                <a:latin typeface="Arial" charset="0"/>
                <a:ea typeface="ＭＳ Ｐゴシック" charset="-128"/>
              </a:defRPr>
            </a:lvl4pPr>
            <a:lvl5pPr marL="2096491" indent="-232943" defTabSz="941480">
              <a:defRPr sz="2400" b="1">
                <a:solidFill>
                  <a:schemeClr val="tx1"/>
                </a:solidFill>
                <a:latin typeface="Arial" charset="0"/>
                <a:ea typeface="ＭＳ Ｐゴシック" charset="-128"/>
              </a:defRPr>
            </a:lvl5pPr>
            <a:lvl6pPr marL="2562377" indent="-232943" defTabSz="941480" eaLnBrk="0" fontAlgn="base" hangingPunct="0">
              <a:spcBef>
                <a:spcPct val="0"/>
              </a:spcBef>
              <a:spcAft>
                <a:spcPct val="0"/>
              </a:spcAft>
              <a:defRPr sz="2400" b="1">
                <a:solidFill>
                  <a:schemeClr val="tx1"/>
                </a:solidFill>
                <a:latin typeface="Arial" charset="0"/>
                <a:ea typeface="ＭＳ Ｐゴシック" charset="-128"/>
              </a:defRPr>
            </a:lvl6pPr>
            <a:lvl7pPr marL="3028264" indent="-232943" defTabSz="941480" eaLnBrk="0" fontAlgn="base" hangingPunct="0">
              <a:spcBef>
                <a:spcPct val="0"/>
              </a:spcBef>
              <a:spcAft>
                <a:spcPct val="0"/>
              </a:spcAft>
              <a:defRPr sz="2400" b="1">
                <a:solidFill>
                  <a:schemeClr val="tx1"/>
                </a:solidFill>
                <a:latin typeface="Arial" charset="0"/>
                <a:ea typeface="ＭＳ Ｐゴシック" charset="-128"/>
              </a:defRPr>
            </a:lvl7pPr>
            <a:lvl8pPr marL="3494151" indent="-232943" defTabSz="941480" eaLnBrk="0" fontAlgn="base" hangingPunct="0">
              <a:spcBef>
                <a:spcPct val="0"/>
              </a:spcBef>
              <a:spcAft>
                <a:spcPct val="0"/>
              </a:spcAft>
              <a:defRPr sz="2400" b="1">
                <a:solidFill>
                  <a:schemeClr val="tx1"/>
                </a:solidFill>
                <a:latin typeface="Arial" charset="0"/>
                <a:ea typeface="ＭＳ Ｐゴシック" charset="-128"/>
              </a:defRPr>
            </a:lvl8pPr>
            <a:lvl9pPr marL="3960038" indent="-232943" defTabSz="941480" eaLnBrk="0" fontAlgn="base" hangingPunct="0">
              <a:spcBef>
                <a:spcPct val="0"/>
              </a:spcBef>
              <a:spcAft>
                <a:spcPct val="0"/>
              </a:spcAft>
              <a:defRPr sz="2400" b="1">
                <a:solidFill>
                  <a:schemeClr val="tx1"/>
                </a:solidFill>
                <a:latin typeface="Arial" charset="0"/>
                <a:ea typeface="ＭＳ Ｐゴシック" charset="-128"/>
              </a:defRPr>
            </a:lvl9pPr>
          </a:lstStyle>
          <a:p>
            <a:fld id="{0F104AD5-8337-4F68-BEDA-FB20CF975B6D}" type="slidenum">
              <a:rPr lang="en-US" sz="1200" b="0"/>
              <a:pPr/>
              <a:t>2</a:t>
            </a:fld>
            <a:endParaRPr lang="en-US" sz="1200" b="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21038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43098">
              <a:defRPr sz="2400" b="1">
                <a:solidFill>
                  <a:schemeClr val="tx1"/>
                </a:solidFill>
                <a:latin typeface="Arial" charset="0"/>
                <a:ea typeface="ＭＳ Ｐゴシック" charset="-128"/>
              </a:defRPr>
            </a:lvl1pPr>
            <a:lvl2pPr marL="757066" indent="-291179" defTabSz="943098">
              <a:defRPr sz="2400" b="1">
                <a:solidFill>
                  <a:schemeClr val="tx1"/>
                </a:solidFill>
                <a:latin typeface="Arial" charset="0"/>
                <a:ea typeface="ＭＳ Ｐゴシック" charset="-128"/>
              </a:defRPr>
            </a:lvl2pPr>
            <a:lvl3pPr marL="1164717" indent="-232943" defTabSz="943098">
              <a:defRPr sz="2400" b="1">
                <a:solidFill>
                  <a:schemeClr val="tx1"/>
                </a:solidFill>
                <a:latin typeface="Arial" charset="0"/>
                <a:ea typeface="ＭＳ Ｐゴシック" charset="-128"/>
              </a:defRPr>
            </a:lvl3pPr>
            <a:lvl4pPr marL="1630604" indent="-232943" defTabSz="943098">
              <a:defRPr sz="2400" b="1">
                <a:solidFill>
                  <a:schemeClr val="tx1"/>
                </a:solidFill>
                <a:latin typeface="Arial" charset="0"/>
                <a:ea typeface="ＭＳ Ｐゴシック" charset="-128"/>
              </a:defRPr>
            </a:lvl4pPr>
            <a:lvl5pPr marL="2096491" indent="-232943" defTabSz="943098">
              <a:defRPr sz="2400" b="1">
                <a:solidFill>
                  <a:schemeClr val="tx1"/>
                </a:solidFill>
                <a:latin typeface="Arial" charset="0"/>
                <a:ea typeface="ＭＳ Ｐゴシック" charset="-128"/>
              </a:defRPr>
            </a:lvl5pPr>
            <a:lvl6pPr marL="2562377" indent="-232943" defTabSz="943098" eaLnBrk="0" fontAlgn="base" hangingPunct="0">
              <a:spcBef>
                <a:spcPct val="0"/>
              </a:spcBef>
              <a:spcAft>
                <a:spcPct val="0"/>
              </a:spcAft>
              <a:defRPr sz="2400" b="1">
                <a:solidFill>
                  <a:schemeClr val="tx1"/>
                </a:solidFill>
                <a:latin typeface="Arial" charset="0"/>
                <a:ea typeface="ＭＳ Ｐゴシック" charset="-128"/>
              </a:defRPr>
            </a:lvl6pPr>
            <a:lvl7pPr marL="3028264" indent="-232943" defTabSz="943098" eaLnBrk="0" fontAlgn="base" hangingPunct="0">
              <a:spcBef>
                <a:spcPct val="0"/>
              </a:spcBef>
              <a:spcAft>
                <a:spcPct val="0"/>
              </a:spcAft>
              <a:defRPr sz="2400" b="1">
                <a:solidFill>
                  <a:schemeClr val="tx1"/>
                </a:solidFill>
                <a:latin typeface="Arial" charset="0"/>
                <a:ea typeface="ＭＳ Ｐゴシック" charset="-128"/>
              </a:defRPr>
            </a:lvl7pPr>
            <a:lvl8pPr marL="3494151" indent="-232943" defTabSz="943098" eaLnBrk="0" fontAlgn="base" hangingPunct="0">
              <a:spcBef>
                <a:spcPct val="0"/>
              </a:spcBef>
              <a:spcAft>
                <a:spcPct val="0"/>
              </a:spcAft>
              <a:defRPr sz="2400" b="1">
                <a:solidFill>
                  <a:schemeClr val="tx1"/>
                </a:solidFill>
                <a:latin typeface="Arial" charset="0"/>
                <a:ea typeface="ＭＳ Ｐゴシック" charset="-128"/>
              </a:defRPr>
            </a:lvl8pPr>
            <a:lvl9pPr marL="3960038" indent="-232943" defTabSz="943098" eaLnBrk="0" fontAlgn="base" hangingPunct="0">
              <a:spcBef>
                <a:spcPct val="0"/>
              </a:spcBef>
              <a:spcAft>
                <a:spcPct val="0"/>
              </a:spcAft>
              <a:defRPr sz="2400" b="1">
                <a:solidFill>
                  <a:schemeClr val="tx1"/>
                </a:solidFill>
                <a:latin typeface="Arial" charset="0"/>
                <a:ea typeface="ＭＳ Ｐゴシック" charset="-128"/>
              </a:defRPr>
            </a:lvl9pPr>
          </a:lstStyle>
          <a:p>
            <a:fld id="{AFAF14D6-14A2-480B-8D7E-EA2D33E2868B}" type="slidenum">
              <a:rPr lang="en-US" sz="1200" b="0"/>
              <a:pPr/>
              <a:t>3</a:t>
            </a:fld>
            <a:endParaRPr lang="en-US" sz="1200" b="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96118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43098">
              <a:defRPr sz="2400" b="1">
                <a:solidFill>
                  <a:schemeClr val="tx1"/>
                </a:solidFill>
                <a:latin typeface="Arial" charset="0"/>
                <a:ea typeface="ＭＳ Ｐゴシック" charset="-128"/>
              </a:defRPr>
            </a:lvl1pPr>
            <a:lvl2pPr marL="757066" indent="-291179" defTabSz="943098">
              <a:defRPr sz="2400" b="1">
                <a:solidFill>
                  <a:schemeClr val="tx1"/>
                </a:solidFill>
                <a:latin typeface="Arial" charset="0"/>
                <a:ea typeface="ＭＳ Ｐゴシック" charset="-128"/>
              </a:defRPr>
            </a:lvl2pPr>
            <a:lvl3pPr marL="1164717" indent="-232943" defTabSz="943098">
              <a:defRPr sz="2400" b="1">
                <a:solidFill>
                  <a:schemeClr val="tx1"/>
                </a:solidFill>
                <a:latin typeface="Arial" charset="0"/>
                <a:ea typeface="ＭＳ Ｐゴシック" charset="-128"/>
              </a:defRPr>
            </a:lvl3pPr>
            <a:lvl4pPr marL="1630604" indent="-232943" defTabSz="943098">
              <a:defRPr sz="2400" b="1">
                <a:solidFill>
                  <a:schemeClr val="tx1"/>
                </a:solidFill>
                <a:latin typeface="Arial" charset="0"/>
                <a:ea typeface="ＭＳ Ｐゴシック" charset="-128"/>
              </a:defRPr>
            </a:lvl4pPr>
            <a:lvl5pPr marL="2096491" indent="-232943" defTabSz="943098">
              <a:defRPr sz="2400" b="1">
                <a:solidFill>
                  <a:schemeClr val="tx1"/>
                </a:solidFill>
                <a:latin typeface="Arial" charset="0"/>
                <a:ea typeface="ＭＳ Ｐゴシック" charset="-128"/>
              </a:defRPr>
            </a:lvl5pPr>
            <a:lvl6pPr marL="2562377" indent="-232943" defTabSz="943098" eaLnBrk="0" fontAlgn="base" hangingPunct="0">
              <a:spcBef>
                <a:spcPct val="0"/>
              </a:spcBef>
              <a:spcAft>
                <a:spcPct val="0"/>
              </a:spcAft>
              <a:defRPr sz="2400" b="1">
                <a:solidFill>
                  <a:schemeClr val="tx1"/>
                </a:solidFill>
                <a:latin typeface="Arial" charset="0"/>
                <a:ea typeface="ＭＳ Ｐゴシック" charset="-128"/>
              </a:defRPr>
            </a:lvl6pPr>
            <a:lvl7pPr marL="3028264" indent="-232943" defTabSz="943098" eaLnBrk="0" fontAlgn="base" hangingPunct="0">
              <a:spcBef>
                <a:spcPct val="0"/>
              </a:spcBef>
              <a:spcAft>
                <a:spcPct val="0"/>
              </a:spcAft>
              <a:defRPr sz="2400" b="1">
                <a:solidFill>
                  <a:schemeClr val="tx1"/>
                </a:solidFill>
                <a:latin typeface="Arial" charset="0"/>
                <a:ea typeface="ＭＳ Ｐゴシック" charset="-128"/>
              </a:defRPr>
            </a:lvl7pPr>
            <a:lvl8pPr marL="3494151" indent="-232943" defTabSz="943098" eaLnBrk="0" fontAlgn="base" hangingPunct="0">
              <a:spcBef>
                <a:spcPct val="0"/>
              </a:spcBef>
              <a:spcAft>
                <a:spcPct val="0"/>
              </a:spcAft>
              <a:defRPr sz="2400" b="1">
                <a:solidFill>
                  <a:schemeClr val="tx1"/>
                </a:solidFill>
                <a:latin typeface="Arial" charset="0"/>
                <a:ea typeface="ＭＳ Ｐゴシック" charset="-128"/>
              </a:defRPr>
            </a:lvl8pPr>
            <a:lvl9pPr marL="3960038" indent="-232943" defTabSz="943098" eaLnBrk="0" fontAlgn="base" hangingPunct="0">
              <a:spcBef>
                <a:spcPct val="0"/>
              </a:spcBef>
              <a:spcAft>
                <a:spcPct val="0"/>
              </a:spcAft>
              <a:defRPr sz="2400" b="1">
                <a:solidFill>
                  <a:schemeClr val="tx1"/>
                </a:solidFill>
                <a:latin typeface="Arial" charset="0"/>
                <a:ea typeface="ＭＳ Ｐゴシック" charset="-128"/>
              </a:defRPr>
            </a:lvl9pPr>
          </a:lstStyle>
          <a:p>
            <a:fld id="{5A2AB95D-4DFF-4F40-B966-19A217882CF2}" type="slidenum">
              <a:rPr lang="en-US" sz="1200" b="0"/>
              <a:pPr/>
              <a:t>4</a:t>
            </a:fld>
            <a:endParaRPr lang="en-US" sz="1200" b="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942079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43098">
              <a:defRPr sz="2400" b="1">
                <a:solidFill>
                  <a:schemeClr val="tx1"/>
                </a:solidFill>
                <a:latin typeface="Arial" charset="0"/>
                <a:ea typeface="ＭＳ Ｐゴシック" charset="-128"/>
              </a:defRPr>
            </a:lvl1pPr>
            <a:lvl2pPr marL="757066" indent="-291179" defTabSz="943098">
              <a:defRPr sz="2400" b="1">
                <a:solidFill>
                  <a:schemeClr val="tx1"/>
                </a:solidFill>
                <a:latin typeface="Arial" charset="0"/>
                <a:ea typeface="ＭＳ Ｐゴシック" charset="-128"/>
              </a:defRPr>
            </a:lvl2pPr>
            <a:lvl3pPr marL="1164717" indent="-232943" defTabSz="943098">
              <a:defRPr sz="2400" b="1">
                <a:solidFill>
                  <a:schemeClr val="tx1"/>
                </a:solidFill>
                <a:latin typeface="Arial" charset="0"/>
                <a:ea typeface="ＭＳ Ｐゴシック" charset="-128"/>
              </a:defRPr>
            </a:lvl3pPr>
            <a:lvl4pPr marL="1630604" indent="-232943" defTabSz="943098">
              <a:defRPr sz="2400" b="1">
                <a:solidFill>
                  <a:schemeClr val="tx1"/>
                </a:solidFill>
                <a:latin typeface="Arial" charset="0"/>
                <a:ea typeface="ＭＳ Ｐゴシック" charset="-128"/>
              </a:defRPr>
            </a:lvl4pPr>
            <a:lvl5pPr marL="2096491" indent="-232943" defTabSz="943098">
              <a:defRPr sz="2400" b="1">
                <a:solidFill>
                  <a:schemeClr val="tx1"/>
                </a:solidFill>
                <a:latin typeface="Arial" charset="0"/>
                <a:ea typeface="ＭＳ Ｐゴシック" charset="-128"/>
              </a:defRPr>
            </a:lvl5pPr>
            <a:lvl6pPr marL="2562377" indent="-232943" defTabSz="943098" eaLnBrk="0" fontAlgn="base" hangingPunct="0">
              <a:spcBef>
                <a:spcPct val="0"/>
              </a:spcBef>
              <a:spcAft>
                <a:spcPct val="0"/>
              </a:spcAft>
              <a:defRPr sz="2400" b="1">
                <a:solidFill>
                  <a:schemeClr val="tx1"/>
                </a:solidFill>
                <a:latin typeface="Arial" charset="0"/>
                <a:ea typeface="ＭＳ Ｐゴシック" charset="-128"/>
              </a:defRPr>
            </a:lvl6pPr>
            <a:lvl7pPr marL="3028264" indent="-232943" defTabSz="943098" eaLnBrk="0" fontAlgn="base" hangingPunct="0">
              <a:spcBef>
                <a:spcPct val="0"/>
              </a:spcBef>
              <a:spcAft>
                <a:spcPct val="0"/>
              </a:spcAft>
              <a:defRPr sz="2400" b="1">
                <a:solidFill>
                  <a:schemeClr val="tx1"/>
                </a:solidFill>
                <a:latin typeface="Arial" charset="0"/>
                <a:ea typeface="ＭＳ Ｐゴシック" charset="-128"/>
              </a:defRPr>
            </a:lvl7pPr>
            <a:lvl8pPr marL="3494151" indent="-232943" defTabSz="943098" eaLnBrk="0" fontAlgn="base" hangingPunct="0">
              <a:spcBef>
                <a:spcPct val="0"/>
              </a:spcBef>
              <a:spcAft>
                <a:spcPct val="0"/>
              </a:spcAft>
              <a:defRPr sz="2400" b="1">
                <a:solidFill>
                  <a:schemeClr val="tx1"/>
                </a:solidFill>
                <a:latin typeface="Arial" charset="0"/>
                <a:ea typeface="ＭＳ Ｐゴシック" charset="-128"/>
              </a:defRPr>
            </a:lvl8pPr>
            <a:lvl9pPr marL="3960038" indent="-232943" defTabSz="943098" eaLnBrk="0" fontAlgn="base" hangingPunct="0">
              <a:spcBef>
                <a:spcPct val="0"/>
              </a:spcBef>
              <a:spcAft>
                <a:spcPct val="0"/>
              </a:spcAft>
              <a:defRPr sz="2400" b="1">
                <a:solidFill>
                  <a:schemeClr val="tx1"/>
                </a:solidFill>
                <a:latin typeface="Arial" charset="0"/>
                <a:ea typeface="ＭＳ Ｐゴシック" charset="-128"/>
              </a:defRPr>
            </a:lvl9pPr>
          </a:lstStyle>
          <a:p>
            <a:fld id="{DE91A8A0-F997-4B44-92BA-2A8AF6568E30}" type="slidenum">
              <a:rPr lang="en-US" sz="1200" b="0"/>
              <a:pPr/>
              <a:t>5</a:t>
            </a:fld>
            <a:endParaRPr lang="en-US" sz="1200" b="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748368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43098">
              <a:defRPr sz="2400" b="1">
                <a:solidFill>
                  <a:schemeClr val="tx1"/>
                </a:solidFill>
                <a:latin typeface="Arial" charset="0"/>
                <a:ea typeface="ＭＳ Ｐゴシック" charset="-128"/>
              </a:defRPr>
            </a:lvl1pPr>
            <a:lvl2pPr marL="757066" indent="-291179" defTabSz="943098">
              <a:defRPr sz="2400" b="1">
                <a:solidFill>
                  <a:schemeClr val="tx1"/>
                </a:solidFill>
                <a:latin typeface="Arial" charset="0"/>
                <a:ea typeface="ＭＳ Ｐゴシック" charset="-128"/>
              </a:defRPr>
            </a:lvl2pPr>
            <a:lvl3pPr marL="1164717" indent="-232943" defTabSz="943098">
              <a:defRPr sz="2400" b="1">
                <a:solidFill>
                  <a:schemeClr val="tx1"/>
                </a:solidFill>
                <a:latin typeface="Arial" charset="0"/>
                <a:ea typeface="ＭＳ Ｐゴシック" charset="-128"/>
              </a:defRPr>
            </a:lvl3pPr>
            <a:lvl4pPr marL="1630604" indent="-232943" defTabSz="943098">
              <a:defRPr sz="2400" b="1">
                <a:solidFill>
                  <a:schemeClr val="tx1"/>
                </a:solidFill>
                <a:latin typeface="Arial" charset="0"/>
                <a:ea typeface="ＭＳ Ｐゴシック" charset="-128"/>
              </a:defRPr>
            </a:lvl4pPr>
            <a:lvl5pPr marL="2096491" indent="-232943" defTabSz="943098">
              <a:defRPr sz="2400" b="1">
                <a:solidFill>
                  <a:schemeClr val="tx1"/>
                </a:solidFill>
                <a:latin typeface="Arial" charset="0"/>
                <a:ea typeface="ＭＳ Ｐゴシック" charset="-128"/>
              </a:defRPr>
            </a:lvl5pPr>
            <a:lvl6pPr marL="2562377" indent="-232943" defTabSz="943098" eaLnBrk="0" fontAlgn="base" hangingPunct="0">
              <a:spcBef>
                <a:spcPct val="0"/>
              </a:spcBef>
              <a:spcAft>
                <a:spcPct val="0"/>
              </a:spcAft>
              <a:defRPr sz="2400" b="1">
                <a:solidFill>
                  <a:schemeClr val="tx1"/>
                </a:solidFill>
                <a:latin typeface="Arial" charset="0"/>
                <a:ea typeface="ＭＳ Ｐゴシック" charset="-128"/>
              </a:defRPr>
            </a:lvl6pPr>
            <a:lvl7pPr marL="3028264" indent="-232943" defTabSz="943098" eaLnBrk="0" fontAlgn="base" hangingPunct="0">
              <a:spcBef>
                <a:spcPct val="0"/>
              </a:spcBef>
              <a:spcAft>
                <a:spcPct val="0"/>
              </a:spcAft>
              <a:defRPr sz="2400" b="1">
                <a:solidFill>
                  <a:schemeClr val="tx1"/>
                </a:solidFill>
                <a:latin typeface="Arial" charset="0"/>
                <a:ea typeface="ＭＳ Ｐゴシック" charset="-128"/>
              </a:defRPr>
            </a:lvl7pPr>
            <a:lvl8pPr marL="3494151" indent="-232943" defTabSz="943098" eaLnBrk="0" fontAlgn="base" hangingPunct="0">
              <a:spcBef>
                <a:spcPct val="0"/>
              </a:spcBef>
              <a:spcAft>
                <a:spcPct val="0"/>
              </a:spcAft>
              <a:defRPr sz="2400" b="1">
                <a:solidFill>
                  <a:schemeClr val="tx1"/>
                </a:solidFill>
                <a:latin typeface="Arial" charset="0"/>
                <a:ea typeface="ＭＳ Ｐゴシック" charset="-128"/>
              </a:defRPr>
            </a:lvl8pPr>
            <a:lvl9pPr marL="3960038" indent="-232943" defTabSz="943098" eaLnBrk="0" fontAlgn="base" hangingPunct="0">
              <a:spcBef>
                <a:spcPct val="0"/>
              </a:spcBef>
              <a:spcAft>
                <a:spcPct val="0"/>
              </a:spcAft>
              <a:defRPr sz="2400" b="1">
                <a:solidFill>
                  <a:schemeClr val="tx1"/>
                </a:solidFill>
                <a:latin typeface="Arial" charset="0"/>
                <a:ea typeface="ＭＳ Ｐゴシック" charset="-128"/>
              </a:defRPr>
            </a:lvl9pPr>
          </a:lstStyle>
          <a:p>
            <a:fld id="{E4A2EFFB-1DCE-468F-8A15-3E009F7531C9}" type="slidenum">
              <a:rPr lang="en-US" sz="1200" b="0"/>
              <a:pPr/>
              <a:t>6</a:t>
            </a:fld>
            <a:endParaRPr lang="en-US" sz="1200" b="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327414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43098">
              <a:defRPr sz="2400" b="1">
                <a:solidFill>
                  <a:schemeClr val="tx1"/>
                </a:solidFill>
                <a:latin typeface="Arial" charset="0"/>
                <a:ea typeface="ＭＳ Ｐゴシック" charset="-128"/>
              </a:defRPr>
            </a:lvl1pPr>
            <a:lvl2pPr marL="757066" indent="-291179" defTabSz="943098">
              <a:defRPr sz="2400" b="1">
                <a:solidFill>
                  <a:schemeClr val="tx1"/>
                </a:solidFill>
                <a:latin typeface="Arial" charset="0"/>
                <a:ea typeface="ＭＳ Ｐゴシック" charset="-128"/>
              </a:defRPr>
            </a:lvl2pPr>
            <a:lvl3pPr marL="1164717" indent="-232943" defTabSz="943098">
              <a:defRPr sz="2400" b="1">
                <a:solidFill>
                  <a:schemeClr val="tx1"/>
                </a:solidFill>
                <a:latin typeface="Arial" charset="0"/>
                <a:ea typeface="ＭＳ Ｐゴシック" charset="-128"/>
              </a:defRPr>
            </a:lvl3pPr>
            <a:lvl4pPr marL="1630604" indent="-232943" defTabSz="943098">
              <a:defRPr sz="2400" b="1">
                <a:solidFill>
                  <a:schemeClr val="tx1"/>
                </a:solidFill>
                <a:latin typeface="Arial" charset="0"/>
                <a:ea typeface="ＭＳ Ｐゴシック" charset="-128"/>
              </a:defRPr>
            </a:lvl4pPr>
            <a:lvl5pPr marL="2096491" indent="-232943" defTabSz="943098">
              <a:defRPr sz="2400" b="1">
                <a:solidFill>
                  <a:schemeClr val="tx1"/>
                </a:solidFill>
                <a:latin typeface="Arial" charset="0"/>
                <a:ea typeface="ＭＳ Ｐゴシック" charset="-128"/>
              </a:defRPr>
            </a:lvl5pPr>
            <a:lvl6pPr marL="2562377" indent="-232943" defTabSz="943098" eaLnBrk="0" fontAlgn="base" hangingPunct="0">
              <a:spcBef>
                <a:spcPct val="0"/>
              </a:spcBef>
              <a:spcAft>
                <a:spcPct val="0"/>
              </a:spcAft>
              <a:defRPr sz="2400" b="1">
                <a:solidFill>
                  <a:schemeClr val="tx1"/>
                </a:solidFill>
                <a:latin typeface="Arial" charset="0"/>
                <a:ea typeface="ＭＳ Ｐゴシック" charset="-128"/>
              </a:defRPr>
            </a:lvl6pPr>
            <a:lvl7pPr marL="3028264" indent="-232943" defTabSz="943098" eaLnBrk="0" fontAlgn="base" hangingPunct="0">
              <a:spcBef>
                <a:spcPct val="0"/>
              </a:spcBef>
              <a:spcAft>
                <a:spcPct val="0"/>
              </a:spcAft>
              <a:defRPr sz="2400" b="1">
                <a:solidFill>
                  <a:schemeClr val="tx1"/>
                </a:solidFill>
                <a:latin typeface="Arial" charset="0"/>
                <a:ea typeface="ＭＳ Ｐゴシック" charset="-128"/>
              </a:defRPr>
            </a:lvl7pPr>
            <a:lvl8pPr marL="3494151" indent="-232943" defTabSz="943098" eaLnBrk="0" fontAlgn="base" hangingPunct="0">
              <a:spcBef>
                <a:spcPct val="0"/>
              </a:spcBef>
              <a:spcAft>
                <a:spcPct val="0"/>
              </a:spcAft>
              <a:defRPr sz="2400" b="1">
                <a:solidFill>
                  <a:schemeClr val="tx1"/>
                </a:solidFill>
                <a:latin typeface="Arial" charset="0"/>
                <a:ea typeface="ＭＳ Ｐゴシック" charset="-128"/>
              </a:defRPr>
            </a:lvl8pPr>
            <a:lvl9pPr marL="3960038" indent="-232943" defTabSz="943098" eaLnBrk="0" fontAlgn="base" hangingPunct="0">
              <a:spcBef>
                <a:spcPct val="0"/>
              </a:spcBef>
              <a:spcAft>
                <a:spcPct val="0"/>
              </a:spcAft>
              <a:defRPr sz="2400" b="1">
                <a:solidFill>
                  <a:schemeClr val="tx1"/>
                </a:solidFill>
                <a:latin typeface="Arial" charset="0"/>
                <a:ea typeface="ＭＳ Ｐゴシック" charset="-128"/>
              </a:defRPr>
            </a:lvl9pPr>
          </a:lstStyle>
          <a:p>
            <a:fld id="{F8244748-97EA-4140-8C74-1385415A4E8C}" type="slidenum">
              <a:rPr lang="en-US" sz="1200" b="0"/>
              <a:pPr/>
              <a:t>7</a:t>
            </a:fld>
            <a:endParaRPr lang="en-US" sz="1200" b="0"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129215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43098">
              <a:defRPr sz="2400" b="1">
                <a:solidFill>
                  <a:schemeClr val="tx1"/>
                </a:solidFill>
                <a:latin typeface="Arial" charset="0"/>
                <a:ea typeface="ＭＳ Ｐゴシック" charset="-128"/>
              </a:defRPr>
            </a:lvl1pPr>
            <a:lvl2pPr marL="757066" indent="-291179" defTabSz="943098">
              <a:defRPr sz="2400" b="1">
                <a:solidFill>
                  <a:schemeClr val="tx1"/>
                </a:solidFill>
                <a:latin typeface="Arial" charset="0"/>
                <a:ea typeface="ＭＳ Ｐゴシック" charset="-128"/>
              </a:defRPr>
            </a:lvl2pPr>
            <a:lvl3pPr marL="1164717" indent="-232943" defTabSz="943098">
              <a:defRPr sz="2400" b="1">
                <a:solidFill>
                  <a:schemeClr val="tx1"/>
                </a:solidFill>
                <a:latin typeface="Arial" charset="0"/>
                <a:ea typeface="ＭＳ Ｐゴシック" charset="-128"/>
              </a:defRPr>
            </a:lvl3pPr>
            <a:lvl4pPr marL="1630604" indent="-232943" defTabSz="943098">
              <a:defRPr sz="2400" b="1">
                <a:solidFill>
                  <a:schemeClr val="tx1"/>
                </a:solidFill>
                <a:latin typeface="Arial" charset="0"/>
                <a:ea typeface="ＭＳ Ｐゴシック" charset="-128"/>
              </a:defRPr>
            </a:lvl4pPr>
            <a:lvl5pPr marL="2096491" indent="-232943" defTabSz="943098">
              <a:defRPr sz="2400" b="1">
                <a:solidFill>
                  <a:schemeClr val="tx1"/>
                </a:solidFill>
                <a:latin typeface="Arial" charset="0"/>
                <a:ea typeface="ＭＳ Ｐゴシック" charset="-128"/>
              </a:defRPr>
            </a:lvl5pPr>
            <a:lvl6pPr marL="2562377" indent="-232943" defTabSz="943098" eaLnBrk="0" fontAlgn="base" hangingPunct="0">
              <a:spcBef>
                <a:spcPct val="0"/>
              </a:spcBef>
              <a:spcAft>
                <a:spcPct val="0"/>
              </a:spcAft>
              <a:defRPr sz="2400" b="1">
                <a:solidFill>
                  <a:schemeClr val="tx1"/>
                </a:solidFill>
                <a:latin typeface="Arial" charset="0"/>
                <a:ea typeface="ＭＳ Ｐゴシック" charset="-128"/>
              </a:defRPr>
            </a:lvl6pPr>
            <a:lvl7pPr marL="3028264" indent="-232943" defTabSz="943098" eaLnBrk="0" fontAlgn="base" hangingPunct="0">
              <a:spcBef>
                <a:spcPct val="0"/>
              </a:spcBef>
              <a:spcAft>
                <a:spcPct val="0"/>
              </a:spcAft>
              <a:defRPr sz="2400" b="1">
                <a:solidFill>
                  <a:schemeClr val="tx1"/>
                </a:solidFill>
                <a:latin typeface="Arial" charset="0"/>
                <a:ea typeface="ＭＳ Ｐゴシック" charset="-128"/>
              </a:defRPr>
            </a:lvl7pPr>
            <a:lvl8pPr marL="3494151" indent="-232943" defTabSz="943098" eaLnBrk="0" fontAlgn="base" hangingPunct="0">
              <a:spcBef>
                <a:spcPct val="0"/>
              </a:spcBef>
              <a:spcAft>
                <a:spcPct val="0"/>
              </a:spcAft>
              <a:defRPr sz="2400" b="1">
                <a:solidFill>
                  <a:schemeClr val="tx1"/>
                </a:solidFill>
                <a:latin typeface="Arial" charset="0"/>
                <a:ea typeface="ＭＳ Ｐゴシック" charset="-128"/>
              </a:defRPr>
            </a:lvl8pPr>
            <a:lvl9pPr marL="3960038" indent="-232943" defTabSz="943098" eaLnBrk="0" fontAlgn="base" hangingPunct="0">
              <a:spcBef>
                <a:spcPct val="0"/>
              </a:spcBef>
              <a:spcAft>
                <a:spcPct val="0"/>
              </a:spcAft>
              <a:defRPr sz="2400" b="1">
                <a:solidFill>
                  <a:schemeClr val="tx1"/>
                </a:solidFill>
                <a:latin typeface="Arial" charset="0"/>
                <a:ea typeface="ＭＳ Ｐゴシック" charset="-128"/>
              </a:defRPr>
            </a:lvl9pPr>
          </a:lstStyle>
          <a:p>
            <a:fld id="{8C266E4C-F329-48F8-90EF-AD6FFCD8C60B}" type="slidenum">
              <a:rPr lang="en-US" sz="1200" b="0"/>
              <a:pPr/>
              <a:t>9</a:t>
            </a:fld>
            <a:endParaRPr lang="en-US" sz="1200" b="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384697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43098">
              <a:defRPr sz="2400" b="1">
                <a:solidFill>
                  <a:schemeClr val="tx1"/>
                </a:solidFill>
                <a:latin typeface="Arial" charset="0"/>
                <a:ea typeface="ＭＳ Ｐゴシック" charset="-128"/>
              </a:defRPr>
            </a:lvl1pPr>
            <a:lvl2pPr marL="757066" indent="-291179" defTabSz="943098">
              <a:defRPr sz="2400" b="1">
                <a:solidFill>
                  <a:schemeClr val="tx1"/>
                </a:solidFill>
                <a:latin typeface="Arial" charset="0"/>
                <a:ea typeface="ＭＳ Ｐゴシック" charset="-128"/>
              </a:defRPr>
            </a:lvl2pPr>
            <a:lvl3pPr marL="1164717" indent="-232943" defTabSz="943098">
              <a:defRPr sz="2400" b="1">
                <a:solidFill>
                  <a:schemeClr val="tx1"/>
                </a:solidFill>
                <a:latin typeface="Arial" charset="0"/>
                <a:ea typeface="ＭＳ Ｐゴシック" charset="-128"/>
              </a:defRPr>
            </a:lvl3pPr>
            <a:lvl4pPr marL="1630604" indent="-232943" defTabSz="943098">
              <a:defRPr sz="2400" b="1">
                <a:solidFill>
                  <a:schemeClr val="tx1"/>
                </a:solidFill>
                <a:latin typeface="Arial" charset="0"/>
                <a:ea typeface="ＭＳ Ｐゴシック" charset="-128"/>
              </a:defRPr>
            </a:lvl4pPr>
            <a:lvl5pPr marL="2096491" indent="-232943" defTabSz="943098">
              <a:defRPr sz="2400" b="1">
                <a:solidFill>
                  <a:schemeClr val="tx1"/>
                </a:solidFill>
                <a:latin typeface="Arial" charset="0"/>
                <a:ea typeface="ＭＳ Ｐゴシック" charset="-128"/>
              </a:defRPr>
            </a:lvl5pPr>
            <a:lvl6pPr marL="2562377" indent="-232943" defTabSz="943098" eaLnBrk="0" fontAlgn="base" hangingPunct="0">
              <a:spcBef>
                <a:spcPct val="0"/>
              </a:spcBef>
              <a:spcAft>
                <a:spcPct val="0"/>
              </a:spcAft>
              <a:defRPr sz="2400" b="1">
                <a:solidFill>
                  <a:schemeClr val="tx1"/>
                </a:solidFill>
                <a:latin typeface="Arial" charset="0"/>
                <a:ea typeface="ＭＳ Ｐゴシック" charset="-128"/>
              </a:defRPr>
            </a:lvl6pPr>
            <a:lvl7pPr marL="3028264" indent="-232943" defTabSz="943098" eaLnBrk="0" fontAlgn="base" hangingPunct="0">
              <a:spcBef>
                <a:spcPct val="0"/>
              </a:spcBef>
              <a:spcAft>
                <a:spcPct val="0"/>
              </a:spcAft>
              <a:defRPr sz="2400" b="1">
                <a:solidFill>
                  <a:schemeClr val="tx1"/>
                </a:solidFill>
                <a:latin typeface="Arial" charset="0"/>
                <a:ea typeface="ＭＳ Ｐゴシック" charset="-128"/>
              </a:defRPr>
            </a:lvl7pPr>
            <a:lvl8pPr marL="3494151" indent="-232943" defTabSz="943098" eaLnBrk="0" fontAlgn="base" hangingPunct="0">
              <a:spcBef>
                <a:spcPct val="0"/>
              </a:spcBef>
              <a:spcAft>
                <a:spcPct val="0"/>
              </a:spcAft>
              <a:defRPr sz="2400" b="1">
                <a:solidFill>
                  <a:schemeClr val="tx1"/>
                </a:solidFill>
                <a:latin typeface="Arial" charset="0"/>
                <a:ea typeface="ＭＳ Ｐゴシック" charset="-128"/>
              </a:defRPr>
            </a:lvl8pPr>
            <a:lvl9pPr marL="3960038" indent="-232943" defTabSz="943098" eaLnBrk="0" fontAlgn="base" hangingPunct="0">
              <a:spcBef>
                <a:spcPct val="0"/>
              </a:spcBef>
              <a:spcAft>
                <a:spcPct val="0"/>
              </a:spcAft>
              <a:defRPr sz="2400" b="1">
                <a:solidFill>
                  <a:schemeClr val="tx1"/>
                </a:solidFill>
                <a:latin typeface="Arial" charset="0"/>
                <a:ea typeface="ＭＳ Ｐゴシック" charset="-128"/>
              </a:defRPr>
            </a:lvl9pPr>
          </a:lstStyle>
          <a:p>
            <a:fld id="{D9AEE332-21B7-43BF-B689-A476E40628EE}" type="slidenum">
              <a:rPr lang="en-US" sz="1200" b="0"/>
              <a:pPr/>
              <a:t>11</a:t>
            </a:fld>
            <a:endParaRPr lang="en-US" sz="1200" b="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474095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674994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BFB4A4-8897-E444-9922-FC08375AAB5C}" type="datetimeFigureOut">
              <a:rPr lang="en-US"/>
              <a:pPr>
                <a:defRPr/>
              </a:pPr>
              <a:t>6/10/2016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CDEB64-96FC-5A46-BF67-B8411004BCDB}" type="slidenum">
              <a:rPr lang="en-US"/>
              <a:pPr>
                <a:defRPr/>
              </a:pPr>
              <a:t>‹#›</a:t>
            </a:fld>
            <a:endParaRPr lang="en-US"/>
          </a:p>
        </p:txBody>
      </p:sp>
    </p:spTree>
    <p:extLst>
      <p:ext uri="{BB962C8B-B14F-4D97-AF65-F5344CB8AC3E}">
        <p14:creationId xmlns:p14="http://schemas.microsoft.com/office/powerpoint/2010/main" val="4072186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520783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6111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46116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1543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543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1366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47432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776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4549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2928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8075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4405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02100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5445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70088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1543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543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7160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66196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2100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4549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2928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48709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4405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2962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1137E39-3C47-554C-8777-2EAB039BF4C7}" type="datetimeFigureOut">
              <a:rPr lang="en-US"/>
              <a:pPr>
                <a:defRPr/>
              </a:pPr>
              <a:t>6/10/2016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903574-3699-B24E-83F4-6EF9AF01B933}" type="slidenum">
              <a:rPr lang="en-US"/>
              <a:pPr>
                <a:defRPr/>
              </a:pPr>
              <a:t>‹#›</a:t>
            </a:fld>
            <a:endParaRPr lang="en-US"/>
          </a:p>
        </p:txBody>
      </p:sp>
    </p:spTree>
    <p:extLst>
      <p:ext uri="{BB962C8B-B14F-4D97-AF65-F5344CB8AC3E}">
        <p14:creationId xmlns:p14="http://schemas.microsoft.com/office/powerpoint/2010/main" val="1939026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2.jpe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4" descr="Wave+ANRLogo_basic.jpg"/>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95275" y="5807075"/>
            <a:ext cx="88519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Text Placeholder 2"/>
          <p:cNvSpPr>
            <a:spLocks noGrp="1"/>
          </p:cNvSpPr>
          <p:nvPr>
            <p:ph type="body" idx="1"/>
          </p:nvPr>
        </p:nvSpPr>
        <p:spPr bwMode="auto">
          <a:xfrm>
            <a:off x="457200" y="1600200"/>
            <a:ext cx="82296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9F3D356-531F-A04D-8007-71E07D8FB0D7}" type="datetimeFigureOut">
              <a:rPr lang="en-US"/>
              <a:pPr>
                <a:defRPr/>
              </a:pPr>
              <a:t>6/10/2016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9300B74-2B8E-5941-8962-3E115ED92CE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Wave+ANRLogo+MG.jpg"/>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293688" y="5811838"/>
            <a:ext cx="8851900"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25406064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24.xml.rels><?xml version="1.0" encoding="UTF-8" standalone="yes"?>
<Relationships xmlns="http://schemas.openxmlformats.org/package/2006/relationships"><Relationship Id="rId3" Type="http://schemas.openxmlformats.org/officeDocument/2006/relationships/hyperlink" Target="http://www.ucanr.edu/sites/acp" TargetMode="External"/><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48.jpeg"/></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6.xml"/><Relationship Id="rId1" Type="http://schemas.openxmlformats.org/officeDocument/2006/relationships/tags" Target="../tags/tag10.xml"/><Relationship Id="rId5" Type="http://schemas.openxmlformats.org/officeDocument/2006/relationships/image" Target="../media/image53.jpeg"/><Relationship Id="rId4" Type="http://schemas.openxmlformats.org/officeDocument/2006/relationships/image" Target="../media/image52.jpeg"/></Relationships>
</file>

<file path=ppt/slides/_rels/slide3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6.xml"/><Relationship Id="rId4" Type="http://schemas.openxmlformats.org/officeDocument/2006/relationships/image" Target="../media/image58.jpeg"/></Relationships>
</file>

<file path=ppt/slides/_rels/slide3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6.xml"/><Relationship Id="rId4" Type="http://schemas.openxmlformats.org/officeDocument/2006/relationships/hyperlink" Target="http://www.ucanr.edu/sites/acp"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www.ipm.ucdavis.edu/QT/asiancitruscard.html" TargetMode="External"/><Relationship Id="rId2" Type="http://schemas.openxmlformats.org/officeDocument/2006/relationships/hyperlink" Target="http://www.ucanr.edu/sites/ACP" TargetMode="External"/><Relationship Id="rId1" Type="http://schemas.openxmlformats.org/officeDocument/2006/relationships/slideLayout" Target="../slideLayouts/slideLayout16.xml"/><Relationship Id="rId5" Type="http://schemas.openxmlformats.org/officeDocument/2006/relationships/image" Target="../media/image63.png"/><Relationship Id="rId4" Type="http://schemas.openxmlformats.org/officeDocument/2006/relationships/image" Target="../media/image62.png"/></Relationships>
</file>

<file path=ppt/slides/_rels/slide37.xml.rels><?xml version="1.0" encoding="UTF-8" standalone="yes"?>
<Relationships xmlns="http://schemas.openxmlformats.org/package/2006/relationships"><Relationship Id="rId3" Type="http://schemas.openxmlformats.org/officeDocument/2006/relationships/hyperlink" Target="http://class.ucanr.edu/" TargetMode="External"/><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upload.wikimedia.org/wikipedia/commons/c/c4/Calamondin.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03350" y="152052"/>
            <a:ext cx="6905625" cy="1143000"/>
          </a:xfrm>
        </p:spPr>
        <p:txBody>
          <a:bodyPr/>
          <a:lstStyle/>
          <a:p>
            <a:pPr eaLnBrk="1" hangingPunct="1">
              <a:defRPr/>
            </a:pPr>
            <a:r>
              <a:rPr lang="es-ES" sz="3200" b="1" dirty="0" smtClean="0">
                <a:solidFill>
                  <a:srgbClr val="800000"/>
                </a:solidFill>
                <a:effectLst>
                  <a:outerShdw blurRad="38100" dist="38100" dir="2700000" algn="tl">
                    <a:srgbClr val="C0C0C0"/>
                  </a:outerShdw>
                </a:effectLst>
              </a:rPr>
              <a:t>El psílido asiático de los cítricos y la enfermedad de Huanglongbing</a:t>
            </a:r>
          </a:p>
        </p:txBody>
      </p:sp>
      <p:pic>
        <p:nvPicPr>
          <p:cNvPr id="2051" name="Picture 4" descr="ACP adult 003"/>
          <p:cNvPicPr>
            <a:picLocks noGrp="1" noChangeAspect="1" noChangeArrowheads="1"/>
          </p:cNvPicPr>
          <p:nvPr>
            <p:ph type="body" idx="1"/>
          </p:nvPr>
        </p:nvPicPr>
        <p:blipFill>
          <a:blip r:embed="rId3">
            <a:extLst>
              <a:ext uri="{28A0092B-C50C-407E-A947-70E740481C1C}">
                <a14:useLocalDpi xmlns:a14="http://schemas.microsoft.com/office/drawing/2010/main"/>
              </a:ext>
            </a:extLst>
          </a:blip>
          <a:srcRect/>
          <a:stretch>
            <a:fillRect/>
          </a:stretch>
        </p:blipFill>
        <p:spPr>
          <a:xfrm>
            <a:off x="497757" y="1384171"/>
            <a:ext cx="3960813" cy="28749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FloridaPics_8107_Susan_Halber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83157" y="2254076"/>
            <a:ext cx="3313113" cy="30241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6"/>
          <p:cNvSpPr txBox="1">
            <a:spLocks noChangeArrowheads="1"/>
          </p:cNvSpPr>
          <p:nvPr/>
        </p:nvSpPr>
        <p:spPr bwMode="auto">
          <a:xfrm>
            <a:off x="727839" y="1407850"/>
            <a:ext cx="933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r>
              <a:rPr lang="en-US" sz="1800" dirty="0">
                <a:solidFill>
                  <a:schemeClr val="bg1"/>
                </a:solidFill>
              </a:rPr>
              <a:t>Psílido</a:t>
            </a:r>
          </a:p>
        </p:txBody>
      </p:sp>
      <p:sp>
        <p:nvSpPr>
          <p:cNvPr id="2055" name="Text Box 8"/>
          <p:cNvSpPr txBox="1">
            <a:spLocks noChangeArrowheads="1"/>
          </p:cNvSpPr>
          <p:nvPr/>
        </p:nvSpPr>
        <p:spPr bwMode="auto">
          <a:xfrm>
            <a:off x="4048125" y="553561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endParaRPr lang="en-US" dirty="0"/>
          </a:p>
        </p:txBody>
      </p:sp>
      <p:sp>
        <p:nvSpPr>
          <p:cNvPr id="2056" name="Text Box 6"/>
          <p:cNvSpPr txBox="1">
            <a:spLocks noChangeArrowheads="1"/>
          </p:cNvSpPr>
          <p:nvPr/>
        </p:nvSpPr>
        <p:spPr bwMode="auto">
          <a:xfrm>
            <a:off x="426320" y="4497259"/>
            <a:ext cx="40322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r>
              <a:rPr lang="en-US" dirty="0">
                <a:latin typeface="+mn-lt"/>
              </a:rPr>
              <a:t>Beth Grafton-Cardwell</a:t>
            </a:r>
          </a:p>
          <a:p>
            <a:r>
              <a:rPr lang="en-US" sz="1800" dirty="0" smtClean="0">
                <a:latin typeface="+mn-lt"/>
              </a:rPr>
              <a:t>Dept. </a:t>
            </a:r>
            <a:r>
              <a:rPr lang="en-US" sz="1800" dirty="0">
                <a:latin typeface="+mn-lt"/>
              </a:rPr>
              <a:t>de </a:t>
            </a:r>
            <a:r>
              <a:rPr lang="en-US" sz="1800" dirty="0" err="1">
                <a:latin typeface="+mn-lt"/>
              </a:rPr>
              <a:t>Entomolog</a:t>
            </a:r>
            <a:r>
              <a:rPr lang="es-ES" sz="1800" dirty="0" err="1">
                <a:latin typeface="+mn-lt"/>
              </a:rPr>
              <a:t>ía</a:t>
            </a:r>
            <a:endParaRPr lang="es-ES" sz="1800" dirty="0">
              <a:latin typeface="+mn-lt"/>
            </a:endParaRPr>
          </a:p>
          <a:p>
            <a:r>
              <a:rPr lang="en-US" sz="1800" dirty="0">
                <a:latin typeface="+mn-lt"/>
              </a:rPr>
              <a:t>UC Riverside</a:t>
            </a:r>
          </a:p>
        </p:txBody>
      </p:sp>
      <p:sp>
        <p:nvSpPr>
          <p:cNvPr id="10" name="Text Box 7"/>
          <p:cNvSpPr txBox="1">
            <a:spLocks noChangeArrowheads="1"/>
          </p:cNvSpPr>
          <p:nvPr/>
        </p:nvSpPr>
        <p:spPr bwMode="auto">
          <a:xfrm>
            <a:off x="6641148" y="1750884"/>
            <a:ext cx="1860550" cy="366712"/>
          </a:xfrm>
          <a:prstGeom prst="rect">
            <a:avLst/>
          </a:prstGeom>
          <a:noFill/>
          <a:ln>
            <a:noFill/>
          </a:ln>
        </p:spPr>
        <p:txBody>
          <a:bodyPr wrap="none">
            <a:spAutoFit/>
          </a:bodyPr>
          <a:lstStyle>
            <a:lvl1pPr>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r>
              <a:rPr lang="en-US" sz="1800" dirty="0" err="1"/>
              <a:t>Huanglongbing</a:t>
            </a:r>
            <a:endParaRPr lang="en-US" sz="1800" dirty="0"/>
          </a:p>
        </p:txBody>
      </p:sp>
    </p:spTree>
    <p:extLst>
      <p:ext uri="{BB962C8B-B14F-4D97-AF65-F5344CB8AC3E}">
        <p14:creationId xmlns:p14="http://schemas.microsoft.com/office/powerpoint/2010/main" val="3396862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4"/>
          <p:cNvSpPr txBox="1">
            <a:spLocks noChangeArrowheads="1"/>
          </p:cNvSpPr>
          <p:nvPr/>
        </p:nvSpPr>
        <p:spPr bwMode="auto">
          <a:xfrm>
            <a:off x="6149975" y="6513513"/>
            <a:ext cx="2743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r">
              <a:spcBef>
                <a:spcPct val="50000"/>
              </a:spcBef>
            </a:pPr>
            <a:r>
              <a:rPr lang="en-US" sz="900" b="0"/>
              <a:t>Katrina Vitkus</a:t>
            </a:r>
          </a:p>
        </p:txBody>
      </p:sp>
      <p:sp>
        <p:nvSpPr>
          <p:cNvPr id="11274" name="Text Box 12"/>
          <p:cNvSpPr txBox="1">
            <a:spLocks noChangeArrowheads="1"/>
          </p:cNvSpPr>
          <p:nvPr/>
        </p:nvSpPr>
        <p:spPr bwMode="auto">
          <a:xfrm>
            <a:off x="1908175" y="0"/>
            <a:ext cx="712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spcBef>
                <a:spcPct val="50000"/>
              </a:spcBef>
            </a:pPr>
            <a:endParaRPr lang="en-US" b="0">
              <a:solidFill>
                <a:srgbClr val="660033"/>
              </a:solidFill>
            </a:endParaRPr>
          </a:p>
        </p:txBody>
      </p:sp>
      <p:sp>
        <p:nvSpPr>
          <p:cNvPr id="91150" name="Text Box 14"/>
          <p:cNvSpPr txBox="1">
            <a:spLocks noChangeArrowheads="1"/>
          </p:cNvSpPr>
          <p:nvPr/>
        </p:nvSpPr>
        <p:spPr bwMode="auto">
          <a:xfrm>
            <a:off x="1692275" y="0"/>
            <a:ext cx="7451725" cy="461665"/>
          </a:xfrm>
          <a:prstGeom prst="rect">
            <a:avLst/>
          </a:prstGeom>
          <a:solidFill>
            <a:schemeClr val="bg1"/>
          </a:solidFill>
          <a:ln w="9525">
            <a:noFill/>
            <a:miter lim="800000"/>
            <a:headEnd/>
            <a:tailEnd/>
          </a:ln>
          <a:effectLst/>
        </p:spPr>
        <p:txBody>
          <a:bodyPr>
            <a:spAutoFit/>
          </a:bodyPr>
          <a:lstStyle/>
          <a:p>
            <a:pPr>
              <a:spcBef>
                <a:spcPct val="50000"/>
              </a:spcBef>
              <a:defRPr/>
            </a:pPr>
            <a:r>
              <a:rPr lang="es-ES" sz="2400" b="1" dirty="0" smtClean="0">
                <a:solidFill>
                  <a:srgbClr val="800000"/>
                </a:solidFill>
                <a:effectLst>
                  <a:outerShdw blurRad="38100" dist="38100" dir="2700000" algn="tl">
                    <a:srgbClr val="C0C0C0"/>
                  </a:outerShdw>
                </a:effectLst>
                <a:ea typeface="ＭＳ Ｐゴシック" pitchFamily="-112" charset="-128"/>
              </a:rPr>
              <a:t>¿Cómo se propagó el psílido por la Florida?</a:t>
            </a:r>
            <a:endParaRPr lang="es-ES" sz="2400" b="1" dirty="0">
              <a:solidFill>
                <a:srgbClr val="800000"/>
              </a:solidFill>
              <a:effectLst>
                <a:outerShdw blurRad="38100" dist="38100" dir="2700000" algn="tl">
                  <a:srgbClr val="C0C0C0"/>
                </a:outerShdw>
              </a:effectLst>
              <a:ea typeface="ＭＳ Ｐゴシック" pitchFamily="-112" charset="-128"/>
            </a:endParaRPr>
          </a:p>
        </p:txBody>
      </p:sp>
      <p:sp>
        <p:nvSpPr>
          <p:cNvPr id="11278" name="Text Box 3"/>
          <p:cNvSpPr txBox="1">
            <a:spLocks noChangeArrowheads="1"/>
          </p:cNvSpPr>
          <p:nvPr/>
        </p:nvSpPr>
        <p:spPr bwMode="auto">
          <a:xfrm>
            <a:off x="235743" y="1041379"/>
            <a:ext cx="3121231" cy="36933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s-ES" sz="1800" dirty="0" smtClean="0"/>
              <a:t>El psílido se detectó por primera vez en árboles de cítricos en traspatios en el sur de la Florida en 1998. Se propagó muy rápidamente, tanto volando (zonas verde) como transportado en plantas de viveros (zonas azules) como el jazmín, que fueron transportadas  de un vivero minorista a otro por todo el estado. </a:t>
            </a:r>
            <a:endParaRPr lang="en-US" sz="1800" dirty="0"/>
          </a:p>
        </p:txBody>
      </p:sp>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32821" y="593134"/>
            <a:ext cx="4972767" cy="4972767"/>
          </a:xfrm>
          <a:prstGeom prst="rect">
            <a:avLst/>
          </a:prstGeom>
        </p:spPr>
      </p:pic>
    </p:spTree>
    <p:custDataLst>
      <p:tags r:id="rId1"/>
    </p:custDataLst>
    <p:extLst>
      <p:ext uri="{BB962C8B-B14F-4D97-AF65-F5344CB8AC3E}">
        <p14:creationId xmlns:p14="http://schemas.microsoft.com/office/powerpoint/2010/main" val="2774595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303208" y="4154"/>
            <a:ext cx="6835775" cy="1143000"/>
          </a:xfrm>
        </p:spPr>
        <p:txBody>
          <a:bodyPr/>
          <a:lstStyle/>
          <a:p>
            <a:pPr eaLnBrk="1" hangingPunct="1">
              <a:defRPr/>
            </a:pPr>
            <a:r>
              <a:rPr lang="es-ES" sz="2800" b="1" dirty="0" smtClean="0">
                <a:solidFill>
                  <a:srgbClr val="800000"/>
                </a:solidFill>
                <a:effectLst>
                  <a:outerShdw blurRad="38100" dist="38100" dir="2700000" algn="tl">
                    <a:srgbClr val="C0C0C0"/>
                  </a:outerShdw>
                </a:effectLst>
              </a:rPr>
              <a:t>El </a:t>
            </a:r>
            <a:r>
              <a:rPr lang="es-ES" sz="2800" b="1" dirty="0" err="1" smtClean="0">
                <a:solidFill>
                  <a:srgbClr val="800000"/>
                </a:solidFill>
                <a:effectLst>
                  <a:outerShdw blurRad="38100" dist="38100" dir="2700000" algn="tl">
                    <a:srgbClr val="C0C0C0"/>
                  </a:outerShdw>
                </a:effectLst>
              </a:rPr>
              <a:t>psílido</a:t>
            </a:r>
            <a:r>
              <a:rPr lang="es-ES" sz="2800" b="1" dirty="0" smtClean="0">
                <a:solidFill>
                  <a:srgbClr val="800000"/>
                </a:solidFill>
                <a:effectLst>
                  <a:outerShdw blurRad="38100" dist="38100" dir="2700000" algn="tl">
                    <a:srgbClr val="C0C0C0"/>
                  </a:outerShdw>
                </a:effectLst>
              </a:rPr>
              <a:t> asiático de los cítricos se alimenta y reproduce en la hoja de curry de la India</a:t>
            </a:r>
          </a:p>
        </p:txBody>
      </p:sp>
      <p:sp>
        <p:nvSpPr>
          <p:cNvPr id="12291" name="Text Box 4"/>
          <p:cNvSpPr txBox="1">
            <a:spLocks noChangeArrowheads="1"/>
          </p:cNvSpPr>
          <p:nvPr/>
        </p:nvSpPr>
        <p:spPr bwMode="auto">
          <a:xfrm>
            <a:off x="1271544" y="1226807"/>
            <a:ext cx="702068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r>
              <a:rPr lang="es-ES" sz="2000" dirty="0">
                <a:latin typeface="+mn-lt"/>
              </a:rPr>
              <a:t>Esta hoja de </a:t>
            </a:r>
            <a:r>
              <a:rPr lang="es-ES" sz="2000" dirty="0" err="1">
                <a:latin typeface="+mn-lt"/>
              </a:rPr>
              <a:t>curry</a:t>
            </a:r>
            <a:r>
              <a:rPr lang="es-ES" sz="2000" dirty="0">
                <a:latin typeface="+mn-lt"/>
              </a:rPr>
              <a:t> de la India,  </a:t>
            </a:r>
            <a:r>
              <a:rPr lang="es-ES" sz="2000" i="1" dirty="0" err="1">
                <a:latin typeface="+mn-lt"/>
              </a:rPr>
              <a:t>Bergera</a:t>
            </a:r>
            <a:r>
              <a:rPr lang="es-ES" sz="2000" i="1" dirty="0">
                <a:latin typeface="+mn-lt"/>
              </a:rPr>
              <a:t> </a:t>
            </a:r>
            <a:r>
              <a:rPr lang="es-ES" sz="2000" i="1" dirty="0" err="1">
                <a:latin typeface="+mn-lt"/>
              </a:rPr>
              <a:t>koenigii</a:t>
            </a:r>
            <a:r>
              <a:rPr lang="es-ES" sz="2000" dirty="0">
                <a:latin typeface="+mn-lt"/>
              </a:rPr>
              <a:t>, crece en </a:t>
            </a:r>
            <a:r>
              <a:rPr lang="es-ES" sz="2000" dirty="0" err="1">
                <a:latin typeface="+mn-lt"/>
              </a:rPr>
              <a:t>Hawai</a:t>
            </a:r>
            <a:r>
              <a:rPr lang="es-ES" sz="2000" dirty="0">
                <a:latin typeface="+mn-lt"/>
              </a:rPr>
              <a:t> y sus hojas son enviadas a California para usarse en restaurantes. Es una de las hospederas favoritas del psílido. </a:t>
            </a:r>
          </a:p>
        </p:txBody>
      </p:sp>
      <p:pic>
        <p:nvPicPr>
          <p:cNvPr id="8" name="Picture 3" descr="curry_leaf_from_HI Jennifer Romer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91098" y="2343970"/>
            <a:ext cx="2717800" cy="20367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40406" y="2343970"/>
            <a:ext cx="4296792" cy="3015131"/>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1271544" y="4679900"/>
            <a:ext cx="2937354" cy="923330"/>
          </a:xfrm>
          <a:prstGeom prst="rect">
            <a:avLst/>
          </a:prstGeom>
        </p:spPr>
        <p:txBody>
          <a:bodyPr wrap="square">
            <a:spAutoFit/>
          </a:bodyPr>
          <a:lstStyle/>
          <a:p>
            <a:r>
              <a:rPr lang="es-ES" b="1" dirty="0"/>
              <a:t>Se han interceptado hojas infestadas con el ACP en envíos en aeropuertos. </a:t>
            </a:r>
            <a:endParaRPr lang="en-US" b="1" dirty="0"/>
          </a:p>
        </p:txBody>
      </p:sp>
    </p:spTree>
    <p:extLst>
      <p:ext uri="{BB962C8B-B14F-4D97-AF65-F5344CB8AC3E}">
        <p14:creationId xmlns:p14="http://schemas.microsoft.com/office/powerpoint/2010/main" val="3362824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279635" y="149388"/>
            <a:ext cx="6835775" cy="1143000"/>
          </a:xfrm>
        </p:spPr>
        <p:txBody>
          <a:bodyPr/>
          <a:lstStyle/>
          <a:p>
            <a:pPr eaLnBrk="1" hangingPunct="1">
              <a:defRPr/>
            </a:pPr>
            <a:r>
              <a:rPr lang="es-ES" sz="2400" b="1" dirty="0" smtClean="0">
                <a:solidFill>
                  <a:srgbClr val="800000"/>
                </a:solidFill>
                <a:effectLst>
                  <a:outerShdw blurRad="38100" dist="38100" dir="2700000" algn="tl">
                    <a:srgbClr val="C0C0C0"/>
                  </a:outerShdw>
                </a:effectLst>
              </a:rPr>
              <a:t>¿Por qué nos preocupa tanto este </a:t>
            </a:r>
            <a:r>
              <a:rPr lang="es-ES" sz="2400" b="1" dirty="0" err="1" smtClean="0">
                <a:solidFill>
                  <a:srgbClr val="800000"/>
                </a:solidFill>
                <a:effectLst>
                  <a:outerShdw blurRad="38100" dist="38100" dir="2700000" algn="tl">
                    <a:srgbClr val="C0C0C0"/>
                  </a:outerShdw>
                </a:effectLst>
              </a:rPr>
              <a:t>psílido</a:t>
            </a:r>
            <a:r>
              <a:rPr lang="es-ES" sz="2400" b="1" dirty="0" smtClean="0">
                <a:solidFill>
                  <a:srgbClr val="800000"/>
                </a:solidFill>
                <a:effectLst>
                  <a:outerShdw blurRad="38100" dist="38100" dir="2700000" algn="tl">
                    <a:srgbClr val="C0C0C0"/>
                  </a:outerShdw>
                </a:effectLst>
              </a:rPr>
              <a:t>?</a:t>
            </a:r>
            <a:br>
              <a:rPr lang="es-ES" sz="2400" b="1" dirty="0" smtClean="0">
                <a:solidFill>
                  <a:srgbClr val="800000"/>
                </a:solidFill>
                <a:effectLst>
                  <a:outerShdw blurRad="38100" dist="38100" dir="2700000" algn="tl">
                    <a:srgbClr val="C0C0C0"/>
                  </a:outerShdw>
                </a:effectLst>
              </a:rPr>
            </a:br>
            <a:endParaRPr lang="es-ES" sz="2000" b="1" dirty="0" smtClean="0">
              <a:solidFill>
                <a:schemeClr val="tx1"/>
              </a:solidFill>
              <a:effectLst>
                <a:outerShdw blurRad="38100" dist="38100" dir="2700000" algn="tl">
                  <a:srgbClr val="C0C0C0"/>
                </a:outerShdw>
              </a:effectLst>
            </a:endParaRPr>
          </a:p>
        </p:txBody>
      </p:sp>
      <p:sp>
        <p:nvSpPr>
          <p:cNvPr id="13315" name="Text Box 3"/>
          <p:cNvSpPr txBox="1">
            <a:spLocks noChangeArrowheads="1"/>
          </p:cNvSpPr>
          <p:nvPr/>
        </p:nvSpPr>
        <p:spPr bwMode="auto">
          <a:xfrm>
            <a:off x="372072" y="3175170"/>
            <a:ext cx="452139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spcBef>
                <a:spcPct val="50000"/>
              </a:spcBef>
            </a:pPr>
            <a:r>
              <a:rPr lang="es-ES" sz="2000" dirty="0">
                <a:latin typeface="+mn-lt"/>
              </a:rPr>
              <a:t>Huanglongbing significa en chino “enfermedad de los brotes amarillos”.  </a:t>
            </a:r>
          </a:p>
          <a:p>
            <a:pPr>
              <a:spcBef>
                <a:spcPct val="50000"/>
              </a:spcBef>
            </a:pPr>
            <a:r>
              <a:rPr lang="es-ES" sz="2000" dirty="0">
                <a:latin typeface="+mn-lt"/>
              </a:rPr>
              <a:t>Causa que las ramas de los árboles de cítricos se pongan amarillas.</a:t>
            </a:r>
          </a:p>
        </p:txBody>
      </p:sp>
      <p:pic>
        <p:nvPicPr>
          <p:cNvPr id="13316" name="Picture 4" descr="DSC00088"/>
          <p:cNvPicPr>
            <a:picLocks noChangeAspect="1" noChangeArrowheads="1"/>
          </p:cNvPicPr>
          <p:nvPr/>
        </p:nvPicPr>
        <p:blipFill>
          <a:blip r:embed="rId3">
            <a:lum contrast="-6000"/>
            <a:extLst>
              <a:ext uri="{28A0092B-C50C-407E-A947-70E740481C1C}">
                <a14:useLocalDpi xmlns:a14="http://schemas.microsoft.com/office/drawing/2010/main"/>
              </a:ext>
            </a:extLst>
          </a:blip>
          <a:srcRect/>
          <a:stretch>
            <a:fillRect/>
          </a:stretch>
        </p:blipFill>
        <p:spPr bwMode="auto">
          <a:xfrm>
            <a:off x="5366749" y="1126974"/>
            <a:ext cx="3364544" cy="409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72072" y="1236172"/>
            <a:ext cx="4416251" cy="1938992"/>
          </a:xfrm>
          <a:prstGeom prst="rect">
            <a:avLst/>
          </a:prstGeom>
          <a:noFill/>
        </p:spPr>
        <p:txBody>
          <a:bodyPr wrap="square" rtlCol="0">
            <a:spAutoFit/>
          </a:bodyPr>
          <a:lstStyle/>
          <a:p>
            <a:r>
              <a:rPr lang="es-ES" sz="2000" b="1" dirty="0"/>
              <a:t>El </a:t>
            </a:r>
            <a:r>
              <a:rPr lang="es-ES" sz="2000" b="1" dirty="0" err="1"/>
              <a:t>psílido</a:t>
            </a:r>
            <a:r>
              <a:rPr lang="es-ES" sz="2000" b="1" dirty="0"/>
              <a:t> asiático de los cítricos puede portar la bacteria que causa la enfermedad Huanglongbing (HLB, por sus siglas en inglés) y propagarla de un cítrico a otro conforme se alimenta de ellos.</a:t>
            </a:r>
            <a:endParaRPr lang="en-US" sz="2000" dirty="0"/>
          </a:p>
        </p:txBody>
      </p:sp>
      <p:pic>
        <p:nvPicPr>
          <p:cNvPr id="8" name="Picture 5" descr="1783 EM sieve tube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31347" y="4598610"/>
            <a:ext cx="1732353" cy="11406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
          <p:cNvSpPr txBox="1">
            <a:spLocks noChangeArrowheads="1"/>
          </p:cNvSpPr>
          <p:nvPr/>
        </p:nvSpPr>
        <p:spPr bwMode="auto">
          <a:xfrm>
            <a:off x="2339407" y="4745353"/>
            <a:ext cx="19319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r>
              <a:rPr lang="en-US" sz="1600" i="1" dirty="0" err="1" smtClean="0"/>
              <a:t>Candidatus</a:t>
            </a:r>
            <a:r>
              <a:rPr lang="en-US" sz="1600" dirty="0" smtClean="0"/>
              <a:t> </a:t>
            </a:r>
            <a:r>
              <a:rPr lang="en-US" sz="1600" dirty="0" err="1" smtClean="0"/>
              <a:t>Liberibacter</a:t>
            </a:r>
            <a:r>
              <a:rPr lang="en-US" sz="1600" dirty="0" smtClean="0"/>
              <a:t> </a:t>
            </a:r>
            <a:r>
              <a:rPr lang="en-US" sz="1600" dirty="0" err="1" smtClean="0"/>
              <a:t>asiaticus</a:t>
            </a:r>
            <a:endParaRPr lang="en-US" sz="1600" dirty="0"/>
          </a:p>
        </p:txBody>
      </p:sp>
    </p:spTree>
    <p:extLst>
      <p:ext uri="{BB962C8B-B14F-4D97-AF65-F5344CB8AC3E}">
        <p14:creationId xmlns:p14="http://schemas.microsoft.com/office/powerpoint/2010/main" val="1341405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00834" y="0"/>
            <a:ext cx="8485992" cy="1143000"/>
          </a:xfrm>
        </p:spPr>
        <p:txBody>
          <a:bodyPr/>
          <a:lstStyle/>
          <a:p>
            <a:pPr eaLnBrk="1" hangingPunct="1">
              <a:defRPr/>
            </a:pPr>
            <a:r>
              <a:rPr lang="es-ES" sz="2400" b="1" dirty="0" smtClean="0">
                <a:solidFill>
                  <a:srgbClr val="800000"/>
                </a:solidFill>
                <a:effectLst>
                  <a:outerShdw blurRad="38100" dist="38100" dir="2700000" algn="tl">
                    <a:srgbClr val="C0C0C0"/>
                  </a:outerShdw>
                </a:effectLst>
              </a:rPr>
              <a:t>Una señal temprana de la enfermedad es que las hojas </a:t>
            </a:r>
            <a:br>
              <a:rPr lang="es-ES" sz="2400" b="1" dirty="0" smtClean="0">
                <a:solidFill>
                  <a:srgbClr val="800000"/>
                </a:solidFill>
                <a:effectLst>
                  <a:outerShdw blurRad="38100" dist="38100" dir="2700000" algn="tl">
                    <a:srgbClr val="C0C0C0"/>
                  </a:outerShdw>
                </a:effectLst>
              </a:rPr>
            </a:br>
            <a:r>
              <a:rPr lang="es-ES" sz="2400" b="1" dirty="0" smtClean="0">
                <a:solidFill>
                  <a:srgbClr val="800000"/>
                </a:solidFill>
                <a:effectLst>
                  <a:outerShdw blurRad="38100" dist="38100" dir="2700000" algn="tl">
                    <a:srgbClr val="C0C0C0"/>
                  </a:outerShdw>
                </a:effectLst>
              </a:rPr>
              <a:t>se tornan amarillas </a:t>
            </a:r>
          </a:p>
        </p:txBody>
      </p:sp>
      <p:sp>
        <p:nvSpPr>
          <p:cNvPr id="15363" name="Text Box 3"/>
          <p:cNvSpPr txBox="1">
            <a:spLocks noChangeArrowheads="1"/>
          </p:cNvSpPr>
          <p:nvPr/>
        </p:nvSpPr>
        <p:spPr bwMode="auto">
          <a:xfrm>
            <a:off x="823222" y="3995624"/>
            <a:ext cx="401154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spcBef>
                <a:spcPct val="50000"/>
              </a:spcBef>
            </a:pPr>
            <a:r>
              <a:rPr lang="es-ES" sz="2000" dirty="0" smtClean="0">
                <a:latin typeface="+mn-lt"/>
              </a:rPr>
              <a:t>Las </a:t>
            </a:r>
            <a:r>
              <a:rPr lang="es-ES" sz="2000" dirty="0">
                <a:latin typeface="+mn-lt"/>
              </a:rPr>
              <a:t>hojas con deficiencia de nutrientes (cinc es un ejemplo) tienen el mismo patrón amarillento en ambos lados de la hoja. </a:t>
            </a:r>
          </a:p>
        </p:txBody>
      </p:sp>
      <p:pic>
        <p:nvPicPr>
          <p:cNvPr id="15364" name="Picture 6" descr="greening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80063" y="3419499"/>
            <a:ext cx="3276600" cy="23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7"/>
          <p:cNvSpPr txBox="1">
            <a:spLocks noChangeArrowheads="1"/>
          </p:cNvSpPr>
          <p:nvPr/>
        </p:nvSpPr>
        <p:spPr bwMode="auto">
          <a:xfrm>
            <a:off x="8101013" y="5291161"/>
            <a:ext cx="67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s-ES" sz="1800">
                <a:solidFill>
                  <a:schemeClr val="bg1"/>
                </a:solidFill>
              </a:rPr>
              <a:t>Cinc</a:t>
            </a:r>
          </a:p>
        </p:txBody>
      </p:sp>
      <p:sp>
        <p:nvSpPr>
          <p:cNvPr id="15368" name="Text Box 12"/>
          <p:cNvSpPr txBox="1">
            <a:spLocks noChangeArrowheads="1"/>
          </p:cNvSpPr>
          <p:nvPr/>
        </p:nvSpPr>
        <p:spPr bwMode="auto">
          <a:xfrm>
            <a:off x="773398" y="1704894"/>
            <a:ext cx="3748498"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spcBef>
                <a:spcPct val="50000"/>
              </a:spcBef>
            </a:pPr>
            <a:r>
              <a:rPr lang="es-ES" sz="2000" dirty="0">
                <a:latin typeface="+mn-lt"/>
              </a:rPr>
              <a:t>Las hojas con la enfermedad HLB tienen un patrón de manchas amarillentas que no es igual en ambos lados de la hoja.</a:t>
            </a:r>
          </a:p>
          <a:p>
            <a:pPr>
              <a:spcBef>
                <a:spcPct val="50000"/>
              </a:spcBef>
            </a:pPr>
            <a:endParaRPr lang="es-ES" sz="2000" dirty="0">
              <a:latin typeface="+mn-lt"/>
            </a:endParaRPr>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37153" y="924111"/>
            <a:ext cx="3654391" cy="2420441"/>
          </a:xfrm>
          <a:prstGeom prst="rect">
            <a:avLst/>
          </a:prstGeom>
        </p:spPr>
      </p:pic>
      <p:sp>
        <p:nvSpPr>
          <p:cNvPr id="11" name="Text Box 9"/>
          <p:cNvSpPr txBox="1">
            <a:spLocks noChangeArrowheads="1"/>
          </p:cNvSpPr>
          <p:nvPr/>
        </p:nvSpPr>
        <p:spPr bwMode="auto">
          <a:xfrm>
            <a:off x="4997450" y="2912633"/>
            <a:ext cx="65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r>
              <a:rPr lang="en-US" sz="1800" dirty="0">
                <a:solidFill>
                  <a:schemeClr val="bg1"/>
                </a:solidFill>
              </a:rPr>
              <a:t>HLB</a:t>
            </a:r>
          </a:p>
        </p:txBody>
      </p:sp>
      <p:sp>
        <p:nvSpPr>
          <p:cNvPr id="12" name="Oval 11"/>
          <p:cNvSpPr/>
          <p:nvPr/>
        </p:nvSpPr>
        <p:spPr>
          <a:xfrm>
            <a:off x="6324076" y="2266045"/>
            <a:ext cx="602855" cy="400832"/>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rot="7547113">
            <a:off x="6532459" y="2717022"/>
            <a:ext cx="602855" cy="400832"/>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11540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00626" y="166819"/>
            <a:ext cx="8586200" cy="1143000"/>
          </a:xfrm>
        </p:spPr>
        <p:txBody>
          <a:bodyPr/>
          <a:lstStyle/>
          <a:p>
            <a:pPr eaLnBrk="1" hangingPunct="1">
              <a:defRPr/>
            </a:pPr>
            <a:r>
              <a:rPr lang="es-ES" sz="2800" b="1" dirty="0" smtClean="0">
                <a:solidFill>
                  <a:srgbClr val="800000"/>
                </a:solidFill>
                <a:effectLst>
                  <a:outerShdw blurRad="38100" dist="38100" dir="2700000" algn="tl">
                    <a:srgbClr val="C0C0C0"/>
                  </a:outerShdw>
                </a:effectLst>
              </a:rPr>
              <a:t>Los síntomas del HLB van desde hojas ligeramente amarillentas hasta hojas completamente amarillas </a:t>
            </a:r>
          </a:p>
        </p:txBody>
      </p:sp>
      <p:pic>
        <p:nvPicPr>
          <p:cNvPr id="16387" name="Picture 9" descr="Lisa Jones &amp; Laura FleitesP200710963"/>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00626" y="1446216"/>
            <a:ext cx="4496842" cy="21066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IMG_157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74507" y="2058225"/>
            <a:ext cx="2804843" cy="37376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964868" y="3927031"/>
            <a:ext cx="2568540" cy="1323439"/>
          </a:xfrm>
          <a:prstGeom prst="rect">
            <a:avLst/>
          </a:prstGeom>
        </p:spPr>
        <p:txBody>
          <a:bodyPr wrap="square">
            <a:spAutoFit/>
          </a:bodyPr>
          <a:lstStyle/>
          <a:p>
            <a:pPr algn="ctr"/>
            <a:r>
              <a:rPr lang="es-ES" sz="2000" b="1" dirty="0" smtClean="0">
                <a:latin typeface="+mn-lt"/>
                <a:cs typeface="Arial" pitchFamily="34" charset="0"/>
              </a:rPr>
              <a:t>Además de las manchas amarillas, las venas de la hoja pueden engrosarse </a:t>
            </a:r>
          </a:p>
        </p:txBody>
      </p:sp>
    </p:spTree>
    <p:extLst>
      <p:ext uri="{BB962C8B-B14F-4D97-AF65-F5344CB8AC3E}">
        <p14:creationId xmlns:p14="http://schemas.microsoft.com/office/powerpoint/2010/main" val="2355514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63256" y="277447"/>
            <a:ext cx="8523570" cy="1143000"/>
          </a:xfrm>
        </p:spPr>
        <p:txBody>
          <a:bodyPr/>
          <a:lstStyle/>
          <a:p>
            <a:pPr eaLnBrk="1" hangingPunct="1">
              <a:defRPr/>
            </a:pPr>
            <a:r>
              <a:rPr lang="es-ES" sz="2800" b="1" dirty="0" smtClean="0">
                <a:solidFill>
                  <a:srgbClr val="800000"/>
                </a:solidFill>
                <a:effectLst>
                  <a:outerShdw blurRad="38100" dist="38100" dir="2700000" algn="tl">
                    <a:srgbClr val="C0C0C0"/>
                  </a:outerShdw>
                </a:effectLst>
              </a:rPr>
              <a:t>La enfermedad HLB impide que la fruta desarrolle </a:t>
            </a:r>
            <a:br>
              <a:rPr lang="es-ES" sz="2800" b="1" dirty="0" smtClean="0">
                <a:solidFill>
                  <a:srgbClr val="800000"/>
                </a:solidFill>
                <a:effectLst>
                  <a:outerShdw blurRad="38100" dist="38100" dir="2700000" algn="tl">
                    <a:srgbClr val="C0C0C0"/>
                  </a:outerShdw>
                </a:effectLst>
              </a:rPr>
            </a:br>
            <a:r>
              <a:rPr lang="es-ES" sz="2800" b="1" dirty="0" smtClean="0">
                <a:solidFill>
                  <a:srgbClr val="800000"/>
                </a:solidFill>
                <a:effectLst>
                  <a:outerShdw blurRad="38100" dist="38100" dir="2700000" algn="tl">
                    <a:srgbClr val="C0C0C0"/>
                  </a:outerShdw>
                </a:effectLst>
              </a:rPr>
              <a:t>el color apropiado</a:t>
            </a:r>
          </a:p>
        </p:txBody>
      </p:sp>
      <p:sp>
        <p:nvSpPr>
          <p:cNvPr id="19459" name="Text Box 3"/>
          <p:cNvSpPr txBox="1">
            <a:spLocks noChangeArrowheads="1"/>
          </p:cNvSpPr>
          <p:nvPr/>
        </p:nvSpPr>
        <p:spPr bwMode="auto">
          <a:xfrm>
            <a:off x="526093" y="1773238"/>
            <a:ext cx="479462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spcBef>
                <a:spcPct val="50000"/>
              </a:spcBef>
            </a:pPr>
            <a:r>
              <a:rPr lang="es-ES" sz="2000" dirty="0">
                <a:latin typeface="+mn-lt"/>
              </a:rPr>
              <a:t>La parte inferior de la fruta puede permanecer verde; por esta razón a esta enfermedad se le llama a veces enverdecimiento de los cítricos.</a:t>
            </a:r>
          </a:p>
        </p:txBody>
      </p:sp>
      <p:pic>
        <p:nvPicPr>
          <p:cNvPr id="19460" name="Picture 4" descr="symptomatic and healthy murcotts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27009" y="3148012"/>
            <a:ext cx="3420148" cy="2435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FloridaPics_8107_Susan_Halber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29275" y="1514774"/>
            <a:ext cx="3290888" cy="2851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28065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338204" y="260350"/>
            <a:ext cx="8548622" cy="1512466"/>
          </a:xfrm>
        </p:spPr>
        <p:txBody>
          <a:bodyPr/>
          <a:lstStyle/>
          <a:p>
            <a:pPr eaLnBrk="1" hangingPunct="1">
              <a:defRPr/>
            </a:pPr>
            <a:r>
              <a:rPr lang="es-ES" sz="2400" b="1" dirty="0" smtClean="0">
                <a:solidFill>
                  <a:srgbClr val="800000"/>
                </a:solidFill>
                <a:effectLst>
                  <a:outerShdw blurRad="38100" dist="38100" dir="2700000" algn="tl">
                    <a:srgbClr val="C0C0C0"/>
                  </a:outerShdw>
                </a:effectLst>
              </a:rPr>
              <a:t>Algo que es aún más devastador, es que el HLB causa que la fruta no crezca lo suficiente, sea deforme, no produzca semillas y que su jugo sea amargo</a:t>
            </a:r>
          </a:p>
        </p:txBody>
      </p:sp>
      <p:sp>
        <p:nvSpPr>
          <p:cNvPr id="20483" name="Text Box 3"/>
          <p:cNvSpPr txBox="1">
            <a:spLocks noChangeArrowheads="1"/>
          </p:cNvSpPr>
          <p:nvPr/>
        </p:nvSpPr>
        <p:spPr bwMode="auto">
          <a:xfrm>
            <a:off x="593008" y="2070763"/>
            <a:ext cx="2592387"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spcBef>
                <a:spcPct val="50000"/>
              </a:spcBef>
            </a:pPr>
            <a:r>
              <a:rPr lang="es-ES" sz="2000" dirty="0">
                <a:latin typeface="+mn-lt"/>
              </a:rPr>
              <a:t>La </a:t>
            </a:r>
            <a:r>
              <a:rPr lang="es-ES" sz="2000" dirty="0" smtClean="0">
                <a:latin typeface="+mn-lt"/>
              </a:rPr>
              <a:t>fruta es pequeña,  </a:t>
            </a:r>
            <a:r>
              <a:rPr lang="es-ES" sz="2000" dirty="0">
                <a:latin typeface="+mn-lt"/>
              </a:rPr>
              <a:t>tiene una forma </a:t>
            </a:r>
            <a:r>
              <a:rPr lang="es-ES" sz="2000" dirty="0" smtClean="0">
                <a:latin typeface="+mn-lt"/>
              </a:rPr>
              <a:t>torcida, segmentos  disparejos y las semillas no crecen</a:t>
            </a:r>
            <a:endParaRPr lang="es-ES" sz="2000" dirty="0">
              <a:latin typeface="+mn-lt"/>
            </a:endParaRPr>
          </a:p>
        </p:txBody>
      </p:sp>
      <p:pic>
        <p:nvPicPr>
          <p:cNvPr id="20484" name="Picture 4" descr="greening_img11_sfruto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86936" y="3803651"/>
            <a:ext cx="228600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greening_img12_sfruto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62484" y="3803651"/>
            <a:ext cx="2133600"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DSC00633"/>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3868564" y="1599878"/>
            <a:ext cx="3028655" cy="1957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97339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12734" y="188640"/>
            <a:ext cx="8774091" cy="1656183"/>
          </a:xfrm>
        </p:spPr>
        <p:txBody>
          <a:bodyPr/>
          <a:lstStyle/>
          <a:p>
            <a:pPr eaLnBrk="1" hangingPunct="1">
              <a:defRPr/>
            </a:pPr>
            <a:r>
              <a:rPr lang="es-ES" sz="2400" b="1" dirty="0" smtClean="0">
                <a:solidFill>
                  <a:srgbClr val="800000"/>
                </a:solidFill>
                <a:effectLst>
                  <a:outerShdw blurRad="38100" dist="38100" dir="2700000" algn="tl">
                    <a:srgbClr val="C0C0C0"/>
                  </a:outerShdw>
                </a:effectLst>
              </a:rPr>
              <a:t>El árbol deja de dar fruto en un lapso tan corto como 5 años después de haber sido infectado con la enfermedad HLB y muere con el tiempo</a:t>
            </a:r>
            <a:br>
              <a:rPr lang="es-ES" sz="2400" b="1" dirty="0" smtClean="0">
                <a:solidFill>
                  <a:srgbClr val="800000"/>
                </a:solidFill>
                <a:effectLst>
                  <a:outerShdw blurRad="38100" dist="38100" dir="2700000" algn="tl">
                    <a:srgbClr val="C0C0C0"/>
                  </a:outerShdw>
                </a:effectLst>
              </a:rPr>
            </a:br>
            <a:r>
              <a:rPr lang="es-ES" sz="2800" b="1" dirty="0">
                <a:solidFill>
                  <a:schemeClr val="tx1"/>
                </a:solidFill>
                <a:effectLst>
                  <a:outerShdw blurRad="38100" dist="38100" dir="2700000" algn="tl">
                    <a:srgbClr val="C0C0C0"/>
                  </a:outerShdw>
                </a:effectLst>
              </a:rPr>
              <a:t>¡</a:t>
            </a:r>
            <a:r>
              <a:rPr lang="es-ES" sz="2800" b="1" dirty="0" smtClean="0">
                <a:solidFill>
                  <a:schemeClr val="tx1"/>
                </a:solidFill>
                <a:effectLst>
                  <a:outerShdw blurRad="38100" dist="38100" dir="2700000" algn="tl">
                    <a:srgbClr val="C0C0C0"/>
                  </a:outerShdw>
                </a:effectLst>
              </a:rPr>
              <a:t>No </a:t>
            </a:r>
            <a:r>
              <a:rPr lang="es-ES" sz="2800" b="1" dirty="0">
                <a:solidFill>
                  <a:schemeClr val="tx1"/>
                </a:solidFill>
                <a:effectLst>
                  <a:outerShdw blurRad="38100" dist="38100" dir="2700000" algn="tl">
                    <a:srgbClr val="C0C0C0"/>
                  </a:outerShdw>
                </a:effectLst>
              </a:rPr>
              <a:t>hay cura para la </a:t>
            </a:r>
            <a:r>
              <a:rPr lang="es-ES" sz="2800" b="1" dirty="0" smtClean="0">
                <a:solidFill>
                  <a:schemeClr val="tx1"/>
                </a:solidFill>
                <a:effectLst>
                  <a:outerShdw blurRad="38100" dist="38100" dir="2700000" algn="tl">
                    <a:srgbClr val="C0C0C0"/>
                  </a:outerShdw>
                </a:effectLst>
              </a:rPr>
              <a:t>enfermedad!</a:t>
            </a:r>
            <a:endParaRPr lang="es-ES" sz="2800" b="1" dirty="0">
              <a:solidFill>
                <a:schemeClr val="tx1"/>
              </a:solidFill>
              <a:effectLst>
                <a:outerShdw blurRad="38100" dist="38100" dir="2700000" algn="tl">
                  <a:srgbClr val="C0C0C0"/>
                </a:outerShdw>
              </a:effectLst>
            </a:endParaRPr>
          </a:p>
        </p:txBody>
      </p:sp>
      <p:sp>
        <p:nvSpPr>
          <p:cNvPr id="22531" name="Text Box 3"/>
          <p:cNvSpPr txBox="1">
            <a:spLocks noChangeArrowheads="1"/>
          </p:cNvSpPr>
          <p:nvPr/>
        </p:nvSpPr>
        <p:spPr bwMode="auto">
          <a:xfrm>
            <a:off x="720736" y="2612547"/>
            <a:ext cx="286170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spcBef>
                <a:spcPct val="50000"/>
              </a:spcBef>
            </a:pPr>
            <a:r>
              <a:rPr lang="es-ES" sz="2000" dirty="0">
                <a:latin typeface="+mn-lt"/>
              </a:rPr>
              <a:t>Este árbol de cítricos de un jardín en la Florida se encuentra obviamente muy enfermo, </a:t>
            </a:r>
            <a:r>
              <a:rPr lang="es-ES" sz="2000" dirty="0" smtClean="0">
                <a:latin typeface="+mn-lt"/>
              </a:rPr>
              <a:t>tiene </a:t>
            </a:r>
            <a:r>
              <a:rPr lang="es-ES" sz="2000" dirty="0">
                <a:latin typeface="+mn-lt"/>
              </a:rPr>
              <a:t>pocas hojas y nada de frutos.</a:t>
            </a:r>
          </a:p>
        </p:txBody>
      </p:sp>
      <p:pic>
        <p:nvPicPr>
          <p:cNvPr id="22532" name="Picture 4" descr="Homeowner tree 1 susan halber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68691" y="1917335"/>
            <a:ext cx="3222082" cy="37319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2361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2" descr="stubborn_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98030" y="1710085"/>
            <a:ext cx="3222509" cy="30498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4" name="Rectangle 2"/>
          <p:cNvSpPr>
            <a:spLocks noGrp="1" noChangeArrowheads="1"/>
          </p:cNvSpPr>
          <p:nvPr>
            <p:ph type="title" idx="4294967295"/>
          </p:nvPr>
        </p:nvSpPr>
        <p:spPr>
          <a:xfrm>
            <a:off x="288099" y="245237"/>
            <a:ext cx="8855901" cy="1143000"/>
          </a:xfrm>
        </p:spPr>
        <p:txBody>
          <a:bodyPr/>
          <a:lstStyle/>
          <a:p>
            <a:pPr eaLnBrk="1" hangingPunct="1">
              <a:defRPr/>
            </a:pPr>
            <a:r>
              <a:rPr lang="es-ES" sz="2400" b="1" dirty="0" smtClean="0">
                <a:solidFill>
                  <a:srgbClr val="800000"/>
                </a:solidFill>
                <a:effectLst>
                  <a:outerShdw blurRad="38100" dist="38100" dir="2700000" algn="tl">
                    <a:srgbClr val="C0C0C0"/>
                  </a:outerShdw>
                </a:effectLst>
              </a:rPr>
              <a:t>Los síntomas del HLB en las hojas y frutos pueden ser muy parecidos a otra enfermedad de los cítricos, conocida como “cítricos testarudos” </a:t>
            </a:r>
            <a:r>
              <a:rPr lang="es-ES" sz="2400" b="1" i="1" dirty="0" smtClean="0">
                <a:solidFill>
                  <a:srgbClr val="800000"/>
                </a:solidFill>
                <a:effectLst>
                  <a:outerShdw blurRad="38100" dist="38100" dir="2700000" algn="tl">
                    <a:srgbClr val="C0C0C0"/>
                  </a:outerShdw>
                </a:effectLst>
              </a:rPr>
              <a:t>(citrus </a:t>
            </a:r>
            <a:r>
              <a:rPr lang="es-ES" sz="2400" b="1" i="1" dirty="0" err="1" smtClean="0">
                <a:solidFill>
                  <a:srgbClr val="800000"/>
                </a:solidFill>
                <a:effectLst>
                  <a:outerShdw blurRad="38100" dist="38100" dir="2700000" algn="tl">
                    <a:srgbClr val="C0C0C0"/>
                  </a:outerShdw>
                </a:effectLst>
              </a:rPr>
              <a:t>stubborn</a:t>
            </a:r>
            <a:r>
              <a:rPr lang="es-ES" sz="2400" b="1" i="1" dirty="0" smtClean="0">
                <a:solidFill>
                  <a:srgbClr val="800000"/>
                </a:solidFill>
                <a:effectLst>
                  <a:outerShdw blurRad="38100" dist="38100" dir="2700000" algn="tl">
                    <a:srgbClr val="C0C0C0"/>
                  </a:outerShdw>
                </a:effectLst>
              </a:rPr>
              <a:t>)</a:t>
            </a:r>
          </a:p>
        </p:txBody>
      </p:sp>
      <p:pic>
        <p:nvPicPr>
          <p:cNvPr id="23557" name="Picture 7" descr="CCPP-Stubborn Source-SwO-2-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10144" y="1710085"/>
            <a:ext cx="3024187" cy="2378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9"/>
          <p:cNvSpPr txBox="1">
            <a:spLocks noChangeArrowheads="1"/>
          </p:cNvSpPr>
          <p:nvPr/>
        </p:nvSpPr>
        <p:spPr bwMode="auto">
          <a:xfrm>
            <a:off x="526093" y="4292600"/>
            <a:ext cx="476822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spcBef>
                <a:spcPct val="50000"/>
              </a:spcBef>
            </a:pPr>
            <a:r>
              <a:rPr lang="es-ES" sz="2000" dirty="0">
                <a:latin typeface="+mn-lt"/>
              </a:rPr>
              <a:t>Así que no se asuste si ve hojas amarillentas o frutos descoloridos </a:t>
            </a:r>
            <a:r>
              <a:rPr lang="es-ES" sz="2000" dirty="0" smtClean="0">
                <a:latin typeface="+mn-lt"/>
              </a:rPr>
              <a:t>– </a:t>
            </a:r>
          </a:p>
          <a:p>
            <a:pPr>
              <a:spcBef>
                <a:spcPct val="50000"/>
              </a:spcBef>
            </a:pPr>
            <a:r>
              <a:rPr lang="es-ES" sz="2000" dirty="0" smtClean="0">
                <a:latin typeface="+mn-lt"/>
              </a:rPr>
              <a:t>¡</a:t>
            </a:r>
            <a:r>
              <a:rPr lang="es-ES" sz="2000" dirty="0">
                <a:latin typeface="+mn-lt"/>
              </a:rPr>
              <a:t>lo que si tiene que hacer es llevarlos a que se los revisen!</a:t>
            </a:r>
          </a:p>
        </p:txBody>
      </p:sp>
      <p:sp>
        <p:nvSpPr>
          <p:cNvPr id="23559" name="Text Box 10"/>
          <p:cNvSpPr txBox="1">
            <a:spLocks noChangeArrowheads="1"/>
          </p:cNvSpPr>
          <p:nvPr/>
        </p:nvSpPr>
        <p:spPr bwMode="auto">
          <a:xfrm>
            <a:off x="5292725" y="6381750"/>
            <a:ext cx="6413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r>
              <a:rPr lang="es-ES" sz="800">
                <a:solidFill>
                  <a:schemeClr val="bg1"/>
                </a:solidFill>
              </a:rPr>
              <a:t>D. Gumpf</a:t>
            </a:r>
          </a:p>
        </p:txBody>
      </p:sp>
    </p:spTree>
    <p:custDataLst>
      <p:tags r:id="rId1"/>
    </p:custDataLst>
    <p:extLst>
      <p:ext uri="{BB962C8B-B14F-4D97-AF65-F5344CB8AC3E}">
        <p14:creationId xmlns:p14="http://schemas.microsoft.com/office/powerpoint/2010/main" val="27214576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idx="4294967295"/>
          </p:nvPr>
        </p:nvSpPr>
        <p:spPr>
          <a:xfrm>
            <a:off x="1331195" y="-194240"/>
            <a:ext cx="6835775" cy="1143000"/>
          </a:xfrm>
        </p:spPr>
        <p:txBody>
          <a:bodyPr/>
          <a:lstStyle/>
          <a:p>
            <a:pPr eaLnBrk="1" hangingPunct="1">
              <a:defRPr/>
            </a:pPr>
            <a:r>
              <a:rPr lang="es-ES" sz="2400" b="1" dirty="0" smtClean="0">
                <a:solidFill>
                  <a:srgbClr val="800000"/>
                </a:solidFill>
                <a:effectLst>
                  <a:outerShdw blurRad="38100" dist="38100" dir="2700000" algn="tl">
                    <a:srgbClr val="C0C0C0"/>
                  </a:outerShdw>
                </a:effectLst>
              </a:rPr>
              <a:t>¿Cómo se propaga la bacteria? – De dos formas</a:t>
            </a:r>
          </a:p>
        </p:txBody>
      </p:sp>
      <p:pic>
        <p:nvPicPr>
          <p:cNvPr id="24579" name="Picture 3" descr="ACP adult 0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69187" y="2044877"/>
            <a:ext cx="3201847" cy="243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4"/>
          <p:cNvSpPr txBox="1">
            <a:spLocks noChangeArrowheads="1"/>
          </p:cNvSpPr>
          <p:nvPr/>
        </p:nvSpPr>
        <p:spPr bwMode="auto">
          <a:xfrm>
            <a:off x="5002181" y="4475933"/>
            <a:ext cx="381635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a:r>
              <a:rPr lang="es-ES" sz="1800" dirty="0"/>
              <a:t>El psílido </a:t>
            </a:r>
            <a:r>
              <a:rPr lang="es-ES" sz="1800" dirty="0" smtClean="0"/>
              <a:t>puede coger la </a:t>
            </a:r>
            <a:r>
              <a:rPr lang="es-ES" sz="1800" dirty="0"/>
              <a:t>bacteria </a:t>
            </a:r>
            <a:r>
              <a:rPr lang="es-ES" sz="1800" dirty="0" smtClean="0"/>
              <a:t>cuando es ninfa o adulto, y llevarla en su cuerpo por </a:t>
            </a:r>
            <a:r>
              <a:rPr lang="es-ES" sz="1800" dirty="0"/>
              <a:t>el resto de su vida (de semanas a meses).</a:t>
            </a:r>
          </a:p>
        </p:txBody>
      </p:sp>
      <p:sp>
        <p:nvSpPr>
          <p:cNvPr id="24583" name="Text Box 7"/>
          <p:cNvSpPr txBox="1">
            <a:spLocks noChangeArrowheads="1"/>
          </p:cNvSpPr>
          <p:nvPr/>
        </p:nvSpPr>
        <p:spPr bwMode="auto">
          <a:xfrm>
            <a:off x="4359059" y="721438"/>
            <a:ext cx="462210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a:r>
              <a:rPr lang="es-ES" sz="2000" dirty="0" smtClean="0">
                <a:latin typeface="+mn-lt"/>
              </a:rPr>
              <a:t>Al alimentarse, </a:t>
            </a:r>
            <a:r>
              <a:rPr lang="es-ES" sz="2000" dirty="0">
                <a:latin typeface="+mn-lt"/>
              </a:rPr>
              <a:t>el insecto </a:t>
            </a:r>
            <a:r>
              <a:rPr lang="es-ES" sz="2000" dirty="0" smtClean="0">
                <a:latin typeface="+mn-lt"/>
              </a:rPr>
              <a:t>absorbe la </a:t>
            </a:r>
            <a:r>
              <a:rPr lang="es-ES" sz="2000" dirty="0">
                <a:latin typeface="+mn-lt"/>
              </a:rPr>
              <a:t>bacteria y la transmite al siguiente cítrico -</a:t>
            </a:r>
            <a:r>
              <a:rPr lang="es-ES" sz="2000" dirty="0" smtClean="0">
                <a:latin typeface="+mn-lt"/>
              </a:rPr>
              <a:t>o </a:t>
            </a:r>
            <a:r>
              <a:rPr lang="es-ES" sz="2000" dirty="0">
                <a:latin typeface="+mn-lt"/>
              </a:rPr>
              <a:t>planta parecida al </a:t>
            </a:r>
            <a:r>
              <a:rPr lang="es-ES" sz="2000" dirty="0" smtClean="0">
                <a:latin typeface="+mn-lt"/>
              </a:rPr>
              <a:t>cítrico- </a:t>
            </a:r>
            <a:r>
              <a:rPr lang="es-ES" sz="2000" dirty="0">
                <a:latin typeface="+mn-lt"/>
              </a:rPr>
              <a:t>al alimentarse de ella.</a:t>
            </a:r>
          </a:p>
        </p:txBody>
      </p:sp>
      <p:sp>
        <p:nvSpPr>
          <p:cNvPr id="8" name="Rectangle 7"/>
          <p:cNvSpPr/>
          <p:nvPr/>
        </p:nvSpPr>
        <p:spPr>
          <a:xfrm>
            <a:off x="522514" y="1274209"/>
            <a:ext cx="3590843" cy="1015663"/>
          </a:xfrm>
          <a:prstGeom prst="rect">
            <a:avLst/>
          </a:prstGeom>
        </p:spPr>
        <p:txBody>
          <a:bodyPr wrap="square">
            <a:spAutoFit/>
          </a:bodyPr>
          <a:lstStyle/>
          <a:p>
            <a:pPr algn="ctr"/>
            <a:r>
              <a:rPr lang="es-ES" sz="2000" b="1" dirty="0" smtClean="0"/>
              <a:t>La bacteria se puede propagar a través de injertos de plantas infectadas </a:t>
            </a:r>
            <a:endParaRPr lang="es-ES" sz="2000" b="1" dirty="0"/>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2854" y="2255872"/>
            <a:ext cx="3490503" cy="23118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97657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468677" y="254022"/>
            <a:ext cx="6400800" cy="1143000"/>
          </a:xfrm>
        </p:spPr>
        <p:txBody>
          <a:bodyPr/>
          <a:lstStyle/>
          <a:p>
            <a:pPr eaLnBrk="1" hangingPunct="1">
              <a:defRPr/>
            </a:pPr>
            <a:r>
              <a:rPr lang="es-ES" sz="2400" b="1" dirty="0" smtClean="0">
                <a:solidFill>
                  <a:srgbClr val="800000"/>
                </a:solidFill>
                <a:effectLst>
                  <a:outerShdw blurRad="38100" dist="38100" dir="2700000" algn="tl">
                    <a:srgbClr val="C0C0C0"/>
                  </a:outerShdw>
                </a:effectLst>
              </a:rPr>
              <a:t>El psílido es un insecto pequeño, del tamaño </a:t>
            </a:r>
            <a:br>
              <a:rPr lang="es-ES" sz="2400" b="1" dirty="0" smtClean="0">
                <a:solidFill>
                  <a:srgbClr val="800000"/>
                </a:solidFill>
                <a:effectLst>
                  <a:outerShdw blurRad="38100" dist="38100" dir="2700000" algn="tl">
                    <a:srgbClr val="C0C0C0"/>
                  </a:outerShdw>
                </a:effectLst>
              </a:rPr>
            </a:br>
            <a:r>
              <a:rPr lang="es-ES" sz="2400" b="1" dirty="0" smtClean="0">
                <a:solidFill>
                  <a:srgbClr val="800000"/>
                </a:solidFill>
                <a:effectLst>
                  <a:outerShdw blurRad="38100" dist="38100" dir="2700000" algn="tl">
                    <a:srgbClr val="C0C0C0"/>
                  </a:outerShdw>
                </a:effectLst>
              </a:rPr>
              <a:t>de un áfido</a:t>
            </a:r>
            <a:br>
              <a:rPr lang="es-ES" sz="2400" b="1" dirty="0" smtClean="0">
                <a:solidFill>
                  <a:srgbClr val="800000"/>
                </a:solidFill>
                <a:effectLst>
                  <a:outerShdw blurRad="38100" dist="38100" dir="2700000" algn="tl">
                    <a:srgbClr val="C0C0C0"/>
                  </a:outerShdw>
                </a:effectLst>
              </a:rPr>
            </a:br>
            <a:endParaRPr lang="es-ES" sz="2400" b="1" dirty="0" smtClean="0">
              <a:solidFill>
                <a:srgbClr val="800000"/>
              </a:solidFill>
              <a:effectLst>
                <a:outerShdw blurRad="38100" dist="38100" dir="2700000" algn="tl">
                  <a:srgbClr val="C0C0C0"/>
                </a:outerShdw>
              </a:effectLst>
            </a:endParaRPr>
          </a:p>
        </p:txBody>
      </p:sp>
      <p:pic>
        <p:nvPicPr>
          <p:cNvPr id="3076" name="Picture 5" descr="ACP adult 00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23200" y="2818356"/>
            <a:ext cx="3694893" cy="26805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0608" y="1686012"/>
            <a:ext cx="3873709" cy="2572837"/>
          </a:xfrm>
          <a:prstGeom prst="rect">
            <a:avLst/>
          </a:prstGeom>
        </p:spPr>
      </p:pic>
    </p:spTree>
    <p:custDataLst>
      <p:tags r:id="rId1"/>
    </p:custDataLst>
    <p:extLst>
      <p:ext uri="{BB962C8B-B14F-4D97-AF65-F5344CB8AC3E}">
        <p14:creationId xmlns:p14="http://schemas.microsoft.com/office/powerpoint/2010/main" val="4085868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4" descr="ACPworlddistribution 200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67631" y="1943505"/>
            <a:ext cx="6035251" cy="31459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4"/>
          <p:cNvSpPr txBox="1">
            <a:spLocks noChangeArrowheads="1"/>
          </p:cNvSpPr>
          <p:nvPr/>
        </p:nvSpPr>
        <p:spPr bwMode="auto">
          <a:xfrm>
            <a:off x="3404687" y="5213511"/>
            <a:ext cx="5589001" cy="6463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s-ES" sz="1800" dirty="0">
                <a:latin typeface="+mn-lt"/>
              </a:rPr>
              <a:t>	</a:t>
            </a:r>
            <a:r>
              <a:rPr lang="es-ES" sz="1800" dirty="0" smtClean="0">
                <a:latin typeface="+mn-lt"/>
              </a:rPr>
              <a:t>El </a:t>
            </a:r>
            <a:r>
              <a:rPr lang="es-ES" sz="1800" dirty="0" err="1" smtClean="0">
                <a:latin typeface="+mn-lt"/>
              </a:rPr>
              <a:t>psílido</a:t>
            </a:r>
            <a:r>
              <a:rPr lang="es-ES" sz="1800" dirty="0" smtClean="0">
                <a:latin typeface="+mn-lt"/>
              </a:rPr>
              <a:t> asiático, pero no la enfermedad</a:t>
            </a:r>
            <a:endParaRPr lang="es-ES" sz="1800" dirty="0">
              <a:latin typeface="+mn-lt"/>
            </a:endParaRPr>
          </a:p>
          <a:p>
            <a:pPr eaLnBrk="1" hangingPunct="1"/>
            <a:r>
              <a:rPr lang="es-ES" sz="1800" dirty="0">
                <a:latin typeface="+mn-lt"/>
              </a:rPr>
              <a:t>	</a:t>
            </a:r>
            <a:r>
              <a:rPr lang="es-ES" sz="1800" dirty="0" smtClean="0">
                <a:latin typeface="+mn-lt"/>
              </a:rPr>
              <a:t>Ambos el </a:t>
            </a:r>
            <a:r>
              <a:rPr lang="es-ES" sz="1800" dirty="0" err="1">
                <a:latin typeface="+mn-lt"/>
              </a:rPr>
              <a:t>psílido</a:t>
            </a:r>
            <a:r>
              <a:rPr lang="es-ES" sz="1800" dirty="0">
                <a:latin typeface="+mn-lt"/>
              </a:rPr>
              <a:t> asiático </a:t>
            </a:r>
            <a:r>
              <a:rPr lang="es-ES" sz="1800" dirty="0" smtClean="0">
                <a:latin typeface="+mn-lt"/>
              </a:rPr>
              <a:t>y la enfermedad </a:t>
            </a:r>
            <a:r>
              <a:rPr lang="es-ES" sz="1800" dirty="0" err="1" smtClean="0">
                <a:latin typeface="+mn-lt"/>
              </a:rPr>
              <a:t>HLB</a:t>
            </a:r>
            <a:r>
              <a:rPr lang="es-ES" sz="1800" dirty="0" smtClean="0">
                <a:latin typeface="+mn-lt"/>
              </a:rPr>
              <a:t> </a:t>
            </a:r>
            <a:endParaRPr lang="es-ES" sz="1800" dirty="0">
              <a:latin typeface="+mn-lt"/>
            </a:endParaRPr>
          </a:p>
        </p:txBody>
      </p:sp>
      <p:sp>
        <p:nvSpPr>
          <p:cNvPr id="25604" name="Rectangle 3"/>
          <p:cNvSpPr>
            <a:spLocks noChangeArrowheads="1"/>
          </p:cNvSpPr>
          <p:nvPr/>
        </p:nvSpPr>
        <p:spPr bwMode="auto">
          <a:xfrm>
            <a:off x="3471144" y="5316460"/>
            <a:ext cx="383218" cy="179735"/>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5" name="Rectangle 5"/>
          <p:cNvSpPr>
            <a:spLocks noChangeArrowheads="1"/>
          </p:cNvSpPr>
          <p:nvPr/>
        </p:nvSpPr>
        <p:spPr bwMode="auto">
          <a:xfrm>
            <a:off x="3471144" y="5613356"/>
            <a:ext cx="416446" cy="148618"/>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22" name="Text Box 10"/>
          <p:cNvSpPr txBox="1">
            <a:spLocks noChangeArrowheads="1"/>
          </p:cNvSpPr>
          <p:nvPr/>
        </p:nvSpPr>
        <p:spPr bwMode="auto">
          <a:xfrm>
            <a:off x="350730" y="0"/>
            <a:ext cx="84299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s-ES" sz="2400" b="1" dirty="0">
                <a:solidFill>
                  <a:srgbClr val="800000"/>
                </a:solidFill>
                <a:effectLst>
                  <a:outerShdw blurRad="38100" dist="38100" dir="2700000" algn="tl">
                    <a:srgbClr val="C0C0C0"/>
                  </a:outerShdw>
                </a:effectLst>
              </a:rPr>
              <a:t>¿En dónde se originaron el psílido asiático de </a:t>
            </a:r>
            <a:r>
              <a:rPr lang="es-ES" sz="2400" b="1" dirty="0" smtClean="0">
                <a:solidFill>
                  <a:srgbClr val="800000"/>
                </a:solidFill>
                <a:effectLst>
                  <a:outerShdw blurRad="38100" dist="38100" dir="2700000" algn="tl">
                    <a:srgbClr val="C0C0C0"/>
                  </a:outerShdw>
                </a:effectLst>
              </a:rPr>
              <a:t>los cítricos </a:t>
            </a:r>
            <a:r>
              <a:rPr lang="es-ES" sz="2400" b="1" dirty="0">
                <a:solidFill>
                  <a:srgbClr val="800000"/>
                </a:solidFill>
                <a:effectLst>
                  <a:outerShdw blurRad="38100" dist="38100" dir="2700000" algn="tl">
                    <a:srgbClr val="C0C0C0"/>
                  </a:outerShdw>
                </a:effectLst>
              </a:rPr>
              <a:t>y la enfermedad HLB?</a:t>
            </a:r>
          </a:p>
        </p:txBody>
      </p:sp>
      <p:sp>
        <p:nvSpPr>
          <p:cNvPr id="25608" name="Text Box 12"/>
          <p:cNvSpPr txBox="1">
            <a:spLocks noChangeArrowheads="1"/>
          </p:cNvSpPr>
          <p:nvPr/>
        </p:nvSpPr>
        <p:spPr bwMode="auto">
          <a:xfrm>
            <a:off x="350730" y="977782"/>
            <a:ext cx="8550673"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r>
              <a:rPr lang="es-ES" sz="1800" dirty="0"/>
              <a:t>Lo más probable es que el insecto (ACP) y la HLB provengan de la India o </a:t>
            </a:r>
            <a:r>
              <a:rPr lang="es-ES" sz="1800" dirty="0" smtClean="0"/>
              <a:t>Asia, habiendo sido traídos en cítricos o plantas relacionadas. La enfermedad fue detectada por primera vez en el continente americano en</a:t>
            </a:r>
            <a:r>
              <a:rPr lang="en-US" sz="1800" dirty="0" smtClean="0"/>
              <a:t> el 2005</a:t>
            </a:r>
            <a:r>
              <a:rPr lang="en-US" sz="1800" dirty="0"/>
              <a:t>.</a:t>
            </a:r>
            <a:endParaRPr lang="en-US" sz="1800" dirty="0">
              <a:solidFill>
                <a:srgbClr val="CC0000"/>
              </a:solidFill>
            </a:endParaRPr>
          </a:p>
          <a:p>
            <a:endParaRPr lang="es-ES" sz="1800" dirty="0">
              <a:solidFill>
                <a:srgbClr val="CC0000"/>
              </a:solidFill>
            </a:endParaRPr>
          </a:p>
        </p:txBody>
      </p:sp>
      <p:sp>
        <p:nvSpPr>
          <p:cNvPr id="10" name="TextBox 9"/>
          <p:cNvSpPr txBox="1"/>
          <p:nvPr/>
        </p:nvSpPr>
        <p:spPr>
          <a:xfrm>
            <a:off x="1503123" y="4343398"/>
            <a:ext cx="652743" cy="369332"/>
          </a:xfrm>
          <a:prstGeom prst="rect">
            <a:avLst/>
          </a:prstGeom>
          <a:noFill/>
        </p:spPr>
        <p:txBody>
          <a:bodyPr wrap="none" rtlCol="0">
            <a:spAutoFit/>
          </a:bodyPr>
          <a:lstStyle/>
          <a:p>
            <a:r>
              <a:rPr lang="en-US" b="1" dirty="0" smtClean="0">
                <a:solidFill>
                  <a:schemeClr val="bg1"/>
                </a:solidFill>
              </a:rPr>
              <a:t>2005</a:t>
            </a:r>
            <a:endParaRPr lang="en-US" b="1" dirty="0">
              <a:solidFill>
                <a:schemeClr val="bg1"/>
              </a:solidFill>
            </a:endParaRPr>
          </a:p>
        </p:txBody>
      </p:sp>
    </p:spTree>
    <p:extLst>
      <p:ext uri="{BB962C8B-B14F-4D97-AF65-F5344CB8AC3E}">
        <p14:creationId xmlns:p14="http://schemas.microsoft.com/office/powerpoint/2010/main" val="18123532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Aug 0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79897" y="1746945"/>
            <a:ext cx="658812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8" name="Text Box 10"/>
          <p:cNvSpPr txBox="1">
            <a:spLocks noChangeArrowheads="1"/>
          </p:cNvSpPr>
          <p:nvPr/>
        </p:nvSpPr>
        <p:spPr bwMode="auto">
          <a:xfrm>
            <a:off x="413360" y="85725"/>
            <a:ext cx="8551254" cy="1384995"/>
          </a:xfrm>
          <a:prstGeom prst="rect">
            <a:avLst/>
          </a:prstGeom>
          <a:noFill/>
          <a:ln w="9525">
            <a:noFill/>
            <a:miter lim="800000"/>
            <a:headEnd/>
            <a:tailEnd/>
          </a:ln>
          <a:effectLst/>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a:spcBef>
                <a:spcPct val="50000"/>
              </a:spcBef>
              <a:defRPr/>
            </a:pPr>
            <a:r>
              <a:rPr lang="es-ES" dirty="0" smtClean="0">
                <a:solidFill>
                  <a:srgbClr val="800000"/>
                </a:solidFill>
                <a:effectLst>
                  <a:outerShdw blurRad="38100" dist="38100" dir="2700000" algn="tl">
                    <a:srgbClr val="C0C0C0"/>
                  </a:outerShdw>
                </a:effectLst>
                <a:latin typeface="+mn-lt"/>
              </a:rPr>
              <a:t>¿Qué tan rápido se propagó la enfermedad </a:t>
            </a:r>
            <a:br>
              <a:rPr lang="es-ES" dirty="0" smtClean="0">
                <a:solidFill>
                  <a:srgbClr val="800000"/>
                </a:solidFill>
                <a:effectLst>
                  <a:outerShdw blurRad="38100" dist="38100" dir="2700000" algn="tl">
                    <a:srgbClr val="C0C0C0"/>
                  </a:outerShdw>
                </a:effectLst>
                <a:latin typeface="+mn-lt"/>
              </a:rPr>
            </a:br>
            <a:r>
              <a:rPr lang="es-ES" dirty="0" smtClean="0">
                <a:solidFill>
                  <a:srgbClr val="800000"/>
                </a:solidFill>
                <a:effectLst>
                  <a:outerShdw blurRad="38100" dist="38100" dir="2700000" algn="tl">
                    <a:srgbClr val="C0C0C0"/>
                  </a:outerShdw>
                </a:effectLst>
                <a:latin typeface="+mn-lt"/>
              </a:rPr>
              <a:t>en la Florida? </a:t>
            </a:r>
            <a:br>
              <a:rPr lang="es-ES" dirty="0" smtClean="0">
                <a:solidFill>
                  <a:srgbClr val="800000"/>
                </a:solidFill>
                <a:effectLst>
                  <a:outerShdw blurRad="38100" dist="38100" dir="2700000" algn="tl">
                    <a:srgbClr val="C0C0C0"/>
                  </a:outerShdw>
                </a:effectLst>
                <a:latin typeface="+mn-lt"/>
              </a:rPr>
            </a:br>
            <a:r>
              <a:rPr lang="es-ES" sz="1800" dirty="0" smtClean="0">
                <a:solidFill>
                  <a:srgbClr val="C00000"/>
                </a:solidFill>
                <a:effectLst>
                  <a:outerShdw blurRad="38100" dist="38100" dir="2700000" algn="tl">
                    <a:srgbClr val="000000">
                      <a:alpha val="43137"/>
                    </a:srgbClr>
                  </a:outerShdw>
                </a:effectLst>
                <a:latin typeface="+mn-lt"/>
              </a:rPr>
              <a:t>En menos de 3 años se propagó por la mayor parte de las regiones productoras de cítricos en el estado.  </a:t>
            </a:r>
          </a:p>
        </p:txBody>
      </p:sp>
      <p:sp>
        <p:nvSpPr>
          <p:cNvPr id="26631" name="Text Box 9"/>
          <p:cNvSpPr txBox="1">
            <a:spLocks noChangeArrowheads="1"/>
          </p:cNvSpPr>
          <p:nvPr/>
        </p:nvSpPr>
        <p:spPr bwMode="auto">
          <a:xfrm>
            <a:off x="6192044" y="1603092"/>
            <a:ext cx="2951956"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spcBef>
                <a:spcPct val="50000"/>
              </a:spcBef>
            </a:pPr>
            <a:r>
              <a:rPr lang="es-ES" sz="2000" dirty="0" smtClean="0">
                <a:latin typeface="+mn-lt"/>
              </a:rPr>
              <a:t>La producción de cítricos en la Florida se ha visto reducida en casi 50% a causa de 2 enfermedades: cancro y HLB</a:t>
            </a:r>
            <a:endParaRPr lang="es-ES" sz="2000" dirty="0">
              <a:latin typeface="+mn-lt"/>
            </a:endParaRPr>
          </a:p>
        </p:txBody>
      </p:sp>
      <p:sp>
        <p:nvSpPr>
          <p:cNvPr id="26632" name="Text Box 10"/>
          <p:cNvSpPr txBox="1">
            <a:spLocks noChangeArrowheads="1"/>
          </p:cNvSpPr>
          <p:nvPr/>
        </p:nvSpPr>
        <p:spPr bwMode="auto">
          <a:xfrm>
            <a:off x="586903" y="2984362"/>
            <a:ext cx="326318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a:spcBef>
                <a:spcPct val="50000"/>
              </a:spcBef>
            </a:pPr>
            <a:r>
              <a:rPr lang="es-ES" sz="2000" dirty="0" smtClean="0">
                <a:latin typeface="+mn-lt"/>
              </a:rPr>
              <a:t>HLB ya se encontraba en la Florida antes de que llegara el psílido. </a:t>
            </a:r>
          </a:p>
          <a:p>
            <a:pPr algn="ctr">
              <a:spcBef>
                <a:spcPct val="50000"/>
              </a:spcBef>
            </a:pPr>
            <a:r>
              <a:rPr lang="es-ES" sz="2000" dirty="0" smtClean="0">
                <a:latin typeface="+mn-lt"/>
              </a:rPr>
              <a:t>La naranja jazmín infectada con el psí</a:t>
            </a:r>
            <a:r>
              <a:rPr lang="es-ES" sz="2000" dirty="0" smtClean="0"/>
              <a:t>li</a:t>
            </a:r>
            <a:r>
              <a:rPr lang="es-ES" sz="2000" dirty="0" smtClean="0">
                <a:latin typeface="+mn-lt"/>
              </a:rPr>
              <a:t>do proveniente de viveros minoristas ayudó</a:t>
            </a:r>
            <a:r>
              <a:rPr lang="en-US" sz="2000" dirty="0" smtClean="0"/>
              <a:t> </a:t>
            </a:r>
            <a:r>
              <a:rPr lang="es-ES" sz="2000" dirty="0" smtClean="0">
                <a:latin typeface="+mn-lt"/>
              </a:rPr>
              <a:t>a propagar la enfermedad.</a:t>
            </a:r>
          </a:p>
          <a:p>
            <a:pPr>
              <a:spcBef>
                <a:spcPct val="50000"/>
              </a:spcBef>
            </a:pPr>
            <a:endParaRPr lang="en-US" sz="2000" dirty="0">
              <a:latin typeface="+mn-lt"/>
            </a:endParaRPr>
          </a:p>
        </p:txBody>
      </p:sp>
    </p:spTree>
    <p:custDataLst>
      <p:tags r:id="rId1"/>
    </p:custDataLst>
    <p:extLst>
      <p:ext uri="{BB962C8B-B14F-4D97-AF65-F5344CB8AC3E}">
        <p14:creationId xmlns:p14="http://schemas.microsoft.com/office/powerpoint/2010/main" val="9112825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12"/>
          <p:cNvSpPr txBox="1">
            <a:spLocks noChangeArrowheads="1"/>
          </p:cNvSpPr>
          <p:nvPr/>
        </p:nvSpPr>
        <p:spPr bwMode="auto">
          <a:xfrm>
            <a:off x="1908175" y="0"/>
            <a:ext cx="712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spcBef>
                <a:spcPct val="50000"/>
              </a:spcBef>
            </a:pPr>
            <a:endParaRPr lang="en-US" b="0">
              <a:solidFill>
                <a:srgbClr val="660033"/>
              </a:solidFill>
            </a:endParaRPr>
          </a:p>
        </p:txBody>
      </p:sp>
      <p:sp>
        <p:nvSpPr>
          <p:cNvPr id="133133" name="Text Box 13"/>
          <p:cNvSpPr txBox="1">
            <a:spLocks noChangeArrowheads="1"/>
          </p:cNvSpPr>
          <p:nvPr/>
        </p:nvSpPr>
        <p:spPr bwMode="auto">
          <a:xfrm>
            <a:off x="175364" y="320300"/>
            <a:ext cx="8655485" cy="830997"/>
          </a:xfrm>
          <a:prstGeom prst="rect">
            <a:avLst/>
          </a:prstGeom>
          <a:solidFill>
            <a:schemeClr val="bg1"/>
          </a:solidFill>
          <a:ln w="9525">
            <a:noFill/>
            <a:miter lim="800000"/>
            <a:headEnd/>
            <a:tailEnd/>
          </a:ln>
          <a:effectLst/>
        </p:spPr>
        <p:txBody>
          <a:bodyPr wrap="square">
            <a:spAutoFit/>
          </a:bodyPr>
          <a:lstStyle/>
          <a:p>
            <a:pPr algn="ctr">
              <a:spcBef>
                <a:spcPct val="50000"/>
              </a:spcBef>
              <a:defRPr/>
            </a:pPr>
            <a:r>
              <a:rPr lang="es-ES" sz="2400" b="1" dirty="0" smtClean="0">
                <a:solidFill>
                  <a:srgbClr val="800000"/>
                </a:solidFill>
                <a:effectLst>
                  <a:outerShdw blurRad="38100" dist="38100" dir="2700000" algn="tl">
                    <a:srgbClr val="C0C0C0"/>
                  </a:outerShdw>
                </a:effectLst>
              </a:rPr>
              <a:t>¿Cómo llegó el psílido a California y dónde se encuentra la enfermedad ahora? </a:t>
            </a:r>
            <a:endParaRPr lang="es-ES" sz="2400" b="1" dirty="0">
              <a:solidFill>
                <a:srgbClr val="800000"/>
              </a:solidFill>
              <a:effectLst>
                <a:outerShdw blurRad="38100" dist="38100" dir="2700000" algn="tl">
                  <a:srgbClr val="C0C0C0"/>
                </a:outerShdw>
              </a:effectLst>
            </a:endParaRPr>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43017" y="1871236"/>
            <a:ext cx="5021597" cy="3844232"/>
          </a:xfrm>
          <a:prstGeom prst="rect">
            <a:avLst/>
          </a:prstGeom>
        </p:spPr>
      </p:pic>
      <p:sp>
        <p:nvSpPr>
          <p:cNvPr id="11" name="TextBox 10"/>
          <p:cNvSpPr txBox="1"/>
          <p:nvPr/>
        </p:nvSpPr>
        <p:spPr>
          <a:xfrm>
            <a:off x="4108536" y="4133940"/>
            <a:ext cx="789140" cy="338554"/>
          </a:xfrm>
          <a:prstGeom prst="rect">
            <a:avLst/>
          </a:prstGeom>
          <a:noFill/>
        </p:spPr>
        <p:txBody>
          <a:bodyPr wrap="square" rtlCol="0">
            <a:spAutoFit/>
          </a:bodyPr>
          <a:lstStyle/>
          <a:p>
            <a:r>
              <a:rPr lang="en-US" sz="1600" b="1" dirty="0" smtClean="0"/>
              <a:t>2016</a:t>
            </a:r>
            <a:endParaRPr lang="en-US" sz="1600" b="1" dirty="0"/>
          </a:p>
        </p:txBody>
      </p:sp>
      <p:sp>
        <p:nvSpPr>
          <p:cNvPr id="12" name="Text Box 3"/>
          <p:cNvSpPr txBox="1">
            <a:spLocks noChangeArrowheads="1"/>
          </p:cNvSpPr>
          <p:nvPr/>
        </p:nvSpPr>
        <p:spPr bwMode="auto">
          <a:xfrm>
            <a:off x="403418" y="1934929"/>
            <a:ext cx="3151545" cy="37856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r>
              <a:rPr lang="es-ES" sz="2000" dirty="0" smtClean="0">
                <a:latin typeface="+mn-lt"/>
              </a:rPr>
              <a:t>Lo más probable es que el psílido llegara a California proveniente de México.  </a:t>
            </a:r>
          </a:p>
          <a:p>
            <a:pPr eaLnBrk="1" hangingPunct="1"/>
            <a:endParaRPr lang="es-ES" sz="2000" dirty="0" smtClean="0">
              <a:latin typeface="+mn-lt"/>
            </a:endParaRPr>
          </a:p>
          <a:p>
            <a:pPr eaLnBrk="1" hangingPunct="1"/>
            <a:r>
              <a:rPr lang="es-ES" sz="2000" dirty="0" smtClean="0">
                <a:latin typeface="+mn-lt"/>
              </a:rPr>
              <a:t>La enfermedad se está propagando rápidamente en México y es muy probable que se extienda a California, a bordo de plantas ilegales o en los mismos psílidos.</a:t>
            </a:r>
          </a:p>
          <a:p>
            <a:pPr eaLnBrk="1" hangingPunct="1"/>
            <a:endParaRPr lang="en-US" sz="2000" dirty="0">
              <a:latin typeface="+mn-lt"/>
            </a:endParaRPr>
          </a:p>
        </p:txBody>
      </p:sp>
      <p:sp>
        <p:nvSpPr>
          <p:cNvPr id="13" name="TextBox 12"/>
          <p:cNvSpPr txBox="1"/>
          <p:nvPr/>
        </p:nvSpPr>
        <p:spPr>
          <a:xfrm>
            <a:off x="4503105" y="1151297"/>
            <a:ext cx="3814827" cy="646331"/>
          </a:xfrm>
          <a:prstGeom prst="rect">
            <a:avLst/>
          </a:prstGeom>
          <a:noFill/>
        </p:spPr>
        <p:txBody>
          <a:bodyPr wrap="none" rtlCol="0">
            <a:spAutoFit/>
          </a:bodyPr>
          <a:lstStyle/>
          <a:p>
            <a:pPr algn="ctr"/>
            <a:r>
              <a:rPr lang="es-ES" b="1" dirty="0" smtClean="0"/>
              <a:t>El psílido se encontró por primera vez </a:t>
            </a:r>
            <a:br>
              <a:rPr lang="es-ES" b="1" dirty="0" smtClean="0"/>
            </a:br>
            <a:r>
              <a:rPr lang="es-ES" b="1" dirty="0" smtClean="0"/>
              <a:t>en California en el 2008</a:t>
            </a:r>
            <a:endParaRPr lang="es-ES" b="1" dirty="0"/>
          </a:p>
        </p:txBody>
      </p:sp>
    </p:spTree>
    <p:custDataLst>
      <p:tags r:id="rId1"/>
    </p:custDataLst>
    <p:extLst>
      <p:ext uri="{BB962C8B-B14F-4D97-AF65-F5344CB8AC3E}">
        <p14:creationId xmlns:p14="http://schemas.microsoft.com/office/powerpoint/2010/main" val="25808230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8"/>
          <p:cNvSpPr txBox="1">
            <a:spLocks noChangeArrowheads="1"/>
          </p:cNvSpPr>
          <p:nvPr/>
        </p:nvSpPr>
        <p:spPr bwMode="auto">
          <a:xfrm>
            <a:off x="6948488" y="6643688"/>
            <a:ext cx="16875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r">
              <a:spcBef>
                <a:spcPct val="50000"/>
              </a:spcBef>
            </a:pPr>
            <a:r>
              <a:rPr lang="en-US" sz="800" b="0">
                <a:solidFill>
                  <a:schemeClr val="bg1"/>
                </a:solidFill>
              </a:rPr>
              <a:t>E. Grafton-Cardwell</a:t>
            </a:r>
          </a:p>
        </p:txBody>
      </p:sp>
      <p:sp>
        <p:nvSpPr>
          <p:cNvPr id="30725" name="TextBox 1"/>
          <p:cNvSpPr txBox="1">
            <a:spLocks noChangeArrowheads="1"/>
          </p:cNvSpPr>
          <p:nvPr/>
        </p:nvSpPr>
        <p:spPr bwMode="auto">
          <a:xfrm>
            <a:off x="627748" y="4194369"/>
            <a:ext cx="4726096" cy="1554272"/>
          </a:xfrm>
          <a:prstGeom prst="rect">
            <a:avLst/>
          </a:prstGeom>
          <a:solidFill>
            <a:srgbClr val="F0B41E">
              <a:alpha val="47842"/>
            </a:srgbClr>
          </a:solidFill>
          <a:ln w="9525">
            <a:solidFill>
              <a:srgbClr val="800000"/>
            </a:solidFill>
            <a:miter lim="800000"/>
            <a:headEnd/>
            <a:tailEnd/>
          </a:ln>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a:r>
              <a:rPr lang="es-ES" sz="1900" dirty="0" smtClean="0"/>
              <a:t>Es muy importante obtener árboles o injertos ‘certificados’ de viveros de confianza, en vez de intercambiar partes de plantas de origen desconocido.</a:t>
            </a:r>
            <a:endParaRPr lang="es-ES" sz="1900" dirty="0"/>
          </a:p>
        </p:txBody>
      </p:sp>
      <p:pic>
        <p:nvPicPr>
          <p:cNvPr id="30726"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74499" y="1332039"/>
            <a:ext cx="2861501" cy="33989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5468" y="263047"/>
            <a:ext cx="8710570" cy="830997"/>
          </a:xfrm>
          <a:prstGeom prst="rect">
            <a:avLst/>
          </a:prstGeom>
          <a:noFill/>
        </p:spPr>
        <p:txBody>
          <a:bodyPr wrap="square" rtlCol="0">
            <a:spAutoFit/>
          </a:bodyPr>
          <a:lstStyle/>
          <a:p>
            <a:pPr algn="ctr" eaLnBrk="1" hangingPunct="1">
              <a:spcBef>
                <a:spcPct val="50000"/>
              </a:spcBef>
              <a:defRPr/>
            </a:pPr>
            <a:r>
              <a:rPr lang="es-ES" sz="2400" b="1" dirty="0">
                <a:solidFill>
                  <a:srgbClr val="800000"/>
                </a:solidFill>
                <a:effectLst>
                  <a:outerShdw blurRad="38100" dist="38100" dir="2700000" algn="tl">
                    <a:srgbClr val="C0C0C0"/>
                  </a:outerShdw>
                </a:effectLst>
              </a:rPr>
              <a:t>El HLB se encontró en un árbol en una casa en California </a:t>
            </a:r>
            <a:r>
              <a:rPr lang="es-ES" sz="2400" b="1" dirty="0" smtClean="0">
                <a:solidFill>
                  <a:srgbClr val="800000"/>
                </a:solidFill>
                <a:effectLst>
                  <a:outerShdw blurRad="38100" dist="38100" dir="2700000" algn="tl">
                    <a:srgbClr val="C0C0C0"/>
                  </a:outerShdw>
                </a:effectLst>
              </a:rPr>
              <a:t/>
            </a:r>
            <a:br>
              <a:rPr lang="es-ES" sz="2400" b="1" dirty="0" smtClean="0">
                <a:solidFill>
                  <a:srgbClr val="800000"/>
                </a:solidFill>
                <a:effectLst>
                  <a:outerShdw blurRad="38100" dist="38100" dir="2700000" algn="tl">
                    <a:srgbClr val="C0C0C0"/>
                  </a:outerShdw>
                </a:effectLst>
              </a:rPr>
            </a:br>
            <a:r>
              <a:rPr lang="es-ES" sz="2400" b="1" dirty="0" smtClean="0">
                <a:solidFill>
                  <a:srgbClr val="800000"/>
                </a:solidFill>
                <a:effectLst>
                  <a:outerShdw blurRad="38100" dist="38100" dir="2700000" algn="tl">
                    <a:srgbClr val="C0C0C0"/>
                  </a:outerShdw>
                </a:effectLst>
              </a:rPr>
              <a:t>en </a:t>
            </a:r>
            <a:r>
              <a:rPr lang="es-ES" sz="2400" b="1" dirty="0">
                <a:solidFill>
                  <a:srgbClr val="800000"/>
                </a:solidFill>
                <a:effectLst>
                  <a:outerShdw blurRad="38100" dist="38100" dir="2700000" algn="tl">
                    <a:srgbClr val="C0C0C0"/>
                  </a:outerShdw>
                </a:effectLst>
              </a:rPr>
              <a:t>el 2012. ¿Cómo llegó hasta allí? </a:t>
            </a:r>
          </a:p>
        </p:txBody>
      </p:sp>
      <p:sp>
        <p:nvSpPr>
          <p:cNvPr id="8" name="Rectangle 7"/>
          <p:cNvSpPr/>
          <p:nvPr/>
        </p:nvSpPr>
        <p:spPr>
          <a:xfrm>
            <a:off x="414766" y="1332047"/>
            <a:ext cx="4939078" cy="2862322"/>
          </a:xfrm>
          <a:prstGeom prst="rect">
            <a:avLst/>
          </a:prstGeom>
        </p:spPr>
        <p:txBody>
          <a:bodyPr wrap="square">
            <a:spAutoFit/>
          </a:bodyPr>
          <a:lstStyle/>
          <a:p>
            <a:pPr eaLnBrk="1" hangingPunct="1">
              <a:spcBef>
                <a:spcPct val="50000"/>
              </a:spcBef>
              <a:defRPr/>
            </a:pPr>
            <a:r>
              <a:rPr lang="es-ES" sz="2000" b="1" dirty="0" smtClean="0">
                <a:solidFill>
                  <a:srgbClr val="CC0000"/>
                </a:solidFill>
                <a:latin typeface="Calibri" panose="020F0502020204030204" pitchFamily="34" charset="0"/>
              </a:rPr>
              <a:t>Á</a:t>
            </a:r>
            <a:r>
              <a:rPr lang="es-ES" sz="2000" b="1" dirty="0" smtClean="0">
                <a:solidFill>
                  <a:srgbClr val="CC0000"/>
                </a:solidFill>
              </a:rPr>
              <a:t>rboles de cítricos e injertos importados  ilegalmente:</a:t>
            </a:r>
            <a:r>
              <a:rPr lang="es-ES" sz="2000" b="1" dirty="0" smtClean="0"/>
              <a:t/>
            </a:r>
            <a:br>
              <a:rPr lang="es-ES" sz="2000" b="1" dirty="0" smtClean="0"/>
            </a:br>
            <a:r>
              <a:rPr lang="es-ES" sz="2000" b="1" dirty="0" smtClean="0"/>
              <a:t>Lo más probable es que árboles o injertos infectados con HLB hayan sido introducidos ilegalmente a California y plantados o injertados con un árbol en un traspatio. La enfermedad permanece dentro de la planta hasta que un psílido la recoge y transporta a otros sitios.</a:t>
            </a:r>
            <a:endParaRPr lang="es-ES" sz="2000" b="1" dirty="0"/>
          </a:p>
        </p:txBody>
      </p:sp>
    </p:spTree>
    <p:custDataLst>
      <p:tags r:id="rId1"/>
    </p:custDataLst>
    <p:extLst>
      <p:ext uri="{BB962C8B-B14F-4D97-AF65-F5344CB8AC3E}">
        <p14:creationId xmlns:p14="http://schemas.microsoft.com/office/powerpoint/2010/main" val="6929527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436076" y="650578"/>
            <a:ext cx="5707924" cy="4522671"/>
          </a:xfrm>
          <a:prstGeom prst="rect">
            <a:avLst/>
          </a:prstGeom>
        </p:spPr>
      </p:pic>
      <p:sp>
        <p:nvSpPr>
          <p:cNvPr id="97283" name="Text Box 3"/>
          <p:cNvSpPr txBox="1">
            <a:spLocks noChangeArrowheads="1"/>
          </p:cNvSpPr>
          <p:nvPr/>
        </p:nvSpPr>
        <p:spPr bwMode="auto">
          <a:xfrm>
            <a:off x="369870" y="188913"/>
            <a:ext cx="8594743" cy="400110"/>
          </a:xfrm>
          <a:prstGeom prst="rect">
            <a:avLst/>
          </a:prstGeom>
          <a:noFill/>
          <a:ln w="9525">
            <a:noFill/>
            <a:miter lim="800000"/>
            <a:headEnd/>
            <a:tailEnd/>
          </a:ln>
          <a:effectLst/>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a:defRPr/>
            </a:pPr>
            <a:r>
              <a:rPr lang="es-ES" sz="2000" dirty="0" smtClean="0">
                <a:solidFill>
                  <a:srgbClr val="800000"/>
                </a:solidFill>
                <a:effectLst>
                  <a:outerShdw blurRad="38100" dist="38100" dir="2700000" algn="tl">
                    <a:srgbClr val="C0C0C0"/>
                  </a:outerShdw>
                </a:effectLst>
              </a:rPr>
              <a:t>¿</a:t>
            </a:r>
            <a:r>
              <a:rPr lang="es-ES" sz="2000" dirty="0" smtClean="0">
                <a:solidFill>
                  <a:srgbClr val="800000"/>
                </a:solidFill>
                <a:effectLst>
                  <a:outerShdw blurRad="38100" dist="38100" dir="2700000" algn="tl">
                    <a:srgbClr val="C0C0C0"/>
                  </a:outerShdw>
                </a:effectLst>
                <a:latin typeface="Calibri"/>
              </a:rPr>
              <a:t>Cómo puedo ayudar a prevenir la propagación de la plaga y la enfermedad?</a:t>
            </a:r>
            <a:endParaRPr lang="es-ES" sz="2000" dirty="0" smtClean="0">
              <a:solidFill>
                <a:srgbClr val="800000"/>
              </a:solidFill>
              <a:latin typeface="Calibri"/>
            </a:endParaRPr>
          </a:p>
        </p:txBody>
      </p:sp>
      <p:sp>
        <p:nvSpPr>
          <p:cNvPr id="2" name="TextBox 1"/>
          <p:cNvSpPr txBox="1"/>
          <p:nvPr/>
        </p:nvSpPr>
        <p:spPr>
          <a:xfrm>
            <a:off x="513567" y="920621"/>
            <a:ext cx="2897453" cy="5016758"/>
          </a:xfrm>
          <a:prstGeom prst="rect">
            <a:avLst/>
          </a:prstGeom>
          <a:noFill/>
        </p:spPr>
        <p:txBody>
          <a:bodyPr wrap="square" rtlCol="0">
            <a:spAutoFit/>
          </a:bodyPr>
          <a:lstStyle/>
          <a:p>
            <a:r>
              <a:rPr lang="es-ES" sz="2000" b="1" dirty="0" smtClean="0">
                <a:solidFill>
                  <a:prstClr val="black"/>
                </a:solidFill>
              </a:rPr>
              <a:t>Entérese dónde se encuentra su casa en relación con la plaga y enfermedad.</a:t>
            </a:r>
          </a:p>
          <a:p>
            <a:endParaRPr lang="es-ES" sz="1600" b="1" dirty="0" smtClean="0">
              <a:solidFill>
                <a:prstClr val="black"/>
              </a:solidFill>
            </a:endParaRPr>
          </a:p>
          <a:p>
            <a:r>
              <a:rPr lang="es-ES" sz="2000" b="1" dirty="0" smtClean="0">
                <a:solidFill>
                  <a:prstClr val="black"/>
                </a:solidFill>
              </a:rPr>
              <a:t>Si vive dentro de una área infectada con el psílido que se encuentra en cuarentena, no traslade plantas hospederas a o a través de áreas no infectadas del estado. </a:t>
            </a:r>
          </a:p>
          <a:p>
            <a:endParaRPr lang="es-ES" sz="1600" b="1" dirty="0" smtClean="0">
              <a:solidFill>
                <a:prstClr val="black"/>
              </a:solidFill>
            </a:endParaRPr>
          </a:p>
          <a:p>
            <a:r>
              <a:rPr lang="es-ES" sz="2000" b="1" dirty="0" smtClean="0">
                <a:solidFill>
                  <a:prstClr val="black"/>
                </a:solidFill>
              </a:rPr>
              <a:t>Mantenga las plantas de cítricos en su localidad.</a:t>
            </a:r>
            <a:endParaRPr lang="es-ES" sz="2000" b="1" dirty="0">
              <a:solidFill>
                <a:prstClr val="black"/>
              </a:solidFill>
            </a:endParaRPr>
          </a:p>
        </p:txBody>
      </p:sp>
      <p:sp>
        <p:nvSpPr>
          <p:cNvPr id="6" name="TextBox 5"/>
          <p:cNvSpPr txBox="1"/>
          <p:nvPr/>
        </p:nvSpPr>
        <p:spPr>
          <a:xfrm>
            <a:off x="3820438" y="4096011"/>
            <a:ext cx="1077238" cy="369332"/>
          </a:xfrm>
          <a:prstGeom prst="rect">
            <a:avLst/>
          </a:prstGeom>
          <a:noFill/>
        </p:spPr>
        <p:txBody>
          <a:bodyPr wrap="square" rtlCol="0">
            <a:spAutoFit/>
          </a:bodyPr>
          <a:lstStyle/>
          <a:p>
            <a:r>
              <a:rPr lang="en-US" b="1" dirty="0" smtClean="0">
                <a:solidFill>
                  <a:prstClr val="black"/>
                </a:solidFill>
              </a:rPr>
              <a:t>2016</a:t>
            </a:r>
            <a:endParaRPr lang="en-US" b="1" dirty="0">
              <a:solidFill>
                <a:prstClr val="black"/>
              </a:solidFill>
            </a:endParaRPr>
          </a:p>
        </p:txBody>
      </p:sp>
      <p:sp>
        <p:nvSpPr>
          <p:cNvPr id="10" name="TextBox 9"/>
          <p:cNvSpPr txBox="1"/>
          <p:nvPr/>
        </p:nvSpPr>
        <p:spPr>
          <a:xfrm>
            <a:off x="5447923" y="5279824"/>
            <a:ext cx="2694456" cy="369332"/>
          </a:xfrm>
          <a:prstGeom prst="rect">
            <a:avLst/>
          </a:prstGeom>
          <a:solidFill>
            <a:schemeClr val="bg1"/>
          </a:solidFill>
        </p:spPr>
        <p:txBody>
          <a:bodyPr wrap="none" rtlCol="0">
            <a:spAutoFit/>
          </a:bodyPr>
          <a:lstStyle/>
          <a:p>
            <a:r>
              <a:rPr lang="en-US" b="1" dirty="0" smtClean="0">
                <a:solidFill>
                  <a:prstClr val="black"/>
                </a:solidFill>
                <a:hlinkClick r:id="rId3"/>
              </a:rPr>
              <a:t>www.ucanr.edu/sites/acp</a:t>
            </a:r>
            <a:r>
              <a:rPr lang="en-US" b="1" dirty="0" smtClean="0">
                <a:solidFill>
                  <a:prstClr val="black"/>
                </a:solidFill>
              </a:rPr>
              <a:t> </a:t>
            </a:r>
            <a:endParaRPr lang="en-US" b="1" dirty="0">
              <a:solidFill>
                <a:prstClr val="black"/>
              </a:solidFill>
            </a:endParaRPr>
          </a:p>
        </p:txBody>
      </p:sp>
      <p:sp>
        <p:nvSpPr>
          <p:cNvPr id="9" name="TextBox 8"/>
          <p:cNvSpPr txBox="1"/>
          <p:nvPr/>
        </p:nvSpPr>
        <p:spPr>
          <a:xfrm>
            <a:off x="3820438" y="4384851"/>
            <a:ext cx="4146115" cy="584775"/>
          </a:xfrm>
          <a:prstGeom prst="rect">
            <a:avLst/>
          </a:prstGeom>
          <a:noFill/>
        </p:spPr>
        <p:txBody>
          <a:bodyPr wrap="square" rtlCol="0">
            <a:spAutoFit/>
          </a:bodyPr>
          <a:lstStyle/>
          <a:p>
            <a:r>
              <a:rPr lang="en-US" sz="1600" b="1" dirty="0" err="1" smtClean="0">
                <a:solidFill>
                  <a:prstClr val="black"/>
                </a:solidFill>
              </a:rPr>
              <a:t>Cuarentena</a:t>
            </a:r>
            <a:r>
              <a:rPr lang="en-US" sz="1600" b="1" dirty="0" smtClean="0">
                <a:solidFill>
                  <a:prstClr val="black"/>
                </a:solidFill>
              </a:rPr>
              <a:t> del </a:t>
            </a:r>
            <a:r>
              <a:rPr lang="en-US" sz="1600" b="1" dirty="0" err="1" smtClean="0">
                <a:solidFill>
                  <a:prstClr val="black"/>
                </a:solidFill>
              </a:rPr>
              <a:t>psílido</a:t>
            </a:r>
            <a:r>
              <a:rPr lang="en-US" sz="1600" b="1" dirty="0" smtClean="0">
                <a:solidFill>
                  <a:prstClr val="black"/>
                </a:solidFill>
              </a:rPr>
              <a:t>: </a:t>
            </a:r>
            <a:r>
              <a:rPr lang="en-US" sz="1600" b="1" dirty="0" err="1" smtClean="0">
                <a:solidFill>
                  <a:prstClr val="black"/>
                </a:solidFill>
              </a:rPr>
              <a:t>líneas</a:t>
            </a:r>
            <a:r>
              <a:rPr lang="en-US" sz="1600" b="1" dirty="0" smtClean="0">
                <a:solidFill>
                  <a:prstClr val="black"/>
                </a:solidFill>
              </a:rPr>
              <a:t> </a:t>
            </a:r>
            <a:r>
              <a:rPr lang="en-US" sz="1600" b="1" dirty="0" err="1" smtClean="0">
                <a:solidFill>
                  <a:prstClr val="black"/>
                </a:solidFill>
              </a:rPr>
              <a:t>azules</a:t>
            </a:r>
            <a:endParaRPr lang="en-US" sz="1600" b="1" dirty="0" smtClean="0">
              <a:solidFill>
                <a:prstClr val="black"/>
              </a:solidFill>
            </a:endParaRPr>
          </a:p>
          <a:p>
            <a:r>
              <a:rPr lang="en-US" sz="1600" b="1" dirty="0" err="1" smtClean="0">
                <a:solidFill>
                  <a:prstClr val="black"/>
                </a:solidFill>
              </a:rPr>
              <a:t>Cuarentena</a:t>
            </a:r>
            <a:r>
              <a:rPr lang="en-US" sz="1600" b="1" dirty="0" smtClean="0">
                <a:solidFill>
                  <a:prstClr val="black"/>
                </a:solidFill>
              </a:rPr>
              <a:t> del </a:t>
            </a:r>
            <a:r>
              <a:rPr lang="en-US" sz="1600" b="1" dirty="0" err="1" smtClean="0">
                <a:solidFill>
                  <a:prstClr val="black"/>
                </a:solidFill>
              </a:rPr>
              <a:t>HLB</a:t>
            </a:r>
            <a:r>
              <a:rPr lang="en-US" sz="1600" b="1" dirty="0" smtClean="0">
                <a:solidFill>
                  <a:prstClr val="black"/>
                </a:solidFill>
              </a:rPr>
              <a:t>: </a:t>
            </a:r>
            <a:r>
              <a:rPr lang="en-US" sz="1600" b="1" dirty="0" err="1" smtClean="0">
                <a:solidFill>
                  <a:prstClr val="black"/>
                </a:solidFill>
              </a:rPr>
              <a:t>líneas</a:t>
            </a:r>
            <a:r>
              <a:rPr lang="en-US" sz="1600" b="1" dirty="0" smtClean="0">
                <a:solidFill>
                  <a:prstClr val="black"/>
                </a:solidFill>
              </a:rPr>
              <a:t> </a:t>
            </a:r>
            <a:r>
              <a:rPr lang="en-US" sz="1600" b="1" dirty="0" err="1" smtClean="0">
                <a:solidFill>
                  <a:prstClr val="black"/>
                </a:solidFill>
              </a:rPr>
              <a:t>rojas</a:t>
            </a:r>
            <a:endParaRPr lang="en-US" sz="1600" b="1" dirty="0">
              <a:solidFill>
                <a:prstClr val="black"/>
              </a:solidFill>
            </a:endParaRPr>
          </a:p>
        </p:txBody>
      </p:sp>
      <p:sp>
        <p:nvSpPr>
          <p:cNvPr id="3" name="Rectangle 2"/>
          <p:cNvSpPr/>
          <p:nvPr/>
        </p:nvSpPr>
        <p:spPr>
          <a:xfrm>
            <a:off x="4425966" y="3244334"/>
            <a:ext cx="292068" cy="369332"/>
          </a:xfrm>
          <a:prstGeom prst="rect">
            <a:avLst/>
          </a:prstGeom>
        </p:spPr>
        <p:txBody>
          <a:bodyPr wrap="none">
            <a:spAutoFit/>
          </a:bodyPr>
          <a:lstStyle/>
          <a:p>
            <a:r>
              <a:rPr lang="es-ES" b="1" dirty="0">
                <a:solidFill>
                  <a:srgbClr val="800000"/>
                </a:solidFill>
                <a:effectLst>
                  <a:outerShdw blurRad="38100" dist="38100" dir="2700000" algn="tl">
                    <a:srgbClr val="C0C0C0"/>
                  </a:outerShdw>
                </a:effectLst>
              </a:rPr>
              <a:t>¿</a:t>
            </a:r>
            <a:endParaRPr lang="es-ES" dirty="0"/>
          </a:p>
        </p:txBody>
      </p:sp>
    </p:spTree>
    <p:extLst>
      <p:ext uri="{BB962C8B-B14F-4D97-AF65-F5344CB8AC3E}">
        <p14:creationId xmlns:p14="http://schemas.microsoft.com/office/powerpoint/2010/main" val="13918166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Text Box 3"/>
          <p:cNvSpPr txBox="1">
            <a:spLocks noChangeArrowheads="1"/>
          </p:cNvSpPr>
          <p:nvPr/>
        </p:nvSpPr>
        <p:spPr bwMode="auto">
          <a:xfrm>
            <a:off x="873302" y="188913"/>
            <a:ext cx="7417942" cy="830997"/>
          </a:xfrm>
          <a:prstGeom prst="rect">
            <a:avLst/>
          </a:prstGeom>
          <a:noFill/>
          <a:ln w="9525">
            <a:noFill/>
            <a:miter lim="800000"/>
            <a:headEnd/>
            <a:tailEnd/>
          </a:ln>
          <a:effectLst/>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defRPr/>
            </a:pPr>
            <a:r>
              <a:rPr lang="es-ES" dirty="0" smtClean="0">
                <a:solidFill>
                  <a:srgbClr val="800000"/>
                </a:solidFill>
                <a:effectLst>
                  <a:outerShdw blurRad="38100" dist="38100" dir="2700000" algn="tl">
                    <a:srgbClr val="C0C0C0"/>
                  </a:outerShdw>
                </a:effectLst>
                <a:latin typeface="+mj-lt"/>
              </a:rPr>
              <a:t>Los árboles de cítricos en viveros ubicados en áreas </a:t>
            </a:r>
            <a:br>
              <a:rPr lang="es-ES" dirty="0" smtClean="0">
                <a:solidFill>
                  <a:srgbClr val="800000"/>
                </a:solidFill>
                <a:effectLst>
                  <a:outerShdw blurRad="38100" dist="38100" dir="2700000" algn="tl">
                    <a:srgbClr val="C0C0C0"/>
                  </a:outerShdw>
                </a:effectLst>
                <a:latin typeface="+mj-lt"/>
              </a:rPr>
            </a:br>
            <a:r>
              <a:rPr lang="es-ES" dirty="0" smtClean="0">
                <a:solidFill>
                  <a:srgbClr val="800000"/>
                </a:solidFill>
                <a:effectLst>
                  <a:outerShdw blurRad="38100" dist="38100" dir="2700000" algn="tl">
                    <a:srgbClr val="C0C0C0"/>
                  </a:outerShdw>
                </a:effectLst>
                <a:latin typeface="+mj-lt"/>
              </a:rPr>
              <a:t>en cuarentena llevan una etiqueta especial</a:t>
            </a:r>
            <a:endParaRPr lang="es-ES" sz="2000" dirty="0" smtClean="0">
              <a:solidFill>
                <a:srgbClr val="800000"/>
              </a:solidFill>
              <a:latin typeface="+mj-lt"/>
            </a:endParaRPr>
          </a:p>
        </p:txBody>
      </p:sp>
      <p:sp>
        <p:nvSpPr>
          <p:cNvPr id="2" name="TextBox 1"/>
          <p:cNvSpPr txBox="1"/>
          <p:nvPr/>
        </p:nvSpPr>
        <p:spPr>
          <a:xfrm>
            <a:off x="1849351" y="1726057"/>
            <a:ext cx="2219218" cy="1631216"/>
          </a:xfrm>
          <a:prstGeom prst="rect">
            <a:avLst/>
          </a:prstGeom>
          <a:noFill/>
        </p:spPr>
        <p:txBody>
          <a:bodyPr wrap="square" rtlCol="0">
            <a:spAutoFit/>
          </a:bodyPr>
          <a:lstStyle/>
          <a:p>
            <a:r>
              <a:rPr lang="es-ES" sz="2000" b="1" dirty="0" smtClean="0"/>
              <a:t>La etiqueta explica que el árbol no se debe trasladar fuera de la zona en cuarentena.</a:t>
            </a:r>
            <a:endParaRPr lang="es-ES" sz="2000" b="1"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36305" y="1676671"/>
            <a:ext cx="3650533" cy="2737900"/>
          </a:xfrm>
          <a:prstGeom prst="rect">
            <a:avLst/>
          </a:prstGeom>
          <a:ln>
            <a:noFill/>
          </a:ln>
          <a:effectLst>
            <a:outerShdw blurRad="292100" dist="139700" dir="2700000" algn="tl" rotWithShape="0">
              <a:srgbClr val="333333">
                <a:alpha val="65000"/>
              </a:srgbClr>
            </a:outerShdw>
          </a:effectLst>
        </p:spPr>
      </p:pic>
      <p:pic>
        <p:nvPicPr>
          <p:cNvPr id="10" name="Picture 4" descr="ACP_Tags_Yellow_and_Blue1"/>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704334" y="3628598"/>
            <a:ext cx="2962907" cy="1571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8290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Text Box 3"/>
          <p:cNvSpPr txBox="1">
            <a:spLocks noChangeArrowheads="1"/>
          </p:cNvSpPr>
          <p:nvPr/>
        </p:nvSpPr>
        <p:spPr bwMode="auto">
          <a:xfrm>
            <a:off x="287678" y="209461"/>
            <a:ext cx="8594743" cy="830997"/>
          </a:xfrm>
          <a:prstGeom prst="rect">
            <a:avLst/>
          </a:prstGeom>
          <a:noFill/>
          <a:ln w="9525">
            <a:noFill/>
            <a:miter lim="800000"/>
            <a:headEnd/>
            <a:tailEnd/>
          </a:ln>
          <a:effectLst/>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defRPr/>
            </a:pPr>
            <a:r>
              <a:rPr lang="es-ES" dirty="0" smtClean="0">
                <a:solidFill>
                  <a:srgbClr val="800000"/>
                </a:solidFill>
                <a:effectLst>
                  <a:outerShdw blurRad="38100" dist="38100" dir="2700000" algn="tl">
                    <a:srgbClr val="C0C0C0"/>
                  </a:outerShdw>
                </a:effectLst>
                <a:latin typeface="+mj-lt"/>
              </a:rPr>
              <a:t>Asegúrese de comprar árboles de cítricos solo en </a:t>
            </a:r>
            <a:br>
              <a:rPr lang="es-ES" dirty="0" smtClean="0">
                <a:solidFill>
                  <a:srgbClr val="800000"/>
                </a:solidFill>
                <a:effectLst>
                  <a:outerShdw blurRad="38100" dist="38100" dir="2700000" algn="tl">
                    <a:srgbClr val="C0C0C0"/>
                  </a:outerShdw>
                </a:effectLst>
                <a:latin typeface="+mj-lt"/>
              </a:rPr>
            </a:br>
            <a:r>
              <a:rPr lang="es-ES" dirty="0" smtClean="0">
                <a:solidFill>
                  <a:srgbClr val="800000"/>
                </a:solidFill>
                <a:effectLst>
                  <a:outerShdw blurRad="38100" dist="38100" dir="2700000" algn="tl">
                    <a:srgbClr val="C0C0C0"/>
                  </a:outerShdw>
                </a:effectLst>
                <a:latin typeface="+mj-lt"/>
              </a:rPr>
              <a:t>viveros de confianza </a:t>
            </a:r>
            <a:endParaRPr lang="es-ES" sz="2000" dirty="0" smtClean="0">
              <a:solidFill>
                <a:srgbClr val="800000"/>
              </a:solidFill>
              <a:latin typeface="+mj-lt"/>
            </a:endParaRPr>
          </a:p>
        </p:txBody>
      </p:sp>
      <p:sp>
        <p:nvSpPr>
          <p:cNvPr id="2" name="TextBox 1"/>
          <p:cNvSpPr txBox="1"/>
          <p:nvPr/>
        </p:nvSpPr>
        <p:spPr>
          <a:xfrm>
            <a:off x="1002082" y="2305159"/>
            <a:ext cx="3196749" cy="1938992"/>
          </a:xfrm>
          <a:prstGeom prst="rect">
            <a:avLst/>
          </a:prstGeom>
          <a:noFill/>
        </p:spPr>
        <p:txBody>
          <a:bodyPr wrap="square" rtlCol="0">
            <a:spAutoFit/>
          </a:bodyPr>
          <a:lstStyle/>
          <a:p>
            <a:r>
              <a:rPr lang="es-ES" sz="2000" b="1" dirty="0" smtClean="0"/>
              <a:t>Si no sabe de dónde provienen las plantas, ¡no las compre!</a:t>
            </a:r>
          </a:p>
          <a:p>
            <a:endParaRPr lang="es-ES" sz="2000" b="1" dirty="0" smtClean="0"/>
          </a:p>
          <a:p>
            <a:r>
              <a:rPr lang="es-ES" sz="2000" b="1" dirty="0" smtClean="0"/>
              <a:t>Podrían contener plagas y enfermedades.</a:t>
            </a:r>
            <a:endParaRPr lang="es-ES" sz="2000" b="1" dirty="0"/>
          </a:p>
        </p:txBody>
      </p:sp>
      <p:pic>
        <p:nvPicPr>
          <p:cNvPr id="7" name="Picture 2" descr="Needles Inspection station Va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67241" y="1925437"/>
            <a:ext cx="3761573" cy="28217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89296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6"/>
          <p:cNvSpPr txBox="1">
            <a:spLocks noChangeArrowheads="1"/>
          </p:cNvSpPr>
          <p:nvPr/>
        </p:nvSpPr>
        <p:spPr bwMode="auto">
          <a:xfrm>
            <a:off x="876823" y="2256703"/>
            <a:ext cx="362434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eaLnBrk="1" hangingPunct="1"/>
            <a:r>
              <a:rPr lang="es-ES" sz="2000" dirty="0" smtClean="0">
                <a:latin typeface="+mn-lt"/>
              </a:rPr>
              <a:t>El psílido no puede vivir en los frutos cítricos. Así que, mientras restriegue o lave los frutos y se asegure que no tenga hojas y ramitas antes de transportarla a otro lugar, puede hacerlo. </a:t>
            </a:r>
            <a:endParaRPr lang="es-ES" sz="2000" dirty="0">
              <a:latin typeface="+mn-lt"/>
            </a:endParaRPr>
          </a:p>
        </p:txBody>
      </p:sp>
      <p:pic>
        <p:nvPicPr>
          <p:cNvPr id="11" name="Picture 12" descr="Gary resiz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88449" y="1981017"/>
            <a:ext cx="3553414" cy="26671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3"/>
          <p:cNvSpPr txBox="1">
            <a:spLocks noChangeArrowheads="1"/>
          </p:cNvSpPr>
          <p:nvPr/>
        </p:nvSpPr>
        <p:spPr bwMode="auto">
          <a:xfrm>
            <a:off x="369870" y="188913"/>
            <a:ext cx="8594743" cy="830997"/>
          </a:xfrm>
          <a:prstGeom prst="rect">
            <a:avLst/>
          </a:prstGeom>
          <a:noFill/>
          <a:ln w="9525">
            <a:noFill/>
            <a:miter lim="800000"/>
            <a:headEnd/>
            <a:tailEnd/>
          </a:ln>
          <a:effectLst/>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defRPr/>
            </a:pPr>
            <a:r>
              <a:rPr lang="es-ES" dirty="0" smtClean="0">
                <a:solidFill>
                  <a:srgbClr val="800000"/>
                </a:solidFill>
                <a:effectLst>
                  <a:outerShdw blurRad="38100" dist="38100" dir="2700000" algn="tl">
                    <a:srgbClr val="C0C0C0"/>
                  </a:outerShdw>
                </a:effectLst>
                <a:latin typeface="+mj-lt"/>
              </a:rPr>
              <a:t>Si me encuentro en una zona en cuarentena, </a:t>
            </a:r>
            <a:r>
              <a:rPr lang="es-ES" dirty="0" smtClean="0">
                <a:solidFill>
                  <a:srgbClr val="800000"/>
                </a:solidFill>
                <a:effectLst>
                  <a:outerShdw blurRad="38100" dist="38100" dir="2700000" algn="tl">
                    <a:srgbClr val="C0C0C0"/>
                  </a:outerShdw>
                </a:effectLst>
              </a:rPr>
              <a:t>¿</a:t>
            </a:r>
            <a:r>
              <a:rPr lang="es-ES" dirty="0" smtClean="0">
                <a:solidFill>
                  <a:srgbClr val="800000"/>
                </a:solidFill>
                <a:effectLst>
                  <a:outerShdw blurRad="38100" dist="38100" dir="2700000" algn="tl">
                    <a:srgbClr val="C0C0C0"/>
                  </a:outerShdw>
                </a:effectLst>
                <a:latin typeface="+mj-lt"/>
              </a:rPr>
              <a:t>está bien si recojo la fruta y se la regalo a mis amigos?</a:t>
            </a:r>
            <a:endParaRPr lang="es-ES" sz="2000" dirty="0" smtClean="0">
              <a:solidFill>
                <a:srgbClr val="800000"/>
              </a:solidFill>
              <a:latin typeface="+mj-lt"/>
            </a:endParaRPr>
          </a:p>
        </p:txBody>
      </p:sp>
    </p:spTree>
    <p:custDataLst>
      <p:tags r:id="rId1"/>
    </p:custDataLst>
    <p:extLst>
      <p:ext uri="{BB962C8B-B14F-4D97-AF65-F5344CB8AC3E}">
        <p14:creationId xmlns:p14="http://schemas.microsoft.com/office/powerpoint/2010/main" val="16003390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6"/>
          <p:cNvSpPr txBox="1">
            <a:spLocks noChangeArrowheads="1"/>
          </p:cNvSpPr>
          <p:nvPr/>
        </p:nvSpPr>
        <p:spPr bwMode="auto">
          <a:xfrm>
            <a:off x="513567" y="1359435"/>
            <a:ext cx="5116671"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r>
              <a:rPr lang="es-ES" sz="2000" dirty="0" smtClean="0">
                <a:solidFill>
                  <a:prstClr val="black"/>
                </a:solidFill>
              </a:rPr>
              <a:t>Para evitar la propagación del psílido asiático de los cítricos, al podar sus árboles de cítricos, asegúrese que los desperdicios verdes:</a:t>
            </a:r>
          </a:p>
          <a:p>
            <a:pPr marL="342900" indent="-342900">
              <a:buFont typeface="Arial" pitchFamily="34" charset="0"/>
              <a:buChar char="•"/>
            </a:pPr>
            <a:r>
              <a:rPr lang="es-ES" sz="2000" dirty="0" smtClean="0">
                <a:solidFill>
                  <a:prstClr val="black"/>
                </a:solidFill>
              </a:rPr>
              <a:t>Se sequen durante dos semanas antes de depositarlos en el recipiente para reciclables</a:t>
            </a:r>
          </a:p>
          <a:p>
            <a:pPr marL="342900" indent="-342900">
              <a:buFont typeface="Arial" pitchFamily="34" charset="0"/>
              <a:buChar char="•"/>
            </a:pPr>
            <a:r>
              <a:rPr lang="es-ES" sz="2000" dirty="0" smtClean="0">
                <a:solidFill>
                  <a:prstClr val="black"/>
                </a:solidFill>
              </a:rPr>
              <a:t>O use doble bolsa plástica antes de depositarlos en los botes de basura</a:t>
            </a:r>
          </a:p>
          <a:p>
            <a:pPr marL="342900" indent="-342900">
              <a:buFont typeface="Arial" pitchFamily="34" charset="0"/>
              <a:buChar char="•"/>
            </a:pPr>
            <a:r>
              <a:rPr lang="es-ES" sz="2000" dirty="0" smtClean="0">
                <a:solidFill>
                  <a:prstClr val="black"/>
                </a:solidFill>
              </a:rPr>
              <a:t>O córtelos en pedazos o tritúrelos para secarlos, antes de deshacerse de ellos </a:t>
            </a:r>
          </a:p>
          <a:p>
            <a:pPr marL="342900" indent="-342900">
              <a:buFont typeface="Arial" pitchFamily="34" charset="0"/>
              <a:buChar char="•"/>
            </a:pPr>
            <a:endParaRPr lang="en-US" sz="2000" dirty="0">
              <a:solidFill>
                <a:prstClr val="black"/>
              </a:solidFill>
            </a:endParaRPr>
          </a:p>
        </p:txBody>
      </p:sp>
      <p:sp>
        <p:nvSpPr>
          <p:cNvPr id="12" name="Text Box 3"/>
          <p:cNvSpPr txBox="1">
            <a:spLocks noChangeArrowheads="1"/>
          </p:cNvSpPr>
          <p:nvPr/>
        </p:nvSpPr>
        <p:spPr bwMode="auto">
          <a:xfrm>
            <a:off x="369870" y="188913"/>
            <a:ext cx="8594743" cy="830997"/>
          </a:xfrm>
          <a:prstGeom prst="rect">
            <a:avLst/>
          </a:prstGeom>
          <a:noFill/>
          <a:ln w="9525">
            <a:noFill/>
            <a:miter lim="800000"/>
            <a:headEnd/>
            <a:tailEnd/>
          </a:ln>
          <a:effectLst/>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a:defRPr/>
            </a:pPr>
            <a:r>
              <a:rPr lang="es-ES" dirty="0" smtClean="0">
                <a:solidFill>
                  <a:srgbClr val="800000"/>
                </a:solidFill>
                <a:effectLst>
                  <a:outerShdw blurRad="38100" dist="38100" dir="2700000" algn="tl">
                    <a:srgbClr val="C0C0C0"/>
                  </a:outerShdw>
                </a:effectLst>
                <a:latin typeface="Calibri"/>
              </a:rPr>
              <a:t>Si estoy en una zona en la que se sabe que tiene ACP, </a:t>
            </a:r>
            <a:br>
              <a:rPr lang="es-ES" dirty="0" smtClean="0">
                <a:solidFill>
                  <a:srgbClr val="800000"/>
                </a:solidFill>
                <a:effectLst>
                  <a:outerShdw blurRad="38100" dist="38100" dir="2700000" algn="tl">
                    <a:srgbClr val="C0C0C0"/>
                  </a:outerShdw>
                </a:effectLst>
                <a:latin typeface="Calibri"/>
              </a:rPr>
            </a:br>
            <a:r>
              <a:rPr lang="es-ES" dirty="0" smtClean="0">
                <a:solidFill>
                  <a:srgbClr val="800000"/>
                </a:solidFill>
                <a:effectLst>
                  <a:outerShdw blurRad="38100" dist="38100" dir="2700000" algn="tl">
                    <a:srgbClr val="C0C0C0"/>
                  </a:outerShdw>
                </a:effectLst>
              </a:rPr>
              <a:t>¿</a:t>
            </a:r>
            <a:r>
              <a:rPr lang="es-ES" dirty="0" smtClean="0">
                <a:solidFill>
                  <a:srgbClr val="800000"/>
                </a:solidFill>
                <a:effectLst>
                  <a:outerShdw blurRad="38100" dist="38100" dir="2700000" algn="tl">
                    <a:srgbClr val="C0C0C0"/>
                  </a:outerShdw>
                </a:effectLst>
                <a:latin typeface="Calibri"/>
              </a:rPr>
              <a:t>qué debo hacer con los desperdicios verdes?</a:t>
            </a:r>
            <a:endParaRPr lang="es-ES" sz="2000" dirty="0" smtClean="0">
              <a:solidFill>
                <a:srgbClr val="800000"/>
              </a:solidFill>
              <a:latin typeface="Calibri"/>
            </a:endParaRPr>
          </a:p>
        </p:txBody>
      </p:sp>
      <p:pic>
        <p:nvPicPr>
          <p:cNvPr id="6" name="Picture 5" descr="IMG_239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30238" y="3538308"/>
            <a:ext cx="3334375" cy="22223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IMG_726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33293" y="1019909"/>
            <a:ext cx="2400300" cy="29511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790436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7" name="Rectangle 11"/>
          <p:cNvSpPr>
            <a:spLocks noChangeArrowheads="1"/>
          </p:cNvSpPr>
          <p:nvPr/>
        </p:nvSpPr>
        <p:spPr bwMode="auto">
          <a:xfrm>
            <a:off x="616449" y="224069"/>
            <a:ext cx="8270376" cy="1143000"/>
          </a:xfrm>
          <a:prstGeom prst="rect">
            <a:avLst/>
          </a:prstGeom>
          <a:noFill/>
          <a:ln w="9525">
            <a:noFill/>
            <a:miter lim="800000"/>
            <a:headEnd/>
            <a:tailEnd/>
          </a:ln>
        </p:spPr>
        <p:txBody>
          <a:bodyPr anchor="ctr"/>
          <a:lstStyle/>
          <a:p>
            <a:pPr algn="ctr">
              <a:defRPr/>
            </a:pPr>
            <a:r>
              <a:rPr lang="es-ES" sz="2400" b="1" dirty="0" smtClean="0">
                <a:solidFill>
                  <a:srgbClr val="800000"/>
                </a:solidFill>
                <a:effectLst>
                  <a:outerShdw blurRad="38100" dist="38100" dir="2700000" algn="tl">
                    <a:srgbClr val="C0C0C0"/>
                  </a:outerShdw>
                </a:effectLst>
              </a:rPr>
              <a:t>¿Cómo busco al psílido?</a:t>
            </a:r>
          </a:p>
          <a:p>
            <a:pPr>
              <a:defRPr/>
            </a:pPr>
            <a:r>
              <a:rPr lang="es-ES" sz="1200" dirty="0" smtClean="0">
                <a:solidFill>
                  <a:srgbClr val="A50021"/>
                </a:solidFill>
                <a:effectLst>
                  <a:outerShdw blurRad="38100" dist="38100" dir="2700000" algn="tl">
                    <a:srgbClr val="C0C0C0"/>
                  </a:outerShdw>
                </a:effectLst>
              </a:rPr>
              <a:t/>
            </a:r>
            <a:br>
              <a:rPr lang="es-ES" sz="1200" dirty="0" smtClean="0">
                <a:solidFill>
                  <a:srgbClr val="A50021"/>
                </a:solidFill>
                <a:effectLst>
                  <a:outerShdw blurRad="38100" dist="38100" dir="2700000" algn="tl">
                    <a:srgbClr val="C0C0C0"/>
                  </a:outerShdw>
                </a:effectLst>
              </a:rPr>
            </a:br>
            <a:r>
              <a:rPr lang="es-ES" sz="2000" b="1" dirty="0" smtClean="0">
                <a:solidFill>
                  <a:prstClr val="black"/>
                </a:solidFill>
              </a:rPr>
              <a:t>Fíjese en las hojas nuevas para ver si no hay ninfas o psílidos adultos, o los túbulos cerosos que producen.</a:t>
            </a:r>
            <a:endParaRPr lang="es-ES" sz="2000" b="1" dirty="0">
              <a:solidFill>
                <a:prstClr val="black"/>
              </a:solidFill>
            </a:endParaRPr>
          </a:p>
        </p:txBody>
      </p:sp>
      <p:sp>
        <p:nvSpPr>
          <p:cNvPr id="37896" name="Text Box 15"/>
          <p:cNvSpPr txBox="1">
            <a:spLocks noChangeArrowheads="1"/>
          </p:cNvSpPr>
          <p:nvPr/>
        </p:nvSpPr>
        <p:spPr bwMode="auto">
          <a:xfrm>
            <a:off x="7164388" y="3933825"/>
            <a:ext cx="1371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pitchFamily="-112" charset="-128"/>
              </a:defRPr>
            </a:lvl1pPr>
            <a:lvl2pPr marL="742950" indent="-285750" eaLnBrk="0" hangingPunct="0">
              <a:defRPr sz="2400" b="1">
                <a:solidFill>
                  <a:schemeClr val="tx1"/>
                </a:solidFill>
                <a:latin typeface="Arial" charset="0"/>
                <a:ea typeface="ＭＳ Ｐゴシック" pitchFamily="-112" charset="-128"/>
              </a:defRPr>
            </a:lvl2pPr>
            <a:lvl3pPr marL="1143000" indent="-228600" eaLnBrk="0" hangingPunct="0">
              <a:defRPr sz="2400" b="1">
                <a:solidFill>
                  <a:schemeClr val="tx1"/>
                </a:solidFill>
                <a:latin typeface="Arial" charset="0"/>
                <a:ea typeface="ＭＳ Ｐゴシック" pitchFamily="-112" charset="-128"/>
              </a:defRPr>
            </a:lvl3pPr>
            <a:lvl4pPr marL="1600200" indent="-228600" eaLnBrk="0" hangingPunct="0">
              <a:defRPr sz="2400" b="1">
                <a:solidFill>
                  <a:schemeClr val="tx1"/>
                </a:solidFill>
                <a:latin typeface="Arial" charset="0"/>
                <a:ea typeface="ＭＳ Ｐゴシック" pitchFamily="-112" charset="-128"/>
              </a:defRPr>
            </a:lvl4pPr>
            <a:lvl5pPr marL="2057400" indent="-228600" eaLnBrk="0" hangingPunct="0">
              <a:defRPr sz="2400" b="1">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112" charset="-128"/>
              </a:defRPr>
            </a:lvl9pPr>
          </a:lstStyle>
          <a:p>
            <a:pPr algn="r" eaLnBrk="1" hangingPunct="1"/>
            <a:r>
              <a:rPr lang="en-US" sz="1600" dirty="0">
                <a:solidFill>
                  <a:prstClr val="white"/>
                </a:solidFill>
              </a:rPr>
              <a:t>Nymphs</a:t>
            </a:r>
          </a:p>
          <a:p>
            <a:pPr algn="r" eaLnBrk="1" hangingPunct="1"/>
            <a:r>
              <a:rPr lang="en-US" sz="1600" dirty="0">
                <a:solidFill>
                  <a:prstClr val="white"/>
                </a:solidFill>
              </a:rPr>
              <a:t>with tubules</a:t>
            </a:r>
          </a:p>
        </p:txBody>
      </p:sp>
      <p:sp>
        <p:nvSpPr>
          <p:cNvPr id="37900" name="Text Box 20"/>
          <p:cNvSpPr txBox="1">
            <a:spLocks noChangeArrowheads="1"/>
          </p:cNvSpPr>
          <p:nvPr/>
        </p:nvSpPr>
        <p:spPr bwMode="auto">
          <a:xfrm>
            <a:off x="3851275" y="1701800"/>
            <a:ext cx="16875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pitchFamily="-112" charset="-128"/>
              </a:defRPr>
            </a:lvl1pPr>
            <a:lvl2pPr marL="742950" indent="-285750" eaLnBrk="0" hangingPunct="0">
              <a:defRPr sz="2400" b="1">
                <a:solidFill>
                  <a:schemeClr val="tx1"/>
                </a:solidFill>
                <a:latin typeface="Arial" charset="0"/>
                <a:ea typeface="ＭＳ Ｐゴシック" pitchFamily="-112" charset="-128"/>
              </a:defRPr>
            </a:lvl2pPr>
            <a:lvl3pPr marL="1143000" indent="-228600" eaLnBrk="0" hangingPunct="0">
              <a:defRPr sz="2400" b="1">
                <a:solidFill>
                  <a:schemeClr val="tx1"/>
                </a:solidFill>
                <a:latin typeface="Arial" charset="0"/>
                <a:ea typeface="ＭＳ Ｐゴシック" pitchFamily="-112" charset="-128"/>
              </a:defRPr>
            </a:lvl3pPr>
            <a:lvl4pPr marL="1600200" indent="-228600" eaLnBrk="0" hangingPunct="0">
              <a:defRPr sz="2400" b="1">
                <a:solidFill>
                  <a:schemeClr val="tx1"/>
                </a:solidFill>
                <a:latin typeface="Arial" charset="0"/>
                <a:ea typeface="ＭＳ Ｐゴシック" pitchFamily="-112" charset="-128"/>
              </a:defRPr>
            </a:lvl4pPr>
            <a:lvl5pPr marL="2057400" indent="-228600" eaLnBrk="0" hangingPunct="0">
              <a:defRPr sz="2400" b="1">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112" charset="-128"/>
              </a:defRPr>
            </a:lvl9pPr>
          </a:lstStyle>
          <a:p>
            <a:pPr algn="r">
              <a:spcBef>
                <a:spcPct val="50000"/>
              </a:spcBef>
            </a:pPr>
            <a:r>
              <a:rPr lang="en-US" sz="800" b="0">
                <a:solidFill>
                  <a:prstClr val="white"/>
                </a:solidFill>
              </a:rPr>
              <a:t>E. Grafton-Cardwell</a:t>
            </a:r>
          </a:p>
        </p:txBody>
      </p:sp>
      <p:sp>
        <p:nvSpPr>
          <p:cNvPr id="37903" name="Text Box 23"/>
          <p:cNvSpPr txBox="1">
            <a:spLocks noChangeArrowheads="1"/>
          </p:cNvSpPr>
          <p:nvPr/>
        </p:nvSpPr>
        <p:spPr bwMode="auto">
          <a:xfrm>
            <a:off x="6011863" y="3860800"/>
            <a:ext cx="16875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pitchFamily="-112" charset="-128"/>
              </a:defRPr>
            </a:lvl1pPr>
            <a:lvl2pPr marL="742950" indent="-285750" eaLnBrk="0" hangingPunct="0">
              <a:defRPr sz="2400" b="1">
                <a:solidFill>
                  <a:schemeClr val="tx1"/>
                </a:solidFill>
                <a:latin typeface="Arial" charset="0"/>
                <a:ea typeface="ＭＳ Ｐゴシック" pitchFamily="-112" charset="-128"/>
              </a:defRPr>
            </a:lvl2pPr>
            <a:lvl3pPr marL="1143000" indent="-228600" eaLnBrk="0" hangingPunct="0">
              <a:defRPr sz="2400" b="1">
                <a:solidFill>
                  <a:schemeClr val="tx1"/>
                </a:solidFill>
                <a:latin typeface="Arial" charset="0"/>
                <a:ea typeface="ＭＳ Ｐゴシック" pitchFamily="-112" charset="-128"/>
              </a:defRPr>
            </a:lvl3pPr>
            <a:lvl4pPr marL="1600200" indent="-228600" eaLnBrk="0" hangingPunct="0">
              <a:defRPr sz="2400" b="1">
                <a:solidFill>
                  <a:schemeClr val="tx1"/>
                </a:solidFill>
                <a:latin typeface="Arial" charset="0"/>
                <a:ea typeface="ＭＳ Ｐゴシック" pitchFamily="-112" charset="-128"/>
              </a:defRPr>
            </a:lvl4pPr>
            <a:lvl5pPr marL="2057400" indent="-228600" eaLnBrk="0" hangingPunct="0">
              <a:defRPr sz="2400" b="1">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112" charset="-128"/>
              </a:defRPr>
            </a:lvl9pPr>
          </a:lstStyle>
          <a:p>
            <a:pPr>
              <a:spcBef>
                <a:spcPct val="50000"/>
              </a:spcBef>
            </a:pPr>
            <a:r>
              <a:rPr lang="en-US" sz="800" b="0" dirty="0">
                <a:solidFill>
                  <a:prstClr val="white"/>
                </a:solidFill>
              </a:rPr>
              <a:t>M. Rogers</a:t>
            </a:r>
          </a:p>
        </p:txBody>
      </p:sp>
      <p:pic>
        <p:nvPicPr>
          <p:cNvPr id="18" name="Picture 1" descr="ACP field shot 1_Rogers.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75921" y="1701800"/>
            <a:ext cx="3219110" cy="24210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 name="Picture 1"/>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595305" y="3764221"/>
            <a:ext cx="4171308" cy="20099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292166" y="1792257"/>
            <a:ext cx="3390471" cy="1754326"/>
          </a:xfrm>
          <a:prstGeom prst="rect">
            <a:avLst/>
          </a:prstGeom>
          <a:noFill/>
        </p:spPr>
        <p:txBody>
          <a:bodyPr wrap="square" rtlCol="0">
            <a:spAutoFit/>
          </a:bodyPr>
          <a:lstStyle/>
          <a:p>
            <a:r>
              <a:rPr lang="es-ES" b="1" dirty="0" smtClean="0">
                <a:solidFill>
                  <a:prstClr val="black"/>
                </a:solidFill>
              </a:rPr>
              <a:t>Si lo encuentra, llame al comisionado de agricultura de su condado o a la línea directa de CDFA –de cualquier forma actúe de inmediato para contactar a las autoridades competentes</a:t>
            </a:r>
            <a:endParaRPr lang="es-ES" b="1" dirty="0">
              <a:solidFill>
                <a:prstClr val="black"/>
              </a:solidFill>
            </a:endParaRPr>
          </a:p>
        </p:txBody>
      </p:sp>
    </p:spTree>
    <p:custDataLst>
      <p:tags r:id="rId1"/>
    </p:custDataLst>
    <p:extLst>
      <p:ext uri="{BB962C8B-B14F-4D97-AF65-F5344CB8AC3E}">
        <p14:creationId xmlns:p14="http://schemas.microsoft.com/office/powerpoint/2010/main" val="37355001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098983" y="193675"/>
            <a:ext cx="7380312" cy="1143000"/>
          </a:xfrm>
        </p:spPr>
        <p:txBody>
          <a:bodyPr/>
          <a:lstStyle/>
          <a:p>
            <a:pPr eaLnBrk="1" hangingPunct="1">
              <a:defRPr/>
            </a:pPr>
            <a:r>
              <a:rPr lang="es-ES" sz="2400" b="1" dirty="0" smtClean="0">
                <a:solidFill>
                  <a:srgbClr val="800000"/>
                </a:solidFill>
                <a:effectLst>
                  <a:outerShdw blurRad="38100" dist="38100" dir="2700000" algn="tl">
                    <a:srgbClr val="C0C0C0"/>
                  </a:outerShdw>
                </a:effectLst>
              </a:rPr>
              <a:t>El psílido tiene varias etapas o estadios: huevecillo, 5 fases intermedias sin alas, conocidas como ninfas, y una como adulto alado</a:t>
            </a:r>
          </a:p>
        </p:txBody>
      </p:sp>
      <p:pic>
        <p:nvPicPr>
          <p:cNvPr id="4099" name="Picture 4" descr="acpsyllid"/>
          <p:cNvPicPr>
            <a:picLocks noGrp="1" noChangeAspect="1" noChangeArrowheads="1"/>
          </p:cNvPicPr>
          <p:nvPr>
            <p:ph type="body" idx="1"/>
          </p:nvPr>
        </p:nvPicPr>
        <p:blipFill>
          <a:blip r:embed="rId3">
            <a:extLst>
              <a:ext uri="{28A0092B-C50C-407E-A947-70E740481C1C}">
                <a14:useLocalDpi xmlns:a14="http://schemas.microsoft.com/office/drawing/2010/main"/>
              </a:ext>
            </a:extLst>
          </a:blip>
          <a:srcRect/>
          <a:stretch>
            <a:fillRect/>
          </a:stretch>
        </p:blipFill>
        <p:spPr>
          <a:xfrm>
            <a:off x="3343275" y="1408136"/>
            <a:ext cx="4286250" cy="3667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Line 5"/>
          <p:cNvSpPr>
            <a:spLocks noChangeShapeType="1"/>
          </p:cNvSpPr>
          <p:nvPr/>
        </p:nvSpPr>
        <p:spPr bwMode="auto">
          <a:xfrm>
            <a:off x="3635375" y="1979636"/>
            <a:ext cx="720725"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1" name="Text Box 6"/>
          <p:cNvSpPr txBox="1">
            <a:spLocks noChangeArrowheads="1"/>
          </p:cNvSpPr>
          <p:nvPr/>
        </p:nvSpPr>
        <p:spPr bwMode="auto">
          <a:xfrm>
            <a:off x="2751138" y="1349399"/>
            <a:ext cx="10456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r>
              <a:rPr lang="en-US" dirty="0" err="1">
                <a:latin typeface="+mn-lt"/>
              </a:rPr>
              <a:t>Adulto</a:t>
            </a:r>
            <a:endParaRPr lang="en-US" dirty="0">
              <a:latin typeface="+mn-lt"/>
            </a:endParaRPr>
          </a:p>
        </p:txBody>
      </p:sp>
      <p:sp>
        <p:nvSpPr>
          <p:cNvPr id="4102" name="Text Box 7"/>
          <p:cNvSpPr txBox="1">
            <a:spLocks noChangeArrowheads="1"/>
          </p:cNvSpPr>
          <p:nvPr/>
        </p:nvSpPr>
        <p:spPr bwMode="auto">
          <a:xfrm>
            <a:off x="2679700" y="4806974"/>
            <a:ext cx="15156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r>
              <a:rPr lang="en-US">
                <a:latin typeface="+mn-lt"/>
              </a:rPr>
              <a:t>Huevecillo</a:t>
            </a:r>
          </a:p>
        </p:txBody>
      </p:sp>
      <p:sp>
        <p:nvSpPr>
          <p:cNvPr id="4103" name="Text Box 8"/>
          <p:cNvSpPr txBox="1">
            <a:spLocks noChangeArrowheads="1"/>
          </p:cNvSpPr>
          <p:nvPr/>
        </p:nvSpPr>
        <p:spPr bwMode="auto">
          <a:xfrm>
            <a:off x="3882065" y="5003824"/>
            <a:ext cx="430880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a:r>
              <a:rPr lang="en-US">
                <a:latin typeface="+mn-lt"/>
              </a:rPr>
              <a:t>5 ninfas </a:t>
            </a:r>
            <a:br>
              <a:rPr lang="en-US">
                <a:latin typeface="+mn-lt"/>
              </a:rPr>
            </a:br>
            <a:r>
              <a:rPr lang="en-US">
                <a:latin typeface="+mn-lt"/>
              </a:rPr>
              <a:t>(los insectos mudan para crecer)</a:t>
            </a:r>
            <a:endParaRPr lang="en-US" sz="2000" i="1">
              <a:latin typeface="+mn-lt"/>
            </a:endParaRPr>
          </a:p>
        </p:txBody>
      </p:sp>
      <p:sp>
        <p:nvSpPr>
          <p:cNvPr id="4104" name="Line 9"/>
          <p:cNvSpPr>
            <a:spLocks noChangeShapeType="1"/>
          </p:cNvSpPr>
          <p:nvPr/>
        </p:nvSpPr>
        <p:spPr bwMode="auto">
          <a:xfrm flipV="1">
            <a:off x="3276600" y="4356124"/>
            <a:ext cx="719138" cy="5032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Text Box 10"/>
          <p:cNvSpPr txBox="1">
            <a:spLocks noChangeArrowheads="1"/>
          </p:cNvSpPr>
          <p:nvPr/>
        </p:nvSpPr>
        <p:spPr bwMode="auto">
          <a:xfrm>
            <a:off x="250825" y="2997200"/>
            <a:ext cx="190365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r>
              <a:rPr lang="es-ES" sz="1800" dirty="0" smtClean="0">
                <a:latin typeface="+mn-lt"/>
              </a:rPr>
              <a:t>El ciclo de vida dura alrededor de 4 semanas</a:t>
            </a:r>
            <a:endParaRPr lang="es-ES" sz="1800" dirty="0">
              <a:latin typeface="+mn-lt"/>
            </a:endParaRPr>
          </a:p>
        </p:txBody>
      </p:sp>
    </p:spTree>
    <p:extLst>
      <p:ext uri="{BB962C8B-B14F-4D97-AF65-F5344CB8AC3E}">
        <p14:creationId xmlns:p14="http://schemas.microsoft.com/office/powerpoint/2010/main" val="28155217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idx="4294967295"/>
          </p:nvPr>
        </p:nvSpPr>
        <p:spPr>
          <a:xfrm>
            <a:off x="315823" y="72453"/>
            <a:ext cx="8735710" cy="1143000"/>
          </a:xfrm>
        </p:spPr>
        <p:txBody>
          <a:bodyPr/>
          <a:lstStyle/>
          <a:p>
            <a:pPr>
              <a:defRPr/>
            </a:pPr>
            <a:r>
              <a:rPr lang="es-ES" sz="2400" b="1" dirty="0" smtClean="0">
                <a:solidFill>
                  <a:srgbClr val="800000"/>
                </a:solidFill>
                <a:effectLst>
                  <a:outerShdw blurRad="38100" dist="38100" dir="2700000" algn="tl">
                    <a:srgbClr val="C0C0C0"/>
                  </a:outerShdw>
                </a:effectLst>
              </a:rPr>
              <a:t>¿</a:t>
            </a:r>
            <a:r>
              <a:rPr lang="es-ES" sz="2400" b="1" dirty="0" smtClean="0">
                <a:solidFill>
                  <a:srgbClr val="800000"/>
                </a:solidFill>
                <a:effectLst>
                  <a:outerShdw blurRad="38100" dist="38100" dir="2700000" algn="tl">
                    <a:srgbClr val="C0C0C0"/>
                  </a:outerShdw>
                </a:effectLst>
                <a:ea typeface="+mj-ea"/>
                <a:cs typeface="Arial" pitchFamily="34" charset="0"/>
              </a:rPr>
              <a:t>Cómo busco la enfermedad?</a:t>
            </a:r>
            <a:r>
              <a:rPr lang="es-ES" sz="2400" b="1" dirty="0" smtClean="0">
                <a:solidFill>
                  <a:srgbClr val="A50021"/>
                </a:solidFill>
                <a:effectLst>
                  <a:outerShdw blurRad="38100" dist="38100" dir="2700000" algn="tl">
                    <a:srgbClr val="C0C0C0"/>
                  </a:outerShdw>
                </a:effectLst>
                <a:ea typeface="+mj-ea"/>
                <a:cs typeface="Arial" pitchFamily="34" charset="0"/>
              </a:rPr>
              <a:t/>
            </a:r>
            <a:br>
              <a:rPr lang="es-ES" sz="2400" b="1" dirty="0" smtClean="0">
                <a:solidFill>
                  <a:srgbClr val="A50021"/>
                </a:solidFill>
                <a:effectLst>
                  <a:outerShdw blurRad="38100" dist="38100" dir="2700000" algn="tl">
                    <a:srgbClr val="C0C0C0"/>
                  </a:outerShdw>
                </a:effectLst>
                <a:ea typeface="+mj-ea"/>
                <a:cs typeface="Arial" pitchFamily="34" charset="0"/>
              </a:rPr>
            </a:br>
            <a:r>
              <a:rPr lang="es-ES" sz="2000" b="1" dirty="0" smtClean="0">
                <a:latin typeface="+mn-lt"/>
                <a:ea typeface="+mj-ea"/>
                <a:cs typeface="Arial" pitchFamily="34" charset="0"/>
              </a:rPr>
              <a:t>Fíjese si hay hojas con manchas amarillas y frutos </a:t>
            </a:r>
            <a:r>
              <a:rPr lang="es-ES" sz="2000" b="1" dirty="0" smtClean="0">
                <a:cs typeface="Arial" pitchFamily="34" charset="0"/>
              </a:rPr>
              <a:t>pequeños y de </a:t>
            </a:r>
            <a:r>
              <a:rPr lang="es-ES" sz="2000" b="1" dirty="0" smtClean="0">
                <a:latin typeface="+mn-lt"/>
                <a:ea typeface="+mj-ea"/>
                <a:cs typeface="Arial" pitchFamily="34" charset="0"/>
              </a:rPr>
              <a:t>forma irregular</a:t>
            </a:r>
            <a:endParaRPr lang="es-ES" sz="2400" b="1" dirty="0" smtClean="0">
              <a:solidFill>
                <a:srgbClr val="660033"/>
              </a:solidFill>
              <a:latin typeface="+mn-lt"/>
              <a:ea typeface="+mj-ea"/>
              <a:cs typeface="Arial" pitchFamily="34" charset="0"/>
            </a:endParaRPr>
          </a:p>
        </p:txBody>
      </p:sp>
      <p:pic>
        <p:nvPicPr>
          <p:cNvPr id="21507" name="Picture 8" descr="tree flush yellow"/>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86413" y="1215453"/>
            <a:ext cx="3073400" cy="4608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9" descr="frui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11684" y="3800298"/>
            <a:ext cx="2810089" cy="18733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 Box 12"/>
          <p:cNvSpPr txBox="1">
            <a:spLocks noChangeArrowheads="1"/>
          </p:cNvSpPr>
          <p:nvPr/>
        </p:nvSpPr>
        <p:spPr bwMode="auto">
          <a:xfrm>
            <a:off x="7524750" y="6165850"/>
            <a:ext cx="11350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r>
              <a:rPr lang="en-US" sz="800">
                <a:solidFill>
                  <a:prstClr val="white"/>
                </a:solidFill>
              </a:rPr>
              <a:t>E. Grafton-Cardwell</a:t>
            </a:r>
          </a:p>
        </p:txBody>
      </p:sp>
      <p:pic>
        <p:nvPicPr>
          <p:cNvPr id="5122" name="Picture 2" descr="\\mail\users\beth\Documents\bgc_office\HLB\2012\Hacienda heights\First HLB inCA.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697666" y="1215453"/>
            <a:ext cx="3129241" cy="23469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723669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50521" y="908050"/>
            <a:ext cx="8893479"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es-ES" sz="2000" dirty="0">
                <a:latin typeface="+mn-lt"/>
              </a:rPr>
              <a:t> Si </a:t>
            </a:r>
            <a:r>
              <a:rPr lang="es-ES" sz="2000" dirty="0" smtClean="0">
                <a:latin typeface="+mn-lt"/>
              </a:rPr>
              <a:t>se encuentra </a:t>
            </a:r>
            <a:r>
              <a:rPr lang="es-ES" sz="2000" dirty="0">
                <a:latin typeface="+mn-lt"/>
              </a:rPr>
              <a:t>un psílido, todas las plantas hospederas en ese </a:t>
            </a:r>
            <a:r>
              <a:rPr lang="es-ES" sz="2000" dirty="0" smtClean="0">
                <a:latin typeface="+mn-lt"/>
              </a:rPr>
              <a:t>patio, </a:t>
            </a:r>
            <a:r>
              <a:rPr lang="es-ES" sz="2000" dirty="0">
                <a:latin typeface="+mn-lt"/>
              </a:rPr>
              <a:t>y en patios localizados en una área de 400 metros a la </a:t>
            </a:r>
            <a:r>
              <a:rPr lang="es-ES" sz="2000" dirty="0" smtClean="0">
                <a:latin typeface="+mn-lt"/>
              </a:rPr>
              <a:t>redonda, </a:t>
            </a:r>
            <a:r>
              <a:rPr lang="es-ES" sz="2000" dirty="0">
                <a:latin typeface="+mn-lt"/>
              </a:rPr>
              <a:t>se fumigan con un insecticida foliar y sistémico. </a:t>
            </a:r>
          </a:p>
          <a:p>
            <a:pPr eaLnBrk="1" hangingPunct="1"/>
            <a:r>
              <a:rPr lang="es-ES" sz="2000" dirty="0" smtClean="0">
                <a:solidFill>
                  <a:srgbClr val="990033"/>
                </a:solidFill>
                <a:latin typeface="+mn-lt"/>
              </a:rPr>
              <a:t>Un </a:t>
            </a:r>
            <a:r>
              <a:rPr lang="es-ES" sz="2000" dirty="0">
                <a:solidFill>
                  <a:srgbClr val="990033"/>
                </a:solidFill>
                <a:latin typeface="+mn-lt"/>
              </a:rPr>
              <a:t>fumigador profesional fumiga con insecticidas </a:t>
            </a:r>
            <a:r>
              <a:rPr lang="es-ES" sz="2000" dirty="0" smtClean="0">
                <a:solidFill>
                  <a:srgbClr val="990033"/>
                </a:solidFill>
                <a:latin typeface="+mn-lt"/>
              </a:rPr>
              <a:t>los árboles </a:t>
            </a:r>
            <a:r>
              <a:rPr lang="es-ES" sz="2000" dirty="0">
                <a:solidFill>
                  <a:srgbClr val="990033"/>
                </a:solidFill>
                <a:latin typeface="+mn-lt"/>
              </a:rPr>
              <a:t>de cítricos </a:t>
            </a:r>
            <a:r>
              <a:rPr lang="es-ES" sz="2000" dirty="0" smtClean="0">
                <a:solidFill>
                  <a:srgbClr val="990033"/>
                </a:solidFill>
                <a:latin typeface="+mn-lt"/>
              </a:rPr>
              <a:t/>
            </a:r>
            <a:br>
              <a:rPr lang="es-ES" sz="2000" dirty="0" smtClean="0">
                <a:solidFill>
                  <a:srgbClr val="990033"/>
                </a:solidFill>
                <a:latin typeface="+mn-lt"/>
              </a:rPr>
            </a:br>
            <a:r>
              <a:rPr lang="es-ES" sz="2000" dirty="0" smtClean="0">
                <a:solidFill>
                  <a:srgbClr val="990033"/>
                </a:solidFill>
                <a:latin typeface="+mn-lt"/>
              </a:rPr>
              <a:t>y </a:t>
            </a:r>
            <a:r>
              <a:rPr lang="es-ES" sz="2000" dirty="0">
                <a:solidFill>
                  <a:srgbClr val="990033"/>
                </a:solidFill>
                <a:latin typeface="+mn-lt"/>
              </a:rPr>
              <a:t>plantas con un parentesco </a:t>
            </a:r>
            <a:r>
              <a:rPr lang="es-ES" sz="2000" dirty="0" smtClean="0">
                <a:solidFill>
                  <a:srgbClr val="990033"/>
                </a:solidFill>
                <a:latin typeface="+mn-lt"/>
              </a:rPr>
              <a:t>cercano </a:t>
            </a:r>
            <a:r>
              <a:rPr lang="es-ES" sz="2000" dirty="0">
                <a:solidFill>
                  <a:srgbClr val="990033"/>
                </a:solidFill>
                <a:latin typeface="+mn-lt"/>
              </a:rPr>
              <a:t>a los cítricos</a:t>
            </a:r>
          </a:p>
          <a:p>
            <a:pPr eaLnBrk="1" hangingPunct="1"/>
            <a:r>
              <a:rPr lang="es-ES" sz="2000" dirty="0">
                <a:solidFill>
                  <a:srgbClr val="990033"/>
                </a:solidFill>
                <a:latin typeface="+mn-lt"/>
              </a:rPr>
              <a:t> 	</a:t>
            </a:r>
            <a:r>
              <a:rPr lang="es-ES" sz="2000" dirty="0" err="1">
                <a:latin typeface="+mn-lt"/>
              </a:rPr>
              <a:t>ciflutrin</a:t>
            </a:r>
            <a:r>
              <a:rPr lang="es-ES" sz="2000" dirty="0">
                <a:latin typeface="+mn-lt"/>
              </a:rPr>
              <a:t> (Tempo) un </a:t>
            </a:r>
            <a:r>
              <a:rPr lang="es-ES" sz="2000" dirty="0" err="1">
                <a:latin typeface="+mn-lt"/>
              </a:rPr>
              <a:t>piretoide</a:t>
            </a:r>
            <a:r>
              <a:rPr lang="es-ES" sz="2000" dirty="0">
                <a:latin typeface="+mn-lt"/>
              </a:rPr>
              <a:t> foliar </a:t>
            </a:r>
          </a:p>
          <a:p>
            <a:pPr eaLnBrk="1" hangingPunct="1"/>
            <a:r>
              <a:rPr lang="es-ES" sz="2000" dirty="0">
                <a:latin typeface="+mn-lt"/>
              </a:rPr>
              <a:t>	</a:t>
            </a:r>
            <a:r>
              <a:rPr lang="es-ES" sz="2000" dirty="0" err="1">
                <a:latin typeface="+mn-lt"/>
              </a:rPr>
              <a:t>imidacloprida</a:t>
            </a:r>
            <a:r>
              <a:rPr lang="es-ES" sz="2000" dirty="0">
                <a:latin typeface="+mn-lt"/>
              </a:rPr>
              <a:t> (</a:t>
            </a:r>
            <a:r>
              <a:rPr lang="es-ES" sz="2000" dirty="0" err="1">
                <a:latin typeface="+mn-lt"/>
              </a:rPr>
              <a:t>Merit</a:t>
            </a:r>
            <a:r>
              <a:rPr lang="es-ES" sz="2000" dirty="0">
                <a:latin typeface="+mn-lt"/>
              </a:rPr>
              <a:t>) un </a:t>
            </a:r>
            <a:r>
              <a:rPr lang="es-ES" sz="2000" dirty="0" err="1">
                <a:latin typeface="+mn-lt"/>
              </a:rPr>
              <a:t>neonicotinoide</a:t>
            </a:r>
            <a:r>
              <a:rPr lang="es-ES" sz="2000" dirty="0">
                <a:latin typeface="+mn-lt"/>
              </a:rPr>
              <a:t> sistémico </a:t>
            </a:r>
          </a:p>
        </p:txBody>
      </p:sp>
      <p:sp>
        <p:nvSpPr>
          <p:cNvPr id="99331" name="Text Box 3"/>
          <p:cNvSpPr txBox="1">
            <a:spLocks noChangeArrowheads="1"/>
          </p:cNvSpPr>
          <p:nvPr/>
        </p:nvSpPr>
        <p:spPr bwMode="auto">
          <a:xfrm>
            <a:off x="250521" y="74613"/>
            <a:ext cx="866801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defRPr/>
            </a:pPr>
            <a:r>
              <a:rPr lang="es-ES" sz="2400" b="1" dirty="0">
                <a:solidFill>
                  <a:srgbClr val="800000"/>
                </a:solidFill>
                <a:effectLst>
                  <a:outerShdw blurRad="38100" dist="38100" dir="2700000" algn="tl">
                    <a:srgbClr val="C0C0C0"/>
                  </a:outerShdw>
                </a:effectLst>
              </a:rPr>
              <a:t>¿Qué ocurre cuando se </a:t>
            </a:r>
            <a:r>
              <a:rPr lang="es-ES" sz="2400" b="1" dirty="0" smtClean="0">
                <a:solidFill>
                  <a:srgbClr val="800000"/>
                </a:solidFill>
                <a:effectLst>
                  <a:outerShdw blurRad="38100" dist="38100" dir="2700000" algn="tl">
                    <a:srgbClr val="C0C0C0"/>
                  </a:outerShdw>
                </a:effectLst>
              </a:rPr>
              <a:t>encuentra el </a:t>
            </a:r>
            <a:r>
              <a:rPr lang="es-ES" sz="2400" b="1" dirty="0">
                <a:solidFill>
                  <a:srgbClr val="800000"/>
                </a:solidFill>
                <a:effectLst>
                  <a:outerShdw blurRad="38100" dist="38100" dir="2700000" algn="tl">
                    <a:srgbClr val="C0C0C0"/>
                  </a:outerShdw>
                </a:effectLst>
              </a:rPr>
              <a:t>psílido asiático</a:t>
            </a:r>
            <a:br>
              <a:rPr lang="es-ES" sz="2400" b="1" dirty="0">
                <a:solidFill>
                  <a:srgbClr val="800000"/>
                </a:solidFill>
                <a:effectLst>
                  <a:outerShdw blurRad="38100" dist="38100" dir="2700000" algn="tl">
                    <a:srgbClr val="C0C0C0"/>
                  </a:outerShdw>
                </a:effectLst>
              </a:rPr>
            </a:br>
            <a:r>
              <a:rPr lang="es-ES" sz="2400" b="1" dirty="0">
                <a:solidFill>
                  <a:srgbClr val="800000"/>
                </a:solidFill>
                <a:effectLst>
                  <a:outerShdw blurRad="38100" dist="38100" dir="2700000" algn="tl">
                    <a:srgbClr val="C0C0C0"/>
                  </a:outerShdw>
                </a:effectLst>
              </a:rPr>
              <a:t>  de los cítricos en algún traspatio en California?</a:t>
            </a:r>
          </a:p>
        </p:txBody>
      </p:sp>
      <p:pic>
        <p:nvPicPr>
          <p:cNvPr id="33796"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10618" y="3546570"/>
            <a:ext cx="2844561" cy="21407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8"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57930" y="3546570"/>
            <a:ext cx="2839329" cy="21365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08563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16564586"/>
              </p:ext>
            </p:extLst>
          </p:nvPr>
        </p:nvGraphicFramePr>
        <p:xfrm>
          <a:off x="203751" y="1246040"/>
          <a:ext cx="8736495" cy="4307840"/>
        </p:xfrm>
        <a:graphic>
          <a:graphicData uri="http://schemas.openxmlformats.org/drawingml/2006/table">
            <a:tbl>
              <a:tblPr>
                <a:tableStyleId>{69C7853C-536D-4A76-A0AE-DD22124D55A5}</a:tableStyleId>
              </a:tblPr>
              <a:tblGrid>
                <a:gridCol w="1838131"/>
                <a:gridCol w="1772816"/>
                <a:gridCol w="1558212"/>
                <a:gridCol w="1286473"/>
                <a:gridCol w="2280863"/>
              </a:tblGrid>
              <a:tr h="508000">
                <a:tc>
                  <a:txBody>
                    <a:bodyPr/>
                    <a:lstStyle/>
                    <a:p>
                      <a:pPr algn="ctr"/>
                      <a:r>
                        <a:rPr lang="es-ES" sz="1600" b="1" noProof="0" dirty="0" smtClean="0"/>
                        <a:t>Tipo de tratamiento </a:t>
                      </a:r>
                      <a:endParaRPr lang="es-ES" sz="1600" b="1" noProof="0" dirty="0"/>
                    </a:p>
                  </a:txBody>
                  <a:tcPr marL="50800" marR="50800" marT="25400" marB="25400" anchor="ctr">
                    <a:solidFill>
                      <a:schemeClr val="accent1">
                        <a:alpha val="21000"/>
                      </a:schemeClr>
                    </a:solidFill>
                  </a:tcPr>
                </a:tc>
                <a:tc>
                  <a:txBody>
                    <a:bodyPr/>
                    <a:lstStyle/>
                    <a:p>
                      <a:pPr algn="ctr"/>
                      <a:r>
                        <a:rPr lang="es-ES" sz="1600" b="1" noProof="0" dirty="0" smtClean="0"/>
                        <a:t>Nombre</a:t>
                      </a:r>
                      <a:r>
                        <a:rPr lang="es-ES" sz="1600" b="1" baseline="0" noProof="0" dirty="0" smtClean="0"/>
                        <a:t> del pesticida</a:t>
                      </a:r>
                      <a:endParaRPr lang="es-ES" sz="1600" b="1" noProof="0" dirty="0"/>
                    </a:p>
                  </a:txBody>
                  <a:tcPr marL="50800" marR="50800" marT="25400" marB="25400" anchor="ctr">
                    <a:solidFill>
                      <a:schemeClr val="accent1">
                        <a:alpha val="21000"/>
                      </a:schemeClr>
                    </a:solidFill>
                  </a:tcPr>
                </a:tc>
                <a:tc>
                  <a:txBody>
                    <a:bodyPr/>
                    <a:lstStyle/>
                    <a:p>
                      <a:pPr algn="ctr"/>
                      <a:r>
                        <a:rPr lang="es-ES" sz="1600" b="1" noProof="0" dirty="0" smtClean="0"/>
                        <a:t>Efectividad contra el ACP </a:t>
                      </a:r>
                      <a:endParaRPr lang="es-ES" sz="1600" b="1" noProof="0" dirty="0"/>
                    </a:p>
                  </a:txBody>
                  <a:tcPr marL="50800" marR="50800" marT="25400" marB="25400" anchor="ctr">
                    <a:solidFill>
                      <a:schemeClr val="accent1">
                        <a:alpha val="21000"/>
                      </a:schemeClr>
                    </a:solidFill>
                  </a:tcPr>
                </a:tc>
                <a:tc>
                  <a:txBody>
                    <a:bodyPr/>
                    <a:lstStyle/>
                    <a:p>
                      <a:pPr algn="ctr"/>
                      <a:r>
                        <a:rPr lang="es-ES" sz="1600" b="1" noProof="0" dirty="0" smtClean="0"/>
                        <a:t>Duración del control </a:t>
                      </a:r>
                      <a:endParaRPr lang="es-ES" sz="1600" b="1" noProof="0" dirty="0"/>
                    </a:p>
                  </a:txBody>
                  <a:tcPr marL="50800" marR="50800" marT="25400" marB="25400" anchor="ctr">
                    <a:solidFill>
                      <a:schemeClr val="accent1">
                        <a:alpha val="21000"/>
                      </a:schemeClr>
                    </a:solidFill>
                  </a:tcPr>
                </a:tc>
                <a:tc>
                  <a:txBody>
                    <a:bodyPr/>
                    <a:lstStyle/>
                    <a:p>
                      <a:pPr algn="ctr"/>
                      <a:r>
                        <a:rPr lang="es-ES" sz="1600" b="1" noProof="0" dirty="0" smtClean="0"/>
                        <a:t>Momento de</a:t>
                      </a:r>
                      <a:br>
                        <a:rPr lang="es-ES" sz="1600" b="1" noProof="0" dirty="0" smtClean="0"/>
                      </a:br>
                      <a:r>
                        <a:rPr lang="es-ES" sz="1600" b="1" baseline="0" noProof="0" dirty="0" smtClean="0"/>
                        <a:t> aplicación</a:t>
                      </a:r>
                      <a:endParaRPr lang="es-ES" sz="1600" b="1" noProof="0" dirty="0"/>
                    </a:p>
                  </a:txBody>
                  <a:tcPr marL="50800" marR="50800" marT="25400" marB="25400" anchor="ctr">
                    <a:solidFill>
                      <a:schemeClr val="accent1">
                        <a:alpha val="21000"/>
                      </a:schemeClr>
                    </a:solidFill>
                  </a:tcPr>
                </a:tc>
              </a:tr>
              <a:tr h="1117600">
                <a:tc>
                  <a:txBody>
                    <a:bodyPr/>
                    <a:lstStyle/>
                    <a:p>
                      <a:pPr algn="ctr"/>
                      <a:r>
                        <a:rPr lang="es-ES" sz="1600" b="1" noProof="0" dirty="0" smtClean="0"/>
                        <a:t>Tratamiento profesional</a:t>
                      </a:r>
                      <a:endParaRPr lang="es-ES" sz="1600" b="1" noProof="0" dirty="0"/>
                    </a:p>
                  </a:txBody>
                  <a:tcPr marL="50800" marR="50800" marT="25400" marB="25400" anchor="ctr">
                    <a:solidFill>
                      <a:schemeClr val="accent1">
                        <a:alpha val="21000"/>
                      </a:schemeClr>
                    </a:solidFill>
                  </a:tcPr>
                </a:tc>
                <a:tc>
                  <a:txBody>
                    <a:bodyPr/>
                    <a:lstStyle/>
                    <a:p>
                      <a:pPr algn="ctr"/>
                      <a:r>
                        <a:rPr lang="es-ES" sz="1600" b="1" noProof="0" dirty="0" smtClean="0"/>
                        <a:t>Tempo &amp; </a:t>
                      </a:r>
                      <a:r>
                        <a:rPr lang="es-ES" sz="1600" b="1" noProof="0" dirty="0" err="1" smtClean="0"/>
                        <a:t>Merit</a:t>
                      </a:r>
                      <a:endParaRPr lang="es-ES" sz="1600" b="1" noProof="0" dirty="0"/>
                    </a:p>
                  </a:txBody>
                  <a:tcPr marL="50800" marR="50800" marT="25400" marB="25400" anchor="ctr"/>
                </a:tc>
                <a:tc>
                  <a:txBody>
                    <a:bodyPr/>
                    <a:lstStyle/>
                    <a:p>
                      <a:pPr algn="ctr"/>
                      <a:r>
                        <a:rPr lang="es-ES" sz="1600" b="1" noProof="0" dirty="0" smtClean="0"/>
                        <a:t>Alta</a:t>
                      </a:r>
                      <a:endParaRPr lang="es-ES" sz="1600" b="1" noProof="0" dirty="0"/>
                    </a:p>
                  </a:txBody>
                  <a:tcPr marL="50800" marR="50800" marT="25400" marB="25400" anchor="ctr"/>
                </a:tc>
                <a:tc>
                  <a:txBody>
                    <a:bodyPr/>
                    <a:lstStyle/>
                    <a:p>
                      <a:pPr algn="ctr"/>
                      <a:r>
                        <a:rPr lang="es-ES" sz="1600" b="1" noProof="0" dirty="0" smtClean="0"/>
                        <a:t>Meses</a:t>
                      </a:r>
                      <a:endParaRPr lang="es-ES" sz="1600" b="1" noProof="0" dirty="0"/>
                    </a:p>
                  </a:txBody>
                  <a:tcPr marL="50800" marR="50800" marT="25400" marB="25400" anchor="ctr"/>
                </a:tc>
                <a:tc>
                  <a:txBody>
                    <a:bodyPr/>
                    <a:lstStyle/>
                    <a:p>
                      <a:pPr algn="ctr"/>
                      <a:r>
                        <a:rPr lang="es-ES" sz="1600" b="1" noProof="0" dirty="0" smtClean="0"/>
                        <a:t>Foliar: cuando el</a:t>
                      </a:r>
                      <a:r>
                        <a:rPr lang="es-ES" sz="1600" b="1" baseline="0" noProof="0" dirty="0" smtClean="0"/>
                        <a:t> psílido está presente </a:t>
                      </a:r>
                      <a:endParaRPr lang="es-ES" sz="1600" b="1" noProof="0" dirty="0" smtClean="0"/>
                    </a:p>
                    <a:p>
                      <a:pPr algn="ctr"/>
                      <a:r>
                        <a:rPr lang="es-ES" sz="1600" b="1" noProof="0" dirty="0" smtClean="0"/>
                        <a:t>Sistémico: verano</a:t>
                      </a:r>
                      <a:r>
                        <a:rPr lang="es-ES" sz="1600" b="1" baseline="0" noProof="0" dirty="0" smtClean="0"/>
                        <a:t> u otoño</a:t>
                      </a:r>
                      <a:endParaRPr lang="es-ES" sz="1600" b="1" noProof="0" dirty="0"/>
                    </a:p>
                  </a:txBody>
                  <a:tcPr marL="50800" marR="50800" marT="25400" marB="25400" anchor="ctr"/>
                </a:tc>
              </a:tr>
              <a:tr h="812800">
                <a:tc>
                  <a:txBody>
                    <a:bodyPr/>
                    <a:lstStyle/>
                    <a:p>
                      <a:pPr algn="ctr"/>
                      <a:r>
                        <a:rPr lang="es-ES" sz="1600" b="1" noProof="0" dirty="0" smtClean="0"/>
                        <a:t>Foliares de espectro amplio para aplicación casera </a:t>
                      </a:r>
                      <a:endParaRPr lang="es-ES" sz="1600" b="1" noProof="0" dirty="0"/>
                    </a:p>
                  </a:txBody>
                  <a:tcPr marL="50800" marR="50800" marT="25400" marB="25400" anchor="ctr">
                    <a:solidFill>
                      <a:schemeClr val="accent1">
                        <a:alpha val="21000"/>
                      </a:schemeClr>
                    </a:solidFill>
                  </a:tcPr>
                </a:tc>
                <a:tc>
                  <a:txBody>
                    <a:bodyPr/>
                    <a:lstStyle/>
                    <a:p>
                      <a:pPr algn="ctr"/>
                      <a:r>
                        <a:rPr lang="es-ES" sz="1600" b="1" noProof="0" dirty="0" err="1" smtClean="0"/>
                        <a:t>Sevin</a:t>
                      </a:r>
                      <a:r>
                        <a:rPr lang="es-ES" sz="1600" b="1" noProof="0" dirty="0" smtClean="0"/>
                        <a:t>, </a:t>
                      </a:r>
                      <a:r>
                        <a:rPr lang="es-ES" sz="1600" b="1" noProof="0" dirty="0" err="1" smtClean="0"/>
                        <a:t>Malathion</a:t>
                      </a:r>
                      <a:endParaRPr lang="es-ES" sz="1600" b="1" noProof="0" dirty="0"/>
                    </a:p>
                  </a:txBody>
                  <a:tcPr marL="50800" marR="50800" marT="25400" marB="25400" anchor="ctr"/>
                </a:tc>
                <a:tc>
                  <a:txBody>
                    <a:bodyPr/>
                    <a:lstStyle/>
                    <a:p>
                      <a:pPr algn="ctr"/>
                      <a:r>
                        <a:rPr lang="es-ES" sz="1600" b="1" noProof="0" dirty="0" smtClean="0"/>
                        <a:t>Moderada</a:t>
                      </a:r>
                      <a:endParaRPr lang="es-ES" sz="1600" b="1" noProof="0" dirty="0"/>
                    </a:p>
                  </a:txBody>
                  <a:tcPr marL="50800" marR="50800" marT="25400" marB="25400" anchor="ctr"/>
                </a:tc>
                <a:tc>
                  <a:txBody>
                    <a:bodyPr/>
                    <a:lstStyle/>
                    <a:p>
                      <a:pPr algn="ctr"/>
                      <a:r>
                        <a:rPr lang="es-ES" sz="1600" b="1" noProof="0" dirty="0" smtClean="0"/>
                        <a:t>Semanas </a:t>
                      </a:r>
                      <a:endParaRPr lang="es-ES" sz="1600" b="1" noProof="0" dirty="0"/>
                    </a:p>
                  </a:txBody>
                  <a:tcPr marL="50800" marR="50800" marT="25400" marB="25400" anchor="ctr"/>
                </a:tc>
                <a:tc>
                  <a:txBody>
                    <a:bodyPr/>
                    <a:lstStyle/>
                    <a:p>
                      <a:pPr algn="ctr"/>
                      <a:r>
                        <a:rPr lang="es-ES" sz="1600" b="1" noProof="0" dirty="0" smtClean="0"/>
                        <a:t>Cuando se encuentran psílidos </a:t>
                      </a:r>
                      <a:endParaRPr lang="es-ES" sz="1600" b="1" noProof="0" dirty="0"/>
                    </a:p>
                  </a:txBody>
                  <a:tcPr marL="50800" marR="50800" marT="25400" marB="25400" anchor="ctr"/>
                </a:tc>
              </a:tr>
              <a:tr h="812800">
                <a:tc>
                  <a:txBody>
                    <a:bodyPr/>
                    <a:lstStyle/>
                    <a:p>
                      <a:pPr algn="ctr"/>
                      <a:r>
                        <a:rPr lang="es-ES" sz="1600" b="1" noProof="0" dirty="0" smtClean="0"/>
                        <a:t>Insecticida</a:t>
                      </a:r>
                      <a:r>
                        <a:rPr lang="es-ES" sz="1600" b="1" baseline="0" noProof="0" dirty="0" smtClean="0"/>
                        <a:t> para empapar la tierra de aplicación casera</a:t>
                      </a:r>
                      <a:endParaRPr lang="es-ES" sz="1600" b="1" noProof="0" dirty="0"/>
                    </a:p>
                  </a:txBody>
                  <a:tcPr marL="50800" marR="50800" marT="25400" marB="25400" anchor="ctr">
                    <a:solidFill>
                      <a:schemeClr val="accent1">
                        <a:alpha val="21000"/>
                      </a:schemeClr>
                    </a:solidFill>
                  </a:tcPr>
                </a:tc>
                <a:tc>
                  <a:txBody>
                    <a:bodyPr/>
                    <a:lstStyle/>
                    <a:p>
                      <a:pPr algn="ctr"/>
                      <a:r>
                        <a:rPr lang="es-ES" sz="1600" b="1" noProof="0" dirty="0" smtClean="0"/>
                        <a:t>Bayer </a:t>
                      </a:r>
                      <a:r>
                        <a:rPr lang="es-ES" sz="1600" b="1" noProof="0" dirty="0" err="1" smtClean="0"/>
                        <a:t>Advanced</a:t>
                      </a:r>
                      <a:r>
                        <a:rPr lang="es-ES" sz="1600" b="1" noProof="0" dirty="0" smtClean="0"/>
                        <a:t> </a:t>
                      </a:r>
                      <a:r>
                        <a:rPr lang="es-ES" sz="1600" b="1" noProof="0" dirty="0" err="1" smtClean="0"/>
                        <a:t>Fruit</a:t>
                      </a:r>
                      <a:r>
                        <a:rPr lang="es-ES" sz="1600" b="1" noProof="0" dirty="0" smtClean="0"/>
                        <a:t>, Citrus &amp; Vegetable</a:t>
                      </a:r>
                      <a:endParaRPr lang="es-ES" sz="1600" b="1" noProof="0" dirty="0"/>
                    </a:p>
                  </a:txBody>
                  <a:tcPr marL="50800" marR="50800" marT="25400" marB="25400" anchor="ctr"/>
                </a:tc>
                <a:tc>
                  <a:txBody>
                    <a:bodyPr/>
                    <a:lstStyle/>
                    <a:p>
                      <a:pPr algn="ctr"/>
                      <a:r>
                        <a:rPr lang="es-ES" sz="1600" b="1" noProof="0" dirty="0" smtClean="0"/>
                        <a:t>Moderada</a:t>
                      </a:r>
                      <a:endParaRPr lang="es-ES" sz="1600" b="1" noProof="0" dirty="0"/>
                    </a:p>
                  </a:txBody>
                  <a:tcPr marL="50800" marR="50800" marT="25400" marB="25400" anchor="ctr"/>
                </a:tc>
                <a:tc>
                  <a:txBody>
                    <a:bodyPr/>
                    <a:lstStyle/>
                    <a:p>
                      <a:pPr algn="ctr"/>
                      <a:r>
                        <a:rPr lang="es-ES" sz="1600" b="1" noProof="0" dirty="0" smtClean="0"/>
                        <a:t>Meses</a:t>
                      </a:r>
                      <a:endParaRPr lang="es-ES" sz="1600" b="1" noProof="0" dirty="0"/>
                    </a:p>
                  </a:txBody>
                  <a:tcPr marL="50800" marR="50800" marT="25400" marB="25400" anchor="ctr"/>
                </a:tc>
                <a:tc>
                  <a:txBody>
                    <a:bodyPr/>
                    <a:lstStyle/>
                    <a:p>
                      <a:pPr algn="ctr"/>
                      <a:r>
                        <a:rPr lang="es-ES" sz="1600" b="1" noProof="0" dirty="0" smtClean="0"/>
                        <a:t>Cuando se encuentran psílidos en el verano</a:t>
                      </a:r>
                      <a:r>
                        <a:rPr lang="es-ES" sz="1600" b="1" baseline="0" noProof="0" dirty="0" smtClean="0"/>
                        <a:t> u otoño </a:t>
                      </a:r>
                      <a:endParaRPr lang="es-ES" sz="1600" b="1" noProof="0" dirty="0"/>
                    </a:p>
                  </a:txBody>
                  <a:tcPr marL="50800" marR="50800" marT="25400" marB="25400" anchor="ctr"/>
                </a:tc>
              </a:tr>
              <a:tr h="812800">
                <a:tc>
                  <a:txBody>
                    <a:bodyPr/>
                    <a:lstStyle/>
                    <a:p>
                      <a:pPr algn="ctr"/>
                      <a:r>
                        <a:rPr lang="es-ES" sz="1600" b="1" noProof="0" dirty="0" smtClean="0"/>
                        <a:t>Foliares</a:t>
                      </a:r>
                      <a:r>
                        <a:rPr lang="es-ES" sz="1600" b="1" baseline="0" noProof="0" dirty="0" smtClean="0"/>
                        <a:t> suaves para aplicar en casa </a:t>
                      </a:r>
                      <a:endParaRPr lang="es-ES" sz="1600" b="1" noProof="0" dirty="0"/>
                    </a:p>
                  </a:txBody>
                  <a:tcPr marL="50800" marR="50800" marT="25400" marB="25400" anchor="ctr">
                    <a:solidFill>
                      <a:schemeClr val="accent1">
                        <a:alpha val="21000"/>
                      </a:schemeClr>
                    </a:solidFill>
                  </a:tcPr>
                </a:tc>
                <a:tc>
                  <a:txBody>
                    <a:bodyPr/>
                    <a:lstStyle/>
                    <a:p>
                      <a:pPr algn="ctr"/>
                      <a:r>
                        <a:rPr lang="es-ES" sz="1600" b="1" noProof="0" dirty="0" smtClean="0"/>
                        <a:t>Jabones </a:t>
                      </a:r>
                      <a:r>
                        <a:rPr lang="es-ES" sz="1600" b="1" baseline="0" noProof="0" dirty="0" smtClean="0"/>
                        <a:t>insecticidas</a:t>
                      </a:r>
                      <a:r>
                        <a:rPr lang="es-ES" sz="1600" b="1" noProof="0" dirty="0" smtClean="0"/>
                        <a:t>, aceites y </a:t>
                      </a:r>
                      <a:r>
                        <a:rPr lang="es-ES" sz="1600" b="1" noProof="0" dirty="0" err="1" smtClean="0"/>
                        <a:t>piretrina</a:t>
                      </a:r>
                      <a:r>
                        <a:rPr lang="es-ES" sz="1600" b="1" baseline="0" noProof="0" dirty="0" err="1" smtClean="0"/>
                        <a:t>s</a:t>
                      </a:r>
                      <a:endParaRPr lang="es-ES" sz="1600" b="1" noProof="0" dirty="0"/>
                    </a:p>
                  </a:txBody>
                  <a:tcPr marL="50800" marR="50800" marT="25400" marB="25400" anchor="ctr"/>
                </a:tc>
                <a:tc>
                  <a:txBody>
                    <a:bodyPr/>
                    <a:lstStyle/>
                    <a:p>
                      <a:pPr algn="ctr"/>
                      <a:r>
                        <a:rPr lang="es-ES" sz="1600" b="1" noProof="0" dirty="0" smtClean="0"/>
                        <a:t>De baja</a:t>
                      </a:r>
                      <a:r>
                        <a:rPr lang="es-ES" sz="1600" b="1" baseline="0" noProof="0" dirty="0" smtClean="0"/>
                        <a:t> a moderada </a:t>
                      </a:r>
                      <a:endParaRPr lang="es-ES" sz="1600" b="1" noProof="0" dirty="0"/>
                    </a:p>
                  </a:txBody>
                  <a:tcPr marL="50800" marR="50800" marT="25400" marB="25400" anchor="ctr"/>
                </a:tc>
                <a:tc>
                  <a:txBody>
                    <a:bodyPr/>
                    <a:lstStyle/>
                    <a:p>
                      <a:pPr algn="ctr"/>
                      <a:r>
                        <a:rPr lang="es-ES" sz="1600" b="1" noProof="0" dirty="0" smtClean="0"/>
                        <a:t>Días</a:t>
                      </a:r>
                      <a:endParaRPr lang="es-ES" sz="1600" b="1" noProof="0" dirty="0"/>
                    </a:p>
                  </a:txBody>
                  <a:tcPr marL="50800" marR="50800" marT="25400" marB="25400" anchor="ctr"/>
                </a:tc>
                <a:tc>
                  <a:txBody>
                    <a:bodyPr/>
                    <a:lstStyle/>
                    <a:p>
                      <a:pPr algn="ctr"/>
                      <a:r>
                        <a:rPr lang="es-ES" sz="1600" b="1" noProof="0" dirty="0" smtClean="0"/>
                        <a:t>Cada 7-10 días especialmente cuando *empiezan a brotar</a:t>
                      </a:r>
                      <a:r>
                        <a:rPr lang="es-ES" sz="1600" b="1" baseline="0" noProof="0" dirty="0" smtClean="0"/>
                        <a:t> las hojas</a:t>
                      </a:r>
                      <a:endParaRPr lang="es-ES" sz="1600" b="1" noProof="0" dirty="0"/>
                    </a:p>
                  </a:txBody>
                  <a:tcPr marL="50800" marR="50800" marT="25400" marB="25400" anchor="ctr"/>
                </a:tc>
              </a:tr>
            </a:tbl>
          </a:graphicData>
        </a:graphic>
      </p:graphicFrame>
      <p:sp>
        <p:nvSpPr>
          <p:cNvPr id="307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38088" tIns="-50784" rIns="4761" bIns="6348" numCol="1" anchor="ctr" anchorCtr="0" compatLnSpc="1">
            <a:prstTxWarp prst="textNoShape">
              <a:avLst/>
            </a:prstTxWarp>
            <a:spAutoFit/>
          </a:bodyPr>
          <a:lstStyle/>
          <a:p>
            <a:pPr algn="r" defTabSz="914400"/>
            <a:r>
              <a:rPr lang="en-US" sz="1200" dirty="0" smtClean="0">
                <a:solidFill>
                  <a:srgbClr val="FFFFFF"/>
                </a:solidFill>
                <a:latin typeface="Arial" pitchFamily="34" charset="0"/>
                <a:cs typeface="Arial" pitchFamily="34" charset="0"/>
              </a:rPr>
              <a:t>Homeowners can also apply systemic </a:t>
            </a:r>
            <a:r>
              <a:rPr lang="en-US" sz="1200" dirty="0" err="1" smtClean="0">
                <a:solidFill>
                  <a:srgbClr val="FFFFFF"/>
                </a:solidFill>
                <a:latin typeface="Arial" pitchFamily="34" charset="0"/>
                <a:cs typeface="Arial" pitchFamily="34" charset="0"/>
              </a:rPr>
              <a:t>imidacloprid</a:t>
            </a:r>
            <a:r>
              <a:rPr lang="en-US" sz="1200" dirty="0" smtClean="0">
                <a:solidFill>
                  <a:srgbClr val="FFFFFF"/>
                </a:solidFill>
                <a:latin typeface="Arial" pitchFamily="34" charset="0"/>
                <a:cs typeface="Arial" pitchFamily="34" charset="0"/>
              </a:rPr>
              <a:t> (Bayer Advanced Fruit, Citrus &amp; Vegetable).  This soil drench should be applied during summer or fall when roots are active, but since it lasts 1-2 months it need not be applied more than 2-3 times a year. </a:t>
            </a:r>
            <a:endParaRPr lang="en-US" sz="600" dirty="0" smtClean="0">
              <a:solidFill>
                <a:prstClr val="black"/>
              </a:solidFill>
              <a:latin typeface="Arial" pitchFamily="34" charset="0"/>
              <a:cs typeface="Arial" pitchFamily="34" charset="0"/>
            </a:endParaRPr>
          </a:p>
          <a:p>
            <a:pPr algn="r" defTabSz="914400" eaLnBrk="0" hangingPunct="0"/>
            <a:r>
              <a:rPr lang="en-US" sz="1200" dirty="0" smtClean="0">
                <a:solidFill>
                  <a:srgbClr val="FFFFFF"/>
                </a:solidFill>
                <a:latin typeface="Arial" pitchFamily="34" charset="0"/>
                <a:cs typeface="Arial" pitchFamily="34" charset="0"/>
              </a:rPr>
              <a:t> *Flushing: when new leaves are first developing until they expand and harden</a:t>
            </a:r>
            <a:endParaRPr lang="en-US" dirty="0" smtClean="0">
              <a:solidFill>
                <a:prstClr val="black"/>
              </a:solidFill>
              <a:latin typeface="Arial" pitchFamily="34" charset="0"/>
              <a:cs typeface="Arial" pitchFamily="34" charset="0"/>
            </a:endParaRPr>
          </a:p>
        </p:txBody>
      </p:sp>
      <p:sp>
        <p:nvSpPr>
          <p:cNvPr id="5" name="TextBox 4"/>
          <p:cNvSpPr txBox="1"/>
          <p:nvPr/>
        </p:nvSpPr>
        <p:spPr>
          <a:xfrm>
            <a:off x="0" y="251675"/>
            <a:ext cx="9143999" cy="769441"/>
          </a:xfrm>
          <a:prstGeom prst="rect">
            <a:avLst/>
          </a:prstGeom>
          <a:noFill/>
        </p:spPr>
        <p:txBody>
          <a:bodyPr wrap="square" rtlCol="0">
            <a:spAutoFit/>
          </a:bodyPr>
          <a:lstStyle/>
          <a:p>
            <a:pPr algn="ctr"/>
            <a:r>
              <a:rPr lang="es-ES" sz="2200" b="1" dirty="0" smtClean="0">
                <a:solidFill>
                  <a:srgbClr val="800000"/>
                </a:solidFill>
              </a:rPr>
              <a:t>Tratamientos con insecticidas disponibles para propietarios de viviendas -  tratamientos para aplicar cuando el CDFA no lo hace</a:t>
            </a:r>
            <a:endParaRPr lang="es-ES" sz="2200" b="1" dirty="0">
              <a:solidFill>
                <a:srgbClr val="800000"/>
              </a:solidFill>
            </a:endParaRPr>
          </a:p>
        </p:txBody>
      </p:sp>
    </p:spTree>
    <p:extLst>
      <p:ext uri="{BB962C8B-B14F-4D97-AF65-F5344CB8AC3E}">
        <p14:creationId xmlns:p14="http://schemas.microsoft.com/office/powerpoint/2010/main" val="19316465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577352" y="206734"/>
            <a:ext cx="6319313" cy="830997"/>
          </a:xfrm>
          <a:prstGeom prst="rect">
            <a:avLst/>
          </a:prstGeom>
          <a:noFill/>
          <a:ln w="9525">
            <a:noFill/>
            <a:miter lim="800000"/>
            <a:headEnd/>
            <a:tailEnd/>
          </a:ln>
          <a:effectLst/>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a:defRPr/>
            </a:pPr>
            <a:r>
              <a:rPr lang="es-ES" dirty="0" smtClean="0">
                <a:solidFill>
                  <a:srgbClr val="800000"/>
                </a:solidFill>
                <a:effectLst>
                  <a:outerShdw blurRad="38100" dist="38100" dir="2700000" algn="tl">
                    <a:srgbClr val="C0C0C0"/>
                  </a:outerShdw>
                </a:effectLst>
              </a:rPr>
              <a:t>¿</a:t>
            </a:r>
            <a:r>
              <a:rPr lang="es-ES" dirty="0" smtClean="0">
                <a:solidFill>
                  <a:srgbClr val="A50021"/>
                </a:solidFill>
                <a:effectLst>
                  <a:outerShdw blurRad="38100" dist="38100" dir="2700000" algn="tl">
                    <a:srgbClr val="C0C0C0"/>
                  </a:outerShdw>
                </a:effectLst>
                <a:cs typeface="+mn-cs"/>
              </a:rPr>
              <a:t>Y qué pasa con los enemigos naturales?</a:t>
            </a:r>
          </a:p>
          <a:p>
            <a:pPr algn="ctr">
              <a:defRPr/>
            </a:pPr>
            <a:endParaRPr lang="en-US" dirty="0" smtClean="0">
              <a:solidFill>
                <a:srgbClr val="A50021"/>
              </a:solidFill>
              <a:effectLst>
                <a:outerShdw blurRad="38100" dist="38100" dir="2700000" algn="tl">
                  <a:srgbClr val="C0C0C0"/>
                </a:outerShdw>
              </a:effectLst>
              <a:cs typeface="+mn-cs"/>
            </a:endParaRPr>
          </a:p>
        </p:txBody>
      </p:sp>
      <p:sp>
        <p:nvSpPr>
          <p:cNvPr id="3" name="TextBox 2"/>
          <p:cNvSpPr txBox="1"/>
          <p:nvPr/>
        </p:nvSpPr>
        <p:spPr>
          <a:xfrm>
            <a:off x="823500" y="731257"/>
            <a:ext cx="7579191" cy="707886"/>
          </a:xfrm>
          <a:prstGeom prst="rect">
            <a:avLst/>
          </a:prstGeom>
          <a:noFill/>
        </p:spPr>
        <p:txBody>
          <a:bodyPr wrap="none" rtlCol="0">
            <a:spAutoFit/>
          </a:bodyPr>
          <a:lstStyle/>
          <a:p>
            <a:pPr algn="ctr"/>
            <a:r>
              <a:rPr lang="es-ES" sz="2000" b="1" dirty="0" smtClean="0">
                <a:solidFill>
                  <a:prstClr val="black"/>
                </a:solidFill>
                <a:latin typeface="Calibri" pitchFamily="34" charset="0"/>
                <a:ea typeface="MS PGothic" pitchFamily="34" charset="-128"/>
                <a:cs typeface="+mn-cs"/>
              </a:rPr>
              <a:t>Hay una avispita que es un parásito y deposita sus huevecillos dentro </a:t>
            </a:r>
            <a:br>
              <a:rPr lang="es-ES" sz="2000" b="1" dirty="0" smtClean="0">
                <a:solidFill>
                  <a:prstClr val="black"/>
                </a:solidFill>
                <a:latin typeface="Calibri" pitchFamily="34" charset="0"/>
                <a:ea typeface="MS PGothic" pitchFamily="34" charset="-128"/>
                <a:cs typeface="+mn-cs"/>
              </a:rPr>
            </a:br>
            <a:r>
              <a:rPr lang="es-ES" sz="2000" b="1" dirty="0" smtClean="0">
                <a:solidFill>
                  <a:prstClr val="black"/>
                </a:solidFill>
                <a:latin typeface="Calibri" pitchFamily="34" charset="0"/>
                <a:ea typeface="MS PGothic" pitchFamily="34" charset="-128"/>
                <a:cs typeface="+mn-cs"/>
              </a:rPr>
              <a:t>de la ninfa del psílido. La avispa crece y mata a la ninfa.</a:t>
            </a:r>
            <a:endParaRPr lang="es-ES" sz="2000" b="1" dirty="0">
              <a:solidFill>
                <a:prstClr val="black"/>
              </a:solidFill>
              <a:latin typeface="Calibri" pitchFamily="34" charset="0"/>
              <a:ea typeface="MS PGothic" pitchFamily="34" charset="-128"/>
              <a:cs typeface="+mn-cs"/>
            </a:endParaRPr>
          </a:p>
        </p:txBody>
      </p:sp>
      <p:sp>
        <p:nvSpPr>
          <p:cNvPr id="4" name="TextBox 3"/>
          <p:cNvSpPr txBox="1"/>
          <p:nvPr/>
        </p:nvSpPr>
        <p:spPr>
          <a:xfrm>
            <a:off x="985681" y="4124501"/>
            <a:ext cx="3154803" cy="1631216"/>
          </a:xfrm>
          <a:prstGeom prst="rect">
            <a:avLst/>
          </a:prstGeom>
          <a:noFill/>
        </p:spPr>
        <p:txBody>
          <a:bodyPr wrap="square" rtlCol="0">
            <a:spAutoFit/>
          </a:bodyPr>
          <a:lstStyle/>
          <a:p>
            <a:r>
              <a:rPr lang="es-ES" sz="2000" b="1" dirty="0" smtClean="0">
                <a:solidFill>
                  <a:prstClr val="black"/>
                </a:solidFill>
                <a:latin typeface="Calibri" pitchFamily="34" charset="0"/>
                <a:ea typeface="MS PGothic" pitchFamily="34" charset="-128"/>
                <a:cs typeface="+mn-cs"/>
              </a:rPr>
              <a:t>Las avispitas son específicas para el psílido asiático de los cítricos y no representan riesgo alguno para los humanos.</a:t>
            </a:r>
          </a:p>
        </p:txBody>
      </p:sp>
      <p:sp>
        <p:nvSpPr>
          <p:cNvPr id="5" name="TextBox 4"/>
          <p:cNvSpPr txBox="1"/>
          <p:nvPr/>
        </p:nvSpPr>
        <p:spPr>
          <a:xfrm>
            <a:off x="482255" y="2239766"/>
            <a:ext cx="1832233" cy="369332"/>
          </a:xfrm>
          <a:prstGeom prst="rect">
            <a:avLst/>
          </a:prstGeom>
          <a:noFill/>
        </p:spPr>
        <p:txBody>
          <a:bodyPr wrap="none" rtlCol="0">
            <a:spAutoFit/>
          </a:bodyPr>
          <a:lstStyle/>
          <a:p>
            <a:r>
              <a:rPr lang="en-US" i="1" dirty="0" err="1" smtClean="0">
                <a:solidFill>
                  <a:prstClr val="black"/>
                </a:solidFill>
                <a:latin typeface="Calibri" pitchFamily="34" charset="0"/>
                <a:ea typeface="MS PGothic" pitchFamily="34" charset="-128"/>
                <a:cs typeface="+mn-cs"/>
              </a:rPr>
              <a:t>Tamarixia</a:t>
            </a:r>
            <a:r>
              <a:rPr lang="en-US" i="1" dirty="0" smtClean="0">
                <a:solidFill>
                  <a:prstClr val="black"/>
                </a:solidFill>
                <a:latin typeface="Calibri" pitchFamily="34" charset="0"/>
                <a:ea typeface="MS PGothic" pitchFamily="34" charset="-128"/>
                <a:cs typeface="+mn-cs"/>
              </a:rPr>
              <a:t> </a:t>
            </a:r>
            <a:r>
              <a:rPr lang="en-US" i="1" dirty="0" err="1" smtClean="0">
                <a:solidFill>
                  <a:prstClr val="black"/>
                </a:solidFill>
                <a:latin typeface="Calibri" pitchFamily="34" charset="0"/>
                <a:ea typeface="MS PGothic" pitchFamily="34" charset="-128"/>
                <a:cs typeface="+mn-cs"/>
              </a:rPr>
              <a:t>radiata</a:t>
            </a:r>
            <a:endParaRPr lang="en-US" i="1" dirty="0">
              <a:solidFill>
                <a:prstClr val="black"/>
              </a:solidFill>
              <a:latin typeface="Calibri" pitchFamily="34" charset="0"/>
              <a:ea typeface="MS PGothic" pitchFamily="34" charset="-128"/>
              <a:cs typeface="+mn-cs"/>
            </a:endParaRPr>
          </a:p>
        </p:txBody>
      </p:sp>
      <p:sp>
        <p:nvSpPr>
          <p:cNvPr id="6" name="TextBox 5"/>
          <p:cNvSpPr txBox="1"/>
          <p:nvPr/>
        </p:nvSpPr>
        <p:spPr>
          <a:xfrm>
            <a:off x="5052542" y="1604141"/>
            <a:ext cx="1718128" cy="1754326"/>
          </a:xfrm>
          <a:prstGeom prst="rect">
            <a:avLst/>
          </a:prstGeom>
          <a:noFill/>
        </p:spPr>
        <p:txBody>
          <a:bodyPr wrap="square" rtlCol="0">
            <a:spAutoFit/>
          </a:bodyPr>
          <a:lstStyle/>
          <a:p>
            <a:r>
              <a:rPr lang="es-ES" b="1" dirty="0" smtClean="0">
                <a:solidFill>
                  <a:prstClr val="black"/>
                </a:solidFill>
                <a:latin typeface="Calibri" pitchFamily="34" charset="0"/>
                <a:ea typeface="MS PGothic" pitchFamily="34" charset="-128"/>
                <a:cs typeface="+mn-cs"/>
              </a:rPr>
              <a:t>Orificio de salida dejado por un parásito que emerge de la ninfa del psílido </a:t>
            </a:r>
            <a:endParaRPr lang="es-ES" b="1" dirty="0">
              <a:solidFill>
                <a:prstClr val="black"/>
              </a:solidFill>
              <a:latin typeface="Calibri" pitchFamily="34" charset="0"/>
              <a:ea typeface="MS PGothic" pitchFamily="34" charset="-128"/>
              <a:cs typeface="+mn-cs"/>
            </a:endParaRPr>
          </a:p>
        </p:txBody>
      </p:sp>
      <p:pic>
        <p:nvPicPr>
          <p:cNvPr id="8" name="Picture 7" descr="201_tamarixia_radiata_male_cisr_mike_lewis__2_.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14487" y="1735907"/>
            <a:ext cx="2175319" cy="2124746"/>
          </a:xfrm>
          <a:prstGeom prst="rect">
            <a:avLst/>
          </a:prstGeom>
          <a:ln>
            <a:noFill/>
          </a:ln>
          <a:effectLst>
            <a:outerShdw blurRad="292100" dist="139700" dir="2700000" algn="tl" rotWithShape="0">
              <a:srgbClr val="333333">
                <a:alpha val="65000"/>
              </a:srgbClr>
            </a:outerShdw>
          </a:effectLst>
        </p:spPr>
      </p:pic>
      <p:pic>
        <p:nvPicPr>
          <p:cNvPr id="9" name="Picture 2" descr="ACP nymphs that have been attacked by Tamarixia. Photo: M. Hodd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13096" y="3334034"/>
            <a:ext cx="3333750" cy="2533650"/>
          </a:xfrm>
          <a:prstGeom prst="rect">
            <a:avLst/>
          </a:prstGeom>
          <a:noFill/>
        </p:spPr>
      </p:pic>
      <p:pic>
        <p:nvPicPr>
          <p:cNvPr id="10" name="Picture 9" descr="Hoy 2005 Exit hole 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92604" y="1570059"/>
            <a:ext cx="1698595" cy="22905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21295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43816"/>
            <a:ext cx="8229600" cy="701407"/>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b="1" dirty="0" err="1" smtClean="0">
                <a:solidFill>
                  <a:srgbClr val="800000"/>
                </a:solidFill>
                <a:effectLst>
                  <a:outerShdw blurRad="38100" dist="38100" dir="2700000" algn="tl">
                    <a:srgbClr val="000000">
                      <a:alpha val="43137"/>
                    </a:srgbClr>
                  </a:outerShdw>
                </a:effectLst>
                <a:latin typeface="Arial" pitchFamily="34" charset="0"/>
                <a:cs typeface="Arial" pitchFamily="34" charset="0"/>
              </a:rPr>
              <a:t>Liberación</a:t>
            </a:r>
            <a:r>
              <a:rPr lang="en-US" sz="2400" b="1"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 del </a:t>
            </a:r>
            <a:r>
              <a:rPr lang="en-US" sz="2400" b="1" dirty="0" err="1" smtClean="0">
                <a:solidFill>
                  <a:srgbClr val="800000"/>
                </a:solidFill>
                <a:effectLst>
                  <a:outerShdw blurRad="38100" dist="38100" dir="2700000" algn="tl">
                    <a:srgbClr val="000000">
                      <a:alpha val="43137"/>
                    </a:srgbClr>
                  </a:outerShdw>
                </a:effectLst>
                <a:latin typeface="Arial" pitchFamily="34" charset="0"/>
                <a:cs typeface="Arial" pitchFamily="34" charset="0"/>
              </a:rPr>
              <a:t>parásito</a:t>
            </a:r>
            <a:r>
              <a:rPr lang="en-US" sz="2400" b="1"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 </a:t>
            </a:r>
            <a:r>
              <a:rPr lang="en-US" sz="2400" b="1" i="1" dirty="0" err="1" smtClean="0">
                <a:solidFill>
                  <a:srgbClr val="800000"/>
                </a:solidFill>
                <a:effectLst>
                  <a:outerShdw blurRad="38100" dist="38100" dir="2700000" algn="tl">
                    <a:srgbClr val="000000">
                      <a:alpha val="43137"/>
                    </a:srgbClr>
                  </a:outerShdw>
                </a:effectLst>
                <a:latin typeface="Arial" pitchFamily="34" charset="0"/>
                <a:cs typeface="Arial" pitchFamily="34" charset="0"/>
              </a:rPr>
              <a:t>Tamarixia</a:t>
            </a:r>
            <a:r>
              <a:rPr lang="en-US" sz="2400" b="1"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  </a:t>
            </a:r>
            <a:endParaRPr lang="en-US" sz="2400" b="1" dirty="0">
              <a:solidFill>
                <a:srgbClr val="80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3"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411600" y="945223"/>
            <a:ext cx="5496095" cy="4648207"/>
          </a:xfrm>
          <a:prstGeom prst="rect">
            <a:avLst/>
          </a:prstGeom>
          <a:noFill/>
          <a:ln w="9525">
            <a:noFill/>
            <a:miter lim="800000"/>
            <a:headEnd/>
            <a:tailEnd/>
          </a:ln>
        </p:spPr>
      </p:pic>
      <p:pic>
        <p:nvPicPr>
          <p:cNvPr id="4" name="Picture 3" descr="201_tamarixia_radiata_male_cisr_mike_lewis__2_.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62847" y="983652"/>
            <a:ext cx="1447590" cy="96491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51716" y="1948566"/>
            <a:ext cx="3057142" cy="2246769"/>
          </a:xfrm>
          <a:prstGeom prst="rect">
            <a:avLst/>
          </a:prstGeom>
          <a:noFill/>
        </p:spPr>
        <p:txBody>
          <a:bodyPr wrap="square" rtlCol="0">
            <a:spAutoFit/>
          </a:bodyPr>
          <a:lstStyle/>
          <a:p>
            <a:r>
              <a:rPr lang="es-ES" sz="2000" b="1" dirty="0" smtClean="0">
                <a:solidFill>
                  <a:prstClr val="black"/>
                </a:solidFill>
                <a:latin typeface="Calibri" pitchFamily="34" charset="0"/>
                <a:ea typeface="MS PGothic" pitchFamily="34" charset="-128"/>
                <a:cs typeface="+mn-cs"/>
              </a:rPr>
              <a:t>Se espera que el parasitoide pueda reducir las poblaciones del psílido en las zonas urbanas y ayude a reducir la propagación de  la enfermedad.   </a:t>
            </a:r>
            <a:endParaRPr lang="es-ES" sz="2000" b="1" dirty="0">
              <a:solidFill>
                <a:prstClr val="black"/>
              </a:solidFill>
              <a:latin typeface="Calibri" pitchFamily="34" charset="0"/>
              <a:ea typeface="MS PGothic" pitchFamily="34" charset="-128"/>
              <a:cs typeface="+mn-cs"/>
            </a:endParaRPr>
          </a:p>
        </p:txBody>
      </p:sp>
      <p:sp>
        <p:nvSpPr>
          <p:cNvPr id="6" name="TextBox 5"/>
          <p:cNvSpPr txBox="1"/>
          <p:nvPr/>
        </p:nvSpPr>
        <p:spPr>
          <a:xfrm>
            <a:off x="5798651" y="5285657"/>
            <a:ext cx="2694456" cy="369332"/>
          </a:xfrm>
          <a:prstGeom prst="rect">
            <a:avLst/>
          </a:prstGeom>
          <a:solidFill>
            <a:schemeClr val="bg1"/>
          </a:solidFill>
        </p:spPr>
        <p:txBody>
          <a:bodyPr wrap="none" rtlCol="0">
            <a:spAutoFit/>
          </a:bodyPr>
          <a:lstStyle/>
          <a:p>
            <a:r>
              <a:rPr lang="en-US" b="1" dirty="0" smtClean="0">
                <a:solidFill>
                  <a:prstClr val="black"/>
                </a:solidFill>
                <a:latin typeface="Calibri" pitchFamily="34" charset="0"/>
                <a:ea typeface="MS PGothic" pitchFamily="34" charset="-128"/>
                <a:cs typeface="+mn-cs"/>
                <a:hlinkClick r:id="rId4"/>
              </a:rPr>
              <a:t>www.ucanr.edu/sites/acp</a:t>
            </a:r>
            <a:r>
              <a:rPr lang="en-US" b="1" dirty="0" smtClean="0">
                <a:solidFill>
                  <a:prstClr val="black"/>
                </a:solidFill>
                <a:latin typeface="Calibri" pitchFamily="34" charset="0"/>
                <a:ea typeface="MS PGothic" pitchFamily="34" charset="-128"/>
                <a:cs typeface="+mn-cs"/>
              </a:rPr>
              <a:t> </a:t>
            </a:r>
            <a:endParaRPr lang="en-US" b="1" dirty="0">
              <a:solidFill>
                <a:prstClr val="black"/>
              </a:solidFill>
              <a:latin typeface="Calibri" pitchFamily="34" charset="0"/>
              <a:ea typeface="MS PGothic" pitchFamily="34" charset="-128"/>
              <a:cs typeface="+mn-cs"/>
            </a:endParaRPr>
          </a:p>
        </p:txBody>
      </p:sp>
    </p:spTree>
    <p:extLst>
      <p:ext uri="{BB962C8B-B14F-4D97-AF65-F5344CB8AC3E}">
        <p14:creationId xmlns:p14="http://schemas.microsoft.com/office/powerpoint/2010/main" val="11405142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416810" y="1003430"/>
            <a:ext cx="8429836"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buFontTx/>
              <a:buChar char="•"/>
            </a:pPr>
            <a:r>
              <a:rPr lang="es-ES" sz="2000" dirty="0">
                <a:latin typeface="+mn-lt"/>
              </a:rPr>
              <a:t>Asegúrese de plantar </a:t>
            </a:r>
            <a:r>
              <a:rPr lang="es-ES" sz="2000" dirty="0" smtClean="0">
                <a:latin typeface="+mn-lt"/>
              </a:rPr>
              <a:t>solo </a:t>
            </a:r>
            <a:r>
              <a:rPr lang="es-ES" sz="2000" dirty="0">
                <a:latin typeface="+mn-lt"/>
              </a:rPr>
              <a:t>árboles </a:t>
            </a:r>
            <a:r>
              <a:rPr lang="es-ES" sz="2000" dirty="0" smtClean="0">
                <a:latin typeface="+mn-lt"/>
              </a:rPr>
              <a:t>de cítricos certificados -sin enfermedades- (o esquejes injertados) y </a:t>
            </a:r>
            <a:r>
              <a:rPr lang="es-ES" sz="2000" dirty="0">
                <a:latin typeface="+mn-lt"/>
              </a:rPr>
              <a:t>de comprarlos en viveros de </a:t>
            </a:r>
            <a:r>
              <a:rPr lang="es-ES" sz="2000" dirty="0" smtClean="0">
                <a:latin typeface="+mn-lt"/>
              </a:rPr>
              <a:t>confianza. </a:t>
            </a:r>
            <a:endParaRPr lang="es-ES" sz="2000" dirty="0">
              <a:latin typeface="+mn-lt"/>
            </a:endParaRPr>
          </a:p>
          <a:p>
            <a:pPr eaLnBrk="1" hangingPunct="1">
              <a:spcBef>
                <a:spcPct val="50000"/>
              </a:spcBef>
              <a:buFontTx/>
              <a:buChar char="•"/>
            </a:pPr>
            <a:r>
              <a:rPr lang="es-ES" sz="2000" dirty="0" smtClean="0">
                <a:latin typeface="+mn-lt"/>
              </a:rPr>
              <a:t>No traslade materia vegetal por el estado</a:t>
            </a:r>
          </a:p>
          <a:p>
            <a:pPr>
              <a:spcBef>
                <a:spcPct val="50000"/>
              </a:spcBef>
              <a:buFontTx/>
              <a:buChar char="•"/>
            </a:pPr>
            <a:r>
              <a:rPr lang="es-ES" sz="2000" dirty="0">
                <a:latin typeface="+mn-lt"/>
              </a:rPr>
              <a:t>Aprenda a reconocer la plaga y la enfermedad</a:t>
            </a:r>
          </a:p>
          <a:p>
            <a:pPr>
              <a:spcBef>
                <a:spcPct val="50000"/>
              </a:spcBef>
              <a:buFontTx/>
              <a:buChar char="•"/>
            </a:pPr>
            <a:r>
              <a:rPr lang="es-ES" sz="2000" dirty="0">
                <a:latin typeface="+mn-lt"/>
              </a:rPr>
              <a:t>Llame a la línea directa del Departamento de Alimentos y Agricultura (CDFA) si sospecha que </a:t>
            </a:r>
            <a:r>
              <a:rPr lang="es-ES" sz="2000" dirty="0" smtClean="0">
                <a:latin typeface="+mn-lt"/>
              </a:rPr>
              <a:t>sus </a:t>
            </a:r>
            <a:r>
              <a:rPr lang="es-ES" sz="2000" dirty="0">
                <a:latin typeface="+mn-lt"/>
              </a:rPr>
              <a:t>árboles </a:t>
            </a:r>
            <a:r>
              <a:rPr lang="es-ES" sz="2000" dirty="0" smtClean="0">
                <a:latin typeface="+mn-lt"/>
              </a:rPr>
              <a:t>pueden tener </a:t>
            </a:r>
            <a:r>
              <a:rPr lang="es-ES" sz="2000" dirty="0">
                <a:latin typeface="+mn-lt"/>
              </a:rPr>
              <a:t>la plaga o la enfermedad.   </a:t>
            </a:r>
          </a:p>
          <a:p>
            <a:pPr eaLnBrk="1" hangingPunct="1">
              <a:spcBef>
                <a:spcPct val="50000"/>
              </a:spcBef>
              <a:buFontTx/>
              <a:buChar char="•"/>
            </a:pPr>
            <a:r>
              <a:rPr lang="es-ES" sz="2000" dirty="0" smtClean="0">
                <a:latin typeface="+mn-lt"/>
              </a:rPr>
              <a:t>Si el CDFA no trata los psílidos en su zona y usted encuentra psílidos en sus árboles, aplique el tratamiento usted mismo. </a:t>
            </a:r>
            <a:endParaRPr lang="es-ES" sz="2000" dirty="0">
              <a:latin typeface="+mn-lt"/>
            </a:endParaRPr>
          </a:p>
        </p:txBody>
      </p:sp>
      <p:sp>
        <p:nvSpPr>
          <p:cNvPr id="124931" name="Text Box 3"/>
          <p:cNvSpPr txBox="1">
            <a:spLocks noChangeArrowheads="1"/>
          </p:cNvSpPr>
          <p:nvPr/>
        </p:nvSpPr>
        <p:spPr bwMode="auto">
          <a:xfrm>
            <a:off x="463463" y="188640"/>
            <a:ext cx="85725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defRPr/>
            </a:pPr>
            <a:r>
              <a:rPr lang="es-ES" sz="2400" b="1" dirty="0">
                <a:solidFill>
                  <a:srgbClr val="800000"/>
                </a:solidFill>
                <a:effectLst>
                  <a:outerShdw blurRad="38100" dist="38100" dir="2700000" algn="tl">
                    <a:srgbClr val="C0C0C0"/>
                  </a:outerShdw>
                </a:effectLst>
              </a:rPr>
              <a:t>¿Cómo puedo </a:t>
            </a:r>
            <a:r>
              <a:rPr lang="es-ES" sz="2400" b="1" dirty="0" smtClean="0">
                <a:solidFill>
                  <a:srgbClr val="800000"/>
                </a:solidFill>
                <a:effectLst>
                  <a:outerShdw blurRad="38100" dist="38100" dir="2700000" algn="tl">
                    <a:srgbClr val="C0C0C0"/>
                  </a:outerShdw>
                </a:effectLst>
              </a:rPr>
              <a:t>proteger mis árboles de cítricos y ayudar a prevenir la propagación de </a:t>
            </a:r>
            <a:r>
              <a:rPr lang="es-ES" sz="2400" b="1" dirty="0">
                <a:solidFill>
                  <a:srgbClr val="800000"/>
                </a:solidFill>
                <a:effectLst>
                  <a:outerShdw blurRad="38100" dist="38100" dir="2700000" algn="tl">
                    <a:srgbClr val="C0C0C0"/>
                  </a:outerShdw>
                </a:effectLst>
              </a:rPr>
              <a:t>la enfermedad </a:t>
            </a:r>
            <a:r>
              <a:rPr lang="es-ES" sz="2400" b="1" dirty="0" smtClean="0">
                <a:solidFill>
                  <a:srgbClr val="800000"/>
                </a:solidFill>
                <a:effectLst>
                  <a:outerShdw blurRad="38100" dist="38100" dir="2700000" algn="tl">
                    <a:srgbClr val="C0C0C0"/>
                  </a:outerShdw>
                </a:effectLst>
              </a:rPr>
              <a:t>HBL?</a:t>
            </a:r>
            <a:endParaRPr lang="es-ES" sz="2400" b="1" dirty="0">
              <a:solidFill>
                <a:srgbClr val="800000"/>
              </a:solidFill>
              <a:effectLst>
                <a:outerShdw blurRad="38100" dist="38100" dir="2700000" algn="tl">
                  <a:srgbClr val="C0C0C0"/>
                </a:outerShdw>
              </a:effectLst>
            </a:endParaRPr>
          </a:p>
        </p:txBody>
      </p:sp>
      <p:pic>
        <p:nvPicPr>
          <p:cNvPr id="40965" name="Picture 8" descr="IfYouFindI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40226" y="4298830"/>
            <a:ext cx="4340312" cy="1501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16810" y="4298830"/>
            <a:ext cx="3651337" cy="1200329"/>
          </a:xfrm>
          <a:prstGeom prst="rect">
            <a:avLst/>
          </a:prstGeom>
          <a:solidFill>
            <a:srgbClr val="FFCC00"/>
          </a:solidFill>
        </p:spPr>
        <p:txBody>
          <a:bodyPr wrap="square" rtlCol="0">
            <a:spAutoFit/>
          </a:bodyPr>
          <a:lstStyle/>
          <a:p>
            <a:r>
              <a:rPr lang="es-ES" b="1" dirty="0" smtClean="0"/>
              <a:t>¡Todas estas medidas protegerán sus árboles de cítricos y le darán tiempo a los científicos para encontrar una cura para esta enfermedad!</a:t>
            </a:r>
            <a:endParaRPr lang="en-US" b="1" dirty="0"/>
          </a:p>
        </p:txBody>
      </p:sp>
    </p:spTree>
    <p:extLst>
      <p:ext uri="{BB962C8B-B14F-4D97-AF65-F5344CB8AC3E}">
        <p14:creationId xmlns:p14="http://schemas.microsoft.com/office/powerpoint/2010/main" val="8097945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50520" y="175364"/>
            <a:ext cx="8430017" cy="830997"/>
          </a:xfrm>
          <a:prstGeom prst="rect">
            <a:avLst/>
          </a:prstGeom>
          <a:noFill/>
        </p:spPr>
        <p:txBody>
          <a:bodyPr wrap="square" rtlCol="0">
            <a:spAutoFit/>
          </a:bodyPr>
          <a:lstStyle/>
          <a:p>
            <a:pPr algn="ctr"/>
            <a:r>
              <a:rPr lang="es-ES" sz="2400" b="1" dirty="0" smtClean="0">
                <a:solidFill>
                  <a:srgbClr val="800000"/>
                </a:solidFill>
                <a:effectLst>
                  <a:outerShdw blurRad="38100" dist="38100" dir="2700000" algn="tl">
                    <a:srgbClr val="C0C0C0"/>
                  </a:outerShdw>
                </a:effectLst>
              </a:rPr>
              <a:t>¿D</a:t>
            </a:r>
            <a:r>
              <a:rPr lang="es-ES" sz="2400" b="1" dirty="0" smtClean="0">
                <a:solidFill>
                  <a:srgbClr val="800000"/>
                </a:solidFill>
                <a:effectLst>
                  <a:outerShdw blurRad="38100" dist="38100" dir="2700000" algn="tl">
                    <a:srgbClr val="000000">
                      <a:alpha val="43137"/>
                    </a:srgbClr>
                  </a:outerShdw>
                </a:effectLst>
              </a:rPr>
              <a:t>ónde puedo obtener más información de la </a:t>
            </a:r>
            <a:br>
              <a:rPr lang="es-ES" sz="2400" b="1" dirty="0" smtClean="0">
                <a:solidFill>
                  <a:srgbClr val="800000"/>
                </a:solidFill>
                <a:effectLst>
                  <a:outerShdw blurRad="38100" dist="38100" dir="2700000" algn="tl">
                    <a:srgbClr val="000000">
                      <a:alpha val="43137"/>
                    </a:srgbClr>
                  </a:outerShdw>
                </a:effectLst>
              </a:rPr>
            </a:br>
            <a:r>
              <a:rPr lang="es-ES" sz="2400" b="1" dirty="0" smtClean="0">
                <a:solidFill>
                  <a:srgbClr val="800000"/>
                </a:solidFill>
                <a:effectLst>
                  <a:outerShdw blurRad="38100" dist="38100" dir="2700000" algn="tl">
                    <a:srgbClr val="000000">
                      <a:alpha val="43137"/>
                    </a:srgbClr>
                  </a:outerShdw>
                </a:effectLst>
              </a:rPr>
              <a:t>Universidad de California?</a:t>
            </a:r>
            <a:endParaRPr lang="es-ES" sz="2400" b="1" dirty="0">
              <a:solidFill>
                <a:srgbClr val="800000"/>
              </a:solidFill>
              <a:effectLst>
                <a:outerShdw blurRad="38100" dist="38100" dir="2700000" algn="tl">
                  <a:srgbClr val="000000">
                    <a:alpha val="43137"/>
                  </a:srgbClr>
                </a:outerShdw>
              </a:effectLst>
            </a:endParaRPr>
          </a:p>
        </p:txBody>
      </p:sp>
      <p:sp>
        <p:nvSpPr>
          <p:cNvPr id="3" name="TextBox 2"/>
          <p:cNvSpPr txBox="1"/>
          <p:nvPr/>
        </p:nvSpPr>
        <p:spPr>
          <a:xfrm>
            <a:off x="250520" y="1189974"/>
            <a:ext cx="4359058" cy="1938992"/>
          </a:xfrm>
          <a:prstGeom prst="rect">
            <a:avLst/>
          </a:prstGeom>
          <a:noFill/>
        </p:spPr>
        <p:txBody>
          <a:bodyPr wrap="square" rtlCol="0">
            <a:spAutoFit/>
          </a:bodyPr>
          <a:lstStyle/>
          <a:p>
            <a:pPr marL="285750" indent="-285750">
              <a:buFont typeface="Arial" panose="020B0604020202020204" pitchFamily="34" charset="0"/>
              <a:buChar char="•"/>
            </a:pPr>
            <a:r>
              <a:rPr lang="en-US" sz="2000" b="1" dirty="0" err="1" smtClean="0">
                <a:solidFill>
                  <a:prstClr val="black"/>
                </a:solidFill>
              </a:rPr>
              <a:t>Sitio</a:t>
            </a:r>
            <a:r>
              <a:rPr lang="en-US" sz="2000" b="1" dirty="0" smtClean="0">
                <a:solidFill>
                  <a:prstClr val="black"/>
                </a:solidFill>
              </a:rPr>
              <a:t> de ACP HLB: </a:t>
            </a:r>
            <a:r>
              <a:rPr lang="en-US" sz="2000" dirty="0" smtClean="0">
                <a:solidFill>
                  <a:prstClr val="black"/>
                </a:solidFill>
                <a:hlinkClick r:id="rId2"/>
              </a:rPr>
              <a:t>www.ucanr.edu/sites/ACP</a:t>
            </a:r>
            <a:endParaRPr lang="en-US" sz="2000" dirty="0" smtClean="0">
              <a:solidFill>
                <a:prstClr val="black"/>
              </a:solidFill>
            </a:endParaRPr>
          </a:p>
          <a:p>
            <a:pPr marL="285750" indent="-285750">
              <a:buFont typeface="Arial" panose="020B0604020202020204" pitchFamily="34" charset="0"/>
              <a:buChar char="•"/>
            </a:pPr>
            <a:r>
              <a:rPr lang="en-US" sz="2000" b="1" dirty="0" err="1" smtClean="0">
                <a:solidFill>
                  <a:prstClr val="black"/>
                </a:solidFill>
              </a:rPr>
              <a:t>Notas</a:t>
            </a:r>
            <a:r>
              <a:rPr lang="en-US" sz="2000" b="1" dirty="0" smtClean="0">
                <a:solidFill>
                  <a:prstClr val="black"/>
                </a:solidFill>
              </a:rPr>
              <a:t> Breves de UCIPM para </a:t>
            </a:r>
            <a:r>
              <a:rPr lang="en-US" sz="2000" b="1" dirty="0" err="1" smtClean="0">
                <a:solidFill>
                  <a:prstClr val="black"/>
                </a:solidFill>
              </a:rPr>
              <a:t>dueños</a:t>
            </a:r>
            <a:r>
              <a:rPr lang="en-US" sz="2000" b="1" dirty="0" smtClean="0">
                <a:solidFill>
                  <a:prstClr val="black"/>
                </a:solidFill>
              </a:rPr>
              <a:t> de casa</a:t>
            </a:r>
            <a:r>
              <a:rPr lang="en-US" sz="2000" b="1" dirty="0">
                <a:solidFill>
                  <a:prstClr val="black"/>
                </a:solidFill>
              </a:rPr>
              <a:t/>
            </a:r>
            <a:br>
              <a:rPr lang="en-US" sz="2000" b="1" dirty="0">
                <a:solidFill>
                  <a:prstClr val="black"/>
                </a:solidFill>
              </a:rPr>
            </a:br>
            <a:r>
              <a:rPr lang="en-US" sz="2000" dirty="0">
                <a:solidFill>
                  <a:prstClr val="black"/>
                </a:solidFill>
                <a:hlinkClick r:id="rId3"/>
              </a:rPr>
              <a:t>http://</a:t>
            </a:r>
            <a:r>
              <a:rPr lang="en-US" sz="2000" dirty="0" smtClean="0">
                <a:solidFill>
                  <a:prstClr val="black"/>
                </a:solidFill>
                <a:hlinkClick r:id="rId3"/>
              </a:rPr>
              <a:t>www.ipm.ucdavis.edu/QT/asiancitruscard.html</a:t>
            </a:r>
            <a:r>
              <a:rPr lang="en-US" sz="2000" dirty="0" smtClean="0">
                <a:solidFill>
                  <a:prstClr val="black"/>
                </a:solidFill>
              </a:rPr>
              <a:t> </a:t>
            </a:r>
          </a:p>
        </p:txBody>
      </p:sp>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567543" y="3122444"/>
            <a:ext cx="3200595" cy="3347248"/>
          </a:xfrm>
          <a:prstGeom prst="rect">
            <a:avLst/>
          </a:prstGeom>
        </p:spPr>
      </p:pic>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910204" y="1189974"/>
            <a:ext cx="3594970" cy="3864941"/>
          </a:xfrm>
          <a:prstGeom prst="rect">
            <a:avLst/>
          </a:prstGeom>
        </p:spPr>
      </p:pic>
    </p:spTree>
    <p:extLst>
      <p:ext uri="{BB962C8B-B14F-4D97-AF65-F5344CB8AC3E}">
        <p14:creationId xmlns:p14="http://schemas.microsoft.com/office/powerpoint/2010/main" val="28786660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27133" y="1229040"/>
            <a:ext cx="7002050" cy="4486024"/>
          </a:xfrm>
          <a:prstGeom prst="rect">
            <a:avLst/>
          </a:prstGeom>
        </p:spPr>
      </p:pic>
      <p:sp>
        <p:nvSpPr>
          <p:cNvPr id="3" name="Rectangle 2"/>
          <p:cNvSpPr/>
          <p:nvPr/>
        </p:nvSpPr>
        <p:spPr>
          <a:xfrm>
            <a:off x="0" y="28711"/>
            <a:ext cx="9056317" cy="1200329"/>
          </a:xfrm>
          <a:prstGeom prst="rect">
            <a:avLst/>
          </a:prstGeom>
        </p:spPr>
        <p:txBody>
          <a:bodyPr wrap="square">
            <a:spAutoFit/>
          </a:bodyPr>
          <a:lstStyle/>
          <a:p>
            <a:pPr algn="ctr"/>
            <a:r>
              <a:rPr lang="es-ES" sz="2400" b="1" dirty="0" smtClean="0">
                <a:solidFill>
                  <a:prstClr val="black"/>
                </a:solidFill>
              </a:rPr>
              <a:t>Para un estudio a fondo sobre el psílido y la HLB en inglés, tome </a:t>
            </a:r>
          </a:p>
          <a:p>
            <a:pPr algn="ctr"/>
            <a:r>
              <a:rPr lang="es-ES" sz="2400" b="1" dirty="0" smtClean="0">
                <a:solidFill>
                  <a:srgbClr val="800000"/>
                </a:solidFill>
              </a:rPr>
              <a:t>la clase por internet  de ANR sobre el ACP para Maestros Jardineros </a:t>
            </a:r>
            <a:r>
              <a:rPr lang="en-US" sz="2400" b="1" dirty="0" smtClean="0">
                <a:solidFill>
                  <a:prstClr val="black"/>
                </a:solidFill>
                <a:hlinkClick r:id="rId3"/>
              </a:rPr>
              <a:t>http://class.ucanr.edu</a:t>
            </a:r>
            <a:r>
              <a:rPr lang="en-US" sz="2400" b="1" dirty="0" smtClean="0">
                <a:solidFill>
                  <a:prstClr val="black"/>
                </a:solidFill>
              </a:rPr>
              <a:t> </a:t>
            </a:r>
            <a:endParaRPr lang="en-US" sz="2400" b="1" dirty="0">
              <a:solidFill>
                <a:prstClr val="black"/>
              </a:solidFill>
            </a:endParaRPr>
          </a:p>
        </p:txBody>
      </p:sp>
    </p:spTree>
    <p:extLst>
      <p:ext uri="{BB962C8B-B14F-4D97-AF65-F5344CB8AC3E}">
        <p14:creationId xmlns:p14="http://schemas.microsoft.com/office/powerpoint/2010/main" val="2113359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512519" y="120270"/>
            <a:ext cx="8493696" cy="1143000"/>
          </a:xfrm>
        </p:spPr>
        <p:txBody>
          <a:bodyPr/>
          <a:lstStyle/>
          <a:p>
            <a:pPr eaLnBrk="1" hangingPunct="1">
              <a:defRPr/>
            </a:pPr>
            <a:r>
              <a:rPr lang="es-ES" sz="2400" b="1" dirty="0" smtClean="0">
                <a:solidFill>
                  <a:srgbClr val="800000"/>
                </a:solidFill>
                <a:effectLst>
                  <a:outerShdw blurRad="38100" dist="38100" dir="2700000" algn="tl">
                    <a:srgbClr val="C0C0C0"/>
                  </a:outerShdw>
                </a:effectLst>
              </a:rPr>
              <a:t>Los psílidos adultos pueden alimentarse de hojas jóvenes o maduras. Esto les permite a los adultos sobrevivir todo el año.</a:t>
            </a:r>
          </a:p>
        </p:txBody>
      </p:sp>
      <p:pic>
        <p:nvPicPr>
          <p:cNvPr id="5123" name="Picture 4" descr="ACP adult 0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31113" y="1372448"/>
            <a:ext cx="3811587" cy="28940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4080593" y="4375638"/>
            <a:ext cx="482541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r>
              <a:rPr lang="es-ES" sz="2000" dirty="0">
                <a:latin typeface="+mn-lt"/>
              </a:rPr>
              <a:t>Cuando se alimentan, los insectos adultos se inclinan hacia adelante y levantan la parte trasera de su cuerpo en una posición muy característica a un ángulo de 45</a:t>
            </a:r>
            <a:r>
              <a:rPr lang="es-ES" sz="2000" baseline="30000" dirty="0">
                <a:latin typeface="+mn-lt"/>
              </a:rPr>
              <a:t>o</a:t>
            </a:r>
            <a:r>
              <a:rPr lang="es-ES" sz="2000" dirty="0">
                <a:latin typeface="+mn-lt"/>
              </a:rPr>
              <a:t>.</a:t>
            </a:r>
          </a:p>
        </p:txBody>
      </p:sp>
      <p:pic>
        <p:nvPicPr>
          <p:cNvPr id="5125" name="Picture 8" descr="ACP adult 00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0305" y="1372448"/>
            <a:ext cx="3090863" cy="4260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3807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61630" y="307562"/>
            <a:ext cx="7842620" cy="1143000"/>
          </a:xfrm>
        </p:spPr>
        <p:txBody>
          <a:bodyPr/>
          <a:lstStyle/>
          <a:p>
            <a:pPr eaLnBrk="1" hangingPunct="1">
              <a:defRPr/>
            </a:pPr>
            <a:r>
              <a:rPr lang="es-ES" sz="2400" b="1" dirty="0" smtClean="0">
                <a:solidFill>
                  <a:srgbClr val="800000"/>
                </a:solidFill>
                <a:effectLst>
                  <a:outerShdw blurRad="38100" dist="38100" dir="2700000" algn="tl">
                    <a:srgbClr val="C0C0C0"/>
                  </a:outerShdw>
                </a:effectLst>
              </a:rPr>
              <a:t>Los huevecillos son entre color amarillo y anaranjado y se les encuentra en las puntas de los brotes de nuevas hojas.  Es difícil verlos porque son muy pequeñitos.</a:t>
            </a:r>
          </a:p>
        </p:txBody>
      </p:sp>
      <p:pic>
        <p:nvPicPr>
          <p:cNvPr id="6" name="Picture 4" descr="ACP eggs 0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6200000">
            <a:off x="5370982" y="2046226"/>
            <a:ext cx="2766612" cy="1842517"/>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0690" y="2477479"/>
            <a:ext cx="4253037" cy="2816947"/>
          </a:xfrm>
          <a:prstGeom prst="rect">
            <a:avLst/>
          </a:prstGeom>
          <a:ln>
            <a:noFill/>
          </a:ln>
          <a:effectLst>
            <a:outerShdw blurRad="292100" dist="139700" dir="2700000" algn="tl" rotWithShape="0">
              <a:srgbClr val="333333">
                <a:alpha val="65000"/>
              </a:srgbClr>
            </a:outerShdw>
          </a:effectLst>
        </p:spPr>
      </p:pic>
      <p:cxnSp>
        <p:nvCxnSpPr>
          <p:cNvPr id="8" name="Straight Arrow Connector 7"/>
          <p:cNvCxnSpPr/>
          <p:nvPr/>
        </p:nvCxnSpPr>
        <p:spPr>
          <a:xfrm flipH="1">
            <a:off x="3753024" y="3206944"/>
            <a:ext cx="1890446" cy="472611"/>
          </a:xfrm>
          <a:prstGeom prst="straightConnector1">
            <a:avLst/>
          </a:prstGeom>
          <a:ln w="57150">
            <a:solidFill>
              <a:srgbClr val="FFC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6235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463464" y="333375"/>
            <a:ext cx="8607512" cy="1143000"/>
          </a:xfrm>
        </p:spPr>
        <p:txBody>
          <a:bodyPr/>
          <a:lstStyle/>
          <a:p>
            <a:pPr eaLnBrk="1" hangingPunct="1">
              <a:defRPr/>
            </a:pPr>
            <a:r>
              <a:rPr lang="es-ES" sz="2400" b="1" dirty="0" smtClean="0">
                <a:solidFill>
                  <a:srgbClr val="800000"/>
                </a:solidFill>
                <a:effectLst>
                  <a:outerShdw blurRad="38100" dist="38100" dir="2700000" algn="tl">
                    <a:srgbClr val="C0C0C0"/>
                  </a:outerShdw>
                </a:effectLst>
              </a:rPr>
              <a:t>La ninfas producen unos túbulos cerosos con los que expulsan melaza fuera de sus cuerpos. Estos túbulos son únicos y fáciles de reconocer.</a:t>
            </a:r>
          </a:p>
        </p:txBody>
      </p:sp>
      <p:pic>
        <p:nvPicPr>
          <p:cNvPr id="7171" name="Picture 4" descr="ACP nymphs 0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14566" y="1760285"/>
            <a:ext cx="3582486" cy="23878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 descr="ACP nymphs 00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15981" y="3040082"/>
            <a:ext cx="2592709" cy="22161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6"/>
          <p:cNvSpPr txBox="1">
            <a:spLocks noChangeArrowheads="1"/>
          </p:cNvSpPr>
          <p:nvPr/>
        </p:nvSpPr>
        <p:spPr bwMode="auto">
          <a:xfrm>
            <a:off x="5715981" y="1711950"/>
            <a:ext cx="259270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a:r>
              <a:rPr lang="es-ES" sz="2000" dirty="0">
                <a:latin typeface="+mn-lt"/>
              </a:rPr>
              <a:t>Las ninfas </a:t>
            </a:r>
            <a:r>
              <a:rPr lang="es-ES" sz="2000" dirty="0" smtClean="0">
                <a:latin typeface="+mn-lt"/>
              </a:rPr>
              <a:t>pueden </a:t>
            </a:r>
            <a:r>
              <a:rPr lang="es-ES" sz="2000" dirty="0">
                <a:latin typeface="+mn-lt"/>
              </a:rPr>
              <a:t>sobrevivir sólo al </a:t>
            </a:r>
            <a:r>
              <a:rPr lang="es-ES" sz="2000" dirty="0" smtClean="0">
                <a:latin typeface="+mn-lt"/>
              </a:rPr>
              <a:t>vivir </a:t>
            </a:r>
            <a:r>
              <a:rPr lang="es-ES" sz="2000" dirty="0">
                <a:latin typeface="+mn-lt"/>
              </a:rPr>
              <a:t>en hojas y tallos jóvenes y tiernos. </a:t>
            </a:r>
          </a:p>
        </p:txBody>
      </p:sp>
      <p:sp>
        <p:nvSpPr>
          <p:cNvPr id="7174" name="Text Box 7"/>
          <p:cNvSpPr txBox="1">
            <a:spLocks noChangeArrowheads="1"/>
          </p:cNvSpPr>
          <p:nvPr/>
        </p:nvSpPr>
        <p:spPr bwMode="auto">
          <a:xfrm>
            <a:off x="1139826" y="4365691"/>
            <a:ext cx="390664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r>
              <a:rPr lang="es-ES" sz="2000" dirty="0">
                <a:latin typeface="+mn-lt"/>
              </a:rPr>
              <a:t>Por lo tanto, a las ninfas sólo se les encuentra cuando la planta está produciendo nuevas hojas.</a:t>
            </a:r>
          </a:p>
          <a:p>
            <a:endParaRPr lang="es-ES" sz="2000" dirty="0">
              <a:latin typeface="+mn-lt"/>
            </a:endParaRPr>
          </a:p>
        </p:txBody>
      </p:sp>
    </p:spTree>
    <p:extLst>
      <p:ext uri="{BB962C8B-B14F-4D97-AF65-F5344CB8AC3E}">
        <p14:creationId xmlns:p14="http://schemas.microsoft.com/office/powerpoint/2010/main" val="3458275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179389" y="254501"/>
            <a:ext cx="8964612" cy="1143000"/>
          </a:xfrm>
        </p:spPr>
        <p:txBody>
          <a:bodyPr/>
          <a:lstStyle/>
          <a:p>
            <a:pPr eaLnBrk="1" hangingPunct="1">
              <a:defRPr/>
            </a:pPr>
            <a:r>
              <a:rPr lang="es-ES" sz="2400" b="1" dirty="0" smtClean="0">
                <a:solidFill>
                  <a:srgbClr val="800000"/>
                </a:solidFill>
                <a:effectLst>
                  <a:outerShdw blurRad="38100" dist="38100" dir="2700000" algn="tl">
                    <a:srgbClr val="C0C0C0"/>
                  </a:outerShdw>
                </a:effectLst>
              </a:rPr>
              <a:t>Cuando el psílido se alimenta, inyecta en la hoja una toxina salival que causa que las puntas de las nuevas hojas se quiebren fácilmente. Si la hoja sobrevive, tiende a  enroscarse conforme crece.</a:t>
            </a:r>
          </a:p>
        </p:txBody>
      </p:sp>
      <p:sp>
        <p:nvSpPr>
          <p:cNvPr id="8198" name="Text Box 7"/>
          <p:cNvSpPr txBox="1">
            <a:spLocks noChangeArrowheads="1"/>
          </p:cNvSpPr>
          <p:nvPr/>
        </p:nvSpPr>
        <p:spPr bwMode="auto">
          <a:xfrm>
            <a:off x="5004626" y="4603720"/>
            <a:ext cx="36004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r>
              <a:rPr lang="es-ES" sz="2000" dirty="0">
                <a:latin typeface="+mn-lt"/>
              </a:rPr>
              <a:t>La presencia de hojas enroscadas </a:t>
            </a:r>
            <a:r>
              <a:rPr lang="es-ES" sz="2000" dirty="0" smtClean="0">
                <a:latin typeface="+mn-lt"/>
              </a:rPr>
              <a:t>puede ser </a:t>
            </a:r>
            <a:r>
              <a:rPr lang="es-ES" sz="2000" dirty="0">
                <a:latin typeface="+mn-lt"/>
              </a:rPr>
              <a:t>una señal de que el psílido ha estado allí.</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61695" y="1737250"/>
            <a:ext cx="3853929" cy="2552602"/>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1042" y="1722815"/>
            <a:ext cx="3875724" cy="25670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8118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557497" y="44450"/>
            <a:ext cx="8586504" cy="1143000"/>
          </a:xfrm>
        </p:spPr>
        <p:txBody>
          <a:bodyPr/>
          <a:lstStyle/>
          <a:p>
            <a:pPr eaLnBrk="1" hangingPunct="1">
              <a:defRPr/>
            </a:pPr>
            <a:r>
              <a:rPr lang="es-ES" sz="2400" b="1" dirty="0" smtClean="0">
                <a:solidFill>
                  <a:srgbClr val="800000"/>
                </a:solidFill>
                <a:effectLst>
                  <a:outerShdw blurRad="38100" dist="38100" dir="2700000" algn="tl">
                    <a:srgbClr val="C0C0C0"/>
                  </a:outerShdw>
                </a:effectLst>
              </a:rPr>
              <a:t>¿A que plantas puede atacar el psílido? </a:t>
            </a:r>
            <a:br>
              <a:rPr lang="es-ES" sz="2400" b="1" dirty="0" smtClean="0">
                <a:solidFill>
                  <a:srgbClr val="800000"/>
                </a:solidFill>
                <a:effectLst>
                  <a:outerShdw blurRad="38100" dist="38100" dir="2700000" algn="tl">
                    <a:srgbClr val="C0C0C0"/>
                  </a:outerShdw>
                </a:effectLst>
              </a:rPr>
            </a:br>
            <a:r>
              <a:rPr lang="es-ES" sz="2400" b="1" dirty="0" smtClean="0">
                <a:solidFill>
                  <a:srgbClr val="800000"/>
                </a:solidFill>
                <a:effectLst>
                  <a:outerShdw blurRad="38100" dist="38100" dir="2700000" algn="tl">
                    <a:srgbClr val="C0C0C0"/>
                  </a:outerShdw>
                </a:effectLst>
              </a:rPr>
              <a:t>Todo tipo de cítricos y plantas estrechamente relacionadas con la familia de las rutáceas </a:t>
            </a:r>
          </a:p>
        </p:txBody>
      </p:sp>
      <p:sp>
        <p:nvSpPr>
          <p:cNvPr id="9219" name="Rectangle 3"/>
          <p:cNvSpPr>
            <a:spLocks noGrp="1" noChangeArrowheads="1"/>
          </p:cNvSpPr>
          <p:nvPr>
            <p:ph type="body" idx="1"/>
          </p:nvPr>
        </p:nvSpPr>
        <p:spPr>
          <a:xfrm>
            <a:off x="557496" y="1557338"/>
            <a:ext cx="7058025" cy="4114800"/>
          </a:xfrm>
        </p:spPr>
        <p:txBody>
          <a:bodyPr/>
          <a:lstStyle/>
          <a:p>
            <a:pPr eaLnBrk="1" hangingPunct="1">
              <a:lnSpc>
                <a:spcPct val="90000"/>
              </a:lnSpc>
              <a:spcAft>
                <a:spcPts val="300"/>
              </a:spcAft>
            </a:pPr>
            <a:r>
              <a:rPr lang="es-ES" sz="2000" b="1" i="1" dirty="0" smtClean="0"/>
              <a:t>Cítricos</a:t>
            </a:r>
            <a:r>
              <a:rPr lang="es-ES" sz="2000" b="1" dirty="0" smtClean="0"/>
              <a:t> (limas, limones, naranjas, toronjas, mandarinas…)</a:t>
            </a:r>
          </a:p>
          <a:p>
            <a:pPr eaLnBrk="1" hangingPunct="1">
              <a:lnSpc>
                <a:spcPct val="90000"/>
              </a:lnSpc>
              <a:spcAft>
                <a:spcPts val="300"/>
              </a:spcAft>
            </a:pPr>
            <a:r>
              <a:rPr lang="es-ES" sz="2000" b="1" i="1" dirty="0" err="1" smtClean="0"/>
              <a:t>Fortunella</a:t>
            </a:r>
            <a:r>
              <a:rPr lang="es-ES" sz="2000" b="1" i="1" dirty="0" smtClean="0"/>
              <a:t> </a:t>
            </a:r>
            <a:r>
              <a:rPr lang="es-ES" sz="2000" b="1" dirty="0" smtClean="0"/>
              <a:t>(</a:t>
            </a:r>
            <a:r>
              <a:rPr lang="es-ES" sz="2000" b="1" dirty="0" err="1" smtClean="0"/>
              <a:t>kumquats</a:t>
            </a:r>
            <a:r>
              <a:rPr lang="es-ES" sz="2000" b="1" dirty="0" smtClean="0"/>
              <a:t>) </a:t>
            </a:r>
          </a:p>
          <a:p>
            <a:pPr eaLnBrk="1" hangingPunct="1">
              <a:lnSpc>
                <a:spcPct val="90000"/>
              </a:lnSpc>
              <a:spcAft>
                <a:spcPts val="300"/>
              </a:spcAft>
            </a:pPr>
            <a:r>
              <a:rPr lang="es-ES" sz="2000" b="1" i="1" dirty="0" err="1" smtClean="0"/>
              <a:t>Citropsis</a:t>
            </a:r>
            <a:r>
              <a:rPr lang="es-ES" sz="2000" b="1" dirty="0" smtClean="0"/>
              <a:t> (naranja cereza)</a:t>
            </a:r>
          </a:p>
          <a:p>
            <a:pPr eaLnBrk="1" hangingPunct="1">
              <a:lnSpc>
                <a:spcPct val="90000"/>
              </a:lnSpc>
              <a:spcAft>
                <a:spcPts val="300"/>
              </a:spcAft>
            </a:pPr>
            <a:r>
              <a:rPr lang="es-ES" sz="2000" b="1" i="1" dirty="0" err="1" smtClean="0"/>
              <a:t>Murraya</a:t>
            </a:r>
            <a:r>
              <a:rPr lang="es-ES" sz="2000" b="1" i="1" dirty="0" smtClean="0"/>
              <a:t> </a:t>
            </a:r>
            <a:r>
              <a:rPr lang="es-ES" sz="2000" b="1" i="1" dirty="0" err="1" smtClean="0"/>
              <a:t>paniculata</a:t>
            </a:r>
            <a:r>
              <a:rPr lang="es-ES" sz="2000" b="1" dirty="0" smtClean="0"/>
              <a:t> (naranjo jazmín)</a:t>
            </a:r>
          </a:p>
          <a:p>
            <a:pPr eaLnBrk="1" hangingPunct="1">
              <a:lnSpc>
                <a:spcPct val="90000"/>
              </a:lnSpc>
              <a:spcAft>
                <a:spcPts val="300"/>
              </a:spcAft>
            </a:pPr>
            <a:r>
              <a:rPr lang="es-ES" sz="2000" b="1" i="1" dirty="0" err="1" smtClean="0"/>
              <a:t>Bergera</a:t>
            </a:r>
            <a:r>
              <a:rPr lang="es-ES" sz="2000" b="1" i="1" dirty="0" smtClean="0"/>
              <a:t> </a:t>
            </a:r>
            <a:r>
              <a:rPr lang="es-ES" sz="2000" b="1" i="1" dirty="0" err="1" smtClean="0"/>
              <a:t>koenigii</a:t>
            </a:r>
            <a:r>
              <a:rPr lang="es-ES" sz="2000" b="1" i="1" dirty="0" smtClean="0"/>
              <a:t> </a:t>
            </a:r>
            <a:r>
              <a:rPr lang="es-ES" sz="2000" b="1" dirty="0" smtClean="0"/>
              <a:t>(hoja de </a:t>
            </a:r>
            <a:r>
              <a:rPr lang="es-ES" sz="2000" b="1" dirty="0" err="1" smtClean="0"/>
              <a:t>curry</a:t>
            </a:r>
            <a:r>
              <a:rPr lang="es-ES" sz="2000" b="1" dirty="0" smtClean="0"/>
              <a:t> de la India)</a:t>
            </a:r>
          </a:p>
          <a:p>
            <a:pPr eaLnBrk="1" hangingPunct="1">
              <a:lnSpc>
                <a:spcPct val="90000"/>
              </a:lnSpc>
              <a:spcAft>
                <a:spcPts val="300"/>
              </a:spcAft>
            </a:pPr>
            <a:r>
              <a:rPr lang="es-ES" sz="2000" b="1" i="1" dirty="0" err="1" smtClean="0"/>
              <a:t>Severinia</a:t>
            </a:r>
            <a:r>
              <a:rPr lang="es-ES" sz="2000" b="1" i="1" dirty="0" smtClean="0"/>
              <a:t> </a:t>
            </a:r>
            <a:r>
              <a:rPr lang="es-ES" sz="2000" b="1" i="1" dirty="0" err="1" smtClean="0"/>
              <a:t>buxifolia</a:t>
            </a:r>
            <a:r>
              <a:rPr lang="es-ES" sz="2000" b="1" i="1" dirty="0" smtClean="0"/>
              <a:t> </a:t>
            </a:r>
            <a:r>
              <a:rPr lang="es-ES" sz="2000" b="1" dirty="0" smtClean="0"/>
              <a:t>(naranja cajeta)</a:t>
            </a:r>
          </a:p>
          <a:p>
            <a:pPr eaLnBrk="1" hangingPunct="1">
              <a:lnSpc>
                <a:spcPct val="90000"/>
              </a:lnSpc>
              <a:spcAft>
                <a:spcPts val="300"/>
              </a:spcAft>
            </a:pPr>
            <a:r>
              <a:rPr lang="es-ES" sz="2000" b="1" i="1" dirty="0" err="1" smtClean="0"/>
              <a:t>Triphasia</a:t>
            </a:r>
            <a:r>
              <a:rPr lang="es-ES" sz="2000" b="1" i="1" dirty="0" smtClean="0"/>
              <a:t> </a:t>
            </a:r>
            <a:r>
              <a:rPr lang="es-ES" sz="2000" b="1" i="1" dirty="0" err="1" smtClean="0"/>
              <a:t>trifolia</a:t>
            </a:r>
            <a:r>
              <a:rPr lang="es-ES" sz="2000" b="1" dirty="0" smtClean="0"/>
              <a:t> (limoncito)</a:t>
            </a:r>
          </a:p>
          <a:p>
            <a:pPr eaLnBrk="1" hangingPunct="1">
              <a:lnSpc>
                <a:spcPct val="90000"/>
              </a:lnSpc>
              <a:spcAft>
                <a:spcPts val="300"/>
              </a:spcAft>
            </a:pPr>
            <a:r>
              <a:rPr lang="es-ES" sz="2000" b="1" i="1" dirty="0" err="1" smtClean="0"/>
              <a:t>Clausena</a:t>
            </a:r>
            <a:r>
              <a:rPr lang="es-ES" sz="2000" b="1" i="1" dirty="0" smtClean="0"/>
              <a:t> indica</a:t>
            </a:r>
            <a:r>
              <a:rPr lang="es-ES" sz="2000" b="1" dirty="0" smtClean="0"/>
              <a:t> (</a:t>
            </a:r>
            <a:r>
              <a:rPr lang="es-ES" sz="2000" b="1" dirty="0" err="1" smtClean="0"/>
              <a:t>wampei</a:t>
            </a:r>
            <a:r>
              <a:rPr lang="es-ES" sz="2000" b="1" dirty="0" smtClean="0"/>
              <a:t>)</a:t>
            </a:r>
          </a:p>
          <a:p>
            <a:pPr eaLnBrk="1" hangingPunct="1">
              <a:lnSpc>
                <a:spcPct val="90000"/>
              </a:lnSpc>
              <a:spcAft>
                <a:spcPts val="300"/>
              </a:spcAft>
            </a:pPr>
            <a:r>
              <a:rPr lang="es-ES" sz="2000" b="1" i="1" dirty="0" err="1" smtClean="0"/>
              <a:t>Microcitrus</a:t>
            </a:r>
            <a:r>
              <a:rPr lang="es-ES" sz="2000" b="1" i="1" dirty="0" smtClean="0"/>
              <a:t> papuana </a:t>
            </a:r>
            <a:r>
              <a:rPr lang="es-ES" sz="2000" b="1" dirty="0" smtClean="0"/>
              <a:t>(lima del desierto)</a:t>
            </a:r>
          </a:p>
          <a:p>
            <a:pPr eaLnBrk="1" hangingPunct="1">
              <a:lnSpc>
                <a:spcPct val="90000"/>
              </a:lnSpc>
              <a:spcAft>
                <a:spcPts val="300"/>
              </a:spcAft>
            </a:pPr>
            <a:r>
              <a:rPr lang="es-ES" sz="2000" b="1" dirty="0" smtClean="0"/>
              <a:t>Otros…..</a:t>
            </a:r>
          </a:p>
          <a:p>
            <a:pPr eaLnBrk="1" hangingPunct="1">
              <a:lnSpc>
                <a:spcPct val="90000"/>
              </a:lnSpc>
            </a:pPr>
            <a:endParaRPr lang="es-ES" sz="2000" b="1" dirty="0" smtClean="0"/>
          </a:p>
          <a:p>
            <a:pPr eaLnBrk="1" hangingPunct="1">
              <a:lnSpc>
                <a:spcPct val="90000"/>
              </a:lnSpc>
            </a:pPr>
            <a:endParaRPr lang="es-ES" sz="2000" b="1" dirty="0" smtClean="0"/>
          </a:p>
        </p:txBody>
      </p:sp>
      <p:pic>
        <p:nvPicPr>
          <p:cNvPr id="9220" name="Picture 5" descr="Image:Calamondin.jp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83279" y="3489130"/>
            <a:ext cx="1809895" cy="21830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6"/>
          <p:cNvSpPr txBox="1">
            <a:spLocks noChangeArrowheads="1"/>
          </p:cNvSpPr>
          <p:nvPr/>
        </p:nvSpPr>
        <p:spPr bwMode="auto">
          <a:xfrm>
            <a:off x="7315126" y="3070225"/>
            <a:ext cx="1346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r>
              <a:rPr lang="es-ES" sz="1600" dirty="0" err="1"/>
              <a:t>Calamondin</a:t>
            </a:r>
            <a:endParaRPr lang="es-ES" sz="1600" dirty="0"/>
          </a:p>
        </p:txBody>
      </p:sp>
    </p:spTree>
    <p:extLst>
      <p:ext uri="{BB962C8B-B14F-4D97-AF65-F5344CB8AC3E}">
        <p14:creationId xmlns:p14="http://schemas.microsoft.com/office/powerpoint/2010/main" val="38347411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275572" y="72590"/>
            <a:ext cx="8868428" cy="1143000"/>
          </a:xfrm>
        </p:spPr>
        <p:txBody>
          <a:bodyPr/>
          <a:lstStyle/>
          <a:p>
            <a:pPr eaLnBrk="1" hangingPunct="1">
              <a:defRPr/>
            </a:pPr>
            <a:r>
              <a:rPr lang="es-ES" sz="2400" b="1" dirty="0" smtClean="0">
                <a:solidFill>
                  <a:srgbClr val="800000"/>
                </a:solidFill>
                <a:effectLst>
                  <a:outerShdw blurRad="38100" dist="38100" dir="2700000" algn="tl">
                    <a:srgbClr val="C0C0C0"/>
                  </a:outerShdw>
                </a:effectLst>
              </a:rPr>
              <a:t>El psílido asiático se alimenta y reproduce en plantas que no relacionamos con los cítricos: como el naranjo jazmín ornamental </a:t>
            </a:r>
          </a:p>
        </p:txBody>
      </p:sp>
      <p:sp>
        <p:nvSpPr>
          <p:cNvPr id="10243" name="Text Box 4"/>
          <p:cNvSpPr txBox="1">
            <a:spLocks noChangeArrowheads="1"/>
          </p:cNvSpPr>
          <p:nvPr/>
        </p:nvSpPr>
        <p:spPr bwMode="auto">
          <a:xfrm>
            <a:off x="601249" y="4367381"/>
            <a:ext cx="817949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r>
              <a:rPr lang="es-ES" sz="2000" dirty="0">
                <a:latin typeface="+mn-lt"/>
              </a:rPr>
              <a:t>Esta planta de naranjo jazmín, </a:t>
            </a:r>
            <a:br>
              <a:rPr lang="es-ES" sz="2000" dirty="0">
                <a:latin typeface="+mn-lt"/>
              </a:rPr>
            </a:br>
            <a:r>
              <a:rPr lang="es-ES" sz="2000" i="1" dirty="0" err="1">
                <a:latin typeface="+mn-lt"/>
              </a:rPr>
              <a:t>Murraya</a:t>
            </a:r>
            <a:r>
              <a:rPr lang="es-ES" sz="2000" i="1" dirty="0">
                <a:latin typeface="+mn-lt"/>
              </a:rPr>
              <a:t> </a:t>
            </a:r>
            <a:r>
              <a:rPr lang="es-ES" sz="2000" i="1" dirty="0" err="1">
                <a:latin typeface="+mn-lt"/>
              </a:rPr>
              <a:t>paniculata</a:t>
            </a:r>
            <a:r>
              <a:rPr lang="es-ES" sz="2000" dirty="0">
                <a:latin typeface="+mn-lt"/>
              </a:rPr>
              <a:t>, crece a lo largo de la Florida como un arbusto, árbol o seto.  Es una de las hospederas preferidas del psílido porque produce hojas nuevas continuamente. No es una planta común en </a:t>
            </a:r>
            <a:r>
              <a:rPr lang="es-ES" sz="2000" dirty="0" smtClean="0">
                <a:latin typeface="+mn-lt"/>
              </a:rPr>
              <a:t>California o Arizona.</a:t>
            </a:r>
            <a:endParaRPr lang="es-ES" sz="2000" dirty="0">
              <a:latin typeface="+mn-lt"/>
            </a:endParaRPr>
          </a:p>
        </p:txBody>
      </p:sp>
      <p:pic>
        <p:nvPicPr>
          <p:cNvPr id="8" name="Picture 10" descr="murraya flow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1239" y="1257488"/>
            <a:ext cx="3865951" cy="28994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28507" y="1257489"/>
            <a:ext cx="3865951" cy="28994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1318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ANRBrand_bas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ANRBrand_M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ANRBrand_basic</Template>
  <TotalTime>1246</TotalTime>
  <Words>1988</Words>
  <Application>Microsoft Office PowerPoint</Application>
  <PresentationFormat>On-screen Show (4:3)</PresentationFormat>
  <Paragraphs>188</Paragraphs>
  <Slides>37</Slides>
  <Notes>16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37</vt:i4>
      </vt:variant>
    </vt:vector>
  </HeadingPairs>
  <TitlesOfParts>
    <vt:vector size="44" baseType="lpstr">
      <vt:lpstr>ＭＳ Ｐゴシック</vt:lpstr>
      <vt:lpstr>ＭＳ Ｐゴシック</vt:lpstr>
      <vt:lpstr>Arial</vt:lpstr>
      <vt:lpstr>Calibri</vt:lpstr>
      <vt:lpstr>ANRBrand_basic</vt:lpstr>
      <vt:lpstr>Custom Design</vt:lpstr>
      <vt:lpstr>ANRBrand_MG</vt:lpstr>
      <vt:lpstr>El psílido asiático de los cítricos y la enfermedad de Huanglongbing</vt:lpstr>
      <vt:lpstr>El psílido es un insecto pequeño, del tamaño  de un áfido </vt:lpstr>
      <vt:lpstr>El psílido tiene varias etapas o estadios: huevecillo, 5 fases intermedias sin alas, conocidas como ninfas, y una como adulto alado</vt:lpstr>
      <vt:lpstr>Los psílidos adultos pueden alimentarse de hojas jóvenes o maduras. Esto les permite a los adultos sobrevivir todo el año.</vt:lpstr>
      <vt:lpstr>Los huevecillos son entre color amarillo y anaranjado y se les encuentra en las puntas de los brotes de nuevas hojas.  Es difícil verlos porque son muy pequeñitos.</vt:lpstr>
      <vt:lpstr>La ninfas producen unos túbulos cerosos con los que expulsan melaza fuera de sus cuerpos. Estos túbulos son únicos y fáciles de reconocer.</vt:lpstr>
      <vt:lpstr>Cuando el psílido se alimenta, inyecta en la hoja una toxina salival que causa que las puntas de las nuevas hojas se quiebren fácilmente. Si la hoja sobrevive, tiende a  enroscarse conforme crece.</vt:lpstr>
      <vt:lpstr>¿A que plantas puede atacar el psílido?  Todo tipo de cítricos y plantas estrechamente relacionadas con la familia de las rutáceas </vt:lpstr>
      <vt:lpstr>El psílido asiático se alimenta y reproduce en plantas que no relacionamos con los cítricos: como el naranjo jazmín ornamental </vt:lpstr>
      <vt:lpstr>PowerPoint Presentation</vt:lpstr>
      <vt:lpstr>El psílido asiático de los cítricos se alimenta y reproduce en la hoja de curry de la India</vt:lpstr>
      <vt:lpstr>¿Por qué nos preocupa tanto este psílido? </vt:lpstr>
      <vt:lpstr>Una señal temprana de la enfermedad es que las hojas  se tornan amarillas </vt:lpstr>
      <vt:lpstr>Los síntomas del HLB van desde hojas ligeramente amarillentas hasta hojas completamente amarillas </vt:lpstr>
      <vt:lpstr>La enfermedad HLB impide que la fruta desarrolle  el color apropiado</vt:lpstr>
      <vt:lpstr>Algo que es aún más devastador, es que el HLB causa que la fruta no crezca lo suficiente, sea deforme, no produzca semillas y que su jugo sea amargo</vt:lpstr>
      <vt:lpstr>El árbol deja de dar fruto en un lapso tan corto como 5 años después de haber sido infectado con la enfermedad HLB y muere con el tiempo ¡No hay cura para la enfermedad!</vt:lpstr>
      <vt:lpstr>Los síntomas del HLB en las hojas y frutos pueden ser muy parecidos a otra enfermedad de los cítricos, conocida como “cítricos testarudos” (citrus stubborn)</vt:lpstr>
      <vt:lpstr>¿Cómo se propaga la bacteria? – De dos formas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¿Cómo busco la enfermedad? Fíjese si hay hojas con manchas amarillas y frutos pequeños y de forma irregular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California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presentation notes brief.</dc:title>
  <dc:creator>Beth Grafton-Cardwell</dc:creator>
  <cp:lastModifiedBy>Beth Grafton-Cardwell</cp:lastModifiedBy>
  <cp:revision>119</cp:revision>
  <cp:lastPrinted>2016-06-09T22:48:48Z</cp:lastPrinted>
  <dcterms:created xsi:type="dcterms:W3CDTF">2013-01-28T19:05:02Z</dcterms:created>
  <dcterms:modified xsi:type="dcterms:W3CDTF">2016-06-10T22:23:53Z</dcterms:modified>
</cp:coreProperties>
</file>