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20"/>
  </p:notesMasterIdLst>
  <p:handoutMasterIdLst>
    <p:handoutMasterId r:id="rId21"/>
  </p:handoutMasterIdLst>
  <p:sldIdLst>
    <p:sldId id="352" r:id="rId3"/>
    <p:sldId id="382" r:id="rId4"/>
    <p:sldId id="392" r:id="rId5"/>
    <p:sldId id="395" r:id="rId6"/>
    <p:sldId id="393" r:id="rId7"/>
    <p:sldId id="394" r:id="rId8"/>
    <p:sldId id="396" r:id="rId9"/>
    <p:sldId id="397" r:id="rId10"/>
    <p:sldId id="398" r:id="rId11"/>
    <p:sldId id="399" r:id="rId12"/>
    <p:sldId id="400" r:id="rId13"/>
    <p:sldId id="403" r:id="rId14"/>
    <p:sldId id="404" r:id="rId15"/>
    <p:sldId id="408" r:id="rId16"/>
    <p:sldId id="365" r:id="rId17"/>
    <p:sldId id="407" r:id="rId18"/>
    <p:sldId id="370" r:id="rId19"/>
  </p:sldIdLst>
  <p:sldSz cx="9144000" cy="6858000" type="screen4x3"/>
  <p:notesSz cx="6950075" cy="9236075"/>
  <p:custDataLst>
    <p:tags r:id="rId22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4" autoAdjust="0"/>
  </p:normalViewPr>
  <p:slideViewPr>
    <p:cSldViewPr snapToGrid="0" snapToObjects="1">
      <p:cViewPr varScale="1">
        <p:scale>
          <a:sx n="94" d="100"/>
          <a:sy n="94" d="100"/>
        </p:scale>
        <p:origin x="47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505" y="0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/>
          <a:lstStyle>
            <a:lvl1pPr algn="r">
              <a:defRPr sz="1200"/>
            </a:lvl1pPr>
          </a:lstStyle>
          <a:p>
            <a:fld id="{7FC0968F-56FE-4AB5-A855-1BA0B304A1B1}" type="datetimeFigureOut">
              <a:rPr lang="en-US" smtClean="0"/>
              <a:t>7/21/2016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568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505" y="8773568"/>
            <a:ext cx="3012011" cy="462507"/>
          </a:xfrm>
          <a:prstGeom prst="rect">
            <a:avLst/>
          </a:prstGeom>
        </p:spPr>
        <p:txBody>
          <a:bodyPr vert="horz" lIns="89913" tIns="44956" rIns="89913" bIns="44956" rtlCol="0" anchor="b"/>
          <a:lstStyle>
            <a:lvl1pPr algn="r">
              <a:defRPr sz="1200"/>
            </a:lvl1pPr>
          </a:lstStyle>
          <a:p>
            <a:fld id="{D686458E-7428-4F92-8088-03B3FB4D6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57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/>
          <a:lstStyle>
            <a:lvl1pPr algn="r">
              <a:defRPr sz="1200"/>
            </a:lvl1pPr>
          </a:lstStyle>
          <a:p>
            <a:fld id="{C09F67F3-DCE8-409D-958F-5CBC7DFA9FD4}" type="datetimeFigureOut">
              <a:rPr lang="en-US" smtClean="0"/>
              <a:t>7/21/2016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8" tIns="46238" rIns="92478" bIns="462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0"/>
            <a:ext cx="5560060" cy="3636705"/>
          </a:xfrm>
          <a:prstGeom prst="rect">
            <a:avLst/>
          </a:prstGeom>
        </p:spPr>
        <p:txBody>
          <a:bodyPr vert="horz" lIns="92478" tIns="46238" rIns="92478" bIns="4623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71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71"/>
            <a:ext cx="3011699" cy="463408"/>
          </a:xfrm>
          <a:prstGeom prst="rect">
            <a:avLst/>
          </a:prstGeom>
        </p:spPr>
        <p:txBody>
          <a:bodyPr vert="horz" lIns="92478" tIns="46238" rIns="92478" bIns="46238" rtlCol="0" anchor="b"/>
          <a:lstStyle>
            <a:lvl1pPr algn="r">
              <a:defRPr sz="1200"/>
            </a:lvl1pPr>
          </a:lstStyle>
          <a:p>
            <a:fld id="{6AD971CB-BD30-436B-A528-CBE71432A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3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aseline="0" dirty="0" smtClean="0"/>
              <a:t>Risk &amp; Safety Services conducts periodic safety reviews of all ANR facilities;</a:t>
            </a:r>
          </a:p>
          <a:p>
            <a:r>
              <a:rPr lang="en-US" sz="1000" baseline="0" dirty="0" smtClean="0"/>
              <a:t>We visit each REC every year, and we see UCCE offices on a 5-year rotation;</a:t>
            </a:r>
          </a:p>
          <a:p>
            <a:r>
              <a:rPr lang="en-US" sz="1000" baseline="0" dirty="0" smtClean="0"/>
              <a:t>In January, we conducted a review of the ANR building in Davis;</a:t>
            </a:r>
          </a:p>
          <a:p>
            <a:r>
              <a:rPr lang="en-US" sz="1000" baseline="0" dirty="0" smtClean="0"/>
              <a:t>You may recall during last month’s presentation, when discussing the IIPP, that such safety inspections are regularly conducted as part of the Injury &amp; Illness Prevention Program.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of the Injury and Illness Prevention Program (IIPP) at every ANR location includes identifying and correcting hazards in the workplace and communicating with employees about hazards. 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816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1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17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Who can guess the most common type of injury in ANR?</a:t>
            </a:r>
          </a:p>
          <a:p>
            <a:r>
              <a:rPr lang="en-US" baseline="0" dirty="0" smtClean="0"/>
              <a:t>Slips, trips, or falls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46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have had a couple falls in the building due to wet, slippery floor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Food: We will talk more about food safety at a future meeting. It is great that we get left-overs from the various meetings and events in the building. But keep in mind that the food on the counter was probably served 1-2 hours ago. Consider this when eating the left-overs, especially foods that should be kept cold or hot.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30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80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Other items: </a:t>
            </a:r>
          </a:p>
          <a:p>
            <a:r>
              <a:rPr lang="en-US" baseline="0" dirty="0" smtClean="0"/>
              <a:t>Ladders: need inspection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97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Safety is everyone’s responsibility. Please report hazards, accidents, or near-misses (phew-that was close!) to EH&amp;S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97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2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Can anyone spot the hazards in these photos?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9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7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96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33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76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0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"/>
          <a:stretch/>
        </p:blipFill>
        <p:spPr>
          <a:xfrm flipH="1">
            <a:off x="0" y="0"/>
            <a:ext cx="83693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FB4A4-8897-E444-9922-FC08375AAB5C}" type="datetimeFigureOut">
              <a:rPr lang="en-US"/>
              <a:pPr>
                <a:defRPr/>
              </a:pPr>
              <a:t>7/21/2016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EB64-96FC-5A46-BF67-B8411004BC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4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88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6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10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70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96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37E39-3C47-554C-8777-2EAB039BF4C7}" type="datetimeFigureOut">
              <a:rPr lang="en-US"/>
              <a:pPr>
                <a:defRPr/>
              </a:pPr>
              <a:t>7/21/2016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3574-3699-B24E-83F4-6EF9AF01B9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2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Wave+ANRLogo_basic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5807075"/>
            <a:ext cx="88519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F3D356-531F-A04D-8007-71E07D8FB0D7}" type="datetimeFigureOut">
              <a:rPr lang="en-US"/>
              <a:pPr>
                <a:defRPr/>
              </a:pPr>
              <a:t>7/21/2016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300B74-2B8E-5941-8962-3E115ED92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ucanr.edu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://safety.ucanr.edu/Safety_Notes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safety.ucanr.edu/files/1362.pdf" TargetMode="External"/><Relationship Id="rId13" Type="http://schemas.openxmlformats.org/officeDocument/2006/relationships/image" Target="../media/image36.png"/><Relationship Id="rId3" Type="http://schemas.openxmlformats.org/officeDocument/2006/relationships/hyperlink" Target="http://safety.ucanr.edu/files/191680.pdf" TargetMode="External"/><Relationship Id="rId7" Type="http://schemas.openxmlformats.org/officeDocument/2006/relationships/hyperlink" Target="http://safety.ucanr.edu/files/1429.pdf" TargetMode="External"/><Relationship Id="rId12" Type="http://schemas.openxmlformats.org/officeDocument/2006/relationships/hyperlink" Target="http://safety.ucanr.edu/files/1461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afety.ucanr.edu/files/1356.pdf" TargetMode="External"/><Relationship Id="rId11" Type="http://schemas.openxmlformats.org/officeDocument/2006/relationships/hyperlink" Target="http://safety.ucanr.edu/files/1457.pdf" TargetMode="External"/><Relationship Id="rId5" Type="http://schemas.openxmlformats.org/officeDocument/2006/relationships/hyperlink" Target="http://safety.ucanr.edu/files/1409.pdf" TargetMode="External"/><Relationship Id="rId10" Type="http://schemas.openxmlformats.org/officeDocument/2006/relationships/hyperlink" Target="http://safety.ucanr.edu/files/152251.pdf" TargetMode="External"/><Relationship Id="rId4" Type="http://schemas.openxmlformats.org/officeDocument/2006/relationships/hyperlink" Target="http://safety.ucanr.edu/files/1465.pdf" TargetMode="External"/><Relationship Id="rId9" Type="http://schemas.openxmlformats.org/officeDocument/2006/relationships/hyperlink" Target="http://safety.ucanr.edu/files/1395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68160" y="4584898"/>
            <a:ext cx="2145161" cy="1595120"/>
          </a:xfrm>
        </p:spPr>
        <p:txBody>
          <a:bodyPr/>
          <a:lstStyle/>
          <a:p>
            <a:pPr algn="r"/>
            <a:endParaRPr lang="en-US" sz="2000" dirty="0" smtClean="0"/>
          </a:p>
          <a:p>
            <a:pPr algn="r"/>
            <a:r>
              <a:rPr lang="en-US" sz="1600" dirty="0" smtClean="0"/>
              <a:t>ANR Building, Davis</a:t>
            </a:r>
          </a:p>
          <a:p>
            <a:pPr algn="r"/>
            <a:r>
              <a:rPr lang="en-US" sz="1600" dirty="0" smtClean="0"/>
              <a:t>Staff Meeting</a:t>
            </a:r>
          </a:p>
          <a:p>
            <a:pPr algn="r"/>
            <a:r>
              <a:rPr lang="en-US" sz="1600" dirty="0" smtClean="0"/>
              <a:t>February, 2016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988" y="1005607"/>
            <a:ext cx="2832385" cy="916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8" y="2003023"/>
            <a:ext cx="4007563" cy="266460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ctrTitle"/>
          </p:nvPr>
        </p:nvSpPr>
        <p:spPr>
          <a:xfrm>
            <a:off x="161859" y="4584898"/>
            <a:ext cx="8597462" cy="1008742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4000" b="1" dirty="0" smtClean="0">
                <a:solidFill>
                  <a:schemeClr val="accent6"/>
                </a:solidFill>
              </a:rPr>
              <a:t>R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B</a:t>
            </a:r>
            <a:r>
              <a:rPr lang="en-US" sz="4000" b="1" dirty="0" smtClean="0">
                <a:solidFill>
                  <a:srgbClr val="0070C0"/>
                </a:solidFill>
              </a:rPr>
              <a:t>u</a:t>
            </a:r>
            <a:r>
              <a:rPr lang="en-US" sz="4000" b="1" dirty="0" smtClean="0">
                <a:solidFill>
                  <a:srgbClr val="FFC000"/>
                </a:solidFill>
              </a:rPr>
              <a:t>i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l</a:t>
            </a:r>
            <a:r>
              <a:rPr lang="en-US" sz="4000" b="1" dirty="0" smtClean="0">
                <a:solidFill>
                  <a:srgbClr val="FF0000"/>
                </a:solidFill>
              </a:rPr>
              <a:t>d</a:t>
            </a:r>
            <a:r>
              <a:rPr lang="en-US" sz="4000" b="1" dirty="0" smtClean="0">
                <a:solidFill>
                  <a:srgbClr val="92D050"/>
                </a:solidFill>
              </a:rPr>
              <a:t>i</a:t>
            </a:r>
            <a:r>
              <a:rPr lang="en-US" sz="4000" b="1" dirty="0" smtClean="0">
                <a:solidFill>
                  <a:srgbClr val="00B0F0"/>
                </a:solidFill>
              </a:rPr>
              <a:t>n</a:t>
            </a:r>
            <a:r>
              <a:rPr lang="en-US" sz="4000" b="1" dirty="0" smtClean="0">
                <a:solidFill>
                  <a:srgbClr val="C00000"/>
                </a:solidFill>
              </a:rPr>
              <a:t>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R</a:t>
            </a:r>
            <a:r>
              <a:rPr lang="en-US" sz="4000" b="1" dirty="0" smtClean="0">
                <a:solidFill>
                  <a:schemeClr val="accent6"/>
                </a:solidFill>
              </a:rPr>
              <a:t>e</a:t>
            </a:r>
            <a:r>
              <a:rPr lang="en-US" sz="4000" b="1" dirty="0" smtClean="0">
                <a:solidFill>
                  <a:srgbClr val="7030A0"/>
                </a:solidFill>
              </a:rPr>
              <a:t>v</a:t>
            </a:r>
            <a:r>
              <a:rPr lang="en-US" sz="4000" b="1" dirty="0" smtClean="0">
                <a:solidFill>
                  <a:srgbClr val="00B050"/>
                </a:solidFill>
              </a:rPr>
              <a:t>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</a:rPr>
              <a:t>w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82881"/>
            <a:ext cx="8155172" cy="557665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‘Universal’ Waste Disposal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Guess the hazards or unsafe conditions?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6" t="9744" r="52923" b="18461"/>
          <a:stretch/>
        </p:blipFill>
        <p:spPr>
          <a:xfrm rot="5400000">
            <a:off x="508635" y="1173354"/>
            <a:ext cx="246888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8770" y="2881081"/>
            <a:ext cx="3374814" cy="253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5636" y="1971509"/>
            <a:ext cx="3374812" cy="2531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3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32081"/>
            <a:ext cx="8155172" cy="585216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‘Universal’ Waste Disposal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Hazard or unsafe condition: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‘Universal’ waste (batteries, fluorescent bulbs, computer/electronic waste) should not be stored/accumulated for more than one year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200" b="1" dirty="0" smtClean="0">
                <a:solidFill>
                  <a:srgbClr val="00B050"/>
                </a:solidFill>
              </a:rPr>
              <a:t>Recommended practices:</a:t>
            </a:r>
          </a:p>
          <a:p>
            <a:pPr marL="34290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Universal w</a:t>
            </a:r>
            <a:r>
              <a:rPr lang="en-US" sz="2000" dirty="0" smtClean="0"/>
              <a:t>aste should be placed in </a:t>
            </a:r>
            <a:r>
              <a:rPr lang="en-US" sz="2000" dirty="0"/>
              <a:t>a specific accumulation </a:t>
            </a:r>
            <a:r>
              <a:rPr lang="en-US" sz="2000" dirty="0" smtClean="0"/>
              <a:t>area, identifying </a:t>
            </a:r>
            <a:r>
              <a:rPr lang="en-US" sz="2000" dirty="0"/>
              <a:t>the earliest date that any </a:t>
            </a:r>
            <a:r>
              <a:rPr lang="en-US" sz="2000" dirty="0" smtClean="0"/>
              <a:t>waste was received</a:t>
            </a:r>
          </a:p>
          <a:p>
            <a:pPr marL="34290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UC Davis campus and Yolo County have available recycling programs</a:t>
            </a:r>
          </a:p>
          <a:p>
            <a:pPr lvl="0">
              <a:spcBef>
                <a:spcPts val="0"/>
              </a:spcBef>
            </a:pPr>
            <a:endParaRPr lang="en-US" sz="1800" dirty="0" smtClean="0"/>
          </a:p>
          <a:p>
            <a:pPr lvl="0"/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Correction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/ Action: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EH&amp;S will work with the Building Coordinator and affected Units to update the recycling/disposal program for electronic </a:t>
            </a:r>
            <a:r>
              <a:rPr lang="en-US" sz="2000" dirty="0"/>
              <a:t>&amp;</a:t>
            </a:r>
            <a:r>
              <a:rPr lang="en-US" sz="2000" dirty="0" smtClean="0"/>
              <a:t> Universal waste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200" b="1" dirty="0" smtClean="0">
                <a:solidFill>
                  <a:srgbClr val="00B0F0"/>
                </a:solidFill>
              </a:rPr>
              <a:t>For more: </a:t>
            </a:r>
            <a:r>
              <a:rPr lang="en-US" altLang="en-US" sz="2000" dirty="0"/>
              <a:t>Safety Note #112 (California Universal Waste Requirements)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677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11760"/>
            <a:ext cx="8155172" cy="5647773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General Housekeeping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Guess the hazards or unsafe conditions?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5"/>
          <a:stretch/>
        </p:blipFill>
        <p:spPr>
          <a:xfrm>
            <a:off x="1676360" y="3392666"/>
            <a:ext cx="3103493" cy="23668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8"/>
          <a:stretch/>
        </p:blipFill>
        <p:spPr>
          <a:xfrm rot="5400000">
            <a:off x="-13134" y="1198062"/>
            <a:ext cx="2968545" cy="2803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b="18990"/>
          <a:stretch/>
        </p:blipFill>
        <p:spPr>
          <a:xfrm rot="5400000">
            <a:off x="5986989" y="1187900"/>
            <a:ext cx="3483132" cy="2309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8" r="20466"/>
          <a:stretch/>
        </p:blipFill>
        <p:spPr>
          <a:xfrm>
            <a:off x="2923984" y="1279174"/>
            <a:ext cx="3486109" cy="2134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:\Risk &amp; Safety\Photos\ANR 2nd St\kitchen\sauces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b="28683"/>
          <a:stretch/>
        </p:blipFill>
        <p:spPr bwMode="auto">
          <a:xfrm>
            <a:off x="4666972" y="3324522"/>
            <a:ext cx="2878202" cy="2388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41640" y="2448560"/>
            <a:ext cx="934720" cy="13411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36732" y="1952390"/>
            <a:ext cx="1219320" cy="11565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98501" y="2448560"/>
            <a:ext cx="934720" cy="13656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57174" y="3972524"/>
            <a:ext cx="934720" cy="12792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14573" y="3836183"/>
            <a:ext cx="934720" cy="8565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70179"/>
            <a:ext cx="8605520" cy="5722621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General Housekeeping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Hazards or unsafe conditions: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isles, walkways, and stairways should be kept clear of obstructions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floors shall be kept reasonably free of oil, grease, or water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‘common areas’ kept clean, clear and hygienic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200" b="1" dirty="0" smtClean="0">
                <a:solidFill>
                  <a:srgbClr val="00B050"/>
                </a:solidFill>
              </a:rPr>
              <a:t>Recommended practices:</a:t>
            </a:r>
          </a:p>
          <a:p>
            <a:pPr marL="27432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cords should be reasonably tucked away or protected</a:t>
            </a:r>
          </a:p>
          <a:p>
            <a:pPr marL="27432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staff </a:t>
            </a:r>
            <a:r>
              <a:rPr lang="en-US" sz="2000" dirty="0"/>
              <a:t>should group, fasten and secure lose </a:t>
            </a:r>
            <a:r>
              <a:rPr lang="en-US" sz="2000" dirty="0" smtClean="0"/>
              <a:t>cables/wiring</a:t>
            </a:r>
          </a:p>
          <a:p>
            <a:pPr marL="27432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ractice good hygiene, clean-up after yourself, look out for others</a:t>
            </a:r>
          </a:p>
          <a:p>
            <a:pPr marL="27432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f there is a large spill, get help from Facilities or EH&amp;S</a:t>
            </a:r>
            <a:endParaRPr lang="en-US" sz="2000" dirty="0"/>
          </a:p>
          <a:p>
            <a:pPr lvl="0"/>
            <a:endParaRPr lang="en-US" altLang="en-US" sz="800" b="1" dirty="0" smtClean="0">
              <a:solidFill>
                <a:srgbClr val="00B0F0"/>
              </a:solidFill>
            </a:endParaRPr>
          </a:p>
          <a:p>
            <a:pPr lvl="0"/>
            <a:endParaRPr lang="en-US" altLang="en-US" sz="800" b="1" dirty="0" smtClean="0">
              <a:solidFill>
                <a:srgbClr val="00B0F0"/>
              </a:solidFill>
            </a:endParaRPr>
          </a:p>
          <a:p>
            <a:pPr lvl="0"/>
            <a:r>
              <a:rPr lang="en-US" altLang="en-US" sz="2200" b="1" dirty="0" smtClean="0">
                <a:solidFill>
                  <a:srgbClr val="00B0F0"/>
                </a:solidFill>
              </a:rPr>
              <a:t>For </a:t>
            </a:r>
            <a:r>
              <a:rPr lang="en-US" altLang="en-US" sz="2200" b="1" dirty="0">
                <a:solidFill>
                  <a:srgbClr val="00B0F0"/>
                </a:solidFill>
              </a:rPr>
              <a:t>more: </a:t>
            </a:r>
            <a:r>
              <a:rPr lang="en-US" altLang="en-US" sz="2200" b="1" dirty="0" smtClean="0">
                <a:solidFill>
                  <a:srgbClr val="00B0F0"/>
                </a:solidFill>
              </a:rPr>
              <a:t>	</a:t>
            </a:r>
            <a:r>
              <a:rPr lang="en-US" altLang="en-US" sz="2000" dirty="0" smtClean="0"/>
              <a:t>Safety Note #062 (Slips, Trips, and Falls)</a:t>
            </a:r>
            <a:r>
              <a:rPr lang="en-US" altLang="en-US" sz="2000" b="1" dirty="0" smtClean="0">
                <a:solidFill>
                  <a:srgbClr val="00B0F0"/>
                </a:solidFill>
              </a:rPr>
              <a:t/>
            </a:r>
            <a:br>
              <a:rPr lang="en-US" altLang="en-US" sz="2000" b="1" dirty="0" smtClean="0">
                <a:solidFill>
                  <a:srgbClr val="00B0F0"/>
                </a:solidFill>
              </a:rPr>
            </a:br>
            <a:r>
              <a:rPr lang="en-US" altLang="en-US" sz="2200" b="1" dirty="0" smtClean="0">
                <a:solidFill>
                  <a:srgbClr val="00B0F0"/>
                </a:solidFill>
              </a:rPr>
              <a:t>			</a:t>
            </a:r>
            <a:r>
              <a:rPr lang="en-US" altLang="en-US" sz="2000" dirty="0" smtClean="0"/>
              <a:t>Safety Note #066 (Good Housekeeping Practices)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64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11760"/>
            <a:ext cx="8155172" cy="5647773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Outdoor Safety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Guess the hazards or unsafe conditions?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2"/>
          <a:stretch/>
        </p:blipFill>
        <p:spPr>
          <a:xfrm rot="5400000">
            <a:off x="136863" y="1548806"/>
            <a:ext cx="2886034" cy="277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8"/>
          <a:stretch/>
        </p:blipFill>
        <p:spPr>
          <a:xfrm rot="5400000">
            <a:off x="6038082" y="2921083"/>
            <a:ext cx="28956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t="21739"/>
          <a:stretch/>
        </p:blipFill>
        <p:spPr>
          <a:xfrm>
            <a:off x="3108960" y="2316480"/>
            <a:ext cx="285165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06" y="2554169"/>
            <a:ext cx="1322947" cy="126198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738880" y="2738955"/>
            <a:ext cx="761012" cy="7196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50702" y="4176595"/>
            <a:ext cx="1219320" cy="11565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767"/>
            <a:ext cx="8229600" cy="558482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Resources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4240"/>
            <a:ext cx="8229600" cy="483616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The EH&amp;S website: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 </a:t>
            </a:r>
            <a:r>
              <a:rPr lang="en-US" altLang="en-US" sz="2000" dirty="0" smtClean="0">
                <a:hlinkClick r:id="rId3"/>
              </a:rPr>
              <a:t>safety.ucanr.edu/</a:t>
            </a:r>
            <a:endParaRPr lang="en-US" altLang="en-US" sz="2000" dirty="0" smtClean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EH&amp;S Safety Notes (category: office operations): </a:t>
            </a:r>
            <a:r>
              <a:rPr lang="en-US" altLang="en-US" sz="2000" dirty="0" smtClean="0">
                <a:hlinkClick r:id="rId4"/>
              </a:rPr>
              <a:t>safety.ucanr.edu/</a:t>
            </a:r>
            <a:r>
              <a:rPr lang="en-US" altLang="en-US" sz="2000" dirty="0" err="1" smtClean="0">
                <a:hlinkClick r:id="rId4"/>
              </a:rPr>
              <a:t>Safety_Notes</a:t>
            </a:r>
            <a:r>
              <a:rPr lang="en-US" altLang="en-US" sz="2000" dirty="0" smtClean="0">
                <a:hlinkClick r:id="rId4"/>
              </a:rPr>
              <a:t>/</a:t>
            </a:r>
            <a:endParaRPr lang="en-US" altLang="en-US" sz="2000" dirty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T</a:t>
            </a:r>
            <a:r>
              <a:rPr lang="en-US" altLang="en-US" sz="2000" dirty="0" smtClean="0"/>
              <a:t>he Building Ask Button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000" dirty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The ‘Report a Safety Hazard’ online survey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sz="2000" dirty="0" smtClean="0"/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Your Supervisor and/or your Safety Coordinator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Contact us, anytime, in person, by phone, or email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334" y="2673273"/>
            <a:ext cx="1581880" cy="5899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0047" y="3721012"/>
            <a:ext cx="2604453" cy="711221"/>
            <a:chOff x="4846320" y="3310616"/>
            <a:chExt cx="2661920" cy="7403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2267" y="3310616"/>
              <a:ext cx="2065973" cy="74036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6320" y="3451111"/>
              <a:ext cx="595947" cy="459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4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9972"/>
            <a:ext cx="8229600" cy="497522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Resources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05560"/>
            <a:ext cx="8229600" cy="443484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/>
              <a:t>Safety Notes discussed in this presentation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3"/>
              </a:rPr>
              <a:t>Safety </a:t>
            </a:r>
            <a:r>
              <a:rPr lang="en-US" altLang="en-US" sz="2400" dirty="0">
                <a:hlinkClick r:id="rId3"/>
              </a:rPr>
              <a:t>Note #171 </a:t>
            </a:r>
            <a:r>
              <a:rPr lang="en-US" altLang="en-US" sz="2400" dirty="0"/>
              <a:t>(Office Storage </a:t>
            </a:r>
            <a:r>
              <a:rPr lang="en-US" altLang="en-US" sz="2400" dirty="0" smtClean="0"/>
              <a:t>Safety)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4"/>
              </a:rPr>
              <a:t>Safety </a:t>
            </a:r>
            <a:r>
              <a:rPr lang="en-US" altLang="en-US" sz="2400" dirty="0">
                <a:hlinkClick r:id="rId4"/>
              </a:rPr>
              <a:t>Note #006 </a:t>
            </a:r>
            <a:r>
              <a:rPr lang="en-US" altLang="en-US" sz="2400" dirty="0"/>
              <a:t>(General Earthquake </a:t>
            </a:r>
            <a:r>
              <a:rPr lang="en-US" altLang="en-US" sz="2400" dirty="0" smtClean="0"/>
              <a:t>Safety)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5"/>
              </a:rPr>
              <a:t>Safety </a:t>
            </a:r>
            <a:r>
              <a:rPr lang="en-US" altLang="en-US" sz="2400" dirty="0">
                <a:hlinkClick r:id="rId5"/>
              </a:rPr>
              <a:t>Note #019 </a:t>
            </a:r>
            <a:r>
              <a:rPr lang="en-US" altLang="en-US" sz="2400" dirty="0"/>
              <a:t>(Basic Electrical </a:t>
            </a:r>
            <a:r>
              <a:rPr lang="en-US" altLang="en-US" sz="2400" dirty="0" smtClean="0"/>
              <a:t>Safety)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6"/>
              </a:rPr>
              <a:t>Safety </a:t>
            </a:r>
            <a:r>
              <a:rPr lang="en-US" altLang="en-US" sz="2400" dirty="0">
                <a:hlinkClick r:id="rId6"/>
              </a:rPr>
              <a:t>Note #112 </a:t>
            </a:r>
            <a:r>
              <a:rPr lang="en-US" altLang="en-US" sz="2400" dirty="0"/>
              <a:t>(California Universal Waste </a:t>
            </a:r>
            <a:r>
              <a:rPr lang="en-US" altLang="en-US" sz="2400" dirty="0" smtClean="0"/>
              <a:t>Requirements)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7"/>
              </a:rPr>
              <a:t>Safety </a:t>
            </a:r>
            <a:r>
              <a:rPr lang="en-US" altLang="en-US" sz="2400" dirty="0">
                <a:hlinkClick r:id="rId7"/>
              </a:rPr>
              <a:t>Note #037 </a:t>
            </a:r>
            <a:r>
              <a:rPr lang="en-US" altLang="en-US" sz="2400" dirty="0"/>
              <a:t>(General Office </a:t>
            </a:r>
            <a:r>
              <a:rPr lang="en-US" altLang="en-US" sz="2400" dirty="0" smtClean="0"/>
              <a:t>Safety)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8"/>
              </a:rPr>
              <a:t>Safety </a:t>
            </a:r>
            <a:r>
              <a:rPr lang="en-US" altLang="en-US" sz="2400" dirty="0">
                <a:hlinkClick r:id="rId8"/>
              </a:rPr>
              <a:t>Note #118 </a:t>
            </a:r>
            <a:r>
              <a:rPr lang="en-US" altLang="en-US" sz="2400" dirty="0"/>
              <a:t>(EH&amp;S: Everyone’s </a:t>
            </a:r>
            <a:r>
              <a:rPr lang="en-US" altLang="en-US" sz="2400" dirty="0" smtClean="0"/>
              <a:t>Responsibility)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9"/>
              </a:rPr>
              <a:t>Safety </a:t>
            </a:r>
            <a:r>
              <a:rPr lang="en-US" altLang="en-US" sz="2400" dirty="0">
                <a:hlinkClick r:id="rId9"/>
              </a:rPr>
              <a:t>Note #147 </a:t>
            </a:r>
            <a:r>
              <a:rPr lang="en-US" altLang="en-US" sz="2400" dirty="0"/>
              <a:t>(Workplace First Aid </a:t>
            </a:r>
            <a:r>
              <a:rPr lang="en-US" altLang="en-US" sz="2400" dirty="0" smtClean="0"/>
              <a:t>Kits)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10"/>
              </a:rPr>
              <a:t>Safety </a:t>
            </a:r>
            <a:r>
              <a:rPr lang="en-US" altLang="en-US" sz="2400" dirty="0">
                <a:hlinkClick r:id="rId10"/>
              </a:rPr>
              <a:t>Note #166 </a:t>
            </a:r>
            <a:r>
              <a:rPr lang="en-US" altLang="en-US" sz="2400" dirty="0"/>
              <a:t>(Office Preparedness for Emergencies</a:t>
            </a:r>
            <a:r>
              <a:rPr lang="en-US" altLang="en-US" sz="2400" dirty="0" smtClean="0"/>
              <a:t>)</a:t>
            </a: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11"/>
              </a:rPr>
              <a:t>Safety </a:t>
            </a:r>
            <a:r>
              <a:rPr lang="en-US" altLang="en-US" sz="2400" dirty="0">
                <a:hlinkClick r:id="rId11"/>
              </a:rPr>
              <a:t>Note #062 </a:t>
            </a:r>
            <a:r>
              <a:rPr lang="en-US" altLang="en-US" sz="2400" dirty="0"/>
              <a:t>(Slips, Trips, and </a:t>
            </a:r>
            <a:r>
              <a:rPr lang="en-US" altLang="en-US" sz="2400" dirty="0" smtClean="0"/>
              <a:t>Falls)</a:t>
            </a:r>
          </a:p>
          <a:p>
            <a:pPr marL="4572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smtClean="0">
                <a:hlinkClick r:id="rId12"/>
              </a:rPr>
              <a:t>Safety </a:t>
            </a:r>
            <a:r>
              <a:rPr lang="en-US" altLang="en-US" sz="2400" dirty="0">
                <a:hlinkClick r:id="rId12"/>
              </a:rPr>
              <a:t>Note #066 </a:t>
            </a:r>
            <a:r>
              <a:rPr lang="en-US" altLang="en-US" sz="2400" dirty="0"/>
              <a:t>(Good Housekeeping Practices)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4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4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4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4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4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400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78068">
            <a:off x="6502299" y="357802"/>
            <a:ext cx="2327071" cy="19011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sx="1000" sy="1000" algn="ctr" rotWithShape="0">
              <a:srgbClr val="000000"/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723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373" y="1620520"/>
            <a:ext cx="7680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QUESTIONS?</a:t>
            </a:r>
          </a:p>
          <a:p>
            <a:pPr algn="ctr"/>
            <a:endParaRPr lang="en-US" sz="4800" b="1" dirty="0">
              <a:solidFill>
                <a:srgbClr val="0070C0"/>
              </a:solidFill>
            </a:endParaRPr>
          </a:p>
          <a:p>
            <a:pPr algn="ctr"/>
            <a:endParaRPr lang="en-US" sz="48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Please ‘Sign-in’ before leaving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32081"/>
            <a:ext cx="8155172" cy="562745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Material Storage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Guess the hazards or unsafe conditions?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9771"/>
            <a:ext cx="4091234" cy="27234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43" y="1320663"/>
            <a:ext cx="3908292" cy="2601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3286471"/>
            <a:ext cx="3968422" cy="2641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/>
          <p:cNvSpPr/>
          <p:nvPr/>
        </p:nvSpPr>
        <p:spPr>
          <a:xfrm rot="317818">
            <a:off x="609600" y="2019121"/>
            <a:ext cx="2418080" cy="447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57086" y="2261087"/>
            <a:ext cx="547206" cy="447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24390" y="2242641"/>
            <a:ext cx="547206" cy="447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87580" y="3620558"/>
            <a:ext cx="950180" cy="8092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19379"/>
            <a:ext cx="8155172" cy="6078221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Material Storage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Hazards or unsafe conditions: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materials stored on </a:t>
            </a:r>
            <a:r>
              <a:rPr lang="en-US" sz="1800" dirty="0">
                <a:latin typeface="+mj-lt"/>
              </a:rPr>
              <a:t>shelving </a:t>
            </a:r>
            <a:r>
              <a:rPr lang="en-US" sz="1800" u="sng" dirty="0">
                <a:latin typeface="+mj-lt"/>
              </a:rPr>
              <a:t>above </a:t>
            </a:r>
            <a:r>
              <a:rPr lang="en-US" sz="1800" u="sng" dirty="0" smtClean="0">
                <a:latin typeface="+mj-lt"/>
              </a:rPr>
              <a:t>6 ft. </a:t>
            </a:r>
            <a:r>
              <a:rPr lang="en-US" sz="1800" dirty="0">
                <a:latin typeface="+mj-lt"/>
              </a:rPr>
              <a:t>in height without retaining </a:t>
            </a:r>
            <a:r>
              <a:rPr lang="en-US" sz="1800" dirty="0" smtClean="0">
                <a:latin typeface="+mj-lt"/>
              </a:rPr>
              <a:t>the items </a:t>
            </a:r>
            <a:r>
              <a:rPr lang="en-US" sz="1800" dirty="0">
                <a:latin typeface="+mj-lt"/>
              </a:rPr>
              <a:t>for fall </a:t>
            </a:r>
            <a:r>
              <a:rPr lang="en-US" sz="1800" dirty="0" smtClean="0">
                <a:latin typeface="+mj-lt"/>
              </a:rPr>
              <a:t>protection</a:t>
            </a:r>
          </a:p>
          <a:p>
            <a:pPr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materials stored within 18 inches of a fire sprinkler (the ceiling)</a:t>
            </a:r>
          </a:p>
          <a:p>
            <a:pPr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m</a:t>
            </a:r>
            <a:r>
              <a:rPr lang="en-US" sz="1800" dirty="0" smtClean="0">
                <a:latin typeface="+mj-lt"/>
              </a:rPr>
              <a:t>aterials stored overhangin</a:t>
            </a:r>
            <a:r>
              <a:rPr lang="en-US" sz="1800" dirty="0">
                <a:latin typeface="+mj-lt"/>
              </a:rPr>
              <a:t>g</a:t>
            </a:r>
            <a:r>
              <a:rPr lang="en-US" sz="1800" dirty="0" smtClean="0">
                <a:latin typeface="+mj-lt"/>
              </a:rPr>
              <a:t> shelve ledges</a:t>
            </a:r>
            <a:endParaRPr lang="en-US" sz="1800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en-US" sz="1800" dirty="0" smtClean="0">
              <a:solidFill>
                <a:srgbClr val="00B050"/>
              </a:solidFill>
            </a:endParaRPr>
          </a:p>
          <a:p>
            <a:r>
              <a:rPr lang="en-US" altLang="en-US" sz="2000" b="1" dirty="0">
                <a:solidFill>
                  <a:srgbClr val="00B050"/>
                </a:solidFill>
              </a:rPr>
              <a:t>Recommended practices: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</a:t>
            </a:r>
            <a:r>
              <a:rPr lang="en-US" sz="1800" dirty="0" smtClean="0"/>
              <a:t>helving above 6 ft. should have either a </a:t>
            </a:r>
            <a:r>
              <a:rPr lang="en-US" sz="1800" dirty="0"/>
              <a:t>retaining lip of </a:t>
            </a:r>
            <a:r>
              <a:rPr lang="en-US" sz="1800" dirty="0" smtClean="0"/>
              <a:t>&gt;1 inch, or a chain/bungee cord, etc. to retain the stored items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</a:t>
            </a:r>
            <a:r>
              <a:rPr lang="en-US" sz="1800" dirty="0" smtClean="0"/>
              <a:t>imit the overall height of stored items to &lt;18 inches of the ceiling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</a:t>
            </a:r>
            <a:r>
              <a:rPr lang="en-US" sz="1800" dirty="0" smtClean="0"/>
              <a:t>tore items on shelving without extending over ledges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 smtClean="0"/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Correction / Action: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EH&amp;S and Facilities to install retaining lips to shelving above 6 ft.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Units should </a:t>
            </a:r>
            <a:r>
              <a:rPr lang="en-US" sz="1800" dirty="0"/>
              <a:t>identify </a:t>
            </a:r>
            <a:r>
              <a:rPr lang="en-US" sz="1800" dirty="0" smtClean="0"/>
              <a:t>and relocate items appropriately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en-US" sz="1800" dirty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dirty="0" smtClean="0">
                <a:solidFill>
                  <a:srgbClr val="00B0F0"/>
                </a:solidFill>
              </a:rPr>
              <a:t>For </a:t>
            </a:r>
            <a:r>
              <a:rPr lang="en-US" altLang="en-US" sz="2000" b="1" dirty="0">
                <a:solidFill>
                  <a:srgbClr val="00B0F0"/>
                </a:solidFill>
              </a:rPr>
              <a:t>more: </a:t>
            </a:r>
            <a:r>
              <a:rPr lang="en-US" altLang="en-US" sz="1800" dirty="0"/>
              <a:t>Safety Note #</a:t>
            </a:r>
            <a:r>
              <a:rPr lang="en-US" altLang="en-US" sz="1800" dirty="0" smtClean="0"/>
              <a:t>171 (Office Storage Safety)</a:t>
            </a:r>
            <a:endParaRPr lang="en-US" altLang="en-US" sz="1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1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868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21921"/>
            <a:ext cx="8155172" cy="563761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Material Storage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Safe practices in action: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75253"/>
            <a:ext cx="4456853" cy="334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5435" y="1718323"/>
            <a:ext cx="4468938" cy="335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8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21921"/>
            <a:ext cx="8155172" cy="563761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Securing/Bracing of Materials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Guess the hazard or unsafe condition?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127760"/>
            <a:ext cx="3419690" cy="22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86" y="1127760"/>
            <a:ext cx="3455764" cy="2300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3565956"/>
            <a:ext cx="3419690" cy="22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86" y="3557749"/>
            <a:ext cx="3432018" cy="2284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val 9"/>
          <p:cNvSpPr/>
          <p:nvPr/>
        </p:nvSpPr>
        <p:spPr>
          <a:xfrm>
            <a:off x="1767840" y="1324702"/>
            <a:ext cx="1869440" cy="17131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00615" y="1450220"/>
            <a:ext cx="950180" cy="16688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41787" y="3732317"/>
            <a:ext cx="2121545" cy="20272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50795" y="3628460"/>
            <a:ext cx="1237125" cy="22139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5300615" y="4297680"/>
            <a:ext cx="721360" cy="690880"/>
          </a:xfrm>
          <a:prstGeom prst="smileyFac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62561"/>
            <a:ext cx="8155172" cy="559697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Securing/Bracing of Materials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Hazard or unsafe condition: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everal shelves, cabinets, </a:t>
            </a:r>
            <a:r>
              <a:rPr lang="en-US" sz="2000" dirty="0"/>
              <a:t>and bookcases </a:t>
            </a:r>
            <a:r>
              <a:rPr lang="en-US" sz="2000" dirty="0" smtClean="0"/>
              <a:t>(over 4 ft. in height) are </a:t>
            </a:r>
            <a:r>
              <a:rPr lang="en-US" sz="2000" dirty="0"/>
              <a:t>freestanding </a:t>
            </a:r>
            <a:r>
              <a:rPr lang="en-US" sz="2000" dirty="0" smtClean="0"/>
              <a:t>/ not </a:t>
            </a:r>
            <a:r>
              <a:rPr lang="en-US" sz="2000" dirty="0"/>
              <a:t>secured to the building’s foundation for the purpose of seismic </a:t>
            </a:r>
            <a:r>
              <a:rPr lang="en-US" sz="2000" dirty="0" smtClean="0"/>
              <a:t>safety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200" b="1" dirty="0" smtClean="0">
                <a:solidFill>
                  <a:srgbClr val="00B050"/>
                </a:solidFill>
              </a:rPr>
              <a:t>Recommended practices: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UC Policy dictates shelving, bookcases and cabinets are to be secured to the building foundation (walls or ceiling</a:t>
            </a:r>
            <a:r>
              <a:rPr lang="en-US" sz="2000" dirty="0" smtClean="0"/>
              <a:t>) </a:t>
            </a:r>
            <a:r>
              <a:rPr lang="en-US" sz="2000" dirty="0"/>
              <a:t>for earthquake/seismic </a:t>
            </a:r>
            <a:r>
              <a:rPr lang="en-US" sz="2000" dirty="0" smtClean="0"/>
              <a:t>safety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Correction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/ Action: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EH&amp;S will work with the Building Coordinator and affected Units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200" b="1" dirty="0">
                <a:solidFill>
                  <a:srgbClr val="00B0F0"/>
                </a:solidFill>
              </a:rPr>
              <a:t>For </a:t>
            </a:r>
            <a:r>
              <a:rPr lang="en-US" altLang="en-US" sz="2200" b="1" dirty="0" smtClean="0">
                <a:solidFill>
                  <a:srgbClr val="00B0F0"/>
                </a:solidFill>
              </a:rPr>
              <a:t>more: </a:t>
            </a:r>
            <a:r>
              <a:rPr lang="en-US" altLang="en-US" sz="2000" dirty="0" smtClean="0"/>
              <a:t>Safety </a:t>
            </a:r>
            <a:r>
              <a:rPr lang="en-US" altLang="en-US" sz="2000" dirty="0"/>
              <a:t>Note </a:t>
            </a:r>
            <a:r>
              <a:rPr lang="en-US" altLang="en-US" sz="2000" dirty="0" smtClean="0"/>
              <a:t>#006 (General Earthquake Safety)</a:t>
            </a:r>
            <a:endParaRPr lang="en-US" altLang="en-US" sz="20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07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52401"/>
            <a:ext cx="8155172" cy="560713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Securing of Materials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00B050"/>
                </a:solidFill>
              </a:rPr>
              <a:t>Safe practices in action: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23" y="2184402"/>
            <a:ext cx="4716919" cy="341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/>
          <a:stretch/>
        </p:blipFill>
        <p:spPr>
          <a:xfrm rot="5400000">
            <a:off x="205799" y="1514571"/>
            <a:ext cx="3899568" cy="3329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02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52401"/>
            <a:ext cx="8155172" cy="560713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Office Electrical Hazards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Guess the hazards or unsafe conditions?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0" y="3452543"/>
            <a:ext cx="2720985" cy="2367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93702"/>
            <a:ext cx="3556135" cy="2367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17" y="3469055"/>
            <a:ext cx="3556135" cy="2367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b="10537"/>
          <a:stretch/>
        </p:blipFill>
        <p:spPr>
          <a:xfrm>
            <a:off x="4927600" y="1093702"/>
            <a:ext cx="3291840" cy="2375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val 8"/>
          <p:cNvSpPr/>
          <p:nvPr/>
        </p:nvSpPr>
        <p:spPr>
          <a:xfrm>
            <a:off x="1767840" y="1534159"/>
            <a:ext cx="1869440" cy="67056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32400" y="1327383"/>
            <a:ext cx="1290320" cy="11110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20985" y="2369071"/>
            <a:ext cx="711200" cy="6060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78185" y="4422237"/>
            <a:ext cx="2092826" cy="7619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94924" y="4207897"/>
            <a:ext cx="934720" cy="8565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7" b="32125"/>
          <a:stretch/>
        </p:blipFill>
        <p:spPr>
          <a:xfrm>
            <a:off x="5877560" y="3507456"/>
            <a:ext cx="3115147" cy="2290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7325360" y="3883263"/>
            <a:ext cx="1044493" cy="9528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82881"/>
            <a:ext cx="8155172" cy="557665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Office Electrical Hazards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Hazard or unsafe condition: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exposed wiring allows for the potential of an electrical shock, fire, or trip/fall hazard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extension cords require a ‘grounding’ prong (3-prongs)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frayed wiring may result in overheating or leakage of </a:t>
            </a:r>
            <a:r>
              <a:rPr lang="en-US" sz="2000" dirty="0" smtClean="0"/>
              <a:t>current</a:t>
            </a:r>
            <a:endParaRPr lang="en-US" sz="1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200" b="1" dirty="0" smtClean="0">
                <a:solidFill>
                  <a:srgbClr val="00B050"/>
                </a:solidFill>
              </a:rPr>
              <a:t>Recommended practices:</a:t>
            </a:r>
          </a:p>
          <a:p>
            <a:pPr marL="34290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energized </a:t>
            </a:r>
            <a:r>
              <a:rPr lang="en-US" sz="2000" dirty="0"/>
              <a:t>parts of electric equipment </a:t>
            </a:r>
            <a:r>
              <a:rPr lang="en-US" sz="2000" dirty="0" smtClean="0"/>
              <a:t>should be </a:t>
            </a:r>
            <a:r>
              <a:rPr lang="en-US" sz="2000" dirty="0"/>
              <a:t>guarded against accidental contact by </a:t>
            </a:r>
            <a:r>
              <a:rPr lang="en-US" sz="2000" dirty="0" smtClean="0"/>
              <a:t>an enclosure</a:t>
            </a:r>
          </a:p>
          <a:p>
            <a:pPr marL="34290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rayed wiring (insulation jacket) should be replaced by qualified person, electrical tape is not a viable fix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Correction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/ Action: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Staff should notify Facilities or EH&amp;S of exposed electrical parts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EH&amp;S will work with the Building Coordinator and affected spaces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200" b="1" dirty="0" smtClean="0">
                <a:solidFill>
                  <a:srgbClr val="00B0F0"/>
                </a:solidFill>
              </a:rPr>
              <a:t>For </a:t>
            </a:r>
            <a:r>
              <a:rPr lang="en-US" altLang="en-US" sz="2200" b="1" dirty="0">
                <a:solidFill>
                  <a:srgbClr val="00B0F0"/>
                </a:solidFill>
              </a:rPr>
              <a:t>more: </a:t>
            </a:r>
            <a:r>
              <a:rPr lang="en-US" altLang="en-US" sz="2000" dirty="0"/>
              <a:t>Safety Note </a:t>
            </a:r>
            <a:r>
              <a:rPr lang="en-US" altLang="en-US" sz="2000" dirty="0" smtClean="0"/>
              <a:t>#019 (Basic Electrical Safety)</a:t>
            </a:r>
            <a:endParaRPr lang="en-US" altLang="en-US" sz="20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0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087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NRBrand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ANRBrand_basic</Template>
  <TotalTime>3643</TotalTime>
  <Words>1035</Words>
  <Application>Microsoft Office PowerPoint</Application>
  <PresentationFormat>On-screen Show (4:3)</PresentationFormat>
  <Paragraphs>146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ANRBrand_basic</vt:lpstr>
      <vt:lpstr>Custom Design</vt:lpstr>
      <vt:lpstr>ANR Building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Resources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&amp; Safety Services</dc:title>
  <dc:creator>David A Alamillo</dc:creator>
  <cp:lastModifiedBy>David A Alamillo</cp:lastModifiedBy>
  <cp:revision>277</cp:revision>
  <cp:lastPrinted>2016-04-27T21:30:37Z</cp:lastPrinted>
  <dcterms:created xsi:type="dcterms:W3CDTF">2013-03-03T23:46:58Z</dcterms:created>
  <dcterms:modified xsi:type="dcterms:W3CDTF">2016-07-21T17:25:23Z</dcterms:modified>
</cp:coreProperties>
</file>