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0"/>
  </p:notes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F0EA6-7AA7-44D0-9393-BBF9C6F79F96}" type="datetimeFigureOut">
              <a:rPr lang="en-US" smtClean="0"/>
              <a:t>7/21/2016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07435-7CE3-4AC3-A316-7A419C729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9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There has been discussion around the</a:t>
            </a:r>
            <a:r>
              <a:rPr lang="en-US" sz="1400" baseline="0" dirty="0" smtClean="0"/>
              <a:t> UC system over the past few years about creating a stronger safety culture. </a:t>
            </a:r>
          </a:p>
          <a:p>
            <a:r>
              <a:rPr lang="en-US" sz="1400" baseline="0" dirty="0" smtClean="0"/>
              <a:t>At UC campuses, this has been seen through an increased focus on initiatives to improve safety in laboratories. </a:t>
            </a:r>
          </a:p>
          <a:p>
            <a:r>
              <a:rPr lang="en-US" sz="1400" baseline="0" dirty="0" smtClean="0"/>
              <a:t>There have been efforts to increase inspections, develop new training and protocols, and to provide basic equipment such as lab coats and eye protection.</a:t>
            </a:r>
          </a:p>
          <a:p>
            <a:endParaRPr lang="en-US" sz="1400" baseline="0" dirty="0" smtClean="0"/>
          </a:p>
          <a:p>
            <a:r>
              <a:rPr lang="en-US" sz="1400" baseline="0" dirty="0" smtClean="0"/>
              <a:t>While these efforts on campus have focused on labs, the principles still apply to all of our work – in offices, in the field or wherever our work takes us.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85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I want to start with this video produced</a:t>
            </a:r>
            <a:r>
              <a:rPr lang="en-US" sz="1400" baseline="0" dirty="0" smtClean="0"/>
              <a:t> by UCLA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1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r>
              <a:rPr lang="en-US" sz="1400" dirty="0" smtClean="0"/>
              <a:t>The Association for Public and Land Grant Universities (APLU) recently released a “Guide to Implementing a</a:t>
            </a:r>
            <a:r>
              <a:rPr lang="en-US" sz="1400" baseline="0" dirty="0" smtClean="0"/>
              <a:t> Safety Culture in our Universities”</a:t>
            </a:r>
          </a:p>
          <a:p>
            <a:pPr marL="0" lvl="0" indent="0">
              <a:buFont typeface="+mj-lt"/>
              <a:buNone/>
            </a:pPr>
            <a:r>
              <a:rPr lang="en-US" sz="1400" baseline="0" dirty="0" smtClean="0"/>
              <a:t>This was in response to a number of serious injuries and accidents at several universities across the country, including the tragic death of a graduate researcher in a lab accident at UCLA.</a:t>
            </a:r>
          </a:p>
          <a:p>
            <a:pPr marL="0" lvl="0" indent="0">
              <a:buFont typeface="+mj-lt"/>
              <a:buNone/>
            </a:pPr>
            <a:endParaRPr lang="en-US" sz="1400" baseline="0" dirty="0" smtClean="0"/>
          </a:p>
          <a:p>
            <a:pPr marL="0" lvl="0" indent="0">
              <a:buFont typeface="+mj-lt"/>
              <a:buNone/>
            </a:pPr>
            <a:r>
              <a:rPr lang="en-US" sz="1400" baseline="0" dirty="0" smtClean="0"/>
              <a:t>APLU’s guide presents these values that build and demonstrate an effective safety culture at universities </a:t>
            </a:r>
            <a:endParaRPr lang="en-US" sz="1400" dirty="0" smtClean="0"/>
          </a:p>
          <a:p>
            <a:pPr marL="0" lvl="0" indent="0">
              <a:buFont typeface="+mj-lt"/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83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400" dirty="0" smtClean="0"/>
              <a:t>Safety is everyone’s responsibility.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400" dirty="0" smtClean="0"/>
              <a:t>Each institution should commit to providing a campus environment that supports the health and safety practices of its community (faculty, students, staff, and visitors) and empowers the community to be responsible for the safety of others.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400" dirty="0" smtClean="0"/>
              <a:t>A safe campus environment is a right of employment for all categories of employees.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400" dirty="0" smtClean="0"/>
              <a:t>A safe campus learning environment is a right of all involved in education and research.</a:t>
            </a:r>
          </a:p>
          <a:p>
            <a:pPr marL="0" lvl="0" indent="0">
              <a:buFont typeface="+mj-lt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632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r>
              <a:rPr lang="en-US" sz="1200" dirty="0" smtClean="0"/>
              <a:t>Good science is safe science. Safety is a critical component of scholarly excellence and responsible conduct of research.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043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r>
              <a:rPr lang="en-US" sz="1400" dirty="0" smtClean="0"/>
              <a:t>Safety training and safety education are essential elements of research and education. </a:t>
            </a:r>
          </a:p>
          <a:p>
            <a:pPr marL="0" lvl="0" indent="0">
              <a:buFont typeface="+mj-lt"/>
              <a:buNone/>
            </a:pPr>
            <a:r>
              <a:rPr lang="en-US" sz="1400" dirty="0" smtClean="0"/>
              <a:t>They instill a culture of safety in the next generation of researchers and future faculty, </a:t>
            </a:r>
          </a:p>
          <a:p>
            <a:pPr marL="0" lvl="0" indent="0">
              <a:buFont typeface="+mj-lt"/>
              <a:buNone/>
            </a:pPr>
            <a:r>
              <a:rPr lang="en-US" sz="1400" dirty="0" smtClean="0"/>
              <a:t>and they are important for our students’ career development and employability.</a:t>
            </a:r>
          </a:p>
          <a:p>
            <a:pPr marL="0" lvl="0" indent="0">
              <a:buFont typeface="+mj-lt"/>
              <a:buNone/>
            </a:pPr>
            <a:endParaRPr lang="en-US" sz="1400" dirty="0" smtClean="0"/>
          </a:p>
          <a:p>
            <a:pPr marL="0" lvl="0" indent="0">
              <a:buFont typeface="+mj-lt"/>
              <a:buNone/>
            </a:pPr>
            <a:r>
              <a:rPr lang="en-US" sz="1400" dirty="0" smtClean="0"/>
              <a:t>Consider the examples for safety that we set in conducting our programs – with youth,</a:t>
            </a:r>
            <a:r>
              <a:rPr lang="en-US" sz="1400" baseline="0" dirty="0" smtClean="0"/>
              <a:t> volunteers, or the public</a:t>
            </a:r>
          </a:p>
          <a:p>
            <a:pPr marL="0" lvl="0" indent="0">
              <a:buFont typeface="+mj-lt"/>
              <a:buNone/>
            </a:pPr>
            <a:endParaRPr lang="en-US" sz="1400" baseline="0" dirty="0" smtClean="0"/>
          </a:p>
          <a:p>
            <a:pPr marL="0" lvl="0" indent="0">
              <a:buFont typeface="+mj-lt"/>
              <a:buNone/>
            </a:pPr>
            <a:r>
              <a:rPr lang="en-US" sz="1400" baseline="0" dirty="0" smtClean="0"/>
              <a:t>Our office has worked with 4-H and Master Gardener programs to make safety an integral part of our extension activities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31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r>
              <a:rPr lang="en-US" sz="1400" dirty="0" smtClean="0"/>
              <a:t>An improved culture of safety is necessary to truly reduce risk throughout the academic enterprise.</a:t>
            </a:r>
          </a:p>
          <a:p>
            <a:pPr marL="0" lvl="0" indent="0">
              <a:buFont typeface="+mj-lt"/>
              <a:buNone/>
            </a:pPr>
            <a:endParaRPr lang="en-US" sz="1400" dirty="0" smtClean="0"/>
          </a:p>
          <a:p>
            <a:pPr marL="0" lvl="0" indent="0">
              <a:buFont typeface="+mj-lt"/>
              <a:buNone/>
            </a:pPr>
            <a:r>
              <a:rPr lang="en-US" sz="1400" dirty="0" smtClean="0"/>
              <a:t>During an inspection,</a:t>
            </a:r>
            <a:r>
              <a:rPr lang="en-US" sz="1400" baseline="0" dirty="0" smtClean="0"/>
              <a:t> locations with a strong safety culture will do better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026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r>
              <a:rPr lang="en-US" sz="1400" dirty="0" smtClean="0"/>
              <a:t>It is best to recognize that diverse methods and flexible approaches will be used by each institution to develop a strong culture of safety, unique to its situation.</a:t>
            </a:r>
          </a:p>
          <a:p>
            <a:pPr marL="0" lvl="0" indent="0">
              <a:buFont typeface="+mj-lt"/>
              <a:buNone/>
            </a:pPr>
            <a:endParaRPr lang="en-US" sz="1400" dirty="0" smtClean="0"/>
          </a:p>
          <a:p>
            <a:pPr marL="0" lvl="0" indent="0">
              <a:buFont typeface="+mj-lt"/>
              <a:buNone/>
            </a:pPr>
            <a:r>
              <a:rPr lang="en-US" sz="1400" dirty="0" smtClean="0"/>
              <a:t>We see that the culture varies from a REC to</a:t>
            </a:r>
            <a:r>
              <a:rPr lang="en-US" sz="1400" baseline="0" dirty="0" smtClean="0"/>
              <a:t> a CE office to Oakland and this office. But all of us can make safety a priority and part of that local culture.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7B3F4-1F3A-4538-92D8-366A78E2B86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32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2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1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981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180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819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9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85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154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1543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76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3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038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4549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292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959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440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213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R_HEhorizon_poster9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162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1" descr="ANR_slide_mast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1"/>
            <a:ext cx="12192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481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_yMoin8GHA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85571"/>
            <a:ext cx="7772400" cy="128681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>
                <a:ea typeface="+mj-ea"/>
                <a:cs typeface="+mj-cs"/>
              </a:rPr>
              <a:t>Safety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3920" y="1768642"/>
            <a:ext cx="8762035" cy="3982452"/>
          </a:xfrm>
        </p:spPr>
        <p:txBody>
          <a:bodyPr/>
          <a:lstStyle/>
          <a:p>
            <a:r>
              <a:rPr lang="en-US" sz="4000" b="1" dirty="0"/>
              <a:t>Safety culture</a:t>
            </a:r>
            <a:r>
              <a:rPr lang="en-US" sz="4000" dirty="0"/>
              <a:t> refers to the ways that safety issues are addressed in a workplace. It often reflects "the attitudes, beliefs, perceptions and values that employees share in relation to safety."</a:t>
            </a:r>
            <a:endParaRPr lang="en-US" altLang="en-US" sz="4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_yMoin8GH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04103" y="201973"/>
            <a:ext cx="8397009" cy="472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5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for a Culture of </a:t>
            </a:r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6127"/>
            <a:ext cx="8229600" cy="4759037"/>
          </a:xfrm>
        </p:spPr>
        <p:txBody>
          <a:bodyPr/>
          <a:lstStyle/>
          <a:p>
            <a:pPr lvl="0"/>
            <a:r>
              <a:rPr lang="en-US" sz="2800" dirty="0"/>
              <a:t>Safety is everyone’s responsibility. </a:t>
            </a:r>
          </a:p>
          <a:p>
            <a:pPr lvl="0"/>
            <a:r>
              <a:rPr lang="en-US" sz="2800" dirty="0"/>
              <a:t>Good science is safe science. </a:t>
            </a:r>
          </a:p>
          <a:p>
            <a:pPr lvl="0"/>
            <a:r>
              <a:rPr lang="en-US" sz="2800" dirty="0"/>
              <a:t>Safety training and safety education are essential elements of research and education. </a:t>
            </a:r>
          </a:p>
          <a:p>
            <a:pPr lvl="0"/>
            <a:r>
              <a:rPr lang="en-US" sz="2800" dirty="0"/>
              <a:t>An improved culture of safety is necessary to truly reduce risk.</a:t>
            </a:r>
          </a:p>
          <a:p>
            <a:pPr lvl="0"/>
            <a:r>
              <a:rPr lang="en-US" sz="2800" dirty="0"/>
              <a:t>Recognize that there are diverse methods and flexible approaches.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r">
              <a:buNone/>
            </a:pPr>
            <a:r>
              <a:rPr lang="en-US" sz="1800" dirty="0"/>
              <a:t>* APLU Guide to Implementing A Safety Culture</a:t>
            </a:r>
          </a:p>
        </p:txBody>
      </p:sp>
    </p:spTree>
    <p:extLst>
      <p:ext uri="{BB962C8B-B14F-4D97-AF65-F5344CB8AC3E}">
        <p14:creationId xmlns:p14="http://schemas.microsoft.com/office/powerpoint/2010/main" val="415740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126"/>
            <a:ext cx="8229600" cy="1143000"/>
          </a:xfrm>
        </p:spPr>
        <p:txBody>
          <a:bodyPr/>
          <a:lstStyle/>
          <a:p>
            <a:pPr lvl="0"/>
            <a:r>
              <a:rPr lang="en-US" dirty="0"/>
              <a:t>Safety is everyone’s </a:t>
            </a:r>
            <a:r>
              <a:rPr lang="en-US" dirty="0" smtClean="0"/>
              <a:t>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93780"/>
            <a:ext cx="8229600" cy="4759037"/>
          </a:xfrm>
        </p:spPr>
        <p:txBody>
          <a:bodyPr/>
          <a:lstStyle/>
          <a:p>
            <a:r>
              <a:rPr lang="en-US" sz="2400" dirty="0"/>
              <a:t>Ensure your individual safety</a:t>
            </a:r>
          </a:p>
          <a:p>
            <a:r>
              <a:rPr lang="en-US" sz="2400" dirty="0"/>
              <a:t>Follow safe work practices</a:t>
            </a:r>
          </a:p>
          <a:p>
            <a:r>
              <a:rPr lang="en-US" sz="2400" dirty="0"/>
              <a:t>Ask your supervisor if you do not know how to perform a task safely</a:t>
            </a:r>
          </a:p>
          <a:p>
            <a:r>
              <a:rPr lang="en-US" sz="2400" dirty="0"/>
              <a:t>Wear protective equipment when directed</a:t>
            </a:r>
          </a:p>
          <a:p>
            <a:r>
              <a:rPr lang="en-US" sz="2400" dirty="0"/>
              <a:t>Report workplace hazards</a:t>
            </a:r>
          </a:p>
          <a:p>
            <a:r>
              <a:rPr lang="en-US" sz="2400" dirty="0"/>
              <a:t>Supervisors have additional responsibilities:</a:t>
            </a:r>
          </a:p>
          <a:p>
            <a:pPr lvl="1"/>
            <a:r>
              <a:rPr lang="en-US" sz="2000" dirty="0"/>
              <a:t>Identify and correct workplace hazards</a:t>
            </a:r>
          </a:p>
          <a:p>
            <a:pPr lvl="1"/>
            <a:r>
              <a:rPr lang="en-US" sz="2000" dirty="0"/>
              <a:t>Assure employees receive training, have necessary equipment and follow safe practices</a:t>
            </a:r>
          </a:p>
          <a:p>
            <a:pPr lvl="1"/>
            <a:r>
              <a:rPr lang="en-US" sz="2000" dirty="0"/>
              <a:t>Document employee training</a:t>
            </a:r>
          </a:p>
          <a:p>
            <a:pPr lvl="1"/>
            <a:r>
              <a:rPr lang="en-US" sz="2000" dirty="0"/>
              <a:t>Consider safety in performance reviews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427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science is safe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6127"/>
            <a:ext cx="8229600" cy="4759037"/>
          </a:xfrm>
        </p:spPr>
        <p:txBody>
          <a:bodyPr/>
          <a:lstStyle/>
          <a:p>
            <a:r>
              <a:rPr lang="en-US" sz="2800" dirty="0"/>
              <a:t>Safety is a critical component of scholarly excellence and responsible conduct of research.</a:t>
            </a:r>
          </a:p>
          <a:p>
            <a:r>
              <a:rPr lang="en-US" sz="2800" dirty="0"/>
              <a:t>Safety measures should be a part of written protocols or research plans.</a:t>
            </a:r>
          </a:p>
          <a:p>
            <a:r>
              <a:rPr lang="en-US" sz="2800" dirty="0"/>
              <a:t>Consider the risks, hazards, and mitigation measures before starting a new task or project.</a:t>
            </a:r>
          </a:p>
          <a:p>
            <a:r>
              <a:rPr lang="en-US" sz="2800" dirty="0"/>
              <a:t>Train and mentor others to practice safe science.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807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training and </a:t>
            </a:r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6127"/>
            <a:ext cx="8229600" cy="4759037"/>
          </a:xfrm>
        </p:spPr>
        <p:txBody>
          <a:bodyPr/>
          <a:lstStyle/>
          <a:p>
            <a:pPr lvl="0"/>
            <a:r>
              <a:rPr lang="en-US" sz="2800" dirty="0"/>
              <a:t>Incorporate safety into all of our programs and activities</a:t>
            </a:r>
          </a:p>
          <a:p>
            <a:pPr lvl="1"/>
            <a:r>
              <a:rPr lang="en-US" sz="2400" dirty="0"/>
              <a:t>Safe conduct is part of effective research or extension activities</a:t>
            </a:r>
          </a:p>
          <a:p>
            <a:pPr lvl="1"/>
            <a:r>
              <a:rPr lang="en-US" sz="2400" dirty="0"/>
              <a:t>Instill safety into next generation (of youth, researchers, or fellow employees) </a:t>
            </a:r>
          </a:p>
          <a:p>
            <a:pPr lvl="1"/>
            <a:r>
              <a:rPr lang="en-US" sz="2400" dirty="0"/>
              <a:t>Have a safety briefing before starting a new task or project</a:t>
            </a:r>
          </a:p>
          <a:p>
            <a:pPr lvl="1"/>
            <a:r>
              <a:rPr lang="en-US" sz="2400" dirty="0"/>
              <a:t>Use Safety Notes</a:t>
            </a:r>
          </a:p>
        </p:txBody>
      </p:sp>
    </p:spTree>
    <p:extLst>
      <p:ext uri="{BB962C8B-B14F-4D97-AF65-F5344CB8AC3E}">
        <p14:creationId xmlns:p14="http://schemas.microsoft.com/office/powerpoint/2010/main" val="3495923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culture </a:t>
            </a:r>
            <a:r>
              <a:rPr lang="en-US" dirty="0"/>
              <a:t>of safety </a:t>
            </a:r>
            <a:r>
              <a:rPr lang="en-US" dirty="0" smtClean="0"/>
              <a:t>can reduce </a:t>
            </a:r>
            <a:r>
              <a:rPr lang="en-US" dirty="0"/>
              <a:t>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6127"/>
            <a:ext cx="8229600" cy="4759037"/>
          </a:xfrm>
        </p:spPr>
        <p:txBody>
          <a:bodyPr/>
          <a:lstStyle/>
          <a:p>
            <a:pPr lvl="0"/>
            <a:r>
              <a:rPr lang="en-US" sz="2800" dirty="0"/>
              <a:t>Reduce the frequency and severity of injuries</a:t>
            </a:r>
          </a:p>
          <a:p>
            <a:pPr lvl="1"/>
            <a:r>
              <a:rPr lang="en-US" sz="2400" dirty="0"/>
              <a:t>Leads to reduced cost</a:t>
            </a:r>
          </a:p>
          <a:p>
            <a:r>
              <a:rPr lang="en-US" sz="2800" dirty="0"/>
              <a:t>Prevention instead of response</a:t>
            </a:r>
          </a:p>
          <a:p>
            <a:r>
              <a:rPr lang="en-US" sz="2800" dirty="0"/>
              <a:t>Avoid regulatory violations, fines and lawsuits</a:t>
            </a:r>
          </a:p>
        </p:txBody>
      </p:sp>
    </p:spTree>
    <p:extLst>
      <p:ext uri="{BB962C8B-B14F-4D97-AF65-F5344CB8AC3E}">
        <p14:creationId xmlns:p14="http://schemas.microsoft.com/office/powerpoint/2010/main" val="625624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774" y="274638"/>
            <a:ext cx="8655627" cy="1143000"/>
          </a:xfrm>
        </p:spPr>
        <p:txBody>
          <a:bodyPr/>
          <a:lstStyle/>
          <a:p>
            <a:r>
              <a:rPr lang="en-US" dirty="0" smtClean="0"/>
              <a:t>Diverse </a:t>
            </a:r>
            <a:r>
              <a:rPr lang="en-US" dirty="0"/>
              <a:t>methods </a:t>
            </a:r>
            <a:r>
              <a:rPr lang="en-US" dirty="0" smtClean="0"/>
              <a:t>&amp; </a:t>
            </a:r>
            <a:r>
              <a:rPr lang="en-US" dirty="0"/>
              <a:t>flexible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26127"/>
            <a:ext cx="8229600" cy="4759037"/>
          </a:xfrm>
        </p:spPr>
        <p:txBody>
          <a:bodyPr/>
          <a:lstStyle/>
          <a:p>
            <a:r>
              <a:rPr lang="en-US" sz="2800" dirty="0"/>
              <a:t>Different locations may use diverse methods and flexible approaches to develop a strong culture of safety</a:t>
            </a:r>
          </a:p>
          <a:p>
            <a:r>
              <a:rPr lang="en-US" sz="2800" dirty="0"/>
              <a:t>Safety is not “one size fits all,” but is unique to the situation or application.</a:t>
            </a:r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660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NRslide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773</Words>
  <Application>Microsoft Office PowerPoint</Application>
  <PresentationFormat>Widescreen</PresentationFormat>
  <Paragraphs>76</Paragraphs>
  <Slides>8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ＭＳ Ｐゴシック</vt:lpstr>
      <vt:lpstr>Arial</vt:lpstr>
      <vt:lpstr>Calibri</vt:lpstr>
      <vt:lpstr>1_ANRslide_2</vt:lpstr>
      <vt:lpstr>Safety Culture</vt:lpstr>
      <vt:lpstr>PowerPoint Presentation</vt:lpstr>
      <vt:lpstr>Values for a Culture of Safety</vt:lpstr>
      <vt:lpstr>Safety is everyone’s responsibility</vt:lpstr>
      <vt:lpstr>Good science is safe science</vt:lpstr>
      <vt:lpstr>Safety training and education</vt:lpstr>
      <vt:lpstr>A culture of safety can reduce risk</vt:lpstr>
      <vt:lpstr>Diverse methods &amp; flexible approach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 Underwood</dc:creator>
  <cp:lastModifiedBy>David A Alamillo</cp:lastModifiedBy>
  <cp:revision>13</cp:revision>
  <dcterms:created xsi:type="dcterms:W3CDTF">2016-04-13T19:17:10Z</dcterms:created>
  <dcterms:modified xsi:type="dcterms:W3CDTF">2016-07-21T17:13:57Z</dcterms:modified>
</cp:coreProperties>
</file>