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59"/>
  </p:notesMasterIdLst>
  <p:sldIdLst>
    <p:sldId id="276" r:id="rId2"/>
    <p:sldId id="277" r:id="rId3"/>
    <p:sldId id="297" r:id="rId4"/>
    <p:sldId id="257" r:id="rId5"/>
    <p:sldId id="598" r:id="rId6"/>
    <p:sldId id="282" r:id="rId7"/>
    <p:sldId id="569" r:id="rId8"/>
    <p:sldId id="570" r:id="rId9"/>
    <p:sldId id="572" r:id="rId10"/>
    <p:sldId id="573" r:id="rId11"/>
    <p:sldId id="574" r:id="rId12"/>
    <p:sldId id="291" r:id="rId13"/>
    <p:sldId id="292" r:id="rId14"/>
    <p:sldId id="359" r:id="rId15"/>
    <p:sldId id="360" r:id="rId16"/>
    <p:sldId id="356" r:id="rId17"/>
    <p:sldId id="368" r:id="rId18"/>
    <p:sldId id="362" r:id="rId19"/>
    <p:sldId id="364" r:id="rId20"/>
    <p:sldId id="323" r:id="rId21"/>
    <p:sldId id="365" r:id="rId22"/>
    <p:sldId id="325" r:id="rId23"/>
    <p:sldId id="366" r:id="rId24"/>
    <p:sldId id="367" r:id="rId25"/>
    <p:sldId id="370" r:id="rId26"/>
    <p:sldId id="371" r:id="rId27"/>
    <p:sldId id="294" r:id="rId28"/>
    <p:sldId id="327" r:id="rId29"/>
    <p:sldId id="375" r:id="rId30"/>
    <p:sldId id="376" r:id="rId31"/>
    <p:sldId id="328" r:id="rId32"/>
    <p:sldId id="377" r:id="rId33"/>
    <p:sldId id="378" r:id="rId34"/>
    <p:sldId id="379" r:id="rId35"/>
    <p:sldId id="380" r:id="rId36"/>
    <p:sldId id="381" r:id="rId37"/>
    <p:sldId id="295" r:id="rId38"/>
    <p:sldId id="334" r:id="rId39"/>
    <p:sldId id="335" r:id="rId40"/>
    <p:sldId id="336" r:id="rId41"/>
    <p:sldId id="383" r:id="rId42"/>
    <p:sldId id="384" r:id="rId43"/>
    <p:sldId id="385" r:id="rId44"/>
    <p:sldId id="296" r:id="rId45"/>
    <p:sldId id="358" r:id="rId46"/>
    <p:sldId id="329" r:id="rId47"/>
    <p:sldId id="337" r:id="rId48"/>
    <p:sldId id="388" r:id="rId49"/>
    <p:sldId id="391" r:id="rId50"/>
    <p:sldId id="339" r:id="rId51"/>
    <p:sldId id="343" r:id="rId52"/>
    <p:sldId id="344" r:id="rId53"/>
    <p:sldId id="347" r:id="rId54"/>
    <p:sldId id="627" r:id="rId55"/>
    <p:sldId id="600" r:id="rId56"/>
    <p:sldId id="601" r:id="rId57"/>
    <p:sldId id="602" r:id="rId58"/>
    <p:sldId id="603" r:id="rId59"/>
    <p:sldId id="604" r:id="rId60"/>
    <p:sldId id="605" r:id="rId61"/>
    <p:sldId id="606" r:id="rId62"/>
    <p:sldId id="607" r:id="rId63"/>
    <p:sldId id="608" r:id="rId64"/>
    <p:sldId id="599" r:id="rId65"/>
    <p:sldId id="609" r:id="rId66"/>
    <p:sldId id="618" r:id="rId67"/>
    <p:sldId id="619" r:id="rId68"/>
    <p:sldId id="620" r:id="rId69"/>
    <p:sldId id="621" r:id="rId70"/>
    <p:sldId id="622" r:id="rId71"/>
    <p:sldId id="623" r:id="rId72"/>
    <p:sldId id="624" r:id="rId73"/>
    <p:sldId id="615" r:id="rId74"/>
    <p:sldId id="616" r:id="rId75"/>
    <p:sldId id="489" r:id="rId76"/>
    <p:sldId id="447" r:id="rId77"/>
    <p:sldId id="453" r:id="rId78"/>
    <p:sldId id="454" r:id="rId79"/>
    <p:sldId id="455" r:id="rId80"/>
    <p:sldId id="458" r:id="rId81"/>
    <p:sldId id="459" r:id="rId82"/>
    <p:sldId id="418" r:id="rId83"/>
    <p:sldId id="628" r:id="rId84"/>
    <p:sldId id="629" r:id="rId85"/>
    <p:sldId id="630" r:id="rId86"/>
    <p:sldId id="631" r:id="rId87"/>
    <p:sldId id="404" r:id="rId88"/>
    <p:sldId id="402" r:id="rId89"/>
    <p:sldId id="407" r:id="rId90"/>
    <p:sldId id="423" r:id="rId91"/>
    <p:sldId id="420" r:id="rId92"/>
    <p:sldId id="503" r:id="rId93"/>
    <p:sldId id="536" r:id="rId94"/>
    <p:sldId id="537" r:id="rId95"/>
    <p:sldId id="538" r:id="rId96"/>
    <p:sldId id="539" r:id="rId97"/>
    <p:sldId id="540" r:id="rId98"/>
    <p:sldId id="541" r:id="rId99"/>
    <p:sldId id="542" r:id="rId100"/>
    <p:sldId id="544" r:id="rId101"/>
    <p:sldId id="545" r:id="rId102"/>
    <p:sldId id="546" r:id="rId103"/>
    <p:sldId id="547" r:id="rId104"/>
    <p:sldId id="548" r:id="rId105"/>
    <p:sldId id="549" r:id="rId106"/>
    <p:sldId id="550" r:id="rId107"/>
    <p:sldId id="551" r:id="rId108"/>
    <p:sldId id="552" r:id="rId109"/>
    <p:sldId id="553" r:id="rId110"/>
    <p:sldId id="554" r:id="rId111"/>
    <p:sldId id="515" r:id="rId112"/>
    <p:sldId id="504" r:id="rId113"/>
    <p:sldId id="505" r:id="rId114"/>
    <p:sldId id="506" r:id="rId115"/>
    <p:sldId id="507" r:id="rId116"/>
    <p:sldId id="508" r:id="rId117"/>
    <p:sldId id="513" r:id="rId118"/>
    <p:sldId id="514" r:id="rId119"/>
    <p:sldId id="318" r:id="rId120"/>
    <p:sldId id="331" r:id="rId121"/>
    <p:sldId id="330" r:id="rId122"/>
    <p:sldId id="333" r:id="rId123"/>
    <p:sldId id="509" r:id="rId124"/>
    <p:sldId id="510" r:id="rId125"/>
    <p:sldId id="511" r:id="rId126"/>
    <p:sldId id="632" r:id="rId127"/>
    <p:sldId id="633" r:id="rId128"/>
    <p:sldId id="634" r:id="rId129"/>
    <p:sldId id="635" r:id="rId130"/>
    <p:sldId id="636" r:id="rId131"/>
    <p:sldId id="637" r:id="rId132"/>
    <p:sldId id="638" r:id="rId133"/>
    <p:sldId id="639" r:id="rId134"/>
    <p:sldId id="640" r:id="rId135"/>
    <p:sldId id="557" r:id="rId136"/>
    <p:sldId id="352" r:id="rId137"/>
    <p:sldId id="558" r:id="rId138"/>
    <p:sldId id="559" r:id="rId139"/>
    <p:sldId id="560" r:id="rId140"/>
    <p:sldId id="561" r:id="rId141"/>
    <p:sldId id="562" r:id="rId142"/>
    <p:sldId id="563" r:id="rId143"/>
    <p:sldId id="564" r:id="rId144"/>
    <p:sldId id="565" r:id="rId145"/>
    <p:sldId id="566" r:id="rId146"/>
    <p:sldId id="568" r:id="rId147"/>
    <p:sldId id="641" r:id="rId148"/>
    <p:sldId id="642" r:id="rId149"/>
    <p:sldId id="643" r:id="rId150"/>
    <p:sldId id="644" r:id="rId151"/>
    <p:sldId id="650" r:id="rId152"/>
    <p:sldId id="645" r:id="rId153"/>
    <p:sldId id="646" r:id="rId154"/>
    <p:sldId id="647" r:id="rId155"/>
    <p:sldId id="648" r:id="rId156"/>
    <p:sldId id="649" r:id="rId157"/>
    <p:sldId id="625" r:id="rId1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ＭＳ Ｐゴシック" pitchFamily="2" charset="-128"/>
        <a:cs typeface="+mn-cs"/>
      </a:defRPr>
    </a:lvl1pPr>
    <a:lvl2pPr marL="457200" algn="l" rtl="0" fontAlgn="base">
      <a:spcBef>
        <a:spcPct val="0"/>
      </a:spcBef>
      <a:spcAft>
        <a:spcPct val="0"/>
      </a:spcAft>
      <a:defRPr kern="1200">
        <a:solidFill>
          <a:schemeClr val="tx1"/>
        </a:solidFill>
        <a:latin typeface="Arial" panose="020B0604020202020204" pitchFamily="34" charset="0"/>
        <a:ea typeface="ＭＳ Ｐゴシック" pitchFamily="2" charset="-128"/>
        <a:cs typeface="+mn-cs"/>
      </a:defRPr>
    </a:lvl2pPr>
    <a:lvl3pPr marL="914400" algn="l" rtl="0" fontAlgn="base">
      <a:spcBef>
        <a:spcPct val="0"/>
      </a:spcBef>
      <a:spcAft>
        <a:spcPct val="0"/>
      </a:spcAft>
      <a:defRPr kern="1200">
        <a:solidFill>
          <a:schemeClr val="tx1"/>
        </a:solidFill>
        <a:latin typeface="Arial" panose="020B0604020202020204" pitchFamily="34" charset="0"/>
        <a:ea typeface="ＭＳ Ｐゴシック" pitchFamily="2" charset="-128"/>
        <a:cs typeface="+mn-cs"/>
      </a:defRPr>
    </a:lvl3pPr>
    <a:lvl4pPr marL="1371600" algn="l" rtl="0" fontAlgn="base">
      <a:spcBef>
        <a:spcPct val="0"/>
      </a:spcBef>
      <a:spcAft>
        <a:spcPct val="0"/>
      </a:spcAft>
      <a:defRPr kern="1200">
        <a:solidFill>
          <a:schemeClr val="tx1"/>
        </a:solidFill>
        <a:latin typeface="Arial" panose="020B0604020202020204" pitchFamily="34" charset="0"/>
        <a:ea typeface="ＭＳ Ｐゴシック" pitchFamily="2" charset="-128"/>
        <a:cs typeface="+mn-cs"/>
      </a:defRPr>
    </a:lvl4pPr>
    <a:lvl5pPr marL="1828800" algn="l" rtl="0" fontAlgn="base">
      <a:spcBef>
        <a:spcPct val="0"/>
      </a:spcBef>
      <a:spcAft>
        <a:spcPct val="0"/>
      </a:spcAft>
      <a:defRPr kern="1200">
        <a:solidFill>
          <a:schemeClr val="tx1"/>
        </a:solidFill>
        <a:latin typeface="Arial" panose="020B0604020202020204" pitchFamily="34" charset="0"/>
        <a:ea typeface="ＭＳ Ｐゴシック" pitchFamily="2"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itchFamily="2"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itchFamily="2"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itchFamily="2"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itchFamily="2"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outlineViewPr>
    <p:cViewPr>
      <p:scale>
        <a:sx n="33" d="100"/>
        <a:sy n="33" d="100"/>
      </p:scale>
      <p:origin x="0" y="28326"/>
    </p:cViewPr>
  </p:outlineViewPr>
  <p:notesTextViewPr>
    <p:cViewPr>
      <p:scale>
        <a:sx n="100" d="100"/>
        <a:sy n="100" d="100"/>
      </p:scale>
      <p:origin x="0" y="0"/>
    </p:cViewPr>
  </p:notesTextViewPr>
  <p:sorterViewPr>
    <p:cViewPr>
      <p:scale>
        <a:sx n="378" d="100"/>
        <a:sy n="378" d="100"/>
      </p:scale>
      <p:origin x="0" y="3107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6CF61C8E-28A7-4645-A02F-CEE5C265715C}" type="datetimeFigureOut">
              <a:rPr lang="en-US" altLang="en-US"/>
              <a:pPr/>
              <a:t>2/6/2017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cs typeface="Arial" panose="020B0604020202020204" pitchFamily="34" charset="0"/>
              </a:defRPr>
            </a:lvl1pPr>
          </a:lstStyle>
          <a:p>
            <a:fld id="{B0DE5C29-C6EB-4E6B-9514-F7210F41FD3D}" type="slidenum">
              <a:rPr lang="en-US" altLang="en-US"/>
              <a:pPr/>
              <a:t>‹#›</a:t>
            </a:fld>
            <a:endParaRPr lang="en-US" altLang="en-US"/>
          </a:p>
        </p:txBody>
      </p:sp>
    </p:spTree>
    <p:extLst>
      <p:ext uri="{BB962C8B-B14F-4D97-AF65-F5344CB8AC3E}">
        <p14:creationId xmlns:p14="http://schemas.microsoft.com/office/powerpoint/2010/main" val="4093970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ea typeface="ＭＳ Ｐゴシック" pitchFamily="2"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5A1E03E-1541-4D69-A111-E19301433908}" type="slidenum">
              <a:rPr lang="en-US" altLang="en-US" sz="1200">
                <a:latin typeface="Calibri" panose="020F0502020204030204" pitchFamily="34" charset="0"/>
              </a:rPr>
              <a:pPr eaLnBrk="1" hangingPunct="1"/>
              <a:t>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63622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Introduction slide… Mel… </a:t>
            </a:r>
          </a:p>
        </p:txBody>
      </p:sp>
      <p:sp>
        <p:nvSpPr>
          <p:cNvPr id="4" name="Header Placeholder 3"/>
          <p:cNvSpPr>
            <a:spLocks noGrp="1"/>
          </p:cNvSpPr>
          <p:nvPr>
            <p:ph type="hdr" sz="quarter"/>
          </p:nvPr>
        </p:nvSpPr>
        <p:spPr/>
        <p:txBody>
          <a:bodyPr/>
          <a:lstStyle/>
          <a:p>
            <a:pPr>
              <a:defRPr/>
            </a:pPr>
            <a:r>
              <a:rPr lang="en-US" smtClean="0"/>
              <a:t>Master Gardener Program Overview</a:t>
            </a:r>
            <a:endParaRPr lang="en-US"/>
          </a:p>
        </p:txBody>
      </p:sp>
      <p:sp>
        <p:nvSpPr>
          <p:cNvPr id="89092"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200">
                <a:latin typeface="Calibri" panose="020F0502020204030204" pitchFamily="34" charset="0"/>
              </a:rPr>
              <a:t>1/6/2014</a:t>
            </a:r>
          </a:p>
        </p:txBody>
      </p:sp>
      <p:sp>
        <p:nvSpPr>
          <p:cNvPr id="6" name="Footer Placeholder 5"/>
          <p:cNvSpPr>
            <a:spLocks noGrp="1"/>
          </p:cNvSpPr>
          <p:nvPr>
            <p:ph type="ftr" sz="quarter" idx="4"/>
          </p:nvPr>
        </p:nvSpPr>
        <p:spPr/>
        <p:txBody>
          <a:bodyPr/>
          <a:lstStyle/>
          <a:p>
            <a:pPr>
              <a:defRPr/>
            </a:pPr>
            <a:r>
              <a:rPr lang="en-US" smtClean="0"/>
              <a:t>Napa County Master Gardener Training - 2014</a:t>
            </a:r>
            <a:endParaRPr lang="en-US"/>
          </a:p>
        </p:txBody>
      </p:sp>
      <p:sp>
        <p:nvSpPr>
          <p:cNvPr id="8909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0B2019E5-F7DC-4753-94B0-FA4DF4C2389B}" type="slidenum">
              <a:rPr lang="en-US" altLang="en-US" sz="1200">
                <a:latin typeface="Calibri" panose="020F0502020204030204" pitchFamily="34" charset="0"/>
              </a:rPr>
              <a:pPr eaLnBrk="1" hangingPunct="1"/>
              <a:t>64</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3586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Introduction slide… Mel… </a:t>
            </a:r>
          </a:p>
        </p:txBody>
      </p:sp>
      <p:sp>
        <p:nvSpPr>
          <p:cNvPr id="4" name="Header Placeholder 3"/>
          <p:cNvSpPr>
            <a:spLocks noGrp="1"/>
          </p:cNvSpPr>
          <p:nvPr>
            <p:ph type="hdr" sz="quarter"/>
          </p:nvPr>
        </p:nvSpPr>
        <p:spPr/>
        <p:txBody>
          <a:bodyPr/>
          <a:lstStyle/>
          <a:p>
            <a:pPr>
              <a:defRPr/>
            </a:pPr>
            <a:r>
              <a:rPr lang="en-US" smtClean="0"/>
              <a:t>Master Gardener Program Overview</a:t>
            </a:r>
            <a:endParaRPr lang="en-US"/>
          </a:p>
        </p:txBody>
      </p:sp>
      <p:sp>
        <p:nvSpPr>
          <p:cNvPr id="91140"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200">
                <a:latin typeface="Calibri" panose="020F0502020204030204" pitchFamily="34" charset="0"/>
              </a:rPr>
              <a:t>1/6/2014</a:t>
            </a:r>
          </a:p>
        </p:txBody>
      </p:sp>
      <p:sp>
        <p:nvSpPr>
          <p:cNvPr id="6" name="Footer Placeholder 5"/>
          <p:cNvSpPr>
            <a:spLocks noGrp="1"/>
          </p:cNvSpPr>
          <p:nvPr>
            <p:ph type="ftr" sz="quarter" idx="4"/>
          </p:nvPr>
        </p:nvSpPr>
        <p:spPr/>
        <p:txBody>
          <a:bodyPr/>
          <a:lstStyle/>
          <a:p>
            <a:pPr>
              <a:defRPr/>
            </a:pPr>
            <a:r>
              <a:rPr lang="en-US" smtClean="0"/>
              <a:t>Napa County Master Gardener Training - 2014</a:t>
            </a:r>
            <a:endParaRPr lang="en-US"/>
          </a:p>
        </p:txBody>
      </p:sp>
      <p:sp>
        <p:nvSpPr>
          <p:cNvPr id="9114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36A088C8-AB6C-45CF-8329-E15472C19826}" type="slidenum">
              <a:rPr lang="en-US" altLang="en-US" sz="1200">
                <a:latin typeface="Calibri" panose="020F0502020204030204" pitchFamily="34" charset="0"/>
              </a:rPr>
              <a:pPr eaLnBrk="1" hangingPunct="1"/>
              <a:t>65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48666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Introduction slide… Mel… </a:t>
            </a:r>
          </a:p>
        </p:txBody>
      </p:sp>
      <p:sp>
        <p:nvSpPr>
          <p:cNvPr id="72707"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72708"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72709"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034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A6718FD-33CB-45F7-8307-A1A8B7008CF9}" type="slidenum">
              <a:rPr lang="en-US" altLang="en-US" sz="1200">
                <a:latin typeface="Calibri" panose="020F0502020204030204" pitchFamily="34" charset="0"/>
              </a:rPr>
              <a:pPr eaLnBrk="1" hangingPunct="1"/>
              <a:t>76</a:t>
            </a:fld>
            <a:endParaRPr lang="en-US" altLang="en-US" sz="1200">
              <a:latin typeface="Calibri" panose="020F0502020204030204" pitchFamily="34" charset="0"/>
            </a:endParaRPr>
          </a:p>
        </p:txBody>
      </p:sp>
    </p:spTree>
    <p:extLst>
      <p:ext uri="{BB962C8B-B14F-4D97-AF65-F5344CB8AC3E}">
        <p14:creationId xmlns:p14="http://schemas.microsoft.com/office/powerpoint/2010/main" val="943225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Introduction slide… Mel… </a:t>
            </a:r>
          </a:p>
        </p:txBody>
      </p:sp>
      <p:sp>
        <p:nvSpPr>
          <p:cNvPr id="10035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00356"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00357"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054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E59EE079-7253-4151-BC71-99BE2F6E5913}" type="slidenum">
              <a:rPr lang="en-US" altLang="en-US" sz="1200">
                <a:latin typeface="Calibri" panose="020F0502020204030204" pitchFamily="34" charset="0"/>
              </a:rPr>
              <a:pPr eaLnBrk="1" hangingPunct="1"/>
              <a:t>77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32284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Introduction slide… Mel… </a:t>
            </a:r>
          </a:p>
        </p:txBody>
      </p:sp>
      <p:sp>
        <p:nvSpPr>
          <p:cNvPr id="102403"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02404"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02405"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0752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EB421930-C034-4939-8E77-119FBD44FD8C}" type="slidenum">
              <a:rPr lang="en-US" altLang="en-US" sz="1200">
                <a:latin typeface="Calibri" panose="020F0502020204030204" pitchFamily="34" charset="0"/>
              </a:rPr>
              <a:pPr eaLnBrk="1" hangingPunct="1"/>
              <a:t>78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990301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20750" eaLnBrk="0" hangingPunct="0">
              <a:defRPr sz="2400">
                <a:solidFill>
                  <a:schemeClr val="tx1"/>
                </a:solidFill>
                <a:latin typeface="Arial" panose="020B0604020202020204" pitchFamily="34" charset="0"/>
                <a:ea typeface="ＭＳ Ｐゴシック" pitchFamily="2" charset="-128"/>
              </a:defRPr>
            </a:lvl1pPr>
            <a:lvl2pPr marL="742950" indent="-285750" defTabSz="920750" eaLnBrk="0" hangingPunct="0">
              <a:defRPr sz="2400">
                <a:solidFill>
                  <a:schemeClr val="tx1"/>
                </a:solidFill>
                <a:latin typeface="Arial" panose="020B0604020202020204" pitchFamily="34" charset="0"/>
                <a:ea typeface="ＭＳ Ｐゴシック" pitchFamily="2" charset="-128"/>
              </a:defRPr>
            </a:lvl2pPr>
            <a:lvl3pPr marL="1143000" indent="-228600" defTabSz="920750" eaLnBrk="0" hangingPunct="0">
              <a:defRPr sz="2400">
                <a:solidFill>
                  <a:schemeClr val="tx1"/>
                </a:solidFill>
                <a:latin typeface="Arial" panose="020B0604020202020204" pitchFamily="34" charset="0"/>
                <a:ea typeface="ＭＳ Ｐゴシック" pitchFamily="2" charset="-128"/>
              </a:defRPr>
            </a:lvl3pPr>
            <a:lvl4pPr marL="1600200" indent="-228600" defTabSz="920750" eaLnBrk="0" hangingPunct="0">
              <a:defRPr sz="2400">
                <a:solidFill>
                  <a:schemeClr val="tx1"/>
                </a:solidFill>
                <a:latin typeface="Arial" panose="020B0604020202020204" pitchFamily="34" charset="0"/>
                <a:ea typeface="ＭＳ Ｐゴシック" pitchFamily="2" charset="-128"/>
              </a:defRPr>
            </a:lvl4pPr>
            <a:lvl5pPr marL="2057400" indent="-228600" defTabSz="920750" eaLnBrk="0" hangingPunct="0">
              <a:defRPr sz="2400">
                <a:solidFill>
                  <a:schemeClr val="tx1"/>
                </a:solidFill>
                <a:latin typeface="Arial" panose="020B0604020202020204" pitchFamily="34" charset="0"/>
                <a:ea typeface="ＭＳ Ｐゴシック" pitchFamily="2"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fontAlgn="base" hangingPunct="1">
              <a:spcBef>
                <a:spcPct val="0"/>
              </a:spcBef>
              <a:spcAft>
                <a:spcPct val="0"/>
              </a:spcAft>
            </a:pPr>
            <a:r>
              <a:rPr lang="en-US" altLang="en-US" sz="1100" smtClean="0"/>
              <a:t>Master Gardener Program Overview</a:t>
            </a:r>
          </a:p>
        </p:txBody>
      </p:sp>
      <p:sp>
        <p:nvSpPr>
          <p:cNvPr id="111618" name="Rectangle 3"/>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panose="020B0604020202020204" pitchFamily="34" charset="0"/>
                <a:ea typeface="ＭＳ Ｐゴシック" pitchFamily="2" charset="-128"/>
              </a:defRPr>
            </a:lvl1pPr>
            <a:lvl2pPr marL="742950" indent="-285750" defTabSz="920750" eaLnBrk="0" hangingPunct="0">
              <a:defRPr sz="2400">
                <a:solidFill>
                  <a:schemeClr val="tx1"/>
                </a:solidFill>
                <a:latin typeface="Arial" panose="020B0604020202020204" pitchFamily="34" charset="0"/>
                <a:ea typeface="ＭＳ Ｐゴシック" pitchFamily="2" charset="-128"/>
              </a:defRPr>
            </a:lvl2pPr>
            <a:lvl3pPr marL="1143000" indent="-228600" defTabSz="920750" eaLnBrk="0" hangingPunct="0">
              <a:defRPr sz="2400">
                <a:solidFill>
                  <a:schemeClr val="tx1"/>
                </a:solidFill>
                <a:latin typeface="Arial" panose="020B0604020202020204" pitchFamily="34" charset="0"/>
                <a:ea typeface="ＭＳ Ｐゴシック" pitchFamily="2" charset="-128"/>
              </a:defRPr>
            </a:lvl3pPr>
            <a:lvl4pPr marL="1600200" indent="-228600" defTabSz="920750" eaLnBrk="0" hangingPunct="0">
              <a:defRPr sz="2400">
                <a:solidFill>
                  <a:schemeClr val="tx1"/>
                </a:solidFill>
                <a:latin typeface="Arial" panose="020B0604020202020204" pitchFamily="34" charset="0"/>
                <a:ea typeface="ＭＳ Ｐゴシック" pitchFamily="2" charset="-128"/>
              </a:defRPr>
            </a:lvl4pPr>
            <a:lvl5pPr marL="2057400" indent="-228600" defTabSz="920750" eaLnBrk="0" hangingPunct="0">
              <a:defRPr sz="2400">
                <a:solidFill>
                  <a:schemeClr val="tx1"/>
                </a:solidFill>
                <a:latin typeface="Arial" panose="020B0604020202020204" pitchFamily="34" charset="0"/>
                <a:ea typeface="ＭＳ Ｐゴシック" pitchFamily="2"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100"/>
              <a:t>1/6/2014</a:t>
            </a:r>
          </a:p>
        </p:txBody>
      </p:sp>
      <p:sp>
        <p:nvSpPr>
          <p:cNvPr id="111619"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0750" eaLnBrk="0" hangingPunct="0">
              <a:defRPr sz="2400">
                <a:solidFill>
                  <a:schemeClr val="tx1"/>
                </a:solidFill>
                <a:latin typeface="Arial" panose="020B0604020202020204" pitchFamily="34" charset="0"/>
                <a:ea typeface="ＭＳ Ｐゴシック" pitchFamily="2" charset="-128"/>
              </a:defRPr>
            </a:lvl1pPr>
            <a:lvl2pPr marL="742950" indent="-285750" defTabSz="920750" eaLnBrk="0" hangingPunct="0">
              <a:defRPr sz="2400">
                <a:solidFill>
                  <a:schemeClr val="tx1"/>
                </a:solidFill>
                <a:latin typeface="Arial" panose="020B0604020202020204" pitchFamily="34" charset="0"/>
                <a:ea typeface="ＭＳ Ｐゴシック" pitchFamily="2" charset="-128"/>
              </a:defRPr>
            </a:lvl2pPr>
            <a:lvl3pPr marL="1143000" indent="-228600" defTabSz="920750" eaLnBrk="0" hangingPunct="0">
              <a:defRPr sz="2400">
                <a:solidFill>
                  <a:schemeClr val="tx1"/>
                </a:solidFill>
                <a:latin typeface="Arial" panose="020B0604020202020204" pitchFamily="34" charset="0"/>
                <a:ea typeface="ＭＳ Ｐゴシック" pitchFamily="2" charset="-128"/>
              </a:defRPr>
            </a:lvl3pPr>
            <a:lvl4pPr marL="1600200" indent="-228600" defTabSz="920750" eaLnBrk="0" hangingPunct="0">
              <a:defRPr sz="2400">
                <a:solidFill>
                  <a:schemeClr val="tx1"/>
                </a:solidFill>
                <a:latin typeface="Arial" panose="020B0604020202020204" pitchFamily="34" charset="0"/>
                <a:ea typeface="ＭＳ Ｐゴシック" pitchFamily="2" charset="-128"/>
              </a:defRPr>
            </a:lvl4pPr>
            <a:lvl5pPr marL="2057400" indent="-228600" defTabSz="920750" eaLnBrk="0" hangingPunct="0">
              <a:defRPr sz="2400">
                <a:solidFill>
                  <a:schemeClr val="tx1"/>
                </a:solidFill>
                <a:latin typeface="Arial" panose="020B0604020202020204" pitchFamily="34" charset="0"/>
                <a:ea typeface="ＭＳ Ｐゴシック" pitchFamily="2"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fontAlgn="base" hangingPunct="1">
              <a:spcBef>
                <a:spcPct val="0"/>
              </a:spcBef>
              <a:spcAft>
                <a:spcPct val="0"/>
              </a:spcAft>
            </a:pPr>
            <a:r>
              <a:rPr lang="en-US" altLang="en-US" sz="1100" smtClean="0"/>
              <a:t>Napa County Master Gardener Training - 2014</a:t>
            </a:r>
          </a:p>
        </p:txBody>
      </p:sp>
      <p:sp>
        <p:nvSpPr>
          <p:cNvPr id="11162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sz="2400">
                <a:solidFill>
                  <a:schemeClr val="tx1"/>
                </a:solidFill>
                <a:latin typeface="Arial" panose="020B0604020202020204" pitchFamily="34" charset="0"/>
                <a:ea typeface="ＭＳ Ｐゴシック" pitchFamily="2" charset="-128"/>
              </a:defRPr>
            </a:lvl1pPr>
            <a:lvl2pPr marL="742950" indent="-285750" defTabSz="920750" eaLnBrk="0" hangingPunct="0">
              <a:defRPr sz="2400">
                <a:solidFill>
                  <a:schemeClr val="tx1"/>
                </a:solidFill>
                <a:latin typeface="Arial" panose="020B0604020202020204" pitchFamily="34" charset="0"/>
                <a:ea typeface="ＭＳ Ｐゴシック" pitchFamily="2" charset="-128"/>
              </a:defRPr>
            </a:lvl2pPr>
            <a:lvl3pPr marL="1143000" indent="-228600" defTabSz="920750" eaLnBrk="0" hangingPunct="0">
              <a:defRPr sz="2400">
                <a:solidFill>
                  <a:schemeClr val="tx1"/>
                </a:solidFill>
                <a:latin typeface="Arial" panose="020B0604020202020204" pitchFamily="34" charset="0"/>
                <a:ea typeface="ＭＳ Ｐゴシック" pitchFamily="2" charset="-128"/>
              </a:defRPr>
            </a:lvl3pPr>
            <a:lvl4pPr marL="1600200" indent="-228600" defTabSz="920750" eaLnBrk="0" hangingPunct="0">
              <a:defRPr sz="2400">
                <a:solidFill>
                  <a:schemeClr val="tx1"/>
                </a:solidFill>
                <a:latin typeface="Arial" panose="020B0604020202020204" pitchFamily="34" charset="0"/>
                <a:ea typeface="ＭＳ Ｐゴシック" pitchFamily="2" charset="-128"/>
              </a:defRPr>
            </a:lvl4pPr>
            <a:lvl5pPr marL="2057400" indent="-228600" defTabSz="920750" eaLnBrk="0" hangingPunct="0">
              <a:defRPr sz="2400">
                <a:solidFill>
                  <a:schemeClr val="tx1"/>
                </a:solidFill>
                <a:latin typeface="Arial" panose="020B0604020202020204" pitchFamily="34" charset="0"/>
                <a:ea typeface="ＭＳ Ｐゴシック" pitchFamily="2" charset="-128"/>
              </a:defRPr>
            </a:lvl5pPr>
            <a:lvl6pPr marL="25146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defTabSz="92075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F85ACC2-D1D2-4AFD-AFC4-C77D9E5296FB}" type="slidenum">
              <a:rPr lang="en-US" altLang="en-US" sz="1100"/>
              <a:pPr eaLnBrk="1" hangingPunct="1"/>
              <a:t>81</a:t>
            </a:fld>
            <a:endParaRPr lang="en-US" altLang="en-US" sz="1100"/>
          </a:p>
        </p:txBody>
      </p:sp>
      <p:sp>
        <p:nvSpPr>
          <p:cNvPr id="11162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2" charset="-128"/>
            </a:endParaRPr>
          </a:p>
        </p:txBody>
      </p:sp>
    </p:spTree>
    <p:extLst>
      <p:ext uri="{BB962C8B-B14F-4D97-AF65-F5344CB8AC3E}">
        <p14:creationId xmlns:p14="http://schemas.microsoft.com/office/powerpoint/2010/main" val="74533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BUNCH THINNING</a:t>
            </a:r>
          </a:p>
          <a:p>
            <a:pPr eaLnBrk="1" hangingPunct="1">
              <a:spcBef>
                <a:spcPct val="0"/>
              </a:spcBef>
            </a:pPr>
            <a:r>
              <a:rPr lang="en-US" altLang="en-US" smtClean="0">
                <a:ea typeface="ＭＳ Ｐゴシック" pitchFamily="2" charset="-128"/>
              </a:rPr>
              <a:t>In August after veraison (coloring) is about 75% take off any bunches that remain primarily green. </a:t>
            </a:r>
          </a:p>
          <a:p>
            <a:pPr eaLnBrk="1" hangingPunct="1">
              <a:spcBef>
                <a:spcPct val="0"/>
              </a:spcBef>
            </a:pPr>
            <a:endParaRPr lang="en-US" altLang="en-US" smtClean="0">
              <a:ea typeface="ＭＳ Ｐゴシック" pitchFamily="2" charset="-128"/>
            </a:endParaRPr>
          </a:p>
        </p:txBody>
      </p:sp>
      <p:sp>
        <p:nvSpPr>
          <p:cNvPr id="121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2573FA45-D7E9-44CC-90D4-D716E4A9D794}" type="slidenum">
              <a:rPr lang="en-US" altLang="en-US" sz="1200">
                <a:latin typeface="Calibri" panose="020F0502020204030204" pitchFamily="34" charset="0"/>
              </a:rPr>
              <a:pPr eaLnBrk="1" hangingPunct="1"/>
              <a:t>90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93569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LEAF REMOVAL</a:t>
            </a:r>
          </a:p>
          <a:p>
            <a:pPr eaLnBrk="1" hangingPunct="1">
              <a:spcBef>
                <a:spcPct val="0"/>
              </a:spcBef>
            </a:pPr>
            <a:r>
              <a:rPr lang="en-US" altLang="en-US" smtClean="0">
                <a:ea typeface="ＭＳ Ｐゴシック" pitchFamily="2" charset="-128"/>
              </a:rPr>
              <a:t>In July take off leaves in the fruiting zone to expose grapes to sunlight as necessary. Be careful of too much leaf removal on the south or western sides because of potential sunburn. Too dense a canopy is also conducive the development of bunch rot or mildew because it prevents the sprays from reaching the fruit. Air movement helps reduce moisture which leads to these conditions. </a:t>
            </a:r>
          </a:p>
          <a:p>
            <a:pPr eaLnBrk="1" hangingPunct="1">
              <a:spcBef>
                <a:spcPct val="0"/>
              </a:spcBef>
            </a:pPr>
            <a:endParaRPr lang="en-US" altLang="en-US" smtClean="0">
              <a:ea typeface="ＭＳ Ｐゴシック" pitchFamily="2" charset="-128"/>
            </a:endParaRPr>
          </a:p>
        </p:txBody>
      </p:sp>
      <p:sp>
        <p:nvSpPr>
          <p:cNvPr id="123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05753A77-DD57-4AE2-9DA9-36FC0C4D6BA8}" type="slidenum">
              <a:rPr lang="en-US" altLang="en-US" sz="1200">
                <a:latin typeface="Calibri" panose="020F0502020204030204" pitchFamily="34" charset="0"/>
              </a:rPr>
              <a:pPr eaLnBrk="1" hangingPunct="1"/>
              <a:t>91</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8489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Introduction slide… Mel… </a:t>
            </a:r>
          </a:p>
        </p:txBody>
      </p:sp>
      <p:sp>
        <p:nvSpPr>
          <p:cNvPr id="124931"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24932"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24933"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259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2FD13518-0FC3-4F3F-A0D1-924DB1419863}" type="slidenum">
              <a:rPr lang="en-US" altLang="en-US" sz="1200">
                <a:latin typeface="Calibri" panose="020F0502020204030204" pitchFamily="34" charset="0"/>
              </a:rPr>
              <a:pPr eaLnBrk="1" hangingPunct="1"/>
              <a:t>92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01152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28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AECD75E3-D132-45F1-9995-AE5B2A5B6CFF}" type="slidenum">
              <a:rPr lang="en-US" altLang="en-US" sz="1200">
                <a:latin typeface="Calibri" panose="020F0502020204030204" pitchFamily="34" charset="0"/>
              </a:rPr>
              <a:pPr eaLnBrk="1" hangingPunct="1"/>
              <a:t>93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82846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Who are the Master Gardeners – read from document</a:t>
            </a: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DBB7F6C6-3C6D-48FB-9F6B-9E28608A5112}" type="slidenum">
              <a:rPr lang="en-US" altLang="en-US" sz="1200">
                <a:latin typeface="Calibri" panose="020F0502020204030204" pitchFamily="34" charset="0"/>
              </a:rPr>
              <a:pPr eaLnBrk="1" hangingPunct="1"/>
              <a:t>2</a:t>
            </a:fld>
            <a:endParaRPr lang="en-US" altLang="en-US" sz="1200">
              <a:latin typeface="Calibri" panose="020F0502020204030204" pitchFamily="34" charset="0"/>
            </a:endParaRPr>
          </a:p>
        </p:txBody>
      </p:sp>
    </p:spTree>
    <p:extLst>
      <p:ext uri="{BB962C8B-B14F-4D97-AF65-F5344CB8AC3E}">
        <p14:creationId xmlns:p14="http://schemas.microsoft.com/office/powerpoint/2010/main" val="3329181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30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CD1BA01-D432-453A-9181-CB8380476979}" type="slidenum">
              <a:rPr lang="en-US" altLang="en-US" sz="1200">
                <a:latin typeface="Calibri" panose="020F0502020204030204" pitchFamily="34" charset="0"/>
              </a:rPr>
              <a:pPr eaLnBrk="1" hangingPunct="1"/>
              <a:t>94</a:t>
            </a:fld>
            <a:endParaRPr lang="en-US" altLang="en-US" sz="1200">
              <a:latin typeface="Calibri" panose="020F0502020204030204" pitchFamily="34" charset="0"/>
            </a:endParaRPr>
          </a:p>
        </p:txBody>
      </p:sp>
    </p:spTree>
    <p:extLst>
      <p:ext uri="{BB962C8B-B14F-4D97-AF65-F5344CB8AC3E}">
        <p14:creationId xmlns:p14="http://schemas.microsoft.com/office/powerpoint/2010/main" val="660976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320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C8E93CD6-62DE-4E0F-8E5C-70476F88CD5C}" type="slidenum">
              <a:rPr lang="en-US" altLang="en-US" sz="1200">
                <a:latin typeface="Calibri" panose="020F0502020204030204" pitchFamily="34" charset="0"/>
              </a:rPr>
              <a:pPr eaLnBrk="1" hangingPunct="1"/>
              <a:t>95</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7641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341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A018EC1-CCD3-45CA-B0F4-FEE3C8C34995}" type="slidenum">
              <a:rPr lang="en-US" altLang="en-US" sz="1200">
                <a:latin typeface="Calibri" panose="020F0502020204030204" pitchFamily="34" charset="0"/>
              </a:rPr>
              <a:pPr eaLnBrk="1" hangingPunct="1"/>
              <a:t>96</a:t>
            </a:fld>
            <a:endParaRPr lang="en-US" altLang="en-US" sz="1200">
              <a:latin typeface="Calibri" panose="020F0502020204030204" pitchFamily="34" charset="0"/>
            </a:endParaRPr>
          </a:p>
        </p:txBody>
      </p:sp>
    </p:spTree>
    <p:extLst>
      <p:ext uri="{BB962C8B-B14F-4D97-AF65-F5344CB8AC3E}">
        <p14:creationId xmlns:p14="http://schemas.microsoft.com/office/powerpoint/2010/main" val="440959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361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D180966-E189-40A3-A4C0-695A3B72F178}" type="slidenum">
              <a:rPr lang="en-US" altLang="en-US" sz="1200">
                <a:latin typeface="Calibri" panose="020F0502020204030204" pitchFamily="34" charset="0"/>
              </a:rPr>
              <a:pPr eaLnBrk="1" hangingPunct="1"/>
              <a:t>97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51784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382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A1464EE-E18A-47D9-B8A2-4C7FF0E22FAB}" type="slidenum">
              <a:rPr lang="en-US" altLang="en-US" sz="1200">
                <a:latin typeface="Calibri" panose="020F0502020204030204" pitchFamily="34" charset="0"/>
              </a:rPr>
              <a:pPr eaLnBrk="1" hangingPunct="1"/>
              <a:t>98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70767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40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9C42D25-5793-42E2-B645-BEC67ED85340}" type="slidenum">
              <a:rPr lang="en-US" altLang="en-US" sz="1200">
                <a:latin typeface="Calibri" panose="020F0502020204030204" pitchFamily="34" charset="0"/>
              </a:rPr>
              <a:pPr eaLnBrk="1" hangingPunct="1"/>
              <a:t>99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77899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42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6F00D91-134B-49DB-AB66-FD8FE4951A6E}" type="slidenum">
              <a:rPr lang="en-US" altLang="en-US" sz="1200">
                <a:latin typeface="Calibri" panose="020F0502020204030204" pitchFamily="34" charset="0"/>
              </a:rPr>
              <a:pPr eaLnBrk="1" hangingPunct="1"/>
              <a:t>100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856837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44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87608EB-854F-4823-BAF1-E1333FB1EE8E}" type="slidenum">
              <a:rPr lang="en-US" altLang="en-US" sz="1200">
                <a:latin typeface="Calibri" panose="020F0502020204030204" pitchFamily="34" charset="0"/>
              </a:rPr>
              <a:pPr eaLnBrk="1" hangingPunct="1"/>
              <a:t>101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65541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46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0BC52C2A-6D6C-4EAD-9CAD-63C56102073C}" type="slidenum">
              <a:rPr lang="en-US" altLang="en-US" sz="1200">
                <a:latin typeface="Calibri" panose="020F0502020204030204" pitchFamily="34" charset="0"/>
              </a:rPr>
              <a:pPr eaLnBrk="1" hangingPunct="1"/>
              <a:t>102</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127757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Rare – usually found in soils with very low or very high pH or originated from volcanic ash.</a:t>
            </a:r>
          </a:p>
          <a:p>
            <a:r>
              <a:rPr lang="en-US" altLang="en-US" smtClean="0">
                <a:ea typeface="ＭＳ Ｐゴシック" pitchFamily="2" charset="-128"/>
              </a:rPr>
              <a:t>Often confused with leafroll. </a:t>
            </a:r>
          </a:p>
          <a:p>
            <a:endParaRPr lang="en-US" altLang="en-US" smtClean="0">
              <a:ea typeface="ＭＳ Ｐゴシック" pitchFamily="2" charset="-128"/>
            </a:endParaRPr>
          </a:p>
        </p:txBody>
      </p:sp>
      <p:sp>
        <p:nvSpPr>
          <p:cNvPr id="148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9D6CD9F7-5DA6-4551-B0D9-A40FFB0FB672}" type="slidenum">
              <a:rPr lang="en-US" altLang="en-US" sz="1200">
                <a:latin typeface="Calibri" panose="020F0502020204030204" pitchFamily="34" charset="0"/>
              </a:rPr>
              <a:pPr eaLnBrk="1" hangingPunct="1"/>
              <a:t>103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88500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ea typeface="ＭＳ Ｐゴシック" pitchFamily="2" charset="-128"/>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945F5D21-3ED4-4F4D-968C-3498BD4D1EF3}" type="slidenum">
              <a:rPr lang="en-US" altLang="en-US" sz="1200">
                <a:latin typeface="Calibri" panose="020F0502020204030204" pitchFamily="34" charset="0"/>
              </a:rPr>
              <a:pPr eaLnBrk="1" hangingPunct="1"/>
              <a:t>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43317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50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F8307A23-423E-4F9D-95D4-9DB8FB0F4AAD}" type="slidenum">
              <a:rPr lang="en-US" altLang="en-US" sz="1200">
                <a:latin typeface="Calibri" panose="020F0502020204030204" pitchFamily="34" charset="0"/>
              </a:rPr>
              <a:pPr eaLnBrk="1" hangingPunct="1"/>
              <a:t>104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215237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7EDA45C-FBB0-4552-A769-31C5EEA9E52E}" type="slidenum">
              <a:rPr lang="en-US" altLang="en-US" sz="1200">
                <a:latin typeface="Calibri" panose="020F0502020204030204" pitchFamily="34" charset="0"/>
              </a:rPr>
              <a:pPr eaLnBrk="1" hangingPunct="1"/>
              <a:t>105</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890468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54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2152FD8F-A061-48A8-B75D-0C4DDFE662A6}" type="slidenum">
              <a:rPr lang="en-US" altLang="en-US" sz="1200">
                <a:latin typeface="Calibri" panose="020F0502020204030204" pitchFamily="34" charset="0"/>
              </a:rPr>
              <a:pPr eaLnBrk="1" hangingPunct="1"/>
              <a:t>106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539820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56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0D5FB28-DEB9-4A40-83AE-C2F6E791C560}" type="slidenum">
              <a:rPr lang="en-US" altLang="en-US" sz="1200">
                <a:latin typeface="Calibri" panose="020F0502020204030204" pitchFamily="34" charset="0"/>
              </a:rPr>
              <a:pPr eaLnBrk="1" hangingPunct="1"/>
              <a:t>107</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36183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58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019520BE-1E52-405E-B6F5-C3954C742A12}" type="slidenum">
              <a:rPr lang="en-US" altLang="en-US" sz="1200">
                <a:latin typeface="Calibri" panose="020F0502020204030204" pitchFamily="34" charset="0"/>
              </a:rPr>
              <a:pPr eaLnBrk="1" hangingPunct="1"/>
              <a:t>108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941835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C68518B-DFD6-4320-A0DA-86D5A3AC6B22}" type="slidenum">
              <a:rPr lang="en-US" altLang="en-US" sz="1200">
                <a:latin typeface="Calibri" panose="020F0502020204030204" pitchFamily="34" charset="0"/>
              </a:rPr>
              <a:pPr eaLnBrk="1" hangingPunct="1"/>
              <a:t>109</a:t>
            </a:fld>
            <a:endParaRPr lang="en-US" altLang="en-US" sz="1200">
              <a:latin typeface="Calibri" panose="020F0502020204030204" pitchFamily="34" charset="0"/>
            </a:endParaRPr>
          </a:p>
        </p:txBody>
      </p:sp>
    </p:spTree>
    <p:extLst>
      <p:ext uri="{BB962C8B-B14F-4D97-AF65-F5344CB8AC3E}">
        <p14:creationId xmlns:p14="http://schemas.microsoft.com/office/powerpoint/2010/main" val="10048082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921ABA94-4921-4DF6-8F07-141A84ECDF40}" type="slidenum">
              <a:rPr lang="en-US" altLang="en-US" sz="1200">
                <a:latin typeface="Calibri" panose="020F0502020204030204" pitchFamily="34" charset="0"/>
              </a:rPr>
              <a:pPr eaLnBrk="1" hangingPunct="1"/>
              <a:t>110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278184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Introduction slide… Mel… </a:t>
            </a:r>
          </a:p>
        </p:txBody>
      </p:sp>
      <p:sp>
        <p:nvSpPr>
          <p:cNvPr id="12697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26980"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26981"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6487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C10716FA-5F92-4B90-8C9B-C50BFC0C8A98}" type="slidenum">
              <a:rPr lang="en-US" altLang="en-US" sz="1200">
                <a:latin typeface="Calibri" panose="020F0502020204030204" pitchFamily="34" charset="0"/>
              </a:rPr>
              <a:pPr eaLnBrk="1" hangingPunct="1"/>
              <a:t>111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88422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Many of the symptoms of water deficits are visual and therefore can be observed or easily measured. However, for a method to be used to determine when to begin irrigation, it must not only be easy to use but also reliable. </a:t>
            </a: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Shoot lengths are influenced by water deficits if the deficits occur soon enough to slow shoot growth more than the normal slowing as veraison is approached. </a:t>
            </a:r>
          </a:p>
          <a:p>
            <a:pPr eaLnBrk="1" hangingPunct="1">
              <a:spcBef>
                <a:spcPct val="0"/>
              </a:spcBef>
            </a:pPr>
            <a:r>
              <a:rPr lang="en-US" altLang="en-US" smtClean="0">
                <a:ea typeface="ＭＳ Ｐゴシック" pitchFamily="2" charset="-128"/>
              </a:rPr>
              <a:t>Shoot growth rate begins after bud break and increases with time to a maximum usually in mid-June then decline rapidly to near zero within about 30 days </a:t>
            </a:r>
          </a:p>
          <a:p>
            <a:pPr eaLnBrk="1" hangingPunct="1">
              <a:spcBef>
                <a:spcPct val="0"/>
              </a:spcBef>
            </a:pPr>
            <a:r>
              <a:rPr lang="en-US" altLang="en-US" smtClean="0">
                <a:ea typeface="ＭＳ Ｐゴシック" pitchFamily="2" charset="-128"/>
              </a:rPr>
              <a:t>Shoot tip Condition</a:t>
            </a:r>
          </a:p>
          <a:p>
            <a:pPr eaLnBrk="1" hangingPunct="1">
              <a:spcBef>
                <a:spcPct val="0"/>
              </a:spcBef>
            </a:pPr>
            <a:r>
              <a:rPr lang="en-US" altLang="en-US" smtClean="0">
                <a:ea typeface="ＭＳ Ｐゴシック" pitchFamily="2" charset="-128"/>
              </a:rPr>
              <a:t>A rating of 1 is when the tendril extends past the tip. A rating of 2 is when the tendril is equal to the tip; a 3 rating is when tendril is behind the tip. A 4 rating is tendril yellow, a 5 rating when there is no tendril present, and a 6 rating when the tip growing point is dead. The array of tip conditions in the vineyard is great. Often tips will span a rating of 3 levels. It is a challenge to obtain a representative value. </a:t>
            </a:r>
          </a:p>
          <a:p>
            <a:pPr eaLnBrk="1" hangingPunct="1">
              <a:spcBef>
                <a:spcPct val="0"/>
              </a:spcBef>
            </a:pPr>
            <a:endParaRPr lang="en-US" altLang="en-US" smtClean="0">
              <a:ea typeface="ＭＳ Ｐゴシック" pitchFamily="2" charset="-128"/>
            </a:endParaRPr>
          </a:p>
        </p:txBody>
      </p:sp>
      <p:sp>
        <p:nvSpPr>
          <p:cNvPr id="13107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31076"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31077"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6896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784EF09F-1882-49D7-9897-2C257395A353}" type="slidenum">
              <a:rPr lang="en-US" altLang="en-US" sz="1200">
                <a:latin typeface="Calibri" panose="020F0502020204030204" pitchFamily="34" charset="0"/>
              </a:rPr>
              <a:pPr eaLnBrk="1" hangingPunct="1"/>
              <a:t>114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63693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Water in the soil resides within soil pores in close association with soil particles. The largest pores transport water to fill smaller pores. After irrigation, the large pores drain due to gravitational forces leaving water held by the attraction of small pores and soil particles.</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Soil texture affects the water-storage capacity of soil and the rate at which water infiltrates into and flows through soil—all characteristics important for irrigation water management. Sandy soil stores a relatively small amount of soil moisture but has high infiltration rates. Clay soil stores more moisture, but has slow infiltration rates. </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p:txBody>
      </p:sp>
      <p:sp>
        <p:nvSpPr>
          <p:cNvPr id="134147"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34148"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34149"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7203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F907018F-5434-4A42-893F-96D89C0677BF}" type="slidenum">
              <a:rPr lang="en-US" altLang="en-US" sz="1200">
                <a:latin typeface="Calibri" panose="020F0502020204030204" pitchFamily="34" charset="0"/>
              </a:rPr>
              <a:pPr eaLnBrk="1" hangingPunct="1"/>
              <a:t>116</a:t>
            </a:fld>
            <a:endParaRPr lang="en-US" altLang="en-US" sz="1200">
              <a:latin typeface="Calibri" panose="020F0502020204030204" pitchFamily="34" charset="0"/>
            </a:endParaRPr>
          </a:p>
        </p:txBody>
      </p:sp>
    </p:spTree>
    <p:extLst>
      <p:ext uri="{BB962C8B-B14F-4D97-AF65-F5344CB8AC3E}">
        <p14:creationId xmlns:p14="http://schemas.microsoft.com/office/powerpoint/2010/main" val="2026064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Introduction slide… Mel… </a:t>
            </a:r>
          </a:p>
        </p:txBody>
      </p:sp>
      <p:sp>
        <p:nvSpPr>
          <p:cNvPr id="4" name="Header Placeholder 3"/>
          <p:cNvSpPr>
            <a:spLocks noGrp="1"/>
          </p:cNvSpPr>
          <p:nvPr>
            <p:ph type="hdr" sz="quarter"/>
          </p:nvPr>
        </p:nvSpPr>
        <p:spPr/>
        <p:txBody>
          <a:bodyPr/>
          <a:lstStyle/>
          <a:p>
            <a:pPr>
              <a:defRPr/>
            </a:pPr>
            <a:r>
              <a:rPr lang="en-US" smtClean="0"/>
              <a:t>Master Gardener Program Overview</a:t>
            </a:r>
            <a:endParaRPr lang="en-US"/>
          </a:p>
        </p:txBody>
      </p:sp>
      <p:sp>
        <p:nvSpPr>
          <p:cNvPr id="7270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200">
                <a:latin typeface="Calibri" panose="020F0502020204030204" pitchFamily="34" charset="0"/>
              </a:rPr>
              <a:t>1/6/2014</a:t>
            </a:r>
          </a:p>
        </p:txBody>
      </p:sp>
      <p:sp>
        <p:nvSpPr>
          <p:cNvPr id="6" name="Footer Placeholder 5"/>
          <p:cNvSpPr>
            <a:spLocks noGrp="1"/>
          </p:cNvSpPr>
          <p:nvPr>
            <p:ph type="ftr" sz="quarter" idx="4"/>
          </p:nvPr>
        </p:nvSpPr>
        <p:spPr/>
        <p:txBody>
          <a:bodyPr/>
          <a:lstStyle/>
          <a:p>
            <a:pPr>
              <a:defRPr/>
            </a:pPr>
            <a:r>
              <a:rPr lang="en-US" smtClean="0"/>
              <a:t>Napa County Master Gardener Training - 2014</a:t>
            </a:r>
            <a:endParaRPr lang="en-US"/>
          </a:p>
        </p:txBody>
      </p:sp>
      <p:sp>
        <p:nvSpPr>
          <p:cNvPr id="7271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6F7AB947-8CDA-42FE-8769-04E7E201634D}" type="slidenum">
              <a:rPr lang="en-US" altLang="en-US" sz="1200">
                <a:latin typeface="Calibri" panose="020F0502020204030204" pitchFamily="34" charset="0"/>
              </a:rPr>
              <a:pPr eaLnBrk="1" hangingPunct="1"/>
              <a:t>54</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051010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Water in the soil resides within soil pores in close association with soil particles. The largest pores transport water to fill smaller pores. After irrigation, the large pores drain due to gravitational forces leaving water held by the attraction of small pores and soil particles.</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Soil texture affects the water-storage capacity of soil and the rate at which water infiltrates into and flows through soil—all characteristics important for irrigation water management. Sandy soil stores a relatively small amount of soil moisture but has high infiltration rates. Clay soil stores more moisture, but has slow infiltration rates. </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p:txBody>
      </p:sp>
      <p:sp>
        <p:nvSpPr>
          <p:cNvPr id="136195"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36196"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36197"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740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3570C85-9FDB-449F-AA68-BB3CE1B46CF8}" type="slidenum">
              <a:rPr lang="en-US" altLang="en-US" sz="1200">
                <a:latin typeface="Calibri" panose="020F0502020204030204" pitchFamily="34" charset="0"/>
              </a:rPr>
              <a:pPr eaLnBrk="1" hangingPunct="1"/>
              <a:t>117</a:t>
            </a:fld>
            <a:endParaRPr lang="en-US" altLang="en-US" sz="1200">
              <a:latin typeface="Calibri" panose="020F0502020204030204" pitchFamily="34" charset="0"/>
            </a:endParaRPr>
          </a:p>
        </p:txBody>
      </p:sp>
    </p:spTree>
    <p:extLst>
      <p:ext uri="{BB962C8B-B14F-4D97-AF65-F5344CB8AC3E}">
        <p14:creationId xmlns:p14="http://schemas.microsoft.com/office/powerpoint/2010/main" val="40589286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Water in the soil resides within soil pores in close association with soil particles. The largest pores transport water to fill smaller pores. After irrigation, the large pores drain due to gravitational forces leaving water held by the attraction of small pores and soil particles.</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Soil texture affects the water-storage capacity of soil and the rate at which water infiltrates into and flows through soil—all characteristics important for irrigation water management. Sandy soil stores a relatively small amount of soil moisture but has high infiltration rates. Clay soil stores more moisture, but has slow infiltration rates. </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p:txBody>
      </p:sp>
      <p:sp>
        <p:nvSpPr>
          <p:cNvPr id="138243"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38244"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38245"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7613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A9E3D51F-A033-4386-B04B-7B122823E218}" type="slidenum">
              <a:rPr lang="en-US" altLang="en-US" sz="1200">
                <a:latin typeface="Calibri" panose="020F0502020204030204" pitchFamily="34" charset="0"/>
              </a:rPr>
              <a:pPr eaLnBrk="1" hangingPunct="1"/>
              <a:t>118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316701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Vine roots can explore deeply into soils if limiting layers are not encountered. Vine water use in deep, well-aerated soils has been reported to depths of 20 feet. </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p:txBody>
      </p:sp>
      <p:sp>
        <p:nvSpPr>
          <p:cNvPr id="145411"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45412"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45413"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822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32A02A62-1F36-4B04-80BC-9DF73AB77144}" type="slidenum">
              <a:rPr lang="en-US" altLang="en-US" sz="1200">
                <a:latin typeface="Calibri" panose="020F0502020204030204" pitchFamily="34" charset="0"/>
              </a:rPr>
              <a:pPr eaLnBrk="1" hangingPunct="1"/>
              <a:t>123</a:t>
            </a:fld>
            <a:endParaRPr lang="en-US" altLang="en-US" sz="1200">
              <a:latin typeface="Calibri" panose="020F0502020204030204" pitchFamily="34" charset="0"/>
            </a:endParaRPr>
          </a:p>
        </p:txBody>
      </p:sp>
    </p:spTree>
    <p:extLst>
      <p:ext uri="{BB962C8B-B14F-4D97-AF65-F5344CB8AC3E}">
        <p14:creationId xmlns:p14="http://schemas.microsoft.com/office/powerpoint/2010/main" val="12222637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Vine roots can explore deeply into soils if limiting layers are not encountered. Vine water use in deep, well-aerated soils has been reported to depths of 20 feet. </a:t>
            </a:r>
          </a:p>
          <a:p>
            <a:pPr eaLnBrk="1" hangingPunct="1">
              <a:spcBef>
                <a:spcPct val="0"/>
              </a:spcBef>
            </a:pPr>
            <a:endParaRPr lang="en-US" altLang="en-US" smtClean="0">
              <a:ea typeface="ＭＳ Ｐゴシック" pitchFamily="2" charset="-128"/>
            </a:endParaRPr>
          </a:p>
          <a:p>
            <a:pPr eaLnBrk="1" hangingPunct="1">
              <a:spcBef>
                <a:spcPct val="0"/>
              </a:spcBef>
            </a:pPr>
            <a:endParaRPr lang="en-US" altLang="en-US" smtClean="0">
              <a:ea typeface="ＭＳ Ｐゴシック" pitchFamily="2" charset="-128"/>
            </a:endParaRPr>
          </a:p>
        </p:txBody>
      </p:sp>
      <p:sp>
        <p:nvSpPr>
          <p:cNvPr id="14745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smtClean="0">
                <a:cs typeface="Arial" pitchFamily="34" charset="0"/>
              </a:rPr>
              <a:t>Master Gardener Program Overview</a:t>
            </a:r>
          </a:p>
        </p:txBody>
      </p:sp>
      <p:sp>
        <p:nvSpPr>
          <p:cNvPr id="147460" name="Date Placeholder 4"/>
          <p:cNvSpPr>
            <a:spLocks noGrp="1"/>
          </p:cNvSpPr>
          <p:nvPr>
            <p:ph type="dt" sz="quarter" idx="1"/>
          </p:nvPr>
        </p:nvSpPr>
        <p:spPr bwMode="auto">
          <a:ln>
            <a:miter lim="800000"/>
            <a:headEnd/>
            <a:tailEnd/>
          </a:ln>
        </p:spPr>
        <p:txBody>
          <a:bodyPr rtlCol="0"/>
          <a:lstStyle/>
          <a:p>
            <a:pPr>
              <a:defRPr/>
            </a:pPr>
            <a:r>
              <a:rPr lang="en-US" dirty="0">
                <a:latin typeface="+mn-lt"/>
                <a:ea typeface="+mn-ea"/>
              </a:rPr>
              <a:t>1/6/2014</a:t>
            </a:r>
          </a:p>
        </p:txBody>
      </p:sp>
      <p:sp>
        <p:nvSpPr>
          <p:cNvPr id="147461" name="Footer Placeholder 5"/>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r>
              <a:rPr lang="en-US" smtClean="0">
                <a:cs typeface="Arial" pitchFamily="34" charset="0"/>
              </a:rPr>
              <a:t>Napa County Master Gardener Training - 2014</a:t>
            </a:r>
          </a:p>
        </p:txBody>
      </p:sp>
      <p:sp>
        <p:nvSpPr>
          <p:cNvPr id="18432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98A9921-3678-44A3-B177-7FE8157D8379}" type="slidenum">
              <a:rPr lang="en-US" altLang="en-US" sz="1200">
                <a:latin typeface="Calibri" panose="020F0502020204030204" pitchFamily="34" charset="0"/>
              </a:rPr>
              <a:pPr eaLnBrk="1" hangingPunct="1"/>
              <a:t>124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451662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Mildew is a real problem in California vineyards.</a:t>
            </a:r>
          </a:p>
          <a:p>
            <a:pPr eaLnBrk="1" hangingPunct="1">
              <a:spcBef>
                <a:spcPct val="0"/>
              </a:spcBef>
            </a:pPr>
            <a:r>
              <a:rPr lang="en-US" altLang="en-US" smtClean="0">
                <a:ea typeface="ＭＳ Ｐゴシック" pitchFamily="2" charset="-128"/>
              </a:rPr>
              <a:t>In terms of expenses incurred for its control and losses incurred for quality and yield, it</a:t>
            </a:r>
            <a:r>
              <a:rPr lang="fr-FR" altLang="en-US" smtClean="0">
                <a:ea typeface="ＭＳ Ｐゴシック" pitchFamily="2" charset="-128"/>
              </a:rPr>
              <a:t>’</a:t>
            </a:r>
            <a:r>
              <a:rPr lang="en-US" altLang="ja-JP" smtClean="0">
                <a:ea typeface="ＭＳ Ｐゴシック" pitchFamily="2" charset="-128"/>
              </a:rPr>
              <a:t>s the most serious grape vine pest.</a:t>
            </a:r>
          </a:p>
          <a:p>
            <a:pPr eaLnBrk="1" hangingPunct="1">
              <a:spcBef>
                <a:spcPct val="0"/>
              </a:spcBef>
            </a:pPr>
            <a:r>
              <a:rPr lang="en-US" altLang="en-US" smtClean="0">
                <a:ea typeface="ＭＳ Ｐゴシック" pitchFamily="2" charset="-128"/>
              </a:rPr>
              <a:t>Although susceptibility varies by grape varietal, all can be severely affected in the right environmental conditions.</a:t>
            </a:r>
          </a:p>
        </p:txBody>
      </p:sp>
      <p:sp>
        <p:nvSpPr>
          <p:cNvPr id="187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292E0D2A-9449-4AB3-A9A2-A446F27D28A5}" type="slidenum">
              <a:rPr lang="en-US" altLang="en-US" sz="1200">
                <a:latin typeface="Calibri" panose="020F0502020204030204" pitchFamily="34" charset="0"/>
              </a:rPr>
              <a:pPr eaLnBrk="1" hangingPunct="1"/>
              <a:t>126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400888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This slide outlines the lifecycle of the fungus.  </a:t>
            </a:r>
          </a:p>
          <a:p>
            <a:pPr eaLnBrk="1" hangingPunct="1">
              <a:spcBef>
                <a:spcPct val="0"/>
              </a:spcBef>
            </a:pPr>
            <a:r>
              <a:rPr lang="en-US" altLang="en-US" smtClean="0">
                <a:ea typeface="ＭＳ Ｐゴシック" pitchFamily="2" charset="-128"/>
              </a:rPr>
              <a:t>Most importantly, note how complicated it is and how many ways it can spread and be dormant.  It isn’t possible to eradicate it in the vineyard, only control it.</a:t>
            </a:r>
          </a:p>
          <a:p>
            <a:pPr eaLnBrk="1" hangingPunct="1">
              <a:spcBef>
                <a:spcPct val="0"/>
              </a:spcBef>
            </a:pPr>
            <a:r>
              <a:rPr lang="en-US" altLang="en-US" smtClean="0">
                <a:ea typeface="ＭＳ Ｐゴシック" pitchFamily="2" charset="-128"/>
              </a:rPr>
              <a:t>First signs of infection occur in the early spring, 7 – 10 days after the first spring rain</a:t>
            </a:r>
          </a:p>
        </p:txBody>
      </p:sp>
      <p:sp>
        <p:nvSpPr>
          <p:cNvPr id="189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A56FB06-6C03-4F9D-A13B-DE09B9C65119}" type="slidenum">
              <a:rPr lang="en-US" altLang="en-US" sz="1200">
                <a:latin typeface="Calibri" panose="020F0502020204030204" pitchFamily="34" charset="0"/>
              </a:rPr>
              <a:pPr eaLnBrk="1" hangingPunct="1"/>
              <a:t>127</a:t>
            </a:fld>
            <a:endParaRPr lang="en-US" altLang="en-US" sz="1200">
              <a:latin typeface="Calibri" panose="020F0502020204030204" pitchFamily="34" charset="0"/>
            </a:endParaRPr>
          </a:p>
        </p:txBody>
      </p:sp>
    </p:spTree>
    <p:extLst>
      <p:ext uri="{BB962C8B-B14F-4D97-AF65-F5344CB8AC3E}">
        <p14:creationId xmlns:p14="http://schemas.microsoft.com/office/powerpoint/2010/main" val="285477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Earliest signs are very faint brown spots caused by the developing colonies.  Most prominent on the undersurface of basal leaves in areas near the bark.</a:t>
            </a:r>
          </a:p>
        </p:txBody>
      </p:sp>
      <p:sp>
        <p:nvSpPr>
          <p:cNvPr id="191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3AE3CEEE-008F-4ABD-A4A1-998242E20E9E}" type="slidenum">
              <a:rPr lang="en-US" altLang="en-US" sz="1200">
                <a:latin typeface="Calibri" panose="020F0502020204030204" pitchFamily="34" charset="0"/>
              </a:rPr>
              <a:pPr eaLnBrk="1" hangingPunct="1"/>
              <a:t>128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430436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smtClean="0">
                <a:ea typeface="ＭＳ Ｐゴシック" pitchFamily="2" charset="-128"/>
              </a:rPr>
              <a:t>Like most fungal infections, it grows in a white/grayish mat of hyphal strands called a mycelium over the grape leaf surface.  Eventually it infects the grapes themselves.  If you look closely with a magnifying glass, it has a “hairy” appearance.  Bring in dormant cane samples**</a:t>
            </a:r>
            <a:r>
              <a:rPr lang="en-US" altLang="en-US" smtClean="0">
                <a:ea typeface="ＭＳ Ｐゴシック" pitchFamily="2" charset="-128"/>
              </a:rPr>
              <a:t>*</a:t>
            </a:r>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9C8E4193-B51D-43E8-A06B-9CCD207256E2}" type="slidenum">
              <a:rPr lang="en-US" altLang="en-US" sz="1200">
                <a:latin typeface="Calibri" panose="020F0502020204030204" pitchFamily="34" charset="0"/>
              </a:rPr>
              <a:pPr eaLnBrk="1" hangingPunct="1"/>
              <a:t>129</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450000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Figure 21.9  Heavy mildew infection on Thompson Seedless Grapes shows berry stunting.  It can cause them to split.  It doesn’t take much to significantly decrease the quality of the wine produced.</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3FB58F0-78A2-4650-9D5C-FF903754CC20}" type="slidenum">
              <a:rPr lang="en-US" altLang="en-US" sz="1200">
                <a:latin typeface="Calibri" panose="020F0502020204030204" pitchFamily="34" charset="0"/>
              </a:rPr>
              <a:pPr eaLnBrk="1" hangingPunct="1"/>
              <a:t>130</a:t>
            </a:fld>
            <a:endParaRPr lang="en-US" altLang="en-US" sz="1200">
              <a:latin typeface="Calibri" panose="020F0502020204030204" pitchFamily="34" charset="0"/>
            </a:endParaRPr>
          </a:p>
        </p:txBody>
      </p:sp>
    </p:spTree>
    <p:extLst>
      <p:ext uri="{BB962C8B-B14F-4D97-AF65-F5344CB8AC3E}">
        <p14:creationId xmlns:p14="http://schemas.microsoft.com/office/powerpoint/2010/main" val="1745985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ea typeface="ＭＳ Ｐゴシック" pitchFamily="2" charset="-128"/>
              </a:rPr>
              <a:t>Reddish, brown blotchy areas on your mature/dormant canes represent scars which show where mildew colonies were active.</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A16AE89-7378-4B01-8BD4-58A2A459BA05}" type="slidenum">
              <a:rPr lang="en-US" altLang="en-US" sz="1200">
                <a:latin typeface="Calibri" panose="020F0502020204030204" pitchFamily="34" charset="0"/>
              </a:rPr>
              <a:pPr eaLnBrk="1" hangingPunct="1"/>
              <a:t>131</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15888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23916930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2" charset="-128"/>
            </a:endParaRPr>
          </a:p>
        </p:txBody>
      </p:sp>
      <p:sp>
        <p:nvSpPr>
          <p:cNvPr id="201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F8B78DFD-81DE-4804-ACCD-F3241B8B1654}" type="slidenum">
              <a:rPr lang="en-US" altLang="en-US" sz="1200">
                <a:latin typeface="Calibri" panose="020F0502020204030204" pitchFamily="34" charset="0"/>
              </a:rPr>
              <a:pPr eaLnBrk="1" hangingPunct="1"/>
              <a:t>134</a:t>
            </a:fld>
            <a:endParaRPr lang="en-US" altLang="en-US" sz="1200">
              <a:latin typeface="Calibri" panose="020F0502020204030204" pitchFamily="34" charset="0"/>
            </a:endParaRPr>
          </a:p>
        </p:txBody>
      </p:sp>
    </p:spTree>
    <p:extLst>
      <p:ext uri="{BB962C8B-B14F-4D97-AF65-F5344CB8AC3E}">
        <p14:creationId xmlns:p14="http://schemas.microsoft.com/office/powerpoint/2010/main" val="778704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3045BF73-2351-4ED0-9392-DB6C9822A9D4}" type="slidenum">
              <a:rPr lang="en-US" altLang="en-US" sz="1200">
                <a:latin typeface="Calibri" panose="020F0502020204030204" pitchFamily="34" charset="0"/>
              </a:rPr>
              <a:pPr eaLnBrk="1" hangingPunct="1"/>
              <a:t>136</a:t>
            </a:fld>
            <a:endParaRPr lang="en-US" altLang="en-US" sz="1200">
              <a:latin typeface="Calibri" panose="020F0502020204030204" pitchFamily="34" charset="0"/>
            </a:endParaRPr>
          </a:p>
        </p:txBody>
      </p:sp>
      <p:sp>
        <p:nvSpPr>
          <p:cNvPr id="2048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lnSpc>
                <a:spcPct val="110000"/>
              </a:lnSpc>
              <a:spcBef>
                <a:spcPct val="0"/>
              </a:spcBef>
            </a:pPr>
            <a:r>
              <a:rPr lang="en-US" altLang="en-US" sz="800" smtClean="0">
                <a:ea typeface="ＭＳ Ｐゴシック" pitchFamily="2" charset="-128"/>
              </a:rPr>
              <a:t>IPM-As Master Gardeners we are trained to give out researched based information that has been approved by the University of California</a:t>
            </a:r>
          </a:p>
          <a:p>
            <a:pPr lvl="1" eaLnBrk="1" hangingPunct="1">
              <a:lnSpc>
                <a:spcPct val="110000"/>
              </a:lnSpc>
              <a:spcBef>
                <a:spcPct val="0"/>
              </a:spcBef>
            </a:pPr>
            <a:r>
              <a:rPr lang="en-US" altLang="en-US" sz="800" smtClean="0">
                <a:ea typeface="ＭＳ Ｐゴシック" pitchFamily="2" charset="-128"/>
              </a:rPr>
              <a:t> IPM- process used to solve pest problems while minimizing risks to people and the environment</a:t>
            </a:r>
          </a:p>
          <a:p>
            <a:pPr lvl="1" eaLnBrk="1" hangingPunct="1">
              <a:lnSpc>
                <a:spcPct val="110000"/>
              </a:lnSpc>
              <a:spcBef>
                <a:spcPct val="0"/>
              </a:spcBef>
            </a:pPr>
            <a:r>
              <a:rPr lang="en-US" altLang="en-US" sz="800" smtClean="0">
                <a:ea typeface="ＭＳ Ｐゴシック" pitchFamily="2" charset="-128"/>
              </a:rPr>
              <a:t>The basis of IPM is knowing how to have healthy plants and to accurately diagnose problems.</a:t>
            </a:r>
          </a:p>
          <a:p>
            <a:pPr lvl="1" eaLnBrk="1" hangingPunct="1">
              <a:lnSpc>
                <a:spcPct val="110000"/>
              </a:lnSpc>
              <a:spcBef>
                <a:spcPct val="0"/>
              </a:spcBef>
            </a:pPr>
            <a:r>
              <a:rPr lang="en-US" altLang="en-US" sz="800" smtClean="0">
                <a:ea typeface="ＭＳ Ｐゴシック" pitchFamily="2" charset="-128"/>
              </a:rPr>
              <a:t>Plant correct plant in correct spot- Fruit trees do best with 8 hours of sun in growing season. Plant fruits trees recommended for your Growing Zone.</a:t>
            </a:r>
          </a:p>
          <a:p>
            <a:pPr lvl="1" eaLnBrk="1" hangingPunct="1">
              <a:lnSpc>
                <a:spcPct val="110000"/>
              </a:lnSpc>
              <a:spcBef>
                <a:spcPct val="0"/>
              </a:spcBef>
            </a:pPr>
            <a:r>
              <a:rPr lang="en-US" altLang="en-US" sz="800" smtClean="0">
                <a:ea typeface="ＭＳ Ｐゴシック" pitchFamily="2" charset="-128"/>
              </a:rPr>
              <a:t> </a:t>
            </a:r>
          </a:p>
          <a:p>
            <a:pPr lvl="1" eaLnBrk="1" hangingPunct="1">
              <a:lnSpc>
                <a:spcPct val="110000"/>
              </a:lnSpc>
              <a:spcBef>
                <a:spcPct val="0"/>
              </a:spcBef>
            </a:pPr>
            <a:r>
              <a:rPr lang="en-US" altLang="en-US" sz="800" smtClean="0">
                <a:ea typeface="ＭＳ Ｐゴシック" pitchFamily="2" charset="-128"/>
              </a:rPr>
              <a:t>Buy Fruit Trees in Napa County- do not import pests like glass wing sharp shooter</a:t>
            </a:r>
          </a:p>
          <a:p>
            <a:pPr lvl="1" eaLnBrk="1" hangingPunct="1">
              <a:lnSpc>
                <a:spcPct val="110000"/>
              </a:lnSpc>
              <a:spcBef>
                <a:spcPct val="0"/>
              </a:spcBef>
            </a:pPr>
            <a:endParaRPr lang="en-US" altLang="en-US" sz="800" smtClean="0">
              <a:ea typeface="ＭＳ Ｐゴシック" pitchFamily="2" charset="-128"/>
            </a:endParaRPr>
          </a:p>
          <a:p>
            <a:pPr lvl="1" eaLnBrk="1" hangingPunct="1">
              <a:lnSpc>
                <a:spcPct val="110000"/>
              </a:lnSpc>
              <a:spcBef>
                <a:spcPct val="0"/>
              </a:spcBef>
            </a:pPr>
            <a:r>
              <a:rPr lang="en-US" altLang="en-US" sz="800" smtClean="0">
                <a:ea typeface="ＭＳ Ｐゴシック" pitchFamily="2" charset="-128"/>
              </a:rPr>
              <a:t>Correct watering, fertilizing, pruning and sanitation helps to create a balanced eco-system.</a:t>
            </a:r>
          </a:p>
          <a:p>
            <a:pPr lvl="1" eaLnBrk="1" hangingPunct="1">
              <a:lnSpc>
                <a:spcPct val="110000"/>
              </a:lnSpc>
              <a:spcBef>
                <a:spcPct val="0"/>
              </a:spcBef>
            </a:pPr>
            <a:r>
              <a:rPr lang="en-US" altLang="en-US" sz="800" smtClean="0">
                <a:ea typeface="ＭＳ Ｐゴシック" pitchFamily="2" charset="-128"/>
              </a:rPr>
              <a:t>Monitor your garden </a:t>
            </a:r>
          </a:p>
          <a:p>
            <a:pPr lvl="1" eaLnBrk="1" hangingPunct="1">
              <a:lnSpc>
                <a:spcPct val="110000"/>
              </a:lnSpc>
              <a:spcBef>
                <a:spcPct val="0"/>
              </a:spcBef>
            </a:pPr>
            <a:r>
              <a:rPr lang="en-US" altLang="en-US" sz="800" smtClean="0">
                <a:ea typeface="ＭＳ Ｐゴシック" pitchFamily="2" charset="-128"/>
              </a:rPr>
              <a:t>Even do a garden journal noting weather, when you plant conditions in the yard.</a:t>
            </a:r>
          </a:p>
          <a:p>
            <a:pPr lvl="1" eaLnBrk="1" hangingPunct="1">
              <a:lnSpc>
                <a:spcPct val="110000"/>
              </a:lnSpc>
              <a:spcBef>
                <a:spcPct val="0"/>
              </a:spcBef>
            </a:pPr>
            <a:r>
              <a:rPr lang="en-US" altLang="en-US" sz="800" smtClean="0">
                <a:ea typeface="ＭＳ Ｐゴシック" pitchFamily="2" charset="-128"/>
              </a:rPr>
              <a:t>And -Accept some infestation- I plan on some </a:t>
            </a:r>
            <a:r>
              <a:rPr lang="ja-JP" altLang="en-US" sz="800" smtClean="0">
                <a:ea typeface="ＭＳ Ｐゴシック" pitchFamily="2" charset="-128"/>
              </a:rPr>
              <a:t>“</a:t>
            </a:r>
            <a:r>
              <a:rPr lang="en-US" altLang="ja-JP" sz="800" smtClean="0">
                <a:ea typeface="ＭＳ Ｐゴシック" pitchFamily="2" charset="-128"/>
              </a:rPr>
              <a:t>pests</a:t>
            </a:r>
            <a:r>
              <a:rPr lang="ja-JP" altLang="en-US" sz="800" smtClean="0">
                <a:ea typeface="ＭＳ Ｐゴシック" pitchFamily="2" charset="-128"/>
              </a:rPr>
              <a:t>”</a:t>
            </a:r>
            <a:r>
              <a:rPr lang="en-US" altLang="ja-JP" sz="800" smtClean="0">
                <a:ea typeface="ＭＳ Ｐゴシック" pitchFamily="2" charset="-128"/>
              </a:rPr>
              <a:t> getting some of my crop.</a:t>
            </a:r>
          </a:p>
          <a:p>
            <a:pPr lvl="1" eaLnBrk="1" hangingPunct="1">
              <a:lnSpc>
                <a:spcPct val="110000"/>
              </a:lnSpc>
              <a:spcBef>
                <a:spcPct val="0"/>
              </a:spcBef>
            </a:pPr>
            <a:r>
              <a:rPr lang="en-US" altLang="en-US" sz="800" smtClean="0">
                <a:ea typeface="ＭＳ Ｐゴシック" pitchFamily="2" charset="-128"/>
              </a:rPr>
              <a:t>Birds get some of the fruit, deer a bit more and moth damage- I cut the bad parts off the fruit.</a:t>
            </a:r>
          </a:p>
          <a:p>
            <a:pPr lvl="1" eaLnBrk="1" hangingPunct="1">
              <a:lnSpc>
                <a:spcPct val="110000"/>
              </a:lnSpc>
              <a:spcBef>
                <a:spcPct val="0"/>
              </a:spcBef>
            </a:pPr>
            <a:r>
              <a:rPr lang="en-US" altLang="en-US" sz="800" smtClean="0">
                <a:ea typeface="ＭＳ Ｐゴシック" pitchFamily="2" charset="-128"/>
              </a:rPr>
              <a:t>Use least toxic approaches first (many organic and non-toxic options available)</a:t>
            </a:r>
          </a:p>
          <a:p>
            <a:pPr lvl="1" eaLnBrk="1" hangingPunct="1">
              <a:lnSpc>
                <a:spcPct val="110000"/>
              </a:lnSpc>
              <a:spcBef>
                <a:spcPct val="0"/>
              </a:spcBef>
            </a:pPr>
            <a:r>
              <a:rPr lang="en-US" altLang="en-US" sz="800" smtClean="0">
                <a:ea typeface="ＭＳ Ｐゴシック" pitchFamily="2" charset="-128"/>
              </a:rPr>
              <a:t>Correct, accurately timed product use	</a:t>
            </a:r>
          </a:p>
          <a:p>
            <a:pPr lvl="1" eaLnBrk="1" hangingPunct="1">
              <a:lnSpc>
                <a:spcPct val="110000"/>
              </a:lnSpc>
              <a:spcBef>
                <a:spcPct val="0"/>
              </a:spcBef>
            </a:pPr>
            <a:r>
              <a:rPr lang="en-US" altLang="en-US" sz="800" smtClean="0">
                <a:ea typeface="ＭＳ Ｐゴシック" pitchFamily="2" charset="-128"/>
              </a:rPr>
              <a:t>Use of poisons is a last resort</a:t>
            </a:r>
          </a:p>
          <a:p>
            <a:pPr lvl="1" eaLnBrk="1" hangingPunct="1">
              <a:lnSpc>
                <a:spcPct val="110000"/>
              </a:lnSpc>
              <a:spcBef>
                <a:spcPct val="0"/>
              </a:spcBef>
            </a:pPr>
            <a:endParaRPr lang="en-US" altLang="en-US" sz="800" smtClean="0">
              <a:ea typeface="ＭＳ Ｐゴシック" pitchFamily="2" charset="-128"/>
            </a:endParaRPr>
          </a:p>
          <a:p>
            <a:pPr eaLnBrk="1" hangingPunct="1">
              <a:lnSpc>
                <a:spcPct val="80000"/>
              </a:lnSpc>
              <a:spcBef>
                <a:spcPct val="0"/>
              </a:spcBef>
            </a:pPr>
            <a:r>
              <a:rPr lang="en-US" altLang="en-US" sz="800" smtClean="0">
                <a:ea typeface="ＭＳ Ｐゴシック" pitchFamily="2" charset="-128"/>
              </a:rPr>
              <a:t>Presence of a pest doesn</a:t>
            </a:r>
            <a:r>
              <a:rPr lang="ja-JP" altLang="en-US" sz="800" smtClean="0">
                <a:ea typeface="ＭＳ Ｐゴシック" pitchFamily="2" charset="-128"/>
              </a:rPr>
              <a:t>’</a:t>
            </a:r>
            <a:r>
              <a:rPr lang="en-US" altLang="ja-JP" sz="800" smtClean="0">
                <a:ea typeface="ＭＳ Ｐゴシック" pitchFamily="2" charset="-128"/>
              </a:rPr>
              <a:t>t mean it caused the damage.</a:t>
            </a:r>
          </a:p>
          <a:p>
            <a:pPr eaLnBrk="1" hangingPunct="1">
              <a:lnSpc>
                <a:spcPct val="80000"/>
              </a:lnSpc>
              <a:spcBef>
                <a:spcPct val="0"/>
              </a:spcBef>
            </a:pPr>
            <a:r>
              <a:rPr lang="en-US" altLang="en-US" sz="800" smtClean="0">
                <a:ea typeface="ＭＳ Ｐゴシック" pitchFamily="2" charset="-128"/>
              </a:rPr>
              <a:t>Not all damage needs to be treated (thresholds). </a:t>
            </a:r>
          </a:p>
          <a:p>
            <a:pPr eaLnBrk="1" hangingPunct="1">
              <a:lnSpc>
                <a:spcPct val="80000"/>
              </a:lnSpc>
              <a:spcBef>
                <a:spcPct val="0"/>
              </a:spcBef>
            </a:pPr>
            <a:r>
              <a:rPr lang="en-US" altLang="en-US" sz="800" smtClean="0">
                <a:ea typeface="ＭＳ Ｐゴシック" pitchFamily="2" charset="-128"/>
              </a:rPr>
              <a:t>Pests may no longer be present.</a:t>
            </a:r>
          </a:p>
          <a:p>
            <a:pPr eaLnBrk="1" hangingPunct="1">
              <a:lnSpc>
                <a:spcPct val="80000"/>
              </a:lnSpc>
              <a:spcBef>
                <a:spcPct val="0"/>
              </a:spcBef>
            </a:pPr>
            <a:r>
              <a:rPr lang="en-US" altLang="en-US" sz="800" smtClean="0">
                <a:ea typeface="ＭＳ Ｐゴシック" pitchFamily="2" charset="-128"/>
              </a:rPr>
              <a:t>If pest is present, is it primary or secondary?</a:t>
            </a:r>
          </a:p>
          <a:p>
            <a:pPr eaLnBrk="1" hangingPunct="1">
              <a:lnSpc>
                <a:spcPct val="80000"/>
              </a:lnSpc>
              <a:spcBef>
                <a:spcPct val="0"/>
              </a:spcBef>
            </a:pPr>
            <a:r>
              <a:rPr lang="en-US" altLang="en-US" sz="800" smtClean="0">
                <a:ea typeface="ＭＳ Ｐゴシック" pitchFamily="2" charset="-128"/>
              </a:rPr>
              <a:t>Pest may be difficult to find (especially soil-borne pathogens/ nematodes).</a:t>
            </a:r>
          </a:p>
          <a:p>
            <a:pPr eaLnBrk="1" hangingPunct="1">
              <a:lnSpc>
                <a:spcPct val="80000"/>
              </a:lnSpc>
              <a:spcBef>
                <a:spcPct val="0"/>
              </a:spcBef>
            </a:pPr>
            <a:r>
              <a:rPr lang="en-US" altLang="en-US" sz="800" smtClean="0">
                <a:ea typeface="ＭＳ Ｐゴシック" pitchFamily="2" charset="-128"/>
              </a:rPr>
              <a:t>Symptoms may be caused by improper cultural practices.</a:t>
            </a:r>
          </a:p>
          <a:p>
            <a:pPr eaLnBrk="1" hangingPunct="1">
              <a:lnSpc>
                <a:spcPct val="80000"/>
              </a:lnSpc>
              <a:spcBef>
                <a:spcPct val="0"/>
              </a:spcBef>
            </a:pPr>
            <a:r>
              <a:rPr lang="en-US" altLang="en-US" sz="800" smtClean="0">
                <a:ea typeface="ＭＳ Ｐゴシック" pitchFamily="2" charset="-128"/>
              </a:rPr>
              <a:t>Encourage natural predators</a:t>
            </a:r>
          </a:p>
          <a:p>
            <a:pPr eaLnBrk="1" hangingPunct="1">
              <a:lnSpc>
                <a:spcPct val="80000"/>
              </a:lnSpc>
              <a:spcBef>
                <a:spcPct val="0"/>
              </a:spcBef>
            </a:pPr>
            <a:endParaRPr lang="en-US" altLang="en-US" sz="800" smtClean="0">
              <a:ea typeface="ＭＳ Ｐゴシック" pitchFamily="2" charset="-128"/>
            </a:endParaRPr>
          </a:p>
          <a:p>
            <a:pPr eaLnBrk="1" hangingPunct="1">
              <a:lnSpc>
                <a:spcPct val="80000"/>
              </a:lnSpc>
              <a:spcBef>
                <a:spcPct val="0"/>
              </a:spcBef>
            </a:pPr>
            <a:r>
              <a:rPr lang="en-US" altLang="en-US" sz="800" b="1" smtClean="0">
                <a:ea typeface="ＭＳ Ｐゴシック" pitchFamily="2" charset="-128"/>
              </a:rPr>
              <a:t>Pest identification</a:t>
            </a:r>
          </a:p>
          <a:p>
            <a:pPr eaLnBrk="1" hangingPunct="1">
              <a:lnSpc>
                <a:spcPct val="80000"/>
              </a:lnSpc>
              <a:spcBef>
                <a:spcPct val="0"/>
              </a:spcBef>
            </a:pPr>
            <a:r>
              <a:rPr lang="en-US" altLang="en-US" sz="800" b="1" smtClean="0">
                <a:ea typeface="ＭＳ Ｐゴシック" pitchFamily="2" charset="-128"/>
              </a:rPr>
              <a:t>Monitoring and assessing pest numbers and damage</a:t>
            </a:r>
          </a:p>
          <a:p>
            <a:pPr eaLnBrk="1" hangingPunct="1">
              <a:lnSpc>
                <a:spcPct val="80000"/>
              </a:lnSpc>
              <a:spcBef>
                <a:spcPct val="0"/>
              </a:spcBef>
            </a:pPr>
            <a:r>
              <a:rPr lang="en-US" altLang="en-US" sz="800" b="1" smtClean="0">
                <a:ea typeface="ＭＳ Ｐゴシック" pitchFamily="2" charset="-128"/>
              </a:rPr>
              <a:t>Guidelines for when management action is needed</a:t>
            </a:r>
          </a:p>
          <a:p>
            <a:pPr eaLnBrk="1" hangingPunct="1">
              <a:lnSpc>
                <a:spcPct val="80000"/>
              </a:lnSpc>
              <a:spcBef>
                <a:spcPct val="0"/>
              </a:spcBef>
            </a:pPr>
            <a:r>
              <a:rPr lang="en-US" altLang="en-US" sz="800" b="1" smtClean="0">
                <a:ea typeface="ＭＳ Ｐゴシック" pitchFamily="2" charset="-128"/>
              </a:rPr>
              <a:t>Prevent the problems- i.e. mulch</a:t>
            </a:r>
          </a:p>
          <a:p>
            <a:pPr eaLnBrk="1" hangingPunct="1">
              <a:lnSpc>
                <a:spcPct val="80000"/>
              </a:lnSpc>
              <a:spcBef>
                <a:spcPct val="0"/>
              </a:spcBef>
            </a:pPr>
            <a:r>
              <a:rPr lang="en-US" altLang="en-US" sz="800" b="1" smtClean="0">
                <a:ea typeface="ＭＳ Ｐゴシック" pitchFamily="2" charset="-128"/>
              </a:rPr>
              <a:t>Use combination of- biological, cultural, physical/mechanical and chemical management tools</a:t>
            </a:r>
          </a:p>
        </p:txBody>
      </p:sp>
    </p:spTree>
    <p:extLst>
      <p:ext uri="{BB962C8B-B14F-4D97-AF65-F5344CB8AC3E}">
        <p14:creationId xmlns:p14="http://schemas.microsoft.com/office/powerpoint/2010/main" val="1806647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Of all the pests – birds seem to be the pest that does the most obvious damage and is hard to control.</a:t>
            </a:r>
          </a:p>
          <a:p>
            <a:r>
              <a:rPr lang="en-US" altLang="en-US" smtClean="0">
                <a:ea typeface="ＭＳ Ｐゴシック" pitchFamily="2" charset="-128"/>
              </a:rPr>
              <a:t>But…</a:t>
            </a:r>
          </a:p>
          <a:p>
            <a:r>
              <a:rPr lang="en-US" altLang="en-US" smtClean="0">
                <a:ea typeface="ＭＳ Ｐゴシック" pitchFamily="2" charset="-128"/>
              </a:rPr>
              <a:t>Birds and Fruit trees go together.</a:t>
            </a:r>
          </a:p>
          <a:p>
            <a:endParaRPr lang="en-US" altLang="en-US" smtClean="0">
              <a:ea typeface="ＭＳ Ｐゴシック" pitchFamily="2" charset="-128"/>
            </a:endParaRPr>
          </a:p>
          <a:p>
            <a:r>
              <a:rPr lang="en-US" altLang="en-US" smtClean="0">
                <a:ea typeface="ＭＳ Ｐゴシック" pitchFamily="2" charset="-128"/>
              </a:rPr>
              <a:t>Early fruiting trees prone to birds- cherried, apricots and almonds. Very hungry. </a:t>
            </a:r>
          </a:p>
          <a:p>
            <a:endParaRPr lang="en-US" altLang="en-US" smtClean="0">
              <a:ea typeface="ＭＳ Ｐゴシック" pitchFamily="2" charset="-128"/>
            </a:endParaRPr>
          </a:p>
          <a:p>
            <a:r>
              <a:rPr lang="en-US" altLang="en-US" smtClean="0">
                <a:ea typeface="ＭＳ Ｐゴシック" pitchFamily="2" charset="-128"/>
              </a:rPr>
              <a:t>Cover with plastic bird netting, pruning tree so not as hight-so low fruit can be covered,  keep vegetation away from trees. Bushes were birds can nest.</a:t>
            </a:r>
          </a:p>
          <a:p>
            <a:r>
              <a:rPr lang="en-US" altLang="en-US" smtClean="0">
                <a:ea typeface="ＭＳ Ｐゴシック" pitchFamily="2" charset="-128"/>
              </a:rPr>
              <a:t>give some away…one fruit tree produces a lot of fruit so give some up.</a:t>
            </a:r>
          </a:p>
          <a:p>
            <a:endParaRPr lang="en-US" altLang="en-US" smtClean="0">
              <a:ea typeface="ＭＳ Ｐゴシック" pitchFamily="2" charset="-128"/>
            </a:endParaRPr>
          </a:p>
          <a:p>
            <a:r>
              <a:rPr lang="en-US" altLang="en-US" smtClean="0">
                <a:ea typeface="ＭＳ Ｐゴシック" pitchFamily="2" charset="-128"/>
              </a:rPr>
              <a:t>Stellar Jays, finches and sparrows all go after fruit. But some also eat the “bad pests”.</a:t>
            </a:r>
          </a:p>
          <a:p>
            <a:r>
              <a:rPr lang="en-US" altLang="en-US" smtClean="0">
                <a:ea typeface="ＭＳ Ｐゴシック" pitchFamily="2" charset="-128"/>
              </a:rPr>
              <a:t>Go on line to our web site to link to UC pest management tips</a:t>
            </a:r>
          </a:p>
          <a:p>
            <a:endParaRPr lang="en-US" altLang="en-US" smtClean="0">
              <a:ea typeface="ＭＳ Ｐゴシック" pitchFamily="2" charset="-128"/>
            </a:endParaRPr>
          </a:p>
          <a:p>
            <a:r>
              <a:rPr lang="en-US" altLang="en-US" smtClean="0">
                <a:ea typeface="ＭＳ Ｐゴシック" pitchFamily="2" charset="-128"/>
              </a:rPr>
              <a:t>Mylar reflective tape is best- move it around. You see in the vineyards the tape also the “bird eye” but you do need to move it around. Loud noise or deer scare crow- water one works well.</a:t>
            </a:r>
          </a:p>
          <a:p>
            <a:endParaRPr lang="en-US" altLang="en-US" smtClean="0">
              <a:ea typeface="ＭＳ Ｐゴシック" pitchFamily="2" charset="-128"/>
            </a:endParaRPr>
          </a:p>
          <a:p>
            <a:endParaRPr lang="en-US" altLang="en-US" smtClean="0">
              <a:ea typeface="ＭＳ Ｐゴシック" pitchFamily="2" charset="-128"/>
            </a:endParaRPr>
          </a:p>
        </p:txBody>
      </p:sp>
      <p:sp>
        <p:nvSpPr>
          <p:cNvPr id="218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75AF390-84CC-4473-A74A-04CE4F14D461}" type="slidenum">
              <a:rPr lang="en-US" altLang="en-US" sz="1200">
                <a:latin typeface="Calibri" panose="020F0502020204030204" pitchFamily="34" charset="0"/>
              </a:rPr>
              <a:pPr eaLnBrk="1" hangingPunct="1"/>
              <a:t>148</a:t>
            </a:fld>
            <a:endParaRPr lang="en-US" altLang="en-US" sz="1200">
              <a:latin typeface="Calibri" panose="020F0502020204030204" pitchFamily="34" charset="0"/>
            </a:endParaRPr>
          </a:p>
        </p:txBody>
      </p:sp>
    </p:spTree>
    <p:extLst>
      <p:ext uri="{BB962C8B-B14F-4D97-AF65-F5344CB8AC3E}">
        <p14:creationId xmlns:p14="http://schemas.microsoft.com/office/powerpoint/2010/main" val="26521685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ＭＳ Ｐゴシック" pitchFamily="2" charset="-128"/>
              </a:rPr>
              <a:t>Deer are hard to control even in a fenced area </a:t>
            </a:r>
          </a:p>
          <a:p>
            <a:r>
              <a:rPr lang="en-US" altLang="en-US" smtClean="0">
                <a:ea typeface="ＭＳ Ｐゴシック" pitchFamily="2" charset="-128"/>
              </a:rPr>
              <a:t>Putting chicken wire on the ground- loud noise scare them.</a:t>
            </a:r>
          </a:p>
          <a:p>
            <a:r>
              <a:rPr lang="en-US" altLang="en-US" smtClean="0">
                <a:ea typeface="ＭＳ Ｐゴシック" pitchFamily="2" charset="-128"/>
              </a:rPr>
              <a:t>But I have come out in the garden to see them standing on two legs eating a pear. So I have some to share.</a:t>
            </a:r>
          </a:p>
        </p:txBody>
      </p:sp>
      <p:sp>
        <p:nvSpPr>
          <p:cNvPr id="2211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0358A09B-9769-43A1-B3F2-4BBC9C539661}" type="slidenum">
              <a:rPr lang="en-US" altLang="en-US" sz="1200">
                <a:latin typeface="Calibri" panose="020F0502020204030204" pitchFamily="34" charset="0"/>
              </a:rPr>
              <a:pPr eaLnBrk="1" hangingPunct="1"/>
              <a:t>150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6183740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4"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solidFill>
                  <a:srgbClr val="231F20"/>
                </a:solidFill>
                <a:latin typeface="Palatino" pitchFamily="2" charset="0"/>
                <a:ea typeface="ＭＳ Ｐゴシック" pitchFamily="2" charset="-128"/>
              </a:rPr>
              <a:t>Pocket gophers, often called gophers, </a:t>
            </a:r>
            <a:r>
              <a:rPr lang="en-US" altLang="en-US" i="1" smtClean="0">
                <a:solidFill>
                  <a:srgbClr val="231F20"/>
                </a:solidFill>
                <a:latin typeface="Palatino" pitchFamily="2" charset="0"/>
                <a:ea typeface="ＭＳ Ｐゴシック" pitchFamily="2" charset="-128"/>
              </a:rPr>
              <a:t>Thomomys </a:t>
            </a:r>
            <a:r>
              <a:rPr lang="en-US" altLang="en-US" smtClean="0">
                <a:solidFill>
                  <a:srgbClr val="231F20"/>
                </a:solidFill>
                <a:latin typeface="Palatino" pitchFamily="2" charset="0"/>
                <a:ea typeface="ＭＳ Ｐゴシック" pitchFamily="2" charset="-128"/>
              </a:rPr>
              <a:t>species are burrowing rodents that get their name from the fur-lined, external cheek pouches, or pockets, they use for carrying food and nesting materials. </a:t>
            </a:r>
          </a:p>
          <a:p>
            <a:endParaRPr lang="en-US" altLang="en-US" smtClean="0">
              <a:solidFill>
                <a:srgbClr val="231F20"/>
              </a:solidFill>
              <a:latin typeface="Palatino" pitchFamily="2" charset="0"/>
              <a:ea typeface="ＭＳ Ｐゴシック" pitchFamily="2" charset="-128"/>
            </a:endParaRPr>
          </a:p>
          <a:p>
            <a:r>
              <a:rPr lang="en-US" altLang="en-US" smtClean="0">
                <a:solidFill>
                  <a:srgbClr val="231F20"/>
                </a:solidFill>
                <a:latin typeface="Palatino" pitchFamily="2" charset="0"/>
                <a:ea typeface="ＭＳ Ｐゴシック" pitchFamily="2" charset="-128"/>
              </a:rPr>
              <a:t>Pocket gophers live in a burrow system that can cover an area that is 200 to  2,000 square feet. </a:t>
            </a:r>
          </a:p>
          <a:p>
            <a:pPr>
              <a:lnSpc>
                <a:spcPct val="102000"/>
              </a:lnSpc>
              <a:spcBef>
                <a:spcPts val="325"/>
              </a:spcBef>
            </a:pPr>
            <a:endParaRPr lang="en-US" altLang="en-US" smtClean="0">
              <a:solidFill>
                <a:srgbClr val="231F20"/>
              </a:solidFill>
              <a:latin typeface="Palatino" pitchFamily="2" charset="0"/>
              <a:ea typeface="ＭＳ Ｐゴシック" pitchFamily="2" charset="-128"/>
            </a:endParaRPr>
          </a:p>
          <a:p>
            <a:pPr>
              <a:lnSpc>
                <a:spcPct val="102000"/>
              </a:lnSpc>
              <a:spcBef>
                <a:spcPts val="325"/>
              </a:spcBef>
            </a:pPr>
            <a:r>
              <a:rPr lang="en-US" altLang="en-US" smtClean="0">
                <a:solidFill>
                  <a:srgbClr val="231F20"/>
                </a:solidFill>
                <a:latin typeface="Palatino" pitchFamily="2" charset="0"/>
                <a:ea typeface="ＭＳ Ｐゴシック" pitchFamily="2" charset="-128"/>
              </a:rPr>
              <a:t>Trapping is a safe and effective method for controlling pocket gophers. Several types and brands of gopher traps are available. The most common type is a two-pronged, pincher trap such as the Macabee, Cinch, or Gophnator, which the gopher triggers when it pushes against a flat, vertical pan.</a:t>
            </a:r>
            <a:endParaRPr lang="en-US" altLang="en-US" smtClean="0">
              <a:latin typeface="Palatino" pitchFamily="2" charset="0"/>
              <a:ea typeface="ＭＳ Ｐゴシック" pitchFamily="2" charset="-128"/>
            </a:endParaRPr>
          </a:p>
          <a:p>
            <a:pPr>
              <a:lnSpc>
                <a:spcPct val="102000"/>
              </a:lnSpc>
            </a:pPr>
            <a:r>
              <a:rPr lang="en-US" altLang="en-US" smtClean="0">
                <a:solidFill>
                  <a:srgbClr val="231F20"/>
                </a:solidFill>
                <a:latin typeface="Palatino" pitchFamily="2" charset="0"/>
                <a:ea typeface="ＭＳ Ｐゴシック" pitchFamily="2" charset="-128"/>
              </a:rPr>
              <a:t>Another popular type is the choker- style box trap.</a:t>
            </a:r>
            <a:endParaRPr lang="en-US" altLang="en-US" smtClean="0">
              <a:latin typeface="Palatino" pitchFamily="2" charset="0"/>
              <a:ea typeface="ＭＳ Ｐゴシック" pitchFamily="2" charset="-128"/>
            </a:endParaRPr>
          </a:p>
          <a:p>
            <a:endParaRPr lang="en-US" altLang="en-US" smtClean="0">
              <a:ea typeface="ＭＳ Ｐゴシック" pitchFamily="2" charset="-128"/>
            </a:endParaRPr>
          </a:p>
        </p:txBody>
      </p:sp>
      <p:sp>
        <p:nvSpPr>
          <p:cNvPr id="223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EC1A0C40-DC36-4DA1-962F-BF84896296DA}" type="slidenum">
              <a:rPr lang="en-US" altLang="en-US" sz="1200">
                <a:latin typeface="Calibri" panose="020F0502020204030204" pitchFamily="34" charset="0"/>
              </a:rPr>
              <a:pPr eaLnBrk="1" hangingPunct="1"/>
              <a:t>151</a:t>
            </a:fld>
            <a:endParaRPr lang="en-US" altLang="en-US" sz="1200">
              <a:latin typeface="Calibri" panose="020F0502020204030204" pitchFamily="34" charset="0"/>
            </a:endParaRPr>
          </a:p>
        </p:txBody>
      </p:sp>
    </p:spTree>
    <p:extLst>
      <p:ext uri="{BB962C8B-B14F-4D97-AF65-F5344CB8AC3E}">
        <p14:creationId xmlns:p14="http://schemas.microsoft.com/office/powerpoint/2010/main" val="1603191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spcBef>
                <a:spcPct val="0"/>
              </a:spcBef>
            </a:pPr>
            <a:endParaRPr lang="en-US" altLang="en-US" sz="1100" smtClean="0">
              <a:ea typeface="ＭＳ Ｐゴシック" pitchFamily="2" charset="-128"/>
            </a:endParaRPr>
          </a:p>
          <a:p>
            <a:pPr eaLnBrk="1" hangingPunct="1">
              <a:spcBef>
                <a:spcPct val="0"/>
              </a:spcBef>
            </a:pPr>
            <a:r>
              <a:rPr lang="en-US" altLang="en-US" sz="1500" smtClean="0">
                <a:ea typeface="ＭＳ Ｐゴシック" pitchFamily="2" charset="-128"/>
              </a:rPr>
              <a:t>We are going to talk about two type of rabbits – Jack and Cottontail.  </a:t>
            </a:r>
          </a:p>
          <a:p>
            <a:pPr eaLnBrk="1" hangingPunct="1">
              <a:spcBef>
                <a:spcPct val="0"/>
              </a:spcBef>
            </a:pPr>
            <a:endParaRPr lang="en-US" altLang="en-US" sz="1500" smtClean="0">
              <a:ea typeface="ＭＳ Ｐゴシック" pitchFamily="2" charset="-128"/>
            </a:endParaRPr>
          </a:p>
          <a:p>
            <a:pPr eaLnBrk="1" hangingPunct="1">
              <a:spcBef>
                <a:spcPct val="0"/>
              </a:spcBef>
            </a:pPr>
            <a:endParaRPr lang="en-US" altLang="en-US" sz="1500" smtClean="0">
              <a:ea typeface="ＭＳ Ｐゴシック" pitchFamily="2" charset="-128"/>
            </a:endParaRPr>
          </a:p>
          <a:p>
            <a:pPr eaLnBrk="1" hangingPunct="1">
              <a:spcBef>
                <a:spcPct val="0"/>
              </a:spcBef>
            </a:pPr>
            <a:r>
              <a:rPr lang="en-US" altLang="en-US" sz="1500" smtClean="0">
                <a:ea typeface="ＭＳ Ｐゴシック" pitchFamily="2" charset="-128"/>
              </a:rPr>
              <a:t>Both types of rabbits  prefer grasses, sedge, herbaceous plants, green vegetation, willows, oaks, blackberries, and wild rose. Feeding is usually in the evening hours and continues throughout the night.  Jackrabbits can survive without a supply of drinking water.  </a:t>
            </a:r>
          </a:p>
          <a:p>
            <a:pPr eaLnBrk="1" hangingPunct="1">
              <a:spcBef>
                <a:spcPct val="0"/>
              </a:spcBef>
            </a:pPr>
            <a:endParaRPr lang="en-US" altLang="en-US" sz="1500" smtClean="0">
              <a:ea typeface="ＭＳ Ｐゴシック" pitchFamily="2" charset="-128"/>
            </a:endParaRPr>
          </a:p>
          <a:p>
            <a:pPr eaLnBrk="1" hangingPunct="1">
              <a:spcBef>
                <a:spcPct val="0"/>
              </a:spcBef>
            </a:pPr>
            <a:endParaRPr lang="en-US" altLang="en-US" sz="1100" smtClean="0">
              <a:ea typeface="ＭＳ Ｐゴシック" pitchFamily="2" charset="-128"/>
            </a:endParaRPr>
          </a:p>
          <a:p>
            <a:pPr eaLnBrk="1" hangingPunct="1">
              <a:spcBef>
                <a:spcPct val="0"/>
              </a:spcBef>
            </a:pPr>
            <a:endParaRPr lang="en-US" altLang="en-US" sz="1100" smtClean="0">
              <a:ea typeface="ＭＳ Ｐゴシック" pitchFamily="2" charset="-128"/>
            </a:endParaRPr>
          </a:p>
        </p:txBody>
      </p:sp>
      <p:sp>
        <p:nvSpPr>
          <p:cNvPr id="225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9456AF2-029D-4163-BB65-6DDE7AEF3CFE}" type="slidenum">
              <a:rPr lang="en-US" altLang="en-US" sz="1200">
                <a:latin typeface="Calibri" panose="020F0502020204030204" pitchFamily="34" charset="0"/>
              </a:rPr>
              <a:pPr eaLnBrk="1" hangingPunct="1"/>
              <a:t>152</a:t>
            </a:fld>
            <a:endParaRPr lang="en-US" altLang="en-US" sz="1200">
              <a:latin typeface="Calibri" panose="020F0502020204030204" pitchFamily="34" charset="0"/>
            </a:endParaRPr>
          </a:p>
        </p:txBody>
      </p:sp>
    </p:spTree>
    <p:extLst>
      <p:ext uri="{BB962C8B-B14F-4D97-AF65-F5344CB8AC3E}">
        <p14:creationId xmlns:p14="http://schemas.microsoft.com/office/powerpoint/2010/main" val="22013846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Plant rabbit resistant plants such as:  </a:t>
            </a: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Fencing is the most effective long-term way to protect plans from rabbit damage.</a:t>
            </a: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Anything from poultry netting (chicken wire supported with light stakes).  Mesh size no bigger than 1” .  48” tall wire and bury the bottom at least 6” to 10” in the ground.  Bending a few inches of the fence bottom outward so to deter the rabbit digging beneath it.   Or if you can bury the bottom you must stake the bottom edge.  </a:t>
            </a: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You can also use electric netting which is easy to install and can easily be repositioned.  </a:t>
            </a:r>
          </a:p>
          <a:p>
            <a:pPr eaLnBrk="1" hangingPunct="1">
              <a:spcBef>
                <a:spcPct val="0"/>
              </a:spcBef>
            </a:pPr>
            <a:endParaRPr lang="en-US" altLang="en-US" smtClean="0">
              <a:ea typeface="ＭＳ Ｐゴシック" pitchFamily="2" charset="-128"/>
            </a:endParaRPr>
          </a:p>
          <a:p>
            <a:pPr eaLnBrk="1" hangingPunct="1">
              <a:spcBef>
                <a:spcPct val="0"/>
              </a:spcBef>
            </a:pPr>
            <a:r>
              <a:rPr lang="en-US" altLang="en-US" smtClean="0">
                <a:ea typeface="ＭＳ Ｐゴシック" pitchFamily="2" charset="-128"/>
              </a:rPr>
              <a:t>Trunk Guards are good ideas to protect individual plants.   Chicken wire 18 – 24 “ wide can be cut and make into cylinders.  Bury the bottom 2 – 3”  and brace them so the rabbit cant press against them and nibble through the mesh.  </a:t>
            </a:r>
          </a:p>
        </p:txBody>
      </p:sp>
      <p:sp>
        <p:nvSpPr>
          <p:cNvPr id="2273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AB062BF2-3EAB-4B7D-AA3D-89FACEF89C44}" type="slidenum">
              <a:rPr lang="en-US" altLang="en-US" sz="1200">
                <a:latin typeface="Calibri" panose="020F0502020204030204" pitchFamily="34" charset="0"/>
              </a:rPr>
              <a:pPr eaLnBrk="1" hangingPunct="1"/>
              <a:t>153</a:t>
            </a:fld>
            <a:endParaRPr lang="en-US" altLang="en-US" sz="1200">
              <a:latin typeface="Calibri" panose="020F0502020204030204" pitchFamily="34" charset="0"/>
            </a:endParaRPr>
          </a:p>
        </p:txBody>
      </p:sp>
    </p:spTree>
    <p:extLst>
      <p:ext uri="{BB962C8B-B14F-4D97-AF65-F5344CB8AC3E}">
        <p14:creationId xmlns:p14="http://schemas.microsoft.com/office/powerpoint/2010/main" val="213590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n-US" altLang="en-US" sz="1600" smtClean="0">
                <a:ea typeface="ＭＳ Ｐゴシック" pitchFamily="2" charset="-128"/>
              </a:rPr>
              <a:t>Cottontails are relatively easy to trap.  Jack rabbits are very difficult because they are reluctant to enter a confining space.</a:t>
            </a:r>
          </a:p>
          <a:p>
            <a:pPr eaLnBrk="1" hangingPunct="1">
              <a:spcBef>
                <a:spcPct val="0"/>
              </a:spcBef>
            </a:pPr>
            <a:r>
              <a:rPr lang="en-US" altLang="en-US" sz="1600" smtClean="0">
                <a:ea typeface="ＭＳ Ｐゴシック" pitchFamily="2" charset="-128"/>
              </a:rPr>
              <a:t>Live trapping is not recommended but then what do you do with the animal.  Rabbits do carry disease and considered agricultural pests.  The CA Fish and game code says it is illegal to release them in another area without a written permit.</a:t>
            </a:r>
          </a:p>
          <a:p>
            <a:pPr eaLnBrk="1" hangingPunct="1">
              <a:spcBef>
                <a:spcPct val="0"/>
              </a:spcBef>
            </a:pPr>
            <a:endParaRPr lang="en-US" altLang="en-US" sz="1600" smtClean="0">
              <a:ea typeface="ＭＳ Ｐゴシック" pitchFamily="2" charset="-128"/>
            </a:endParaRPr>
          </a:p>
          <a:p>
            <a:pPr eaLnBrk="1" hangingPunct="1">
              <a:spcBef>
                <a:spcPct val="0"/>
              </a:spcBef>
            </a:pPr>
            <a:r>
              <a:rPr lang="en-US" altLang="en-US" sz="1600" smtClean="0">
                <a:ea typeface="ＭＳ Ｐゴシック" pitchFamily="2" charset="-128"/>
              </a:rPr>
              <a:t>You can trap cottontails with the same trap that is recommended for squirrels – Conibear trap.</a:t>
            </a:r>
          </a:p>
          <a:p>
            <a:pPr eaLnBrk="1" hangingPunct="1">
              <a:spcBef>
                <a:spcPct val="0"/>
              </a:spcBef>
            </a:pPr>
            <a:endParaRPr lang="en-US" altLang="en-US" sz="1600" smtClean="0">
              <a:ea typeface="ＭＳ Ｐゴシック" pitchFamily="2" charset="-128"/>
            </a:endParaRPr>
          </a:p>
          <a:p>
            <a:pPr eaLnBrk="1" hangingPunct="1">
              <a:spcBef>
                <a:spcPct val="0"/>
              </a:spcBef>
            </a:pPr>
            <a:r>
              <a:rPr lang="en-US" altLang="en-US" sz="1600" smtClean="0">
                <a:ea typeface="ＭＳ Ｐゴシック" pitchFamily="2" charset="-128"/>
              </a:rPr>
              <a:t>Repellents – Various chemical repellants can reduce or prevent damage.  Reseach has shown that repellents with putrescent whole-egg solids can reduce rabbit browsing.  Apply repellent before damage occurs and reapply them frequently.  Especially after rain or irrigation.</a:t>
            </a:r>
          </a:p>
          <a:p>
            <a:pPr eaLnBrk="1" hangingPunct="1">
              <a:spcBef>
                <a:spcPct val="0"/>
              </a:spcBef>
            </a:pPr>
            <a:endParaRPr lang="en-US" altLang="en-US" sz="1600" smtClean="0">
              <a:ea typeface="ＭＳ Ｐゴシック" pitchFamily="2" charset="-128"/>
            </a:endParaRPr>
          </a:p>
          <a:p>
            <a:pPr eaLnBrk="1" hangingPunct="1">
              <a:spcBef>
                <a:spcPct val="0"/>
              </a:spcBef>
            </a:pPr>
            <a:r>
              <a:rPr lang="en-US" altLang="en-US" sz="1600" smtClean="0">
                <a:ea typeface="ＭＳ Ｐゴシック" pitchFamily="2" charset="-128"/>
              </a:rPr>
              <a:t>Many repellents can not be use on crops intended for human consumption.   Best to use fencing around veggie gardens.</a:t>
            </a:r>
          </a:p>
        </p:txBody>
      </p:sp>
      <p:sp>
        <p:nvSpPr>
          <p:cNvPr id="229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D75D6D7-5CBB-40B8-8A76-9501027F3C91}" type="slidenum">
              <a:rPr lang="en-US" altLang="en-US" sz="1200">
                <a:latin typeface="Calibri" panose="020F0502020204030204" pitchFamily="34" charset="0"/>
              </a:rPr>
              <a:pPr eaLnBrk="1" hangingPunct="1"/>
              <a:t>154</a:t>
            </a:fld>
            <a:endParaRPr lang="en-US" altLang="en-US" sz="1200">
              <a:latin typeface="Calibri" panose="020F0502020204030204" pitchFamily="34" charset="0"/>
            </a:endParaRPr>
          </a:p>
        </p:txBody>
      </p:sp>
    </p:spTree>
    <p:extLst>
      <p:ext uri="{BB962C8B-B14F-4D97-AF65-F5344CB8AC3E}">
        <p14:creationId xmlns:p14="http://schemas.microsoft.com/office/powerpoint/2010/main" val="1195325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5"/>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F21E47C-B207-4548-B272-10AF457AD2A9}" type="slidenum">
              <a:rPr lang="en-US" altLang="en-US" sz="1200">
                <a:latin typeface="Calibri" panose="020F0502020204030204" pitchFamily="34" charset="0"/>
              </a:rPr>
              <a:pPr eaLnBrk="1" hangingPunct="1"/>
              <a:t>157</a:t>
            </a:fld>
            <a:endParaRPr lang="en-US" altLang="en-US" sz="1200">
              <a:latin typeface="Calibri" panose="020F0502020204030204" pitchFamily="34"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1801686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346840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3406421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2098424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Notes Placeholde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itchFamily="2" charset="-128"/>
            </a:endParaRPr>
          </a:p>
        </p:txBody>
      </p:sp>
    </p:spTree>
    <p:extLst>
      <p:ext uri="{BB962C8B-B14F-4D97-AF65-F5344CB8AC3E}">
        <p14:creationId xmlns:p14="http://schemas.microsoft.com/office/powerpoint/2010/main" val="184065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740BE43C-99EB-403A-B6DB-7A894C600D0A}" type="datetimeFigureOut">
              <a:rPr lang="en-US" altLang="en-US"/>
              <a:pPr/>
              <a:t>2/6/2017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E53DCB8-6855-4492-83D1-5832CB11C039}" type="slidenum">
              <a:rPr lang="en-US" altLang="en-US"/>
              <a:pPr/>
              <a:t>‹#›</a:t>
            </a:fld>
            <a:endParaRPr lang="en-US" altLang="en-US"/>
          </a:p>
        </p:txBody>
      </p:sp>
    </p:spTree>
    <p:extLst>
      <p:ext uri="{BB962C8B-B14F-4D97-AF65-F5344CB8AC3E}">
        <p14:creationId xmlns:p14="http://schemas.microsoft.com/office/powerpoint/2010/main" val="3407889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AFC49D4-E114-475F-82F9-E0E4DC9F6600}" type="datetimeFigureOut">
              <a:rPr lang="en-US" altLang="en-US"/>
              <a:pPr/>
              <a:t>2/6/2017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E2749EA-9F8C-4A1A-A9D9-C7C7E9AA9C18}" type="slidenum">
              <a:rPr lang="en-US" altLang="en-US"/>
              <a:pPr/>
              <a:t>‹#›</a:t>
            </a:fld>
            <a:endParaRPr lang="en-US" altLang="en-US"/>
          </a:p>
        </p:txBody>
      </p:sp>
    </p:spTree>
    <p:extLst>
      <p:ext uri="{BB962C8B-B14F-4D97-AF65-F5344CB8AC3E}">
        <p14:creationId xmlns:p14="http://schemas.microsoft.com/office/powerpoint/2010/main" val="3675025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8915844-8B6A-4862-8B10-387383BC21D0}" type="datetimeFigureOut">
              <a:rPr lang="en-US" altLang="en-US"/>
              <a:pPr/>
              <a:t>2/6/2017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45624C-09CF-4F06-9919-677FDBD7A731}" type="slidenum">
              <a:rPr lang="en-US" altLang="en-US"/>
              <a:pPr/>
              <a:t>‹#›</a:t>
            </a:fld>
            <a:endParaRPr lang="en-US" altLang="en-US"/>
          </a:p>
        </p:txBody>
      </p:sp>
    </p:spTree>
    <p:extLst>
      <p:ext uri="{BB962C8B-B14F-4D97-AF65-F5344CB8AC3E}">
        <p14:creationId xmlns:p14="http://schemas.microsoft.com/office/powerpoint/2010/main" val="3463467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3E67A14-C083-48B9-8390-09DC29B73953}" type="datetimeFigureOut">
              <a:rPr lang="en-US" altLang="en-US"/>
              <a:pPr/>
              <a:t>2/6/2017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D8D8E7F-830A-44AB-9AA8-687EBFBE74B9}" type="slidenum">
              <a:rPr lang="en-US" altLang="en-US"/>
              <a:pPr/>
              <a:t>‹#›</a:t>
            </a:fld>
            <a:endParaRPr lang="en-US" altLang="en-US"/>
          </a:p>
        </p:txBody>
      </p:sp>
    </p:spTree>
    <p:extLst>
      <p:ext uri="{BB962C8B-B14F-4D97-AF65-F5344CB8AC3E}">
        <p14:creationId xmlns:p14="http://schemas.microsoft.com/office/powerpoint/2010/main" val="2845328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62A5B38-4651-4C54-855A-7DA38C3C7A2B}" type="datetimeFigureOut">
              <a:rPr lang="en-US" altLang="en-US"/>
              <a:pPr/>
              <a:t>2/6/2017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FFB3E35-0C73-47A9-BCDE-C22552625861}" type="slidenum">
              <a:rPr lang="en-US" altLang="en-US"/>
              <a:pPr/>
              <a:t>‹#›</a:t>
            </a:fld>
            <a:endParaRPr lang="en-US" altLang="en-US"/>
          </a:p>
        </p:txBody>
      </p:sp>
    </p:spTree>
    <p:extLst>
      <p:ext uri="{BB962C8B-B14F-4D97-AF65-F5344CB8AC3E}">
        <p14:creationId xmlns:p14="http://schemas.microsoft.com/office/powerpoint/2010/main" val="1389708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F6B17DF-474B-4154-A182-94191EE7E732}" type="datetimeFigureOut">
              <a:rPr lang="en-US" altLang="en-US"/>
              <a:pPr/>
              <a:t>2/6/2017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EEBD710-3024-4FC7-9001-8997E7274C2F}" type="slidenum">
              <a:rPr lang="en-US" altLang="en-US"/>
              <a:pPr/>
              <a:t>‹#›</a:t>
            </a:fld>
            <a:endParaRPr lang="en-US" altLang="en-US"/>
          </a:p>
        </p:txBody>
      </p:sp>
    </p:spTree>
    <p:extLst>
      <p:ext uri="{BB962C8B-B14F-4D97-AF65-F5344CB8AC3E}">
        <p14:creationId xmlns:p14="http://schemas.microsoft.com/office/powerpoint/2010/main" val="197568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3D95C05-07A7-4ED6-93FC-F45346B2BF15}" type="datetimeFigureOut">
              <a:rPr lang="en-US" altLang="en-US"/>
              <a:pPr/>
              <a:t>2/6/2017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006AB18-309C-4F03-8D47-8820B0F7968D}" type="slidenum">
              <a:rPr lang="en-US" altLang="en-US"/>
              <a:pPr/>
              <a:t>‹#›</a:t>
            </a:fld>
            <a:endParaRPr lang="en-US" altLang="en-US"/>
          </a:p>
        </p:txBody>
      </p:sp>
    </p:spTree>
    <p:extLst>
      <p:ext uri="{BB962C8B-B14F-4D97-AF65-F5344CB8AC3E}">
        <p14:creationId xmlns:p14="http://schemas.microsoft.com/office/powerpoint/2010/main" val="136151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8AD92DD4-0D7A-43BD-879D-90E78FD6EEDE}" type="datetimeFigureOut">
              <a:rPr lang="en-US" altLang="en-US"/>
              <a:pPr/>
              <a:t>2/6/2017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3695B93-469D-4760-BAA1-BD4A923B23F9}" type="slidenum">
              <a:rPr lang="en-US" altLang="en-US"/>
              <a:pPr/>
              <a:t>‹#›</a:t>
            </a:fld>
            <a:endParaRPr lang="en-US" altLang="en-US"/>
          </a:p>
        </p:txBody>
      </p:sp>
    </p:spTree>
    <p:extLst>
      <p:ext uri="{BB962C8B-B14F-4D97-AF65-F5344CB8AC3E}">
        <p14:creationId xmlns:p14="http://schemas.microsoft.com/office/powerpoint/2010/main" val="3651882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0A04501-F11E-4E40-8635-8EAE4B299B8E}" type="datetimeFigureOut">
              <a:rPr lang="en-US" altLang="en-US"/>
              <a:pPr/>
              <a:t>2/6/2017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003E821-8FE5-4DEF-8AE5-44855960B1A2}" type="slidenum">
              <a:rPr lang="en-US" altLang="en-US"/>
              <a:pPr/>
              <a:t>‹#›</a:t>
            </a:fld>
            <a:endParaRPr lang="en-US" altLang="en-US"/>
          </a:p>
        </p:txBody>
      </p:sp>
    </p:spTree>
    <p:extLst>
      <p:ext uri="{BB962C8B-B14F-4D97-AF65-F5344CB8AC3E}">
        <p14:creationId xmlns:p14="http://schemas.microsoft.com/office/powerpoint/2010/main" val="2016305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9B0C46B-4D23-48A2-9BF2-CE4CA5E05150}" type="datetimeFigureOut">
              <a:rPr lang="en-US" altLang="en-US"/>
              <a:pPr/>
              <a:t>2/6/2017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CDE473B-FD9A-4360-B8CC-D35762DEF4E0}" type="slidenum">
              <a:rPr lang="en-US" altLang="en-US"/>
              <a:pPr/>
              <a:t>‹#›</a:t>
            </a:fld>
            <a:endParaRPr lang="en-US" altLang="en-US"/>
          </a:p>
        </p:txBody>
      </p:sp>
    </p:spTree>
    <p:extLst>
      <p:ext uri="{BB962C8B-B14F-4D97-AF65-F5344CB8AC3E}">
        <p14:creationId xmlns:p14="http://schemas.microsoft.com/office/powerpoint/2010/main" val="3244563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D9DAFAB-8C21-4C04-8E1C-B52FB5505607}" type="datetimeFigureOut">
              <a:rPr lang="en-US" altLang="en-US"/>
              <a:pPr/>
              <a:t>2/6/2017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B3E727D-D2C3-41EC-A0C9-7C93330E03FD}" type="slidenum">
              <a:rPr lang="en-US" altLang="en-US"/>
              <a:pPr/>
              <a:t>‹#›</a:t>
            </a:fld>
            <a:endParaRPr lang="en-US" altLang="en-US"/>
          </a:p>
        </p:txBody>
      </p:sp>
    </p:spTree>
    <p:extLst>
      <p:ext uri="{BB962C8B-B14F-4D97-AF65-F5344CB8AC3E}">
        <p14:creationId xmlns:p14="http://schemas.microsoft.com/office/powerpoint/2010/main" val="2255857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cs typeface="Arial" panose="020B0604020202020204" pitchFamily="34" charset="0"/>
              </a:defRPr>
            </a:lvl1pPr>
          </a:lstStyle>
          <a:p>
            <a:fld id="{6A04C96F-8F1D-496F-A68A-EA2431C793F6}" type="datetimeFigureOut">
              <a:rPr lang="en-US" altLang="en-US"/>
              <a:pPr/>
              <a:t>2/6/2017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cs typeface="Arial" panose="020B0604020202020204" pitchFamily="34" charset="0"/>
              </a:defRPr>
            </a:lvl1pPr>
          </a:lstStyle>
          <a:p>
            <a:fld id="{ED78C242-B654-4099-ABD6-F33635313F5F}" type="slidenum">
              <a:rPr lang="en-US" altLang="en-US"/>
              <a:pPr/>
              <a:t>‹#›</a:t>
            </a:fld>
            <a:endParaRPr lang="en-US" altLang="en-US"/>
          </a:p>
        </p:txBody>
      </p:sp>
      <p:pic>
        <p:nvPicPr>
          <p:cNvPr id="1031" name="Picture 6"/>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175" y="6553200"/>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7" descr="MG_logo_icon_v2-colo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200" y="273050"/>
            <a:ext cx="990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33" name="Straight Connector 9"/>
          <p:cNvCxnSpPr>
            <a:cxnSpLocks noChangeShapeType="1"/>
          </p:cNvCxnSpPr>
          <p:nvPr userDrawn="1"/>
        </p:nvCxnSpPr>
        <p:spPr bwMode="auto">
          <a:xfrm>
            <a:off x="457200" y="1295400"/>
            <a:ext cx="8229600" cy="1588"/>
          </a:xfrm>
          <a:prstGeom prst="line">
            <a:avLst/>
          </a:prstGeom>
          <a:noFill/>
          <a:ln w="3175" cap="rnd">
            <a:solidFill>
              <a:srgbClr val="008000"/>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008000"/>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008000"/>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008000"/>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008000"/>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008000"/>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rgbClr val="008000"/>
          </a:solidFill>
          <a:latin typeface="Calibri" pitchFamily="34" charset="0"/>
        </a:defRPr>
      </a:lvl6pPr>
      <a:lvl7pPr marL="914400" algn="ctr" rtl="0" fontAlgn="base">
        <a:spcBef>
          <a:spcPct val="0"/>
        </a:spcBef>
        <a:spcAft>
          <a:spcPct val="0"/>
        </a:spcAft>
        <a:defRPr sz="4400">
          <a:solidFill>
            <a:srgbClr val="008000"/>
          </a:solidFill>
          <a:latin typeface="Calibri" pitchFamily="34" charset="0"/>
        </a:defRPr>
      </a:lvl7pPr>
      <a:lvl8pPr marL="1371600" algn="ctr" rtl="0" fontAlgn="base">
        <a:spcBef>
          <a:spcPct val="0"/>
        </a:spcBef>
        <a:spcAft>
          <a:spcPct val="0"/>
        </a:spcAft>
        <a:defRPr sz="4400">
          <a:solidFill>
            <a:srgbClr val="008000"/>
          </a:solidFill>
          <a:latin typeface="Calibri" pitchFamily="34" charset="0"/>
        </a:defRPr>
      </a:lvl8pPr>
      <a:lvl9pPr marL="1828800" algn="ctr" rtl="0" fontAlgn="base">
        <a:spcBef>
          <a:spcPct val="0"/>
        </a:spcBef>
        <a:spcAft>
          <a:spcPct val="0"/>
        </a:spcAft>
        <a:defRPr sz="4400">
          <a:solidFill>
            <a:srgbClr val="008000"/>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008000"/>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008000"/>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008000"/>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008000"/>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008000"/>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84.png"/><Relationship Id="rId4" Type="http://schemas.openxmlformats.org/officeDocument/2006/relationships/image" Target="../media/image83.png"/></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4.xml"/><Relationship Id="rId4" Type="http://schemas.openxmlformats.org/officeDocument/2006/relationships/image" Target="../media/image110.jpeg"/></Relationships>
</file>

<file path=ppt/slides/_rels/slide1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4.xml"/><Relationship Id="rId4" Type="http://schemas.openxmlformats.org/officeDocument/2006/relationships/image" Target="../media/image120.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14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15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1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1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1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astergardeners@countyofnapa.org"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78.jpeg"/><Relationship Id="rId4" Type="http://schemas.openxmlformats.org/officeDocument/2006/relationships/image" Target="../media/image77.jpeg"/></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77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8" name="Title 1"/>
          <p:cNvSpPr>
            <a:spLocks noGrp="1"/>
          </p:cNvSpPr>
          <p:nvPr>
            <p:ph type="ctrTitle"/>
          </p:nvPr>
        </p:nvSpPr>
        <p:spPr>
          <a:xfrm>
            <a:off x="685800" y="2870994"/>
            <a:ext cx="7772400" cy="1624806"/>
          </a:xfrm>
        </p:spPr>
        <p:txBody>
          <a:bodyPr/>
          <a:lstStyle/>
          <a:p>
            <a:pPr eaLnBrk="1" hangingPunct="1"/>
            <a:r>
              <a:rPr lang="en-US" altLang="en-US" dirty="0" smtClean="0">
                <a:ea typeface="ＭＳ Ｐゴシック" pitchFamily="2" charset="-128"/>
              </a:rPr>
              <a:t>HOME VINEYARD I</a:t>
            </a:r>
            <a:br>
              <a:rPr lang="en-US" altLang="en-US" dirty="0" smtClean="0">
                <a:ea typeface="ＭＳ Ｐゴシック" pitchFamily="2" charset="-128"/>
              </a:rPr>
            </a:br>
            <a:r>
              <a:rPr lang="en-US" altLang="en-US" sz="3200" dirty="0" smtClean="0">
                <a:ea typeface="ＭＳ Ｐゴシック" pitchFamily="2" charset="-128"/>
              </a:rPr>
              <a:t>Sunday, February 5</a:t>
            </a:r>
            <a:r>
              <a:rPr lang="en-US" altLang="en-US" sz="3200" baseline="30000" dirty="0" smtClean="0">
                <a:ea typeface="ＭＳ Ｐゴシック" pitchFamily="2" charset="-128"/>
              </a:rPr>
              <a:t>th</a:t>
            </a:r>
            <a:r>
              <a:rPr lang="en-US" altLang="en-US" sz="3200" dirty="0" smtClean="0">
                <a:ea typeface="ＭＳ Ｐゴシック" pitchFamily="2" charset="-128"/>
              </a:rPr>
              <a:t/>
            </a:r>
            <a:br>
              <a:rPr lang="en-US" altLang="en-US" sz="3200" dirty="0" smtClean="0">
                <a:ea typeface="ＭＳ Ｐゴシック" pitchFamily="2" charset="-128"/>
              </a:rPr>
            </a:br>
            <a:r>
              <a:rPr lang="en-US" altLang="en-US" sz="3200" dirty="0" smtClean="0">
                <a:ea typeface="ＭＳ Ｐゴシック" pitchFamily="2" charset="-128"/>
              </a:rPr>
              <a:t>White Rock Vineyards</a:t>
            </a:r>
            <a:endParaRPr lang="en-US" altLang="en-US" sz="3200" dirty="0" smtClean="0">
              <a:ea typeface="ＭＳ Ｐゴシック" pitchFamily="2" charset="-128"/>
            </a:endParaRPr>
          </a:p>
        </p:txBody>
      </p:sp>
      <p:pic>
        <p:nvPicPr>
          <p:cNvPr id="14339" name="Picture 6" descr="backyard vineyard grape bunche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4648200"/>
            <a:ext cx="3124200" cy="184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tLang="en-US" smtClean="0">
                <a:ea typeface="ＭＳ Ｐゴシック" pitchFamily="2" charset="-128"/>
              </a:rPr>
              <a:t>Calendar of Events</a:t>
            </a:r>
            <a:br>
              <a:rPr lang="en-US" altLang="en-US" smtClean="0">
                <a:ea typeface="ＭＳ Ｐゴシック" pitchFamily="2" charset="-128"/>
              </a:rPr>
            </a:br>
            <a:endParaRPr lang="en-US" altLang="en-US" smtClean="0">
              <a:ea typeface="ＭＳ Ｐゴシック" pitchFamily="2" charset="-128"/>
            </a:endParaRPr>
          </a:p>
        </p:txBody>
      </p:sp>
      <p:sp>
        <p:nvSpPr>
          <p:cNvPr id="12291" name="Content Placeholder 2"/>
          <p:cNvSpPr>
            <a:spLocks noGrp="1"/>
          </p:cNvSpPr>
          <p:nvPr>
            <p:ph idx="1"/>
          </p:nvPr>
        </p:nvSpPr>
        <p:spPr/>
        <p:txBody>
          <a:bodyPr/>
          <a:lstStyle/>
          <a:p>
            <a:pPr marL="0" indent="0">
              <a:buFont typeface="Arial" charset="0"/>
              <a:buNone/>
              <a:defRPr/>
            </a:pPr>
            <a:r>
              <a:rPr lang="en-US" dirty="0">
                <a:solidFill>
                  <a:srgbClr val="FF0000"/>
                </a:solidFill>
                <a:cs typeface="+mn-cs"/>
              </a:rPr>
              <a:t>VITICULTURE OPERATIONS</a:t>
            </a:r>
          </a:p>
          <a:p>
            <a:pPr>
              <a:buFont typeface="Arial" charset="0"/>
              <a:buChar char="•"/>
              <a:defRPr/>
            </a:pPr>
            <a:r>
              <a:rPr lang="en-US" dirty="0" smtClean="0">
                <a:solidFill>
                  <a:srgbClr val="00B050"/>
                </a:solidFill>
                <a:cs typeface="+mn-cs"/>
              </a:rPr>
              <a:t>Shoot </a:t>
            </a:r>
            <a:r>
              <a:rPr lang="en-US" dirty="0">
                <a:solidFill>
                  <a:srgbClr val="00B050"/>
                </a:solidFill>
                <a:cs typeface="+mn-cs"/>
              </a:rPr>
              <a:t>removal</a:t>
            </a:r>
          </a:p>
          <a:p>
            <a:pPr>
              <a:buFont typeface="Arial" charset="0"/>
              <a:buChar char="•"/>
              <a:defRPr/>
            </a:pPr>
            <a:r>
              <a:rPr lang="en-US" dirty="0" smtClean="0">
                <a:solidFill>
                  <a:srgbClr val="00B050"/>
                </a:solidFill>
                <a:cs typeface="+mn-cs"/>
              </a:rPr>
              <a:t>Plant </a:t>
            </a:r>
            <a:r>
              <a:rPr lang="en-US" dirty="0">
                <a:solidFill>
                  <a:srgbClr val="00B050"/>
                </a:solidFill>
                <a:cs typeface="+mn-cs"/>
              </a:rPr>
              <a:t>Cover Crop</a:t>
            </a:r>
          </a:p>
          <a:p>
            <a:pPr>
              <a:buFont typeface="Arial" charset="0"/>
              <a:buChar char="•"/>
              <a:defRPr/>
            </a:pPr>
            <a:r>
              <a:rPr lang="en-US" dirty="0">
                <a:solidFill>
                  <a:srgbClr val="00B050"/>
                </a:solidFill>
                <a:cs typeface="+mn-cs"/>
              </a:rPr>
              <a:t>Irrigation</a:t>
            </a:r>
          </a:p>
          <a:p>
            <a:pPr>
              <a:buFont typeface="Arial" charset="0"/>
              <a:buChar char="•"/>
              <a:defRPr/>
            </a:pPr>
            <a:r>
              <a:rPr lang="en-US" dirty="0">
                <a:solidFill>
                  <a:srgbClr val="00B050"/>
                </a:solidFill>
                <a:cs typeface="+mn-cs"/>
              </a:rPr>
              <a:t>Pre Harvest vine preparation</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TextBox 1"/>
          <p:cNvSpPr txBox="1">
            <a:spLocks noChangeArrowheads="1"/>
          </p:cNvSpPr>
          <p:nvPr/>
        </p:nvSpPr>
        <p:spPr bwMode="auto">
          <a:xfrm>
            <a:off x="900113" y="2047875"/>
            <a:ext cx="741203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6600">
                <a:solidFill>
                  <a:srgbClr val="008000"/>
                </a:solidFill>
              </a:rPr>
              <a:t>NUTRIENTS WE CARE ABOUT</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
          <p:cNvSpPr>
            <a:spLocks noChangeArrowheads="1"/>
          </p:cNvSpPr>
          <p:nvPr/>
        </p:nvSpPr>
        <p:spPr bwMode="auto">
          <a:xfrm>
            <a:off x="385763" y="1450975"/>
            <a:ext cx="83296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3600" b="1">
                <a:solidFill>
                  <a:srgbClr val="008000"/>
                </a:solidFill>
              </a:rPr>
              <a:t>Nitrogen (N)</a:t>
            </a:r>
            <a:r>
              <a:rPr lang="en-US" altLang="en-US" sz="1800">
                <a:solidFill>
                  <a:srgbClr val="008000"/>
                </a:solidFill>
              </a:rPr>
              <a:t/>
            </a:r>
            <a:br>
              <a:rPr lang="en-US" altLang="en-US" sz="1800">
                <a:solidFill>
                  <a:srgbClr val="008000"/>
                </a:solidFill>
              </a:rPr>
            </a:br>
            <a:r>
              <a:rPr lang="en-US" altLang="en-US">
                <a:solidFill>
                  <a:srgbClr val="008000"/>
                </a:solidFill>
              </a:rPr>
              <a:t>Essential to fruit development. Helps improve leaf quality so the grapevine can better convert sunlight into nutrients.</a:t>
            </a:r>
          </a:p>
          <a:p>
            <a:pPr eaLnBrk="1" hangingPunct="1"/>
            <a:r>
              <a:rPr lang="en-US" altLang="en-US" sz="3600" b="1">
                <a:solidFill>
                  <a:srgbClr val="008000"/>
                </a:solidFill>
              </a:rPr>
              <a:t>Phosphorous (P)</a:t>
            </a:r>
          </a:p>
          <a:p>
            <a:pPr eaLnBrk="1" hangingPunct="1"/>
            <a:r>
              <a:rPr lang="en-US" altLang="en-US">
                <a:solidFill>
                  <a:srgbClr val="008000"/>
                </a:solidFill>
              </a:rPr>
              <a:t>Helps roots grow deep and strong and ensures the grapes will develop sufficient sugars to be sweet and succulent when ripe. </a:t>
            </a:r>
          </a:p>
          <a:p>
            <a:pPr eaLnBrk="1" hangingPunct="1"/>
            <a:r>
              <a:rPr lang="en-US" altLang="en-US" sz="3600" b="1">
                <a:solidFill>
                  <a:srgbClr val="008000"/>
                </a:solidFill>
              </a:rPr>
              <a:t>Potassium (K)</a:t>
            </a:r>
          </a:p>
          <a:p>
            <a:pPr eaLnBrk="1" hangingPunct="1"/>
            <a:r>
              <a:rPr lang="en-US" altLang="en-US">
                <a:solidFill>
                  <a:srgbClr val="008000"/>
                </a:solidFill>
              </a:rPr>
              <a:t>Works to build a healthy vine, helping it resist disease. Also helps the vine grow higher-quality grapes.</a:t>
            </a:r>
          </a:p>
        </p:txBody>
      </p:sp>
      <p:sp>
        <p:nvSpPr>
          <p:cNvPr id="4" name="Rectangle 3"/>
          <p:cNvSpPr/>
          <p:nvPr/>
        </p:nvSpPr>
        <p:spPr>
          <a:xfrm>
            <a:off x="1524000" y="319088"/>
            <a:ext cx="5505450" cy="769937"/>
          </a:xfrm>
          <a:prstGeom prst="rect">
            <a:avLst/>
          </a:prstGeom>
        </p:spPr>
        <p:txBody>
          <a:bodyPr>
            <a:spAutoFit/>
          </a:bodyPr>
          <a:lstStyle/>
          <a:p>
            <a:pPr>
              <a:defRPr/>
            </a:pPr>
            <a:r>
              <a:rPr lang="en-US" sz="4400" b="1" dirty="0">
                <a:solidFill>
                  <a:srgbClr val="008000"/>
                </a:solidFill>
                <a:latin typeface="+mj-lt"/>
                <a:ea typeface="+mn-ea"/>
                <a:cs typeface="Arial" pitchFamily="34" charset="0"/>
              </a:rPr>
              <a:t>Primary </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a:xfrm>
            <a:off x="1600200" y="304800"/>
            <a:ext cx="2476500" cy="817563"/>
          </a:xfrm>
        </p:spPr>
        <p:txBody>
          <a:bodyPr/>
          <a:lstStyle/>
          <a:p>
            <a:pPr algn="l"/>
            <a:r>
              <a:rPr lang="en-US" altLang="en-US" smtClean="0">
                <a:ea typeface="ＭＳ Ｐゴシック" pitchFamily="2" charset="-128"/>
              </a:rPr>
              <a:t>Nitrogen</a:t>
            </a:r>
          </a:p>
        </p:txBody>
      </p:sp>
      <p:sp>
        <p:nvSpPr>
          <p:cNvPr id="145410" name="Content Placeholder 2"/>
          <p:cNvSpPr>
            <a:spLocks noGrp="1"/>
          </p:cNvSpPr>
          <p:nvPr>
            <p:ph idx="1"/>
          </p:nvPr>
        </p:nvSpPr>
        <p:spPr>
          <a:xfrm>
            <a:off x="381000" y="1295400"/>
            <a:ext cx="8229600" cy="1200150"/>
          </a:xfrm>
        </p:spPr>
        <p:txBody>
          <a:bodyPr/>
          <a:lstStyle/>
          <a:p>
            <a:pPr marL="0" indent="0">
              <a:buFont typeface="Arial" panose="020B0604020202020204" pitchFamily="34" charset="0"/>
              <a:buNone/>
            </a:pPr>
            <a:r>
              <a:rPr lang="en-US" altLang="en-US" smtClean="0">
                <a:ea typeface="ＭＳ Ｐゴシック" pitchFamily="2" charset="-128"/>
              </a:rPr>
              <a:t>Too little – pale green color, weak canopy growth, lower yields.</a:t>
            </a:r>
          </a:p>
        </p:txBody>
      </p:sp>
      <p:pic>
        <p:nvPicPr>
          <p:cNvPr id="145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2928938"/>
            <a:ext cx="6172200" cy="225266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45412" name="TextBox 4"/>
          <p:cNvSpPr txBox="1">
            <a:spLocks noChangeArrowheads="1"/>
          </p:cNvSpPr>
          <p:nvPr/>
        </p:nvSpPr>
        <p:spPr bwMode="auto">
          <a:xfrm>
            <a:off x="457200" y="5181600"/>
            <a:ext cx="81137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a:solidFill>
                  <a:srgbClr val="008000"/>
                </a:solidFill>
              </a:rPr>
              <a:t>Too much – excessive vigor, fruit shatter, delayed fruit maturity.</a:t>
            </a:r>
          </a:p>
        </p:txBody>
      </p:sp>
      <p:sp>
        <p:nvSpPr>
          <p:cNvPr id="145413" name="TextBox 5"/>
          <p:cNvSpPr txBox="1">
            <a:spLocks noChangeArrowheads="1"/>
          </p:cNvSpPr>
          <p:nvPr/>
        </p:nvSpPr>
        <p:spPr bwMode="auto">
          <a:xfrm>
            <a:off x="1327150" y="2447925"/>
            <a:ext cx="6070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a:solidFill>
                  <a:srgbClr val="008000"/>
                </a:solidFill>
              </a:rPr>
              <a:t>                   </a:t>
            </a:r>
            <a:r>
              <a:rPr lang="en-US" altLang="en-US" sz="2000" b="1" i="1">
                <a:solidFill>
                  <a:srgbClr val="008000"/>
                </a:solidFill>
              </a:rPr>
              <a:t>Good Leaf                                 Bad Leaf</a:t>
            </a:r>
          </a:p>
        </p:txBody>
      </p:sp>
      <p:sp>
        <p:nvSpPr>
          <p:cNvPr id="7" name="Footer Placeholder 6"/>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itle 1"/>
          <p:cNvSpPr>
            <a:spLocks noGrp="1"/>
          </p:cNvSpPr>
          <p:nvPr>
            <p:ph type="title"/>
          </p:nvPr>
        </p:nvSpPr>
        <p:spPr>
          <a:xfrm>
            <a:off x="1219200" y="304800"/>
            <a:ext cx="3049588" cy="869950"/>
          </a:xfrm>
        </p:spPr>
        <p:txBody>
          <a:bodyPr/>
          <a:lstStyle/>
          <a:p>
            <a:pPr algn="l"/>
            <a:r>
              <a:rPr lang="en-US" altLang="en-US" smtClean="0">
                <a:ea typeface="ＭＳ Ｐゴシック" pitchFamily="2" charset="-128"/>
              </a:rPr>
              <a:t>Phosphorus</a:t>
            </a:r>
          </a:p>
        </p:txBody>
      </p:sp>
      <p:pic>
        <p:nvPicPr>
          <p:cNvPr id="147458"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3512" b="13512"/>
          <a:stretch>
            <a:fillRect/>
          </a:stretch>
        </p:blipFill>
        <p:spPr>
          <a:xfrm>
            <a:off x="4995863" y="1357313"/>
            <a:ext cx="3848100" cy="2987675"/>
          </a:xfrm>
          <a:ln w="28575">
            <a:solidFill>
              <a:srgbClr val="00B050"/>
            </a:solidFill>
            <a:miter lim="800000"/>
            <a:headEnd/>
            <a:tailEnd/>
          </a:ln>
        </p:spPr>
      </p:pic>
      <p:sp>
        <p:nvSpPr>
          <p:cNvPr id="147459" name="Rectangle 2"/>
          <p:cNvSpPr>
            <a:spLocks noChangeArrowheads="1"/>
          </p:cNvSpPr>
          <p:nvPr/>
        </p:nvSpPr>
        <p:spPr bwMode="auto">
          <a:xfrm>
            <a:off x="381000" y="1752600"/>
            <a:ext cx="4394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3200">
                <a:solidFill>
                  <a:srgbClr val="008000"/>
                </a:solidFill>
              </a:rPr>
              <a:t>Deficiency: rare in Napa. Usually found in soils with very low or very high pH or originated from volcanic ash.</a:t>
            </a:r>
          </a:p>
        </p:txBody>
      </p:sp>
      <p:sp>
        <p:nvSpPr>
          <p:cNvPr id="5" name="Footer Placeholder 4"/>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1219200" y="457200"/>
            <a:ext cx="3159125" cy="763588"/>
          </a:xfrm>
        </p:spPr>
        <p:txBody>
          <a:bodyPr/>
          <a:lstStyle/>
          <a:p>
            <a:pPr algn="l"/>
            <a:r>
              <a:rPr lang="en-US" altLang="en-US" smtClean="0">
                <a:ea typeface="ＭＳ Ｐゴシック" pitchFamily="2" charset="-128"/>
              </a:rPr>
              <a:t>Potassium</a:t>
            </a:r>
          </a:p>
        </p:txBody>
      </p:sp>
      <p:pic>
        <p:nvPicPr>
          <p:cNvPr id="1495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260850"/>
            <a:ext cx="3513138" cy="209550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4950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6363" y="3413125"/>
            <a:ext cx="3579812" cy="292100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4950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4875" y="481013"/>
            <a:ext cx="2790825" cy="229711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49509" name="TextBox 5"/>
          <p:cNvSpPr txBox="1">
            <a:spLocks noChangeArrowheads="1"/>
          </p:cNvSpPr>
          <p:nvPr/>
        </p:nvSpPr>
        <p:spPr bwMode="auto">
          <a:xfrm>
            <a:off x="457200" y="1905000"/>
            <a:ext cx="5260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rPr>
              <a:t>Deficiency: usually found when grapevines have been heavily cropped. Shallow, poorly drained soil and water stress contribute.</a:t>
            </a:r>
          </a:p>
        </p:txBody>
      </p:sp>
      <p:sp>
        <p:nvSpPr>
          <p:cNvPr id="7" name="Footer Placeholder 6"/>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a:xfrm>
            <a:off x="1143000" y="152400"/>
            <a:ext cx="8351838" cy="858838"/>
          </a:xfrm>
        </p:spPr>
        <p:txBody>
          <a:bodyPr/>
          <a:lstStyle/>
          <a:p>
            <a:pPr algn="l"/>
            <a:r>
              <a:rPr lang="en-US" altLang="en-US" smtClean="0">
                <a:ea typeface="ＭＳ Ｐゴシック" pitchFamily="2" charset="-128"/>
              </a:rPr>
              <a:t>Boron</a:t>
            </a:r>
          </a:p>
        </p:txBody>
      </p:sp>
      <p:sp>
        <p:nvSpPr>
          <p:cNvPr id="3" name="TextBox 2"/>
          <p:cNvSpPr txBox="1"/>
          <p:nvPr/>
        </p:nvSpPr>
        <p:spPr>
          <a:xfrm>
            <a:off x="381000" y="1371600"/>
            <a:ext cx="8686800" cy="2678113"/>
          </a:xfrm>
          <a:prstGeom prst="rect">
            <a:avLst/>
          </a:prstGeom>
          <a:noFill/>
        </p:spPr>
        <p:txBody>
          <a:bodyPr>
            <a:spAutoFit/>
          </a:bodyPr>
          <a:lstStyle/>
          <a:p>
            <a:pPr marL="342900" indent="-342900">
              <a:buFont typeface="Arial"/>
              <a:buChar char="•"/>
              <a:defRPr/>
            </a:pPr>
            <a:r>
              <a:rPr lang="en-US" sz="2400" dirty="0">
                <a:solidFill>
                  <a:srgbClr val="008000"/>
                </a:solidFill>
                <a:ea typeface="+mn-ea"/>
                <a:cs typeface="Arial" pitchFamily="34" charset="0"/>
              </a:rPr>
              <a:t>Essential for plant growth and development.</a:t>
            </a:r>
          </a:p>
          <a:p>
            <a:pPr marL="285750" indent="-285750">
              <a:buFont typeface="Arial" panose="020B0604020202020204" pitchFamily="34" charset="0"/>
              <a:buChar char="•"/>
              <a:defRPr/>
            </a:pPr>
            <a:r>
              <a:rPr lang="en-US" sz="2400" dirty="0">
                <a:solidFill>
                  <a:srgbClr val="008000"/>
                </a:solidFill>
                <a:ea typeface="+mn-ea"/>
                <a:cs typeface="Arial" pitchFamily="34" charset="0"/>
              </a:rPr>
              <a:t>Small window between deficiency and toxicity.</a:t>
            </a:r>
          </a:p>
          <a:p>
            <a:pPr marL="285750" indent="-285750">
              <a:buFont typeface="Arial" panose="020B0604020202020204" pitchFamily="34" charset="0"/>
              <a:buChar char="•"/>
              <a:defRPr/>
            </a:pPr>
            <a:r>
              <a:rPr lang="en-US" sz="2400" dirty="0">
                <a:solidFill>
                  <a:srgbClr val="008000"/>
                </a:solidFill>
                <a:ea typeface="+mn-ea"/>
                <a:cs typeface="Arial" pitchFamily="34" charset="0"/>
              </a:rPr>
              <a:t>Only a small amount is needed (.4 ppm to 1.0 ppm is toxic).</a:t>
            </a:r>
          </a:p>
          <a:p>
            <a:pPr marL="285750" indent="-285750">
              <a:buFont typeface="Arial" panose="020B0604020202020204" pitchFamily="34" charset="0"/>
              <a:buChar char="•"/>
              <a:defRPr/>
            </a:pPr>
            <a:r>
              <a:rPr lang="en-US" sz="2400" dirty="0">
                <a:solidFill>
                  <a:srgbClr val="008000"/>
                </a:solidFill>
                <a:ea typeface="+mn-ea"/>
                <a:cs typeface="Arial" pitchFamily="34" charset="0"/>
              </a:rPr>
              <a:t>Deficiencies occur usually in early spring drought  or later in the season with a soil deficiency.</a:t>
            </a:r>
          </a:p>
          <a:p>
            <a:pPr marL="285750" indent="-285750">
              <a:buFont typeface="Arial" panose="020B0604020202020204" pitchFamily="34" charset="0"/>
              <a:buChar char="•"/>
              <a:defRPr/>
            </a:pPr>
            <a:r>
              <a:rPr lang="en-US" sz="2400" dirty="0">
                <a:solidFill>
                  <a:srgbClr val="008000"/>
                </a:solidFill>
                <a:ea typeface="+mn-ea"/>
                <a:cs typeface="Arial" pitchFamily="34" charset="0"/>
              </a:rPr>
              <a:t>Toxicities can occur in Napa as we have high levels in soil &amp; water.</a:t>
            </a:r>
          </a:p>
        </p:txBody>
      </p:sp>
      <p:pic>
        <p:nvPicPr>
          <p:cNvPr id="15155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963" y="4352925"/>
            <a:ext cx="3841750" cy="236220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51556" name="TextBox 4"/>
          <p:cNvSpPr txBox="1">
            <a:spLocks noChangeArrowheads="1"/>
          </p:cNvSpPr>
          <p:nvPr/>
        </p:nvSpPr>
        <p:spPr bwMode="auto">
          <a:xfrm>
            <a:off x="334963" y="3890963"/>
            <a:ext cx="3841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a:solidFill>
                  <a:srgbClr val="008000"/>
                </a:solidFill>
              </a:rPr>
              <a:t>Deficiency</a:t>
            </a:r>
          </a:p>
        </p:txBody>
      </p:sp>
      <p:pic>
        <p:nvPicPr>
          <p:cNvPr id="151557" name="Picture 2" descr="http://ucce.ucdavis.edu/files/repository/calag/img5903p19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4352925"/>
            <a:ext cx="4662488" cy="2362200"/>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151558" name="TextBox 5"/>
          <p:cNvSpPr txBox="1">
            <a:spLocks noChangeArrowheads="1"/>
          </p:cNvSpPr>
          <p:nvPr/>
        </p:nvSpPr>
        <p:spPr bwMode="auto">
          <a:xfrm>
            <a:off x="4359275" y="3921125"/>
            <a:ext cx="4662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a:solidFill>
                  <a:srgbClr val="008000"/>
                </a:solidFill>
              </a:rPr>
              <a:t>Toxicity</a:t>
            </a:r>
          </a:p>
        </p:txBody>
      </p:sp>
      <p:sp>
        <p:nvSpPr>
          <p:cNvPr id="7" name="Footer Placeholder 6"/>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Title 1"/>
          <p:cNvSpPr>
            <a:spLocks noGrp="1"/>
          </p:cNvSpPr>
          <p:nvPr>
            <p:ph type="title"/>
          </p:nvPr>
        </p:nvSpPr>
        <p:spPr>
          <a:xfrm>
            <a:off x="1143000" y="381000"/>
            <a:ext cx="8351838" cy="858838"/>
          </a:xfrm>
        </p:spPr>
        <p:txBody>
          <a:bodyPr/>
          <a:lstStyle/>
          <a:p>
            <a:pPr algn="l"/>
            <a:r>
              <a:rPr lang="en-US" altLang="en-US" smtClean="0">
                <a:ea typeface="ＭＳ Ｐゴシック" pitchFamily="2" charset="-128"/>
              </a:rPr>
              <a:t>Calcium</a:t>
            </a:r>
          </a:p>
        </p:txBody>
      </p:sp>
      <p:sp>
        <p:nvSpPr>
          <p:cNvPr id="153602" name="TextBox 2"/>
          <p:cNvSpPr txBox="1">
            <a:spLocks noChangeArrowheads="1"/>
          </p:cNvSpPr>
          <p:nvPr/>
        </p:nvSpPr>
        <p:spPr bwMode="auto">
          <a:xfrm>
            <a:off x="457200" y="1611313"/>
            <a:ext cx="8686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Arial" panose="020B0604020202020204" pitchFamily="34" charset="0"/>
              <a:buChar char="•"/>
            </a:pPr>
            <a:r>
              <a:rPr lang="en-US" altLang="en-US" sz="3200">
                <a:solidFill>
                  <a:srgbClr val="008000"/>
                </a:solidFill>
              </a:rPr>
              <a:t>Important in organs (shoots, leaves, roots), especially leaves </a:t>
            </a:r>
          </a:p>
          <a:p>
            <a:pPr eaLnBrk="1" hangingPunct="1">
              <a:buFont typeface="Arial" panose="020B0604020202020204" pitchFamily="34" charset="0"/>
              <a:buChar char="•"/>
            </a:pPr>
            <a:r>
              <a:rPr lang="en-US" altLang="en-US" sz="3200">
                <a:solidFill>
                  <a:srgbClr val="008000"/>
                </a:solidFill>
              </a:rPr>
              <a:t>Constituent in cell membranes, permeability of cell membranes </a:t>
            </a:r>
          </a:p>
          <a:p>
            <a:pPr eaLnBrk="1" hangingPunct="1">
              <a:buFont typeface="Arial" panose="020B0604020202020204" pitchFamily="34" charset="0"/>
              <a:buChar char="•"/>
            </a:pPr>
            <a:r>
              <a:rPr lang="en-US" altLang="en-US" sz="3200">
                <a:solidFill>
                  <a:srgbClr val="008000"/>
                </a:solidFill>
              </a:rPr>
              <a:t>Important for survival during dormant period</a:t>
            </a:r>
          </a:p>
          <a:p>
            <a:pPr eaLnBrk="1" hangingPunct="1">
              <a:buFont typeface="Arial" panose="020B0604020202020204" pitchFamily="34" charset="0"/>
              <a:buChar char="•"/>
            </a:pPr>
            <a:r>
              <a:rPr lang="en-US" altLang="en-US" sz="3200">
                <a:solidFill>
                  <a:srgbClr val="008000"/>
                </a:solidFill>
              </a:rPr>
              <a:t>Strength of berry skins </a:t>
            </a:r>
          </a:p>
        </p:txBody>
      </p:sp>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extBox 2"/>
          <p:cNvSpPr txBox="1">
            <a:spLocks noChangeArrowheads="1"/>
          </p:cNvSpPr>
          <p:nvPr/>
        </p:nvSpPr>
        <p:spPr bwMode="auto">
          <a:xfrm>
            <a:off x="457200" y="1752600"/>
            <a:ext cx="508635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Arial" panose="020B0604020202020204" pitchFamily="34" charset="0"/>
              <a:buChar char="•"/>
            </a:pPr>
            <a:r>
              <a:rPr lang="en-US" altLang="en-US" sz="2800">
                <a:solidFill>
                  <a:srgbClr val="008000"/>
                </a:solidFill>
              </a:rPr>
              <a:t>Essential for plant protein synthesis, the production of some plant hormones and in pollination and fruit set.</a:t>
            </a:r>
          </a:p>
          <a:p>
            <a:pPr eaLnBrk="1" hangingPunct="1">
              <a:buFont typeface="Arial" panose="020B0604020202020204" pitchFamily="34" charset="0"/>
              <a:buChar char="•"/>
            </a:pPr>
            <a:r>
              <a:rPr lang="en-US" altLang="en-US" sz="2800">
                <a:solidFill>
                  <a:srgbClr val="008000"/>
                </a:solidFill>
              </a:rPr>
              <a:t>Deficiency causes distortion of leaves as well as interveinal chlorosis.</a:t>
            </a:r>
          </a:p>
        </p:txBody>
      </p:sp>
      <p:sp>
        <p:nvSpPr>
          <p:cNvPr id="155650" name="Title 1"/>
          <p:cNvSpPr>
            <a:spLocks noGrp="1"/>
          </p:cNvSpPr>
          <p:nvPr>
            <p:ph type="title"/>
          </p:nvPr>
        </p:nvSpPr>
        <p:spPr>
          <a:xfrm>
            <a:off x="1219200" y="228600"/>
            <a:ext cx="3700463" cy="947738"/>
          </a:xfrm>
        </p:spPr>
        <p:txBody>
          <a:bodyPr/>
          <a:lstStyle/>
          <a:p>
            <a:pPr algn="l"/>
            <a:r>
              <a:rPr lang="en-US" altLang="en-US" smtClean="0">
                <a:ea typeface="ＭＳ Ｐゴシック" pitchFamily="2" charset="-128"/>
              </a:rPr>
              <a:t>Zinc</a:t>
            </a:r>
          </a:p>
        </p:txBody>
      </p:sp>
      <p:pic>
        <p:nvPicPr>
          <p:cNvPr id="155651" name="Picture 2" descr="http://www.omafra.gov.on.ca/IPM/images/grapes/plant-nutrition/zinc/zinc2_zo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814388"/>
            <a:ext cx="3128963" cy="53863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extBox 1"/>
          <p:cNvSpPr txBox="1">
            <a:spLocks noChangeArrowheads="1"/>
          </p:cNvSpPr>
          <p:nvPr/>
        </p:nvSpPr>
        <p:spPr bwMode="auto">
          <a:xfrm>
            <a:off x="1271588" y="2700338"/>
            <a:ext cx="64865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6600">
                <a:solidFill>
                  <a:srgbClr val="008000"/>
                </a:solidFill>
              </a:rPr>
              <a:t>FERTILIZATION</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1"/>
          <p:cNvSpPr>
            <a:spLocks noGrp="1"/>
          </p:cNvSpPr>
          <p:nvPr>
            <p:ph type="title"/>
          </p:nvPr>
        </p:nvSpPr>
        <p:spPr>
          <a:xfrm>
            <a:off x="1295400" y="228600"/>
            <a:ext cx="7924800" cy="839788"/>
          </a:xfrm>
        </p:spPr>
        <p:txBody>
          <a:bodyPr/>
          <a:lstStyle/>
          <a:p>
            <a:pPr algn="l"/>
            <a:r>
              <a:rPr lang="en-US" altLang="en-US" smtClean="0">
                <a:ea typeface="ＭＳ Ｐゴシック" pitchFamily="2" charset="-128"/>
              </a:rPr>
              <a:t>Fertilization Guidelines</a:t>
            </a:r>
          </a:p>
        </p:txBody>
      </p:sp>
      <p:sp>
        <p:nvSpPr>
          <p:cNvPr id="159746" name="Rectangle 2"/>
          <p:cNvSpPr>
            <a:spLocks noChangeArrowheads="1"/>
          </p:cNvSpPr>
          <p:nvPr/>
        </p:nvSpPr>
        <p:spPr bwMode="auto">
          <a:xfrm>
            <a:off x="457200" y="1419225"/>
            <a:ext cx="82296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panose="020B0604020202020204" pitchFamily="34" charset="0"/>
                <a:ea typeface="ＭＳ Ｐゴシック" pitchFamily="2" charset="-128"/>
              </a:defRPr>
            </a:lvl1pPr>
            <a:lvl2pPr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Arial" panose="020B0604020202020204" pitchFamily="34" charset="0"/>
              <a:buChar char="•"/>
            </a:pPr>
            <a:r>
              <a:rPr lang="en-US" altLang="en-US">
                <a:solidFill>
                  <a:srgbClr val="008000"/>
                </a:solidFill>
              </a:rPr>
              <a:t>Before applying an ounce of fertilizer STOP and ask </a:t>
            </a:r>
            <a:r>
              <a:rPr lang="ja-JP" altLang="en-US">
                <a:solidFill>
                  <a:srgbClr val="008000"/>
                </a:solidFill>
              </a:rPr>
              <a:t>“</a:t>
            </a:r>
            <a:r>
              <a:rPr lang="en-US" altLang="ja-JP">
                <a:solidFill>
                  <a:srgbClr val="008000"/>
                </a:solidFill>
              </a:rPr>
              <a:t>why am I doing this?</a:t>
            </a:r>
            <a:r>
              <a:rPr lang="ja-JP" altLang="en-US">
                <a:solidFill>
                  <a:srgbClr val="008000"/>
                </a:solidFill>
              </a:rPr>
              <a:t>”</a:t>
            </a:r>
            <a:endParaRPr lang="en-US" altLang="ja-JP">
              <a:solidFill>
                <a:srgbClr val="008000"/>
              </a:solidFill>
            </a:endParaRPr>
          </a:p>
          <a:p>
            <a:pPr eaLnBrk="1" hangingPunct="1">
              <a:buFont typeface="Arial" panose="020B0604020202020204" pitchFamily="34" charset="0"/>
              <a:buChar char="•"/>
            </a:pPr>
            <a:r>
              <a:rPr lang="en-US" altLang="en-US">
                <a:solidFill>
                  <a:srgbClr val="008000"/>
                </a:solidFill>
              </a:rPr>
              <a:t>There is no recipe for nutrition management.</a:t>
            </a:r>
          </a:p>
          <a:p>
            <a:pPr eaLnBrk="1" hangingPunct="1">
              <a:buFont typeface="Arial" panose="020B0604020202020204" pitchFamily="34" charset="0"/>
              <a:buChar char="•"/>
            </a:pPr>
            <a:r>
              <a:rPr lang="en-US" altLang="en-US">
                <a:solidFill>
                  <a:srgbClr val="008000"/>
                </a:solidFill>
              </a:rPr>
              <a:t> Low to moderate fertility can improve wine quality.</a:t>
            </a:r>
          </a:p>
          <a:p>
            <a:pPr eaLnBrk="1" hangingPunct="1">
              <a:buFont typeface="Arial" panose="020B0604020202020204" pitchFamily="34" charset="0"/>
              <a:buChar char="•"/>
            </a:pPr>
            <a:r>
              <a:rPr lang="en-US" altLang="en-US">
                <a:solidFill>
                  <a:srgbClr val="008000"/>
                </a:solidFill>
              </a:rPr>
              <a:t>Multiple applications are better than a single large one.</a:t>
            </a:r>
          </a:p>
          <a:p>
            <a:pPr eaLnBrk="1" hangingPunct="1">
              <a:buFont typeface="Arial" panose="020B0604020202020204" pitchFamily="34" charset="0"/>
              <a:buChar char="•"/>
            </a:pPr>
            <a:r>
              <a:rPr lang="en-US" altLang="en-US">
                <a:solidFill>
                  <a:srgbClr val="008000"/>
                </a:solidFill>
              </a:rPr>
              <a:t>Soil treatments are usually more durable than foliar.</a:t>
            </a:r>
          </a:p>
          <a:p>
            <a:pPr eaLnBrk="1" hangingPunct="1">
              <a:buFont typeface="Arial" panose="020B0604020202020204" pitchFamily="34" charset="0"/>
              <a:buChar char="•"/>
            </a:pPr>
            <a:r>
              <a:rPr lang="en-US" altLang="en-US">
                <a:solidFill>
                  <a:srgbClr val="008000"/>
                </a:solidFill>
              </a:rPr>
              <a:t>Foliar feed micronutrients and soil treat the </a:t>
            </a:r>
          </a:p>
          <a:p>
            <a:pPr lvl="1" eaLnBrk="1" hangingPunct="1"/>
            <a:r>
              <a:rPr lang="en-US" altLang="en-US">
                <a:solidFill>
                  <a:srgbClr val="008000"/>
                </a:solidFill>
              </a:rPr>
              <a:t>macronutrients</a:t>
            </a:r>
          </a:p>
          <a:p>
            <a:pPr eaLnBrk="1" hangingPunct="1">
              <a:buFont typeface="Arial" panose="020B0604020202020204" pitchFamily="34" charset="0"/>
              <a:buChar char="•"/>
            </a:pPr>
            <a:r>
              <a:rPr lang="en-US" altLang="en-US">
                <a:solidFill>
                  <a:srgbClr val="008000"/>
                </a:solidFill>
              </a:rPr>
              <a:t>Most fertilizers, soil and foliar, are best applied between fruit set and veraison, with the exception of Boron and Zinc.</a:t>
            </a:r>
          </a:p>
          <a:p>
            <a:pPr eaLnBrk="1" hangingPunct="1">
              <a:buFont typeface="Arial" panose="020B0604020202020204" pitchFamily="34" charset="0"/>
              <a:buChar char="•"/>
            </a:pPr>
            <a:r>
              <a:rPr lang="en-US" altLang="en-US">
                <a:solidFill>
                  <a:srgbClr val="008000"/>
                </a:solidFill>
              </a:rPr>
              <a:t>Don</a:t>
            </a:r>
            <a:r>
              <a:rPr lang="ja-JP" altLang="en-US">
                <a:solidFill>
                  <a:srgbClr val="008000"/>
                </a:solidFill>
              </a:rPr>
              <a:t>’</a:t>
            </a:r>
            <a:r>
              <a:rPr lang="en-US" altLang="ja-JP">
                <a:solidFill>
                  <a:srgbClr val="008000"/>
                </a:solidFill>
              </a:rPr>
              <a:t>t pollute. Manage nutrients as you would pesticide.</a:t>
            </a:r>
            <a:endParaRPr lang="en-US" altLang="en-US">
              <a:solidFill>
                <a:srgbClr val="008000"/>
              </a:solidFill>
            </a:endParaRPr>
          </a:p>
        </p:txBody>
      </p:sp>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tLang="en-US" smtClean="0">
                <a:ea typeface="ＭＳ Ｐゴシック" pitchFamily="2" charset="-128"/>
              </a:rPr>
              <a:t>Calendar of Events</a:t>
            </a:r>
          </a:p>
        </p:txBody>
      </p:sp>
      <p:sp>
        <p:nvSpPr>
          <p:cNvPr id="3" name="Content Placeholder 2"/>
          <p:cNvSpPr>
            <a:spLocks noGrp="1"/>
          </p:cNvSpPr>
          <p:nvPr>
            <p:ph idx="1"/>
          </p:nvPr>
        </p:nvSpPr>
        <p:spPr/>
        <p:txBody>
          <a:bodyPr/>
          <a:lstStyle/>
          <a:p>
            <a:pPr marL="0" indent="0">
              <a:buFont typeface="Arial" charset="0"/>
              <a:buNone/>
              <a:defRPr/>
            </a:pPr>
            <a:r>
              <a:rPr lang="en-US" dirty="0" smtClean="0">
                <a:solidFill>
                  <a:srgbClr val="FF0000"/>
                </a:solidFill>
                <a:ea typeface="+mn-ea"/>
                <a:cs typeface="+mn-cs"/>
              </a:rPr>
              <a:t>PEST MANAGEMENT</a:t>
            </a:r>
          </a:p>
          <a:p>
            <a:pPr>
              <a:defRPr/>
            </a:pPr>
            <a:r>
              <a:rPr lang="en-US" dirty="0" smtClean="0">
                <a:ea typeface="+mn-ea"/>
                <a:cs typeface="+mn-cs"/>
              </a:rPr>
              <a:t>  </a:t>
            </a:r>
            <a:r>
              <a:rPr lang="en-US" dirty="0" smtClean="0">
                <a:solidFill>
                  <a:srgbClr val="00B050"/>
                </a:solidFill>
                <a:ea typeface="+mn-ea"/>
                <a:cs typeface="+mn-cs"/>
              </a:rPr>
              <a:t>Insects and Mites</a:t>
            </a:r>
          </a:p>
          <a:p>
            <a:pPr>
              <a:defRPr/>
            </a:pPr>
            <a:r>
              <a:rPr lang="en-US" dirty="0" smtClean="0">
                <a:solidFill>
                  <a:srgbClr val="00B050"/>
                </a:solidFill>
                <a:ea typeface="+mn-ea"/>
                <a:cs typeface="+mn-cs"/>
              </a:rPr>
              <a:t>  Nematodes</a:t>
            </a:r>
          </a:p>
          <a:p>
            <a:pPr>
              <a:defRPr/>
            </a:pPr>
            <a:r>
              <a:rPr lang="en-US" dirty="0" smtClean="0">
                <a:solidFill>
                  <a:srgbClr val="00B050"/>
                </a:solidFill>
                <a:ea typeface="+mn-ea"/>
                <a:cs typeface="+mn-cs"/>
              </a:rPr>
              <a:t>  Diseases</a:t>
            </a:r>
          </a:p>
          <a:p>
            <a:pPr>
              <a:defRPr/>
            </a:pPr>
            <a:r>
              <a:rPr lang="en-US" dirty="0" smtClean="0">
                <a:solidFill>
                  <a:srgbClr val="00B050"/>
                </a:solidFill>
                <a:ea typeface="+mn-ea"/>
                <a:cs typeface="+mn-cs"/>
              </a:rPr>
              <a:t>  Vertebrates</a:t>
            </a:r>
          </a:p>
          <a:p>
            <a:pPr>
              <a:defRPr/>
            </a:pPr>
            <a:r>
              <a:rPr lang="en-US" dirty="0" smtClean="0">
                <a:solidFill>
                  <a:srgbClr val="00B050"/>
                </a:solidFill>
                <a:ea typeface="+mn-ea"/>
                <a:cs typeface="+mn-cs"/>
              </a:rPr>
              <a:t>   Weeds </a:t>
            </a:r>
            <a:endParaRPr lang="en-US" dirty="0" smtClean="0">
              <a:solidFill>
                <a:srgbClr val="FF0000"/>
              </a:solidFill>
              <a:ea typeface="+mn-ea"/>
              <a:cs typeface="+mn-cs"/>
            </a:endParaRPr>
          </a:p>
          <a:p>
            <a:pPr>
              <a:defRPr/>
            </a:pPr>
            <a:endParaRPr lang="en-US" dirty="0">
              <a:solidFill>
                <a:schemeClr val="accent3"/>
              </a:solidFill>
              <a:ea typeface="+mn-ea"/>
              <a:cs typeface="+mn-cs"/>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a:xfrm>
            <a:off x="1066800" y="304800"/>
            <a:ext cx="6705600" cy="796925"/>
          </a:xfrm>
        </p:spPr>
        <p:txBody>
          <a:bodyPr/>
          <a:lstStyle/>
          <a:p>
            <a:pPr algn="l"/>
            <a:r>
              <a:rPr lang="en-US" altLang="en-US" smtClean="0">
                <a:ea typeface="ＭＳ Ｐゴシック" pitchFamily="2" charset="-128"/>
              </a:rPr>
              <a:t>Fertilization Calendar</a:t>
            </a:r>
          </a:p>
        </p:txBody>
      </p:sp>
      <p:sp>
        <p:nvSpPr>
          <p:cNvPr id="3" name="TextBox 2"/>
          <p:cNvSpPr txBox="1"/>
          <p:nvPr/>
        </p:nvSpPr>
        <p:spPr>
          <a:xfrm>
            <a:off x="609600" y="1447800"/>
            <a:ext cx="7720013" cy="4278313"/>
          </a:xfrm>
          <a:prstGeom prst="rect">
            <a:avLst/>
          </a:prstGeom>
          <a:noFill/>
        </p:spPr>
        <p:txBody>
          <a:bodyPr>
            <a:spAutoFit/>
          </a:bodyPr>
          <a:lstStyle/>
          <a:p>
            <a:pPr>
              <a:defRPr/>
            </a:pPr>
            <a:r>
              <a:rPr lang="en-US" sz="2400" dirty="0">
                <a:solidFill>
                  <a:srgbClr val="008000"/>
                </a:solidFill>
                <a:ea typeface="+mn-ea"/>
                <a:cs typeface="Arial" pitchFamily="34" charset="0"/>
              </a:rPr>
              <a:t>December, January &amp; February</a:t>
            </a:r>
          </a:p>
          <a:p>
            <a:pPr marL="285750" indent="-285750">
              <a:buFont typeface="Arial" panose="020B0604020202020204" pitchFamily="34" charset="0"/>
              <a:buChar char="•"/>
              <a:defRPr/>
            </a:pPr>
            <a:r>
              <a:rPr lang="en-US" sz="2000" dirty="0">
                <a:solidFill>
                  <a:srgbClr val="008000"/>
                </a:solidFill>
                <a:ea typeface="+mn-ea"/>
                <a:cs typeface="Arial" pitchFamily="34" charset="0"/>
              </a:rPr>
              <a:t>Apply boron spray to soil beneath vines if petiole analysis indicates need.</a:t>
            </a:r>
          </a:p>
          <a:p>
            <a:pPr marL="285750" indent="-285750">
              <a:buFont typeface="Arial" panose="020B0604020202020204" pitchFamily="34" charset="0"/>
              <a:buChar char="•"/>
              <a:defRPr/>
            </a:pPr>
            <a:r>
              <a:rPr lang="en-US" sz="2000" dirty="0">
                <a:solidFill>
                  <a:srgbClr val="008000"/>
                </a:solidFill>
                <a:ea typeface="+mn-ea"/>
                <a:cs typeface="Arial" pitchFamily="34" charset="0"/>
              </a:rPr>
              <a:t>Apply zinc sulfate to vine cuts if there are indications of need.</a:t>
            </a:r>
          </a:p>
          <a:p>
            <a:pPr>
              <a:defRPr/>
            </a:pPr>
            <a:r>
              <a:rPr lang="en-US" sz="2400" dirty="0">
                <a:solidFill>
                  <a:srgbClr val="008000"/>
                </a:solidFill>
                <a:ea typeface="+mn-ea"/>
                <a:cs typeface="Arial" pitchFamily="34" charset="0"/>
              </a:rPr>
              <a:t>March, April &amp; May</a:t>
            </a:r>
          </a:p>
          <a:p>
            <a:pPr marL="285750" indent="-285750">
              <a:buFont typeface="Arial" panose="020B0604020202020204" pitchFamily="34" charset="0"/>
              <a:buChar char="•"/>
              <a:defRPr/>
            </a:pPr>
            <a:r>
              <a:rPr lang="en-US" sz="2000" dirty="0">
                <a:solidFill>
                  <a:srgbClr val="008000"/>
                </a:solidFill>
                <a:ea typeface="+mn-ea"/>
                <a:cs typeface="Arial" pitchFamily="34" charset="0"/>
              </a:rPr>
              <a:t>Mow cover crops</a:t>
            </a:r>
          </a:p>
          <a:p>
            <a:pPr marL="285750" indent="-285750">
              <a:buFont typeface="Arial" panose="020B0604020202020204" pitchFamily="34" charset="0"/>
              <a:buChar char="•"/>
              <a:defRPr/>
            </a:pPr>
            <a:r>
              <a:rPr lang="en-US" sz="2000" dirty="0">
                <a:solidFill>
                  <a:srgbClr val="008000"/>
                </a:solidFill>
                <a:ea typeface="+mn-ea"/>
                <a:cs typeface="Arial" pitchFamily="34" charset="0"/>
              </a:rPr>
              <a:t>Apply pre-bloom zinc and boron foliar spray. Usually mixed with wettable sulfur.</a:t>
            </a:r>
          </a:p>
          <a:p>
            <a:pPr marL="285750" indent="-285750">
              <a:buFont typeface="Arial" panose="020B0604020202020204" pitchFamily="34" charset="0"/>
              <a:buChar char="•"/>
              <a:defRPr/>
            </a:pPr>
            <a:r>
              <a:rPr lang="en-US" sz="2000" dirty="0">
                <a:solidFill>
                  <a:srgbClr val="008000"/>
                </a:solidFill>
                <a:ea typeface="+mn-ea"/>
                <a:cs typeface="Arial" pitchFamily="34" charset="0"/>
              </a:rPr>
              <a:t>Send petiole samples to laboratory for tissue analysis.</a:t>
            </a:r>
          </a:p>
          <a:p>
            <a:pPr>
              <a:defRPr/>
            </a:pPr>
            <a:r>
              <a:rPr lang="en-US" sz="2400" dirty="0">
                <a:solidFill>
                  <a:srgbClr val="008000"/>
                </a:solidFill>
                <a:ea typeface="+mn-ea"/>
                <a:cs typeface="Arial" pitchFamily="34" charset="0"/>
              </a:rPr>
              <a:t>June, July &amp; August</a:t>
            </a:r>
          </a:p>
          <a:p>
            <a:pPr marL="285750" indent="-285750">
              <a:buFont typeface="Arial" panose="020B0604020202020204" pitchFamily="34" charset="0"/>
              <a:buChar char="•"/>
              <a:defRPr/>
            </a:pPr>
            <a:r>
              <a:rPr lang="en-US" sz="2000" dirty="0">
                <a:solidFill>
                  <a:srgbClr val="008000"/>
                </a:solidFill>
                <a:ea typeface="+mn-ea"/>
                <a:cs typeface="Arial" pitchFamily="34" charset="0"/>
              </a:rPr>
              <a:t>Apply potassium sulfate, if petiole test shows need.</a:t>
            </a:r>
          </a:p>
          <a:p>
            <a:pPr marL="285750" indent="-285750">
              <a:buFont typeface="Arial" panose="020B0604020202020204" pitchFamily="34" charset="0"/>
              <a:buChar char="•"/>
              <a:defRPr/>
            </a:pPr>
            <a:r>
              <a:rPr lang="en-US" sz="2000" dirty="0">
                <a:solidFill>
                  <a:srgbClr val="008000"/>
                </a:solidFill>
                <a:ea typeface="+mn-ea"/>
                <a:cs typeface="Arial" pitchFamily="34" charset="0"/>
              </a:rPr>
              <a:t>Apply organic fertilizer or compost directly beneath drip emitters after bloom.</a:t>
            </a:r>
          </a:p>
        </p:txBody>
      </p:sp>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46BBA511-C8B1-40A5-9ED8-8E394F020E5A}" type="slidenum">
              <a:rPr lang="en-US" altLang="en-US" sz="1200">
                <a:solidFill>
                  <a:srgbClr val="898989"/>
                </a:solidFill>
                <a:latin typeface="Calibri" panose="020F0502020204030204" pitchFamily="34" charset="0"/>
              </a:rPr>
              <a:pPr algn="l" eaLnBrk="1" hangingPunct="1"/>
              <a:t>111</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Irrigation Scheduling and Maintenance</a:t>
            </a:r>
          </a:p>
        </p:txBody>
      </p:sp>
      <p:sp>
        <p:nvSpPr>
          <p:cNvPr id="163843"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pPr eaLnBrk="1" hangingPunct="1"/>
            <a:r>
              <a:rPr lang="en-US" altLang="en-US" smtClean="0">
                <a:latin typeface="Arial" panose="020B0604020202020204" pitchFamily="34" charset="0"/>
                <a:ea typeface="ＭＳ Ｐゴシック" pitchFamily="2" charset="-128"/>
              </a:rPr>
              <a:t>When and How Much</a:t>
            </a:r>
          </a:p>
        </p:txBody>
      </p:sp>
      <p:sp>
        <p:nvSpPr>
          <p:cNvPr id="165890"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BC3E9B6E-4498-48F5-80B8-EE08C7852A8B}" type="slidenum">
              <a:rPr lang="en-US" altLang="en-US" sz="1200">
                <a:solidFill>
                  <a:srgbClr val="898989"/>
                </a:solidFill>
                <a:latin typeface="Calibri" panose="020F0502020204030204" pitchFamily="34" charset="0"/>
              </a:rPr>
              <a:pPr algn="l" eaLnBrk="1" hangingPunct="1"/>
              <a:t>112</a:t>
            </a:fld>
            <a:endParaRPr lang="en-US" altLang="en-US" sz="1200">
              <a:solidFill>
                <a:srgbClr val="898989"/>
              </a:solidFill>
              <a:latin typeface="Calibri" panose="020F0502020204030204" pitchFamily="34" charset="0"/>
            </a:endParaRPr>
          </a:p>
        </p:txBody>
      </p:sp>
      <p:sp>
        <p:nvSpPr>
          <p:cNvPr id="165891" name="Extract 1"/>
          <p:cNvSpPr>
            <a:spLocks noChangeArrowheads="1"/>
          </p:cNvSpPr>
          <p:nvPr/>
        </p:nvSpPr>
        <p:spPr bwMode="auto">
          <a:xfrm>
            <a:off x="3429000" y="3200400"/>
            <a:ext cx="1676400" cy="1524000"/>
          </a:xfrm>
          <a:prstGeom prst="flowChartExtra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FF0000"/>
              </a:solidFill>
            </a:endParaRPr>
          </a:p>
        </p:txBody>
      </p:sp>
      <p:sp>
        <p:nvSpPr>
          <p:cNvPr id="11" name="TextBox 10"/>
          <p:cNvSpPr txBox="1"/>
          <p:nvPr/>
        </p:nvSpPr>
        <p:spPr>
          <a:xfrm>
            <a:off x="5486400" y="3733800"/>
            <a:ext cx="2895600" cy="461665"/>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dirty="0">
                <a:latin typeface="+mn-lt"/>
                <a:ea typeface="+mn-ea"/>
              </a:rPr>
              <a:t>Soil Stored Water</a:t>
            </a:r>
          </a:p>
        </p:txBody>
      </p:sp>
      <p:sp>
        <p:nvSpPr>
          <p:cNvPr id="14" name="Isosceles Triangle 13"/>
          <p:cNvSpPr/>
          <p:nvPr/>
        </p:nvSpPr>
        <p:spPr bwMode="auto">
          <a:xfrm>
            <a:off x="3810000" y="4267200"/>
            <a:ext cx="1752600" cy="1143000"/>
          </a:xfrm>
          <a:prstGeom prst="triangle">
            <a:avLst>
              <a:gd name="adj" fmla="val 48217"/>
            </a:avLst>
          </a:prstGeom>
          <a:solidFill>
            <a:srgbClr val="008000"/>
          </a:solidFill>
          <a:ln w="9525" cap="flat" cmpd="sng" algn="ctr">
            <a:noFill/>
            <a:prstDash val="solid"/>
            <a:round/>
            <a:headEnd type="none" w="med" len="med"/>
            <a:tailEnd type="none" w="med" len="med"/>
          </a:ln>
          <a:effectLst/>
          <a:scene3d>
            <a:camera prst="orthographicFront"/>
            <a:lightRig rig="threePt" dir="t"/>
          </a:scene3d>
          <a:sp3d>
            <a:bevelT w="139700" h="139700" prst="divot"/>
          </a:sp3d>
        </p:spPr>
        <p:txBody>
          <a:bodyPr/>
          <a:lstStyle/>
          <a:p>
            <a:pPr marL="342900" indent="-342900" fontAlgn="auto">
              <a:lnSpc>
                <a:spcPct val="80000"/>
              </a:lnSpc>
              <a:spcBef>
                <a:spcPct val="20000"/>
              </a:spcBef>
              <a:spcAft>
                <a:spcPts val="0"/>
              </a:spcAft>
              <a:buFontTx/>
              <a:buChar char="•"/>
              <a:defRPr/>
            </a:pPr>
            <a:endParaRPr lang="en-US" dirty="0">
              <a:solidFill>
                <a:schemeClr val="bg1"/>
              </a:solidFill>
              <a:latin typeface="Arial" charset="0"/>
              <a:ea typeface="+mn-ea"/>
            </a:endParaRPr>
          </a:p>
        </p:txBody>
      </p:sp>
      <p:sp>
        <p:nvSpPr>
          <p:cNvPr id="17" name="TextBox 16"/>
          <p:cNvSpPr txBox="1"/>
          <p:nvPr/>
        </p:nvSpPr>
        <p:spPr>
          <a:xfrm>
            <a:off x="1600200" y="2621340"/>
            <a:ext cx="2057400" cy="1569660"/>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endParaRPr lang="en-US" dirty="0">
              <a:latin typeface="+mn-lt"/>
              <a:ea typeface="+mn-ea"/>
            </a:endParaRPr>
          </a:p>
          <a:p>
            <a:pPr algn="ctr" fontAlgn="auto">
              <a:spcBef>
                <a:spcPts val="0"/>
              </a:spcBef>
              <a:spcAft>
                <a:spcPts val="0"/>
              </a:spcAft>
              <a:defRPr/>
            </a:pPr>
            <a:endParaRPr lang="en-US" dirty="0">
              <a:latin typeface="+mn-lt"/>
              <a:ea typeface="+mn-ea"/>
            </a:endParaRPr>
          </a:p>
          <a:p>
            <a:pPr algn="ctr" fontAlgn="auto">
              <a:spcBef>
                <a:spcPts val="0"/>
              </a:spcBef>
              <a:spcAft>
                <a:spcPts val="0"/>
              </a:spcAft>
              <a:defRPr/>
            </a:pPr>
            <a:endParaRPr lang="en-US" dirty="0">
              <a:latin typeface="+mn-lt"/>
              <a:ea typeface="+mn-ea"/>
            </a:endParaRPr>
          </a:p>
          <a:p>
            <a:pPr algn="ctr" fontAlgn="auto">
              <a:spcBef>
                <a:spcPts val="0"/>
              </a:spcBef>
              <a:spcAft>
                <a:spcPts val="0"/>
              </a:spcAft>
              <a:defRPr/>
            </a:pPr>
            <a:r>
              <a:rPr lang="en-US" dirty="0">
                <a:latin typeface="+mn-lt"/>
                <a:ea typeface="+mn-ea"/>
              </a:rPr>
              <a:t>Vine Use</a:t>
            </a:r>
          </a:p>
        </p:txBody>
      </p:sp>
      <p:sp>
        <p:nvSpPr>
          <p:cNvPr id="18" name="TextBox 17"/>
          <p:cNvSpPr txBox="1"/>
          <p:nvPr/>
        </p:nvSpPr>
        <p:spPr>
          <a:xfrm>
            <a:off x="5638800" y="3195935"/>
            <a:ext cx="2514600" cy="461665"/>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dirty="0">
                <a:latin typeface="+mn-lt"/>
                <a:ea typeface="+mn-ea"/>
              </a:rPr>
              <a:t>In-Season Rain</a:t>
            </a:r>
          </a:p>
        </p:txBody>
      </p:sp>
      <p:sp>
        <p:nvSpPr>
          <p:cNvPr id="19" name="TextBox 18"/>
          <p:cNvSpPr txBox="1"/>
          <p:nvPr/>
        </p:nvSpPr>
        <p:spPr>
          <a:xfrm>
            <a:off x="5943600" y="2667000"/>
            <a:ext cx="1905000" cy="461665"/>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dirty="0">
                <a:latin typeface="+mn-lt"/>
                <a:ea typeface="+mn-ea"/>
              </a:rPr>
              <a:t>Irrigation</a:t>
            </a:r>
          </a:p>
        </p:txBody>
      </p:sp>
      <p:sp>
        <p:nvSpPr>
          <p:cNvPr id="165907" name="TextBox 14"/>
          <p:cNvSpPr txBox="1">
            <a:spLocks noChangeArrowheads="1"/>
          </p:cNvSpPr>
          <p:nvPr/>
        </p:nvSpPr>
        <p:spPr bwMode="auto">
          <a:xfrm>
            <a:off x="1828800" y="4572000"/>
            <a:ext cx="162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latin typeface="Humana Sans ITC Std Medium" charset="0"/>
              </a:rPr>
              <a:t>Water Use</a:t>
            </a:r>
          </a:p>
        </p:txBody>
      </p:sp>
      <p:sp>
        <p:nvSpPr>
          <p:cNvPr id="165908" name="TextBox 20"/>
          <p:cNvSpPr txBox="1">
            <a:spLocks noChangeArrowheads="1"/>
          </p:cNvSpPr>
          <p:nvPr/>
        </p:nvSpPr>
        <p:spPr bwMode="auto">
          <a:xfrm>
            <a:off x="5943600" y="4572000"/>
            <a:ext cx="2020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latin typeface="Humana Sans ITC Std Medium" charset="0"/>
              </a:rPr>
              <a:t>Water Supply</a:t>
            </a:r>
          </a:p>
        </p:txBody>
      </p:sp>
      <p:cxnSp>
        <p:nvCxnSpPr>
          <p:cNvPr id="20" name="Straight Connector 19"/>
          <p:cNvCxnSpPr/>
          <p:nvPr/>
        </p:nvCxnSpPr>
        <p:spPr bwMode="auto">
          <a:xfrm>
            <a:off x="2514600" y="4267200"/>
            <a:ext cx="4800600" cy="0"/>
          </a:xfrm>
          <a:prstGeom prst="line">
            <a:avLst/>
          </a:prstGeom>
          <a:noFill/>
          <a:ln w="57150" cap="flat" cmpd="sng" algn="ctr">
            <a:solidFill>
              <a:schemeClr val="tx2">
                <a:lumMod val="85000"/>
                <a:lumOff val="15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1"/>
          <p:cNvSpPr>
            <a:spLocks noGrp="1"/>
          </p:cNvSpPr>
          <p:nvPr>
            <p:ph idx="1"/>
          </p:nvPr>
        </p:nvSpPr>
        <p:spPr>
          <a:xfrm>
            <a:off x="457200" y="1066800"/>
            <a:ext cx="8229600" cy="4144963"/>
          </a:xfrm>
        </p:spPr>
        <p:txBody>
          <a:bodyPr rtlCol="0">
            <a:normAutofit lnSpcReduction="10000"/>
          </a:bodyPr>
          <a:lstStyle/>
          <a:p>
            <a:pPr eaLnBrk="1" fontAlgn="auto" hangingPunct="1">
              <a:spcAft>
                <a:spcPts val="0"/>
              </a:spcAft>
              <a:defRPr/>
            </a:pPr>
            <a:endParaRPr lang="en-US" sz="2000" dirty="0">
              <a:solidFill>
                <a:srgbClr val="27893A"/>
              </a:solidFill>
              <a:latin typeface="Arial" charset="0"/>
              <a:ea typeface="+mn-ea"/>
              <a:cs typeface="+mn-cs"/>
            </a:endParaRPr>
          </a:p>
          <a:p>
            <a:pPr eaLnBrk="1" fontAlgn="auto" hangingPunct="1">
              <a:spcAft>
                <a:spcPts val="0"/>
              </a:spcAft>
              <a:defRPr/>
            </a:pPr>
            <a:r>
              <a:rPr lang="en-US" sz="2000" i="1" dirty="0">
                <a:solidFill>
                  <a:srgbClr val="27893A"/>
                </a:solidFill>
                <a:latin typeface="Arial" charset="0"/>
                <a:ea typeface="+mn-ea"/>
                <a:cs typeface="+mn-cs"/>
              </a:rPr>
              <a:t>Transpiration =</a:t>
            </a:r>
            <a:r>
              <a:rPr lang="en-US" sz="2000" dirty="0">
                <a:solidFill>
                  <a:srgbClr val="27893A"/>
                </a:solidFill>
                <a:latin typeface="Arial" charset="0"/>
                <a:ea typeface="+mn-ea"/>
                <a:cs typeface="+mn-cs"/>
              </a:rPr>
              <a:t> water loss by plants through their stomata</a:t>
            </a:r>
            <a:r>
              <a:rPr lang="en-US" sz="2000" i="1" dirty="0">
                <a:solidFill>
                  <a:srgbClr val="27893A"/>
                </a:solidFill>
                <a:latin typeface="Arial" charset="0"/>
                <a:ea typeface="+mn-ea"/>
                <a:cs typeface="+mn-cs"/>
              </a:rPr>
              <a:t>.</a:t>
            </a:r>
            <a:r>
              <a:rPr lang="en-US" sz="2000" dirty="0">
                <a:solidFill>
                  <a:srgbClr val="27893A"/>
                </a:solidFill>
                <a:latin typeface="Arial" charset="0"/>
                <a:ea typeface="+mn-ea"/>
                <a:cs typeface="+mn-cs"/>
              </a:rPr>
              <a:t> </a:t>
            </a:r>
          </a:p>
          <a:p>
            <a:pPr eaLnBrk="1" fontAlgn="auto" hangingPunct="1">
              <a:spcAft>
                <a:spcPts val="0"/>
              </a:spcAft>
              <a:defRPr/>
            </a:pPr>
            <a:endParaRPr lang="en-US" sz="2000" dirty="0">
              <a:solidFill>
                <a:srgbClr val="27893A"/>
              </a:solidFill>
              <a:latin typeface="Arial" charset="0"/>
              <a:ea typeface="+mn-ea"/>
              <a:cs typeface="+mn-cs"/>
            </a:endParaRPr>
          </a:p>
          <a:p>
            <a:pPr eaLnBrk="1" fontAlgn="auto" hangingPunct="1">
              <a:spcAft>
                <a:spcPts val="0"/>
              </a:spcAft>
              <a:defRPr/>
            </a:pPr>
            <a:r>
              <a:rPr lang="en-US" sz="2000" i="1" dirty="0">
                <a:solidFill>
                  <a:srgbClr val="27893A"/>
                </a:solidFill>
                <a:latin typeface="Arial" charset="0"/>
                <a:ea typeface="+mn-ea"/>
                <a:cs typeface="+mn-cs"/>
              </a:rPr>
              <a:t>Evaporation </a:t>
            </a:r>
            <a:r>
              <a:rPr lang="en-US" sz="2000" i="1" dirty="0" smtClean="0">
                <a:solidFill>
                  <a:srgbClr val="27893A"/>
                </a:solidFill>
                <a:latin typeface="Arial" charset="0"/>
                <a:ea typeface="+mn-ea"/>
                <a:cs typeface="+mn-cs"/>
              </a:rPr>
              <a:t>= </a:t>
            </a:r>
            <a:r>
              <a:rPr lang="en-US" sz="2000" dirty="0">
                <a:solidFill>
                  <a:srgbClr val="27893A"/>
                </a:solidFill>
                <a:latin typeface="Arial" charset="0"/>
                <a:ea typeface="+mn-ea"/>
                <a:cs typeface="+mn-cs"/>
              </a:rPr>
              <a:t>Water loss from the leaf surface </a:t>
            </a:r>
          </a:p>
          <a:p>
            <a:pPr eaLnBrk="1" fontAlgn="auto" hangingPunct="1">
              <a:spcAft>
                <a:spcPts val="0"/>
              </a:spcAft>
              <a:defRPr/>
            </a:pPr>
            <a:endParaRPr lang="en-US" sz="2000" dirty="0">
              <a:solidFill>
                <a:srgbClr val="27893A"/>
              </a:solidFill>
              <a:latin typeface="Arial" charset="0"/>
              <a:ea typeface="+mn-ea"/>
              <a:cs typeface="+mn-cs"/>
            </a:endParaRPr>
          </a:p>
          <a:p>
            <a:pPr eaLnBrk="1" fontAlgn="auto" hangingPunct="1">
              <a:spcAft>
                <a:spcPts val="0"/>
              </a:spcAft>
              <a:defRPr/>
            </a:pPr>
            <a:r>
              <a:rPr lang="en-US" sz="2000" i="1" dirty="0">
                <a:solidFill>
                  <a:srgbClr val="27893A"/>
                </a:solidFill>
                <a:latin typeface="Arial" charset="0"/>
                <a:ea typeface="+mn-ea"/>
                <a:cs typeface="+mn-cs"/>
              </a:rPr>
              <a:t>Evapotranspiration</a:t>
            </a:r>
            <a:r>
              <a:rPr lang="en-US" sz="2000" dirty="0">
                <a:solidFill>
                  <a:srgbClr val="27893A"/>
                </a:solidFill>
                <a:latin typeface="Arial" charset="0"/>
                <a:ea typeface="+mn-ea"/>
                <a:cs typeface="+mn-cs"/>
              </a:rPr>
              <a:t> relates to the rate of water use. It includes the evaporation of water from the soil surface and the movement of water from the soil through the plant and out through the leaves.</a:t>
            </a:r>
          </a:p>
          <a:p>
            <a:pPr eaLnBrk="1" fontAlgn="auto" hangingPunct="1">
              <a:spcAft>
                <a:spcPts val="0"/>
              </a:spcAft>
              <a:defRPr/>
            </a:pPr>
            <a:endParaRPr lang="en-US" sz="2000" dirty="0">
              <a:solidFill>
                <a:srgbClr val="27893A"/>
              </a:solidFill>
              <a:latin typeface="Arial" charset="0"/>
              <a:ea typeface="+mn-ea"/>
              <a:cs typeface="+mn-cs"/>
            </a:endParaRPr>
          </a:p>
          <a:p>
            <a:pPr eaLnBrk="1" fontAlgn="auto" hangingPunct="1">
              <a:spcAft>
                <a:spcPts val="0"/>
              </a:spcAft>
              <a:defRPr/>
            </a:pPr>
            <a:r>
              <a:rPr lang="en-US" sz="2000" dirty="0">
                <a:solidFill>
                  <a:srgbClr val="27893A"/>
                </a:solidFill>
                <a:latin typeface="Arial" charset="0"/>
                <a:ea typeface="+mn-ea"/>
                <a:cs typeface="+mn-cs"/>
              </a:rPr>
              <a:t>Vines are drought resistant plants. Water only when necessary.</a:t>
            </a:r>
          </a:p>
          <a:p>
            <a:pPr eaLnBrk="1" fontAlgn="auto" hangingPunct="1">
              <a:spcAft>
                <a:spcPts val="0"/>
              </a:spcAft>
              <a:defRPr/>
            </a:pPr>
            <a:endParaRPr lang="en-US" sz="2000" dirty="0">
              <a:solidFill>
                <a:srgbClr val="27893A"/>
              </a:solidFill>
              <a:latin typeface="Arial" charset="0"/>
              <a:ea typeface="+mn-ea"/>
              <a:cs typeface="+mn-cs"/>
            </a:endParaRPr>
          </a:p>
          <a:p>
            <a:pPr eaLnBrk="1" fontAlgn="auto" hangingPunct="1">
              <a:spcAft>
                <a:spcPts val="0"/>
              </a:spcAft>
              <a:defRPr/>
            </a:pPr>
            <a:r>
              <a:rPr lang="en-US" sz="2000" dirty="0">
                <a:solidFill>
                  <a:srgbClr val="27893A"/>
                </a:solidFill>
                <a:latin typeface="Arial" charset="0"/>
                <a:ea typeface="+mn-ea"/>
                <a:cs typeface="+mn-cs"/>
              </a:rPr>
              <a:t>The best thing is to know your plants: make visual assessments</a:t>
            </a:r>
          </a:p>
        </p:txBody>
      </p:sp>
      <p:sp>
        <p:nvSpPr>
          <p:cNvPr id="166914" name="Title 3"/>
          <p:cNvSpPr>
            <a:spLocks noGrp="1"/>
          </p:cNvSpPr>
          <p:nvPr>
            <p:ph type="title"/>
          </p:nvPr>
        </p:nvSpPr>
        <p:spPr/>
        <p:txBody>
          <a:bodyPr/>
          <a:lstStyle/>
          <a:p>
            <a:pPr eaLnBrk="1" hangingPunct="1"/>
            <a:r>
              <a:rPr lang="en-US" altLang="en-US" smtClean="0">
                <a:latin typeface="Arial" panose="020B0604020202020204" pitchFamily="34" charset="0"/>
                <a:ea typeface="ＭＳ Ｐゴシック" pitchFamily="2" charset="-128"/>
              </a:rPr>
              <a:t>Vine Water Use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92F64685-3C71-4843-8FBA-FAC0AE3F553E}" type="slidenum">
              <a:rPr lang="en-US" altLang="en-US" sz="1200">
                <a:solidFill>
                  <a:srgbClr val="898989"/>
                </a:solidFill>
                <a:latin typeface="Calibri" panose="020F0502020204030204" pitchFamily="34" charset="0"/>
              </a:rPr>
              <a:pPr algn="l" eaLnBrk="1" hangingPunct="1"/>
              <a:t>114</a:t>
            </a:fld>
            <a:endParaRPr lang="en-US" altLang="en-US" sz="1200">
              <a:solidFill>
                <a:srgbClr val="898989"/>
              </a:solidFill>
              <a:latin typeface="Calibri" panose="020F0502020204030204" pitchFamily="34" charset="0"/>
            </a:endParaRPr>
          </a:p>
        </p:txBody>
      </p:sp>
      <p:pic>
        <p:nvPicPr>
          <p:cNvPr id="167938" name="Picture 35" descr="s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828800"/>
            <a:ext cx="3251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7939" name="Straight Arrow Connector 9"/>
          <p:cNvCxnSpPr>
            <a:cxnSpLocks noChangeShapeType="1"/>
          </p:cNvCxnSpPr>
          <p:nvPr/>
        </p:nvCxnSpPr>
        <p:spPr bwMode="auto">
          <a:xfrm>
            <a:off x="4191000" y="3352800"/>
            <a:ext cx="27432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7940" name="Straight Arrow Connector 10"/>
          <p:cNvCxnSpPr>
            <a:cxnSpLocks noChangeShapeType="1"/>
          </p:cNvCxnSpPr>
          <p:nvPr/>
        </p:nvCxnSpPr>
        <p:spPr bwMode="auto">
          <a:xfrm>
            <a:off x="4191000" y="4495800"/>
            <a:ext cx="27432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7941" name="Straight Arrow Connector 11"/>
          <p:cNvCxnSpPr>
            <a:cxnSpLocks noChangeShapeType="1"/>
          </p:cNvCxnSpPr>
          <p:nvPr/>
        </p:nvCxnSpPr>
        <p:spPr bwMode="auto">
          <a:xfrm>
            <a:off x="4191000" y="2519363"/>
            <a:ext cx="27432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7942" name="TextBox 12"/>
          <p:cNvSpPr txBox="1">
            <a:spLocks noChangeArrowheads="1"/>
          </p:cNvSpPr>
          <p:nvPr/>
        </p:nvSpPr>
        <p:spPr bwMode="auto">
          <a:xfrm>
            <a:off x="4114800" y="2286000"/>
            <a:ext cx="2066925" cy="461963"/>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latin typeface="Humana Sans ITC Std Medium" charset="0"/>
              </a:rPr>
              <a:t>Tendril Health</a:t>
            </a:r>
          </a:p>
        </p:txBody>
      </p:sp>
      <p:sp>
        <p:nvSpPr>
          <p:cNvPr id="167943" name="Title 3"/>
          <p:cNvSpPr txBox="1">
            <a:spLocks/>
          </p:cNvSpPr>
          <p:nvPr/>
        </p:nvSpPr>
        <p:spPr bwMode="auto">
          <a:xfrm>
            <a:off x="990600" y="274638"/>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rPr>
              <a:t>When to begin</a:t>
            </a:r>
          </a:p>
        </p:txBody>
      </p:sp>
      <p:sp>
        <p:nvSpPr>
          <p:cNvPr id="167944" name="TextBox 14"/>
          <p:cNvSpPr txBox="1">
            <a:spLocks noChangeArrowheads="1"/>
          </p:cNvSpPr>
          <p:nvPr/>
        </p:nvSpPr>
        <p:spPr bwMode="auto">
          <a:xfrm>
            <a:off x="4114800" y="3652838"/>
            <a:ext cx="2495550" cy="461962"/>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latin typeface="Humana Sans ITC Std Medium" charset="0"/>
              </a:rPr>
              <a:t>Internode Length</a:t>
            </a:r>
          </a:p>
        </p:txBody>
      </p:sp>
      <p:sp>
        <p:nvSpPr>
          <p:cNvPr id="167945" name="Title 1"/>
          <p:cNvSpPr>
            <a:spLocks noGrp="1"/>
          </p:cNvSpPr>
          <p:nvPr>
            <p:ph type="title"/>
          </p:nvPr>
        </p:nvSpPr>
        <p:spPr>
          <a:xfrm>
            <a:off x="4191000" y="990600"/>
            <a:ext cx="4343400" cy="1143000"/>
          </a:xfrm>
        </p:spPr>
        <p:txBody>
          <a:bodyPr/>
          <a:lstStyle/>
          <a:p>
            <a:pPr eaLnBrk="1" hangingPunct="1"/>
            <a:r>
              <a:rPr lang="en-US" altLang="en-US" sz="2400" b="1" u="sng" smtClean="0">
                <a:latin typeface="Arial" panose="020B0604020202020204" pitchFamily="34" charset="0"/>
                <a:ea typeface="ＭＳ Ｐゴシック" pitchFamily="2" charset="-128"/>
              </a:rPr>
              <a:t>Visual Assessments</a:t>
            </a:r>
          </a:p>
        </p:txBody>
      </p:sp>
      <p:sp>
        <p:nvSpPr>
          <p:cNvPr id="167946" name="Title 1"/>
          <p:cNvSpPr txBox="1">
            <a:spLocks/>
          </p:cNvSpPr>
          <p:nvPr/>
        </p:nvSpPr>
        <p:spPr bwMode="auto">
          <a:xfrm>
            <a:off x="0" y="1524000"/>
            <a:ext cx="449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endParaRPr lang="en-US" altLang="en-US" b="1">
              <a:solidFill>
                <a:srgbClr val="008000"/>
              </a:solidFill>
            </a:endParaRPr>
          </a:p>
          <a:p>
            <a:pPr algn="ctr" eaLnBrk="1" hangingPunct="1"/>
            <a:r>
              <a:rPr lang="en-US" altLang="en-US" b="1">
                <a:solidFill>
                  <a:srgbClr val="008000"/>
                </a:solidFill>
              </a:rPr>
              <a:t>During rapid shoot growth</a:t>
            </a:r>
          </a:p>
          <a:p>
            <a:pPr algn="ctr" eaLnBrk="1" hangingPunct="1"/>
            <a:endParaRPr lang="en-US" altLang="en-US" b="1">
              <a:solidFill>
                <a:srgbClr val="008000"/>
              </a:solidFill>
            </a:endParaRPr>
          </a:p>
          <a:p>
            <a:pPr algn="ctr" eaLnBrk="1" hangingPunct="1"/>
            <a:r>
              <a:rPr lang="en-US" altLang="en-US" b="1">
                <a:solidFill>
                  <a:srgbClr val="008000"/>
                </a:solidFill>
              </a:rPr>
              <a:t>Growing Season</a:t>
            </a:r>
          </a:p>
          <a:p>
            <a:pPr algn="ctr" eaLnBrk="1" hangingPunct="1"/>
            <a:endParaRPr lang="en-US" altLang="en-US" b="1">
              <a:solidFill>
                <a:srgbClr val="008000"/>
              </a:solidFill>
            </a:endParaRPr>
          </a:p>
          <a:p>
            <a:pPr algn="ctr" eaLnBrk="1" hangingPunct="1"/>
            <a:r>
              <a:rPr lang="en-US" altLang="en-US" b="1">
                <a:solidFill>
                  <a:srgbClr val="008000"/>
                </a:solidFill>
              </a:rPr>
              <a:t>Shoot Length influenced</a:t>
            </a:r>
          </a:p>
          <a:p>
            <a:pPr algn="ctr" eaLnBrk="1" hangingPunct="1"/>
            <a:r>
              <a:rPr lang="en-US" altLang="en-US" b="1">
                <a:solidFill>
                  <a:srgbClr val="008000"/>
                </a:solidFill>
              </a:rPr>
              <a:t> by water deficits</a:t>
            </a:r>
          </a:p>
          <a:p>
            <a:pPr algn="ctr" eaLnBrk="1" hangingPunct="1"/>
            <a:endParaRPr lang="en-US" altLang="en-US" b="1">
              <a:solidFill>
                <a:srgbClr val="008000"/>
              </a:solidFill>
            </a:endParaRPr>
          </a:p>
          <a:p>
            <a:pPr algn="ctr" eaLnBrk="1" hangingPunct="1"/>
            <a:r>
              <a:rPr lang="en-US" altLang="en-US" b="1">
                <a:solidFill>
                  <a:srgbClr val="008000"/>
                </a:solidFill>
              </a:rPr>
              <a:t>Shoot tip condition</a:t>
            </a:r>
          </a:p>
          <a:p>
            <a:pPr algn="ctr" eaLnBrk="1" hangingPunct="1"/>
            <a:endParaRPr lang="en-US" altLang="en-US" b="1">
              <a:solidFill>
                <a:srgbClr val="008000"/>
              </a:solidFill>
            </a:endParaRPr>
          </a:p>
          <a:p>
            <a:pPr algn="ctr" eaLnBrk="1" hangingPunct="1"/>
            <a:r>
              <a:rPr lang="en-US" altLang="en-US" b="1">
                <a:solidFill>
                  <a:srgbClr val="008000"/>
                </a:solidFill>
              </a:rPr>
              <a:t>Test Soil Moisture</a:t>
            </a:r>
          </a:p>
          <a:p>
            <a:pPr algn="ctr" eaLnBrk="1" hangingPunct="1"/>
            <a:endParaRPr lang="en-US" altLang="en-US" b="1">
              <a:solidFill>
                <a:srgbClr val="008000"/>
              </a:solidFill>
            </a:endParaRPr>
          </a:p>
          <a:p>
            <a:pPr algn="ctr" eaLnBrk="1" hangingPunct="1"/>
            <a:r>
              <a:rPr lang="en-US" altLang="en-US" b="1">
                <a:solidFill>
                  <a:srgbClr val="008000"/>
                </a:solidFill>
              </a:rPr>
              <a:t> </a:t>
            </a:r>
            <a:endParaRPr lang="en-US" altLang="en-US">
              <a:solidFill>
                <a:srgbClr val="008000"/>
              </a:solidFill>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a:xfrm>
            <a:off x="762000" y="274638"/>
            <a:ext cx="7696200" cy="1143000"/>
          </a:xfrm>
        </p:spPr>
        <p:txBody>
          <a:bodyPr/>
          <a:lstStyle/>
          <a:p>
            <a:pPr eaLnBrk="1" hangingPunct="1"/>
            <a:r>
              <a:rPr lang="en-US" altLang="en-US" smtClean="0">
                <a:latin typeface="Arial" panose="020B0604020202020204" pitchFamily="34" charset="0"/>
                <a:ea typeface="ＭＳ Ｐゴシック" pitchFamily="2" charset="-128"/>
              </a:rPr>
              <a:t>How Much</a:t>
            </a:r>
          </a:p>
        </p:txBody>
      </p:sp>
      <p:sp>
        <p:nvSpPr>
          <p:cNvPr id="169986" name="Content Placeholder 2"/>
          <p:cNvSpPr>
            <a:spLocks noGrp="1"/>
          </p:cNvSpPr>
          <p:nvPr>
            <p:ph idx="1"/>
          </p:nvPr>
        </p:nvSpPr>
        <p:spPr>
          <a:xfrm>
            <a:off x="304800" y="2332038"/>
            <a:ext cx="3962400" cy="4144962"/>
          </a:xfrm>
        </p:spPr>
        <p:txBody>
          <a:bodyPr/>
          <a:lstStyle/>
          <a:p>
            <a:pPr eaLnBrk="1" hangingPunct="1"/>
            <a:r>
              <a:rPr lang="en-US" altLang="en-US" sz="2800" smtClean="0">
                <a:solidFill>
                  <a:srgbClr val="27893A"/>
                </a:solidFill>
                <a:latin typeface="Arial" panose="020B0604020202020204" pitchFamily="34" charset="0"/>
                <a:ea typeface="ＭＳ Ｐゴシック" pitchFamily="2" charset="-128"/>
              </a:rPr>
              <a:t>Each vineyard can be very different in location (climate), soil-water capacity, vigor and trellis design. </a:t>
            </a:r>
          </a:p>
          <a:p>
            <a:pPr eaLnBrk="1" hangingPunct="1"/>
            <a:endParaRPr lang="en-US" altLang="en-US" sz="2800" smtClean="0">
              <a:solidFill>
                <a:srgbClr val="27893A"/>
              </a:solidFill>
              <a:latin typeface="Arial" panose="020B0604020202020204" pitchFamily="34" charset="0"/>
              <a:ea typeface="ＭＳ Ｐゴシック" pitchFamily="2" charset="-128"/>
            </a:endParaRPr>
          </a:p>
        </p:txBody>
      </p:sp>
      <p:sp>
        <p:nvSpPr>
          <p:cNvPr id="169987"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43F968CE-6927-4ED6-A314-724AF6FA7522}" type="slidenum">
              <a:rPr lang="en-US" altLang="en-US" sz="1200">
                <a:solidFill>
                  <a:srgbClr val="898989"/>
                </a:solidFill>
                <a:latin typeface="Calibri" panose="020F0502020204030204" pitchFamily="34" charset="0"/>
              </a:rPr>
              <a:pPr algn="l" eaLnBrk="1" hangingPunct="1"/>
              <a:t>115</a:t>
            </a:fld>
            <a:endParaRPr lang="en-US" altLang="en-US" sz="1200">
              <a:solidFill>
                <a:srgbClr val="898989"/>
              </a:solidFill>
              <a:latin typeface="Calibri" panose="020F0502020204030204" pitchFamily="34" charset="0"/>
            </a:endParaRPr>
          </a:p>
        </p:txBody>
      </p:sp>
      <p:sp>
        <p:nvSpPr>
          <p:cNvPr id="169988" name="Content Placeholder 2"/>
          <p:cNvSpPr txBox="1">
            <a:spLocks/>
          </p:cNvSpPr>
          <p:nvPr/>
        </p:nvSpPr>
        <p:spPr bwMode="auto">
          <a:xfrm>
            <a:off x="5105400" y="2255838"/>
            <a:ext cx="4267200" cy="414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spcBef>
                <a:spcPct val="20000"/>
              </a:spcBef>
              <a:buFontTx/>
              <a:buChar char="•"/>
            </a:pPr>
            <a:r>
              <a:rPr lang="en-US" altLang="en-US" sz="2800">
                <a:solidFill>
                  <a:srgbClr val="27893A"/>
                </a:solidFill>
              </a:rPr>
              <a:t>Variety and wine program to which the fruit is destined. </a:t>
            </a:r>
          </a:p>
          <a:p>
            <a:pPr eaLnBrk="1" hangingPunct="1">
              <a:spcBef>
                <a:spcPct val="20000"/>
              </a:spcBef>
              <a:buFontTx/>
              <a:buChar char="•"/>
            </a:pPr>
            <a:endParaRPr lang="en-US" altLang="en-US" sz="2800">
              <a:solidFill>
                <a:srgbClr val="27893A"/>
              </a:solidFill>
            </a:endParaRPr>
          </a:p>
        </p:txBody>
      </p:sp>
      <p:sp>
        <p:nvSpPr>
          <p:cNvPr id="169989" name="TextBox 2"/>
          <p:cNvSpPr txBox="1">
            <a:spLocks noChangeArrowheads="1"/>
          </p:cNvSpPr>
          <p:nvPr/>
        </p:nvSpPr>
        <p:spPr bwMode="auto">
          <a:xfrm>
            <a:off x="381000" y="1609725"/>
            <a:ext cx="3995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u="sng">
                <a:solidFill>
                  <a:srgbClr val="27893A"/>
                </a:solidFill>
                <a:latin typeface="Humana Sans ITC Std Medium" charset="0"/>
              </a:rPr>
              <a:t>Know your microclimate</a:t>
            </a:r>
          </a:p>
        </p:txBody>
      </p:sp>
      <p:sp>
        <p:nvSpPr>
          <p:cNvPr id="169990" name="TextBox 7"/>
          <p:cNvSpPr txBox="1">
            <a:spLocks noChangeArrowheads="1"/>
          </p:cNvSpPr>
          <p:nvPr/>
        </p:nvSpPr>
        <p:spPr bwMode="auto">
          <a:xfrm>
            <a:off x="5029200" y="1600200"/>
            <a:ext cx="2938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u="sng">
                <a:solidFill>
                  <a:srgbClr val="27893A"/>
                </a:solidFill>
                <a:latin typeface="Humana Sans ITC Std Medium" charset="0"/>
              </a:rPr>
              <a:t>Production Goals</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Isosceles Triangle 20"/>
          <p:cNvSpPr>
            <a:spLocks noChangeArrowheads="1"/>
          </p:cNvSpPr>
          <p:nvPr/>
        </p:nvSpPr>
        <p:spPr bwMode="auto">
          <a:xfrm flipH="1">
            <a:off x="3581400" y="3505200"/>
            <a:ext cx="1447800" cy="1676400"/>
          </a:xfrm>
          <a:prstGeom prst="triangle">
            <a:avLst>
              <a:gd name="adj" fmla="val 50000"/>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1010" name="Isosceles Triangle 12"/>
          <p:cNvSpPr>
            <a:spLocks noChangeArrowheads="1"/>
          </p:cNvSpPr>
          <p:nvPr/>
        </p:nvSpPr>
        <p:spPr bwMode="auto">
          <a:xfrm rot="10800000" flipH="1">
            <a:off x="6477000" y="3048000"/>
            <a:ext cx="1447800" cy="1828800"/>
          </a:xfrm>
          <a:prstGeom prst="triangle">
            <a:avLst>
              <a:gd name="adj" fmla="val 50000"/>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1011" name="Title 1"/>
          <p:cNvSpPr>
            <a:spLocks noGrp="1"/>
          </p:cNvSpPr>
          <p:nvPr>
            <p:ph type="title"/>
          </p:nvPr>
        </p:nvSpPr>
        <p:spPr/>
        <p:txBody>
          <a:bodyPr/>
          <a:lstStyle/>
          <a:p>
            <a:pPr eaLnBrk="1" hangingPunct="1"/>
            <a:r>
              <a:rPr lang="en-US" altLang="en-US" smtClean="0">
                <a:latin typeface="Arial" panose="020B0604020202020204" pitchFamily="34" charset="0"/>
                <a:ea typeface="ＭＳ Ｐゴシック" pitchFamily="2" charset="-128"/>
              </a:rPr>
              <a:t>Know your soil</a:t>
            </a:r>
          </a:p>
        </p:txBody>
      </p:sp>
      <p:sp>
        <p:nvSpPr>
          <p:cNvPr id="171012"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B4F2AE83-89A2-4516-BD1A-2C098FC71F66}" type="slidenum">
              <a:rPr lang="en-US" altLang="en-US" sz="1200">
                <a:solidFill>
                  <a:srgbClr val="898989"/>
                </a:solidFill>
                <a:latin typeface="Calibri" panose="020F0502020204030204" pitchFamily="34" charset="0"/>
              </a:rPr>
              <a:pPr algn="l" eaLnBrk="1" hangingPunct="1"/>
              <a:t>116</a:t>
            </a:fld>
            <a:endParaRPr lang="en-US" altLang="en-US" sz="1200">
              <a:solidFill>
                <a:srgbClr val="898989"/>
              </a:solidFill>
              <a:latin typeface="Calibri" panose="020F0502020204030204" pitchFamily="34" charset="0"/>
            </a:endParaRPr>
          </a:p>
        </p:txBody>
      </p:sp>
      <p:sp>
        <p:nvSpPr>
          <p:cNvPr id="171013" name="TextBox 4"/>
          <p:cNvSpPr txBox="1">
            <a:spLocks noChangeArrowheads="1"/>
          </p:cNvSpPr>
          <p:nvPr/>
        </p:nvSpPr>
        <p:spPr bwMode="auto">
          <a:xfrm>
            <a:off x="990600" y="3124200"/>
            <a:ext cx="11255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Sandy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Loamy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Clayey</a:t>
            </a:r>
          </a:p>
          <a:p>
            <a:pPr eaLnBrk="1" hangingPunct="1"/>
            <a:endParaRPr lang="en-US" altLang="en-US">
              <a:solidFill>
                <a:srgbClr val="008000"/>
              </a:solidFill>
              <a:latin typeface="Humana Sans ITC Std Medium" charset="0"/>
            </a:endParaRPr>
          </a:p>
          <a:p>
            <a:pPr eaLnBrk="1" hangingPunct="1"/>
            <a:endParaRPr lang="en-US" altLang="en-US">
              <a:solidFill>
                <a:srgbClr val="008000"/>
              </a:solidFill>
              <a:latin typeface="Humana Sans ITC Std Medium" charset="0"/>
            </a:endParaRPr>
          </a:p>
        </p:txBody>
      </p:sp>
      <p:sp>
        <p:nvSpPr>
          <p:cNvPr id="171014" name="TextBox 5"/>
          <p:cNvSpPr txBox="1">
            <a:spLocks noChangeArrowheads="1"/>
          </p:cNvSpPr>
          <p:nvPr/>
        </p:nvSpPr>
        <p:spPr bwMode="auto">
          <a:xfrm>
            <a:off x="1295400" y="1524000"/>
            <a:ext cx="6916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a:solidFill>
                  <a:srgbClr val="008000"/>
                </a:solidFill>
                <a:latin typeface="Humana Sans ITC Std Medium" charset="0"/>
              </a:rPr>
              <a:t>Soil Texture affects water-storage capacity </a:t>
            </a:r>
          </a:p>
        </p:txBody>
      </p:sp>
      <p:sp>
        <p:nvSpPr>
          <p:cNvPr id="171015" name="TextBox 6"/>
          <p:cNvSpPr txBox="1">
            <a:spLocks noChangeArrowheads="1"/>
          </p:cNvSpPr>
          <p:nvPr/>
        </p:nvSpPr>
        <p:spPr bwMode="auto">
          <a:xfrm>
            <a:off x="838200" y="2357438"/>
            <a:ext cx="1347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u="sng">
                <a:solidFill>
                  <a:srgbClr val="008000"/>
                </a:solidFill>
                <a:latin typeface="Humana Sans ITC Std Medium" charset="0"/>
              </a:rPr>
              <a:t>Textures</a:t>
            </a:r>
          </a:p>
        </p:txBody>
      </p:sp>
      <p:sp>
        <p:nvSpPr>
          <p:cNvPr id="171016" name="TextBox 9"/>
          <p:cNvSpPr txBox="1">
            <a:spLocks noChangeArrowheads="1"/>
          </p:cNvSpPr>
          <p:nvPr/>
        </p:nvSpPr>
        <p:spPr bwMode="auto">
          <a:xfrm>
            <a:off x="3200400" y="2357438"/>
            <a:ext cx="2511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u="sng">
                <a:solidFill>
                  <a:srgbClr val="008000"/>
                </a:solidFill>
                <a:latin typeface="Humana Sans ITC Std Medium" charset="0"/>
              </a:rPr>
              <a:t>Holding Capacity</a:t>
            </a:r>
          </a:p>
        </p:txBody>
      </p:sp>
      <p:sp>
        <p:nvSpPr>
          <p:cNvPr id="171017" name="TextBox 7"/>
          <p:cNvSpPr txBox="1">
            <a:spLocks noChangeArrowheads="1"/>
          </p:cNvSpPr>
          <p:nvPr/>
        </p:nvSpPr>
        <p:spPr bwMode="auto">
          <a:xfrm>
            <a:off x="3886200" y="31242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0000"/>
                </a:solidFill>
                <a:latin typeface="Humana Sans ITC Std Medium" charset="0"/>
              </a:rPr>
              <a:t>Less</a:t>
            </a:r>
          </a:p>
        </p:txBody>
      </p:sp>
      <p:sp>
        <p:nvSpPr>
          <p:cNvPr id="171018" name="TextBox 11"/>
          <p:cNvSpPr txBox="1">
            <a:spLocks noChangeArrowheads="1"/>
          </p:cNvSpPr>
          <p:nvPr/>
        </p:nvSpPr>
        <p:spPr bwMode="auto">
          <a:xfrm>
            <a:off x="3886200" y="4648200"/>
            <a:ext cx="920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latin typeface="Humana Sans ITC Std Medium" charset="0"/>
              </a:rPr>
              <a:t>More</a:t>
            </a:r>
          </a:p>
        </p:txBody>
      </p:sp>
      <p:sp>
        <p:nvSpPr>
          <p:cNvPr id="171019" name="Down Arrow 8"/>
          <p:cNvSpPr>
            <a:spLocks noChangeArrowheads="1"/>
          </p:cNvSpPr>
          <p:nvPr/>
        </p:nvSpPr>
        <p:spPr bwMode="auto">
          <a:xfrm>
            <a:off x="3962400" y="3352800"/>
            <a:ext cx="46038" cy="152400"/>
          </a:xfrm>
          <a:prstGeom prst="down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1020" name="TextBox 14"/>
          <p:cNvSpPr txBox="1">
            <a:spLocks noChangeArrowheads="1"/>
          </p:cNvSpPr>
          <p:nvPr/>
        </p:nvSpPr>
        <p:spPr bwMode="auto">
          <a:xfrm>
            <a:off x="6096000" y="2357438"/>
            <a:ext cx="2438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u="sng">
                <a:solidFill>
                  <a:srgbClr val="008000"/>
                </a:solidFill>
                <a:latin typeface="Humana Sans ITC Std Medium" charset="0"/>
              </a:rPr>
              <a:t>Irrigation Needs</a:t>
            </a:r>
          </a:p>
        </p:txBody>
      </p:sp>
      <p:sp>
        <p:nvSpPr>
          <p:cNvPr id="171021" name="TextBox 15"/>
          <p:cNvSpPr txBox="1">
            <a:spLocks noChangeArrowheads="1"/>
          </p:cNvSpPr>
          <p:nvPr/>
        </p:nvSpPr>
        <p:spPr bwMode="auto">
          <a:xfrm>
            <a:off x="6781800" y="4724400"/>
            <a:ext cx="835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0000"/>
                </a:solidFill>
                <a:latin typeface="Humana Sans ITC Std Medium" charset="0"/>
              </a:rPr>
              <a:t>Less</a:t>
            </a:r>
          </a:p>
        </p:txBody>
      </p:sp>
      <p:sp>
        <p:nvSpPr>
          <p:cNvPr id="171022" name="TextBox 16"/>
          <p:cNvSpPr txBox="1">
            <a:spLocks noChangeArrowheads="1"/>
          </p:cNvSpPr>
          <p:nvPr/>
        </p:nvSpPr>
        <p:spPr bwMode="auto">
          <a:xfrm>
            <a:off x="6734175" y="3200400"/>
            <a:ext cx="919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000000"/>
                </a:solidFill>
                <a:latin typeface="Humana Sans ITC Std Medium" charset="0"/>
              </a:rPr>
              <a:t>More</a:t>
            </a:r>
          </a:p>
        </p:txBody>
      </p:sp>
      <p:sp>
        <p:nvSpPr>
          <p:cNvPr id="171023" name="Down Arrow 17"/>
          <p:cNvSpPr>
            <a:spLocks noChangeArrowheads="1"/>
          </p:cNvSpPr>
          <p:nvPr/>
        </p:nvSpPr>
        <p:spPr bwMode="auto">
          <a:xfrm>
            <a:off x="7010400" y="3429000"/>
            <a:ext cx="46038" cy="152400"/>
          </a:xfrm>
          <a:prstGeom prst="down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421E88F0-D680-4261-A5C9-226EB82A57D2}" type="slidenum">
              <a:rPr lang="en-US" altLang="en-US" sz="1200">
                <a:solidFill>
                  <a:srgbClr val="898989"/>
                </a:solidFill>
                <a:latin typeface="Calibri" panose="020F0502020204030204" pitchFamily="34" charset="0"/>
              </a:rPr>
              <a:pPr algn="l" eaLnBrk="1" hangingPunct="1"/>
              <a:t>117</a:t>
            </a:fld>
            <a:endParaRPr lang="en-US" altLang="en-US" sz="1200">
              <a:solidFill>
                <a:srgbClr val="898989"/>
              </a:solidFill>
              <a:latin typeface="Calibri" panose="020F0502020204030204" pitchFamily="34" charset="0"/>
            </a:endParaRPr>
          </a:p>
        </p:txBody>
      </p:sp>
      <p:sp>
        <p:nvSpPr>
          <p:cNvPr id="173058" name="TextBox 4"/>
          <p:cNvSpPr txBox="1">
            <a:spLocks noChangeArrowheads="1"/>
          </p:cNvSpPr>
          <p:nvPr/>
        </p:nvSpPr>
        <p:spPr bwMode="auto">
          <a:xfrm>
            <a:off x="481013" y="3124200"/>
            <a:ext cx="11255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Sandy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Loamy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Clayey</a:t>
            </a:r>
          </a:p>
          <a:p>
            <a:pPr eaLnBrk="1" hangingPunct="1"/>
            <a:endParaRPr lang="en-US" altLang="en-US">
              <a:solidFill>
                <a:srgbClr val="008000"/>
              </a:solidFill>
              <a:latin typeface="Humana Sans ITC Std Medium" charset="0"/>
            </a:endParaRPr>
          </a:p>
          <a:p>
            <a:pPr eaLnBrk="1" hangingPunct="1"/>
            <a:endParaRPr lang="en-US" altLang="en-US">
              <a:solidFill>
                <a:srgbClr val="008000"/>
              </a:solidFill>
              <a:latin typeface="Humana Sans ITC Std Medium" charset="0"/>
            </a:endParaRPr>
          </a:p>
        </p:txBody>
      </p:sp>
      <p:sp>
        <p:nvSpPr>
          <p:cNvPr id="173059" name="TextBox 5"/>
          <p:cNvSpPr txBox="1">
            <a:spLocks noChangeArrowheads="1"/>
          </p:cNvSpPr>
          <p:nvPr/>
        </p:nvSpPr>
        <p:spPr bwMode="auto">
          <a:xfrm>
            <a:off x="2955925" y="1524000"/>
            <a:ext cx="3292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New Vines – First Year</a:t>
            </a:r>
          </a:p>
        </p:txBody>
      </p:sp>
      <p:sp>
        <p:nvSpPr>
          <p:cNvPr id="173060" name="TextBox 6"/>
          <p:cNvSpPr txBox="1">
            <a:spLocks noChangeArrowheads="1"/>
          </p:cNvSpPr>
          <p:nvPr/>
        </p:nvSpPr>
        <p:spPr bwMode="auto">
          <a:xfrm>
            <a:off x="328613" y="2357438"/>
            <a:ext cx="153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u="sng">
                <a:solidFill>
                  <a:srgbClr val="008000"/>
                </a:solidFill>
                <a:latin typeface="Humana Sans ITC Std Medium" charset="0"/>
              </a:rPr>
              <a:t>Soil Type</a:t>
            </a:r>
          </a:p>
        </p:txBody>
      </p:sp>
      <p:sp>
        <p:nvSpPr>
          <p:cNvPr id="173061" name="TextBox 9"/>
          <p:cNvSpPr txBox="1">
            <a:spLocks noChangeArrowheads="1"/>
          </p:cNvSpPr>
          <p:nvPr/>
        </p:nvSpPr>
        <p:spPr bwMode="auto">
          <a:xfrm>
            <a:off x="2057400" y="2438400"/>
            <a:ext cx="202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u="sng">
                <a:solidFill>
                  <a:srgbClr val="008000"/>
                </a:solidFill>
                <a:latin typeface="Humana Sans ITC Std Medium" charset="0"/>
              </a:rPr>
              <a:t>First Six Weeks</a:t>
            </a:r>
          </a:p>
        </p:txBody>
      </p:sp>
      <p:sp>
        <p:nvSpPr>
          <p:cNvPr id="173062" name="TextBox 7"/>
          <p:cNvSpPr txBox="1">
            <a:spLocks noChangeArrowheads="1"/>
          </p:cNvSpPr>
          <p:nvPr/>
        </p:nvSpPr>
        <p:spPr bwMode="auto">
          <a:xfrm>
            <a:off x="1905000" y="3124200"/>
            <a:ext cx="2109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1.5 Gals/per Day</a:t>
            </a:r>
          </a:p>
        </p:txBody>
      </p:sp>
      <p:sp>
        <p:nvSpPr>
          <p:cNvPr id="173063" name="Down Arrow 8"/>
          <p:cNvSpPr>
            <a:spLocks noChangeArrowheads="1"/>
          </p:cNvSpPr>
          <p:nvPr/>
        </p:nvSpPr>
        <p:spPr bwMode="auto">
          <a:xfrm>
            <a:off x="2362200" y="3352800"/>
            <a:ext cx="46038" cy="152400"/>
          </a:xfrm>
          <a:prstGeom prst="down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3064" name="TextBox 14"/>
          <p:cNvSpPr txBox="1">
            <a:spLocks noChangeArrowheads="1"/>
          </p:cNvSpPr>
          <p:nvPr/>
        </p:nvSpPr>
        <p:spPr bwMode="auto">
          <a:xfrm>
            <a:off x="4038600" y="24384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u="sng">
                <a:solidFill>
                  <a:srgbClr val="008000"/>
                </a:solidFill>
                <a:latin typeface="Humana Sans ITC Std Medium" charset="0"/>
              </a:rPr>
              <a:t>Second Six Weeks</a:t>
            </a:r>
          </a:p>
        </p:txBody>
      </p:sp>
      <p:sp>
        <p:nvSpPr>
          <p:cNvPr id="173065" name="TextBox 16"/>
          <p:cNvSpPr txBox="1">
            <a:spLocks noChangeArrowheads="1"/>
          </p:cNvSpPr>
          <p:nvPr/>
        </p:nvSpPr>
        <p:spPr bwMode="auto">
          <a:xfrm>
            <a:off x="2209800" y="3881438"/>
            <a:ext cx="183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 Gal/ per Day</a:t>
            </a:r>
          </a:p>
        </p:txBody>
      </p:sp>
      <p:sp>
        <p:nvSpPr>
          <p:cNvPr id="173066" name="Down Arrow 17"/>
          <p:cNvSpPr>
            <a:spLocks noChangeArrowheads="1"/>
          </p:cNvSpPr>
          <p:nvPr/>
        </p:nvSpPr>
        <p:spPr bwMode="auto">
          <a:xfrm>
            <a:off x="5562600" y="3429000"/>
            <a:ext cx="46038" cy="152400"/>
          </a:xfrm>
          <a:prstGeom prst="down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3067" name="Title 2"/>
          <p:cNvSpPr>
            <a:spLocks noGrp="1"/>
          </p:cNvSpPr>
          <p:nvPr>
            <p:ph type="title"/>
          </p:nvPr>
        </p:nvSpPr>
        <p:spPr/>
        <p:txBody>
          <a:bodyPr/>
          <a:lstStyle/>
          <a:p>
            <a:pPr eaLnBrk="1" hangingPunct="1"/>
            <a:r>
              <a:rPr lang="en-US" altLang="en-US" smtClean="0">
                <a:ea typeface="ＭＳ Ｐゴシック" pitchFamily="2" charset="-128"/>
              </a:rPr>
              <a:t>How Much</a:t>
            </a:r>
          </a:p>
        </p:txBody>
      </p:sp>
      <p:sp>
        <p:nvSpPr>
          <p:cNvPr id="173068" name="TextBox 14"/>
          <p:cNvSpPr txBox="1">
            <a:spLocks noChangeArrowheads="1"/>
          </p:cNvSpPr>
          <p:nvPr/>
        </p:nvSpPr>
        <p:spPr bwMode="auto">
          <a:xfrm>
            <a:off x="6400800" y="2443163"/>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u="sng">
                <a:solidFill>
                  <a:srgbClr val="008000"/>
                </a:solidFill>
                <a:latin typeface="Humana Sans ITC Std Medium" charset="0"/>
              </a:rPr>
              <a:t>Remainder of Season</a:t>
            </a:r>
          </a:p>
        </p:txBody>
      </p:sp>
      <p:sp>
        <p:nvSpPr>
          <p:cNvPr id="173069" name="TextBox 16"/>
          <p:cNvSpPr txBox="1">
            <a:spLocks noChangeArrowheads="1"/>
          </p:cNvSpPr>
          <p:nvPr/>
        </p:nvSpPr>
        <p:spPr bwMode="auto">
          <a:xfrm>
            <a:off x="1981200" y="4643438"/>
            <a:ext cx="198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.75 Gal/per Day</a:t>
            </a:r>
          </a:p>
        </p:txBody>
      </p:sp>
      <p:sp>
        <p:nvSpPr>
          <p:cNvPr id="173070" name="TextBox 7"/>
          <p:cNvSpPr txBox="1">
            <a:spLocks noChangeArrowheads="1"/>
          </p:cNvSpPr>
          <p:nvPr/>
        </p:nvSpPr>
        <p:spPr bwMode="auto">
          <a:xfrm>
            <a:off x="4105275" y="3128963"/>
            <a:ext cx="2071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1.5 Gals/2</a:t>
            </a:r>
            <a:r>
              <a:rPr lang="en-US" altLang="en-US" sz="2000" baseline="30000">
                <a:solidFill>
                  <a:srgbClr val="008000"/>
                </a:solidFill>
                <a:latin typeface="Humana Sans ITC Std Medium" charset="0"/>
              </a:rPr>
              <a:t>nd</a:t>
            </a:r>
            <a:r>
              <a:rPr lang="en-US" altLang="en-US" sz="2000">
                <a:solidFill>
                  <a:srgbClr val="008000"/>
                </a:solidFill>
                <a:latin typeface="Humana Sans ITC Std Medium" charset="0"/>
              </a:rPr>
              <a:t> Day</a:t>
            </a:r>
          </a:p>
        </p:txBody>
      </p:sp>
      <p:sp>
        <p:nvSpPr>
          <p:cNvPr id="173071" name="TextBox 16"/>
          <p:cNvSpPr txBox="1">
            <a:spLocks noChangeArrowheads="1"/>
          </p:cNvSpPr>
          <p:nvPr/>
        </p:nvSpPr>
        <p:spPr bwMode="auto">
          <a:xfrm>
            <a:off x="4410075" y="3886200"/>
            <a:ext cx="172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 Gal/2</a:t>
            </a:r>
            <a:r>
              <a:rPr lang="en-US" altLang="en-US" sz="2000" baseline="30000">
                <a:solidFill>
                  <a:srgbClr val="008000"/>
                </a:solidFill>
                <a:latin typeface="Humana Sans ITC Std Medium" charset="0"/>
              </a:rPr>
              <a:t>nd</a:t>
            </a:r>
            <a:r>
              <a:rPr lang="en-US" altLang="en-US" sz="2000">
                <a:solidFill>
                  <a:srgbClr val="008000"/>
                </a:solidFill>
                <a:latin typeface="Humana Sans ITC Std Medium" charset="0"/>
              </a:rPr>
              <a:t> Day</a:t>
            </a:r>
          </a:p>
        </p:txBody>
      </p:sp>
      <p:sp>
        <p:nvSpPr>
          <p:cNvPr id="173072" name="TextBox 16"/>
          <p:cNvSpPr txBox="1">
            <a:spLocks noChangeArrowheads="1"/>
          </p:cNvSpPr>
          <p:nvPr/>
        </p:nvSpPr>
        <p:spPr bwMode="auto">
          <a:xfrm>
            <a:off x="4181475" y="4648200"/>
            <a:ext cx="201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.75 Gal/2</a:t>
            </a:r>
            <a:r>
              <a:rPr lang="en-US" altLang="en-US" sz="2000" baseline="30000">
                <a:solidFill>
                  <a:srgbClr val="008000"/>
                </a:solidFill>
                <a:latin typeface="Humana Sans ITC Std Medium" charset="0"/>
              </a:rPr>
              <a:t>nd</a:t>
            </a:r>
            <a:r>
              <a:rPr lang="en-US" altLang="en-US" sz="2000">
                <a:solidFill>
                  <a:srgbClr val="008000"/>
                </a:solidFill>
                <a:latin typeface="Humana Sans ITC Std Medium" charset="0"/>
              </a:rPr>
              <a:t>  Day</a:t>
            </a:r>
          </a:p>
        </p:txBody>
      </p:sp>
      <p:sp>
        <p:nvSpPr>
          <p:cNvPr id="173073" name="TextBox 7"/>
          <p:cNvSpPr txBox="1">
            <a:spLocks noChangeArrowheads="1"/>
          </p:cNvSpPr>
          <p:nvPr/>
        </p:nvSpPr>
        <p:spPr bwMode="auto">
          <a:xfrm>
            <a:off x="6577013" y="3181350"/>
            <a:ext cx="2033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1.5 Gals/3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sp>
        <p:nvSpPr>
          <p:cNvPr id="173074" name="TextBox 16"/>
          <p:cNvSpPr txBox="1">
            <a:spLocks noChangeArrowheads="1"/>
          </p:cNvSpPr>
          <p:nvPr/>
        </p:nvSpPr>
        <p:spPr bwMode="auto">
          <a:xfrm>
            <a:off x="6858000" y="3886200"/>
            <a:ext cx="1690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 Gal/3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sp>
        <p:nvSpPr>
          <p:cNvPr id="173075" name="TextBox 16"/>
          <p:cNvSpPr txBox="1">
            <a:spLocks noChangeArrowheads="1"/>
          </p:cNvSpPr>
          <p:nvPr/>
        </p:nvSpPr>
        <p:spPr bwMode="auto">
          <a:xfrm>
            <a:off x="6630988" y="4648200"/>
            <a:ext cx="1979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.75 Gal/3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cxnSp>
        <p:nvCxnSpPr>
          <p:cNvPr id="5" name="Straight Connector 4"/>
          <p:cNvCxnSpPr/>
          <p:nvPr/>
        </p:nvCxnSpPr>
        <p:spPr>
          <a:xfrm>
            <a:off x="1905000"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038600"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324600"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7C5EAE5A-5E97-4BE8-A8D5-D5D645FA0765}" type="slidenum">
              <a:rPr lang="en-US" altLang="en-US" sz="1200">
                <a:solidFill>
                  <a:srgbClr val="898989"/>
                </a:solidFill>
                <a:latin typeface="Calibri" panose="020F0502020204030204" pitchFamily="34" charset="0"/>
              </a:rPr>
              <a:pPr algn="l" eaLnBrk="1" hangingPunct="1"/>
              <a:t>118</a:t>
            </a:fld>
            <a:endParaRPr lang="en-US" altLang="en-US" sz="1200">
              <a:solidFill>
                <a:srgbClr val="898989"/>
              </a:solidFill>
              <a:latin typeface="Calibri" panose="020F0502020204030204" pitchFamily="34" charset="0"/>
            </a:endParaRPr>
          </a:p>
        </p:txBody>
      </p:sp>
      <p:sp>
        <p:nvSpPr>
          <p:cNvPr id="175106" name="TextBox 4"/>
          <p:cNvSpPr txBox="1">
            <a:spLocks noChangeArrowheads="1"/>
          </p:cNvSpPr>
          <p:nvPr/>
        </p:nvSpPr>
        <p:spPr bwMode="auto">
          <a:xfrm>
            <a:off x="1160463" y="3124200"/>
            <a:ext cx="1125537"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Sandy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Loamy</a:t>
            </a:r>
          </a:p>
          <a:p>
            <a:pPr eaLnBrk="1" hangingPunct="1"/>
            <a:endParaRPr lang="en-US" altLang="en-US">
              <a:solidFill>
                <a:srgbClr val="008000"/>
              </a:solidFill>
              <a:latin typeface="Humana Sans ITC Std Medium" charset="0"/>
            </a:endParaRPr>
          </a:p>
          <a:p>
            <a:pPr eaLnBrk="1" hangingPunct="1"/>
            <a:r>
              <a:rPr lang="en-US" altLang="en-US">
                <a:solidFill>
                  <a:srgbClr val="008000"/>
                </a:solidFill>
                <a:latin typeface="Humana Sans ITC Std Medium" charset="0"/>
              </a:rPr>
              <a:t>Clayey</a:t>
            </a:r>
          </a:p>
          <a:p>
            <a:pPr eaLnBrk="1" hangingPunct="1"/>
            <a:endParaRPr lang="en-US" altLang="en-US">
              <a:solidFill>
                <a:srgbClr val="008000"/>
              </a:solidFill>
              <a:latin typeface="Humana Sans ITC Std Medium" charset="0"/>
            </a:endParaRPr>
          </a:p>
          <a:p>
            <a:pPr eaLnBrk="1" hangingPunct="1"/>
            <a:endParaRPr lang="en-US" altLang="en-US">
              <a:solidFill>
                <a:srgbClr val="008000"/>
              </a:solidFill>
              <a:latin typeface="Humana Sans ITC Std Medium" charset="0"/>
            </a:endParaRPr>
          </a:p>
        </p:txBody>
      </p:sp>
      <p:sp>
        <p:nvSpPr>
          <p:cNvPr id="175107" name="TextBox 5"/>
          <p:cNvSpPr txBox="1">
            <a:spLocks noChangeArrowheads="1"/>
          </p:cNvSpPr>
          <p:nvPr/>
        </p:nvSpPr>
        <p:spPr bwMode="auto">
          <a:xfrm>
            <a:off x="2955925" y="1524000"/>
            <a:ext cx="3738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New Vines – Second Year</a:t>
            </a:r>
          </a:p>
        </p:txBody>
      </p:sp>
      <p:sp>
        <p:nvSpPr>
          <p:cNvPr id="175108" name="TextBox 6"/>
          <p:cNvSpPr txBox="1">
            <a:spLocks noChangeArrowheads="1"/>
          </p:cNvSpPr>
          <p:nvPr/>
        </p:nvSpPr>
        <p:spPr bwMode="auto">
          <a:xfrm>
            <a:off x="1050925" y="2357438"/>
            <a:ext cx="1528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u="sng">
                <a:solidFill>
                  <a:srgbClr val="008000"/>
                </a:solidFill>
                <a:latin typeface="Humana Sans ITC Std Medium" charset="0"/>
              </a:rPr>
              <a:t>Soil Type</a:t>
            </a:r>
          </a:p>
        </p:txBody>
      </p:sp>
      <p:sp>
        <p:nvSpPr>
          <p:cNvPr id="175109" name="TextBox 9"/>
          <p:cNvSpPr txBox="1">
            <a:spLocks noChangeArrowheads="1"/>
          </p:cNvSpPr>
          <p:nvPr/>
        </p:nvSpPr>
        <p:spPr bwMode="auto">
          <a:xfrm>
            <a:off x="2779713" y="2438400"/>
            <a:ext cx="2554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u="sng">
                <a:solidFill>
                  <a:srgbClr val="008000"/>
                </a:solidFill>
                <a:latin typeface="Humana Sans ITC Std Medium" charset="0"/>
              </a:rPr>
              <a:t>June 1* -  Six Weeks</a:t>
            </a:r>
          </a:p>
        </p:txBody>
      </p:sp>
      <p:sp>
        <p:nvSpPr>
          <p:cNvPr id="175110" name="TextBox 7"/>
          <p:cNvSpPr txBox="1">
            <a:spLocks noChangeArrowheads="1"/>
          </p:cNvSpPr>
          <p:nvPr/>
        </p:nvSpPr>
        <p:spPr bwMode="auto">
          <a:xfrm>
            <a:off x="2895600" y="3124200"/>
            <a:ext cx="218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1.5 Gals/3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sp>
        <p:nvSpPr>
          <p:cNvPr id="175111" name="Down Arrow 8"/>
          <p:cNvSpPr>
            <a:spLocks noChangeArrowheads="1"/>
          </p:cNvSpPr>
          <p:nvPr/>
        </p:nvSpPr>
        <p:spPr bwMode="auto">
          <a:xfrm>
            <a:off x="3084513" y="3352800"/>
            <a:ext cx="46037" cy="152400"/>
          </a:xfrm>
          <a:prstGeom prst="downArrow">
            <a:avLst>
              <a:gd name="adj1" fmla="val 50000"/>
              <a:gd name="adj2" fmla="val 4965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5112" name="TextBox 14"/>
          <p:cNvSpPr txBox="1">
            <a:spLocks noChangeArrowheads="1"/>
          </p:cNvSpPr>
          <p:nvPr/>
        </p:nvSpPr>
        <p:spPr bwMode="auto">
          <a:xfrm>
            <a:off x="5486400" y="2438400"/>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u="sng">
                <a:solidFill>
                  <a:srgbClr val="008000"/>
                </a:solidFill>
                <a:latin typeface="Humana Sans ITC Std Medium" charset="0"/>
              </a:rPr>
              <a:t>July 15</a:t>
            </a:r>
            <a:r>
              <a:rPr lang="en-US" altLang="en-US" sz="1800" b="1" u="sng" baseline="30000">
                <a:solidFill>
                  <a:srgbClr val="008000"/>
                </a:solidFill>
                <a:latin typeface="Humana Sans ITC Std Medium" charset="0"/>
              </a:rPr>
              <a:t>th</a:t>
            </a:r>
            <a:r>
              <a:rPr lang="en-US" altLang="en-US" sz="1800" b="1" u="sng">
                <a:solidFill>
                  <a:srgbClr val="008000"/>
                </a:solidFill>
                <a:latin typeface="Humana Sans ITC Std Medium" charset="0"/>
              </a:rPr>
              <a:t> until October</a:t>
            </a:r>
          </a:p>
        </p:txBody>
      </p:sp>
      <p:sp>
        <p:nvSpPr>
          <p:cNvPr id="175113" name="TextBox 16"/>
          <p:cNvSpPr txBox="1">
            <a:spLocks noChangeArrowheads="1"/>
          </p:cNvSpPr>
          <p:nvPr/>
        </p:nvSpPr>
        <p:spPr bwMode="auto">
          <a:xfrm>
            <a:off x="3200400" y="3881438"/>
            <a:ext cx="1762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 Gal/3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sp>
        <p:nvSpPr>
          <p:cNvPr id="175114" name="Down Arrow 17"/>
          <p:cNvSpPr>
            <a:spLocks noChangeArrowheads="1"/>
          </p:cNvSpPr>
          <p:nvPr/>
        </p:nvSpPr>
        <p:spPr bwMode="auto">
          <a:xfrm>
            <a:off x="7010400" y="3429000"/>
            <a:ext cx="46038" cy="152400"/>
          </a:xfrm>
          <a:prstGeom prst="downArrow">
            <a:avLst>
              <a:gd name="adj1" fmla="val 50000"/>
              <a:gd name="adj2" fmla="val 4965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008000"/>
              </a:solidFill>
            </a:endParaRPr>
          </a:p>
        </p:txBody>
      </p:sp>
      <p:sp>
        <p:nvSpPr>
          <p:cNvPr id="175115" name="Title 2"/>
          <p:cNvSpPr>
            <a:spLocks noGrp="1"/>
          </p:cNvSpPr>
          <p:nvPr>
            <p:ph type="title"/>
          </p:nvPr>
        </p:nvSpPr>
        <p:spPr/>
        <p:txBody>
          <a:bodyPr/>
          <a:lstStyle/>
          <a:p>
            <a:pPr eaLnBrk="1" hangingPunct="1"/>
            <a:r>
              <a:rPr lang="en-US" altLang="en-US" smtClean="0">
                <a:ea typeface="ＭＳ Ｐゴシック" pitchFamily="2" charset="-128"/>
              </a:rPr>
              <a:t>How Much</a:t>
            </a:r>
          </a:p>
        </p:txBody>
      </p:sp>
      <p:sp>
        <p:nvSpPr>
          <p:cNvPr id="175116" name="TextBox 16"/>
          <p:cNvSpPr txBox="1">
            <a:spLocks noChangeArrowheads="1"/>
          </p:cNvSpPr>
          <p:nvPr/>
        </p:nvSpPr>
        <p:spPr bwMode="auto">
          <a:xfrm>
            <a:off x="2971800" y="4643438"/>
            <a:ext cx="205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.75 Gal/3</a:t>
            </a:r>
            <a:r>
              <a:rPr lang="en-US" altLang="en-US" sz="2000" baseline="30000">
                <a:solidFill>
                  <a:srgbClr val="008000"/>
                </a:solidFill>
                <a:latin typeface="Humana Sans ITC Std Medium" charset="0"/>
              </a:rPr>
              <a:t>rd</a:t>
            </a:r>
            <a:r>
              <a:rPr lang="en-US" altLang="en-US" sz="2000">
                <a:solidFill>
                  <a:srgbClr val="008000"/>
                </a:solidFill>
                <a:latin typeface="Humana Sans ITC Std Medium" charset="0"/>
              </a:rPr>
              <a:t>  Day</a:t>
            </a:r>
          </a:p>
        </p:txBody>
      </p:sp>
      <p:sp>
        <p:nvSpPr>
          <p:cNvPr id="175117" name="TextBox 7"/>
          <p:cNvSpPr txBox="1">
            <a:spLocks noChangeArrowheads="1"/>
          </p:cNvSpPr>
          <p:nvPr/>
        </p:nvSpPr>
        <p:spPr bwMode="auto">
          <a:xfrm>
            <a:off x="5754688" y="3128963"/>
            <a:ext cx="2171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2.5 Gals/5</a:t>
            </a:r>
            <a:r>
              <a:rPr lang="en-US" altLang="en-US" sz="2000" baseline="30000">
                <a:solidFill>
                  <a:srgbClr val="008000"/>
                </a:solidFill>
                <a:latin typeface="Humana Sans ITC Std Medium" charset="0"/>
              </a:rPr>
              <a:t>th</a:t>
            </a:r>
            <a:r>
              <a:rPr lang="en-US" altLang="en-US" sz="2000">
                <a:solidFill>
                  <a:srgbClr val="008000"/>
                </a:solidFill>
                <a:latin typeface="Humana Sans ITC Std Medium" charset="0"/>
              </a:rPr>
              <a:t>  Day</a:t>
            </a:r>
          </a:p>
        </p:txBody>
      </p:sp>
      <p:sp>
        <p:nvSpPr>
          <p:cNvPr id="175118" name="TextBox 16"/>
          <p:cNvSpPr txBox="1">
            <a:spLocks noChangeArrowheads="1"/>
          </p:cNvSpPr>
          <p:nvPr/>
        </p:nvSpPr>
        <p:spPr bwMode="auto">
          <a:xfrm>
            <a:off x="6059488" y="3886200"/>
            <a:ext cx="1752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2 Gal/5</a:t>
            </a:r>
            <a:r>
              <a:rPr lang="en-US" altLang="en-US" sz="2000" baseline="30000">
                <a:solidFill>
                  <a:srgbClr val="008000"/>
                </a:solidFill>
                <a:latin typeface="Humana Sans ITC Std Medium" charset="0"/>
              </a:rPr>
              <a:t>th</a:t>
            </a:r>
            <a:r>
              <a:rPr lang="en-US" altLang="en-US" sz="2000">
                <a:solidFill>
                  <a:srgbClr val="008000"/>
                </a:solidFill>
                <a:latin typeface="Humana Sans ITC Std Medium" charset="0"/>
              </a:rPr>
              <a:t>  Day</a:t>
            </a:r>
          </a:p>
        </p:txBody>
      </p:sp>
      <p:sp>
        <p:nvSpPr>
          <p:cNvPr id="175119" name="TextBox 16"/>
          <p:cNvSpPr txBox="1">
            <a:spLocks noChangeArrowheads="1"/>
          </p:cNvSpPr>
          <p:nvPr/>
        </p:nvSpPr>
        <p:spPr bwMode="auto">
          <a:xfrm>
            <a:off x="5830888" y="4648200"/>
            <a:ext cx="2043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000">
                <a:solidFill>
                  <a:srgbClr val="008000"/>
                </a:solidFill>
                <a:latin typeface="Humana Sans ITC Std Medium" charset="0"/>
              </a:rPr>
              <a:t>1.5 Gal/5</a:t>
            </a:r>
            <a:r>
              <a:rPr lang="en-US" altLang="en-US" sz="2000" baseline="30000">
                <a:solidFill>
                  <a:srgbClr val="008000"/>
                </a:solidFill>
                <a:latin typeface="Humana Sans ITC Std Medium" charset="0"/>
              </a:rPr>
              <a:t>th</a:t>
            </a:r>
            <a:r>
              <a:rPr lang="en-US" altLang="en-US" sz="2000">
                <a:solidFill>
                  <a:srgbClr val="008000"/>
                </a:solidFill>
                <a:latin typeface="Humana Sans ITC Std Medium" charset="0"/>
              </a:rPr>
              <a:t>  Day</a:t>
            </a:r>
          </a:p>
        </p:txBody>
      </p:sp>
      <p:cxnSp>
        <p:nvCxnSpPr>
          <p:cNvPr id="5" name="Straight Connector 4"/>
          <p:cNvCxnSpPr/>
          <p:nvPr/>
        </p:nvCxnSpPr>
        <p:spPr>
          <a:xfrm>
            <a:off x="2627313"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334000"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8382000" y="2362200"/>
            <a:ext cx="0" cy="297180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175123" name="TextBox 5"/>
          <p:cNvSpPr txBox="1">
            <a:spLocks noChangeArrowheads="1"/>
          </p:cNvSpPr>
          <p:nvPr/>
        </p:nvSpPr>
        <p:spPr bwMode="auto">
          <a:xfrm>
            <a:off x="1143000" y="5486400"/>
            <a:ext cx="5299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solidFill>
                  <a:srgbClr val="008000"/>
                </a:solidFill>
                <a:latin typeface="Humana Sans ITC Std Medium" charset="0"/>
              </a:rPr>
              <a:t>* Start time can vary based on rainfall</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Content Placeholder 1"/>
          <p:cNvSpPr>
            <a:spLocks noGrp="1"/>
          </p:cNvSpPr>
          <p:nvPr>
            <p:ph idx="1"/>
          </p:nvPr>
        </p:nvSpPr>
        <p:spPr>
          <a:xfrm>
            <a:off x="457200" y="1066800"/>
            <a:ext cx="8229600" cy="4525963"/>
          </a:xfrm>
        </p:spPr>
        <p:txBody>
          <a:bodyPr/>
          <a:lstStyle/>
          <a:p>
            <a:pPr marL="0" indent="0" eaLnBrk="1" hangingPunct="1">
              <a:buFont typeface="Arial" panose="020B0604020202020204" pitchFamily="34" charset="0"/>
              <a:buNone/>
            </a:pPr>
            <a:endParaRPr lang="en-US" altLang="en-US" smtClean="0">
              <a:ea typeface="ＭＳ Ｐゴシック" pitchFamily="2" charset="-128"/>
            </a:endParaRPr>
          </a:p>
          <a:p>
            <a:pPr marL="0" indent="0" eaLnBrk="1" hangingPunct="1">
              <a:buFont typeface="Arial" panose="020B0604020202020204" pitchFamily="34" charset="0"/>
              <a:buNone/>
            </a:pPr>
            <a:r>
              <a:rPr lang="en-US" altLang="en-US" smtClean="0">
                <a:ea typeface="ＭＳ Ｐゴシック" pitchFamily="2" charset="-128"/>
              </a:rPr>
              <a:t>Scheduling </a:t>
            </a:r>
          </a:p>
          <a:p>
            <a:pPr lvl="1" eaLnBrk="1" hangingPunct="1"/>
            <a:r>
              <a:rPr lang="en-US" altLang="en-US" smtClean="0">
                <a:ea typeface="ＭＳ Ｐゴシック" pitchFamily="2" charset="-128"/>
              </a:rPr>
              <a:t>When we talked about irrigation for this workshop</a:t>
            </a:r>
          </a:p>
          <a:p>
            <a:pPr lvl="2" eaLnBrk="1" hangingPunct="1"/>
            <a:r>
              <a:rPr lang="en-US" altLang="en-US" smtClean="0">
                <a:ea typeface="ＭＳ Ｐゴシック" pitchFamily="2" charset="-128"/>
              </a:rPr>
              <a:t>It depends on:</a:t>
            </a:r>
          </a:p>
          <a:p>
            <a:pPr lvl="2" eaLnBrk="1" hangingPunct="1"/>
            <a:r>
              <a:rPr lang="en-US" altLang="en-US" smtClean="0">
                <a:ea typeface="ＭＳ Ｐゴシック" pitchFamily="2" charset="-128"/>
              </a:rPr>
              <a:t>the weather</a:t>
            </a:r>
          </a:p>
          <a:p>
            <a:pPr lvl="2" eaLnBrk="1" hangingPunct="1"/>
            <a:r>
              <a:rPr lang="en-US" altLang="en-US" smtClean="0">
                <a:ea typeface="ＭＳ Ｐゴシック" pitchFamily="2" charset="-128"/>
              </a:rPr>
              <a:t>the soil</a:t>
            </a:r>
          </a:p>
          <a:p>
            <a:pPr lvl="2" eaLnBrk="1" hangingPunct="1"/>
            <a:r>
              <a:rPr lang="en-US" altLang="en-US" smtClean="0">
                <a:ea typeface="ＭＳ Ｐゴシック" pitchFamily="2" charset="-128"/>
              </a:rPr>
              <a:t>the spacing</a:t>
            </a:r>
          </a:p>
          <a:p>
            <a:pPr lvl="2" eaLnBrk="1" hangingPunct="1"/>
            <a:r>
              <a:rPr lang="en-US" altLang="en-US" smtClean="0">
                <a:ea typeface="ＭＳ Ｐゴシック" pitchFamily="2" charset="-128"/>
              </a:rPr>
              <a:t>the rootstock….</a:t>
            </a:r>
          </a:p>
          <a:p>
            <a:pPr marL="0" indent="0" eaLnBrk="1" hangingPunct="1"/>
            <a:endParaRPr lang="en-US" altLang="en-US" smtClean="0">
              <a:ea typeface="ＭＳ Ｐゴシック" pitchFamily="2" charset="-128"/>
            </a:endParaRPr>
          </a:p>
        </p:txBody>
      </p:sp>
      <p:sp>
        <p:nvSpPr>
          <p:cNvPr id="177154" name="Title 2"/>
          <p:cNvSpPr>
            <a:spLocks noGrp="1"/>
          </p:cNvSpPr>
          <p:nvPr>
            <p:ph type="title"/>
          </p:nvPr>
        </p:nvSpPr>
        <p:spPr>
          <a:xfrm>
            <a:off x="304800" y="274638"/>
            <a:ext cx="8229600" cy="1143000"/>
          </a:xfrm>
        </p:spPr>
        <p:txBody>
          <a:bodyPr/>
          <a:lstStyle/>
          <a:p>
            <a:pPr eaLnBrk="1" hangingPunct="1"/>
            <a:r>
              <a:rPr lang="en-US" altLang="en-US" smtClean="0">
                <a:ea typeface="ＭＳ Ｐゴシック" pitchFamily="2" charset="-128"/>
              </a:rPr>
              <a:t>When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p:txBody>
          <a:bodyPr/>
          <a:lstStyle/>
          <a:p>
            <a:pPr eaLnBrk="1" hangingPunct="1"/>
            <a:r>
              <a:rPr lang="en-US" altLang="en-US" smtClean="0">
                <a:ea typeface="ＭＳ Ｐゴシック" pitchFamily="2" charset="-128"/>
              </a:rPr>
              <a:t>ANNUAL  GROWTH CYCLE</a:t>
            </a:r>
          </a:p>
        </p:txBody>
      </p:sp>
      <p:sp>
        <p:nvSpPr>
          <p:cNvPr id="28674" name="Content Placeholder 4"/>
          <p:cNvSpPr>
            <a:spLocks noGrp="1"/>
          </p:cNvSpPr>
          <p:nvPr>
            <p:ph idx="1"/>
          </p:nvPr>
        </p:nvSpPr>
        <p:spPr/>
        <p:txBody>
          <a:bodyPr/>
          <a:lstStyle/>
          <a:p>
            <a:pPr marL="0" indent="0" algn="ctr" eaLnBrk="1" hangingPunct="1">
              <a:buFont typeface="Arial" panose="020B0604020202020204" pitchFamily="34" charset="0"/>
              <a:buNone/>
            </a:pPr>
            <a:r>
              <a:rPr lang="en-US" altLang="en-US" smtClean="0">
                <a:ea typeface="ＭＳ Ｐゴシック" pitchFamily="2" charset="-128"/>
              </a:rPr>
              <a:t> -------THREE INTEGRATED CYCLES-------</a:t>
            </a:r>
          </a:p>
          <a:p>
            <a:pPr marL="0" indent="0" eaLnBrk="1" hangingPunct="1"/>
            <a:endParaRPr lang="en-US" altLang="en-US" smtClean="0">
              <a:ea typeface="ＭＳ Ｐゴシック" pitchFamily="2" charset="-128"/>
            </a:endParaRPr>
          </a:p>
          <a:p>
            <a:pPr marL="0" indent="0" eaLnBrk="1" hangingPunct="1"/>
            <a:r>
              <a:rPr lang="en-US" altLang="en-US" smtClean="0">
                <a:ea typeface="ＭＳ Ｐゴシック" pitchFamily="2" charset="-128"/>
              </a:rPr>
              <a:t>  VEGETATIVE GROWTH</a:t>
            </a:r>
          </a:p>
          <a:p>
            <a:pPr marL="0" indent="0" eaLnBrk="1" hangingPunct="1"/>
            <a:endParaRPr lang="en-US" altLang="en-US" smtClean="0">
              <a:ea typeface="ＭＳ Ｐゴシック" pitchFamily="2" charset="-128"/>
            </a:endParaRPr>
          </a:p>
          <a:p>
            <a:pPr marL="0" indent="0" eaLnBrk="1" hangingPunct="1"/>
            <a:r>
              <a:rPr lang="en-US" altLang="en-US" smtClean="0">
                <a:ea typeface="ＭＳ Ｐゴシック" pitchFamily="2" charset="-128"/>
              </a:rPr>
              <a:t>  CLUSTER INITIATION </a:t>
            </a:r>
          </a:p>
          <a:p>
            <a:pPr marL="0" indent="0" eaLnBrk="1" hangingPunct="1"/>
            <a:endParaRPr lang="en-US" altLang="en-US" smtClean="0">
              <a:ea typeface="ＭＳ Ｐゴシック" pitchFamily="2" charset="-128"/>
            </a:endParaRPr>
          </a:p>
          <a:p>
            <a:pPr marL="0" indent="0" eaLnBrk="1" hangingPunct="1"/>
            <a:r>
              <a:rPr lang="en-US" altLang="en-US" smtClean="0">
                <a:ea typeface="ＭＳ Ｐゴシック" pitchFamily="2" charset="-128"/>
              </a:rPr>
              <a:t>   FRUIT GROWTH AND DEVELOPMENT</a:t>
            </a:r>
          </a:p>
          <a:p>
            <a:pPr marL="0" indent="0" eaLnBrk="1" hangingPunct="1"/>
            <a:endParaRPr lang="en-US" altLang="en-US" smtClean="0">
              <a:ea typeface="ＭＳ Ｐゴシック" pitchFamily="2" charset="-128"/>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2"/>
          <p:cNvSpPr>
            <a:spLocks noGrp="1"/>
          </p:cNvSpPr>
          <p:nvPr>
            <p:ph type="title"/>
          </p:nvPr>
        </p:nvSpPr>
        <p:spPr>
          <a:xfrm>
            <a:off x="304800" y="274638"/>
            <a:ext cx="8229600" cy="1143000"/>
          </a:xfrm>
        </p:spPr>
        <p:txBody>
          <a:bodyPr/>
          <a:lstStyle/>
          <a:p>
            <a:pPr eaLnBrk="1" hangingPunct="1"/>
            <a:r>
              <a:rPr lang="en-US" altLang="en-US" smtClean="0">
                <a:ea typeface="ＭＳ Ｐゴシック" pitchFamily="2" charset="-128"/>
              </a:rPr>
              <a:t>When</a:t>
            </a:r>
          </a:p>
        </p:txBody>
      </p:sp>
      <p:sp>
        <p:nvSpPr>
          <p:cNvPr id="2" name="Content Placeholder 1"/>
          <p:cNvSpPr>
            <a:spLocks noGrp="1"/>
          </p:cNvSpPr>
          <p:nvPr>
            <p:ph idx="1"/>
          </p:nvPr>
        </p:nvSpPr>
        <p:spPr>
          <a:xfrm>
            <a:off x="381000" y="1371600"/>
            <a:ext cx="4191000" cy="3535363"/>
          </a:xfrm>
        </p:spPr>
        <p:txBody>
          <a:bodyPr rtlCol="0">
            <a:normAutofit/>
          </a:bodyPr>
          <a:lstStyle/>
          <a:p>
            <a:pPr marL="0" indent="0" algn="ctr" eaLnBrk="1" fontAlgn="auto" hangingPunct="1">
              <a:spcAft>
                <a:spcPts val="0"/>
              </a:spcAft>
              <a:buFont typeface="Arial" panose="020B0604020202020204" pitchFamily="34" charset="0"/>
              <a:buNone/>
              <a:defRPr/>
            </a:pPr>
            <a:r>
              <a:rPr lang="en-US" sz="2400" dirty="0" smtClean="0">
                <a:ea typeface="+mn-ea"/>
                <a:cs typeface="+mn-cs"/>
              </a:rPr>
              <a:t>Bloom to Verasion</a:t>
            </a:r>
          </a:p>
          <a:p>
            <a:pPr eaLnBrk="1" fontAlgn="auto" hangingPunct="1">
              <a:spcAft>
                <a:spcPts val="0"/>
              </a:spcAft>
              <a:defRPr/>
            </a:pPr>
            <a:endParaRPr lang="en-US" sz="2400" dirty="0" smtClean="0">
              <a:ea typeface="+mn-ea"/>
              <a:cs typeface="+mn-cs"/>
            </a:endParaRPr>
          </a:p>
          <a:p>
            <a:pPr eaLnBrk="1" fontAlgn="auto" hangingPunct="1">
              <a:spcAft>
                <a:spcPts val="0"/>
              </a:spcAft>
              <a:buFont typeface="Wingdings" charset="2"/>
              <a:buChar char="§"/>
              <a:defRPr/>
            </a:pPr>
            <a:r>
              <a:rPr lang="en-US" sz="2400" dirty="0" smtClean="0">
                <a:ea typeface="+mn-ea"/>
                <a:cs typeface="+mn-cs"/>
              </a:rPr>
              <a:t>Irrigate as needed to continue development of canopy</a:t>
            </a:r>
          </a:p>
          <a:p>
            <a:pPr eaLnBrk="1" fontAlgn="auto" hangingPunct="1">
              <a:spcAft>
                <a:spcPts val="0"/>
              </a:spcAft>
              <a:buFont typeface="Wingdings" charset="2"/>
              <a:buChar char="§"/>
              <a:defRPr/>
            </a:pPr>
            <a:r>
              <a:rPr lang="en-US" sz="2400" dirty="0" smtClean="0">
                <a:ea typeface="+mn-ea"/>
                <a:cs typeface="+mn-cs"/>
              </a:rPr>
              <a:t>Active growth slows down approaching verasion</a:t>
            </a:r>
            <a:endParaRPr lang="en-US" sz="2400" dirty="0">
              <a:ea typeface="+mn-ea"/>
              <a:cs typeface="+mn-cs"/>
            </a:endParaRPr>
          </a:p>
        </p:txBody>
      </p:sp>
      <p:cxnSp>
        <p:nvCxnSpPr>
          <p:cNvPr id="4" name="Straight Connector 3"/>
          <p:cNvCxnSpPr/>
          <p:nvPr/>
        </p:nvCxnSpPr>
        <p:spPr>
          <a:xfrm>
            <a:off x="762000" y="1828800"/>
            <a:ext cx="3505200" cy="0"/>
          </a:xfrm>
          <a:prstGeom prst="line">
            <a:avLst/>
          </a:prstGeom>
          <a:ln w="57150" cmpd="sng">
            <a:solidFill>
              <a:srgbClr val="008000"/>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7" name="Content Placeholder 1"/>
          <p:cNvSpPr txBox="1">
            <a:spLocks/>
          </p:cNvSpPr>
          <p:nvPr/>
        </p:nvSpPr>
        <p:spPr bwMode="auto">
          <a:xfrm>
            <a:off x="4267200" y="1371600"/>
            <a:ext cx="3886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lnSpcReduction="10000"/>
          </a:bodyPr>
          <a:lstStyle>
            <a:lvl1pPr marL="0" indent="0" algn="ctr" eaLnBrk="1" fontAlgn="auto" hangingPunct="1">
              <a:spcBef>
                <a:spcPct val="20000"/>
              </a:spcBef>
              <a:spcAft>
                <a:spcPts val="0"/>
              </a:spcAft>
              <a:buFont typeface="Arial" pitchFamily="34" charset="0"/>
              <a:buNone/>
              <a:defRPr sz="2400">
                <a:solidFill>
                  <a:srgbClr val="008000"/>
                </a:solidFill>
                <a:latin typeface="+mn-lt"/>
                <a:ea typeface="+mn-ea"/>
                <a:cs typeface="+mn-cs"/>
              </a:defRPr>
            </a:lvl1pPr>
            <a:lvl2pPr marL="742950" indent="-285750" eaLnBrk="0" hangingPunct="0">
              <a:spcBef>
                <a:spcPct val="20000"/>
              </a:spcBef>
              <a:buFont typeface="Arial" charset="0"/>
              <a:buChar char="–"/>
              <a:defRPr sz="2800">
                <a:solidFill>
                  <a:srgbClr val="008000"/>
                </a:solidFill>
                <a:latin typeface="+mn-lt"/>
                <a:cs typeface="+mn-cs"/>
              </a:defRPr>
            </a:lvl2pPr>
            <a:lvl3pPr marL="1143000" indent="-228600" eaLnBrk="0" hangingPunct="0">
              <a:spcBef>
                <a:spcPct val="20000"/>
              </a:spcBef>
              <a:buFont typeface="Arial" charset="0"/>
              <a:buChar char="•"/>
              <a:defRPr sz="2400">
                <a:solidFill>
                  <a:srgbClr val="008000"/>
                </a:solidFill>
                <a:latin typeface="+mn-lt"/>
                <a:cs typeface="+mn-cs"/>
              </a:defRPr>
            </a:lvl3pPr>
            <a:lvl4pPr marL="1600200" indent="-228600" eaLnBrk="0" hangingPunct="0">
              <a:spcBef>
                <a:spcPct val="20000"/>
              </a:spcBef>
              <a:buFont typeface="Arial" charset="0"/>
              <a:buChar char="–"/>
              <a:defRPr sz="2000">
                <a:solidFill>
                  <a:srgbClr val="008000"/>
                </a:solidFill>
                <a:latin typeface="+mn-lt"/>
                <a:cs typeface="+mn-cs"/>
              </a:defRPr>
            </a:lvl4pPr>
            <a:lvl5pPr marL="2057400" indent="-228600" eaLnBrk="0" hangingPunct="0">
              <a:spcBef>
                <a:spcPct val="20000"/>
              </a:spcBef>
              <a:buFont typeface="Arial" charset="0"/>
              <a:buChar char="»"/>
              <a:defRPr sz="2000">
                <a:solidFill>
                  <a:srgbClr val="008000"/>
                </a:solidFill>
                <a:latin typeface="+mn-lt"/>
                <a:cs typeface="+mn-cs"/>
              </a:defRPr>
            </a:lvl5pPr>
            <a:lvl6pPr marL="2514600" indent="-228600" defTabSz="914400">
              <a:spcBef>
                <a:spcPct val="20000"/>
              </a:spcBef>
              <a:buFont typeface="Arial" pitchFamily="34" charset="0"/>
              <a:buChar char="•"/>
              <a:defRPr sz="2000">
                <a:latin typeface="+mn-lt"/>
                <a:ea typeface="+mn-ea"/>
                <a:cs typeface="+mn-cs"/>
              </a:defRPr>
            </a:lvl6pPr>
            <a:lvl7pPr marL="2971800" indent="-228600" defTabSz="914400">
              <a:spcBef>
                <a:spcPct val="20000"/>
              </a:spcBef>
              <a:buFont typeface="Arial" pitchFamily="34" charset="0"/>
              <a:buChar char="•"/>
              <a:defRPr sz="2000">
                <a:latin typeface="+mn-lt"/>
                <a:ea typeface="+mn-ea"/>
                <a:cs typeface="+mn-cs"/>
              </a:defRPr>
            </a:lvl7pPr>
            <a:lvl8pPr marL="3429000" indent="-228600" defTabSz="914400">
              <a:spcBef>
                <a:spcPct val="20000"/>
              </a:spcBef>
              <a:buFont typeface="Arial" pitchFamily="34" charset="0"/>
              <a:buChar char="•"/>
              <a:defRPr sz="2000">
                <a:latin typeface="+mn-lt"/>
                <a:ea typeface="+mn-ea"/>
                <a:cs typeface="+mn-cs"/>
              </a:defRPr>
            </a:lvl8pPr>
            <a:lvl9pPr marL="3886200" indent="-228600" defTabSz="914400">
              <a:spcBef>
                <a:spcPct val="20000"/>
              </a:spcBef>
              <a:buFont typeface="Arial" pitchFamily="34" charset="0"/>
              <a:buChar char="•"/>
              <a:defRPr sz="2000">
                <a:latin typeface="+mn-lt"/>
                <a:ea typeface="+mn-ea"/>
                <a:cs typeface="+mn-cs"/>
              </a:defRPr>
            </a:lvl9pPr>
          </a:lstStyle>
          <a:p>
            <a:pPr>
              <a:defRPr/>
            </a:pPr>
            <a:r>
              <a:rPr lang="en-US" dirty="0" err="1"/>
              <a:t>Verasion</a:t>
            </a:r>
            <a:r>
              <a:rPr lang="en-US" dirty="0"/>
              <a:t> to </a:t>
            </a:r>
            <a:r>
              <a:rPr lang="en-US" dirty="0" smtClean="0"/>
              <a:t>Harvest</a:t>
            </a:r>
            <a:endParaRPr lang="en-US" dirty="0"/>
          </a:p>
          <a:p>
            <a:pPr>
              <a:defRPr/>
            </a:pPr>
            <a:endParaRPr lang="en-US" dirty="0"/>
          </a:p>
          <a:p>
            <a:pPr marL="342900" indent="-342900" algn="l">
              <a:buFont typeface="Wingdings" charset="2"/>
              <a:buChar char="§"/>
              <a:defRPr/>
            </a:pPr>
            <a:r>
              <a:rPr lang="en-US" dirty="0"/>
              <a:t>Irrigate to maintain canopy, but not encourage growth</a:t>
            </a:r>
          </a:p>
          <a:p>
            <a:pPr marL="342900" indent="-342900" algn="l">
              <a:buFont typeface="Wingdings" charset="2"/>
              <a:buChar char="§"/>
              <a:defRPr/>
            </a:pPr>
            <a:r>
              <a:rPr lang="en-US" dirty="0"/>
              <a:t>Too much water can deprive roots of oxygen</a:t>
            </a:r>
          </a:p>
          <a:p>
            <a:pPr marL="342900" indent="-342900" algn="l">
              <a:buFont typeface="Wingdings" charset="2"/>
              <a:buChar char="§"/>
              <a:defRPr/>
            </a:pPr>
            <a:r>
              <a:rPr lang="en-US" dirty="0"/>
              <a:t>Encourages bunch rot give a vegetate flavor to the fruit from too much  canopy</a:t>
            </a:r>
          </a:p>
          <a:p>
            <a:pPr>
              <a:defRPr/>
            </a:pPr>
            <a:endParaRPr lang="en-US" dirty="0"/>
          </a:p>
          <a:p>
            <a:pPr>
              <a:defRPr/>
            </a:pPr>
            <a:endParaRPr lang="en-US" dirty="0"/>
          </a:p>
        </p:txBody>
      </p:sp>
      <p:cxnSp>
        <p:nvCxnSpPr>
          <p:cNvPr id="8" name="Straight Connector 7"/>
          <p:cNvCxnSpPr/>
          <p:nvPr/>
        </p:nvCxnSpPr>
        <p:spPr>
          <a:xfrm>
            <a:off x="4419600" y="1828800"/>
            <a:ext cx="3810000" cy="0"/>
          </a:xfrm>
          <a:prstGeom prst="line">
            <a:avLst/>
          </a:prstGeom>
          <a:ln w="57150" cmpd="sng">
            <a:solidFill>
              <a:srgbClr val="008000"/>
            </a:solidFill>
            <a:headEnd type="oval"/>
            <a:tailEnd type="ova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2"/>
          <p:cNvSpPr>
            <a:spLocks noGrp="1"/>
          </p:cNvSpPr>
          <p:nvPr>
            <p:ph type="title"/>
          </p:nvPr>
        </p:nvSpPr>
        <p:spPr/>
        <p:txBody>
          <a:bodyPr/>
          <a:lstStyle/>
          <a:p>
            <a:pPr eaLnBrk="1" hangingPunct="1"/>
            <a:r>
              <a:rPr lang="en-US" altLang="en-US" smtClean="0">
                <a:ea typeface="ＭＳ Ｐゴシック" pitchFamily="2" charset="-128"/>
              </a:rPr>
              <a:t>Finding Balance</a:t>
            </a:r>
          </a:p>
        </p:txBody>
      </p:sp>
      <p:sp>
        <p:nvSpPr>
          <p:cNvPr id="179202" name="Content Placeholder 1"/>
          <p:cNvSpPr>
            <a:spLocks noGrp="1"/>
          </p:cNvSpPr>
          <p:nvPr>
            <p:ph idx="1"/>
          </p:nvPr>
        </p:nvSpPr>
        <p:spPr>
          <a:xfrm>
            <a:off x="381000" y="1600200"/>
            <a:ext cx="8534400" cy="4525963"/>
          </a:xfrm>
        </p:spPr>
        <p:txBody>
          <a:bodyPr/>
          <a:lstStyle/>
          <a:p>
            <a:pPr marL="0" indent="0" eaLnBrk="1" hangingPunct="1">
              <a:buFont typeface="Arial" panose="020B0604020202020204" pitchFamily="34" charset="0"/>
              <a:buNone/>
            </a:pPr>
            <a:r>
              <a:rPr lang="en-US" altLang="en-US" sz="3000" smtClean="0">
                <a:ea typeface="ＭＳ Ｐゴシック" pitchFamily="2" charset="-128"/>
              </a:rPr>
              <a:t>Excessive shoot growth recognized by: </a:t>
            </a:r>
          </a:p>
          <a:p>
            <a:pPr lvl="1" eaLnBrk="1" hangingPunct="1"/>
            <a:r>
              <a:rPr lang="en-US" altLang="en-US" sz="2600" smtClean="0">
                <a:ea typeface="ＭＳ Ｐゴシック" pitchFamily="2" charset="-128"/>
              </a:rPr>
              <a:t>Large leaves</a:t>
            </a:r>
          </a:p>
          <a:p>
            <a:pPr lvl="1" eaLnBrk="1" hangingPunct="1"/>
            <a:r>
              <a:rPr lang="en-US" altLang="en-US" sz="2600" smtClean="0">
                <a:ea typeface="ＭＳ Ｐゴシック" pitchFamily="2" charset="-128"/>
              </a:rPr>
              <a:t>Long internodes</a:t>
            </a:r>
          </a:p>
          <a:p>
            <a:pPr lvl="1" eaLnBrk="1" hangingPunct="1"/>
            <a:r>
              <a:rPr lang="en-US" altLang="en-US" sz="2600" smtClean="0">
                <a:ea typeface="ＭＳ Ｐゴシック" pitchFamily="2" charset="-128"/>
              </a:rPr>
              <a:t>Excessive lateral shoot growth</a:t>
            </a:r>
          </a:p>
          <a:p>
            <a:pPr marL="0" indent="0" eaLnBrk="1" hangingPunct="1">
              <a:buFont typeface="Arial" panose="020B0604020202020204" pitchFamily="34" charset="0"/>
              <a:buNone/>
            </a:pPr>
            <a:r>
              <a:rPr lang="en-US" altLang="en-US" sz="3000" smtClean="0">
                <a:ea typeface="ＭＳ Ｐゴシック" pitchFamily="2" charset="-128"/>
              </a:rPr>
              <a:t>But – watch weather conditions, dig to determine moisture soil levels</a:t>
            </a:r>
          </a:p>
          <a:p>
            <a:pPr marL="0" indent="0" eaLnBrk="1" hangingPunct="1"/>
            <a:r>
              <a:rPr lang="en-US" altLang="en-US" sz="2400" smtClean="0">
                <a:ea typeface="ＭＳ Ｐゴシック" pitchFamily="2" charset="-128"/>
              </a:rPr>
              <a:t> </a:t>
            </a:r>
            <a:r>
              <a:rPr lang="en-US" altLang="en-US" sz="2600" smtClean="0">
                <a:ea typeface="ＭＳ Ｐゴシック" pitchFamily="2" charset="-128"/>
              </a:rPr>
              <a:t>Don’</a:t>
            </a:r>
            <a:r>
              <a:rPr lang="en-US" altLang="ja-JP" sz="2600" smtClean="0">
                <a:ea typeface="ＭＳ Ｐゴシック" pitchFamily="2" charset="-128"/>
              </a:rPr>
              <a:t>t Overly Stress vines –Shriveling and yield reduction</a:t>
            </a:r>
          </a:p>
          <a:p>
            <a:pPr marL="0" indent="0" eaLnBrk="1" hangingPunct="1"/>
            <a:r>
              <a:rPr lang="en-US" altLang="en-US" sz="2600" smtClean="0">
                <a:ea typeface="ＭＳ Ｐゴシック" pitchFamily="2" charset="-128"/>
              </a:rPr>
              <a:t> Consider watering to </a:t>
            </a:r>
            <a:r>
              <a:rPr lang="ja-JP" altLang="en-US" sz="2600" smtClean="0">
                <a:ea typeface="ＭＳ Ｐゴシック" pitchFamily="2" charset="-128"/>
              </a:rPr>
              <a:t>“</a:t>
            </a:r>
            <a:r>
              <a:rPr lang="en-US" altLang="ja-JP" sz="2600" smtClean="0">
                <a:ea typeface="ＭＳ Ｐゴシック" pitchFamily="2" charset="-128"/>
              </a:rPr>
              <a:t>hang</a:t>
            </a:r>
            <a:r>
              <a:rPr lang="ja-JP" altLang="en-US" sz="2600" smtClean="0">
                <a:ea typeface="ＭＳ Ｐゴシック" pitchFamily="2" charset="-128"/>
              </a:rPr>
              <a:t>”</a:t>
            </a:r>
            <a:r>
              <a:rPr lang="en-US" altLang="ja-JP" sz="2600" smtClean="0">
                <a:ea typeface="ＭＳ Ｐゴシック" pitchFamily="2" charset="-128"/>
              </a:rPr>
              <a:t> the fruit until harvest ripeness</a:t>
            </a:r>
            <a:endParaRPr lang="en-US" altLang="en-US" sz="2600" smtClean="0">
              <a:ea typeface="ＭＳ Ｐゴシック" pitchFamily="2" charset="-128"/>
            </a:endParaRPr>
          </a:p>
        </p:txBody>
      </p:sp>
      <p:sp>
        <p:nvSpPr>
          <p:cNvPr id="179203" name="Rectangle 3"/>
          <p:cNvSpPr>
            <a:spLocks noChangeArrowheads="1"/>
          </p:cNvSpPr>
          <p:nvPr/>
        </p:nvSpPr>
        <p:spPr bwMode="auto">
          <a:xfrm>
            <a:off x="2286000" y="3105150"/>
            <a:ext cx="4572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a:p>
            <a:pPr eaLnBrk="1" hangingPunct="1"/>
            <a:r>
              <a:rPr lang="en-US" altLang="en-US" sz="1800">
                <a:latin typeface="Calibri" panose="020F0502020204030204" pitchFamily="34" charset="0"/>
              </a:rPr>
              <a:t> </a:t>
            </a:r>
            <a:endParaRPr lang="en-US" altLang="en-US" sz="160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rtlCol="0">
            <a:normAutofit/>
          </a:bodyPr>
          <a:lstStyle/>
          <a:p>
            <a:pPr marL="0" indent="0" eaLnBrk="1" fontAlgn="auto" hangingPunct="1">
              <a:spcAft>
                <a:spcPts val="0"/>
              </a:spcAft>
              <a:buFont typeface="Arial" panose="020B0604020202020204" pitchFamily="34" charset="0"/>
              <a:buNone/>
              <a:defRPr/>
            </a:pPr>
            <a:endParaRPr lang="en-US" dirty="0" smtClean="0">
              <a:ea typeface="+mn-ea"/>
              <a:cs typeface="+mn-cs"/>
            </a:endParaRPr>
          </a:p>
          <a:p>
            <a:pPr eaLnBrk="1" fontAlgn="auto" hangingPunct="1">
              <a:spcAft>
                <a:spcPts val="0"/>
              </a:spcAft>
              <a:defRPr/>
            </a:pPr>
            <a:r>
              <a:rPr lang="en-US" dirty="0" smtClean="0">
                <a:ea typeface="+mn-ea"/>
                <a:cs typeface="+mn-cs"/>
              </a:rPr>
              <a:t>Irrigate to maintain the foliage for carbohydrate accumulation during the fall.</a:t>
            </a:r>
          </a:p>
          <a:p>
            <a:pPr eaLnBrk="1" fontAlgn="auto" hangingPunct="1">
              <a:spcAft>
                <a:spcPts val="0"/>
              </a:spcAft>
              <a:defRPr/>
            </a:pPr>
            <a:r>
              <a:rPr lang="en-US" dirty="0" smtClean="0">
                <a:ea typeface="+mn-ea"/>
                <a:cs typeface="+mn-cs"/>
              </a:rPr>
              <a:t>4-8 hours. Drip irrigation</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dirty="0" smtClean="0">
                <a:ea typeface="+mn-ea"/>
                <a:cs typeface="+mn-cs"/>
              </a:rPr>
              <a:t>DO NOT water when plants are dormant</a:t>
            </a:r>
          </a:p>
          <a:p>
            <a:pPr eaLnBrk="1" fontAlgn="auto" hangingPunct="1">
              <a:spcAft>
                <a:spcPts val="0"/>
              </a:spcAft>
              <a:defRPr/>
            </a:pPr>
            <a:endParaRPr lang="en-US" dirty="0">
              <a:ea typeface="+mn-ea"/>
              <a:cs typeface="+mn-cs"/>
            </a:endParaRPr>
          </a:p>
        </p:txBody>
      </p:sp>
      <p:sp>
        <p:nvSpPr>
          <p:cNvPr id="180226" name="Title 1"/>
          <p:cNvSpPr>
            <a:spLocks noGrp="1"/>
          </p:cNvSpPr>
          <p:nvPr>
            <p:ph type="title"/>
          </p:nvPr>
        </p:nvSpPr>
        <p:spPr>
          <a:xfrm>
            <a:off x="457200" y="609600"/>
            <a:ext cx="8229600" cy="914400"/>
          </a:xfrm>
        </p:spPr>
        <p:txBody>
          <a:bodyPr/>
          <a:lstStyle/>
          <a:p>
            <a:pPr eaLnBrk="1" hangingPunct="1"/>
            <a:r>
              <a:rPr lang="en-US" altLang="en-US" smtClean="0">
                <a:ea typeface="ＭＳ Ｐゴシック" pitchFamily="2" charset="-128"/>
              </a:rPr>
              <a:t>Post Harvest</a:t>
            </a:r>
            <a:br>
              <a:rPr lang="en-US" altLang="en-US" smtClean="0">
                <a:ea typeface="ＭＳ Ｐゴシック" pitchFamily="2" charset="-128"/>
              </a:rPr>
            </a:br>
            <a:endParaRPr lang="en-US" altLang="en-US" smtClean="0">
              <a:ea typeface="ＭＳ Ｐゴシック" pitchFamily="2" charset="-128"/>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990600" y="274638"/>
            <a:ext cx="3886200" cy="1143000"/>
          </a:xfrm>
        </p:spPr>
        <p:txBody>
          <a:bodyPr/>
          <a:lstStyle/>
          <a:p>
            <a:pPr eaLnBrk="1" hangingPunct="1"/>
            <a:r>
              <a:rPr lang="en-US" altLang="en-US" smtClean="0">
                <a:latin typeface="Arial" panose="020B0604020202020204" pitchFamily="34" charset="0"/>
                <a:ea typeface="ＭＳ Ｐゴシック" pitchFamily="2" charset="-128"/>
              </a:rPr>
              <a:t>Where - </a:t>
            </a:r>
          </a:p>
        </p:txBody>
      </p:sp>
      <p:sp>
        <p:nvSpPr>
          <p:cNvPr id="181250"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3FC33B04-85EB-4855-8703-59D214C697B0}" type="slidenum">
              <a:rPr lang="en-US" altLang="en-US" sz="1200">
                <a:solidFill>
                  <a:srgbClr val="898989"/>
                </a:solidFill>
                <a:latin typeface="Calibri" panose="020F0502020204030204" pitchFamily="34" charset="0"/>
              </a:rPr>
              <a:pPr algn="l" eaLnBrk="1" hangingPunct="1"/>
              <a:t>123</a:t>
            </a:fld>
            <a:endParaRPr lang="en-US" altLang="en-US" sz="1200">
              <a:solidFill>
                <a:srgbClr val="898989"/>
              </a:solidFill>
              <a:latin typeface="Calibri" panose="020F0502020204030204" pitchFamily="34" charset="0"/>
            </a:endParaRPr>
          </a:p>
        </p:txBody>
      </p:sp>
      <p:sp>
        <p:nvSpPr>
          <p:cNvPr id="181251" name="Picture 4"/>
          <p:cNvSpPr>
            <a:spLocks noChangeAspect="1"/>
          </p:cNvSpPr>
          <p:nvPr/>
        </p:nvSpPr>
        <p:spPr bwMode="auto">
          <a:xfrm>
            <a:off x="4191000" y="205740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181252" name="TextBox 6"/>
          <p:cNvSpPr txBox="1">
            <a:spLocks noChangeArrowheads="1"/>
          </p:cNvSpPr>
          <p:nvPr/>
        </p:nvSpPr>
        <p:spPr bwMode="auto">
          <a:xfrm>
            <a:off x="3810000" y="457200"/>
            <a:ext cx="4495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rPr>
              <a:t>Established</a:t>
            </a:r>
            <a:r>
              <a:rPr lang="en-US" altLang="en-US">
                <a:latin typeface="Humana Sans ITC Std Medium" charset="0"/>
              </a:rPr>
              <a:t> </a:t>
            </a:r>
            <a:r>
              <a:rPr lang="en-US" altLang="en-US" sz="4400">
                <a:solidFill>
                  <a:srgbClr val="008000"/>
                </a:solidFill>
              </a:rPr>
              <a:t>Vine</a:t>
            </a:r>
          </a:p>
        </p:txBody>
      </p:sp>
      <p:pic>
        <p:nvPicPr>
          <p:cNvPr id="1812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70104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extBox 2"/>
          <p:cNvSpPr txBox="1">
            <a:spLocks noChangeArrowheads="1"/>
          </p:cNvSpPr>
          <p:nvPr/>
        </p:nvSpPr>
        <p:spPr bwMode="auto">
          <a:xfrm>
            <a:off x="5638800" y="320040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F42931"/>
                </a:solidFill>
                <a:latin typeface="Humana Sans ITC Std Medium" charset="0"/>
              </a:rPr>
              <a:t>Emitter</a:t>
            </a:r>
          </a:p>
        </p:txBody>
      </p:sp>
      <p:sp>
        <p:nvSpPr>
          <p:cNvPr id="181255" name="TextBox 12"/>
          <p:cNvSpPr txBox="1">
            <a:spLocks noChangeArrowheads="1"/>
          </p:cNvSpPr>
          <p:nvPr/>
        </p:nvSpPr>
        <p:spPr bwMode="auto">
          <a:xfrm>
            <a:off x="1752600" y="2967038"/>
            <a:ext cx="124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F42931"/>
                </a:solidFill>
                <a:latin typeface="Humana Sans ITC Std Medium" charset="0"/>
              </a:rPr>
              <a:t>Emitter</a:t>
            </a:r>
          </a:p>
        </p:txBody>
      </p:sp>
      <p:sp>
        <p:nvSpPr>
          <p:cNvPr id="181256" name="Oval 7"/>
          <p:cNvSpPr>
            <a:spLocks noChangeArrowheads="1"/>
          </p:cNvSpPr>
          <p:nvPr/>
        </p:nvSpPr>
        <p:spPr bwMode="auto">
          <a:xfrm>
            <a:off x="1828800" y="4724400"/>
            <a:ext cx="1143000" cy="762000"/>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cxnSp>
        <p:nvCxnSpPr>
          <p:cNvPr id="181257" name="Straight Arrow Connector 13"/>
          <p:cNvCxnSpPr>
            <a:cxnSpLocks noChangeShapeType="1"/>
          </p:cNvCxnSpPr>
          <p:nvPr/>
        </p:nvCxnSpPr>
        <p:spPr bwMode="auto">
          <a:xfrm>
            <a:off x="2438400" y="3505200"/>
            <a:ext cx="0" cy="1447800"/>
          </a:xfrm>
          <a:prstGeom prst="straightConnector1">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81258" name="Oval 15"/>
          <p:cNvSpPr>
            <a:spLocks noChangeArrowheads="1"/>
          </p:cNvSpPr>
          <p:nvPr/>
        </p:nvSpPr>
        <p:spPr bwMode="auto">
          <a:xfrm>
            <a:off x="5638800" y="4800600"/>
            <a:ext cx="1143000" cy="762000"/>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cxnSp>
        <p:nvCxnSpPr>
          <p:cNvPr id="181259" name="Straight Arrow Connector 5"/>
          <p:cNvCxnSpPr>
            <a:cxnSpLocks noChangeShapeType="1"/>
          </p:cNvCxnSpPr>
          <p:nvPr/>
        </p:nvCxnSpPr>
        <p:spPr bwMode="auto">
          <a:xfrm>
            <a:off x="6248400" y="3733800"/>
            <a:ext cx="0" cy="1447800"/>
          </a:xfrm>
          <a:prstGeom prst="straightConnector1">
            <a:avLst/>
          </a:prstGeom>
          <a:noFill/>
          <a:ln w="76200">
            <a:solidFill>
              <a:srgbClr val="FF0000"/>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71600"/>
            <a:ext cx="401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Title 1"/>
          <p:cNvSpPr>
            <a:spLocks noGrp="1"/>
          </p:cNvSpPr>
          <p:nvPr>
            <p:ph type="title"/>
          </p:nvPr>
        </p:nvSpPr>
        <p:spPr>
          <a:xfrm>
            <a:off x="1219200" y="274638"/>
            <a:ext cx="3886200" cy="1143000"/>
          </a:xfrm>
        </p:spPr>
        <p:txBody>
          <a:bodyPr/>
          <a:lstStyle/>
          <a:p>
            <a:pPr eaLnBrk="1" hangingPunct="1"/>
            <a:r>
              <a:rPr lang="en-US" altLang="en-US" smtClean="0">
                <a:latin typeface="Arial" panose="020B0604020202020204" pitchFamily="34" charset="0"/>
                <a:ea typeface="ＭＳ Ｐゴシック" pitchFamily="2" charset="-128"/>
              </a:rPr>
              <a:t>Where - </a:t>
            </a:r>
          </a:p>
        </p:txBody>
      </p:sp>
      <p:sp>
        <p:nvSpPr>
          <p:cNvPr id="18329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B445000D-BE16-4115-B3CB-40E3255EA91F}" type="slidenum">
              <a:rPr lang="en-US" altLang="en-US" sz="1200">
                <a:solidFill>
                  <a:srgbClr val="898989"/>
                </a:solidFill>
                <a:latin typeface="Calibri" panose="020F0502020204030204" pitchFamily="34" charset="0"/>
              </a:rPr>
              <a:pPr algn="l" eaLnBrk="1" hangingPunct="1"/>
              <a:t>124</a:t>
            </a:fld>
            <a:endParaRPr lang="en-US" altLang="en-US" sz="1200">
              <a:solidFill>
                <a:srgbClr val="898989"/>
              </a:solidFill>
              <a:latin typeface="Calibri" panose="020F0502020204030204" pitchFamily="34" charset="0"/>
            </a:endParaRPr>
          </a:p>
        </p:txBody>
      </p:sp>
      <p:sp>
        <p:nvSpPr>
          <p:cNvPr id="183300" name="Picture 4"/>
          <p:cNvSpPr>
            <a:spLocks noChangeAspect="1"/>
          </p:cNvSpPr>
          <p:nvPr/>
        </p:nvSpPr>
        <p:spPr bwMode="auto">
          <a:xfrm>
            <a:off x="4191000" y="2057400"/>
            <a:ext cx="4572000"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183301" name="TextBox 1"/>
          <p:cNvSpPr txBox="1">
            <a:spLocks noChangeArrowheads="1"/>
          </p:cNvSpPr>
          <p:nvPr/>
        </p:nvSpPr>
        <p:spPr bwMode="auto">
          <a:xfrm>
            <a:off x="1420813" y="152400"/>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endParaRPr lang="en-US" altLang="en-US">
              <a:latin typeface="Humana Sans ITC Std Medium" charset="0"/>
            </a:endParaRPr>
          </a:p>
        </p:txBody>
      </p:sp>
      <p:sp>
        <p:nvSpPr>
          <p:cNvPr id="183302" name="TextBox 6"/>
          <p:cNvSpPr txBox="1">
            <a:spLocks noChangeArrowheads="1"/>
          </p:cNvSpPr>
          <p:nvPr/>
        </p:nvSpPr>
        <p:spPr bwMode="auto">
          <a:xfrm>
            <a:off x="2895600" y="457200"/>
            <a:ext cx="5410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27893A"/>
                </a:solidFill>
                <a:latin typeface="Humana Sans ITC Std Medium" charset="0"/>
              </a:rPr>
              <a:t>Young Vine</a:t>
            </a:r>
          </a:p>
        </p:txBody>
      </p:sp>
      <p:sp>
        <p:nvSpPr>
          <p:cNvPr id="183303" name="TextBox 2"/>
          <p:cNvSpPr txBox="1">
            <a:spLocks noChangeArrowheads="1"/>
          </p:cNvSpPr>
          <p:nvPr/>
        </p:nvSpPr>
        <p:spPr bwMode="auto">
          <a:xfrm>
            <a:off x="2819400" y="320040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F42931"/>
                </a:solidFill>
                <a:latin typeface="Humana Sans ITC Std Medium" charset="0"/>
              </a:rPr>
              <a:t>Emitter</a:t>
            </a:r>
          </a:p>
        </p:txBody>
      </p:sp>
      <p:sp>
        <p:nvSpPr>
          <p:cNvPr id="183304" name="Oval 15"/>
          <p:cNvSpPr>
            <a:spLocks noChangeArrowheads="1"/>
          </p:cNvSpPr>
          <p:nvPr/>
        </p:nvSpPr>
        <p:spPr bwMode="auto">
          <a:xfrm>
            <a:off x="2133600" y="4343400"/>
            <a:ext cx="1143000" cy="762000"/>
          </a:xfrm>
          <a:prstGeom prst="ellipse">
            <a:avLst/>
          </a:pr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pic>
        <p:nvPicPr>
          <p:cNvPr id="183305"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47800"/>
            <a:ext cx="26447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6" name="TextBox 16"/>
          <p:cNvSpPr txBox="1">
            <a:spLocks noChangeArrowheads="1"/>
          </p:cNvSpPr>
          <p:nvPr/>
        </p:nvSpPr>
        <p:spPr bwMode="auto">
          <a:xfrm>
            <a:off x="6934200" y="1524000"/>
            <a:ext cx="1244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F42931"/>
                </a:solidFill>
                <a:latin typeface="Humana Sans ITC Std Medium" charset="0"/>
              </a:rPr>
              <a:t>Emitter</a:t>
            </a:r>
          </a:p>
        </p:txBody>
      </p:sp>
      <p:sp>
        <p:nvSpPr>
          <p:cNvPr id="183307" name="TextBox 17"/>
          <p:cNvSpPr txBox="1">
            <a:spLocks noChangeArrowheads="1"/>
          </p:cNvSpPr>
          <p:nvPr/>
        </p:nvSpPr>
        <p:spPr bwMode="auto">
          <a:xfrm>
            <a:off x="7086600" y="2819400"/>
            <a:ext cx="1587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b="1">
                <a:solidFill>
                  <a:srgbClr val="F42931"/>
                </a:solidFill>
                <a:latin typeface="Humana Sans ITC Std Medium" charset="0"/>
              </a:rPr>
              <a:t>Spaghetti</a:t>
            </a:r>
          </a:p>
          <a:p>
            <a:pPr eaLnBrk="1" hangingPunct="1"/>
            <a:r>
              <a:rPr lang="en-US" altLang="en-US" b="1">
                <a:solidFill>
                  <a:srgbClr val="F42931"/>
                </a:solidFill>
                <a:latin typeface="Humana Sans ITC Std Medium" charset="0"/>
              </a:rPr>
              <a:t>Tube</a:t>
            </a:r>
          </a:p>
        </p:txBody>
      </p:sp>
      <p:cxnSp>
        <p:nvCxnSpPr>
          <p:cNvPr id="183308" name="Straight Arrow Connector 10"/>
          <p:cNvCxnSpPr>
            <a:cxnSpLocks noChangeShapeType="1"/>
          </p:cNvCxnSpPr>
          <p:nvPr/>
        </p:nvCxnSpPr>
        <p:spPr bwMode="auto">
          <a:xfrm flipH="1">
            <a:off x="6629400" y="3276600"/>
            <a:ext cx="38100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21" name="TextBox 20"/>
          <p:cNvSpPr txBox="1"/>
          <p:nvPr/>
        </p:nvSpPr>
        <p:spPr>
          <a:xfrm>
            <a:off x="2895600" y="5410200"/>
            <a:ext cx="4267200" cy="461963"/>
          </a:xfrm>
          <a:prstGeom prst="rect">
            <a:avLst/>
          </a:prstGeom>
          <a:solidFill>
            <a:schemeClr val="bg2">
              <a:lumMod val="20000"/>
              <a:lumOff val="80000"/>
            </a:schemeClr>
          </a:solidFill>
        </p:spPr>
        <p:txBody>
          <a:bodyPr>
            <a:spAutoFit/>
          </a:bodyPr>
          <a:lstStyle/>
          <a:p>
            <a:pPr algn="ctr" fontAlgn="auto">
              <a:spcBef>
                <a:spcPts val="0"/>
              </a:spcBef>
              <a:spcAft>
                <a:spcPts val="0"/>
              </a:spcAft>
              <a:defRPr/>
            </a:pPr>
            <a:r>
              <a:rPr lang="en-US" b="1" dirty="0">
                <a:solidFill>
                  <a:srgbClr val="F42931"/>
                </a:solidFill>
                <a:latin typeface="+mn-lt"/>
                <a:ea typeface="+mn-ea"/>
              </a:rPr>
              <a:t>Do not stress new vines</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pPr eaLnBrk="1" hangingPunct="1"/>
            <a:r>
              <a:rPr lang="en-US" altLang="en-US" smtClean="0">
                <a:latin typeface="Arial" panose="020B0604020202020204" pitchFamily="34" charset="0"/>
                <a:ea typeface="ＭＳ Ｐゴシック" pitchFamily="2" charset="-128"/>
              </a:rPr>
              <a:t>Drought  &amp; Dry Farming</a:t>
            </a:r>
          </a:p>
        </p:txBody>
      </p:sp>
      <p:sp>
        <p:nvSpPr>
          <p:cNvPr id="185346"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F49E28F3-5DCA-4635-96D0-BEC64CE2117F}" type="slidenum">
              <a:rPr lang="en-US" altLang="en-US" sz="1200">
                <a:solidFill>
                  <a:srgbClr val="898989"/>
                </a:solidFill>
                <a:latin typeface="Calibri" panose="020F0502020204030204" pitchFamily="34" charset="0"/>
              </a:rPr>
              <a:pPr algn="l" eaLnBrk="1" hangingPunct="1"/>
              <a:t>125</a:t>
            </a:fld>
            <a:endParaRPr lang="en-US" altLang="en-US" sz="1200">
              <a:solidFill>
                <a:srgbClr val="898989"/>
              </a:solidFill>
              <a:latin typeface="Calibri" panose="020F0502020204030204" pitchFamily="34" charset="0"/>
            </a:endParaRPr>
          </a:p>
        </p:txBody>
      </p:sp>
      <p:sp>
        <p:nvSpPr>
          <p:cNvPr id="185347" name="Extract 1"/>
          <p:cNvSpPr>
            <a:spLocks noChangeArrowheads="1"/>
          </p:cNvSpPr>
          <p:nvPr/>
        </p:nvSpPr>
        <p:spPr bwMode="auto">
          <a:xfrm>
            <a:off x="3429000" y="3200400"/>
            <a:ext cx="1676400" cy="1524000"/>
          </a:xfrm>
          <a:prstGeom prst="flowChartExtra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rgbClr val="FF0000"/>
              </a:solidFill>
            </a:endParaRPr>
          </a:p>
        </p:txBody>
      </p:sp>
      <p:sp>
        <p:nvSpPr>
          <p:cNvPr id="11" name="TextBox 10"/>
          <p:cNvSpPr txBox="1"/>
          <p:nvPr/>
        </p:nvSpPr>
        <p:spPr>
          <a:xfrm>
            <a:off x="5486400" y="3890665"/>
            <a:ext cx="2895600" cy="338554"/>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sz="1600" dirty="0">
                <a:latin typeface="+mn-lt"/>
                <a:ea typeface="+mn-ea"/>
              </a:rPr>
              <a:t>Soil Stored Water</a:t>
            </a:r>
          </a:p>
        </p:txBody>
      </p:sp>
      <p:sp>
        <p:nvSpPr>
          <p:cNvPr id="18" name="TextBox 17"/>
          <p:cNvSpPr txBox="1"/>
          <p:nvPr/>
        </p:nvSpPr>
        <p:spPr>
          <a:xfrm>
            <a:off x="5638800" y="3505200"/>
            <a:ext cx="2514600" cy="338554"/>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sz="1600" dirty="0">
                <a:latin typeface="+mn-lt"/>
                <a:ea typeface="+mn-ea"/>
              </a:rPr>
              <a:t>In-Season Rain</a:t>
            </a:r>
          </a:p>
        </p:txBody>
      </p:sp>
      <p:sp>
        <p:nvSpPr>
          <p:cNvPr id="19" name="TextBox 18"/>
          <p:cNvSpPr txBox="1"/>
          <p:nvPr/>
        </p:nvSpPr>
        <p:spPr>
          <a:xfrm>
            <a:off x="5943600" y="2667000"/>
            <a:ext cx="1905000" cy="830997"/>
          </a:xfrm>
          <a:prstGeom prst="rect">
            <a:avLst/>
          </a:prstGeom>
          <a:solidFill>
            <a:srgbClr val="008000"/>
          </a:solidFill>
          <a:ln>
            <a:solidFill>
              <a:srgbClr val="008000"/>
            </a:solidFill>
          </a:ln>
          <a:effectLst>
            <a:glow rad="101600">
              <a:schemeClr val="accent2">
                <a:satMod val="175000"/>
                <a:alpha val="40000"/>
              </a:schemeClr>
            </a:glow>
          </a:effectLst>
          <a:scene3d>
            <a:camera prst="orthographicFront"/>
            <a:lightRig rig="threePt" dir="t"/>
          </a:scene3d>
          <a:sp3d>
            <a:bevelT/>
          </a:sp3d>
        </p:spPr>
        <p:txBody>
          <a:bodyPr>
            <a:spAutoFit/>
          </a:bodyPr>
          <a:lstStyle/>
          <a:p>
            <a:pPr algn="ctr" fontAlgn="auto">
              <a:spcBef>
                <a:spcPts val="0"/>
              </a:spcBef>
              <a:spcAft>
                <a:spcPts val="0"/>
              </a:spcAft>
              <a:defRPr/>
            </a:pPr>
            <a:r>
              <a:rPr lang="en-US" dirty="0">
                <a:latin typeface="+mn-lt"/>
                <a:ea typeface="+mn-ea"/>
              </a:rPr>
              <a:t>Irrigation</a:t>
            </a:r>
          </a:p>
          <a:p>
            <a:pPr algn="ctr" fontAlgn="auto">
              <a:spcBef>
                <a:spcPts val="0"/>
              </a:spcBef>
              <a:spcAft>
                <a:spcPts val="0"/>
              </a:spcAft>
              <a:defRPr/>
            </a:pPr>
            <a:endParaRPr lang="en-US" dirty="0">
              <a:latin typeface="+mn-lt"/>
              <a:ea typeface="+mn-ea"/>
            </a:endParaRPr>
          </a:p>
        </p:txBody>
      </p:sp>
      <p:sp>
        <p:nvSpPr>
          <p:cNvPr id="185357" name="TextBox 20"/>
          <p:cNvSpPr txBox="1">
            <a:spLocks noChangeArrowheads="1"/>
          </p:cNvSpPr>
          <p:nvPr/>
        </p:nvSpPr>
        <p:spPr bwMode="auto">
          <a:xfrm>
            <a:off x="5867400" y="4267200"/>
            <a:ext cx="2020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a:latin typeface="Humana Sans ITC Std Medium" charset="0"/>
              </a:rPr>
              <a:t>Water Supply</a:t>
            </a:r>
          </a:p>
        </p:txBody>
      </p:sp>
      <p:sp>
        <p:nvSpPr>
          <p:cNvPr id="185358" name="Title 1"/>
          <p:cNvSpPr txBox="1">
            <a:spLocks/>
          </p:cNvSpPr>
          <p:nvPr/>
        </p:nvSpPr>
        <p:spPr bwMode="auto">
          <a:xfrm>
            <a:off x="381000" y="1828800"/>
            <a:ext cx="5715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Arial" panose="020B0604020202020204" pitchFamily="34" charset="0"/>
              <a:buChar char="•"/>
            </a:pPr>
            <a:r>
              <a:rPr lang="en-US" altLang="en-US">
                <a:solidFill>
                  <a:srgbClr val="008000"/>
                </a:solidFill>
              </a:rPr>
              <a:t>We may need to start prior to bloom</a:t>
            </a:r>
          </a:p>
          <a:p>
            <a:pPr eaLnBrk="1" hangingPunct="1">
              <a:buFont typeface="Arial" panose="020B0604020202020204" pitchFamily="34" charset="0"/>
              <a:buChar char="•"/>
            </a:pPr>
            <a:endParaRPr lang="en-US" altLang="en-US">
              <a:solidFill>
                <a:srgbClr val="008000"/>
              </a:solidFill>
            </a:endParaRPr>
          </a:p>
          <a:p>
            <a:pPr eaLnBrk="1" hangingPunct="1">
              <a:buFont typeface="Arial" panose="020B0604020202020204" pitchFamily="34" charset="0"/>
              <a:buChar char="•"/>
            </a:pPr>
            <a:r>
              <a:rPr lang="en-US" altLang="en-US">
                <a:solidFill>
                  <a:srgbClr val="008000"/>
                </a:solidFill>
              </a:rPr>
              <a:t>Check soil moisture levels now</a:t>
            </a:r>
          </a:p>
          <a:p>
            <a:pPr eaLnBrk="1" hangingPunct="1">
              <a:buFont typeface="Arial" panose="020B0604020202020204" pitchFamily="34" charset="0"/>
              <a:buChar char="•"/>
            </a:pPr>
            <a:endParaRPr lang="en-US" altLang="en-US">
              <a:solidFill>
                <a:srgbClr val="008000"/>
              </a:solidFill>
            </a:endParaRPr>
          </a:p>
          <a:p>
            <a:pPr eaLnBrk="1" hangingPunct="1">
              <a:buFont typeface="Arial" panose="020B0604020202020204" pitchFamily="34" charset="0"/>
              <a:buChar char="•"/>
            </a:pPr>
            <a:r>
              <a:rPr lang="en-US" altLang="en-US">
                <a:solidFill>
                  <a:srgbClr val="008000"/>
                </a:solidFill>
              </a:rPr>
              <a:t>May need to adjust crop load to available water</a:t>
            </a:r>
          </a:p>
        </p:txBody>
      </p:sp>
      <p:sp>
        <p:nvSpPr>
          <p:cNvPr id="16" name="Title 1"/>
          <p:cNvSpPr txBox="1">
            <a:spLocks/>
          </p:cNvSpPr>
          <p:nvPr/>
        </p:nvSpPr>
        <p:spPr bwMode="auto">
          <a:xfrm>
            <a:off x="304800" y="4724400"/>
            <a:ext cx="5410200" cy="17526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9pPr>
          </a:lstStyle>
          <a:p>
            <a:pPr marL="342900" indent="-342900" algn="l">
              <a:buFont typeface="Arial"/>
              <a:buChar char="•"/>
              <a:defRPr/>
            </a:pPr>
            <a:r>
              <a:rPr lang="en-US" sz="2400" dirty="0" smtClean="0">
                <a:effectLst/>
                <a:latin typeface="Arial" charset="0"/>
              </a:rPr>
              <a:t>Dry Farming assumes rain!</a:t>
            </a:r>
          </a:p>
          <a:p>
            <a:pPr marL="342900" indent="-342900" algn="l">
              <a:buFont typeface="Arial"/>
              <a:buChar char="•"/>
              <a:defRPr/>
            </a:pPr>
            <a:endParaRPr lang="en-US" sz="2400" dirty="0">
              <a:effectLst/>
              <a:latin typeface="Arial" charset="0"/>
            </a:endParaRPr>
          </a:p>
          <a:p>
            <a:pPr marL="342900" indent="-342900" algn="l">
              <a:buFont typeface="Arial"/>
              <a:buChar char="•"/>
              <a:defRPr/>
            </a:pPr>
            <a:r>
              <a:rPr lang="en-US" sz="2400" dirty="0" smtClean="0">
                <a:effectLst/>
                <a:latin typeface="Arial" charset="0"/>
              </a:rPr>
              <a:t>Dry farming is typically implemented over a number of years after vines are established</a:t>
            </a:r>
          </a:p>
          <a:p>
            <a:pPr marL="342900" indent="-342900" algn="l">
              <a:buFont typeface="Arial"/>
              <a:buChar char="•"/>
              <a:defRPr/>
            </a:pPr>
            <a:endParaRPr lang="en-US" sz="2400" dirty="0" smtClean="0">
              <a:effectLst/>
              <a:latin typeface="Arial" charset="0"/>
            </a:endParaRPr>
          </a:p>
          <a:p>
            <a:pPr algn="l">
              <a:defRPr/>
            </a:pPr>
            <a:endParaRPr lang="en-US" sz="2400" dirty="0" smtClean="0">
              <a:effectLst/>
              <a:latin typeface="Arial" charset="0"/>
            </a:endParaRPr>
          </a:p>
          <a:p>
            <a:pPr marL="342900" indent="-342900" algn="l">
              <a:buFont typeface="Arial"/>
              <a:buChar char="•"/>
              <a:defRPr/>
            </a:pPr>
            <a:r>
              <a:rPr lang="en-US" sz="2400" dirty="0" smtClean="0">
                <a:effectLst/>
                <a:latin typeface="Arial" charset="0"/>
              </a:rPr>
              <a:t> </a:t>
            </a:r>
            <a:endParaRPr lang="en-US" sz="2400" dirty="0">
              <a:effectLst/>
              <a:latin typeface="Arial"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1"/>
          <p:cNvSpPr>
            <a:spLocks noGrp="1"/>
          </p:cNvSpPr>
          <p:nvPr>
            <p:ph type="ctrTitle"/>
          </p:nvPr>
        </p:nvSpPr>
        <p:spPr>
          <a:xfrm>
            <a:off x="609600" y="1524000"/>
            <a:ext cx="7772400" cy="2736850"/>
          </a:xfrm>
        </p:spPr>
        <p:txBody>
          <a:bodyPr/>
          <a:lstStyle/>
          <a:p>
            <a:pPr eaLnBrk="1" hangingPunct="1"/>
            <a:r>
              <a:rPr lang="en-US" altLang="en-US" sz="6000" smtClean="0">
                <a:ea typeface="ＭＳ Ｐゴシック" pitchFamily="2" charset="-128"/>
              </a:rPr>
              <a:t>Powdery Mildew </a:t>
            </a:r>
            <a:r>
              <a:rPr lang="en-US" altLang="en-US" smtClean="0">
                <a:ea typeface="ＭＳ Ｐゴシック" pitchFamily="2" charset="-128"/>
              </a:rPr>
              <a:t/>
            </a:r>
            <a:br>
              <a:rPr lang="en-US" altLang="en-US" smtClean="0">
                <a:ea typeface="ＭＳ Ｐゴシック" pitchFamily="2" charset="-128"/>
              </a:rPr>
            </a:br>
            <a:r>
              <a:rPr lang="en-US" altLang="en-US" i="1" smtClean="0">
                <a:ea typeface="ＭＳ Ｐゴシック" pitchFamily="2" charset="-128"/>
              </a:rPr>
              <a:t>Uncinula necator  </a:t>
            </a:r>
            <a:r>
              <a:rPr lang="en-US" altLang="en-US" sz="2800" smtClean="0">
                <a:ea typeface="ＭＳ Ｐゴシック" pitchFamily="2" charset="-128"/>
              </a:rPr>
              <a:t>2015</a:t>
            </a:r>
          </a:p>
        </p:txBody>
      </p:sp>
      <p:sp>
        <p:nvSpPr>
          <p:cNvPr id="3" name="Subtitle 2"/>
          <p:cNvSpPr>
            <a:spLocks noGrp="1"/>
          </p:cNvSpPr>
          <p:nvPr>
            <p:ph type="subTitle" idx="1"/>
          </p:nvPr>
        </p:nvSpPr>
        <p:spPr>
          <a:xfrm>
            <a:off x="1371600" y="3886200"/>
            <a:ext cx="6753225" cy="1752600"/>
          </a:xfrm>
        </p:spPr>
        <p:txBody>
          <a:bodyPr rtlCol="0">
            <a:normAutofit fontScale="70000" lnSpcReduction="20000"/>
          </a:bodyPr>
          <a:lstStyle/>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endParaRPr lang="en-US" dirty="0" smtClean="0">
              <a:ea typeface="+mn-ea"/>
              <a:cs typeface="+mn-cs"/>
            </a:endParaRPr>
          </a:p>
          <a:p>
            <a:pPr eaLnBrk="1" fontAlgn="auto" hangingPunct="1">
              <a:spcAft>
                <a:spcPts val="0"/>
              </a:spcAft>
              <a:buFont typeface="Arial"/>
              <a:buNone/>
              <a:defRPr/>
            </a:pPr>
            <a:r>
              <a:rPr lang="en-US" sz="5143" dirty="0" smtClean="0">
                <a:ea typeface="+mn-ea"/>
                <a:cs typeface="+mn-cs"/>
              </a:rPr>
              <a:t>POWDERY MILDEW DISEASE CYCLE</a:t>
            </a:r>
            <a:endParaRPr lang="en-US" sz="5143" dirty="0">
              <a:ea typeface="+mn-ea"/>
              <a:cs typeface="+mn-cs"/>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495300"/>
            <a:ext cx="6769100"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236CC4CB-942A-41EE-889E-E470FE7001F1}" type="slidenum">
              <a:rPr lang="en-US" altLang="en-US" sz="1200">
                <a:solidFill>
                  <a:srgbClr val="898989"/>
                </a:solidFill>
                <a:latin typeface="Calibri" panose="020F0502020204030204" pitchFamily="34" charset="0"/>
              </a:rPr>
              <a:pPr eaLnBrk="1" hangingPunct="1"/>
              <a:t>127</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435100"/>
            <a:ext cx="60071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Title 3"/>
          <p:cNvSpPr>
            <a:spLocks noGrp="1"/>
          </p:cNvSpPr>
          <p:nvPr>
            <p:ph type="title" idx="4294967295"/>
          </p:nvPr>
        </p:nvSpPr>
        <p:spPr/>
        <p:txBody>
          <a:bodyPr/>
          <a:lstStyle/>
          <a:p>
            <a:pPr eaLnBrk="1" hangingPunct="1"/>
            <a:r>
              <a:rPr lang="en-US" altLang="en-US" smtClean="0">
                <a:ea typeface="ＭＳ Ｐゴシック" pitchFamily="2" charset="-128"/>
              </a:rPr>
              <a:t>Initial Infection</a:t>
            </a:r>
          </a:p>
        </p:txBody>
      </p:sp>
      <p:sp>
        <p:nvSpPr>
          <p:cNvPr id="1904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B8FB68A9-0A00-4A02-8267-AAE761A5C102}" type="slidenum">
              <a:rPr lang="en-US" altLang="en-US" sz="1200">
                <a:solidFill>
                  <a:srgbClr val="898989"/>
                </a:solidFill>
                <a:latin typeface="Calibri" panose="020F0502020204030204" pitchFamily="34" charset="0"/>
              </a:rPr>
              <a:pPr eaLnBrk="1" hangingPunct="1"/>
              <a:t>128</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6"/>
          <p:cNvSpPr>
            <a:spLocks noGrp="1"/>
          </p:cNvSpPr>
          <p:nvPr>
            <p:ph type="title"/>
          </p:nvPr>
        </p:nvSpPr>
        <p:spPr/>
        <p:txBody>
          <a:bodyPr/>
          <a:lstStyle/>
          <a:p>
            <a:pPr eaLnBrk="1" hangingPunct="1"/>
            <a:r>
              <a:rPr lang="en-US" altLang="en-US" smtClean="0">
                <a:ea typeface="ＭＳ Ｐゴシック" pitchFamily="2" charset="-128"/>
              </a:rPr>
              <a:t>Powdery Mildew</a:t>
            </a:r>
          </a:p>
        </p:txBody>
      </p:sp>
      <p:pic>
        <p:nvPicPr>
          <p:cNvPr id="192514" name="Picture Placeholder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03275" y="1603375"/>
            <a:ext cx="5427663" cy="4094163"/>
          </a:xfrm>
        </p:spPr>
      </p:pic>
      <p:pic>
        <p:nvPicPr>
          <p:cNvPr id="19251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3275" y="3352800"/>
            <a:ext cx="40735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9F6ABD8-2FDB-4E2D-9CFF-87266D076F81}" type="slidenum">
              <a:rPr lang="en-US" altLang="en-US" sz="1200">
                <a:solidFill>
                  <a:srgbClr val="898989"/>
                </a:solidFill>
                <a:latin typeface="Calibri" panose="020F0502020204030204" pitchFamily="34" charset="0"/>
              </a:rPr>
              <a:pPr eaLnBrk="1" hangingPunct="1"/>
              <a:t>129</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2"/>
          <p:cNvSpPr>
            <a:spLocks noGrp="1"/>
          </p:cNvSpPr>
          <p:nvPr>
            <p:ph type="title"/>
          </p:nvPr>
        </p:nvSpPr>
        <p:spPr/>
        <p:txBody>
          <a:bodyPr/>
          <a:lstStyle/>
          <a:p>
            <a:pPr eaLnBrk="1" hangingPunct="1"/>
            <a:r>
              <a:rPr lang="en-US" altLang="en-US" smtClean="0">
                <a:ea typeface="ＭＳ Ｐゴシック" pitchFamily="2" charset="-128"/>
              </a:rPr>
              <a:t>ANNUAL GROWTH CYCLE</a:t>
            </a:r>
          </a:p>
        </p:txBody>
      </p:sp>
      <p:sp>
        <p:nvSpPr>
          <p:cNvPr id="15363" name="Content Placeholder 1"/>
          <p:cNvSpPr>
            <a:spLocks noGrp="1"/>
          </p:cNvSpPr>
          <p:nvPr>
            <p:ph idx="1"/>
          </p:nvPr>
        </p:nvSpPr>
        <p:spPr>
          <a:xfrm>
            <a:off x="533400" y="1752600"/>
            <a:ext cx="8229600" cy="4525963"/>
          </a:xfrm>
        </p:spPr>
        <p:txBody>
          <a:bodyPr/>
          <a:lstStyle/>
          <a:p>
            <a:pPr marL="0" indent="0" eaLnBrk="1" hangingPunct="1">
              <a:buFont typeface="Arial" panose="020B0604020202020204" pitchFamily="34" charset="0"/>
              <a:buNone/>
            </a:pPr>
            <a:r>
              <a:rPr lang="en-US" altLang="en-US" smtClean="0">
                <a:solidFill>
                  <a:srgbClr val="FF0000"/>
                </a:solidFill>
                <a:ea typeface="ＭＳ Ｐゴシック" pitchFamily="2" charset="-128"/>
              </a:rPr>
              <a:t>VEGETATIVE GROWTH</a:t>
            </a:r>
            <a:endParaRPr lang="en-US" altLang="en-US" smtClean="0">
              <a:ea typeface="ＭＳ Ｐゴシック" pitchFamily="2" charset="-128"/>
            </a:endParaRPr>
          </a:p>
          <a:p>
            <a:pPr marL="0" indent="0" eaLnBrk="1" hangingPunct="1"/>
            <a:r>
              <a:rPr lang="en-US" altLang="en-US" smtClean="0">
                <a:ea typeface="ＭＳ Ｐゴシック" pitchFamily="2" charset="-128"/>
              </a:rPr>
              <a:t>COOL TEMPERATURES – FOR GOOD UNIFORM BUDBREAK</a:t>
            </a:r>
          </a:p>
          <a:p>
            <a:pPr marL="0" indent="0" eaLnBrk="1" hangingPunct="1"/>
            <a:r>
              <a:rPr lang="en-US" altLang="en-US" smtClean="0">
                <a:ea typeface="ＭＳ Ｐゴシック" pitchFamily="2" charset="-128"/>
              </a:rPr>
              <a:t>BUDBREAK</a:t>
            </a:r>
          </a:p>
          <a:p>
            <a:pPr marL="0" indent="0" eaLnBrk="1" hangingPunct="1"/>
            <a:r>
              <a:rPr lang="en-US" altLang="en-US" smtClean="0">
                <a:ea typeface="ＭＳ Ｐゴシック" pitchFamily="2" charset="-128"/>
              </a:rPr>
              <a:t>SHOOT GROWTH</a:t>
            </a:r>
          </a:p>
          <a:p>
            <a:pPr marL="0" indent="0" eaLnBrk="1" hangingPunct="1"/>
            <a:r>
              <a:rPr lang="en-US" altLang="en-US" smtClean="0">
                <a:ea typeface="ＭＳ Ｐゴシック" pitchFamily="2" charset="-128"/>
              </a:rPr>
              <a:t>CARBOHYDRATES</a:t>
            </a:r>
          </a:p>
          <a:p>
            <a:pPr marL="0" indent="0" eaLnBrk="1" hangingPunct="1"/>
            <a:endParaRPr lang="en-US" altLang="en-US" smtClean="0">
              <a:ea typeface="ＭＳ Ｐゴシック" pitchFamily="2" charset="-128"/>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p:txBody>
          <a:bodyPr/>
          <a:lstStyle/>
          <a:p>
            <a:pPr eaLnBrk="1" hangingPunct="1"/>
            <a:r>
              <a:rPr lang="en-US" altLang="en-US" smtClean="0">
                <a:ea typeface="ＭＳ Ｐゴシック" pitchFamily="2" charset="-128"/>
              </a:rPr>
              <a:t>Heavy Mildew Infection </a:t>
            </a:r>
          </a:p>
        </p:txBody>
      </p:sp>
      <p:pic>
        <p:nvPicPr>
          <p:cNvPr id="19456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435100"/>
            <a:ext cx="6007100"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8F63EB1D-5663-4B5E-986C-5E868960CC1D}" type="slidenum">
              <a:rPr lang="en-US" altLang="en-US" sz="1200">
                <a:solidFill>
                  <a:srgbClr val="898989"/>
                </a:solidFill>
                <a:latin typeface="Calibri" panose="020F0502020204030204" pitchFamily="34" charset="0"/>
              </a:rPr>
              <a:pPr eaLnBrk="1" hangingPunct="1"/>
              <a:t>130</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1676400" y="1371600"/>
            <a:ext cx="5486400" cy="3429000"/>
          </a:xfrm>
        </p:spPr>
      </p:pic>
      <p:sp>
        <p:nvSpPr>
          <p:cNvPr id="196610" name="Text Placeholder 6"/>
          <p:cNvSpPr>
            <a:spLocks noGrp="1"/>
          </p:cNvSpPr>
          <p:nvPr>
            <p:ph type="body" sz="half" idx="2"/>
          </p:nvPr>
        </p:nvSpPr>
        <p:spPr>
          <a:xfrm>
            <a:off x="1676400" y="5045075"/>
            <a:ext cx="6073775" cy="804863"/>
          </a:xfrm>
        </p:spPr>
        <p:txBody>
          <a:bodyPr/>
          <a:lstStyle/>
          <a:p>
            <a:pPr eaLnBrk="1" hangingPunct="1"/>
            <a:r>
              <a:rPr lang="en-US" altLang="en-US" sz="2400" smtClean="0">
                <a:ea typeface="ＭＳ Ｐゴシック" pitchFamily="2" charset="-128"/>
              </a:rPr>
              <a:t>Figure 21.8 Scarring on canes resulting from shoot infection</a:t>
            </a:r>
          </a:p>
        </p:txBody>
      </p:sp>
      <p:sp>
        <p:nvSpPr>
          <p:cNvPr id="196611" name="Rectangle 1"/>
          <p:cNvSpPr>
            <a:spLocks noChangeArrowheads="1"/>
          </p:cNvSpPr>
          <p:nvPr/>
        </p:nvSpPr>
        <p:spPr bwMode="auto">
          <a:xfrm>
            <a:off x="2590800" y="481013"/>
            <a:ext cx="3333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600">
                <a:solidFill>
                  <a:srgbClr val="008000"/>
                </a:solidFill>
                <a:latin typeface="Calibri" panose="020F0502020204030204" pitchFamily="34" charset="0"/>
              </a:rPr>
              <a:t>Powdery Mildew</a:t>
            </a:r>
          </a:p>
        </p:txBody>
      </p:sp>
      <p:sp>
        <p:nvSpPr>
          <p:cNvPr id="196612"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61437A5D-AC19-40D9-9584-610DECD858E0}" type="slidenum">
              <a:rPr lang="en-US" altLang="en-US" sz="1200">
                <a:solidFill>
                  <a:srgbClr val="898989"/>
                </a:solidFill>
                <a:latin typeface="Calibri" panose="020F0502020204030204" pitchFamily="34" charset="0"/>
              </a:rPr>
              <a:pPr eaLnBrk="1" hangingPunct="1"/>
              <a:t>131</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r>
              <a:rPr lang="en-US" altLang="en-US" sz="3600" smtClean="0">
                <a:ea typeface="ＭＳ Ｐゴシック" pitchFamily="2" charset="-128"/>
              </a:rPr>
              <a:t>Management</a:t>
            </a:r>
          </a:p>
        </p:txBody>
      </p:sp>
      <p:sp>
        <p:nvSpPr>
          <p:cNvPr id="198658" name="Text Placeholder 3"/>
          <p:cNvSpPr>
            <a:spLocks noGrp="1"/>
          </p:cNvSpPr>
          <p:nvPr>
            <p:ph idx="1"/>
          </p:nvPr>
        </p:nvSpPr>
        <p:spPr/>
        <p:txBody>
          <a:bodyPr/>
          <a:lstStyle/>
          <a:p>
            <a:pPr marL="0" indent="0">
              <a:buFont typeface="Arial" panose="020B0604020202020204" pitchFamily="34" charset="0"/>
              <a:buNone/>
            </a:pPr>
            <a:r>
              <a:rPr lang="en-US" altLang="en-US" sz="1800" smtClean="0">
                <a:ea typeface="ＭＳ Ｐゴシック" pitchFamily="2" charset="-128"/>
              </a:rPr>
              <a:t>     </a:t>
            </a:r>
            <a:r>
              <a:rPr lang="en-US" altLang="en-US" sz="2000" smtClean="0">
                <a:ea typeface="ＭＳ Ｐゴシック" pitchFamily="2" charset="-128"/>
              </a:rPr>
              <a:t>   FUNGICIDES</a:t>
            </a:r>
          </a:p>
          <a:p>
            <a:pPr lvl="1">
              <a:buFont typeface="Arial" panose="020B0604020202020204" pitchFamily="34" charset="0"/>
              <a:buChar char="•"/>
            </a:pPr>
            <a:r>
              <a:rPr lang="en-US" altLang="en-US" sz="2000" smtClean="0">
                <a:ea typeface="ＭＳ Ｐゴシック" pitchFamily="2" charset="-128"/>
              </a:rPr>
              <a:t>Sulfur – actually a protectant, won’t kill an active infection but prevents new infection.</a:t>
            </a:r>
          </a:p>
          <a:p>
            <a:pPr lvl="1">
              <a:buFont typeface="Arial" panose="020B0604020202020204" pitchFamily="34" charset="0"/>
              <a:buChar char="•"/>
            </a:pPr>
            <a:r>
              <a:rPr lang="en-US" altLang="en-US" sz="2000" smtClean="0">
                <a:ea typeface="ＭＳ Ｐゴシック" pitchFamily="2" charset="-128"/>
              </a:rPr>
              <a:t>Oils – kills fungal colonies (includes horticultural oils (i.e.:  Saf-T-Side Spray Oil,     Neem oil, Jojoba oil etc.) </a:t>
            </a:r>
          </a:p>
          <a:p>
            <a:pPr lvl="1">
              <a:buFont typeface="Arial" panose="020B0604020202020204" pitchFamily="34" charset="0"/>
              <a:buChar char="•"/>
            </a:pPr>
            <a:r>
              <a:rPr lang="en-US" altLang="en-US" sz="2000" smtClean="0">
                <a:ea typeface="ＭＳ Ｐゴシック" pitchFamily="2" charset="-128"/>
              </a:rPr>
              <a:t>Synthetic Fungicides</a:t>
            </a:r>
          </a:p>
          <a:p>
            <a:pPr lvl="1">
              <a:buFont typeface="Arial" panose="020B0604020202020204" pitchFamily="34" charset="0"/>
              <a:buChar char="•"/>
            </a:pPr>
            <a:r>
              <a:rPr lang="en-US" altLang="en-US" sz="2000" smtClean="0">
                <a:ea typeface="ＭＳ Ｐゴシック" pitchFamily="2" charset="-128"/>
              </a:rPr>
              <a:t>Other – biologicals, etc. (i.e.: Serenade)		</a:t>
            </a:r>
          </a:p>
          <a:p>
            <a:pPr lvl="1">
              <a:buFont typeface="Arial" panose="020B0604020202020204" pitchFamily="34" charset="0"/>
              <a:buNone/>
            </a:pPr>
            <a:endParaRPr lang="en-US" altLang="en-US" sz="2000" smtClean="0">
              <a:ea typeface="ＭＳ Ｐゴシック" pitchFamily="2" charset="-128"/>
            </a:endParaRPr>
          </a:p>
          <a:p>
            <a:pPr lvl="1">
              <a:buFont typeface="Arial" panose="020B0604020202020204" pitchFamily="34" charset="0"/>
              <a:buNone/>
            </a:pPr>
            <a:r>
              <a:rPr lang="en-US" altLang="en-US" sz="2000" smtClean="0">
                <a:ea typeface="ＭＳ Ｐゴシック" pitchFamily="2" charset="-128"/>
              </a:rPr>
              <a:t>CULTURAL PRACTICES</a:t>
            </a:r>
          </a:p>
          <a:p>
            <a:pPr lvl="1"/>
            <a:r>
              <a:rPr lang="en-US" altLang="en-US" sz="2000" smtClean="0">
                <a:ea typeface="ＭＳ Ｐゴシック" pitchFamily="2" charset="-128"/>
              </a:rPr>
              <a:t>Adequate trellis system/training</a:t>
            </a:r>
          </a:p>
          <a:p>
            <a:pPr lvl="1"/>
            <a:r>
              <a:rPr lang="en-US" altLang="en-US" sz="2000" smtClean="0">
                <a:ea typeface="ＭＳ Ｐゴシック" pitchFamily="2" charset="-128"/>
              </a:rPr>
              <a:t>Shoot thinning/leaf removal</a:t>
            </a:r>
          </a:p>
          <a:p>
            <a:pPr lvl="1"/>
            <a:r>
              <a:rPr lang="en-US" altLang="en-US" sz="2000" smtClean="0">
                <a:ea typeface="ＭＳ Ｐゴシック" pitchFamily="2" charset="-128"/>
              </a:rPr>
              <a:t>Appropriate hedging	</a:t>
            </a:r>
          </a:p>
        </p:txBody>
      </p:sp>
      <p:sp>
        <p:nvSpPr>
          <p:cNvPr id="19865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13305658-B7BE-454A-B1F1-AADE285DDAA6}" type="slidenum">
              <a:rPr lang="en-US" altLang="en-US" sz="1200">
                <a:solidFill>
                  <a:srgbClr val="898989"/>
                </a:solidFill>
                <a:latin typeface="Calibri" panose="020F0502020204030204" pitchFamily="34" charset="0"/>
              </a:rPr>
              <a:pPr eaLnBrk="1" hangingPunct="1"/>
              <a:t>132</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p:txBody>
          <a:bodyPr/>
          <a:lstStyle/>
          <a:p>
            <a:r>
              <a:rPr lang="en-US" altLang="en-US" sz="3600" smtClean="0">
                <a:ea typeface="ＭＳ Ｐゴシック" pitchFamily="2" charset="-128"/>
              </a:rPr>
              <a:t>When Do You Spray?</a:t>
            </a:r>
          </a:p>
        </p:txBody>
      </p:sp>
      <p:sp>
        <p:nvSpPr>
          <p:cNvPr id="3" name="Content Placeholder 2"/>
          <p:cNvSpPr>
            <a:spLocks noGrp="1"/>
          </p:cNvSpPr>
          <p:nvPr>
            <p:ph idx="1"/>
          </p:nvPr>
        </p:nvSpPr>
        <p:spPr/>
        <p:txBody>
          <a:bodyPr/>
          <a:lstStyle/>
          <a:p>
            <a:pPr marL="0" indent="0">
              <a:buFont typeface="Arial" charset="0"/>
              <a:buNone/>
              <a:defRPr/>
            </a:pPr>
            <a:r>
              <a:rPr lang="en-US" dirty="0" smtClean="0">
                <a:ea typeface="+mn-ea"/>
                <a:cs typeface="+mn-cs"/>
              </a:rPr>
              <a:t>Commercial/Sophisticated Approach:</a:t>
            </a:r>
          </a:p>
          <a:p>
            <a:pPr>
              <a:buFont typeface="Arial" charset="0"/>
              <a:buChar char="•"/>
              <a:defRPr/>
            </a:pPr>
            <a:r>
              <a:rPr lang="en-US" dirty="0" smtClean="0">
                <a:ea typeface="+mn-ea"/>
                <a:cs typeface="+mn-cs"/>
              </a:rPr>
              <a:t> </a:t>
            </a:r>
            <a:r>
              <a:rPr lang="en-US" sz="2400" dirty="0" smtClean="0">
                <a:ea typeface="+mn-ea"/>
                <a:cs typeface="+mn-cs"/>
              </a:rPr>
              <a:t>UC Davis Powdery Mildew Risk Index Model</a:t>
            </a:r>
          </a:p>
          <a:p>
            <a:pPr>
              <a:buFont typeface="Arial" charset="0"/>
              <a:buChar char="•"/>
              <a:defRPr/>
            </a:pPr>
            <a:r>
              <a:rPr lang="en-US" sz="2400" dirty="0" smtClean="0">
                <a:ea typeface="+mn-ea"/>
                <a:cs typeface="+mn-cs"/>
              </a:rPr>
              <a:t>  Weather Station</a:t>
            </a:r>
          </a:p>
          <a:p>
            <a:pPr>
              <a:buFont typeface="Arial" charset="0"/>
              <a:buChar char="•"/>
              <a:defRPr/>
            </a:pPr>
            <a:endParaRPr lang="en-US" dirty="0">
              <a:ea typeface="+mn-ea"/>
              <a:cs typeface="+mn-cs"/>
            </a:endParaRPr>
          </a:p>
          <a:p>
            <a:pPr marL="0" indent="0">
              <a:buFont typeface="Arial" charset="0"/>
              <a:buNone/>
              <a:defRPr/>
            </a:pPr>
            <a:r>
              <a:rPr lang="en-US" dirty="0" smtClean="0">
                <a:ea typeface="+mn-ea"/>
                <a:cs typeface="+mn-cs"/>
              </a:rPr>
              <a:t>Small Home Vineyard Empirical Approach:  </a:t>
            </a:r>
            <a:endParaRPr lang="en-US" sz="2400" dirty="0" smtClean="0">
              <a:ea typeface="+mn-ea"/>
              <a:cs typeface="+mn-cs"/>
            </a:endParaRPr>
          </a:p>
          <a:p>
            <a:pPr>
              <a:buFont typeface="Arial" charset="0"/>
              <a:buChar char="•"/>
              <a:defRPr/>
            </a:pPr>
            <a:r>
              <a:rPr lang="en-US" sz="2400" dirty="0" smtClean="0">
                <a:ea typeface="+mn-ea"/>
                <a:cs typeface="+mn-cs"/>
              </a:rPr>
              <a:t>Start spraying at bud break/continue approx. every 2 weeks until grapes get to 12 Brix.  Vary interval by temp/humidity. </a:t>
            </a:r>
            <a:endParaRPr lang="en-US" sz="2400" dirty="0">
              <a:ea typeface="+mn-ea"/>
              <a:cs typeface="+mn-cs"/>
            </a:endParaRPr>
          </a:p>
        </p:txBody>
      </p:sp>
      <p:sp>
        <p:nvSpPr>
          <p:cNvPr id="19968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168D3D2-92F7-4A2D-8DD5-C484539D70B0}" type="slidenum">
              <a:rPr lang="en-US" altLang="en-US" sz="1200">
                <a:solidFill>
                  <a:srgbClr val="898989"/>
                </a:solidFill>
                <a:latin typeface="Calibri" panose="020F0502020204030204" pitchFamily="34" charset="0"/>
              </a:rPr>
              <a:pPr eaLnBrk="1" hangingPunct="1"/>
              <a:t>133</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eaLnBrk="1" hangingPunct="1"/>
            <a:r>
              <a:rPr lang="en-US" altLang="en-US" sz="3600" smtClean="0">
                <a:ea typeface="ＭＳ Ｐゴシック" pitchFamily="2" charset="-128"/>
              </a:rPr>
              <a:t>Spray Residue/Damage</a:t>
            </a:r>
          </a:p>
        </p:txBody>
      </p:sp>
      <p:pic>
        <p:nvPicPr>
          <p:cNvPr id="200706"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1099" b="-11099"/>
          <a:stretch>
            <a:fillRect/>
          </a:stretch>
        </p:blipFill>
        <p:spPr>
          <a:xfrm>
            <a:off x="457200" y="1130300"/>
            <a:ext cx="4554538" cy="3740150"/>
          </a:xfrm>
        </p:spPr>
      </p:pic>
      <p:pic>
        <p:nvPicPr>
          <p:cNvPr id="20070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1738" y="2017713"/>
            <a:ext cx="3692525"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3989388"/>
            <a:ext cx="3335338"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C2C1936E-1237-423E-94DE-987C38575ECE}" type="slidenum">
              <a:rPr lang="en-US" altLang="en-US" sz="1200">
                <a:solidFill>
                  <a:srgbClr val="898989"/>
                </a:solidFill>
                <a:latin typeface="Calibri" panose="020F0502020204030204" pitchFamily="34" charset="0"/>
              </a:rPr>
              <a:pPr eaLnBrk="1" hangingPunct="1"/>
              <a:t>134</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defRPr/>
            </a:pPr>
            <a:r>
              <a:rPr lang="en-US" dirty="0" smtClean="0">
                <a:ea typeface="+mj-ea"/>
                <a:cs typeface="+mj-cs"/>
              </a:rPr>
              <a:t>Integrated Pest Management</a:t>
            </a:r>
            <a:endParaRPr lang="en-US" dirty="0">
              <a:ea typeface="+mj-ea"/>
              <a:cs typeface="+mj-cs"/>
            </a:endParaRPr>
          </a:p>
        </p:txBody>
      </p:sp>
      <p:pic>
        <p:nvPicPr>
          <p:cNvPr id="202754" name="Content Placeholder 5" descr="Vineyard.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676400" y="1931988"/>
            <a:ext cx="5638800" cy="3759200"/>
          </a:xfrm>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87C0395-9801-4E0A-8609-56A859A0C06A}" type="slidenum">
              <a:rPr lang="en-US" altLang="en-US" sz="1200">
                <a:solidFill>
                  <a:srgbClr val="898989"/>
                </a:solidFill>
                <a:latin typeface="Calibri" panose="020F0502020204030204" pitchFamily="34" charset="0"/>
              </a:rPr>
              <a:pPr eaLnBrk="1" hangingPunct="1"/>
              <a:t>136</a:t>
            </a:fld>
            <a:endParaRPr lang="en-US" altLang="en-US" sz="1200">
              <a:solidFill>
                <a:srgbClr val="898989"/>
              </a:solidFill>
              <a:latin typeface="Calibri" panose="020F0502020204030204" pitchFamily="34" charset="0"/>
            </a:endParaRPr>
          </a:p>
        </p:txBody>
      </p:sp>
      <p:sp>
        <p:nvSpPr>
          <p:cNvPr id="203778" name="Rectangle 3"/>
          <p:cNvSpPr>
            <a:spLocks noGrp="1" noChangeArrowheads="1"/>
          </p:cNvSpPr>
          <p:nvPr>
            <p:ph type="body" idx="4294967295"/>
          </p:nvPr>
        </p:nvSpPr>
        <p:spPr>
          <a:xfrm>
            <a:off x="654050" y="1295400"/>
            <a:ext cx="8489950" cy="4572000"/>
          </a:xfrm>
        </p:spPr>
        <p:txBody>
          <a:bodyPr/>
          <a:lstStyle/>
          <a:p>
            <a:pPr marL="566738" indent="-566738" eaLnBrk="1" hangingPunct="1">
              <a:lnSpc>
                <a:spcPct val="130000"/>
              </a:lnSpc>
            </a:pPr>
            <a:r>
              <a:rPr lang="en-US" altLang="en-US" sz="2800" smtClean="0">
                <a:ea typeface="ＭＳ Ｐゴシック" pitchFamily="2" charset="-128"/>
              </a:rPr>
              <a:t>Prevention </a:t>
            </a:r>
          </a:p>
          <a:p>
            <a:pPr marL="966788" lvl="1" eaLnBrk="1" hangingPunct="1">
              <a:lnSpc>
                <a:spcPct val="130000"/>
              </a:lnSpc>
            </a:pPr>
            <a:r>
              <a:rPr lang="en-US" altLang="en-US" smtClean="0">
                <a:ea typeface="ＭＳ Ｐゴシック" pitchFamily="2" charset="-128"/>
              </a:rPr>
              <a:t>Correct plant in correct place</a:t>
            </a:r>
          </a:p>
          <a:p>
            <a:pPr marL="966788" lvl="1" eaLnBrk="1" hangingPunct="1">
              <a:lnSpc>
                <a:spcPct val="130000"/>
              </a:lnSpc>
            </a:pPr>
            <a:r>
              <a:rPr lang="en-US" altLang="en-US" smtClean="0">
                <a:ea typeface="ＭＳ Ｐゴシック" pitchFamily="2" charset="-128"/>
              </a:rPr>
              <a:t>Maintain tree &amp; garden health (correct watering, fertilization, pruning, and sanitation; balanced eco-system)</a:t>
            </a:r>
          </a:p>
          <a:p>
            <a:pPr marL="566738" indent="-566738" eaLnBrk="1" hangingPunct="1">
              <a:lnSpc>
                <a:spcPct val="130000"/>
              </a:lnSpc>
            </a:pPr>
            <a:r>
              <a:rPr lang="en-US" altLang="en-US" sz="2800" smtClean="0">
                <a:ea typeface="ＭＳ Ｐゴシック" pitchFamily="2" charset="-128"/>
              </a:rPr>
              <a:t>Minimize and Target Intervention</a:t>
            </a:r>
          </a:p>
        </p:txBody>
      </p:sp>
      <p:sp>
        <p:nvSpPr>
          <p:cNvPr id="203779"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600">
                <a:solidFill>
                  <a:srgbClr val="008000"/>
                </a:solidFill>
                <a:latin typeface="Calibri" panose="020F0502020204030204" pitchFamily="34" charset="0"/>
              </a:rPr>
              <a:t>Integrated Pest Management (IPM)</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4"/>
          <p:cNvSpPr>
            <a:spLocks noGrp="1"/>
          </p:cNvSpPr>
          <p:nvPr>
            <p:ph type="title"/>
          </p:nvPr>
        </p:nvSpPr>
        <p:spPr/>
        <p:txBody>
          <a:bodyPr/>
          <a:lstStyle/>
          <a:p>
            <a:r>
              <a:rPr lang="en-US" altLang="en-US" smtClean="0">
                <a:ea typeface="ＭＳ Ｐゴシック" pitchFamily="2" charset="-128"/>
              </a:rPr>
              <a:t>Vine Mealybug</a:t>
            </a:r>
          </a:p>
        </p:txBody>
      </p:sp>
      <p:pic>
        <p:nvPicPr>
          <p:cNvPr id="205826" name="Content Placeholder 3" descr="VMB-.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09625" y="2801938"/>
            <a:ext cx="3333750" cy="2124075"/>
          </a:xfrm>
        </p:spPr>
      </p:pic>
      <p:pic>
        <p:nvPicPr>
          <p:cNvPr id="205827" name="Content Placeholder 6" descr="vmb damage.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211388"/>
            <a:ext cx="4038600" cy="3303587"/>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6"/>
          <p:cNvSpPr>
            <a:spLocks noGrp="1"/>
          </p:cNvSpPr>
          <p:nvPr>
            <p:ph type="title"/>
          </p:nvPr>
        </p:nvSpPr>
        <p:spPr/>
        <p:txBody>
          <a:bodyPr/>
          <a:lstStyle/>
          <a:p>
            <a:r>
              <a:rPr lang="en-US" altLang="en-US" smtClean="0">
                <a:ea typeface="ＭＳ Ｐゴシック" pitchFamily="2" charset="-128"/>
              </a:rPr>
              <a:t>Grape mealybug</a:t>
            </a:r>
          </a:p>
        </p:txBody>
      </p:sp>
      <p:pic>
        <p:nvPicPr>
          <p:cNvPr id="206850" name="Content Placeholder 8" descr="grape mealy.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78000" y="2363788"/>
            <a:ext cx="5588000" cy="2997200"/>
          </a:xfr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274638"/>
            <a:ext cx="7924800" cy="1143000"/>
          </a:xfrm>
        </p:spPr>
        <p:txBody>
          <a:bodyPr>
            <a:normAutofit fontScale="90000"/>
          </a:bodyPr>
          <a:lstStyle/>
          <a:p>
            <a:pPr>
              <a:defRPr/>
            </a:pPr>
            <a:r>
              <a:rPr lang="en-US" dirty="0" smtClean="0">
                <a:ea typeface="+mj-ea"/>
                <a:cs typeface="+mj-cs"/>
              </a:rPr>
              <a:t>Grape, Obscure, and Vine Mealybug</a:t>
            </a:r>
            <a:endParaRPr lang="en-US" dirty="0">
              <a:ea typeface="+mj-ea"/>
              <a:cs typeface="+mj-cs"/>
            </a:endParaRPr>
          </a:p>
        </p:txBody>
      </p:sp>
      <p:pic>
        <p:nvPicPr>
          <p:cNvPr id="207874" name="Content Placeholder 6" descr="vmb-grape-obscure.gi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04950" y="2487613"/>
            <a:ext cx="6134100" cy="27527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2"/>
          <p:cNvSpPr>
            <a:spLocks noGrp="1"/>
          </p:cNvSpPr>
          <p:nvPr>
            <p:ph type="title"/>
          </p:nvPr>
        </p:nvSpPr>
        <p:spPr/>
        <p:txBody>
          <a:bodyPr/>
          <a:lstStyle/>
          <a:p>
            <a:pPr eaLnBrk="1" hangingPunct="1"/>
            <a:r>
              <a:rPr lang="en-US" altLang="en-US" smtClean="0">
                <a:ea typeface="ＭＳ Ｐゴシック" pitchFamily="2" charset="-128"/>
              </a:rPr>
              <a:t>Bud Break-  Dormant bud</a:t>
            </a:r>
          </a:p>
        </p:txBody>
      </p:sp>
      <p:pic>
        <p:nvPicPr>
          <p:cNvPr id="30722" name="Picture 2" descr="C:\Users\richcz\davis\Czapleski\3343_01_0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54350" y="1600200"/>
            <a:ext cx="3035300" cy="4525963"/>
          </a:xfr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3"/>
          <p:cNvSpPr>
            <a:spLocks noGrp="1"/>
          </p:cNvSpPr>
          <p:nvPr>
            <p:ph type="title"/>
          </p:nvPr>
        </p:nvSpPr>
        <p:spPr/>
        <p:txBody>
          <a:bodyPr/>
          <a:lstStyle/>
          <a:p>
            <a:r>
              <a:rPr lang="en-US" altLang="en-US" smtClean="0">
                <a:ea typeface="ＭＳ Ｐゴシック" pitchFamily="2" charset="-128"/>
              </a:rPr>
              <a:t>Leafroll               Redblotch</a:t>
            </a:r>
          </a:p>
        </p:txBody>
      </p:sp>
      <p:pic>
        <p:nvPicPr>
          <p:cNvPr id="208898" name="Content Placeholder 6" descr="leafroll.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16188"/>
            <a:ext cx="4038600" cy="2692400"/>
          </a:xfrm>
        </p:spPr>
      </p:pic>
      <p:pic>
        <p:nvPicPr>
          <p:cNvPr id="208899" name="Content Placeholder 7" descr="red-blotch-grape-.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143500" y="2033588"/>
            <a:ext cx="3048000" cy="3657600"/>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nvPr>
        </p:nvSpPr>
        <p:spPr/>
        <p:txBody>
          <a:bodyPr/>
          <a:lstStyle/>
          <a:p>
            <a:r>
              <a:rPr lang="en-US" altLang="en-US" smtClean="0">
                <a:ea typeface="ＭＳ Ｐゴシック" pitchFamily="2" charset="-128"/>
              </a:rPr>
              <a:t>European grapevine moth</a:t>
            </a:r>
          </a:p>
        </p:txBody>
      </p:sp>
      <p:pic>
        <p:nvPicPr>
          <p:cNvPr id="209922" name="Content Placeholder 4" descr="EGVM adult.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16188"/>
            <a:ext cx="4038600" cy="2693987"/>
          </a:xfrm>
        </p:spPr>
      </p:pic>
      <p:pic>
        <p:nvPicPr>
          <p:cNvPr id="209923" name="Content Placeholder 5" descr="larva EGVM.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29200" y="1524000"/>
            <a:ext cx="3333750" cy="2228850"/>
          </a:xfrm>
        </p:spPr>
      </p:pic>
      <p:pic>
        <p:nvPicPr>
          <p:cNvPr id="209924" name="Picture 6" descr="EGVM damag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194175"/>
            <a:ext cx="19923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Title 1"/>
          <p:cNvSpPr>
            <a:spLocks noGrp="1"/>
          </p:cNvSpPr>
          <p:nvPr>
            <p:ph type="title"/>
          </p:nvPr>
        </p:nvSpPr>
        <p:spPr/>
        <p:txBody>
          <a:bodyPr/>
          <a:lstStyle/>
          <a:p>
            <a:r>
              <a:rPr lang="en-US" altLang="en-US" smtClean="0">
                <a:ea typeface="ＭＳ Ｐゴシック" pitchFamily="2" charset="-128"/>
              </a:rPr>
              <a:t>Sharpshooters</a:t>
            </a:r>
          </a:p>
        </p:txBody>
      </p:sp>
      <p:pic>
        <p:nvPicPr>
          <p:cNvPr id="210946" name="Content Placeholder 4" descr="bgss1.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47800" y="2286000"/>
            <a:ext cx="1976438" cy="3232150"/>
          </a:xfrm>
        </p:spPr>
      </p:pic>
      <p:pic>
        <p:nvPicPr>
          <p:cNvPr id="210947" name="Content Placeholder 5" descr="GWSS2.gif"/>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14588"/>
            <a:ext cx="4038600" cy="2897187"/>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4"/>
          <p:cNvSpPr>
            <a:spLocks noGrp="1"/>
          </p:cNvSpPr>
          <p:nvPr>
            <p:ph type="title"/>
          </p:nvPr>
        </p:nvSpPr>
        <p:spPr/>
        <p:txBody>
          <a:bodyPr/>
          <a:lstStyle/>
          <a:p>
            <a:r>
              <a:rPr lang="en-US" altLang="en-US" smtClean="0">
                <a:ea typeface="ＭＳ Ｐゴシック" pitchFamily="2" charset="-128"/>
              </a:rPr>
              <a:t>Sharpshooters</a:t>
            </a:r>
          </a:p>
        </p:txBody>
      </p:sp>
      <p:pic>
        <p:nvPicPr>
          <p:cNvPr id="211970" name="Content Placeholder 6" descr="sharpshooteradult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831975"/>
            <a:ext cx="5711825" cy="4187825"/>
          </a:xfrm>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3"/>
          <p:cNvSpPr>
            <a:spLocks noGrp="1"/>
          </p:cNvSpPr>
          <p:nvPr>
            <p:ph type="title"/>
          </p:nvPr>
        </p:nvSpPr>
        <p:spPr/>
        <p:txBody>
          <a:bodyPr/>
          <a:lstStyle/>
          <a:p>
            <a:r>
              <a:rPr lang="en-US" altLang="en-US" smtClean="0">
                <a:ea typeface="ＭＳ Ｐゴシック" pitchFamily="2" charset="-128"/>
              </a:rPr>
              <a:t>Pierce’</a:t>
            </a:r>
            <a:r>
              <a:rPr lang="en-US" altLang="ja-JP" smtClean="0">
                <a:ea typeface="ＭＳ Ｐゴシック" pitchFamily="2" charset="-128"/>
              </a:rPr>
              <a:t>s disease</a:t>
            </a:r>
            <a:endParaRPr lang="en-US" altLang="en-US" smtClean="0">
              <a:ea typeface="ＭＳ Ｐゴシック" pitchFamily="2" charset="-128"/>
            </a:endParaRPr>
          </a:p>
        </p:txBody>
      </p:sp>
      <p:pic>
        <p:nvPicPr>
          <p:cNvPr id="212994" name="Content Placeholder 6" descr="PD.gif"/>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530475"/>
            <a:ext cx="4038600" cy="2665413"/>
          </a:xfrm>
        </p:spPr>
      </p:pic>
      <p:pic>
        <p:nvPicPr>
          <p:cNvPr id="212995" name="Content Placeholder 7" descr="PDpetiole.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041900" y="2643188"/>
            <a:ext cx="3251200" cy="2438400"/>
          </a:xfrm>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1"/>
          <p:cNvSpPr>
            <a:spLocks noGrp="1"/>
          </p:cNvSpPr>
          <p:nvPr>
            <p:ph type="title"/>
          </p:nvPr>
        </p:nvSpPr>
        <p:spPr/>
        <p:txBody>
          <a:bodyPr/>
          <a:lstStyle/>
          <a:p>
            <a:r>
              <a:rPr lang="en-US" altLang="en-US" smtClean="0">
                <a:ea typeface="ＭＳ Ｐゴシック" pitchFamily="2" charset="-128"/>
              </a:rPr>
              <a:t>Mites</a:t>
            </a:r>
          </a:p>
        </p:txBody>
      </p:sp>
      <p:pic>
        <p:nvPicPr>
          <p:cNvPr id="214018" name="Content Placeholder 4" descr="mite damage.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8600" y="2286000"/>
            <a:ext cx="4029075" cy="2971800"/>
          </a:xfrm>
        </p:spPr>
      </p:pic>
      <p:pic>
        <p:nvPicPr>
          <p:cNvPr id="214019" name="Content Placeholder 5" descr="willamette_spider_mite.pn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2438400"/>
            <a:ext cx="4038600" cy="2682875"/>
          </a:xfr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r>
              <a:rPr lang="en-US" altLang="en-US" smtClean="0">
                <a:ea typeface="ＭＳ Ｐゴシック" pitchFamily="2" charset="-128"/>
              </a:rPr>
              <a:t>Eutypa</a:t>
            </a:r>
          </a:p>
        </p:txBody>
      </p:sp>
      <p:pic>
        <p:nvPicPr>
          <p:cNvPr id="215042" name="Content Placeholder 4" descr="Eutypa.jpg"/>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447800"/>
            <a:ext cx="4038600" cy="2667000"/>
          </a:xfrm>
        </p:spPr>
      </p:pic>
      <p:pic>
        <p:nvPicPr>
          <p:cNvPr id="215043" name="Content Placeholder 5" descr="Eutypa late.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47800" y="4419600"/>
            <a:ext cx="2857500" cy="2143125"/>
          </a:xfrm>
        </p:spPr>
      </p:pic>
      <p:pic>
        <p:nvPicPr>
          <p:cNvPr id="215044" name="Picture 6" descr="eutypa-leaves-ohio-stat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600200"/>
            <a:ext cx="3111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14400" y="2667000"/>
            <a:ext cx="7239000" cy="669925"/>
          </a:xfrm>
          <a:prstGeom prst="rect">
            <a:avLst/>
          </a:prstGeom>
        </p:spPr>
        <p:txBody>
          <a:bodyPr anchor="ctr">
            <a:normAutofit fontScale="90000" lnSpcReduction="100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a:defRPr/>
            </a:pPr>
            <a:r>
              <a:rPr lang="en-US" smtClean="0"/>
              <a:t>Vertebrate pests</a:t>
            </a: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6875"/>
            <a:ext cx="7239000" cy="669925"/>
          </a:xfrm>
        </p:spPr>
        <p:txBody>
          <a:bodyPr rtlCol="0">
            <a:normAutofit fontScale="90000"/>
          </a:bodyPr>
          <a:lstStyle/>
          <a:p>
            <a:pPr>
              <a:defRPr/>
            </a:pPr>
            <a:r>
              <a:rPr lang="en-US" dirty="0"/>
              <a:t>Vertebrate pests</a:t>
            </a:r>
          </a:p>
        </p:txBody>
      </p:sp>
      <p:sp>
        <p:nvSpPr>
          <p:cNvPr id="217090" name="Content Placeholder 2"/>
          <p:cNvSpPr>
            <a:spLocks noGrp="1"/>
          </p:cNvSpPr>
          <p:nvPr>
            <p:ph idx="1"/>
          </p:nvPr>
        </p:nvSpPr>
        <p:spPr/>
        <p:txBody>
          <a:bodyPr/>
          <a:lstStyle/>
          <a:p>
            <a:r>
              <a:rPr lang="en-US" altLang="en-US" smtClean="0">
                <a:ea typeface="ＭＳ Ｐゴシック" pitchFamily="2" charset="-128"/>
              </a:rPr>
              <a:t> Birds</a:t>
            </a:r>
          </a:p>
          <a:p>
            <a:pPr lvl="1"/>
            <a:r>
              <a:rPr lang="en-US" altLang="en-US" smtClean="0">
                <a:ea typeface="ＭＳ Ｐゴシック" pitchFamily="2" charset="-128"/>
              </a:rPr>
              <a:t> 	COVER THE AREA</a:t>
            </a:r>
          </a:p>
          <a:p>
            <a:endParaRPr lang="en-US" altLang="en-US" smtClean="0">
              <a:ea typeface="ＭＳ Ｐゴシック" pitchFamily="2" charset="-128"/>
            </a:endParaRPr>
          </a:p>
        </p:txBody>
      </p:sp>
      <p:pic>
        <p:nvPicPr>
          <p:cNvPr id="217091" name="Picture 10" descr="yellow finc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371600"/>
            <a:ext cx="3209925"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2" name="Picture 7" descr="house fin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895600"/>
            <a:ext cx="38100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Content Placeholder 3" descr="scrub ja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819400"/>
            <a:ext cx="2438400"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11" descr="sparrow.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419600"/>
            <a:ext cx="2286000"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73075"/>
            <a:ext cx="7239000" cy="593725"/>
          </a:xfrm>
        </p:spPr>
        <p:txBody>
          <a:bodyPr>
            <a:normAutofit fontScale="90000"/>
          </a:bodyPr>
          <a:lstStyle/>
          <a:p>
            <a:pPr eaLnBrk="1" fontAlgn="auto" hangingPunct="1">
              <a:spcAft>
                <a:spcPts val="0"/>
              </a:spcAft>
              <a:defRPr/>
            </a:pPr>
            <a:r>
              <a:rPr lang="en-US" dirty="0" smtClean="0"/>
              <a:t>Vertebrate  pests</a:t>
            </a:r>
            <a:endParaRPr lang="en-US" dirty="0"/>
          </a:p>
        </p:txBody>
      </p:sp>
      <p:sp>
        <p:nvSpPr>
          <p:cNvPr id="24579" name="Content Placeholder 2"/>
          <p:cNvSpPr>
            <a:spLocks noGrp="1"/>
          </p:cNvSpPr>
          <p:nvPr>
            <p:ph idx="1"/>
          </p:nvPr>
        </p:nvSpPr>
        <p:spPr>
          <a:xfrm>
            <a:off x="457200" y="1143000"/>
            <a:ext cx="7239000" cy="5313363"/>
          </a:xfrm>
        </p:spPr>
        <p:txBody>
          <a:bodyPr>
            <a:normAutofit fontScale="92500" lnSpcReduction="20000"/>
          </a:bodyPr>
          <a:lstStyle/>
          <a:p>
            <a:pPr eaLnBrk="1" hangingPunct="1">
              <a:buFont typeface="Arial" charset="0"/>
              <a:buChar char="•"/>
              <a:defRPr/>
            </a:pPr>
            <a:endParaRPr lang="en-US" smtClean="0"/>
          </a:p>
          <a:p>
            <a:pPr eaLnBrk="1" hangingPunct="1">
              <a:buFont typeface="Arial" charset="0"/>
              <a:buChar char="•"/>
              <a:defRPr/>
            </a:pPr>
            <a:r>
              <a:rPr lang="en-US" smtClean="0"/>
              <a:t>MANAGEMENT</a:t>
            </a:r>
          </a:p>
          <a:p>
            <a:pPr eaLnBrk="1" hangingPunct="1">
              <a:buFont typeface="Arial" charset="0"/>
              <a:buChar char="•"/>
              <a:defRPr/>
            </a:pPr>
            <a:endParaRPr lang="en-US" smtClean="0"/>
          </a:p>
          <a:p>
            <a:pPr lvl="1" eaLnBrk="1" hangingPunct="1">
              <a:buFont typeface="Arial" charset="0"/>
              <a:buChar char="–"/>
              <a:defRPr/>
            </a:pPr>
            <a:r>
              <a:rPr lang="en-US" smtClean="0"/>
              <a:t>Protective Netting</a:t>
            </a:r>
          </a:p>
          <a:p>
            <a:pPr lvl="1" eaLnBrk="1" hangingPunct="1">
              <a:buFont typeface="Arial" charset="0"/>
              <a:buChar char="–"/>
              <a:defRPr/>
            </a:pPr>
            <a:endParaRPr lang="en-US" smtClean="0"/>
          </a:p>
          <a:p>
            <a:pPr lvl="1" eaLnBrk="1" hangingPunct="1">
              <a:buFont typeface="Arial" charset="0"/>
              <a:buChar char="–"/>
              <a:defRPr/>
            </a:pPr>
            <a:r>
              <a:rPr lang="en-US" smtClean="0"/>
              <a:t>Frightening Devices</a:t>
            </a:r>
          </a:p>
          <a:p>
            <a:pPr lvl="1" eaLnBrk="1" hangingPunct="1">
              <a:buFont typeface="Arial" charset="0"/>
              <a:buChar char="–"/>
              <a:defRPr/>
            </a:pPr>
            <a:endParaRPr lang="en-US" smtClean="0"/>
          </a:p>
          <a:p>
            <a:pPr lvl="1" eaLnBrk="1" hangingPunct="1">
              <a:buFont typeface="Arial" charset="0"/>
              <a:buChar char="–"/>
              <a:defRPr/>
            </a:pPr>
            <a:r>
              <a:rPr lang="en-US" smtClean="0"/>
              <a:t>Shooting</a:t>
            </a:r>
          </a:p>
          <a:p>
            <a:pPr lvl="1" eaLnBrk="1" hangingPunct="1">
              <a:buFont typeface="Arial" charset="0"/>
              <a:buChar char="–"/>
              <a:defRPr/>
            </a:pPr>
            <a:endParaRPr lang="en-US" smtClean="0"/>
          </a:p>
          <a:p>
            <a:pPr lvl="1" eaLnBrk="1" hangingPunct="1">
              <a:buFont typeface="Arial" charset="0"/>
              <a:buChar char="–"/>
              <a:defRPr/>
            </a:pPr>
            <a:r>
              <a:rPr lang="en-US" smtClean="0"/>
              <a:t>Trapping</a:t>
            </a:r>
          </a:p>
          <a:p>
            <a:pPr lvl="1" eaLnBrk="1" hangingPunct="1">
              <a:buFont typeface="Arial" charset="0"/>
              <a:buChar char="–"/>
              <a:defRPr/>
            </a:pPr>
            <a:endParaRPr lang="en-US" smtClean="0"/>
          </a:p>
          <a:p>
            <a:pPr lvl="1" eaLnBrk="1" hangingPunct="1">
              <a:buFont typeface="Arial" charset="0"/>
              <a:buChar char="–"/>
              <a:defRPr/>
            </a:pPr>
            <a:r>
              <a:rPr lang="en-US" smtClean="0"/>
              <a:t>Repellents</a:t>
            </a:r>
          </a:p>
          <a:p>
            <a:pPr lvl="1" eaLnBrk="1" hangingPunct="1">
              <a:buFont typeface="Arial" charset="0"/>
              <a:buChar char="–"/>
              <a:defRPr/>
            </a:pPr>
            <a:endParaRPr lang="en-US" smtClean="0"/>
          </a:p>
        </p:txBody>
      </p:sp>
      <p:pic>
        <p:nvPicPr>
          <p:cNvPr id="219139" name="Picture 3" descr="Birds net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00200"/>
            <a:ext cx="3133725"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2"/>
          <p:cNvSpPr>
            <a:spLocks noGrp="1"/>
          </p:cNvSpPr>
          <p:nvPr>
            <p:ph type="title"/>
          </p:nvPr>
        </p:nvSpPr>
        <p:spPr/>
        <p:txBody>
          <a:bodyPr/>
          <a:lstStyle/>
          <a:p>
            <a:pPr eaLnBrk="1" hangingPunct="1"/>
            <a:r>
              <a:rPr lang="en-US" altLang="en-US" smtClean="0">
                <a:ea typeface="ＭＳ Ｐゴシック" pitchFamily="2" charset="-128"/>
              </a:rPr>
              <a:t>Bud Break- Swollen bud</a:t>
            </a:r>
          </a:p>
        </p:txBody>
      </p:sp>
      <p:pic>
        <p:nvPicPr>
          <p:cNvPr id="31746" name="Picture 2" descr="C:\Users\richcz\davis\Czapleski\3343_01_00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7050" y="1600200"/>
            <a:ext cx="3009900" cy="4525963"/>
          </a:xfrm>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sz="4000" smtClean="0">
                <a:ea typeface="ＭＳ Ｐゴシック" pitchFamily="2" charset="-128"/>
              </a:rPr>
              <a:t/>
            </a:r>
            <a:br>
              <a:rPr lang="en-US" altLang="en-US" sz="4000" smtClean="0">
                <a:ea typeface="ＭＳ Ｐゴシック" pitchFamily="2" charset="-128"/>
              </a:rPr>
            </a:br>
            <a:r>
              <a:rPr lang="en-US" altLang="en-US" sz="4000" smtClean="0">
                <a:ea typeface="ＭＳ Ｐゴシック" pitchFamily="2" charset="-128"/>
              </a:rPr>
              <a:t>Vertebrate pests</a:t>
            </a:r>
            <a:br>
              <a:rPr lang="en-US" altLang="en-US" sz="4000" smtClean="0">
                <a:ea typeface="ＭＳ Ｐゴシック" pitchFamily="2" charset="-128"/>
              </a:rPr>
            </a:br>
            <a:endParaRPr lang="en-US" altLang="en-US" sz="4000" smtClean="0">
              <a:ea typeface="ＭＳ Ｐゴシック" pitchFamily="2" charset="-128"/>
            </a:endParaRPr>
          </a:p>
        </p:txBody>
      </p:sp>
      <p:sp>
        <p:nvSpPr>
          <p:cNvPr id="220162" name="Content Placeholder 2"/>
          <p:cNvSpPr>
            <a:spLocks noGrp="1"/>
          </p:cNvSpPr>
          <p:nvPr>
            <p:ph idx="1"/>
          </p:nvPr>
        </p:nvSpPr>
        <p:spPr/>
        <p:txBody>
          <a:bodyPr/>
          <a:lstStyle/>
          <a:p>
            <a:r>
              <a:rPr lang="en-US" altLang="en-US" smtClean="0">
                <a:ea typeface="ＭＳ Ｐゴシック" pitchFamily="2" charset="-128"/>
              </a:rPr>
              <a:t>Deer Proof the area</a:t>
            </a:r>
          </a:p>
          <a:p>
            <a:pPr>
              <a:buFontTx/>
              <a:buNone/>
            </a:pPr>
            <a:r>
              <a:rPr lang="en-US" altLang="en-US" smtClean="0">
                <a:ea typeface="ＭＳ Ｐゴシック" pitchFamily="2" charset="-128"/>
              </a:rPr>
              <a:t>       Chicken Wire on Ground</a:t>
            </a:r>
          </a:p>
          <a:p>
            <a:pPr>
              <a:buFontTx/>
              <a:buNone/>
            </a:pPr>
            <a:endParaRPr lang="en-US" altLang="en-US" smtClean="0">
              <a:ea typeface="ＭＳ Ｐゴシック" pitchFamily="2" charset="-128"/>
            </a:endParaRPr>
          </a:p>
        </p:txBody>
      </p:sp>
      <p:sp>
        <p:nvSpPr>
          <p:cNvPr id="220163" name="Slide Number Placeholder 3"/>
          <p:cNvSpPr>
            <a:spLocks noGrp="1"/>
          </p:cNvSpPr>
          <p:nvPr>
            <p:ph type="sldNum" sz="quarter" idx="12"/>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5B4CE8CE-E6D0-46C7-A03C-DA7145C87428}" type="slidenum">
              <a:rPr lang="en-US" altLang="en-US" sz="1200">
                <a:solidFill>
                  <a:srgbClr val="898989"/>
                </a:solidFill>
                <a:latin typeface="Calibri" panose="020F0502020204030204" pitchFamily="34" charset="0"/>
              </a:rPr>
              <a:pPr eaLnBrk="1" hangingPunct="1"/>
              <a:t>150</a:t>
            </a:fld>
            <a:endParaRPr lang="en-US" altLang="en-US" sz="1200">
              <a:solidFill>
                <a:srgbClr val="898989"/>
              </a:solidFill>
              <a:latin typeface="Calibri" panose="020F0502020204030204" pitchFamily="34" charset="0"/>
            </a:endParaRPr>
          </a:p>
        </p:txBody>
      </p:sp>
      <p:pic>
        <p:nvPicPr>
          <p:cNvPr id="220164" name="Picture 4" descr="picture of de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971800"/>
            <a:ext cx="4324350"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Slide Number Placeholder 3"/>
          <p:cNvSpPr>
            <a:spLocks noGrp="1"/>
          </p:cNvSpPr>
          <p:nvPr>
            <p:ph type="sldNum" sz="quarter" idx="12"/>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48A88574-A900-4F83-A87E-A79A85235F46}" type="slidenum">
              <a:rPr lang="en-US" altLang="en-US" sz="1200">
                <a:solidFill>
                  <a:srgbClr val="898989"/>
                </a:solidFill>
                <a:latin typeface="Calibri" panose="020F0502020204030204" pitchFamily="34" charset="0"/>
              </a:rPr>
              <a:pPr eaLnBrk="1" hangingPunct="1"/>
              <a:t>151</a:t>
            </a:fld>
            <a:endParaRPr lang="en-US" altLang="en-US" sz="1200">
              <a:solidFill>
                <a:srgbClr val="898989"/>
              </a:solidFill>
              <a:latin typeface="Calibri" panose="020F0502020204030204" pitchFamily="34" charset="0"/>
            </a:endParaRPr>
          </a:p>
        </p:txBody>
      </p:sp>
      <p:sp>
        <p:nvSpPr>
          <p:cNvPr id="6" name="object 21"/>
          <p:cNvSpPr txBox="1"/>
          <p:nvPr/>
        </p:nvSpPr>
        <p:spPr>
          <a:xfrm>
            <a:off x="609600" y="3838575"/>
            <a:ext cx="4038600" cy="142875"/>
          </a:xfrm>
          <a:prstGeom prst="rect">
            <a:avLst/>
          </a:prstGeom>
        </p:spPr>
        <p:txBody>
          <a:bodyPr lIns="0" tIns="0" rIns="0" bIns="0">
            <a:spAutoFit/>
          </a:bodyPr>
          <a:lstStyle>
            <a:lvl1pPr marL="127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ts val="950"/>
              </a:lnSpc>
            </a:pPr>
            <a:r>
              <a:rPr lang="en-US" altLang="en-US" sz="1600" b="1">
                <a:solidFill>
                  <a:srgbClr val="008000"/>
                </a:solidFill>
                <a:cs typeface="Arial" panose="020B0604020202020204" pitchFamily="34" charset="0"/>
              </a:rPr>
              <a:t> Adult pocket gopher, Thomo-mys species.</a:t>
            </a:r>
          </a:p>
        </p:txBody>
      </p:sp>
      <p:sp>
        <p:nvSpPr>
          <p:cNvPr id="222211" name="object 23"/>
          <p:cNvSpPr>
            <a:spLocks noChangeArrowheads="1"/>
          </p:cNvSpPr>
          <p:nvPr/>
        </p:nvSpPr>
        <p:spPr bwMode="auto">
          <a:xfrm>
            <a:off x="609600" y="1371600"/>
            <a:ext cx="3581400" cy="23622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9" name="object 28"/>
          <p:cNvSpPr txBox="1"/>
          <p:nvPr/>
        </p:nvSpPr>
        <p:spPr>
          <a:xfrm>
            <a:off x="4953000" y="3657600"/>
            <a:ext cx="4114800" cy="152400"/>
          </a:xfrm>
          <a:prstGeom prst="rect">
            <a:avLst/>
          </a:prstGeom>
        </p:spPr>
        <p:txBody>
          <a:bodyPr lIns="0" tIns="0" rIns="0" bIns="0">
            <a:spAutoFit/>
          </a:bodyPr>
          <a:lstStyle>
            <a:lvl1pPr marL="127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ts val="950"/>
              </a:lnSpc>
            </a:pPr>
            <a:r>
              <a:rPr lang="en-US" altLang="en-US" sz="2000">
                <a:solidFill>
                  <a:srgbClr val="008000"/>
                </a:solidFill>
                <a:cs typeface="Arial" panose="020B0604020202020204" pitchFamily="34" charset="0"/>
              </a:rPr>
              <a:t>Top view of a pocket gopher mound</a:t>
            </a:r>
          </a:p>
        </p:txBody>
      </p:sp>
      <p:sp>
        <p:nvSpPr>
          <p:cNvPr id="222213" name="object 29"/>
          <p:cNvSpPr>
            <a:spLocks noChangeArrowheads="1"/>
          </p:cNvSpPr>
          <p:nvPr/>
        </p:nvSpPr>
        <p:spPr bwMode="auto">
          <a:xfrm>
            <a:off x="5257800" y="1371600"/>
            <a:ext cx="3429000" cy="213360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12" name="object 25"/>
          <p:cNvSpPr txBox="1"/>
          <p:nvPr/>
        </p:nvSpPr>
        <p:spPr>
          <a:xfrm>
            <a:off x="5268913" y="6248400"/>
            <a:ext cx="3036887" cy="152400"/>
          </a:xfrm>
          <a:prstGeom prst="rect">
            <a:avLst/>
          </a:prstGeom>
        </p:spPr>
        <p:txBody>
          <a:bodyPr lIns="0" tIns="0" rIns="0" bIns="0">
            <a:spAutoFit/>
          </a:bodyPr>
          <a:lstStyle>
            <a:lvl1pPr marL="127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ts val="950"/>
              </a:lnSpc>
            </a:pPr>
            <a:r>
              <a:rPr lang="en-US" altLang="en-US" sz="2000">
                <a:solidFill>
                  <a:srgbClr val="008000"/>
                </a:solidFill>
                <a:cs typeface="Arial" panose="020B0604020202020204" pitchFamily="34" charset="0"/>
              </a:rPr>
              <a:t>Top view of a mole mound.</a:t>
            </a:r>
          </a:p>
        </p:txBody>
      </p:sp>
      <p:sp>
        <p:nvSpPr>
          <p:cNvPr id="222215" name="object 26"/>
          <p:cNvSpPr>
            <a:spLocks noChangeArrowheads="1"/>
          </p:cNvSpPr>
          <p:nvPr/>
        </p:nvSpPr>
        <p:spPr bwMode="auto">
          <a:xfrm>
            <a:off x="5257800" y="4114800"/>
            <a:ext cx="3389313" cy="2005013"/>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222216" name="object 26"/>
          <p:cNvSpPr>
            <a:spLocks noChangeArrowheads="1"/>
          </p:cNvSpPr>
          <p:nvPr/>
        </p:nvSpPr>
        <p:spPr bwMode="auto">
          <a:xfrm>
            <a:off x="609600" y="4038600"/>
            <a:ext cx="3352800" cy="22098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15" name="object 28"/>
          <p:cNvSpPr txBox="1"/>
          <p:nvPr/>
        </p:nvSpPr>
        <p:spPr>
          <a:xfrm>
            <a:off x="609600" y="6324600"/>
            <a:ext cx="4124325" cy="254000"/>
          </a:xfrm>
          <a:prstGeom prst="rect">
            <a:avLst/>
          </a:prstGeom>
        </p:spPr>
        <p:txBody>
          <a:bodyPr lIns="0" tIns="0" rIns="0" bIns="0">
            <a:spAutoFit/>
          </a:bodyPr>
          <a:lstStyle>
            <a:lvl1pPr marL="127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ts val="950"/>
              </a:lnSpc>
            </a:pPr>
            <a:r>
              <a:rPr lang="en-US" altLang="en-US" sz="1200">
                <a:solidFill>
                  <a:srgbClr val="008000"/>
                </a:solidFill>
                <a:cs typeface="Arial" panose="020B0604020202020204" pitchFamily="34" charset="0"/>
              </a:rPr>
              <a:t>Types and brands of gopher traps include (clockwise from upper right) Victor Black Box, Macabee, Go- phinator, and Cinch.</a:t>
            </a:r>
          </a:p>
        </p:txBody>
      </p:sp>
      <p:sp>
        <p:nvSpPr>
          <p:cNvPr id="222218" name="Title 3"/>
          <p:cNvSpPr>
            <a:spLocks noGrp="1"/>
          </p:cNvSpPr>
          <p:nvPr>
            <p:ph type="title"/>
          </p:nvPr>
        </p:nvSpPr>
        <p:spPr/>
        <p:txBody>
          <a:bodyPr/>
          <a:lstStyle/>
          <a:p>
            <a:r>
              <a:rPr lang="en-US" altLang="en-US" smtClean="0">
                <a:ea typeface="ＭＳ Ｐゴシック" pitchFamily="2" charset="-128"/>
              </a:rPr>
              <a:t>Gophers</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7239000" cy="593725"/>
          </a:xfrm>
        </p:spPr>
        <p:txBody>
          <a:bodyPr>
            <a:normAutofit fontScale="90000"/>
          </a:bodyPr>
          <a:lstStyle/>
          <a:p>
            <a:pPr eaLnBrk="1" fontAlgn="auto" hangingPunct="1">
              <a:spcAft>
                <a:spcPts val="0"/>
              </a:spcAft>
              <a:defRPr/>
            </a:pPr>
            <a:r>
              <a:rPr lang="en-US" dirty="0" smtClean="0"/>
              <a:t>Vertebrate Pests - Rabbits</a:t>
            </a:r>
            <a:endParaRPr lang="en-US" dirty="0"/>
          </a:p>
        </p:txBody>
      </p:sp>
      <p:sp>
        <p:nvSpPr>
          <p:cNvPr id="3" name="Content Placeholder 2"/>
          <p:cNvSpPr>
            <a:spLocks noGrp="1"/>
          </p:cNvSpPr>
          <p:nvPr>
            <p:ph idx="1"/>
          </p:nvPr>
        </p:nvSpPr>
        <p:spPr>
          <a:xfrm>
            <a:off x="457200" y="1239838"/>
            <a:ext cx="7239000" cy="5008562"/>
          </a:xfrm>
        </p:spPr>
        <p:txBody>
          <a:bodyPr>
            <a:normAutofit/>
          </a:bodyPr>
          <a:lstStyle/>
          <a:p>
            <a:pPr>
              <a:lnSpc>
                <a:spcPct val="80000"/>
              </a:lnSpc>
            </a:pPr>
            <a:r>
              <a:rPr lang="en-US" altLang="en-US" sz="2200" smtClean="0">
                <a:ea typeface="ＭＳ Ｐゴシック" pitchFamily="2" charset="-128"/>
              </a:rPr>
              <a:t>Jack</a:t>
            </a:r>
          </a:p>
          <a:p>
            <a:pPr lvl="1">
              <a:lnSpc>
                <a:spcPct val="80000"/>
              </a:lnSpc>
            </a:pPr>
            <a:r>
              <a:rPr lang="en-US" altLang="en-US" sz="2000" smtClean="0">
                <a:ea typeface="ＭＳ Ｐゴシック" pitchFamily="2" charset="-128"/>
              </a:rPr>
              <a:t>Prefer open to semi open </a:t>
            </a:r>
          </a:p>
          <a:p>
            <a:pPr lvl="1">
              <a:lnSpc>
                <a:spcPct val="80000"/>
              </a:lnSpc>
            </a:pPr>
            <a:r>
              <a:rPr lang="en-US" altLang="en-US" sz="2000" smtClean="0">
                <a:ea typeface="ＭＳ Ｐゴシック" pitchFamily="2" charset="-128"/>
              </a:rPr>
              <a:t>Areas	</a:t>
            </a:r>
          </a:p>
          <a:p>
            <a:pPr lvl="1">
              <a:lnSpc>
                <a:spcPct val="80000"/>
              </a:lnSpc>
            </a:pPr>
            <a:r>
              <a:rPr lang="en-US" altLang="en-US" sz="2000" smtClean="0">
                <a:ea typeface="ＭＳ Ｐゴシック" pitchFamily="2" charset="-128"/>
              </a:rPr>
              <a:t>3 – 7 pounds</a:t>
            </a:r>
          </a:p>
          <a:p>
            <a:pPr lvl="1">
              <a:lnSpc>
                <a:spcPct val="80000"/>
              </a:lnSpc>
            </a:pPr>
            <a:r>
              <a:rPr lang="en-US" altLang="en-US" sz="2000" smtClean="0">
                <a:ea typeface="ＭＳ Ｐゴシック" pitchFamily="2" charset="-128"/>
              </a:rPr>
              <a:t>Long black-tipped ears</a:t>
            </a:r>
          </a:p>
          <a:p>
            <a:pPr lvl="1">
              <a:lnSpc>
                <a:spcPct val="80000"/>
              </a:lnSpc>
            </a:pPr>
            <a:r>
              <a:rPr lang="en-US" altLang="en-US" sz="2000" smtClean="0">
                <a:ea typeface="ＭＳ Ｐゴシック" pitchFamily="2" charset="-128"/>
              </a:rPr>
              <a:t>Breed – Jan – August</a:t>
            </a:r>
          </a:p>
          <a:p>
            <a:pPr marL="914400" lvl="2" indent="0">
              <a:lnSpc>
                <a:spcPct val="80000"/>
              </a:lnSpc>
              <a:buFont typeface="Arial" panose="020B0604020202020204" pitchFamily="34" charset="0"/>
              <a:buNone/>
            </a:pPr>
            <a:r>
              <a:rPr lang="en-US" altLang="en-US" sz="1700" smtClean="0">
                <a:ea typeface="ＭＳ Ｐゴシック" pitchFamily="2" charset="-128"/>
              </a:rPr>
              <a:t>2 – 3 /litter</a:t>
            </a:r>
          </a:p>
          <a:p>
            <a:pPr marL="914400" lvl="2" indent="0">
              <a:lnSpc>
                <a:spcPct val="80000"/>
              </a:lnSpc>
              <a:buFont typeface="Arial" panose="020B0604020202020204" pitchFamily="34" charset="0"/>
              <a:buNone/>
            </a:pPr>
            <a:r>
              <a:rPr lang="en-US" altLang="en-US" sz="1700" smtClean="0">
                <a:ea typeface="ＭＳ Ｐゴシック" pitchFamily="2" charset="-128"/>
              </a:rPr>
              <a:t>5 litters/year</a:t>
            </a:r>
          </a:p>
          <a:p>
            <a:pPr>
              <a:lnSpc>
                <a:spcPct val="80000"/>
              </a:lnSpc>
            </a:pPr>
            <a:r>
              <a:rPr lang="en-US" altLang="en-US" sz="2200" smtClean="0">
                <a:ea typeface="ＭＳ Ｐゴシック" pitchFamily="2" charset="-128"/>
              </a:rPr>
              <a:t>Cottontail</a:t>
            </a:r>
          </a:p>
          <a:p>
            <a:pPr lvl="1">
              <a:lnSpc>
                <a:spcPct val="80000"/>
              </a:lnSpc>
              <a:buClr>
                <a:srgbClr val="8064A2"/>
              </a:buClr>
            </a:pPr>
            <a:r>
              <a:rPr lang="en-US" altLang="en-US" sz="2000" smtClean="0">
                <a:ea typeface="ＭＳ Ｐゴシック" pitchFamily="2" charset="-128"/>
              </a:rPr>
              <a:t>Prefer dense cover, bushy</a:t>
            </a:r>
          </a:p>
          <a:p>
            <a:pPr lvl="1">
              <a:lnSpc>
                <a:spcPct val="80000"/>
              </a:lnSpc>
              <a:buClr>
                <a:srgbClr val="8064A2"/>
              </a:buClr>
            </a:pPr>
            <a:r>
              <a:rPr lang="en-US" altLang="en-US" sz="2000" smtClean="0">
                <a:ea typeface="ＭＳ Ｐゴシック" pitchFamily="2" charset="-128"/>
              </a:rPr>
              <a:t>areas</a:t>
            </a:r>
          </a:p>
          <a:p>
            <a:pPr lvl="1">
              <a:lnSpc>
                <a:spcPct val="80000"/>
              </a:lnSpc>
              <a:buClr>
                <a:srgbClr val="8064A2"/>
              </a:buClr>
            </a:pPr>
            <a:r>
              <a:rPr lang="en-US" altLang="en-US" sz="2000" smtClean="0">
                <a:ea typeface="ＭＳ Ｐゴシック" pitchFamily="2" charset="-128"/>
              </a:rPr>
              <a:t>1 ½ - 3 pounds</a:t>
            </a:r>
          </a:p>
          <a:p>
            <a:pPr lvl="1">
              <a:lnSpc>
                <a:spcPct val="80000"/>
              </a:lnSpc>
              <a:buClr>
                <a:srgbClr val="8064A2"/>
              </a:buClr>
            </a:pPr>
            <a:r>
              <a:rPr lang="en-US" altLang="en-US" sz="2000" smtClean="0">
                <a:ea typeface="ＭＳ Ｐゴシック" pitchFamily="2" charset="-128"/>
              </a:rPr>
              <a:t>Rounded shape</a:t>
            </a:r>
          </a:p>
          <a:p>
            <a:pPr lvl="1">
              <a:lnSpc>
                <a:spcPct val="80000"/>
              </a:lnSpc>
              <a:buClr>
                <a:srgbClr val="8064A2"/>
              </a:buClr>
            </a:pPr>
            <a:r>
              <a:rPr lang="en-US" altLang="en-US" sz="2000" smtClean="0">
                <a:ea typeface="ＭＳ Ｐゴシック" pitchFamily="2" charset="-128"/>
              </a:rPr>
              <a:t>Breed – Dec – June</a:t>
            </a:r>
          </a:p>
          <a:p>
            <a:pPr marL="857250" lvl="3" indent="0">
              <a:lnSpc>
                <a:spcPct val="80000"/>
              </a:lnSpc>
              <a:buClr>
                <a:srgbClr val="8064A2"/>
              </a:buClr>
              <a:buFont typeface="Arial" panose="020B0604020202020204" pitchFamily="34" charset="0"/>
              <a:buNone/>
            </a:pPr>
            <a:r>
              <a:rPr lang="en-US" altLang="en-US" sz="1600" smtClean="0">
                <a:ea typeface="ＭＳ Ｐゴシック" pitchFamily="2" charset="-128"/>
              </a:rPr>
              <a:t>3 – 4 /litter</a:t>
            </a:r>
          </a:p>
          <a:p>
            <a:pPr marL="857250" lvl="3" indent="0">
              <a:lnSpc>
                <a:spcPct val="80000"/>
              </a:lnSpc>
              <a:buClr>
                <a:srgbClr val="8064A2"/>
              </a:buClr>
              <a:buFont typeface="Arial" panose="020B0604020202020204" pitchFamily="34" charset="0"/>
              <a:buNone/>
            </a:pPr>
            <a:r>
              <a:rPr lang="en-US" altLang="en-US" sz="1600" smtClean="0">
                <a:ea typeface="ＭＳ Ｐゴシック" pitchFamily="2" charset="-128"/>
              </a:rPr>
              <a:t>6 litters/year</a:t>
            </a:r>
          </a:p>
          <a:p>
            <a:pPr marL="914400" lvl="2" indent="0" eaLnBrk="1" hangingPunct="1">
              <a:lnSpc>
                <a:spcPct val="80000"/>
              </a:lnSpc>
              <a:buClr>
                <a:srgbClr val="8064A2"/>
              </a:buClr>
              <a:buFont typeface="Arial" panose="020B0604020202020204" pitchFamily="34" charset="0"/>
              <a:buNone/>
            </a:pPr>
            <a:endParaRPr lang="en-US" altLang="en-US" sz="1700" smtClean="0">
              <a:ea typeface="ＭＳ Ｐゴシック" pitchFamily="2" charset="-128"/>
            </a:endParaRPr>
          </a:p>
          <a:p>
            <a:pPr lvl="1" eaLnBrk="1" hangingPunct="1">
              <a:lnSpc>
                <a:spcPct val="80000"/>
              </a:lnSpc>
              <a:buClr>
                <a:srgbClr val="8064A2"/>
              </a:buClr>
              <a:buFont typeface="Arial" panose="020B0604020202020204" pitchFamily="34" charset="0"/>
              <a:buNone/>
            </a:pPr>
            <a:endParaRPr lang="en-US" altLang="en-US" sz="2000" smtClean="0">
              <a:ea typeface="ＭＳ Ｐゴシック" pitchFamily="2" charset="-128"/>
            </a:endParaRPr>
          </a:p>
        </p:txBody>
      </p:sp>
      <p:pic>
        <p:nvPicPr>
          <p:cNvPr id="224259" name="Picture 3" descr="desert cottontail rabb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10000"/>
            <a:ext cx="34480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4" descr="Jack Rabbi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447800"/>
            <a:ext cx="34623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73075"/>
            <a:ext cx="7239000" cy="593725"/>
          </a:xfrm>
        </p:spPr>
        <p:txBody>
          <a:bodyPr>
            <a:normAutofit fontScale="90000"/>
          </a:bodyPr>
          <a:lstStyle/>
          <a:p>
            <a:pPr eaLnBrk="1" fontAlgn="auto" hangingPunct="1">
              <a:spcAft>
                <a:spcPts val="0"/>
              </a:spcAft>
              <a:defRPr/>
            </a:pPr>
            <a:r>
              <a:rPr lang="en-US" dirty="0" smtClean="0"/>
              <a:t>Vertebrate pests</a:t>
            </a:r>
            <a:endParaRPr lang="en-US" dirty="0"/>
          </a:p>
        </p:txBody>
      </p:sp>
      <p:sp>
        <p:nvSpPr>
          <p:cNvPr id="18435" name="Content Placeholder 2"/>
          <p:cNvSpPr>
            <a:spLocks noGrp="1"/>
          </p:cNvSpPr>
          <p:nvPr>
            <p:ph idx="1"/>
          </p:nvPr>
        </p:nvSpPr>
        <p:spPr>
          <a:xfrm>
            <a:off x="4267200" y="1371600"/>
            <a:ext cx="3429000" cy="2362200"/>
          </a:xfrm>
        </p:spPr>
        <p:txBody>
          <a:bodyPr>
            <a:normAutofit fontScale="85000" lnSpcReduction="10000"/>
          </a:bodyPr>
          <a:lstStyle/>
          <a:p>
            <a:pPr eaLnBrk="1" hangingPunct="1">
              <a:buFont typeface="Arial" charset="0"/>
              <a:buChar char="•"/>
              <a:defRPr/>
            </a:pPr>
            <a:r>
              <a:rPr lang="en-US" dirty="0" smtClean="0"/>
              <a:t>Rabbit Management</a:t>
            </a:r>
          </a:p>
          <a:p>
            <a:pPr lvl="1" eaLnBrk="1" hangingPunct="1">
              <a:buFont typeface="Arial" charset="0"/>
              <a:buChar char="–"/>
              <a:defRPr/>
            </a:pPr>
            <a:r>
              <a:rPr lang="en-US" dirty="0" smtClean="0"/>
              <a:t>Rabbit Resistant Plants</a:t>
            </a:r>
          </a:p>
          <a:p>
            <a:pPr lvl="1" eaLnBrk="1" hangingPunct="1">
              <a:buFont typeface="Arial" charset="0"/>
              <a:buChar char="–"/>
              <a:defRPr/>
            </a:pPr>
            <a:r>
              <a:rPr lang="en-US" dirty="0" smtClean="0"/>
              <a:t>Exclusion</a:t>
            </a:r>
          </a:p>
          <a:p>
            <a:pPr lvl="2" eaLnBrk="1" hangingPunct="1">
              <a:buFont typeface="Arial" charset="0"/>
              <a:buChar char="•"/>
              <a:defRPr/>
            </a:pPr>
            <a:r>
              <a:rPr lang="en-US" dirty="0" smtClean="0"/>
              <a:t>Fencing</a:t>
            </a:r>
          </a:p>
          <a:p>
            <a:pPr lvl="2" eaLnBrk="1" hangingPunct="1">
              <a:buFont typeface="Arial" charset="0"/>
              <a:buChar char="•"/>
              <a:defRPr/>
            </a:pPr>
            <a:r>
              <a:rPr lang="en-US" dirty="0" smtClean="0"/>
              <a:t>Trunk Guards</a:t>
            </a:r>
          </a:p>
          <a:p>
            <a:pPr lvl="2" eaLnBrk="1" hangingPunct="1">
              <a:buFont typeface="Arial" charset="0"/>
              <a:buChar char="•"/>
              <a:defRPr/>
            </a:pPr>
            <a:endParaRPr lang="en-US" dirty="0" smtClean="0"/>
          </a:p>
          <a:p>
            <a:pPr lvl="2" eaLnBrk="1" hangingPunct="1">
              <a:buFont typeface="Arial" charset="0"/>
              <a:buChar char="•"/>
              <a:defRPr/>
            </a:pPr>
            <a:endParaRPr lang="en-US" dirty="0" smtClean="0"/>
          </a:p>
          <a:p>
            <a:pPr lvl="2" eaLnBrk="1" hangingPunct="1">
              <a:buFont typeface="Arial" charset="0"/>
              <a:buChar char="•"/>
              <a:defRPr/>
            </a:pPr>
            <a:endParaRPr lang="en-US" dirty="0" smtClean="0"/>
          </a:p>
          <a:p>
            <a:pPr lvl="2" eaLnBrk="1" hangingPunct="1">
              <a:buFont typeface="Arial" charset="0"/>
              <a:buChar char="•"/>
              <a:defRPr/>
            </a:pPr>
            <a:endParaRPr lang="en-US" dirty="0" smtClean="0"/>
          </a:p>
          <a:p>
            <a:pPr lvl="1" eaLnBrk="1" hangingPunct="1">
              <a:buFont typeface="Arial" charset="0"/>
              <a:buChar char="–"/>
              <a:defRPr/>
            </a:pPr>
            <a:endParaRPr lang="en-US" dirty="0" smtClean="0"/>
          </a:p>
        </p:txBody>
      </p:sp>
      <p:pic>
        <p:nvPicPr>
          <p:cNvPr id="226307" name="Picture 3" descr="rabbit fenc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638" y="1295400"/>
            <a:ext cx="4076700"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8" name="Picture 4" descr="Rabbit trunk guard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581400"/>
            <a:ext cx="4648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73075"/>
            <a:ext cx="7239000" cy="593725"/>
          </a:xfrm>
        </p:spPr>
        <p:txBody>
          <a:bodyPr>
            <a:normAutofit fontScale="90000"/>
          </a:bodyPr>
          <a:lstStyle/>
          <a:p>
            <a:pPr eaLnBrk="1" fontAlgn="auto" hangingPunct="1">
              <a:spcAft>
                <a:spcPts val="0"/>
              </a:spcAft>
              <a:defRPr/>
            </a:pPr>
            <a:r>
              <a:rPr lang="en-US" dirty="0" smtClean="0"/>
              <a:t>Vertebrate pests</a:t>
            </a:r>
            <a:endParaRPr lang="en-US" dirty="0"/>
          </a:p>
        </p:txBody>
      </p:sp>
      <p:sp>
        <p:nvSpPr>
          <p:cNvPr id="19459" name="Content Placeholder 2"/>
          <p:cNvSpPr>
            <a:spLocks noGrp="1"/>
          </p:cNvSpPr>
          <p:nvPr>
            <p:ph idx="1"/>
          </p:nvPr>
        </p:nvSpPr>
        <p:spPr>
          <a:xfrm>
            <a:off x="304800" y="1524000"/>
            <a:ext cx="7391400" cy="4495800"/>
          </a:xfrm>
        </p:spPr>
        <p:txBody>
          <a:bodyPr>
            <a:normAutofit lnSpcReduction="10000"/>
          </a:bodyPr>
          <a:lstStyle/>
          <a:p>
            <a:pPr eaLnBrk="1" hangingPunct="1">
              <a:buFont typeface="Arial" charset="0"/>
              <a:buChar char="•"/>
              <a:defRPr/>
            </a:pPr>
            <a:r>
              <a:rPr lang="en-US" dirty="0" smtClean="0"/>
              <a:t>Rabbit Management </a:t>
            </a:r>
          </a:p>
          <a:p>
            <a:pPr lvl="1" eaLnBrk="1" hangingPunct="1">
              <a:buFont typeface="Arial" charset="0"/>
              <a:buChar char="–"/>
              <a:defRPr/>
            </a:pPr>
            <a:r>
              <a:rPr lang="en-US" dirty="0" smtClean="0"/>
              <a:t>Trapping (cottontails)</a:t>
            </a:r>
          </a:p>
          <a:p>
            <a:pPr lvl="2" eaLnBrk="1" hangingPunct="1">
              <a:buFont typeface="Arial" charset="0"/>
              <a:buChar char="•"/>
              <a:defRPr/>
            </a:pPr>
            <a:r>
              <a:rPr lang="en-US" dirty="0" smtClean="0"/>
              <a:t>Box plus </a:t>
            </a:r>
            <a:r>
              <a:rPr lang="en-US" dirty="0" err="1" smtClean="0"/>
              <a:t>conibear</a:t>
            </a:r>
            <a:r>
              <a:rPr lang="en-US" dirty="0" smtClean="0"/>
              <a:t> trap</a:t>
            </a:r>
          </a:p>
          <a:p>
            <a:pPr lvl="1" eaLnBrk="1" hangingPunct="1">
              <a:buFont typeface="Arial" charset="0"/>
              <a:buChar char="–"/>
              <a:defRPr/>
            </a:pPr>
            <a:endParaRPr lang="en-US" dirty="0" smtClean="0"/>
          </a:p>
          <a:p>
            <a:pPr lvl="1" eaLnBrk="1" hangingPunct="1">
              <a:buFont typeface="Arial" charset="0"/>
              <a:buChar char="–"/>
              <a:defRPr/>
            </a:pPr>
            <a:endParaRPr lang="en-US" dirty="0" smtClean="0"/>
          </a:p>
          <a:p>
            <a:pPr lvl="1" eaLnBrk="1" hangingPunct="1">
              <a:buFont typeface="Arial" charset="0"/>
              <a:buChar char="–"/>
              <a:defRPr/>
            </a:pPr>
            <a:r>
              <a:rPr lang="en-US" dirty="0" smtClean="0"/>
              <a:t>Rabbit Repellents</a:t>
            </a:r>
          </a:p>
          <a:p>
            <a:pPr lvl="2" eaLnBrk="1" hangingPunct="1">
              <a:buFont typeface="Arial" charset="0"/>
              <a:buChar char="•"/>
              <a:defRPr/>
            </a:pPr>
            <a:r>
              <a:rPr lang="en-US" dirty="0" smtClean="0"/>
              <a:t>Chemical with unpleasant taste</a:t>
            </a:r>
          </a:p>
          <a:p>
            <a:pPr lvl="2" eaLnBrk="1" hangingPunct="1">
              <a:buFont typeface="Arial" charset="0"/>
              <a:buChar char="•"/>
              <a:defRPr/>
            </a:pPr>
            <a:r>
              <a:rPr lang="en-US" dirty="0" smtClean="0"/>
              <a:t>Application before damage</a:t>
            </a:r>
          </a:p>
          <a:p>
            <a:pPr lvl="3" eaLnBrk="1" hangingPunct="1">
              <a:buFont typeface="Arial" charset="0"/>
              <a:buChar char="–"/>
              <a:defRPr/>
            </a:pPr>
            <a:r>
              <a:rPr lang="en-US" dirty="0" smtClean="0"/>
              <a:t>Reapply often</a:t>
            </a:r>
          </a:p>
          <a:p>
            <a:pPr lvl="3" eaLnBrk="1" hangingPunct="1">
              <a:buFont typeface="Arial" charset="0"/>
              <a:buChar char="–"/>
              <a:defRPr/>
            </a:pPr>
            <a:r>
              <a:rPr lang="en-US" dirty="0" smtClean="0"/>
              <a:t>Not for plants intended for human consumption</a:t>
            </a:r>
          </a:p>
          <a:p>
            <a:pPr lvl="3" eaLnBrk="1" hangingPunct="1">
              <a:buFont typeface="Arial" charset="0"/>
              <a:buChar char="–"/>
              <a:defRPr/>
            </a:pPr>
            <a:endParaRPr lang="en-US" dirty="0" smtClean="0"/>
          </a:p>
          <a:p>
            <a:pPr lvl="3" eaLnBrk="1" hangingPunct="1">
              <a:buFont typeface="Arial" charset="0"/>
              <a:buChar char="–"/>
              <a:defRPr/>
            </a:pPr>
            <a:endParaRPr lang="en-US" dirty="0" smtClean="0"/>
          </a:p>
          <a:p>
            <a:pPr lvl="3" eaLnBrk="1" hangingPunct="1">
              <a:buFont typeface="Wingdings 2" pitchFamily="18" charset="2"/>
              <a:buNone/>
              <a:defRPr/>
            </a:pPr>
            <a:endParaRPr lang="en-US" dirty="0" smtClean="0"/>
          </a:p>
          <a:p>
            <a:pPr lvl="1" eaLnBrk="1" hangingPunct="1">
              <a:buFont typeface="Arial" charset="0"/>
              <a:buChar char="–"/>
              <a:defRPr/>
            </a:pPr>
            <a:endParaRPr lang="en-US" dirty="0" smtClean="0"/>
          </a:p>
          <a:p>
            <a:pPr lvl="1" eaLnBrk="1" hangingPunct="1">
              <a:buFont typeface="Arial" charset="0"/>
              <a:buChar char="–"/>
              <a:defRPr/>
            </a:pPr>
            <a:endParaRPr lang="en-US" dirty="0" smtClean="0"/>
          </a:p>
          <a:p>
            <a:pPr lvl="1" eaLnBrk="1" hangingPunct="1">
              <a:buFont typeface="Arial" charset="0"/>
              <a:buChar char="–"/>
              <a:defRPr/>
            </a:pPr>
            <a:endParaRPr lang="en-US" dirty="0" smtClean="0"/>
          </a:p>
          <a:p>
            <a:pPr lvl="1" eaLnBrk="1" hangingPunct="1">
              <a:buFont typeface="Arial" charset="0"/>
              <a:buChar char="–"/>
              <a:defRPr/>
            </a:pPr>
            <a:endParaRPr lang="en-US" dirty="0" smtClean="0"/>
          </a:p>
        </p:txBody>
      </p:sp>
      <p:pic>
        <p:nvPicPr>
          <p:cNvPr id="228355" name="Picture 3" descr="rabbit trap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743200"/>
            <a:ext cx="33194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6" name="Picture 5" descr="conibear trap example.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447800"/>
            <a:ext cx="3429000"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p:cNvSpPr>
            <a:spLocks noGrp="1"/>
          </p:cNvSpPr>
          <p:nvPr>
            <p:ph type="title"/>
          </p:nvPr>
        </p:nvSpPr>
        <p:spPr/>
        <p:txBody>
          <a:bodyPr/>
          <a:lstStyle/>
          <a:p>
            <a:r>
              <a:rPr lang="en-US" altLang="en-US" smtClean="0">
                <a:ea typeface="ＭＳ Ｐゴシック" pitchFamily="2" charset="-128"/>
              </a:rPr>
              <a:t>VOLE</a:t>
            </a:r>
          </a:p>
        </p:txBody>
      </p:sp>
      <p:pic>
        <p:nvPicPr>
          <p:cNvPr id="230402" name="Picture 2" descr="C:\Users\richcz\davis\Czapleski\3343_84_01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24000"/>
            <a:ext cx="6875463" cy="4525963"/>
          </a:xfrm>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Title 1"/>
          <p:cNvSpPr>
            <a:spLocks noGrp="1"/>
          </p:cNvSpPr>
          <p:nvPr>
            <p:ph type="title"/>
          </p:nvPr>
        </p:nvSpPr>
        <p:spPr/>
        <p:txBody>
          <a:bodyPr/>
          <a:lstStyle/>
          <a:p>
            <a:r>
              <a:rPr lang="en-US" altLang="en-US" smtClean="0">
                <a:ea typeface="ＭＳ Ｐゴシック" pitchFamily="2" charset="-128"/>
              </a:rPr>
              <a:t>VOLE DAMAGE- girdled trunk</a:t>
            </a:r>
          </a:p>
        </p:txBody>
      </p:sp>
      <p:pic>
        <p:nvPicPr>
          <p:cNvPr id="231426" name="Picture 2" descr="C:\Users\richcz\davis\Czapleski\3343_84_01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447800"/>
            <a:ext cx="6815138" cy="4525963"/>
          </a:xfrm>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24089" y="663082"/>
            <a:ext cx="8502424" cy="685800"/>
          </a:xfrm>
        </p:spPr>
        <p:txBody>
          <a:bodyPr>
            <a:normAutofit fontScale="90000"/>
          </a:bodyPr>
          <a:lstStyle/>
          <a:p>
            <a:pPr eaLnBrk="1" hangingPunct="1">
              <a:defRPr/>
            </a:pPr>
            <a:r>
              <a:rPr lang="en-US" sz="3200" b="1" dirty="0" smtClean="0"/>
              <a:t>HOME </a:t>
            </a:r>
            <a:r>
              <a:rPr lang="en-US" sz="3200" b="1" dirty="0" smtClean="0"/>
              <a:t>VINEYARD WORKSHOP</a:t>
            </a:r>
            <a:br>
              <a:rPr lang="en-US" sz="3200" b="1" dirty="0" smtClean="0"/>
            </a:br>
            <a:endParaRPr lang="en-US" sz="3200" b="1" dirty="0" smtClean="0"/>
          </a:p>
        </p:txBody>
      </p:sp>
      <p:sp>
        <p:nvSpPr>
          <p:cNvPr id="232450" name="Rectangle 3"/>
          <p:cNvSpPr>
            <a:spLocks noGrp="1" noChangeArrowheads="1"/>
          </p:cNvSpPr>
          <p:nvPr>
            <p:ph idx="1"/>
          </p:nvPr>
        </p:nvSpPr>
        <p:spPr>
          <a:xfrm>
            <a:off x="434975" y="1143000"/>
            <a:ext cx="8491538" cy="4267200"/>
          </a:xfrm>
        </p:spPr>
        <p:txBody>
          <a:bodyPr/>
          <a:lstStyle/>
          <a:p>
            <a:pPr algn="ctr" eaLnBrk="1" hangingPunct="1">
              <a:lnSpc>
                <a:spcPct val="130000"/>
              </a:lnSpc>
              <a:buFontTx/>
              <a:buNone/>
            </a:pPr>
            <a:r>
              <a:rPr lang="en-US" altLang="en-US" dirty="0" smtClean="0">
                <a:ea typeface="ＭＳ Ｐゴシック" pitchFamily="2" charset="-128"/>
              </a:rPr>
              <a:t>Thank you for your time!</a:t>
            </a:r>
          </a:p>
          <a:p>
            <a:pPr algn="ctr" eaLnBrk="1" hangingPunct="1">
              <a:lnSpc>
                <a:spcPct val="130000"/>
              </a:lnSpc>
              <a:buFontTx/>
              <a:buNone/>
            </a:pPr>
            <a:r>
              <a:rPr lang="en-US" altLang="en-US" sz="2800" dirty="0" smtClean="0">
                <a:ea typeface="ＭＳ Ｐゴシック" pitchFamily="2" charset="-128"/>
              </a:rPr>
              <a:t>Our Next </a:t>
            </a:r>
            <a:r>
              <a:rPr lang="en-US" altLang="en-US" sz="2800" dirty="0" smtClean="0">
                <a:ea typeface="ＭＳ Ｐゴシック" pitchFamily="2" charset="-128"/>
              </a:rPr>
              <a:t>Home Vineyard Workshop</a:t>
            </a:r>
            <a:r>
              <a:rPr lang="en-US" altLang="en-US" sz="2800" dirty="0" smtClean="0">
                <a:ea typeface="ＭＳ Ｐゴシック" pitchFamily="2" charset="-128"/>
              </a:rPr>
              <a:t>: Part 2 – August </a:t>
            </a:r>
            <a:r>
              <a:rPr lang="en-US" altLang="en-US" sz="2800" dirty="0" smtClean="0">
                <a:ea typeface="ＭＳ Ｐゴシック" pitchFamily="2" charset="-128"/>
              </a:rPr>
              <a:t>12</a:t>
            </a:r>
            <a:r>
              <a:rPr lang="en-US" altLang="en-US" sz="2800" dirty="0" smtClean="0">
                <a:ea typeface="ＭＳ Ｐゴシック" pitchFamily="2" charset="-128"/>
              </a:rPr>
              <a:t>th </a:t>
            </a:r>
            <a:endParaRPr lang="en-US" altLang="en-US" sz="2800" dirty="0" smtClean="0">
              <a:ea typeface="ＭＳ Ｐゴシック" pitchFamily="2" charset="-128"/>
            </a:endParaRPr>
          </a:p>
          <a:p>
            <a:pPr eaLnBrk="1" hangingPunct="1">
              <a:lnSpc>
                <a:spcPct val="130000"/>
              </a:lnSpc>
              <a:buFontTx/>
              <a:buNone/>
            </a:pPr>
            <a:endParaRPr lang="en-US" altLang="en-US" sz="1600" b="1" dirty="0" smtClean="0">
              <a:solidFill>
                <a:srgbClr val="FF9966"/>
              </a:solidFill>
              <a:ea typeface="ＭＳ Ｐゴシック" pitchFamily="2" charset="-128"/>
            </a:endParaRPr>
          </a:p>
        </p:txBody>
      </p:sp>
      <p:sp>
        <p:nvSpPr>
          <p:cNvPr id="232451" name="Slide Number Placeholder 5"/>
          <p:cNvSpPr>
            <a:spLocks noGrp="1"/>
          </p:cNvSpPr>
          <p:nvPr>
            <p:ph type="sldNum" sz="quarter" idx="12"/>
          </p:nvPr>
        </p:nvSpPr>
        <p:spPr bwMode="auto">
          <a:xfrm>
            <a:off x="6553200" y="6243638"/>
            <a:ext cx="21336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A98459C6-EB31-409E-A2A1-54CA4CFFDF41}" type="slidenum">
              <a:rPr lang="en-US" altLang="en-US" sz="1200">
                <a:solidFill>
                  <a:srgbClr val="898989"/>
                </a:solidFill>
                <a:latin typeface="Calibri" panose="020F0502020204030204" pitchFamily="34" charset="0"/>
              </a:rPr>
              <a:pPr eaLnBrk="1" hangingPunct="1"/>
              <a:t>157</a:t>
            </a:fld>
            <a:endParaRPr lang="en-US" altLang="en-US" sz="1200">
              <a:solidFill>
                <a:srgbClr val="898989"/>
              </a:solidFill>
              <a:latin typeface="Calibri" panose="020F0502020204030204" pitchFamily="34" charset="0"/>
            </a:endParaRPr>
          </a:p>
        </p:txBody>
      </p:sp>
      <p:pic>
        <p:nvPicPr>
          <p:cNvPr id="23245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2743200"/>
            <a:ext cx="193357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3" name="Rectangle 3"/>
          <p:cNvSpPr txBox="1">
            <a:spLocks noChangeArrowheads="1"/>
          </p:cNvSpPr>
          <p:nvPr/>
        </p:nvSpPr>
        <p:spPr bwMode="auto">
          <a:xfrm>
            <a:off x="381000" y="5943600"/>
            <a:ext cx="8491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lnSpc>
                <a:spcPct val="130000"/>
              </a:lnSpc>
              <a:spcBef>
                <a:spcPct val="20000"/>
              </a:spcBef>
            </a:pPr>
            <a:r>
              <a:rPr lang="en-US" altLang="en-US" sz="3200">
                <a:solidFill>
                  <a:srgbClr val="008000"/>
                </a:solidFill>
                <a:latin typeface="Calibri" panose="020F0502020204030204" pitchFamily="34" charset="0"/>
              </a:rPr>
              <a:t>Please complete our course evaluation</a:t>
            </a:r>
            <a:endParaRPr lang="en-US" altLang="en-US" sz="3200">
              <a:solidFill>
                <a:srgbClr val="FF6699"/>
              </a:solidFill>
              <a:latin typeface="Calibri" panose="020F0502020204030204" pitchFamily="34" charset="0"/>
            </a:endParaRPr>
          </a:p>
        </p:txBody>
      </p:sp>
      <p:pic>
        <p:nvPicPr>
          <p:cNvPr id="232454"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3541713"/>
            <a:ext cx="18891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5" name="Rectangle 3"/>
          <p:cNvSpPr txBox="1">
            <a:spLocks noChangeArrowheads="1"/>
          </p:cNvSpPr>
          <p:nvPr/>
        </p:nvSpPr>
        <p:spPr bwMode="auto">
          <a:xfrm>
            <a:off x="7010400" y="56388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lnSpc>
                <a:spcPct val="130000"/>
              </a:lnSpc>
              <a:spcBef>
                <a:spcPct val="20000"/>
              </a:spcBef>
            </a:pPr>
            <a:r>
              <a:rPr lang="en-US" altLang="en-US" sz="2000" b="1">
                <a:solidFill>
                  <a:srgbClr val="FF0000"/>
                </a:solidFill>
                <a:latin typeface="Calibri" panose="020F0502020204030204" pitchFamily="34" charset="0"/>
              </a:rPr>
              <a:t>On Sale Now</a:t>
            </a:r>
          </a:p>
        </p:txBody>
      </p:sp>
      <p:sp>
        <p:nvSpPr>
          <p:cNvPr id="232456" name="Rectangle 2"/>
          <p:cNvSpPr>
            <a:spLocks noChangeArrowheads="1"/>
          </p:cNvSpPr>
          <p:nvPr/>
        </p:nvSpPr>
        <p:spPr bwMode="auto">
          <a:xfrm>
            <a:off x="4267200" y="2743200"/>
            <a:ext cx="228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1800" b="1">
                <a:solidFill>
                  <a:srgbClr val="000090"/>
                </a:solidFill>
              </a:rPr>
              <a:t>UC Master Gardeners of Napa County</a:t>
            </a:r>
            <a:endParaRPr lang="en-US" altLang="en-US" sz="1800">
              <a:solidFill>
                <a:srgbClr val="000090"/>
              </a:solidFill>
            </a:endParaRPr>
          </a:p>
        </p:txBody>
      </p:sp>
      <p:sp>
        <p:nvSpPr>
          <p:cNvPr id="232457" name="Rectangle 3"/>
          <p:cNvSpPr txBox="1">
            <a:spLocks noChangeArrowheads="1"/>
          </p:cNvSpPr>
          <p:nvPr/>
        </p:nvSpPr>
        <p:spPr bwMode="auto">
          <a:xfrm>
            <a:off x="4524375" y="5638800"/>
            <a:ext cx="1676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lnSpc>
                <a:spcPct val="130000"/>
              </a:lnSpc>
              <a:spcBef>
                <a:spcPct val="20000"/>
              </a:spcBef>
            </a:pPr>
            <a:r>
              <a:rPr lang="en-US" altLang="en-US" sz="2000" b="1">
                <a:solidFill>
                  <a:srgbClr val="FF0000"/>
                </a:solidFill>
                <a:latin typeface="Calibri" panose="020F0502020204030204" pitchFamily="34" charset="0"/>
              </a:rPr>
              <a:t> Follow Us</a:t>
            </a:r>
          </a:p>
        </p:txBody>
      </p:sp>
      <p:sp>
        <p:nvSpPr>
          <p:cNvPr id="232458" name="Rectangle 3"/>
          <p:cNvSpPr txBox="1">
            <a:spLocks noChangeArrowheads="1"/>
          </p:cNvSpPr>
          <p:nvPr/>
        </p:nvSpPr>
        <p:spPr bwMode="auto">
          <a:xfrm>
            <a:off x="4524375" y="5334000"/>
            <a:ext cx="167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lnSpc>
                <a:spcPct val="130000"/>
              </a:lnSpc>
              <a:spcBef>
                <a:spcPct val="20000"/>
              </a:spcBef>
            </a:pPr>
            <a:r>
              <a:rPr lang="en-US" altLang="en-US" sz="2000" b="1">
                <a:solidFill>
                  <a:srgbClr val="FF0000"/>
                </a:solidFill>
                <a:latin typeface="Calibri" panose="020F0502020204030204" pitchFamily="34" charset="0"/>
              </a:rPr>
              <a:t>Like Us</a:t>
            </a:r>
          </a:p>
        </p:txBody>
      </p:sp>
      <p:sp>
        <p:nvSpPr>
          <p:cNvPr id="232460" name="Rectangle 16"/>
          <p:cNvSpPr>
            <a:spLocks noChangeArrowheads="1"/>
          </p:cNvSpPr>
          <p:nvPr/>
        </p:nvSpPr>
        <p:spPr bwMode="auto">
          <a:xfrm>
            <a:off x="381000" y="29718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dirty="0">
                <a:solidFill>
                  <a:srgbClr val="FF0000"/>
                </a:solidFill>
              </a:rPr>
              <a:t>Plant Sale – April </a:t>
            </a:r>
            <a:r>
              <a:rPr lang="en-US" altLang="en-US" b="1" dirty="0" smtClean="0">
                <a:solidFill>
                  <a:srgbClr val="FF0000"/>
                </a:solidFill>
              </a:rPr>
              <a:t>8th</a:t>
            </a:r>
            <a:endParaRPr lang="en-US" altLang="en-US" b="1" dirty="0">
              <a:solidFill>
                <a:srgbClr val="FF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363" y="3652055"/>
            <a:ext cx="3925887" cy="204707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2"/>
          <p:cNvSpPr>
            <a:spLocks noGrp="1"/>
          </p:cNvSpPr>
          <p:nvPr>
            <p:ph type="title"/>
          </p:nvPr>
        </p:nvSpPr>
        <p:spPr/>
        <p:txBody>
          <a:bodyPr/>
          <a:lstStyle/>
          <a:p>
            <a:pPr eaLnBrk="1" hangingPunct="1"/>
            <a:r>
              <a:rPr lang="en-US" altLang="en-US" smtClean="0">
                <a:ea typeface="ＭＳ Ｐゴシック" pitchFamily="2" charset="-128"/>
              </a:rPr>
              <a:t>Bud Break</a:t>
            </a:r>
          </a:p>
        </p:txBody>
      </p:sp>
      <p:pic>
        <p:nvPicPr>
          <p:cNvPr id="32770" name="Content Placeholder 3" descr="bud%20break%20march%2002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447800"/>
            <a:ext cx="6035675" cy="4525963"/>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Live_bu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71600"/>
            <a:ext cx="5334000"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Bud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2"/>
          <p:cNvSpPr>
            <a:spLocks noGrp="1"/>
          </p:cNvSpPr>
          <p:nvPr>
            <p:ph type="title"/>
          </p:nvPr>
        </p:nvSpPr>
        <p:spPr/>
        <p:txBody>
          <a:bodyPr/>
          <a:lstStyle/>
          <a:p>
            <a:pPr eaLnBrk="1" hangingPunct="1"/>
            <a:r>
              <a:rPr lang="en-US" altLang="en-US" smtClean="0">
                <a:ea typeface="ＭＳ Ｐゴシック" pitchFamily="2" charset="-128"/>
              </a:rPr>
              <a:t>Bud Break</a:t>
            </a:r>
          </a:p>
        </p:txBody>
      </p:sp>
      <p:pic>
        <p:nvPicPr>
          <p:cNvPr id="34818" name="Picture 2" descr="C:\Users\richcz\davis\Czapleski\3343_01_003.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1813" y="1447800"/>
            <a:ext cx="3000375" cy="4525963"/>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2"/>
          <p:cNvSpPr>
            <a:spLocks noGrp="1"/>
          </p:cNvSpPr>
          <p:nvPr>
            <p:ph type="title"/>
          </p:nvPr>
        </p:nvSpPr>
        <p:spPr/>
        <p:txBody>
          <a:bodyPr/>
          <a:lstStyle/>
          <a:p>
            <a:pPr eaLnBrk="1" hangingPunct="1"/>
            <a:r>
              <a:rPr lang="en-US" altLang="en-US" smtClean="0">
                <a:ea typeface="ＭＳ Ｐゴシック" pitchFamily="2" charset="-128"/>
              </a:rPr>
              <a:t>Bud Break</a:t>
            </a:r>
          </a:p>
        </p:txBody>
      </p:sp>
      <p:pic>
        <p:nvPicPr>
          <p:cNvPr id="35842" name="Content Placeholder 3" descr="bud%20break%20march%20024.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ChangeArrowheads="1"/>
          </p:cNvSpPr>
          <p:nvPr/>
        </p:nvSpPr>
        <p:spPr bwMode="auto">
          <a:xfrm>
            <a:off x="762000" y="-4763"/>
            <a:ext cx="7924800" cy="563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3200">
              <a:latin typeface="Tahoma" panose="020B0604030504040204" pitchFamily="34" charset="0"/>
            </a:endParaRPr>
          </a:p>
          <a:p>
            <a:pPr algn="ctr" eaLnBrk="1" hangingPunct="1"/>
            <a:r>
              <a:rPr lang="en-US" altLang="en-US">
                <a:solidFill>
                  <a:srgbClr val="008000"/>
                </a:solidFill>
                <a:latin typeface="Tahoma" panose="020B0604030504040204" pitchFamily="34" charset="0"/>
              </a:rPr>
              <a:t> University of California Cooperative Extension UC MASTER GARDENERS OF NAPA COUNTY</a:t>
            </a:r>
          </a:p>
          <a:p>
            <a:pPr algn="ctr" eaLnBrk="1" hangingPunct="1"/>
            <a:endParaRPr lang="en-US" altLang="en-US">
              <a:solidFill>
                <a:srgbClr val="008000"/>
              </a:solidFill>
            </a:endParaRPr>
          </a:p>
          <a:p>
            <a:pPr lvl="1" algn="ctr"/>
            <a:r>
              <a:rPr lang="en-US" altLang="en-US">
                <a:solidFill>
                  <a:srgbClr val="008000"/>
                </a:solidFill>
              </a:rPr>
              <a:t> </a:t>
            </a:r>
            <a:r>
              <a:rPr lang="en-US" altLang="en-US" b="1">
                <a:solidFill>
                  <a:srgbClr val="008000"/>
                </a:solidFill>
              </a:rPr>
              <a:t>Need more Information:</a:t>
            </a:r>
          </a:p>
          <a:p>
            <a:pPr lvl="1" algn="ctr"/>
            <a:endParaRPr lang="en-US" altLang="en-US" b="1">
              <a:solidFill>
                <a:srgbClr val="008000"/>
              </a:solidFill>
            </a:endParaRPr>
          </a:p>
          <a:p>
            <a:pPr lvl="1" algn="ctr"/>
            <a:r>
              <a:rPr lang="en-US" altLang="en-US">
                <a:solidFill>
                  <a:srgbClr val="008000"/>
                </a:solidFill>
                <a:latin typeface="Tahoma" panose="020B0604030504040204" pitchFamily="34" charset="0"/>
              </a:rPr>
              <a:t>Help Desk             </a:t>
            </a:r>
          </a:p>
          <a:p>
            <a:pPr lvl="1" algn="ctr"/>
            <a:r>
              <a:rPr lang="en-US" altLang="en-US">
                <a:solidFill>
                  <a:srgbClr val="008000"/>
                </a:solidFill>
                <a:latin typeface="Tahoma" panose="020B0604030504040204" pitchFamily="34" charset="0"/>
              </a:rPr>
              <a:t>Monday, Wednesday, Friday</a:t>
            </a:r>
          </a:p>
          <a:p>
            <a:pPr algn="ctr"/>
            <a:r>
              <a:rPr lang="en-US" altLang="en-US">
                <a:solidFill>
                  <a:srgbClr val="008000"/>
                </a:solidFill>
                <a:latin typeface="Tahoma" panose="020B0604030504040204" pitchFamily="34" charset="0"/>
              </a:rPr>
              <a:t>9:00 AM – 12:00 Noon</a:t>
            </a:r>
          </a:p>
          <a:p>
            <a:pPr algn="ctr"/>
            <a:r>
              <a:rPr lang="en-US" altLang="en-US">
                <a:solidFill>
                  <a:srgbClr val="008000"/>
                </a:solidFill>
                <a:latin typeface="Tahoma" panose="020B0604030504040204" pitchFamily="34" charset="0"/>
              </a:rPr>
              <a:t>253-4143</a:t>
            </a:r>
          </a:p>
          <a:p>
            <a:pPr algn="ctr"/>
            <a:r>
              <a:rPr lang="en-US" altLang="en-US" b="1">
                <a:latin typeface="Tahoma" panose="020B0604030504040204" pitchFamily="34" charset="0"/>
              </a:rPr>
              <a:t>E-mail: </a:t>
            </a:r>
            <a:r>
              <a:rPr lang="en-US" altLang="en-US" b="1">
                <a:latin typeface="Tahoma" panose="020B0604030504040204" pitchFamily="34" charset="0"/>
                <a:hlinkClick r:id="rId3"/>
              </a:rPr>
              <a:t>mastergardeners@countyofnapa.org</a:t>
            </a:r>
            <a:endParaRPr lang="en-US" altLang="en-US" b="1">
              <a:latin typeface="Tahoma" panose="020B0604030504040204" pitchFamily="34" charset="0"/>
            </a:endParaRPr>
          </a:p>
          <a:p>
            <a:pPr algn="ctr"/>
            <a:r>
              <a:rPr lang="en-US" altLang="en-US" b="1">
                <a:latin typeface="Tahoma" panose="020B0604030504040204" pitchFamily="34" charset="0"/>
              </a:rPr>
              <a:t>http://cenapa.ucdavis.edu</a:t>
            </a:r>
          </a:p>
          <a:p>
            <a:pPr algn="ctr"/>
            <a:endParaRPr lang="en-US" altLang="en-US">
              <a:latin typeface="Tahoma" panose="020B0604030504040204" pitchFamily="34" charset="0"/>
            </a:endParaRPr>
          </a:p>
          <a:p>
            <a:pPr algn="ctr"/>
            <a:endParaRPr lang="en-US" altLang="en-US">
              <a:latin typeface="Tahoma" panose="020B0604030504040204" pitchFamily="34" charset="0"/>
            </a:endParaRPr>
          </a:p>
          <a:p>
            <a:pPr algn="ctr"/>
            <a:r>
              <a:rPr lang="en-US" altLang="en-US" sz="1600">
                <a:solidFill>
                  <a:srgbClr val="008000"/>
                </a:solidFill>
                <a:latin typeface="Tahoma" panose="020B0604030504040204" pitchFamily="34" charset="0"/>
              </a:rPr>
              <a:t>WEB SITE:   WWW.IPM.UCDAVIS.ED Integrated Pest Management PEST NOTES</a:t>
            </a:r>
            <a:endParaRPr lang="en-US" altLang="en-US" sz="1600">
              <a:solidFill>
                <a:srgbClr val="008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4"/>
          <p:cNvSpPr>
            <a:spLocks noGrp="1"/>
          </p:cNvSpPr>
          <p:nvPr>
            <p:ph type="title"/>
          </p:nvPr>
        </p:nvSpPr>
        <p:spPr/>
        <p:txBody>
          <a:bodyPr/>
          <a:lstStyle/>
          <a:p>
            <a:pPr eaLnBrk="1" hangingPunct="1"/>
            <a:r>
              <a:rPr lang="en-US" altLang="en-US" smtClean="0">
                <a:ea typeface="ＭＳ Ｐゴシック" pitchFamily="2" charset="-128"/>
              </a:rPr>
              <a:t>Early Shoot Growth</a:t>
            </a:r>
          </a:p>
        </p:txBody>
      </p:sp>
      <p:pic>
        <p:nvPicPr>
          <p:cNvPr id="36866" name="Content Placeholder 3" descr="D0309201105550782584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67000" y="1355725"/>
            <a:ext cx="3657600" cy="4457700"/>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2"/>
          <p:cNvSpPr>
            <a:spLocks noGrp="1"/>
          </p:cNvSpPr>
          <p:nvPr>
            <p:ph type="title"/>
          </p:nvPr>
        </p:nvSpPr>
        <p:spPr>
          <a:xfrm>
            <a:off x="457200" y="304800"/>
            <a:ext cx="9117013" cy="1143000"/>
          </a:xfrm>
        </p:spPr>
        <p:txBody>
          <a:bodyPr/>
          <a:lstStyle/>
          <a:p>
            <a:pPr eaLnBrk="1" hangingPunct="1"/>
            <a:r>
              <a:rPr lang="en-US" altLang="en-US" smtClean="0">
                <a:ea typeface="ＭＳ Ｐゴシック" pitchFamily="2" charset="-128"/>
              </a:rPr>
              <a:t>Early Shoot Growth- flat leaf stage</a:t>
            </a:r>
          </a:p>
        </p:txBody>
      </p:sp>
      <p:pic>
        <p:nvPicPr>
          <p:cNvPr id="37890" name="Picture 2" descr="C:\Users\richcz\davis\Czapleski\3343_01_005.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8163" y="1600200"/>
            <a:ext cx="2987675" cy="45259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Content Placeholder 7" descr="early leaves.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830513" y="1600200"/>
            <a:ext cx="3482975" cy="4525963"/>
          </a:xfr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2"/>
          <p:cNvSpPr>
            <a:spLocks noGrp="1"/>
          </p:cNvSpPr>
          <p:nvPr>
            <p:ph type="title"/>
          </p:nvPr>
        </p:nvSpPr>
        <p:spPr>
          <a:xfrm>
            <a:off x="685800" y="274638"/>
            <a:ext cx="8229600" cy="1143000"/>
          </a:xfrm>
        </p:spPr>
        <p:txBody>
          <a:bodyPr/>
          <a:lstStyle/>
          <a:p>
            <a:pPr eaLnBrk="1" hangingPunct="1"/>
            <a:r>
              <a:rPr lang="en-US" altLang="en-US" sz="4000" smtClean="0">
                <a:ea typeface="ＭＳ Ｐゴシック" pitchFamily="2" charset="-128"/>
              </a:rPr>
              <a:t>Early Shoot Growth- Six inch Shot</a:t>
            </a:r>
          </a:p>
        </p:txBody>
      </p:sp>
      <p:pic>
        <p:nvPicPr>
          <p:cNvPr id="39938" name="Picture 2" descr="C:\Users\richcz\davis\Czapleski\3343_01_0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84275" y="1600200"/>
            <a:ext cx="6775450" cy="4525963"/>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2"/>
          <p:cNvSpPr>
            <a:spLocks noGrp="1"/>
          </p:cNvSpPr>
          <p:nvPr>
            <p:ph type="title"/>
          </p:nvPr>
        </p:nvSpPr>
        <p:spPr/>
        <p:txBody>
          <a:bodyPr/>
          <a:lstStyle/>
          <a:p>
            <a:pPr eaLnBrk="1" hangingPunct="1"/>
            <a:r>
              <a:rPr lang="en-US" altLang="en-US" sz="4000" smtClean="0">
                <a:ea typeface="ＭＳ Ｐゴシック" pitchFamily="2" charset="-128"/>
              </a:rPr>
              <a:t>Early Growth-twelve inch growth</a:t>
            </a:r>
          </a:p>
        </p:txBody>
      </p:sp>
      <p:pic>
        <p:nvPicPr>
          <p:cNvPr id="40962" name="Picture 2" descr="C:\Users\richcz\davis\Czapleski\3343_01_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6575" y="1600200"/>
            <a:ext cx="2990850" cy="4525963"/>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2"/>
          <p:cNvSpPr>
            <a:spLocks noGrp="1"/>
          </p:cNvSpPr>
          <p:nvPr>
            <p:ph type="title"/>
          </p:nvPr>
        </p:nvSpPr>
        <p:spPr>
          <a:xfrm>
            <a:off x="762000" y="152400"/>
            <a:ext cx="8229600" cy="1219200"/>
          </a:xfrm>
        </p:spPr>
        <p:txBody>
          <a:bodyPr/>
          <a:lstStyle/>
          <a:p>
            <a:pPr eaLnBrk="1" hangingPunct="1"/>
            <a:r>
              <a:rPr lang="en-US" altLang="en-US" sz="3600" smtClean="0">
                <a:ea typeface="ＭＳ Ｐゴシック" pitchFamily="2" charset="-128"/>
              </a:rPr>
              <a:t>Twelve-inch growth stage showing early development of axillary buds </a:t>
            </a:r>
          </a:p>
        </p:txBody>
      </p:sp>
      <p:pic>
        <p:nvPicPr>
          <p:cNvPr id="41986" name="Picture 2" descr="C:\Users\richcz\davis\Czapleski\3343_01_00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97213" y="1600200"/>
            <a:ext cx="2949575" cy="4525963"/>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152400"/>
            <a:ext cx="6553200" cy="1143000"/>
          </a:xfrm>
        </p:spPr>
        <p:txBody>
          <a:bodyPr rtlCol="0">
            <a:normAutofit fontScale="90000"/>
          </a:bodyPr>
          <a:lstStyle/>
          <a:p>
            <a:pPr eaLnBrk="1" fontAlgn="auto" hangingPunct="1">
              <a:spcAft>
                <a:spcPts val="0"/>
              </a:spcAft>
              <a:defRPr/>
            </a:pPr>
            <a:r>
              <a:rPr lang="en-US" dirty="0" smtClean="0">
                <a:ea typeface="+mj-ea"/>
                <a:cs typeface="+mj-cs"/>
              </a:rPr>
              <a:t>Vine Growth at the beginning of bloom </a:t>
            </a:r>
            <a:endParaRPr lang="en-US" dirty="0">
              <a:ea typeface="+mj-ea"/>
              <a:cs typeface="+mj-cs"/>
            </a:endParaRPr>
          </a:p>
        </p:txBody>
      </p:sp>
      <p:pic>
        <p:nvPicPr>
          <p:cNvPr id="43010" name="Picture 2" descr="C:\Users\richcz\davis\Czapleski\3343_01_0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28975" y="1443038"/>
            <a:ext cx="3095625" cy="4683125"/>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2"/>
          <p:cNvSpPr>
            <a:spLocks noGrp="1"/>
          </p:cNvSpPr>
          <p:nvPr>
            <p:ph type="title"/>
          </p:nvPr>
        </p:nvSpPr>
        <p:spPr/>
        <p:txBody>
          <a:bodyPr/>
          <a:lstStyle/>
          <a:p>
            <a:pPr eaLnBrk="1" hangingPunct="1"/>
            <a:r>
              <a:rPr lang="en-US" altLang="en-US" smtClean="0">
                <a:ea typeface="ＭＳ Ｐゴシック" pitchFamily="2" charset="-128"/>
              </a:rPr>
              <a:t>ANNUAL GROWTH CYCLE</a:t>
            </a:r>
          </a:p>
        </p:txBody>
      </p:sp>
      <p:sp>
        <p:nvSpPr>
          <p:cNvPr id="29699" name="Content Placeholder 1"/>
          <p:cNvSpPr>
            <a:spLocks noGrp="1"/>
          </p:cNvSpPr>
          <p:nvPr>
            <p:ph idx="1"/>
          </p:nvPr>
        </p:nvSpPr>
        <p:spPr/>
        <p:txBody>
          <a:bodyPr/>
          <a:lstStyle/>
          <a:p>
            <a:pPr eaLnBrk="1" hangingPunct="1"/>
            <a:endParaRPr lang="en-US" altLang="en-US" smtClean="0">
              <a:ea typeface="ＭＳ Ｐゴシック" pitchFamily="2" charset="-128"/>
            </a:endParaRPr>
          </a:p>
          <a:p>
            <a:pPr eaLnBrk="1" hangingPunct="1">
              <a:buFont typeface="Arial" panose="020B0604020202020204" pitchFamily="34" charset="0"/>
              <a:buNone/>
            </a:pPr>
            <a:r>
              <a:rPr lang="en-US" altLang="en-US" smtClean="0">
                <a:solidFill>
                  <a:srgbClr val="FF0000"/>
                </a:solidFill>
                <a:ea typeface="ＭＳ Ｐゴシック" pitchFamily="2" charset="-128"/>
              </a:rPr>
              <a:t>CLUSTER INTIATION</a:t>
            </a:r>
            <a:endParaRPr lang="en-US" altLang="en-US" smtClean="0">
              <a:ea typeface="ＭＳ Ｐゴシック" pitchFamily="2" charset="-128"/>
            </a:endParaRPr>
          </a:p>
          <a:p>
            <a:pPr eaLnBrk="1" hangingPunct="1"/>
            <a:r>
              <a:rPr lang="en-US" altLang="en-US" smtClean="0">
                <a:ea typeface="ＭＳ Ｐゴシック" pitchFamily="2" charset="-128"/>
              </a:rPr>
              <a:t>ALL FORMED IN THE BUD – FRUIT CLUSTER OR TENDRIL</a:t>
            </a:r>
          </a:p>
          <a:p>
            <a:pPr eaLnBrk="1" hangingPunct="1"/>
            <a:r>
              <a:rPr lang="en-US" altLang="en-US" smtClean="0">
                <a:ea typeface="ＭＳ Ｐゴシック" pitchFamily="2" charset="-128"/>
              </a:rPr>
              <a:t>INFLUENCED BY ENVIORMENT </a:t>
            </a:r>
          </a:p>
          <a:p>
            <a:pPr eaLnBrk="1" hangingPunct="1"/>
            <a:r>
              <a:rPr lang="en-US" altLang="en-US" smtClean="0">
                <a:ea typeface="ＭＳ Ｐゴシック" pitchFamily="2" charset="-128"/>
              </a:rPr>
              <a:t>FLOWER CLUSTER FORMED THE YEAR PRIOR</a:t>
            </a:r>
          </a:p>
          <a:p>
            <a:pPr eaLnBrk="1" hangingPunct="1"/>
            <a:endParaRPr lang="en-US" altLang="en-US" smtClean="0">
              <a:ea typeface="ＭＳ Ｐゴシック" pitchFamily="2" charset="-128"/>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220px-Vigne_inflorescence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113" y="1374775"/>
            <a:ext cx="3544887" cy="525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Bloom_Time_htm_txt_Grapes_cm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60900" y="1287463"/>
            <a:ext cx="41021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C:\Users\richcz\davis\Czapleski\3343_01_010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38" y="1295400"/>
            <a:ext cx="7929562"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990600" y="457200"/>
            <a:ext cx="7772400" cy="566738"/>
          </a:xfrm>
        </p:spPr>
        <p:txBody>
          <a:bodyPr anchor="ctr"/>
          <a:lstStyle/>
          <a:p>
            <a:pPr algn="ctr" eaLnBrk="1" hangingPunct="1"/>
            <a:r>
              <a:rPr lang="en-US" altLang="en-US" sz="3600" smtClean="0">
                <a:ea typeface="ＭＳ Ｐゴシック" pitchFamily="2" charset="-128"/>
              </a:rPr>
              <a:t>What  questions do you have for us??</a:t>
            </a:r>
          </a:p>
        </p:txBody>
      </p:sp>
      <p:pic>
        <p:nvPicPr>
          <p:cNvPr id="18434" name="Picture Placeholder 6" descr="candi iphone 024.JPG"/>
          <p:cNvPicPr>
            <a:picLocks noGrp="1" noChangeAspect="1"/>
          </p:cNvPicPr>
          <p:nvPr>
            <p:ph type="pic" idx="1"/>
          </p:nvPr>
        </p:nvPicPr>
        <p:blipFill>
          <a:blip r:embed="rId2">
            <a:extLst>
              <a:ext uri="{28A0092B-C50C-407E-A947-70E740481C1C}">
                <a14:useLocalDpi xmlns:a14="http://schemas.microsoft.com/office/drawing/2010/main" val="0"/>
              </a:ext>
            </a:extLst>
          </a:blip>
          <a:srcRect t="21880" b="21880"/>
          <a:stretch>
            <a:fillRect/>
          </a:stretch>
        </p:blipFill>
        <p:spPr>
          <a:xfrm>
            <a:off x="3962400" y="1905000"/>
            <a:ext cx="4648200" cy="3486150"/>
          </a:xfrm>
        </p:spPr>
      </p:pic>
      <p:sp>
        <p:nvSpPr>
          <p:cNvPr id="18435" name="Text Placeholder 3"/>
          <p:cNvSpPr>
            <a:spLocks noGrp="1"/>
          </p:cNvSpPr>
          <p:nvPr>
            <p:ph type="body" sz="half" idx="2"/>
          </p:nvPr>
        </p:nvSpPr>
        <p:spPr>
          <a:xfrm>
            <a:off x="228600" y="1981200"/>
            <a:ext cx="3657600" cy="3429000"/>
          </a:xfrm>
        </p:spPr>
        <p:txBody>
          <a:bodyPr/>
          <a:lstStyle/>
          <a:p>
            <a:pPr marL="342900" indent="-342900" eaLnBrk="1" hangingPunct="1">
              <a:buFont typeface="Arial" panose="020B0604020202020204" pitchFamily="34" charset="0"/>
              <a:buChar char="•"/>
            </a:pPr>
            <a:r>
              <a:rPr lang="en-US" altLang="en-US" sz="2000" smtClean="0">
                <a:ea typeface="ＭＳ Ｐゴシック" pitchFamily="2" charset="-128"/>
              </a:rPr>
              <a:t>How many have vineyards?</a:t>
            </a:r>
          </a:p>
          <a:p>
            <a:pPr marL="342900" indent="-342900" eaLnBrk="1" hangingPunct="1">
              <a:buFont typeface="Arial" panose="020B0604020202020204" pitchFamily="34" charset="0"/>
              <a:buChar char="•"/>
            </a:pPr>
            <a:r>
              <a:rPr lang="en-US" altLang="en-US" sz="2000" smtClean="0">
                <a:ea typeface="ＭＳ Ｐゴシック" pitchFamily="2" charset="-128"/>
              </a:rPr>
              <a:t>How Big? </a:t>
            </a:r>
          </a:p>
          <a:p>
            <a:pPr marL="342900" indent="-342900" eaLnBrk="1" hangingPunct="1">
              <a:buFont typeface="Arial" panose="020B0604020202020204" pitchFamily="34" charset="0"/>
              <a:buChar char="•"/>
            </a:pPr>
            <a:r>
              <a:rPr lang="en-US" altLang="en-US" sz="2000" smtClean="0">
                <a:ea typeface="ＭＳ Ｐゴシック" pitchFamily="2" charset="-128"/>
              </a:rPr>
              <a:t>What varieties?</a:t>
            </a:r>
          </a:p>
          <a:p>
            <a:pPr marL="342900" indent="-342900" eaLnBrk="1" hangingPunct="1">
              <a:buFont typeface="Arial" panose="020B0604020202020204" pitchFamily="34" charset="0"/>
              <a:buChar char="•"/>
            </a:pPr>
            <a:r>
              <a:rPr lang="en-US" altLang="en-US" sz="2000" smtClean="0">
                <a:ea typeface="ＭＳ Ｐゴシック" pitchFamily="2" charset="-128"/>
              </a:rPr>
              <a:t>Where are they located?</a:t>
            </a:r>
          </a:p>
          <a:p>
            <a:pPr marL="342900" indent="-342900" eaLnBrk="1" hangingPunct="1">
              <a:buFont typeface="Arial" panose="020B0604020202020204" pitchFamily="34" charset="0"/>
              <a:buChar char="•"/>
            </a:pPr>
            <a:r>
              <a:rPr lang="en-US" altLang="en-US" sz="2000" smtClean="0">
                <a:ea typeface="ＭＳ Ｐゴシック" pitchFamily="2" charset="-128"/>
              </a:rPr>
              <a:t>Are you aware of Integrated Pest Management (IPM)?</a:t>
            </a:r>
          </a:p>
          <a:p>
            <a:pPr marL="342900" indent="-342900" eaLnBrk="1" hangingPunct="1">
              <a:buFont typeface="Arial" panose="020B0604020202020204" pitchFamily="34" charset="0"/>
              <a:buChar char="•"/>
            </a:pPr>
            <a:r>
              <a:rPr lang="en-US" altLang="en-US" sz="2000" smtClean="0">
                <a:ea typeface="ＭＳ Ｐゴシック" pitchFamily="2" charset="-128"/>
              </a:rPr>
              <a:t>Do you sell your grapes?</a:t>
            </a:r>
          </a:p>
          <a:p>
            <a:pPr marL="342900" indent="-342900" eaLnBrk="1" hangingPunct="1">
              <a:buFont typeface="Arial" panose="020B0604020202020204" pitchFamily="34" charset="0"/>
              <a:buChar char="•"/>
            </a:pPr>
            <a:r>
              <a:rPr lang="en-US" altLang="en-US" sz="2000" smtClean="0">
                <a:ea typeface="ＭＳ Ｐゴシック" pitchFamily="2" charset="-128"/>
              </a:rPr>
              <a:t>Vineyard Management (DIY or Professional)</a:t>
            </a:r>
          </a:p>
          <a:p>
            <a:pPr marL="342900" indent="-342900" eaLnBrk="1" hangingPunct="1">
              <a:buFont typeface="Arial" panose="020B0604020202020204" pitchFamily="34" charset="0"/>
              <a:buChar char="•"/>
            </a:pPr>
            <a:endParaRPr lang="en-US" altLang="en-US" sz="2000" smtClean="0">
              <a:ea typeface="ＭＳ Ｐゴシック" pitchFamily="2" charset="-12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Users\richcz\davis\Czapleski\3343_01_01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 in Process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220px-Young_grap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6088" y="1468438"/>
            <a:ext cx="5903912" cy="462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Fruit Set</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C:\Users\richcz\davis\Czapleski\3343_01_011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71600"/>
            <a:ext cx="73152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 Pollination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C:\Users\richcz\davis\Czapleski\3343_01_01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31734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 Pollination</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2" descr="C:\Users\richcz\davis\Czapleski\3343_01_012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77374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 Pollination</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C:\Users\richcz\davis\Czapleski\3343_01_01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70104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Fruit Set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Users\richcz\davis\Czapleski\3343_01_01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2294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Fruit Developing</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2"/>
          <p:cNvSpPr>
            <a:spLocks noGrp="1"/>
          </p:cNvSpPr>
          <p:nvPr>
            <p:ph type="title"/>
          </p:nvPr>
        </p:nvSpPr>
        <p:spPr/>
        <p:txBody>
          <a:bodyPr/>
          <a:lstStyle/>
          <a:p>
            <a:pPr eaLnBrk="1" hangingPunct="1"/>
            <a:r>
              <a:rPr lang="en-US" altLang="en-US" smtClean="0">
                <a:ea typeface="ＭＳ Ｐゴシック" pitchFamily="2" charset="-128"/>
              </a:rPr>
              <a:t>ANNUAL GROWTH CYCLE</a:t>
            </a:r>
          </a:p>
        </p:txBody>
      </p:sp>
      <p:sp>
        <p:nvSpPr>
          <p:cNvPr id="40963" name="Content Placeholder 1"/>
          <p:cNvSpPr>
            <a:spLocks noGrp="1"/>
          </p:cNvSpPr>
          <p:nvPr>
            <p:ph idx="1"/>
          </p:nvPr>
        </p:nvSpPr>
        <p:spPr/>
        <p:txBody>
          <a:bodyPr/>
          <a:lstStyle/>
          <a:p>
            <a:pPr marL="0" indent="0" eaLnBrk="1" hangingPunct="1">
              <a:buFont typeface="Arial" charset="0"/>
              <a:buNone/>
              <a:defRPr/>
            </a:pPr>
            <a:r>
              <a:rPr lang="en-US" dirty="0">
                <a:solidFill>
                  <a:srgbClr val="FF0000"/>
                </a:solidFill>
                <a:cs typeface="+mn-cs"/>
              </a:rPr>
              <a:t>FRUIT GROWTH AND DEVELOPMENT</a:t>
            </a:r>
            <a:endParaRPr lang="en-US" dirty="0">
              <a:cs typeface="+mn-cs"/>
            </a:endParaRPr>
          </a:p>
          <a:p>
            <a:pPr eaLnBrk="1" hangingPunct="1">
              <a:buFont typeface="Arial" charset="0"/>
              <a:buChar char="•"/>
              <a:defRPr/>
            </a:pPr>
            <a:r>
              <a:rPr lang="en-US" dirty="0">
                <a:cs typeface="+mn-cs"/>
              </a:rPr>
              <a:t>GRAPE FLOWERS ON CLUSTER</a:t>
            </a:r>
          </a:p>
          <a:p>
            <a:pPr eaLnBrk="1" hangingPunct="1">
              <a:buFont typeface="Arial" charset="0"/>
              <a:buChar char="•"/>
              <a:defRPr/>
            </a:pPr>
            <a:r>
              <a:rPr lang="en-US" dirty="0">
                <a:cs typeface="+mn-cs"/>
              </a:rPr>
              <a:t>SELF-POLLINATING</a:t>
            </a:r>
          </a:p>
          <a:p>
            <a:pPr eaLnBrk="1" hangingPunct="1">
              <a:buFont typeface="Arial" charset="0"/>
              <a:buChar char="•"/>
              <a:defRPr/>
            </a:pPr>
            <a:r>
              <a:rPr lang="en-US" dirty="0">
                <a:cs typeface="+mn-cs"/>
              </a:rPr>
              <a:t>FLOWERS BLOOM 6-10 WEEKS AFTER SHOOT GROWTH BEGINS</a:t>
            </a:r>
          </a:p>
          <a:p>
            <a:pPr eaLnBrk="1" hangingPunct="1">
              <a:buFont typeface="Arial" charset="0"/>
              <a:buChar char="•"/>
              <a:defRPr/>
            </a:pPr>
            <a:r>
              <a:rPr lang="en-US" dirty="0">
                <a:cs typeface="+mn-cs"/>
              </a:rPr>
              <a:t>FRUIT SET -20-30% FLOWERS REALLY BECOME BERRIES</a:t>
            </a:r>
          </a:p>
          <a:p>
            <a:pPr eaLnBrk="1" hangingPunct="1">
              <a:buFont typeface="Arial" charset="0"/>
              <a:buChar char="•"/>
              <a:defRPr/>
            </a:pPr>
            <a:endParaRPr lang="en-US" dirty="0">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1" descr="imagesCAMFJQH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47800"/>
            <a:ext cx="50482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Fruit Elements</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imagesCA29WVBJ.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371600"/>
            <a:ext cx="4743450" cy="480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934200" cy="1143000"/>
          </a:xfrm>
          <a:prstGeom prst="rect">
            <a:avLst/>
          </a:prstGeom>
        </p:spPr>
        <p:txBody>
          <a:bodyPr>
            <a:normAutofit fontScale="900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Fruit Fully Developed - Veraison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7"/>
          <p:cNvSpPr>
            <a:spLocks noGrp="1"/>
          </p:cNvSpPr>
          <p:nvPr>
            <p:ph type="title"/>
          </p:nvPr>
        </p:nvSpPr>
        <p:spPr>
          <a:xfrm>
            <a:off x="457200" y="381000"/>
            <a:ext cx="8229600" cy="1143000"/>
          </a:xfrm>
        </p:spPr>
        <p:txBody>
          <a:bodyPr/>
          <a:lstStyle/>
          <a:p>
            <a:pPr eaLnBrk="1" hangingPunct="1"/>
            <a:r>
              <a:rPr lang="en-US" altLang="en-US" sz="2400" b="1" smtClean="0">
                <a:ea typeface="ＭＳ Ｐゴシック" pitchFamily="2" charset="-128"/>
              </a:rPr>
              <a:t>OUTLINE OF WHAT WE ARE COVERING TODAY </a:t>
            </a:r>
          </a:p>
        </p:txBody>
      </p:sp>
      <p:sp>
        <p:nvSpPr>
          <p:cNvPr id="9" name="Content Placeholder 8"/>
          <p:cNvSpPr>
            <a:spLocks noGrp="1"/>
          </p:cNvSpPr>
          <p:nvPr>
            <p:ph idx="1"/>
          </p:nvPr>
        </p:nvSpPr>
        <p:spPr>
          <a:xfrm>
            <a:off x="457200" y="1295400"/>
            <a:ext cx="8229600" cy="5257800"/>
          </a:xfrm>
        </p:spPr>
        <p:txBody>
          <a:bodyPr>
            <a:normAutofit lnSpcReduction="10000"/>
          </a:bodyPr>
          <a:lstStyle/>
          <a:p>
            <a:pPr eaLnBrk="1" hangingPunct="1">
              <a:lnSpc>
                <a:spcPct val="80000"/>
              </a:lnSpc>
            </a:pPr>
            <a:endParaRPr lang="en-US" altLang="en-US" sz="10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INTRODUCTION – </a:t>
            </a:r>
            <a:r>
              <a:rPr lang="en-US" altLang="en-US" sz="1400" dirty="0" smtClean="0">
                <a:ea typeface="ＭＳ Ｐゴシック" pitchFamily="2" charset="-128"/>
              </a:rPr>
              <a:t>Dave</a:t>
            </a:r>
            <a:r>
              <a:rPr lang="en-US" altLang="en-US" sz="1400" dirty="0" smtClean="0">
                <a:ea typeface="ＭＳ Ｐゴシック" pitchFamily="2" charset="-128"/>
              </a:rPr>
              <a:t>  </a:t>
            </a:r>
            <a:endParaRPr lang="en-US" altLang="en-US" sz="1400" dirty="0" smtClean="0">
              <a:ea typeface="ＭＳ Ｐゴシック" pitchFamily="2" charset="-128"/>
            </a:endParaRP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ANNUAL GROWTH CYCLE, BASIC BOTANY AND CALENDAR OF EVENTS IN A VINEYARD -  Carolyn </a:t>
            </a:r>
            <a:endParaRPr lang="en-US" altLang="en-US" sz="1400" b="1" dirty="0" smtClean="0">
              <a:ea typeface="ＭＳ Ｐゴシック" pitchFamily="2" charset="-128"/>
            </a:endParaRPr>
          </a:p>
          <a:p>
            <a:pPr eaLnBrk="1" hangingPunct="1">
              <a:lnSpc>
                <a:spcPct val="80000"/>
              </a:lnSpc>
              <a:buFont typeface="Arial" panose="020B0604020202020204" pitchFamily="34" charset="0"/>
              <a:buNone/>
            </a:pPr>
            <a:endParaRPr lang="en-US" altLang="en-US" sz="1400" b="1" dirty="0" smtClean="0">
              <a:ea typeface="ＭＳ Ｐゴシック" pitchFamily="2" charset="-128"/>
            </a:endParaRPr>
          </a:p>
          <a:p>
            <a:pPr eaLnBrk="1" hangingPunct="1">
              <a:lnSpc>
                <a:spcPct val="80000"/>
              </a:lnSpc>
            </a:pPr>
            <a:r>
              <a:rPr lang="en-US" altLang="en-US" sz="1400" dirty="0" smtClean="0">
                <a:ea typeface="ＭＳ Ｐゴシック" pitchFamily="2" charset="-128"/>
              </a:rPr>
              <a:t>PRUNING – EUTYPA CONTROL – Kendall </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VINEYARD FLOOR MANAGEMENT/ COVER CROP - Kendall</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FROST PROTECTION – Dan </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CANOPY MANAGEMENT – Tony </a:t>
            </a:r>
            <a:endParaRPr lang="en-US" altLang="en-US" sz="1400" b="1" dirty="0" smtClean="0">
              <a:ea typeface="ＭＳ Ｐゴシック" pitchFamily="2" charset="-128"/>
            </a:endParaRP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CROP LEVELS AND THINNING – Tony </a:t>
            </a:r>
          </a:p>
          <a:p>
            <a:pPr eaLnBrk="1" hangingPunct="1">
              <a:lnSpc>
                <a:spcPct val="80000"/>
              </a:lnSpc>
              <a:buFont typeface="Arial" panose="020B0604020202020204" pitchFamily="34" charset="0"/>
              <a:buNone/>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VINE NUTRITION AND FERTILIZATION – Tony </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a:ea typeface="ＭＳ Ｐゴシック" pitchFamily="2" charset="-128"/>
              </a:rPr>
              <a:t>PETIOLE TEST REVIEW – Kendall </a:t>
            </a:r>
          </a:p>
          <a:p>
            <a:pPr marL="0" indent="0" eaLnBrk="1" hangingPunct="1">
              <a:lnSpc>
                <a:spcPct val="80000"/>
              </a:lnSpc>
              <a:buNone/>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IRRIGATION TIMING AND TECHNIQUES – Dan</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DROUGHT AND DRY FARMING – Carolyn </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POWDERY MILDEW – Dan </a:t>
            </a:r>
          </a:p>
          <a:p>
            <a:pPr eaLnBrk="1" hangingPunct="1">
              <a:lnSpc>
                <a:spcPct val="80000"/>
              </a:lnSpc>
            </a:pPr>
            <a:endParaRPr lang="en-US" altLang="en-US" sz="1400" dirty="0" smtClean="0">
              <a:ea typeface="ＭＳ Ｐゴシック" pitchFamily="2" charset="-128"/>
            </a:endParaRPr>
          </a:p>
          <a:p>
            <a:pPr eaLnBrk="1" hangingPunct="1">
              <a:lnSpc>
                <a:spcPct val="80000"/>
              </a:lnSpc>
            </a:pPr>
            <a:r>
              <a:rPr lang="en-US" altLang="en-US" sz="1400" dirty="0" smtClean="0">
                <a:ea typeface="ＭＳ Ｐゴシック" pitchFamily="2" charset="-128"/>
              </a:rPr>
              <a:t>INTEGRATED PEST MANAGEMENT-PIERCE DISEASE/EUROPEAN GRAPE MOTH/ MEALY BUGS AND THRIPS – Carolyn/Dan </a:t>
            </a:r>
          </a:p>
          <a:p>
            <a:pPr eaLnBrk="1" hangingPunct="1">
              <a:lnSpc>
                <a:spcPct val="80000"/>
              </a:lnSpc>
            </a:pPr>
            <a:endParaRPr lang="en-US" altLang="en-US" sz="1400" dirty="0" smtClean="0">
              <a:ea typeface="ＭＳ Ｐゴシック" pitchFamily="2" charset="-128"/>
            </a:endParaRPr>
          </a:p>
          <a:p>
            <a:pPr eaLnBrk="1" hangingPunct="1">
              <a:lnSpc>
                <a:spcPct val="80000"/>
              </a:lnSpc>
            </a:pPr>
            <a:endParaRPr lang="en-US" altLang="en-US" sz="1000" dirty="0" smtClean="0">
              <a:ea typeface="ＭＳ Ｐゴシック" pitchFamily="2" charset="-128"/>
            </a:endParaRPr>
          </a:p>
          <a:p>
            <a:pPr eaLnBrk="1" hangingPunct="1">
              <a:lnSpc>
                <a:spcPct val="80000"/>
              </a:lnSpc>
            </a:pPr>
            <a:endParaRPr lang="en-US" altLang="en-US" sz="1000" dirty="0" smtClean="0">
              <a:ea typeface="ＭＳ Ｐゴシック" pitchFamily="2" charset="-128"/>
            </a:endParaRPr>
          </a:p>
          <a:p>
            <a:pPr eaLnBrk="1" hangingPunct="1">
              <a:lnSpc>
                <a:spcPct val="80000"/>
              </a:lnSpc>
            </a:pPr>
            <a:endParaRPr lang="en-US" altLang="en-US" sz="1000" dirty="0" smtClean="0">
              <a:ea typeface="ＭＳ Ｐゴシック" pitchFamily="2" charset="-128"/>
            </a:endParaRPr>
          </a:p>
          <a:p>
            <a:pPr eaLnBrk="1" hangingPunct="1">
              <a:lnSpc>
                <a:spcPct val="80000"/>
              </a:lnSpc>
            </a:pPr>
            <a:endParaRPr lang="en-US" altLang="en-US" sz="1000" dirty="0" smtClean="0">
              <a:ea typeface="ＭＳ Ｐゴシック" pitchFamily="2" charset="-128"/>
            </a:endParaRPr>
          </a:p>
          <a:p>
            <a:pPr eaLnBrk="1" hangingPunct="1">
              <a:lnSpc>
                <a:spcPct val="80000"/>
              </a:lnSpc>
            </a:pPr>
            <a:endParaRPr lang="en-US" altLang="en-US" sz="1000" dirty="0" smtClean="0">
              <a:ea typeface="ＭＳ Ｐゴシック" pitchFamily="2"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imagesCAX2LHM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0"/>
            <a:ext cx="4895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Underside of Leaf</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C:\Users\richcz\davis\Czapleski\3343_01_0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0"/>
            <a:ext cx="6835775"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High Vigor </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C:\Users\richcz\davis\Czapleski\3343_01_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371600"/>
            <a:ext cx="74676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Fall Leaves </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C:\Users\richcz\davis\Czapleski\3343_01_0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371600"/>
            <a:ext cx="7239000"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1371600" y="381000"/>
            <a:ext cx="65532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Fall</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pPr eaLnBrk="1" hangingPunct="1"/>
            <a:r>
              <a:rPr lang="en-US" altLang="en-US" smtClean="0">
                <a:ea typeface="ＭＳ Ｐゴシック" pitchFamily="2" charset="-128"/>
              </a:rPr>
              <a:t>ANNUAL CYCLE OF GROWTH</a:t>
            </a:r>
          </a:p>
        </p:txBody>
      </p:sp>
      <p:sp>
        <p:nvSpPr>
          <p:cNvPr id="2" name="Content Placeholder 1"/>
          <p:cNvSpPr>
            <a:spLocks noGrp="1"/>
          </p:cNvSpPr>
          <p:nvPr>
            <p:ph idx="1"/>
          </p:nvPr>
        </p:nvSpPr>
        <p:spPr/>
        <p:txBody>
          <a:bodyPr>
            <a:normAutofit/>
          </a:bodyPr>
          <a:lstStyle/>
          <a:p>
            <a:pPr eaLnBrk="1" hangingPunct="1">
              <a:lnSpc>
                <a:spcPct val="80000"/>
              </a:lnSpc>
            </a:pPr>
            <a:endParaRPr lang="en-US" altLang="en-US" sz="3000" smtClean="0">
              <a:ea typeface="ＭＳ Ｐゴシック" pitchFamily="2" charset="-128"/>
            </a:endParaRPr>
          </a:p>
          <a:p>
            <a:pPr eaLnBrk="1" hangingPunct="1">
              <a:lnSpc>
                <a:spcPct val="80000"/>
              </a:lnSpc>
              <a:buFont typeface="Arial" panose="020B0604020202020204" pitchFamily="34" charset="0"/>
              <a:buNone/>
            </a:pPr>
            <a:r>
              <a:rPr lang="en-US" altLang="en-US" sz="3000" smtClean="0">
                <a:solidFill>
                  <a:srgbClr val="FF0000"/>
                </a:solidFill>
                <a:ea typeface="ＭＳ Ｐゴシック" pitchFamily="2" charset="-128"/>
              </a:rPr>
              <a:t>FACTORS INFLUENCING GRAPE BERRY GROWTH</a:t>
            </a:r>
          </a:p>
          <a:p>
            <a:pPr eaLnBrk="1" hangingPunct="1">
              <a:lnSpc>
                <a:spcPct val="80000"/>
              </a:lnSpc>
            </a:pPr>
            <a:endParaRPr lang="en-US" altLang="en-US" sz="3000" smtClean="0">
              <a:ea typeface="ＭＳ Ｐゴシック" pitchFamily="2" charset="-128"/>
            </a:endParaRPr>
          </a:p>
          <a:p>
            <a:pPr eaLnBrk="1" hangingPunct="1">
              <a:lnSpc>
                <a:spcPct val="80000"/>
              </a:lnSpc>
            </a:pPr>
            <a:r>
              <a:rPr lang="en-US" altLang="en-US" sz="3000" smtClean="0">
                <a:ea typeface="ＭＳ Ｐゴシック" pitchFamily="2" charset="-128"/>
              </a:rPr>
              <a:t>GENETICS</a:t>
            </a:r>
          </a:p>
          <a:p>
            <a:pPr eaLnBrk="1" hangingPunct="1">
              <a:lnSpc>
                <a:spcPct val="80000"/>
              </a:lnSpc>
            </a:pPr>
            <a:r>
              <a:rPr lang="en-US" altLang="en-US" sz="3000" smtClean="0">
                <a:ea typeface="ＭＳ Ｐゴシック" pitchFamily="2" charset="-128"/>
              </a:rPr>
              <a:t>BIOPHYSICAL CONSTRAINTS</a:t>
            </a:r>
          </a:p>
          <a:p>
            <a:pPr eaLnBrk="1" hangingPunct="1">
              <a:lnSpc>
                <a:spcPct val="80000"/>
              </a:lnSpc>
            </a:pPr>
            <a:r>
              <a:rPr lang="en-US" altLang="en-US" sz="3000" smtClean="0">
                <a:ea typeface="ＭＳ Ｐゴシック" pitchFamily="2" charset="-128"/>
              </a:rPr>
              <a:t>ENVIRONMENT</a:t>
            </a:r>
          </a:p>
          <a:p>
            <a:pPr eaLnBrk="1" hangingPunct="1">
              <a:lnSpc>
                <a:spcPct val="80000"/>
              </a:lnSpc>
            </a:pPr>
            <a:r>
              <a:rPr lang="en-US" altLang="en-US" sz="3000" smtClean="0">
                <a:ea typeface="ＭＳ Ｐゴシック" pitchFamily="2" charset="-128"/>
              </a:rPr>
              <a:t>SOURCE/SINK RELATIONSHIPS</a:t>
            </a:r>
          </a:p>
          <a:p>
            <a:pPr eaLnBrk="1" hangingPunct="1">
              <a:lnSpc>
                <a:spcPct val="80000"/>
              </a:lnSpc>
            </a:pPr>
            <a:r>
              <a:rPr lang="en-US" altLang="en-US" sz="3000" smtClean="0">
                <a:ea typeface="ＭＳ Ｐゴシック" pitchFamily="2" charset="-128"/>
              </a:rPr>
              <a:t>WATER STRESS</a:t>
            </a:r>
          </a:p>
          <a:p>
            <a:pPr eaLnBrk="1" hangingPunct="1">
              <a:lnSpc>
                <a:spcPct val="80000"/>
              </a:lnSpc>
              <a:buFont typeface="Arial" panose="020B0604020202020204" pitchFamily="34" charset="0"/>
              <a:buNone/>
            </a:pPr>
            <a:r>
              <a:rPr lang="en-US" altLang="en-US" sz="3000" smtClean="0">
                <a:ea typeface="ＭＳ Ｐゴシック" pitchFamily="2" charset="-128"/>
              </a:rPr>
              <a:t> </a:t>
            </a:r>
          </a:p>
          <a:p>
            <a:pPr eaLnBrk="1" hangingPunct="1">
              <a:lnSpc>
                <a:spcPct val="80000"/>
              </a:lnSpc>
            </a:pPr>
            <a:endParaRPr lang="en-US" altLang="en-US" sz="3000" smtClean="0">
              <a:ea typeface="ＭＳ Ｐゴシック" pitchFamily="2" charset="-128"/>
            </a:endParaRPr>
          </a:p>
          <a:p>
            <a:pPr eaLnBrk="1" hangingPunct="1">
              <a:lnSpc>
                <a:spcPct val="80000"/>
              </a:lnSpc>
            </a:pPr>
            <a:endParaRPr lang="en-US" altLang="en-US" sz="3000" smtClean="0">
              <a:ea typeface="ＭＳ Ｐゴシック" pitchFamily="2"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altLang="en-US" sz="3200" smtClean="0">
                <a:ea typeface="ＭＳ Ｐゴシック" pitchFamily="2" charset="-128"/>
              </a:rPr>
              <a:t>BASIC BOTANY</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a:ea typeface="+mn-ea"/>
                <a:cs typeface="+mn-cs"/>
              </a:rPr>
              <a:t>What factors effect growth and ripening</a:t>
            </a:r>
          </a:p>
          <a:p>
            <a:pPr eaLnBrk="1" fontAlgn="auto" hangingPunct="1">
              <a:spcAft>
                <a:spcPts val="0"/>
              </a:spcAft>
              <a:defRPr/>
            </a:pPr>
            <a:endParaRPr lang="en-US" dirty="0">
              <a:ea typeface="+mn-ea"/>
              <a:cs typeface="+mn-cs"/>
            </a:endParaRPr>
          </a:p>
          <a:p>
            <a:pPr eaLnBrk="1" fontAlgn="auto" hangingPunct="1">
              <a:spcAft>
                <a:spcPts val="0"/>
              </a:spcAft>
              <a:defRPr/>
            </a:pPr>
            <a:r>
              <a:rPr lang="en-US" dirty="0">
                <a:ea typeface="+mn-ea"/>
                <a:cs typeface="+mn-cs"/>
              </a:rPr>
              <a:t>Temperature and light influences</a:t>
            </a:r>
          </a:p>
          <a:p>
            <a:pPr eaLnBrk="1" fontAlgn="auto" hangingPunct="1">
              <a:spcAft>
                <a:spcPts val="0"/>
              </a:spcAft>
              <a:defRPr/>
            </a:pPr>
            <a:endParaRPr lang="en-US" dirty="0">
              <a:ea typeface="+mn-ea"/>
              <a:cs typeface="+mn-cs"/>
            </a:endParaRPr>
          </a:p>
          <a:p>
            <a:pPr eaLnBrk="1" fontAlgn="auto" hangingPunct="1">
              <a:spcAft>
                <a:spcPts val="0"/>
              </a:spcAft>
              <a:defRPr/>
            </a:pPr>
            <a:r>
              <a:rPr lang="en-US" dirty="0">
                <a:ea typeface="+mn-ea"/>
                <a:cs typeface="+mn-cs"/>
              </a:rPr>
              <a:t>Carbohydrate nutrition</a:t>
            </a:r>
          </a:p>
          <a:p>
            <a:pPr eaLnBrk="1" fontAlgn="auto" hangingPunct="1">
              <a:spcAft>
                <a:spcPts val="0"/>
              </a:spcAft>
              <a:defRPr/>
            </a:pPr>
            <a:endParaRPr lang="en-US" dirty="0">
              <a:ea typeface="+mn-ea"/>
              <a:cs typeface="+mn-cs"/>
            </a:endParaRPr>
          </a:p>
          <a:p>
            <a:pPr eaLnBrk="1" fontAlgn="auto" hangingPunct="1">
              <a:spcAft>
                <a:spcPts val="0"/>
              </a:spcAft>
              <a:defRPr/>
            </a:pPr>
            <a:r>
              <a:rPr lang="en-US" dirty="0">
                <a:ea typeface="+mn-ea"/>
                <a:cs typeface="+mn-cs"/>
              </a:rPr>
              <a:t>Understand irrigation, nutrition</a:t>
            </a:r>
            <a:r>
              <a:rPr lang="en-US" dirty="0" smtClean="0">
                <a:ea typeface="+mn-ea"/>
                <a:cs typeface="+mn-cs"/>
              </a:rPr>
              <a:t>, ripening </a:t>
            </a:r>
            <a:r>
              <a:rPr lang="en-US" dirty="0">
                <a:ea typeface="+mn-ea"/>
                <a:cs typeface="+mn-cs"/>
              </a:rPr>
              <a:t>and fruit quality</a:t>
            </a:r>
          </a:p>
          <a:p>
            <a:pPr eaLnBrk="1" fontAlgn="auto" hangingPunct="1">
              <a:spcAft>
                <a:spcPts val="0"/>
              </a:spcAft>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89" name="Object 235"/>
          <p:cNvGraphicFramePr>
            <a:graphicFrameLocks noChangeAspect="1"/>
          </p:cNvGraphicFramePr>
          <p:nvPr/>
        </p:nvGraphicFramePr>
        <p:xfrm>
          <a:off x="1828800" y="90488"/>
          <a:ext cx="5791200" cy="6691312"/>
        </p:xfrm>
        <a:graphic>
          <a:graphicData uri="http://schemas.openxmlformats.org/presentationml/2006/ole">
            <mc:AlternateContent xmlns:mc="http://schemas.openxmlformats.org/markup-compatibility/2006">
              <mc:Choice xmlns:v="urn:schemas-microsoft-com:vml" Requires="v">
                <p:oleObj spid="_x0000_s63497" name="Acrobat Document" r:id="rId3" imgW="7785100" imgH="10985500" progId="AcroExch.Document.7">
                  <p:embed/>
                </p:oleObj>
              </mc:Choice>
              <mc:Fallback>
                <p:oleObj name="Acrobat Document" r:id="rId3" imgW="7785100" imgH="10985500" progId="AcroExch.Document.7">
                  <p:embed/>
                  <p:pic>
                    <p:nvPicPr>
                      <p:cNvPr id="0" name="Object 2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90488"/>
                        <a:ext cx="5791200" cy="669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imagesCA27LD7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0" y="1420813"/>
            <a:ext cx="5689600" cy="482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Bud</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descr="Live_bu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5950" y="1352550"/>
            <a:ext cx="5505450"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Compound Bud</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C:\Users\richcz\davis\Czapleski\3343_02_004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81200"/>
            <a:ext cx="28400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2" name="Picture 2" descr="C:\Users\richcz\davis\Czapleski\3343_02_004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981200"/>
            <a:ext cx="272573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2" descr="C:\Users\richcz\davis\Czapleski\3343_02_004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1200"/>
            <a:ext cx="2743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2"/>
          <p:cNvSpPr txBox="1">
            <a:spLocks/>
          </p:cNvSpPr>
          <p:nvPr/>
        </p:nvSpPr>
        <p:spPr>
          <a:xfrm>
            <a:off x="457200" y="274638"/>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fontAlgn="auto">
              <a:spcAft>
                <a:spcPts val="0"/>
              </a:spcAft>
              <a:defRPr/>
            </a:pPr>
            <a:r>
              <a:rPr lang="en-US" dirty="0" smtClean="0"/>
              <a:t>Bloom</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tLang="en-US" smtClean="0">
                <a:ea typeface="ＭＳ Ｐゴシック" pitchFamily="2" charset="-128"/>
              </a:rPr>
              <a:t>Online Presentation</a:t>
            </a:r>
          </a:p>
        </p:txBody>
      </p:sp>
      <p:sp>
        <p:nvSpPr>
          <p:cNvPr id="21506" name="Content Placeholder 2"/>
          <p:cNvSpPr>
            <a:spLocks noGrp="1"/>
          </p:cNvSpPr>
          <p:nvPr>
            <p:ph idx="1"/>
          </p:nvPr>
        </p:nvSpPr>
        <p:spPr>
          <a:xfrm>
            <a:off x="228600" y="1295400"/>
            <a:ext cx="8229600" cy="685800"/>
          </a:xfrm>
        </p:spPr>
        <p:txBody>
          <a:bodyPr/>
          <a:lstStyle/>
          <a:p>
            <a:pPr marL="0" indent="0">
              <a:buFont typeface="Arial" panose="020B0604020202020204" pitchFamily="34" charset="0"/>
              <a:buNone/>
            </a:pPr>
            <a:r>
              <a:rPr lang="en-US" altLang="en-US" u="sng" smtClean="0">
                <a:ea typeface="ＭＳ Ｐゴシック" pitchFamily="2" charset="-128"/>
              </a:rPr>
              <a:t>MG Website</a:t>
            </a:r>
          </a:p>
        </p:txBody>
      </p:sp>
      <p:sp>
        <p:nvSpPr>
          <p:cNvPr id="21507" name="Rectangle 1"/>
          <p:cNvSpPr>
            <a:spLocks noChangeArrowheads="1"/>
          </p:cNvSpPr>
          <p:nvPr/>
        </p:nvSpPr>
        <p:spPr bwMode="auto">
          <a:xfrm>
            <a:off x="2590800" y="1295400"/>
            <a:ext cx="6302375"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spcBef>
                <a:spcPct val="20000"/>
              </a:spcBef>
            </a:pPr>
            <a:r>
              <a:rPr lang="en-US" altLang="en-US" sz="3200">
                <a:solidFill>
                  <a:srgbClr val="008000"/>
                </a:solidFill>
                <a:latin typeface="Calibri" panose="020F0502020204030204" pitchFamily="34" charset="0"/>
              </a:rPr>
              <a:t>http://ucanr.edu/sites/ucmgnapa/</a:t>
            </a:r>
          </a:p>
        </p:txBody>
      </p:sp>
      <p:pic>
        <p:nvPicPr>
          <p:cNvPr id="21508" name="Picture 2" descr="Screen Shot 2016-02-22 at 7.48.14 A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2133600"/>
            <a:ext cx="4140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581400" y="5181600"/>
            <a:ext cx="1447800" cy="914400"/>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7" name="Straight Arrow Connector 6"/>
          <p:cNvCxnSpPr>
            <a:cxnSpLocks noChangeShapeType="1"/>
            <a:endCxn id="6" idx="1"/>
          </p:cNvCxnSpPr>
          <p:nvPr/>
        </p:nvCxnSpPr>
        <p:spPr bwMode="auto">
          <a:xfrm>
            <a:off x="1295400" y="3505200"/>
            <a:ext cx="2498725" cy="180975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511" name="TextBox 7"/>
          <p:cNvSpPr txBox="1">
            <a:spLocks noChangeArrowheads="1"/>
          </p:cNvSpPr>
          <p:nvPr/>
        </p:nvSpPr>
        <p:spPr bwMode="auto">
          <a:xfrm>
            <a:off x="381000" y="31242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1800" b="1">
                <a:solidFill>
                  <a:srgbClr val="FF6600"/>
                </a:solidFill>
              </a:rPr>
              <a:t>Our Presentation</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pPr eaLnBrk="1" hangingPunct="1"/>
            <a:r>
              <a:rPr lang="en-US" altLang="en-US" smtClean="0">
                <a:ea typeface="ＭＳ Ｐゴシック" pitchFamily="2" charset="-128"/>
              </a:rPr>
              <a:t>TRANSLOCATION</a:t>
            </a:r>
          </a:p>
        </p:txBody>
      </p:sp>
      <p:sp>
        <p:nvSpPr>
          <p:cNvPr id="3" name="Content Placeholder 2"/>
          <p:cNvSpPr>
            <a:spLocks noGrp="1"/>
          </p:cNvSpPr>
          <p:nvPr>
            <p:ph idx="1"/>
          </p:nvPr>
        </p:nvSpPr>
        <p:spPr/>
        <p:txBody>
          <a:bodyPr rtlCol="0">
            <a:normAutofit fontScale="92500" lnSpcReduction="20000"/>
          </a:bodyPr>
          <a:lstStyle/>
          <a:p>
            <a:pPr eaLnBrk="1" fontAlgn="auto" hangingPunct="1">
              <a:spcAft>
                <a:spcPts val="0"/>
              </a:spcAft>
              <a:defRPr/>
            </a:pPr>
            <a:r>
              <a:rPr lang="en-US" dirty="0" smtClean="0">
                <a:ea typeface="+mn-ea"/>
                <a:cs typeface="+mn-cs"/>
              </a:rPr>
              <a:t>Movement of carbohydrates, some nutrients and hormones in the plant</a:t>
            </a:r>
          </a:p>
          <a:p>
            <a:pPr eaLnBrk="1" fontAlgn="auto" hangingPunct="1">
              <a:spcAft>
                <a:spcPts val="0"/>
              </a:spcAft>
              <a:defRPr/>
            </a:pPr>
            <a:r>
              <a:rPr lang="en-US" dirty="0" smtClean="0">
                <a:ea typeface="+mn-ea"/>
                <a:cs typeface="+mn-cs"/>
              </a:rPr>
              <a:t>Occurs in the phloem</a:t>
            </a:r>
          </a:p>
          <a:p>
            <a:pPr eaLnBrk="1" fontAlgn="auto" hangingPunct="1">
              <a:spcAft>
                <a:spcPts val="0"/>
              </a:spcAft>
              <a:defRPr/>
            </a:pPr>
            <a:r>
              <a:rPr lang="en-US" dirty="0" smtClean="0">
                <a:ea typeface="+mn-ea"/>
                <a:cs typeface="+mn-cs"/>
              </a:rPr>
              <a:t>Phloem is made up of living plant cells</a:t>
            </a:r>
          </a:p>
          <a:p>
            <a:pPr eaLnBrk="1" fontAlgn="auto" hangingPunct="1">
              <a:spcAft>
                <a:spcPts val="0"/>
              </a:spcAft>
              <a:defRPr/>
            </a:pPr>
            <a:r>
              <a:rPr lang="en-US" dirty="0" smtClean="0">
                <a:ea typeface="+mn-ea"/>
                <a:cs typeface="+mn-cs"/>
              </a:rPr>
              <a:t>Moves upward and downward in plant</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dirty="0" smtClean="0">
                <a:ea typeface="+mn-ea"/>
                <a:cs typeface="+mn-cs"/>
              </a:rPr>
              <a:t>PHLOEM=  FOOD</a:t>
            </a:r>
          </a:p>
          <a:p>
            <a:pPr eaLnBrk="1" fontAlgn="auto" hangingPunct="1">
              <a:spcAft>
                <a:spcPts val="0"/>
              </a:spcAft>
              <a:defRPr/>
            </a:pPr>
            <a:endParaRPr lang="en-US" dirty="0" smtClean="0">
              <a:ea typeface="+mn-ea"/>
              <a:cs typeface="+mn-cs"/>
            </a:endParaRPr>
          </a:p>
          <a:p>
            <a:pPr eaLnBrk="1" fontAlgn="auto" hangingPunct="1">
              <a:spcAft>
                <a:spcPts val="0"/>
              </a:spcAft>
              <a:defRPr/>
            </a:pPr>
            <a:r>
              <a:rPr lang="en-US" dirty="0" smtClean="0">
                <a:ea typeface="+mn-ea"/>
                <a:cs typeface="+mn-cs"/>
              </a:rPr>
              <a:t>Sinks- food goes where needed- leaves, berries, roots</a:t>
            </a:r>
            <a:endParaRPr lang="en-US" dirty="0">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1" descr="Xylem--Phloem-Finish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47800"/>
            <a:ext cx="56896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0"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Food Flow</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 descr="imagesCAHAB7C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447800"/>
            <a:ext cx="6324600" cy="450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Root Growing Point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2"/>
          <p:cNvSpPr>
            <a:spLocks noGrp="1"/>
          </p:cNvSpPr>
          <p:nvPr>
            <p:ph type="title"/>
          </p:nvPr>
        </p:nvSpPr>
        <p:spPr/>
        <p:txBody>
          <a:bodyPr/>
          <a:lstStyle/>
          <a:p>
            <a:pPr eaLnBrk="1" hangingPunct="1"/>
            <a:r>
              <a:rPr lang="en-US" altLang="en-US" smtClean="0">
                <a:ea typeface="ＭＳ Ｐゴシック" pitchFamily="2" charset="-128"/>
              </a:rPr>
              <a:t>Photosynthesis</a:t>
            </a:r>
          </a:p>
        </p:txBody>
      </p:sp>
      <p:sp>
        <p:nvSpPr>
          <p:cNvPr id="2" name="Content Placeholder 1"/>
          <p:cNvSpPr>
            <a:spLocks noGrp="1"/>
          </p:cNvSpPr>
          <p:nvPr>
            <p:ph idx="1"/>
          </p:nvPr>
        </p:nvSpPr>
        <p:spPr/>
        <p:txBody>
          <a:bodyPr rtlCol="0">
            <a:normAutofit lnSpcReduction="10000"/>
          </a:bodyPr>
          <a:lstStyle/>
          <a:p>
            <a:pPr eaLnBrk="1" fontAlgn="auto" hangingPunct="1">
              <a:spcAft>
                <a:spcPts val="0"/>
              </a:spcAft>
              <a:defRPr/>
            </a:pPr>
            <a:r>
              <a:rPr lang="en-US" i="1" dirty="0" smtClean="0">
                <a:ea typeface="+mn-ea"/>
                <a:cs typeface="+mn-cs"/>
              </a:rPr>
              <a:t>The process which enables plants to produce their own food</a:t>
            </a:r>
          </a:p>
          <a:p>
            <a:pPr eaLnBrk="1" fontAlgn="auto" hangingPunct="1">
              <a:spcAft>
                <a:spcPts val="0"/>
              </a:spcAft>
              <a:defRPr/>
            </a:pPr>
            <a:r>
              <a:rPr lang="en-US" dirty="0" smtClean="0">
                <a:ea typeface="+mn-ea"/>
                <a:cs typeface="+mn-cs"/>
              </a:rPr>
              <a:t>Energy from sun (light) is transformed into stored chemical energy (sugars, carbs)</a:t>
            </a:r>
          </a:p>
          <a:p>
            <a:pPr eaLnBrk="1" fontAlgn="auto" hangingPunct="1">
              <a:spcAft>
                <a:spcPts val="0"/>
              </a:spcAft>
              <a:defRPr/>
            </a:pPr>
            <a:r>
              <a:rPr lang="en-US" dirty="0" smtClean="0">
                <a:ea typeface="+mn-ea"/>
                <a:cs typeface="+mn-cs"/>
              </a:rPr>
              <a:t>CO2 (carbon dioxide + H2O (water) in the presence of light and chlorophyll &gt;&gt;&gt;&gt;&gt; simple sugars or carbohydrates + O2</a:t>
            </a:r>
          </a:p>
          <a:p>
            <a:pPr eaLnBrk="1" fontAlgn="auto" hangingPunct="1">
              <a:spcAft>
                <a:spcPts val="0"/>
              </a:spcAft>
              <a:defRPr/>
            </a:pPr>
            <a:r>
              <a:rPr lang="en-US" dirty="0" smtClean="0">
                <a:ea typeface="+mn-ea"/>
                <a:cs typeface="+mn-cs"/>
              </a:rPr>
              <a:t>Only during daylight Influenced by :Light- Temperature- Water status(wind)</a:t>
            </a:r>
          </a:p>
          <a:p>
            <a:pPr eaLnBrk="1" fontAlgn="auto" hangingPunct="1">
              <a:spcAft>
                <a:spcPts val="0"/>
              </a:spcAft>
              <a:buFont typeface="Arial" panose="020B0604020202020204" pitchFamily="34" charset="0"/>
              <a:buNone/>
              <a:defRPr/>
            </a:pPr>
            <a:endParaRPr lang="en-US" dirty="0">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9D2CC780-0D90-48F9-AF69-86CBE8CA3473}" type="slidenum">
              <a:rPr lang="en-US" altLang="en-US" sz="1200">
                <a:solidFill>
                  <a:srgbClr val="898989"/>
                </a:solidFill>
                <a:latin typeface="Calibri" panose="020F0502020204030204" pitchFamily="34" charset="0"/>
              </a:rPr>
              <a:pPr algn="l" eaLnBrk="1" hangingPunct="1"/>
              <a:t>54</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Pruning</a:t>
            </a:r>
          </a:p>
        </p:txBody>
      </p:sp>
      <p:sp>
        <p:nvSpPr>
          <p:cNvPr id="71683"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400" y="152400"/>
            <a:ext cx="7391400" cy="993775"/>
          </a:xfrm>
        </p:spPr>
        <p:txBody>
          <a:bodyPr lIns="0" tIns="314372" rIns="0" bIns="0" rtlCol="0">
            <a:spAutoFit/>
          </a:bodyPr>
          <a:lstStyle/>
          <a:p>
            <a:pPr marL="1240790">
              <a:defRPr/>
            </a:pPr>
            <a:r>
              <a:rPr spc="-5" dirty="0">
                <a:latin typeface="Arial"/>
                <a:cs typeface="Arial"/>
              </a:rPr>
              <a:t>Ob</a:t>
            </a:r>
            <a:r>
              <a:rPr dirty="0">
                <a:latin typeface="Arial"/>
                <a:cs typeface="Arial"/>
              </a:rPr>
              <a:t>jec</a:t>
            </a:r>
            <a:r>
              <a:rPr spc="-5" dirty="0">
                <a:latin typeface="Arial"/>
                <a:cs typeface="Arial"/>
              </a:rPr>
              <a:t>t</a:t>
            </a:r>
            <a:r>
              <a:rPr dirty="0">
                <a:latin typeface="Arial"/>
                <a:cs typeface="Arial"/>
              </a:rPr>
              <a:t>ives</a:t>
            </a:r>
            <a:r>
              <a:rPr spc="10" dirty="0">
                <a:latin typeface="Arial"/>
                <a:cs typeface="Arial"/>
              </a:rPr>
              <a:t> </a:t>
            </a:r>
            <a:r>
              <a:rPr spc="-5" dirty="0">
                <a:latin typeface="Arial"/>
                <a:cs typeface="Arial"/>
              </a:rPr>
              <a:t>o</a:t>
            </a:r>
            <a:r>
              <a:rPr dirty="0">
                <a:latin typeface="Arial"/>
                <a:cs typeface="Arial"/>
              </a:rPr>
              <a:t>f</a:t>
            </a:r>
            <a:r>
              <a:rPr spc="-5" dirty="0">
                <a:latin typeface="Arial"/>
                <a:cs typeface="Arial"/>
              </a:rPr>
              <a:t> </a:t>
            </a:r>
            <a:r>
              <a:rPr lang="en-US" spc="-5" dirty="0" smtClean="0">
                <a:latin typeface="Arial"/>
                <a:cs typeface="Arial"/>
              </a:rPr>
              <a:t>P</a:t>
            </a:r>
            <a:r>
              <a:rPr dirty="0" smtClean="0">
                <a:latin typeface="Arial"/>
                <a:cs typeface="Arial"/>
              </a:rPr>
              <a:t>r</a:t>
            </a:r>
            <a:r>
              <a:rPr spc="-5" dirty="0" smtClean="0">
                <a:latin typeface="Arial"/>
                <a:cs typeface="Arial"/>
              </a:rPr>
              <a:t>un</a:t>
            </a:r>
            <a:r>
              <a:rPr dirty="0" smtClean="0">
                <a:latin typeface="Arial"/>
                <a:cs typeface="Arial"/>
              </a:rPr>
              <a:t>i</a:t>
            </a:r>
            <a:r>
              <a:rPr spc="-5" dirty="0" smtClean="0">
                <a:latin typeface="Arial"/>
                <a:cs typeface="Arial"/>
              </a:rPr>
              <a:t>n</a:t>
            </a:r>
            <a:r>
              <a:rPr dirty="0" smtClean="0">
                <a:latin typeface="Arial"/>
                <a:cs typeface="Arial"/>
              </a:rPr>
              <a:t>g</a:t>
            </a:r>
            <a:endParaRPr dirty="0">
              <a:latin typeface="Arial"/>
              <a:cs typeface="Arial"/>
            </a:endParaRPr>
          </a:p>
        </p:txBody>
      </p:sp>
      <p:sp>
        <p:nvSpPr>
          <p:cNvPr id="73730" name="object 3"/>
          <p:cNvSpPr txBox="1">
            <a:spLocks noChangeArrowheads="1"/>
          </p:cNvSpPr>
          <p:nvPr/>
        </p:nvSpPr>
        <p:spPr bwMode="auto">
          <a:xfrm>
            <a:off x="536575" y="1906588"/>
            <a:ext cx="7423150"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eaLnBrk="0" hangingPunct="0">
              <a:tabLst>
                <a:tab pos="355600" algn="l"/>
              </a:tabLst>
              <a:defRPr sz="2400">
                <a:solidFill>
                  <a:schemeClr val="tx1"/>
                </a:solidFill>
                <a:latin typeface="Arial" panose="020B0604020202020204" pitchFamily="34" charset="0"/>
                <a:ea typeface="ＭＳ Ｐゴシック" pitchFamily="2" charset="-128"/>
              </a:defRPr>
            </a:lvl1pPr>
            <a:lvl2pPr marL="742950" indent="-285750" eaLnBrk="0" hangingPunct="0">
              <a:tabLst>
                <a:tab pos="355600" algn="l"/>
              </a:tabLst>
              <a:defRPr sz="2400">
                <a:solidFill>
                  <a:schemeClr val="tx1"/>
                </a:solidFill>
                <a:latin typeface="Arial" panose="020B0604020202020204" pitchFamily="34" charset="0"/>
                <a:ea typeface="ＭＳ Ｐゴシック" pitchFamily="2" charset="-128"/>
              </a:defRPr>
            </a:lvl2pPr>
            <a:lvl3pPr marL="1143000" indent="-228600" eaLnBrk="0" hangingPunct="0">
              <a:tabLst>
                <a:tab pos="355600" algn="l"/>
              </a:tabLst>
              <a:defRPr sz="2400">
                <a:solidFill>
                  <a:schemeClr val="tx1"/>
                </a:solidFill>
                <a:latin typeface="Arial" panose="020B0604020202020204" pitchFamily="34" charset="0"/>
                <a:ea typeface="ＭＳ Ｐゴシック" pitchFamily="2" charset="-128"/>
              </a:defRPr>
            </a:lvl3pPr>
            <a:lvl4pPr marL="1600200" indent="-228600" eaLnBrk="0" hangingPunct="0">
              <a:tabLst>
                <a:tab pos="355600" algn="l"/>
              </a:tabLst>
              <a:defRPr sz="2400">
                <a:solidFill>
                  <a:schemeClr val="tx1"/>
                </a:solidFill>
                <a:latin typeface="Arial" panose="020B0604020202020204" pitchFamily="34" charset="0"/>
                <a:ea typeface="ＭＳ Ｐゴシック" pitchFamily="2" charset="-128"/>
              </a:defRPr>
            </a:lvl4pPr>
            <a:lvl5pPr marL="2057400" indent="-228600" eaLnBrk="0" hangingPunct="0">
              <a:tabLst>
                <a:tab pos="355600" algn="l"/>
              </a:tabLst>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tabLst>
                <a:tab pos="355600" algn="l"/>
              </a:tabLst>
              <a:defRPr sz="2400">
                <a:solidFill>
                  <a:schemeClr val="tx1"/>
                </a:solidFill>
                <a:latin typeface="Arial" panose="020B0604020202020204" pitchFamily="34" charset="0"/>
                <a:ea typeface="ＭＳ Ｐゴシック" pitchFamily="2" charset="-128"/>
              </a:defRPr>
            </a:lvl9pPr>
          </a:lstStyle>
          <a:p>
            <a:pPr eaLnBrk="1" hangingPunct="1">
              <a:buFont typeface="Arial" panose="020B0604020202020204" pitchFamily="34" charset="0"/>
              <a:buChar char="•"/>
            </a:pPr>
            <a:r>
              <a:rPr lang="en-US" altLang="en-US" sz="3200">
                <a:solidFill>
                  <a:srgbClr val="008000"/>
                </a:solidFill>
                <a:cs typeface="Arial" panose="020B0604020202020204" pitchFamily="34" charset="0"/>
              </a:rPr>
              <a:t>Controlling the size and structure of the vine</a:t>
            </a:r>
          </a:p>
          <a:p>
            <a:pPr eaLnBrk="1" hangingPunct="1">
              <a:spcBef>
                <a:spcPts val="775"/>
              </a:spcBef>
              <a:buFont typeface="Arial" panose="020B0604020202020204" pitchFamily="34" charset="0"/>
              <a:buChar char="•"/>
            </a:pPr>
            <a:r>
              <a:rPr lang="en-US" altLang="en-US" sz="3200">
                <a:solidFill>
                  <a:srgbClr val="008000"/>
                </a:solidFill>
                <a:cs typeface="Arial" panose="020B0604020202020204" pitchFamily="34" charset="0"/>
              </a:rPr>
              <a:t>Regulate crop size</a:t>
            </a:r>
          </a:p>
          <a:p>
            <a:pPr eaLnBrk="1" hangingPunct="1">
              <a:spcBef>
                <a:spcPts val="763"/>
              </a:spcBef>
              <a:buFont typeface="Arial" panose="020B0604020202020204" pitchFamily="34" charset="0"/>
              <a:buChar char="•"/>
            </a:pPr>
            <a:r>
              <a:rPr lang="en-US" altLang="en-US" sz="3200">
                <a:solidFill>
                  <a:srgbClr val="008000"/>
                </a:solidFill>
                <a:cs typeface="Arial" panose="020B0604020202020204" pitchFamily="34" charset="0"/>
              </a:rPr>
              <a:t>Maintain a balance between vegetative growth and fruiting</a:t>
            </a:r>
          </a:p>
          <a:p>
            <a:pPr eaLnBrk="1" hangingPunct="1">
              <a:spcBef>
                <a:spcPts val="688"/>
              </a:spcBef>
            </a:pPr>
            <a:r>
              <a:rPr lang="en-US" altLang="en-US" sz="2800">
                <a:solidFill>
                  <a:srgbClr val="008000"/>
                </a:solidFill>
                <a:cs typeface="Arial" panose="020B0604020202020204" pitchFamily="34" charset="0"/>
              </a:rPr>
              <a:t>		– maximizing the yield potential while 		   maintaining the health of the plant</a:t>
            </a:r>
          </a:p>
        </p:txBody>
      </p:sp>
      <p:sp>
        <p:nvSpPr>
          <p:cNvPr id="4" name="TextBox 3"/>
          <p:cNvSpPr txBox="1"/>
          <p:nvPr/>
        </p:nvSpPr>
        <p:spPr>
          <a:xfrm>
            <a:off x="533400" y="5562600"/>
            <a:ext cx="5570538" cy="584200"/>
          </a:xfrm>
          <a:prstGeom prst="rect">
            <a:avLst/>
          </a:prstGeom>
          <a:noFill/>
        </p:spPr>
        <p:txBody>
          <a:bodyPr wrap="none">
            <a:spAutoFit/>
          </a:bodyPr>
          <a:lstStyle/>
          <a:p>
            <a:pPr marL="285750" indent="-285750">
              <a:buFont typeface="Arial"/>
              <a:buChar char="•"/>
              <a:defRPr/>
            </a:pPr>
            <a:r>
              <a:rPr lang="en-US" sz="3200" spc="-10" dirty="0">
                <a:solidFill>
                  <a:srgbClr val="008000"/>
                </a:solidFill>
                <a:latin typeface="Arial"/>
                <a:ea typeface="ＭＳ Ｐゴシック" charset="0"/>
                <a:cs typeface="Arial"/>
              </a:rPr>
              <a:t>Determined by trellis system</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object 2"/>
          <p:cNvSpPr>
            <a:spLocks noChangeArrowheads="1"/>
          </p:cNvSpPr>
          <p:nvPr/>
        </p:nvSpPr>
        <p:spPr bwMode="auto">
          <a:xfrm>
            <a:off x="609600" y="1600200"/>
            <a:ext cx="3130550" cy="417512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4" name="object 4"/>
          <p:cNvSpPr txBox="1">
            <a:spLocks noGrp="1"/>
          </p:cNvSpPr>
          <p:nvPr>
            <p:ph type="title"/>
          </p:nvPr>
        </p:nvSpPr>
        <p:spPr>
          <a:xfrm>
            <a:off x="3352800" y="2133600"/>
            <a:ext cx="4876800" cy="2349500"/>
          </a:xfrm>
        </p:spPr>
        <p:txBody>
          <a:bodyPr lIns="0" tIns="314372" rIns="0" bIns="0" rtlCol="0">
            <a:spAutoFit/>
          </a:bodyPr>
          <a:lstStyle/>
          <a:p>
            <a:pPr marL="1240790" algn="l">
              <a:defRPr/>
            </a:pPr>
            <a:r>
              <a:rPr spc="-5" dirty="0">
                <a:latin typeface="Arial"/>
                <a:cs typeface="Arial"/>
              </a:rPr>
              <a:t>Length of spur is 2 clearly defined buds</a:t>
            </a:r>
          </a:p>
        </p:txBody>
      </p:sp>
      <p:sp>
        <p:nvSpPr>
          <p:cNvPr id="75779" name="Title 1"/>
          <p:cNvSpPr txBox="1">
            <a:spLocks/>
          </p:cNvSpPr>
          <p:nvPr/>
        </p:nvSpPr>
        <p:spPr bwMode="auto">
          <a:xfrm>
            <a:off x="-92075" y="274638"/>
            <a:ext cx="87788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a:r>
              <a:rPr lang="en-US" altLang="en-US" sz="4400">
                <a:solidFill>
                  <a:srgbClr val="008000"/>
                </a:solidFill>
                <a:cs typeface="Arial" panose="020B0604020202020204" pitchFamily="34" charset="0"/>
              </a:rPr>
              <a:t>Spur</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p:txBody>
          <a:bodyPr/>
          <a:lstStyle/>
          <a:p>
            <a:r>
              <a:rPr lang="en-US" altLang="en-US" smtClean="0">
                <a:ea typeface="ＭＳ Ｐゴシック" pitchFamily="2" charset="-128"/>
              </a:rPr>
              <a:t>Head Trained</a:t>
            </a:r>
          </a:p>
        </p:txBody>
      </p:sp>
      <p:sp>
        <p:nvSpPr>
          <p:cNvPr id="77826" name="Content Placeholder 2"/>
          <p:cNvSpPr>
            <a:spLocks noGrp="1"/>
          </p:cNvSpPr>
          <p:nvPr>
            <p:ph idx="1"/>
          </p:nvPr>
        </p:nvSpPr>
        <p:spPr>
          <a:xfrm>
            <a:off x="2362200" y="1295400"/>
            <a:ext cx="4267200" cy="609600"/>
          </a:xfrm>
        </p:spPr>
        <p:txBody>
          <a:bodyPr/>
          <a:lstStyle/>
          <a:p>
            <a:pPr marL="0" indent="0">
              <a:buFont typeface="Arial" panose="020B0604020202020204" pitchFamily="34" charset="0"/>
              <a:buNone/>
            </a:pPr>
            <a:r>
              <a:rPr lang="en-US" altLang="en-US" smtClean="0">
                <a:ea typeface="ＭＳ Ｐゴシック" pitchFamily="2" charset="-128"/>
              </a:rPr>
              <a:t>Vine with Spur Pruning</a:t>
            </a:r>
          </a:p>
        </p:txBody>
      </p:sp>
      <p:pic>
        <p:nvPicPr>
          <p:cNvPr id="77827" name="Picture 3" descr="head trained vin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2133600"/>
            <a:ext cx="4343400"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p:cNvPicPr>
          <p:nvPr/>
        </p:nvPicPr>
        <p:blipFill>
          <a:blip r:embed="rId3">
            <a:extLst>
              <a:ext uri="{28A0092B-C50C-407E-A947-70E740481C1C}">
                <a14:useLocalDpi xmlns:a14="http://schemas.microsoft.com/office/drawing/2010/main" val="0"/>
              </a:ext>
            </a:extLst>
          </a:blip>
          <a:srcRect l="15562" t="5666" r="20032" b="3345"/>
          <a:stretch>
            <a:fillRect/>
          </a:stretch>
        </p:blipFill>
        <p:spPr bwMode="auto">
          <a:xfrm>
            <a:off x="457200" y="2286000"/>
            <a:ext cx="3495675"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CB356111-C0A2-4D30-AAB6-5C0492309B52}" type="slidenum">
              <a:rPr lang="en-US" altLang="en-US" sz="1200">
                <a:solidFill>
                  <a:srgbClr val="898989"/>
                </a:solidFill>
                <a:latin typeface="Calibri" panose="020F0502020204030204" pitchFamily="34" charset="0"/>
              </a:rPr>
              <a:pPr algn="l" eaLnBrk="1" hangingPunct="1"/>
              <a:t>58</a:t>
            </a:fld>
            <a:endParaRPr lang="en-US" altLang="en-US" sz="1200">
              <a:solidFill>
                <a:srgbClr val="898989"/>
              </a:solidFill>
              <a:latin typeface="Calibri" panose="020F0502020204030204" pitchFamily="34" charset="0"/>
            </a:endParaRPr>
          </a:p>
        </p:txBody>
      </p:sp>
      <p:sp>
        <p:nvSpPr>
          <p:cNvPr id="78850" name="Title 1"/>
          <p:cNvSpPr>
            <a:spLocks noGrp="1"/>
          </p:cNvSpPr>
          <p:nvPr>
            <p:ph type="title"/>
          </p:nvPr>
        </p:nvSpPr>
        <p:spPr/>
        <p:txBody>
          <a:bodyPr/>
          <a:lstStyle/>
          <a:p>
            <a:r>
              <a:rPr lang="en-US" altLang="en-US" smtClean="0">
                <a:latin typeface="Arial" panose="020B0604020202020204" pitchFamily="34" charset="0"/>
                <a:ea typeface="ＭＳ Ｐゴシック" pitchFamily="2" charset="-128"/>
              </a:rPr>
              <a:t>Cordon Pruning</a:t>
            </a:r>
          </a:p>
        </p:txBody>
      </p:sp>
      <p:pic>
        <p:nvPicPr>
          <p:cNvPr id="78851"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438400"/>
            <a:ext cx="83820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31858084-8661-440C-A622-38DB2CFC67D6}" type="slidenum">
              <a:rPr lang="en-US" altLang="en-US" sz="1200">
                <a:solidFill>
                  <a:srgbClr val="898989"/>
                </a:solidFill>
                <a:latin typeface="Calibri" panose="020F0502020204030204" pitchFamily="34" charset="0"/>
              </a:rPr>
              <a:pPr algn="l" eaLnBrk="1" hangingPunct="1"/>
              <a:t>59</a:t>
            </a:fld>
            <a:endParaRPr lang="en-US" altLang="en-US" sz="1200">
              <a:solidFill>
                <a:srgbClr val="898989"/>
              </a:solidFill>
              <a:latin typeface="Calibri" panose="020F0502020204030204" pitchFamily="34" charset="0"/>
            </a:endParaRPr>
          </a:p>
        </p:txBody>
      </p:sp>
      <p:pic>
        <p:nvPicPr>
          <p:cNvPr id="79874" name="Picture 7" descr="Scan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447800"/>
            <a:ext cx="72771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5399088" y="4164013"/>
            <a:ext cx="1382712"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a:solidFill>
                  <a:srgbClr val="FF0000"/>
                </a:solidFill>
                <a:effectLst>
                  <a:outerShdw blurRad="38100" dist="38100" dir="2700000" algn="tl">
                    <a:srgbClr val="C0C0C0"/>
                  </a:outerShdw>
                </a:effectLst>
                <a:cs typeface="Arial" panose="020B0604020202020204" pitchFamily="34" charset="0"/>
              </a:rPr>
              <a:t>Trunk</a:t>
            </a:r>
          </a:p>
        </p:txBody>
      </p:sp>
      <p:sp>
        <p:nvSpPr>
          <p:cNvPr id="8" name="Rectangle 9"/>
          <p:cNvSpPr>
            <a:spLocks noChangeArrowheads="1"/>
          </p:cNvSpPr>
          <p:nvPr/>
        </p:nvSpPr>
        <p:spPr bwMode="auto">
          <a:xfrm>
            <a:off x="6299200" y="2895600"/>
            <a:ext cx="2692400"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a:solidFill>
                  <a:srgbClr val="FF0000"/>
                </a:solidFill>
                <a:effectLst>
                  <a:outerShdw blurRad="38100" dist="38100" dir="2700000" algn="tl">
                    <a:srgbClr val="C0C0C0"/>
                  </a:outerShdw>
                </a:effectLst>
                <a:cs typeface="Arial" panose="020B0604020202020204" pitchFamily="34" charset="0"/>
              </a:rPr>
              <a:t>Arms, Cordons</a:t>
            </a:r>
          </a:p>
        </p:txBody>
      </p:sp>
      <p:sp>
        <p:nvSpPr>
          <p:cNvPr id="9" name="Rectangle 10"/>
          <p:cNvSpPr>
            <a:spLocks noChangeArrowheads="1"/>
          </p:cNvSpPr>
          <p:nvPr/>
        </p:nvSpPr>
        <p:spPr bwMode="auto">
          <a:xfrm>
            <a:off x="1828800" y="2819400"/>
            <a:ext cx="1457325" cy="5238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2800">
                <a:solidFill>
                  <a:srgbClr val="FF0000"/>
                </a:solidFill>
                <a:effectLst>
                  <a:outerShdw blurRad="38100" dist="38100" dir="2700000" algn="tl">
                    <a:srgbClr val="C0C0C0"/>
                  </a:outerShdw>
                </a:effectLst>
                <a:cs typeface="Arial" panose="020B0604020202020204" pitchFamily="34" charset="0"/>
              </a:rPr>
              <a:t>Spur</a:t>
            </a:r>
          </a:p>
        </p:txBody>
      </p:sp>
      <p:sp>
        <p:nvSpPr>
          <p:cNvPr id="79878" name="Title 1"/>
          <p:cNvSpPr>
            <a:spLocks noGrp="1"/>
          </p:cNvSpPr>
          <p:nvPr>
            <p:ph type="title"/>
          </p:nvPr>
        </p:nvSpPr>
        <p:spPr/>
        <p:txBody>
          <a:bodyPr/>
          <a:lstStyle/>
          <a:p>
            <a:r>
              <a:rPr lang="en-US" altLang="en-US" smtClean="0">
                <a:latin typeface="Arial" panose="020B0604020202020204" pitchFamily="34" charset="0"/>
                <a:ea typeface="ＭＳ Ｐゴシック" pitchFamily="2" charset="-128"/>
              </a:rPr>
              <a:t>Cordon Pruning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P spid="8" grpId="0" autoUpdateAnimBg="0"/>
      <p:bldP spid="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vineyard-winter_s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559175"/>
            <a:ext cx="49530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vineyard-in-spring-brandon-bourd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47101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descr="web-Fall-Colors-2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581400"/>
            <a:ext cx="4945063"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descr="vineyard-in-spring-brandon-bourdag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9908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descr="Tom_Soltesz_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84638" y="0"/>
            <a:ext cx="5059362"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1CC769F8-377B-4F13-B58C-4DFC103D92A4}" type="slidenum">
              <a:rPr lang="en-US" altLang="en-US" sz="1200">
                <a:solidFill>
                  <a:srgbClr val="898989"/>
                </a:solidFill>
                <a:latin typeface="Calibri" panose="020F0502020204030204" pitchFamily="34" charset="0"/>
              </a:rPr>
              <a:pPr algn="l" eaLnBrk="1" hangingPunct="1"/>
              <a:t>60</a:t>
            </a:fld>
            <a:endParaRPr lang="en-US" altLang="en-US" sz="1200">
              <a:solidFill>
                <a:srgbClr val="898989"/>
              </a:solidFill>
              <a:latin typeface="Calibri" panose="020F0502020204030204" pitchFamily="34" charset="0"/>
            </a:endParaRPr>
          </a:p>
        </p:txBody>
      </p:sp>
      <p:sp>
        <p:nvSpPr>
          <p:cNvPr id="80898" name="Picture 4"/>
          <p:cNvSpPr>
            <a:spLocks noChangeAspect="1"/>
          </p:cNvSpPr>
          <p:nvPr/>
        </p:nvSpPr>
        <p:spPr bwMode="auto">
          <a:xfrm>
            <a:off x="76200" y="2157413"/>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80899" name="Picture 5"/>
          <p:cNvSpPr>
            <a:spLocks noChangeAspect="1"/>
          </p:cNvSpPr>
          <p:nvPr/>
        </p:nvSpPr>
        <p:spPr bwMode="auto">
          <a:xfrm>
            <a:off x="4572000" y="2133600"/>
            <a:ext cx="4470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80900" name="Title 1"/>
          <p:cNvSpPr>
            <a:spLocks noGrp="1"/>
          </p:cNvSpPr>
          <p:nvPr>
            <p:ph type="title"/>
          </p:nvPr>
        </p:nvSpPr>
        <p:spPr/>
        <p:txBody>
          <a:bodyPr/>
          <a:lstStyle/>
          <a:p>
            <a:r>
              <a:rPr lang="en-US" altLang="en-US" smtClean="0">
                <a:latin typeface="Arial" panose="020B0604020202020204" pitchFamily="34" charset="0"/>
                <a:ea typeface="ＭＳ Ｐゴシック" pitchFamily="2" charset="-128"/>
              </a:rPr>
              <a:t>Cane Pruning</a:t>
            </a:r>
          </a:p>
        </p:txBody>
      </p:sp>
      <p:pic>
        <p:nvPicPr>
          <p:cNvPr id="8090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00200"/>
            <a:ext cx="603567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2"/>
          <p:cNvPicPr>
            <a:picLocks noChangeAspect="1"/>
          </p:cNvPicPr>
          <p:nvPr/>
        </p:nvPicPr>
        <p:blipFill>
          <a:blip r:embed="rId3">
            <a:extLst>
              <a:ext uri="{28A0092B-C50C-407E-A947-70E740481C1C}">
                <a14:useLocalDpi xmlns:a14="http://schemas.microsoft.com/office/drawing/2010/main" val="0"/>
              </a:ext>
            </a:extLst>
          </a:blip>
          <a:srcRect l="37346"/>
          <a:stretch>
            <a:fillRect/>
          </a:stretch>
        </p:blipFill>
        <p:spPr bwMode="auto">
          <a:xfrm>
            <a:off x="4724400" y="1676400"/>
            <a:ext cx="3843338"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object 2"/>
          <p:cNvSpPr>
            <a:spLocks noChangeArrowheads="1"/>
          </p:cNvSpPr>
          <p:nvPr/>
        </p:nvSpPr>
        <p:spPr bwMode="auto">
          <a:xfrm>
            <a:off x="4071938" y="3073400"/>
            <a:ext cx="4800600" cy="360045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81922" name="object 3"/>
          <p:cNvSpPr>
            <a:spLocks noChangeArrowheads="1"/>
          </p:cNvSpPr>
          <p:nvPr/>
        </p:nvSpPr>
        <p:spPr bwMode="auto">
          <a:xfrm>
            <a:off x="304800" y="3048000"/>
            <a:ext cx="4797425" cy="359727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4" name="object 4"/>
          <p:cNvSpPr txBox="1"/>
          <p:nvPr/>
        </p:nvSpPr>
        <p:spPr>
          <a:xfrm>
            <a:off x="457200" y="2057400"/>
            <a:ext cx="4114800" cy="430213"/>
          </a:xfrm>
          <a:prstGeom prst="rect">
            <a:avLst/>
          </a:prstGeom>
          <a:noFill/>
        </p:spPr>
        <p:txBody>
          <a:bodyPr lIns="0" tIns="0" rIns="0" bIns="0">
            <a:spAutoFit/>
          </a:bodyPr>
          <a:lstStyle/>
          <a:p>
            <a:pPr marL="90805" algn="ctr">
              <a:defRPr/>
            </a:pPr>
            <a:r>
              <a:rPr sz="2800" dirty="0">
                <a:solidFill>
                  <a:srgbClr val="008000"/>
                </a:solidFill>
                <a:latin typeface="Arial"/>
                <a:ea typeface="ＭＳ Ｐゴシック" charset="0"/>
                <a:cs typeface="Arial"/>
              </a:rPr>
              <a:t>Poor</a:t>
            </a:r>
            <a:r>
              <a:rPr sz="2800" spc="-15" dirty="0">
                <a:solidFill>
                  <a:srgbClr val="008000"/>
                </a:solidFill>
                <a:latin typeface="Arial"/>
                <a:ea typeface="ＭＳ Ｐゴシック" charset="0"/>
                <a:cs typeface="Arial"/>
              </a:rPr>
              <a:t> </a:t>
            </a:r>
            <a:r>
              <a:rPr sz="2800" spc="-10" dirty="0">
                <a:solidFill>
                  <a:srgbClr val="008000"/>
                </a:solidFill>
                <a:latin typeface="Arial"/>
                <a:ea typeface="ＭＳ Ｐゴシック" charset="0"/>
                <a:cs typeface="Arial"/>
              </a:rPr>
              <a:t>s</a:t>
            </a:r>
            <a:r>
              <a:rPr sz="2800" dirty="0">
                <a:solidFill>
                  <a:srgbClr val="008000"/>
                </a:solidFill>
                <a:latin typeface="Arial"/>
                <a:ea typeface="ＭＳ Ｐゴシック" charset="0"/>
                <a:cs typeface="Arial"/>
              </a:rPr>
              <a:t>p</a:t>
            </a:r>
            <a:r>
              <a:rPr sz="2800" spc="-10" dirty="0">
                <a:solidFill>
                  <a:srgbClr val="008000"/>
                </a:solidFill>
                <a:latin typeface="Arial"/>
                <a:ea typeface="ＭＳ Ｐゴシック" charset="0"/>
                <a:cs typeface="Arial"/>
              </a:rPr>
              <a:t>ac</a:t>
            </a:r>
            <a:r>
              <a:rPr sz="2800" dirty="0">
                <a:solidFill>
                  <a:srgbClr val="008000"/>
                </a:solidFill>
                <a:latin typeface="Arial"/>
                <a:ea typeface="ＭＳ Ｐゴシック" charset="0"/>
                <a:cs typeface="Arial"/>
              </a:rPr>
              <a:t>ing</a:t>
            </a:r>
            <a:r>
              <a:rPr sz="2800" spc="5" dirty="0">
                <a:solidFill>
                  <a:srgbClr val="008000"/>
                </a:solidFill>
                <a:latin typeface="Arial"/>
                <a:ea typeface="ＭＳ Ｐゴシック" charset="0"/>
                <a:cs typeface="Arial"/>
              </a:rPr>
              <a:t> </a:t>
            </a:r>
            <a:r>
              <a:rPr sz="2800" dirty="0">
                <a:solidFill>
                  <a:srgbClr val="008000"/>
                </a:solidFill>
                <a:latin typeface="Arial"/>
                <a:ea typeface="ＭＳ Ｐゴシック" charset="0"/>
                <a:cs typeface="Arial"/>
              </a:rPr>
              <a:t>of</a:t>
            </a:r>
            <a:r>
              <a:rPr sz="2800" spc="-10" dirty="0">
                <a:solidFill>
                  <a:srgbClr val="008000"/>
                </a:solidFill>
                <a:latin typeface="Arial"/>
                <a:ea typeface="ＭＳ Ｐゴシック" charset="0"/>
                <a:cs typeface="Arial"/>
              </a:rPr>
              <a:t> s</a:t>
            </a:r>
            <a:r>
              <a:rPr sz="2800" dirty="0">
                <a:solidFill>
                  <a:srgbClr val="008000"/>
                </a:solidFill>
                <a:latin typeface="Arial"/>
                <a:ea typeface="ＭＳ Ｐゴシック" charset="0"/>
                <a:cs typeface="Arial"/>
              </a:rPr>
              <a:t>pu</a:t>
            </a:r>
            <a:r>
              <a:rPr sz="2800" spc="-5" dirty="0">
                <a:solidFill>
                  <a:srgbClr val="008000"/>
                </a:solidFill>
                <a:latin typeface="Arial"/>
                <a:ea typeface="ＭＳ Ｐゴシック" charset="0"/>
                <a:cs typeface="Arial"/>
              </a:rPr>
              <a:t>r</a:t>
            </a:r>
            <a:r>
              <a:rPr sz="2800" dirty="0">
                <a:solidFill>
                  <a:srgbClr val="008000"/>
                </a:solidFill>
                <a:latin typeface="Arial"/>
                <a:ea typeface="ＭＳ Ｐゴシック" charset="0"/>
                <a:cs typeface="Arial"/>
              </a:rPr>
              <a:t>s</a:t>
            </a:r>
          </a:p>
        </p:txBody>
      </p:sp>
      <p:sp>
        <p:nvSpPr>
          <p:cNvPr id="8" name="object 8"/>
          <p:cNvSpPr txBox="1"/>
          <p:nvPr/>
        </p:nvSpPr>
        <p:spPr>
          <a:xfrm>
            <a:off x="4953000" y="1752600"/>
            <a:ext cx="4038600" cy="430213"/>
          </a:xfrm>
          <a:prstGeom prst="rect">
            <a:avLst/>
          </a:prstGeom>
          <a:noFill/>
        </p:spPr>
        <p:txBody>
          <a:bodyPr lIns="0" tIns="0" rIns="0" bIns="0">
            <a:spAutoFit/>
          </a:bodyPr>
          <a:lstStyle/>
          <a:p>
            <a:pPr marL="90805" algn="ctr">
              <a:defRPr/>
            </a:pPr>
            <a:r>
              <a:rPr sz="2800" spc="-5" dirty="0">
                <a:solidFill>
                  <a:srgbClr val="008000"/>
                </a:solidFill>
                <a:latin typeface="Arial"/>
                <a:ea typeface="ＭＳ Ｐゴシック" charset="0"/>
                <a:cs typeface="Arial"/>
              </a:rPr>
              <a:t>N</a:t>
            </a:r>
            <a:r>
              <a:rPr sz="2800" dirty="0">
                <a:solidFill>
                  <a:srgbClr val="008000"/>
                </a:solidFill>
                <a:latin typeface="Arial"/>
                <a:ea typeface="ＭＳ Ｐゴシック" charset="0"/>
                <a:cs typeface="Arial"/>
              </a:rPr>
              <a:t>o</a:t>
            </a:r>
            <a:r>
              <a:rPr sz="2800" spc="5" dirty="0">
                <a:solidFill>
                  <a:srgbClr val="008000"/>
                </a:solidFill>
                <a:latin typeface="Arial"/>
                <a:ea typeface="ＭＳ Ｐゴシック" charset="0"/>
                <a:cs typeface="Arial"/>
              </a:rPr>
              <a:t> </a:t>
            </a:r>
            <a:r>
              <a:rPr sz="2800" spc="-10" dirty="0">
                <a:solidFill>
                  <a:srgbClr val="008000"/>
                </a:solidFill>
                <a:latin typeface="Arial"/>
                <a:ea typeface="ＭＳ Ｐゴシック" charset="0"/>
                <a:cs typeface="Arial"/>
              </a:rPr>
              <a:t>s</a:t>
            </a:r>
            <a:r>
              <a:rPr sz="2800" dirty="0">
                <a:solidFill>
                  <a:srgbClr val="008000"/>
                </a:solidFill>
                <a:latin typeface="Arial"/>
                <a:ea typeface="ＭＳ Ｐゴシック" charset="0"/>
                <a:cs typeface="Arial"/>
              </a:rPr>
              <a:t>unlight</a:t>
            </a:r>
            <a:r>
              <a:rPr sz="2800" spc="-20" dirty="0">
                <a:solidFill>
                  <a:srgbClr val="008000"/>
                </a:solidFill>
                <a:latin typeface="Arial"/>
                <a:ea typeface="ＭＳ Ｐゴシック" charset="0"/>
                <a:cs typeface="Arial"/>
              </a:rPr>
              <a:t> </a:t>
            </a:r>
            <a:r>
              <a:rPr sz="2800" dirty="0">
                <a:solidFill>
                  <a:srgbClr val="008000"/>
                </a:solidFill>
                <a:latin typeface="Arial"/>
                <a:ea typeface="ＭＳ Ｐゴシック" charset="0"/>
                <a:cs typeface="Arial"/>
              </a:rPr>
              <a:t>in</a:t>
            </a:r>
            <a:r>
              <a:rPr sz="2800" spc="-10" dirty="0">
                <a:solidFill>
                  <a:srgbClr val="008000"/>
                </a:solidFill>
                <a:latin typeface="Arial"/>
                <a:ea typeface="ＭＳ Ｐゴシック" charset="0"/>
                <a:cs typeface="Arial"/>
              </a:rPr>
              <a:t> ca</a:t>
            </a:r>
            <a:r>
              <a:rPr sz="2800" dirty="0">
                <a:solidFill>
                  <a:srgbClr val="008000"/>
                </a:solidFill>
                <a:latin typeface="Arial"/>
                <a:ea typeface="ＭＳ Ｐゴシック" charset="0"/>
                <a:cs typeface="Arial"/>
              </a:rPr>
              <a:t>nopy</a:t>
            </a:r>
          </a:p>
        </p:txBody>
      </p:sp>
      <p:sp>
        <p:nvSpPr>
          <p:cNvPr id="11" name="object 11"/>
          <p:cNvSpPr txBox="1"/>
          <p:nvPr/>
        </p:nvSpPr>
        <p:spPr>
          <a:xfrm>
            <a:off x="5715000" y="2133600"/>
            <a:ext cx="2667000" cy="430213"/>
          </a:xfrm>
          <a:prstGeom prst="rect">
            <a:avLst/>
          </a:prstGeom>
          <a:noFill/>
        </p:spPr>
        <p:txBody>
          <a:bodyPr lIns="0" tIns="0" rIns="0" bIns="0">
            <a:spAutoFit/>
          </a:bodyPr>
          <a:lstStyle/>
          <a:p>
            <a:pPr marL="91440" algn="ctr">
              <a:defRPr/>
            </a:pPr>
            <a:r>
              <a:rPr sz="2800" spc="-5" dirty="0">
                <a:solidFill>
                  <a:srgbClr val="008000"/>
                </a:solidFill>
                <a:latin typeface="Arial"/>
                <a:ea typeface="ＭＳ Ｐゴシック" charset="0"/>
                <a:cs typeface="Arial"/>
              </a:rPr>
              <a:t>D</a:t>
            </a:r>
            <a:r>
              <a:rPr sz="2800" spc="-10" dirty="0">
                <a:solidFill>
                  <a:srgbClr val="008000"/>
                </a:solidFill>
                <a:latin typeface="Arial"/>
                <a:ea typeface="ＭＳ Ｐゴシック" charset="0"/>
                <a:cs typeface="Arial"/>
              </a:rPr>
              <a:t>e</a:t>
            </a:r>
            <a:r>
              <a:rPr lang="en-US" sz="2800" spc="-10" dirty="0">
                <a:solidFill>
                  <a:srgbClr val="008000"/>
                </a:solidFill>
                <a:latin typeface="Arial"/>
                <a:ea typeface="ＭＳ Ｐゴシック" charset="0"/>
                <a:cs typeface="Arial"/>
              </a:rPr>
              <a:t>a</a:t>
            </a:r>
            <a:r>
              <a:rPr sz="2800" dirty="0">
                <a:solidFill>
                  <a:srgbClr val="008000"/>
                </a:solidFill>
                <a:latin typeface="Arial"/>
                <a:ea typeface="ＭＳ Ｐゴシック" charset="0"/>
                <a:cs typeface="Arial"/>
              </a:rPr>
              <a:t>d</a:t>
            </a:r>
            <a:r>
              <a:rPr sz="2800" spc="5" dirty="0">
                <a:solidFill>
                  <a:srgbClr val="008000"/>
                </a:solidFill>
                <a:latin typeface="Arial"/>
                <a:ea typeface="ＭＳ Ｐゴシック" charset="0"/>
                <a:cs typeface="Arial"/>
              </a:rPr>
              <a:t> </a:t>
            </a:r>
            <a:r>
              <a:rPr sz="2800" spc="-10" dirty="0">
                <a:solidFill>
                  <a:srgbClr val="008000"/>
                </a:solidFill>
                <a:latin typeface="Arial"/>
                <a:ea typeface="ＭＳ Ｐゴシック" charset="0"/>
                <a:cs typeface="Arial"/>
              </a:rPr>
              <a:t>s</a:t>
            </a:r>
            <a:r>
              <a:rPr sz="2800" dirty="0">
                <a:solidFill>
                  <a:srgbClr val="008000"/>
                </a:solidFill>
                <a:latin typeface="Arial"/>
                <a:ea typeface="ＭＳ Ｐゴシック" charset="0"/>
                <a:cs typeface="Arial"/>
              </a:rPr>
              <a:t>hoots</a:t>
            </a:r>
          </a:p>
        </p:txBody>
      </p:sp>
      <p:sp>
        <p:nvSpPr>
          <p:cNvPr id="81926" name="object 12"/>
          <p:cNvSpPr>
            <a:spLocks/>
          </p:cNvSpPr>
          <p:nvPr/>
        </p:nvSpPr>
        <p:spPr bwMode="auto">
          <a:xfrm>
            <a:off x="7235825" y="2997200"/>
            <a:ext cx="341313" cy="1227138"/>
          </a:xfrm>
          <a:custGeom>
            <a:avLst/>
            <a:gdLst>
              <a:gd name="T0" fmla="*/ 0 w 341629"/>
              <a:gd name="T1" fmla="*/ 0 h 1226820"/>
              <a:gd name="T2" fmla="*/ 338380 w 341629"/>
              <a:gd name="T3" fmla="*/ 1229442 h 1226820"/>
              <a:gd name="T4" fmla="*/ 0 60000 65536"/>
              <a:gd name="T5" fmla="*/ 0 60000 65536"/>
            </a:gdLst>
            <a:ahLst/>
            <a:cxnLst>
              <a:cxn ang="T4">
                <a:pos x="T0" y="T1"/>
              </a:cxn>
              <a:cxn ang="T5">
                <a:pos x="T2" y="T3"/>
              </a:cxn>
            </a:cxnLst>
            <a:rect l="0" t="0" r="r" b="b"/>
            <a:pathLst>
              <a:path w="341629" h="1226820">
                <a:moveTo>
                  <a:pt x="0" y="0"/>
                </a:moveTo>
                <a:lnTo>
                  <a:pt x="341210" y="1226578"/>
                </a:ln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7" name="object 13"/>
          <p:cNvSpPr>
            <a:spLocks/>
          </p:cNvSpPr>
          <p:nvPr/>
        </p:nvSpPr>
        <p:spPr bwMode="auto">
          <a:xfrm>
            <a:off x="7532688" y="4198938"/>
            <a:ext cx="82550" cy="93662"/>
          </a:xfrm>
          <a:custGeom>
            <a:avLst/>
            <a:gdLst>
              <a:gd name="T0" fmla="*/ 77093 w 83184"/>
              <a:gd name="T1" fmla="*/ 0 h 94614"/>
              <a:gd name="T2" fmla="*/ 0 w 83184"/>
              <a:gd name="T3" fmla="*/ 20975 h 94614"/>
              <a:gd name="T4" fmla="*/ 59986 w 83184"/>
              <a:gd name="T5" fmla="*/ 85896 h 94614"/>
              <a:gd name="T6" fmla="*/ 77093 w 83184"/>
              <a:gd name="T7" fmla="*/ 0 h 946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184" h="94614">
                <a:moveTo>
                  <a:pt x="82588" y="0"/>
                </a:moveTo>
                <a:lnTo>
                  <a:pt x="0" y="22974"/>
                </a:lnTo>
                <a:lnTo>
                  <a:pt x="64262" y="94081"/>
                </a:lnTo>
                <a:lnTo>
                  <a:pt x="82588" y="0"/>
                </a:lnTo>
                <a:close/>
              </a:path>
            </a:pathLst>
          </a:custGeom>
          <a:solidFill>
            <a:srgbClr val="000000"/>
          </a:solidFill>
          <a:ln w="9525">
            <a:solidFill>
              <a:srgbClr val="FF0000"/>
            </a:solidFill>
            <a:round/>
            <a:headEnd/>
            <a:tailEnd/>
          </a:ln>
        </p:spPr>
        <p:txBody>
          <a:bodyPr lIns="0" tIns="0" rIns="0" bIns="0"/>
          <a:lstStyle/>
          <a:p>
            <a:endParaRPr lang="en-US"/>
          </a:p>
        </p:txBody>
      </p:sp>
      <p:sp>
        <p:nvSpPr>
          <p:cNvPr id="81928" name="object 14"/>
          <p:cNvSpPr>
            <a:spLocks/>
          </p:cNvSpPr>
          <p:nvPr/>
        </p:nvSpPr>
        <p:spPr bwMode="auto">
          <a:xfrm>
            <a:off x="5638800" y="2997200"/>
            <a:ext cx="1597025" cy="1111250"/>
          </a:xfrm>
          <a:custGeom>
            <a:avLst/>
            <a:gdLst>
              <a:gd name="T0" fmla="*/ 1591430 w 1597659"/>
              <a:gd name="T1" fmla="*/ 0 h 1111885"/>
              <a:gd name="T2" fmla="*/ 0 w 1597659"/>
              <a:gd name="T3" fmla="*/ 1106006 h 1111885"/>
              <a:gd name="T4" fmla="*/ 0 60000 65536"/>
              <a:gd name="T5" fmla="*/ 0 60000 65536"/>
            </a:gdLst>
            <a:ahLst/>
            <a:cxnLst>
              <a:cxn ang="T4">
                <a:pos x="T0" y="T1"/>
              </a:cxn>
              <a:cxn ang="T5">
                <a:pos x="T2" y="T3"/>
              </a:cxn>
            </a:cxnLst>
            <a:rect l="0" t="0" r="r" b="b"/>
            <a:pathLst>
              <a:path w="1597659" h="1111885">
                <a:moveTo>
                  <a:pt x="1597126" y="0"/>
                </a:moveTo>
                <a:lnTo>
                  <a:pt x="0" y="1111707"/>
                </a:lnTo>
              </a:path>
            </a:pathLst>
          </a:custGeom>
          <a:noFill/>
          <a:ln w="5715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9" name="object 15"/>
          <p:cNvSpPr>
            <a:spLocks/>
          </p:cNvSpPr>
          <p:nvPr/>
        </p:nvSpPr>
        <p:spPr bwMode="auto">
          <a:xfrm>
            <a:off x="5580063" y="4065588"/>
            <a:ext cx="95250" cy="84137"/>
          </a:xfrm>
          <a:custGeom>
            <a:avLst/>
            <a:gdLst>
              <a:gd name="T0" fmla="*/ 45872 w 95250"/>
              <a:gd name="T1" fmla="*/ 0 h 84454"/>
              <a:gd name="T2" fmla="*/ 0 w 95250"/>
              <a:gd name="T3" fmla="*/ 81350 h 84454"/>
              <a:gd name="T4" fmla="*/ 94856 w 95250"/>
              <a:gd name="T5" fmla="*/ 68018 h 84454"/>
              <a:gd name="T6" fmla="*/ 45872 w 95250"/>
              <a:gd name="T7" fmla="*/ 0 h 844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5250" h="84454">
                <a:moveTo>
                  <a:pt x="45872" y="0"/>
                </a:moveTo>
                <a:lnTo>
                  <a:pt x="0" y="84150"/>
                </a:lnTo>
                <a:lnTo>
                  <a:pt x="94856" y="70358"/>
                </a:lnTo>
                <a:lnTo>
                  <a:pt x="45872" y="0"/>
                </a:lnTo>
                <a:close/>
              </a:path>
            </a:pathLst>
          </a:custGeom>
          <a:solidFill>
            <a:srgbClr val="000000"/>
          </a:solidFill>
          <a:ln w="9525">
            <a:solidFill>
              <a:srgbClr val="FF0000"/>
            </a:solidFill>
            <a:round/>
            <a:headEnd/>
            <a:tailEnd/>
          </a:ln>
        </p:spPr>
        <p:txBody>
          <a:bodyPr lIns="0" tIns="0" rIns="0" bIns="0"/>
          <a:lstStyle/>
          <a:p>
            <a:endParaRPr lang="en-US"/>
          </a:p>
        </p:txBody>
      </p:sp>
      <p:sp>
        <p:nvSpPr>
          <p:cNvPr id="81930" name="object 4"/>
          <p:cNvSpPr txBox="1">
            <a:spLocks noChangeArrowheads="1"/>
          </p:cNvSpPr>
          <p:nvPr/>
        </p:nvSpPr>
        <p:spPr bwMode="auto">
          <a:xfrm>
            <a:off x="2590800" y="304800"/>
            <a:ext cx="41148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a:r>
              <a:rPr lang="en-US" altLang="en-US" sz="4400">
                <a:solidFill>
                  <a:srgbClr val="008000"/>
                </a:solidFill>
              </a:rPr>
              <a:t>Bad Examples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object 2"/>
          <p:cNvSpPr>
            <a:spLocks noChangeArrowheads="1"/>
          </p:cNvSpPr>
          <p:nvPr/>
        </p:nvSpPr>
        <p:spPr bwMode="auto">
          <a:xfrm>
            <a:off x="1447800" y="1600200"/>
            <a:ext cx="6384925" cy="47879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
        <p:nvSpPr>
          <p:cNvPr id="83970" name="object 3"/>
          <p:cNvSpPr>
            <a:spLocks noGrp="1"/>
          </p:cNvSpPr>
          <p:nvPr>
            <p:ph type="title"/>
          </p:nvPr>
        </p:nvSpPr>
        <p:spPr>
          <a:xfrm>
            <a:off x="1676400" y="457200"/>
            <a:ext cx="5943600" cy="677863"/>
          </a:xfrm>
        </p:spPr>
        <p:txBody>
          <a:bodyPr/>
          <a:lstStyle/>
          <a:p>
            <a:r>
              <a:rPr lang="en-US" altLang="en-US" smtClean="0">
                <a:latin typeface="Arial" panose="020B0604020202020204" pitchFamily="34" charset="0"/>
                <a:ea typeface="ＭＳ Ｐゴシック" pitchFamily="2" charset="-128"/>
              </a:rPr>
              <a:t>Wrong Spacing</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object 2"/>
          <p:cNvSpPr txBox="1">
            <a:spLocks noChangeArrowheads="1"/>
          </p:cNvSpPr>
          <p:nvPr/>
        </p:nvSpPr>
        <p:spPr bwMode="auto">
          <a:xfrm>
            <a:off x="925513" y="438150"/>
            <a:ext cx="729138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a:r>
              <a:rPr lang="en-US" altLang="en-US" sz="4400">
                <a:solidFill>
                  <a:srgbClr val="008000"/>
                </a:solidFill>
              </a:rPr>
              <a:t>Clusters well spaced</a:t>
            </a:r>
          </a:p>
        </p:txBody>
      </p:sp>
      <p:sp>
        <p:nvSpPr>
          <p:cNvPr id="86018" name="object 3"/>
          <p:cNvSpPr>
            <a:spLocks noChangeArrowheads="1"/>
          </p:cNvSpPr>
          <p:nvPr/>
        </p:nvSpPr>
        <p:spPr bwMode="auto">
          <a:xfrm>
            <a:off x="904875" y="1346200"/>
            <a:ext cx="7104063" cy="5329238"/>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CB8D92E9-CEAD-463C-83EB-839B6EA73EAB}" type="slidenum">
              <a:rPr lang="en-US" altLang="en-US" sz="1200">
                <a:solidFill>
                  <a:srgbClr val="898989"/>
                </a:solidFill>
                <a:latin typeface="Calibri" panose="020F0502020204030204" pitchFamily="34" charset="0"/>
              </a:rPr>
              <a:pPr algn="l" eaLnBrk="1" hangingPunct="1"/>
              <a:t>64</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Outside</a:t>
            </a:r>
          </a:p>
        </p:txBody>
      </p:sp>
      <p:sp>
        <p:nvSpPr>
          <p:cNvPr id="88067"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01F80AB1-9127-442F-9C30-1CE313F1B5C6}" type="slidenum">
              <a:rPr lang="en-US" altLang="en-US" sz="1200">
                <a:solidFill>
                  <a:srgbClr val="898989"/>
                </a:solidFill>
                <a:latin typeface="Calibri" panose="020F0502020204030204" pitchFamily="34" charset="0"/>
              </a:rPr>
              <a:pPr algn="l" eaLnBrk="1" hangingPunct="1"/>
              <a:t>65</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9144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effectLst>
                  <a:outerShdw blurRad="38100" dist="38100" dir="2700000" algn="tl">
                    <a:srgbClr val="C0C0C0"/>
                  </a:outerShdw>
                </a:effectLst>
              </a:rPr>
              <a:t>Frost Protection</a:t>
            </a:r>
          </a:p>
        </p:txBody>
      </p:sp>
      <p:sp>
        <p:nvSpPr>
          <p:cNvPr id="90115"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ctrTitle"/>
          </p:nvPr>
        </p:nvSpPr>
        <p:spPr>
          <a:xfrm>
            <a:off x="823913" y="571500"/>
            <a:ext cx="7634287" cy="723900"/>
          </a:xfrm>
        </p:spPr>
        <p:txBody>
          <a:bodyPr/>
          <a:lstStyle/>
          <a:p>
            <a:r>
              <a:rPr lang="en-US" altLang="en-US" smtClean="0">
                <a:ea typeface="ＭＳ Ｐゴシック" pitchFamily="2" charset="-128"/>
              </a:rPr>
              <a:t>Frost Damage</a:t>
            </a:r>
          </a:p>
        </p:txBody>
      </p:sp>
      <p:sp>
        <p:nvSpPr>
          <p:cNvPr id="92162" name="Subtitle 2"/>
          <p:cNvSpPr>
            <a:spLocks noGrp="1"/>
          </p:cNvSpPr>
          <p:nvPr>
            <p:ph type="subTitle" idx="1"/>
          </p:nvPr>
        </p:nvSpPr>
        <p:spPr>
          <a:xfrm>
            <a:off x="533400" y="1676400"/>
            <a:ext cx="8077200" cy="3559175"/>
          </a:xfrm>
        </p:spPr>
        <p:txBody>
          <a:bodyPr/>
          <a:lstStyle/>
          <a:p>
            <a:pPr marL="342900" indent="-342900" algn="l">
              <a:buFont typeface="Arial" panose="020B0604020202020204" pitchFamily="34" charset="0"/>
              <a:buChar char="•"/>
            </a:pPr>
            <a:r>
              <a:rPr lang="en-US" altLang="en-US" smtClean="0">
                <a:solidFill>
                  <a:srgbClr val="008000"/>
                </a:solidFill>
                <a:ea typeface="ＭＳ Ｐゴシック" pitchFamily="2" charset="-128"/>
              </a:rPr>
              <a:t>#1 Cause of weather related economic losses for grape growers</a:t>
            </a:r>
          </a:p>
          <a:p>
            <a:pPr marL="342900" indent="-342900" algn="l">
              <a:buFont typeface="Arial" panose="020B0604020202020204" pitchFamily="34" charset="0"/>
              <a:buChar char="•"/>
            </a:pPr>
            <a:r>
              <a:rPr lang="en-US" altLang="en-US" smtClean="0">
                <a:solidFill>
                  <a:srgbClr val="008000"/>
                </a:solidFill>
                <a:ea typeface="ＭＳ Ｐゴシック" pitchFamily="2" charset="-128"/>
              </a:rPr>
              <a:t>Freezing causes rupture of cell walls, cells get leaky and get dehydrated.</a:t>
            </a:r>
          </a:p>
          <a:p>
            <a:pPr marL="342900" indent="-342900" algn="l">
              <a:buFont typeface="Arial" panose="020B0604020202020204" pitchFamily="34" charset="0"/>
              <a:buChar char="•"/>
            </a:pPr>
            <a:r>
              <a:rPr lang="en-US" altLang="en-US" smtClean="0">
                <a:solidFill>
                  <a:srgbClr val="008000"/>
                </a:solidFill>
                <a:ea typeface="ＭＳ Ｐゴシック" pitchFamily="2" charset="-128"/>
              </a:rPr>
              <a:t>Temp less than 32 degrees F (0 C).</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r>
              <a:rPr lang="en-US" altLang="en-US" smtClean="0">
                <a:ea typeface="ＭＳ Ｐゴシック" pitchFamily="2" charset="-128"/>
              </a:rPr>
              <a:t>Freeze Damage</a:t>
            </a:r>
          </a:p>
        </p:txBody>
      </p:sp>
      <p:pic>
        <p:nvPicPr>
          <p:cNvPr id="93186" name="Content Placeholder 3" descr="14656.jpg"/>
          <p:cNvPicPr>
            <a:picLocks noGrp="1" noChangeAspect="1"/>
          </p:cNvPicPr>
          <p:nvPr>
            <p:ph idx="1"/>
          </p:nvPr>
        </p:nvPicPr>
        <p:blipFill>
          <a:blip r:embed="rId2">
            <a:extLst>
              <a:ext uri="{28A0092B-C50C-407E-A947-70E740481C1C}">
                <a14:useLocalDpi xmlns:a14="http://schemas.microsoft.com/office/drawing/2010/main" val="0"/>
              </a:ext>
            </a:extLst>
          </a:blip>
          <a:srcRect t="31693" b="31693"/>
          <a:stretch>
            <a:fillRect/>
          </a:stretch>
        </p:blipFill>
        <p:spPr>
          <a:xfrm>
            <a:off x="457200" y="1600200"/>
            <a:ext cx="8229600" cy="4786313"/>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r>
              <a:rPr lang="en-US" altLang="en-US" smtClean="0">
                <a:ea typeface="ＭＳ Ｐゴシック" pitchFamily="2" charset="-128"/>
              </a:rPr>
              <a:t>Frost Damage Occurs Quickly!</a:t>
            </a:r>
          </a:p>
        </p:txBody>
      </p:sp>
      <p:sp>
        <p:nvSpPr>
          <p:cNvPr id="94210" name="Content Placeholder 2"/>
          <p:cNvSpPr>
            <a:spLocks noGrp="1"/>
          </p:cNvSpPr>
          <p:nvPr>
            <p:ph idx="1"/>
          </p:nvPr>
        </p:nvSpPr>
        <p:spPr/>
        <p:txBody>
          <a:bodyPr/>
          <a:lstStyle/>
          <a:p>
            <a:r>
              <a:rPr lang="en-US" altLang="en-US" smtClean="0">
                <a:ea typeface="ＭＳ Ｐゴシック" pitchFamily="2" charset="-128"/>
              </a:rPr>
              <a:t>Damage begins with air temperatures of 31 degrees for only ½ hour.</a:t>
            </a:r>
          </a:p>
          <a:p>
            <a:r>
              <a:rPr lang="en-US" altLang="en-US" smtClean="0">
                <a:ea typeface="ＭＳ Ｐゴシック" pitchFamily="2" charset="-128"/>
              </a:rPr>
              <a:t>Temps of less than 30 degrees lasting several hours will kill growing buds in the spring.</a:t>
            </a:r>
          </a:p>
          <a:p>
            <a:r>
              <a:rPr lang="en-US" altLang="en-US" smtClean="0">
                <a:ea typeface="ＭＳ Ｐゴシック" pitchFamily="2" charset="-128"/>
              </a:rPr>
              <a:t>More mature vines do better.</a:t>
            </a:r>
          </a:p>
          <a:p>
            <a:r>
              <a:rPr lang="en-US" altLang="en-US" smtClean="0">
                <a:ea typeface="ＭＳ Ｐゴシック" pitchFamily="2" charset="-128"/>
              </a:rPr>
              <a:t>Optimally hydrated vines also do better.</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r>
              <a:rPr lang="en-US" altLang="en-US" smtClean="0">
                <a:ea typeface="ＭＳ Ｐゴシック" pitchFamily="2" charset="-128"/>
              </a:rPr>
              <a:t>Passive Frost Protection</a:t>
            </a:r>
          </a:p>
        </p:txBody>
      </p:sp>
      <p:sp>
        <p:nvSpPr>
          <p:cNvPr id="3" name="Content Placeholder 2"/>
          <p:cNvSpPr>
            <a:spLocks noGrp="1"/>
          </p:cNvSpPr>
          <p:nvPr>
            <p:ph idx="1"/>
          </p:nvPr>
        </p:nvSpPr>
        <p:spPr/>
        <p:txBody>
          <a:bodyPr/>
          <a:lstStyle/>
          <a:p>
            <a:pPr marL="0" indent="0">
              <a:buFont typeface="Arial" panose="020B0604020202020204" pitchFamily="34" charset="0"/>
              <a:buNone/>
            </a:pPr>
            <a:r>
              <a:rPr lang="en-US" altLang="en-US" smtClean="0">
                <a:ea typeface="ＭＳ Ｐゴシック" pitchFamily="2" charset="-128"/>
              </a:rPr>
              <a:t>Often get you up to 2 degrees (often all needed):</a:t>
            </a:r>
          </a:p>
          <a:p>
            <a:pPr marL="0" indent="0">
              <a:buFont typeface="Calibri" panose="020F0502020204030204" pitchFamily="34" charset="0"/>
              <a:buAutoNum type="arabicPeriod"/>
            </a:pPr>
            <a:r>
              <a:rPr lang="en-US" altLang="en-US" smtClean="0">
                <a:ea typeface="ＭＳ Ｐゴシック" pitchFamily="2" charset="-128"/>
              </a:rPr>
              <a:t>Vineyard site selection –cold air is trapped in low areas and moves down a slope.</a:t>
            </a:r>
          </a:p>
          <a:p>
            <a:pPr marL="0" indent="0">
              <a:buFont typeface="Calibri" panose="020F0502020204030204" pitchFamily="34" charset="0"/>
              <a:buAutoNum type="arabicPeriod"/>
            </a:pPr>
            <a:r>
              <a:rPr lang="en-US" altLang="en-US" smtClean="0">
                <a:ea typeface="ＭＳ Ｐゴシック" pitchFamily="2" charset="-128"/>
              </a:rPr>
              <a:t>Clean/bare/firm/wet vineyard floor.</a:t>
            </a:r>
          </a:p>
          <a:p>
            <a:pPr marL="0" indent="0">
              <a:buFont typeface="Calibri" panose="020F0502020204030204" pitchFamily="34" charset="0"/>
              <a:buAutoNum type="arabicPeriod"/>
            </a:pPr>
            <a:r>
              <a:rPr lang="en-US" altLang="en-US" smtClean="0">
                <a:ea typeface="ＭＳ Ｐゴシック" pitchFamily="2" charset="-128"/>
              </a:rPr>
              <a:t>Plant later budding varietals.</a:t>
            </a:r>
          </a:p>
          <a:p>
            <a:pPr marL="0" indent="0">
              <a:buFont typeface="Calibri" panose="020F0502020204030204" pitchFamily="34" charset="0"/>
              <a:buAutoNum type="arabicPeriod"/>
            </a:pPr>
            <a:r>
              <a:rPr lang="en-US" altLang="en-US" smtClean="0">
                <a:ea typeface="ＭＳ Ｐゴシック" pitchFamily="2" charset="-128"/>
              </a:rPr>
              <a:t>Prune later/double prune – pruned vines bud earlier.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altLang="en-US" sz="3200" smtClean="0">
                <a:ea typeface="ＭＳ Ｐゴシック" pitchFamily="2" charset="-128"/>
              </a:rPr>
              <a:t>CALENDAR OF EVENTS FOR VITICULTURE                        MANAGEMENT</a:t>
            </a:r>
          </a:p>
        </p:txBody>
      </p:sp>
      <p:sp>
        <p:nvSpPr>
          <p:cNvPr id="3" name="Content Placeholder 2"/>
          <p:cNvSpPr>
            <a:spLocks noGrp="1"/>
          </p:cNvSpPr>
          <p:nvPr>
            <p:ph idx="1"/>
          </p:nvPr>
        </p:nvSpPr>
        <p:spPr>
          <a:xfrm>
            <a:off x="685800" y="1600200"/>
            <a:ext cx="8229600" cy="4525963"/>
          </a:xfrm>
        </p:spPr>
        <p:txBody>
          <a:bodyPr rtlCol="0">
            <a:normAutofit/>
          </a:bodyPr>
          <a:lstStyle/>
          <a:p>
            <a:pPr eaLnBrk="1" fontAlgn="auto" hangingPunct="1">
              <a:spcAft>
                <a:spcPts val="0"/>
              </a:spcAft>
              <a:defRPr/>
            </a:pPr>
            <a:endParaRPr lang="en-US" sz="2400" dirty="0" smtClean="0">
              <a:ea typeface="+mn-ea"/>
              <a:cs typeface="+mn-cs"/>
            </a:endParaRPr>
          </a:p>
          <a:p>
            <a:pPr eaLnBrk="1" fontAlgn="auto" hangingPunct="1">
              <a:spcAft>
                <a:spcPts val="0"/>
              </a:spcAft>
              <a:defRPr/>
            </a:pPr>
            <a:r>
              <a:rPr lang="en-US" sz="2400" dirty="0" smtClean="0">
                <a:ea typeface="+mn-ea"/>
                <a:cs typeface="+mn-cs"/>
              </a:rPr>
              <a:t>HARVEST</a:t>
            </a:r>
          </a:p>
          <a:p>
            <a:pPr eaLnBrk="1" fontAlgn="auto" hangingPunct="1">
              <a:spcAft>
                <a:spcPts val="0"/>
              </a:spcAft>
              <a:defRPr/>
            </a:pPr>
            <a:endParaRPr lang="en-US" sz="2400" dirty="0" smtClean="0">
              <a:ea typeface="+mn-ea"/>
              <a:cs typeface="+mn-cs"/>
            </a:endParaRPr>
          </a:p>
          <a:p>
            <a:pPr eaLnBrk="1" fontAlgn="auto" hangingPunct="1">
              <a:spcAft>
                <a:spcPts val="0"/>
              </a:spcAft>
              <a:defRPr/>
            </a:pPr>
            <a:r>
              <a:rPr lang="en-US" sz="2400" dirty="0" smtClean="0">
                <a:ea typeface="+mn-ea"/>
                <a:cs typeface="+mn-cs"/>
              </a:rPr>
              <a:t>VITICULTURE OPERATION</a:t>
            </a:r>
          </a:p>
          <a:p>
            <a:pPr eaLnBrk="1" fontAlgn="auto" hangingPunct="1">
              <a:spcAft>
                <a:spcPts val="0"/>
              </a:spcAft>
              <a:defRPr/>
            </a:pPr>
            <a:endParaRPr lang="en-US" sz="2400" dirty="0" smtClean="0">
              <a:ea typeface="+mn-ea"/>
              <a:cs typeface="+mn-cs"/>
            </a:endParaRPr>
          </a:p>
          <a:p>
            <a:pPr eaLnBrk="1" fontAlgn="auto" hangingPunct="1">
              <a:spcAft>
                <a:spcPts val="0"/>
              </a:spcAft>
              <a:defRPr/>
            </a:pPr>
            <a:r>
              <a:rPr lang="en-US" sz="2400" dirty="0" smtClean="0">
                <a:ea typeface="+mn-ea"/>
                <a:cs typeface="+mn-cs"/>
              </a:rPr>
              <a:t>PEST MANAGEMENT</a:t>
            </a:r>
          </a:p>
          <a:p>
            <a:pPr marL="0" indent="0" eaLnBrk="1" fontAlgn="auto" hangingPunct="1">
              <a:spcAft>
                <a:spcPts val="0"/>
              </a:spcAft>
              <a:buFont typeface="Arial" panose="020B0604020202020204" pitchFamily="34" charset="0"/>
              <a:buNone/>
              <a:defRPr/>
            </a:pPr>
            <a:endParaRPr lang="en-US" sz="2400" dirty="0" smtClean="0">
              <a:ea typeface="+mn-ea"/>
              <a:cs typeface="+mn-cs"/>
            </a:endParaRPr>
          </a:p>
          <a:p>
            <a:pPr eaLnBrk="1" fontAlgn="auto" hangingPunct="1">
              <a:spcAft>
                <a:spcPts val="0"/>
              </a:spcAft>
              <a:defRPr/>
            </a:pPr>
            <a:endParaRPr lang="en-US" sz="2400" dirty="0">
              <a:ea typeface="+mn-ea"/>
              <a:cs typeface="+mn-cs"/>
            </a:endParaRPr>
          </a:p>
        </p:txBody>
      </p:sp>
      <p:pic>
        <p:nvPicPr>
          <p:cNvPr id="23555" name="Picture 2" descr="C:\Users\richcz\davis\Czapleski\3343_01_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05117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lstStyle/>
          <a:p>
            <a:r>
              <a:rPr lang="en-US" altLang="en-US" smtClean="0">
                <a:ea typeface="ＭＳ Ｐゴシック" pitchFamily="2" charset="-128"/>
              </a:rPr>
              <a:t>Cold Air Movement</a:t>
            </a:r>
          </a:p>
        </p:txBody>
      </p:sp>
      <p:pic>
        <p:nvPicPr>
          <p:cNvPr id="96258" name="Content Placeholder 3" descr="y7223e1b.jpg"/>
          <p:cNvPicPr>
            <a:picLocks noGrp="1" noChangeAspect="1"/>
          </p:cNvPicPr>
          <p:nvPr>
            <p:ph idx="1"/>
          </p:nvPr>
        </p:nvPicPr>
        <p:blipFill>
          <a:blip r:embed="rId2">
            <a:extLst>
              <a:ext uri="{28A0092B-C50C-407E-A947-70E740481C1C}">
                <a14:useLocalDpi xmlns:a14="http://schemas.microsoft.com/office/drawing/2010/main" val="0"/>
              </a:ext>
            </a:extLst>
          </a:blip>
          <a:srcRect l="3996" r="3996"/>
          <a:stretch>
            <a:fillRect/>
          </a:stretch>
        </p:blip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r>
              <a:rPr lang="en-US" altLang="en-US" smtClean="0">
                <a:ea typeface="ＭＳ Ｐゴシック" pitchFamily="2" charset="-128"/>
              </a:rPr>
              <a:t>Active Frost Protection</a:t>
            </a:r>
          </a:p>
        </p:txBody>
      </p:sp>
      <p:sp>
        <p:nvSpPr>
          <p:cNvPr id="97282" name="Content Placeholder 2"/>
          <p:cNvSpPr>
            <a:spLocks noGrp="1"/>
          </p:cNvSpPr>
          <p:nvPr>
            <p:ph idx="1"/>
          </p:nvPr>
        </p:nvSpPr>
        <p:spPr>
          <a:xfrm>
            <a:off x="533400" y="1600200"/>
            <a:ext cx="8382000" cy="4525963"/>
          </a:xfrm>
        </p:spPr>
        <p:txBody>
          <a:bodyPr/>
          <a:lstStyle/>
          <a:p>
            <a:r>
              <a:rPr lang="en-US" altLang="en-US" smtClean="0">
                <a:ea typeface="ＭＳ Ｐゴシック" pitchFamily="2" charset="-128"/>
              </a:rPr>
              <a:t>Overhead Sprinklers – require a lot of water, can get up to 8 degrees of protection.</a:t>
            </a:r>
          </a:p>
          <a:p>
            <a:r>
              <a:rPr lang="en-US" altLang="en-US" smtClean="0">
                <a:ea typeface="ＭＳ Ｐゴシック" pitchFamily="2" charset="-128"/>
              </a:rPr>
              <a:t>Wind Machines – bring warmer air above the vineyard to the colder air at ground level.  Good for 1 – 3 degrees protection.</a:t>
            </a:r>
          </a:p>
          <a:p>
            <a:r>
              <a:rPr lang="en-US" altLang="en-US" smtClean="0">
                <a:ea typeface="ＭＳ Ｐゴシック" pitchFamily="2" charset="-128"/>
              </a:rPr>
              <a:t>Heaters – not used much anymore.</a:t>
            </a:r>
          </a:p>
          <a:p>
            <a:r>
              <a:rPr lang="en-US" altLang="en-US" smtClean="0">
                <a:ea typeface="ＭＳ Ｐゴシック" pitchFamily="2" charset="-128"/>
              </a:rPr>
              <a:t>Frost Protection Sprays – (Cloud Cover/Copper) </a:t>
            </a:r>
          </a:p>
          <a:p>
            <a:r>
              <a:rPr lang="en-US" altLang="en-US" smtClean="0">
                <a:ea typeface="ＭＳ Ｐゴシック" pitchFamily="2" charset="-128"/>
              </a:rPr>
              <a:t>Garden Cloths/Lights – works for a few vines.</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r>
              <a:rPr lang="en-US" altLang="en-US" smtClean="0">
                <a:ea typeface="ＭＳ Ｐゴシック" pitchFamily="2" charset="-128"/>
              </a:rPr>
              <a:t>How Wind Machines Work</a:t>
            </a:r>
          </a:p>
        </p:txBody>
      </p:sp>
      <p:pic>
        <p:nvPicPr>
          <p:cNvPr id="98306" name="Content Placeholder 3" descr="how does a wind machine work diagram 01.jpg"/>
          <p:cNvPicPr>
            <a:picLocks noGrp="1" noChangeAspect="1"/>
          </p:cNvPicPr>
          <p:nvPr>
            <p:ph idx="1"/>
          </p:nvPr>
        </p:nvPicPr>
        <p:blipFill>
          <a:blip r:embed="rId2">
            <a:extLst>
              <a:ext uri="{28A0092B-C50C-407E-A947-70E740481C1C}">
                <a14:useLocalDpi xmlns:a14="http://schemas.microsoft.com/office/drawing/2010/main" val="0"/>
              </a:ext>
            </a:extLst>
          </a:blip>
          <a:srcRect t="-20801" b="-20801"/>
          <a:stretch>
            <a:fillRect/>
          </a:stretch>
        </p:blipFill>
        <p:spPr>
          <a:xfrm>
            <a:off x="0" y="1587500"/>
            <a:ext cx="9144000" cy="474980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524000"/>
            <a:ext cx="6477000" cy="4191000"/>
          </a:xfrm>
        </p:spPr>
      </p:pic>
      <p:sp>
        <p:nvSpPr>
          <p:cNvPr id="99330" name="Title 1"/>
          <p:cNvSpPr txBox="1">
            <a:spLocks/>
          </p:cNvSpPr>
          <p:nvPr/>
        </p:nvSpPr>
        <p:spPr bwMode="auto">
          <a:xfrm>
            <a:off x="6096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FROST PROTECTION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tLang="en-US" smtClean="0">
                <a:ea typeface="ＭＳ Ｐゴシック" pitchFamily="2" charset="-128"/>
              </a:rPr>
              <a:t>WIND MACHINES</a:t>
            </a:r>
          </a:p>
        </p:txBody>
      </p:sp>
      <p:pic>
        <p:nvPicPr>
          <p:cNvPr id="10035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1524000"/>
            <a:ext cx="3124200" cy="4343400"/>
          </a:xfrm>
        </p:spPr>
      </p:pic>
      <p:pic>
        <p:nvPicPr>
          <p:cNvPr id="100355" name="Content Placeholder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4076700" y="20193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457200" y="1295400"/>
            <a:ext cx="8229600" cy="4144963"/>
          </a:xfrm>
        </p:spPr>
        <p:txBody>
          <a:bodyPr rtlCol="0" anchor="ctr">
            <a:normAutofit/>
          </a:bodyPr>
          <a:lstStyle/>
          <a:p>
            <a:pPr marL="0" indent="0" algn="ctr" eaLnBrk="1" fontAlgn="auto" hangingPunct="1">
              <a:spcBef>
                <a:spcPct val="0"/>
              </a:spcBef>
              <a:spcAft>
                <a:spcPts val="0"/>
              </a:spcAft>
              <a:buFontTx/>
              <a:buNone/>
              <a:defRPr/>
            </a:pPr>
            <a:r>
              <a:rPr lang="en-US" sz="4400" dirty="0" smtClean="0">
                <a:effectLst>
                  <a:outerShdw blurRad="38100" dist="38100" dir="2700000" algn="tl">
                    <a:srgbClr val="DDDDDD"/>
                  </a:outerShdw>
                </a:effectLst>
                <a:latin typeface="Arial" charset="0"/>
                <a:ea typeface="+mn-ea"/>
                <a:cs typeface="+mn-cs"/>
              </a:rPr>
              <a:t>Canopy Management</a:t>
            </a:r>
          </a:p>
          <a:p>
            <a:pPr marL="0" indent="0" algn="ctr" eaLnBrk="1" fontAlgn="auto" hangingPunct="1">
              <a:spcBef>
                <a:spcPct val="0"/>
              </a:spcBef>
              <a:spcAft>
                <a:spcPts val="0"/>
              </a:spcAft>
              <a:buFontTx/>
              <a:buNone/>
              <a:defRPr/>
            </a:pPr>
            <a:endParaRPr lang="en-US" sz="4400" dirty="0">
              <a:effectLst>
                <a:outerShdw blurRad="38100" dist="38100" dir="2700000" algn="tl">
                  <a:srgbClr val="DDDDDD"/>
                </a:outerShdw>
              </a:effectLst>
              <a:latin typeface="Arial" charset="0"/>
              <a:ea typeface="+mn-ea"/>
              <a:cs typeface="+mn-cs"/>
            </a:endParaRPr>
          </a:p>
        </p:txBody>
      </p:sp>
      <p:sp>
        <p:nvSpPr>
          <p:cNvPr id="101378"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3ADFBC0F-B12B-4D81-B83E-F0234D7340C9}" type="slidenum">
              <a:rPr lang="en-US" altLang="en-US" sz="1200">
                <a:solidFill>
                  <a:srgbClr val="898989"/>
                </a:solidFill>
                <a:latin typeface="Calibri" panose="020F0502020204030204" pitchFamily="34" charset="0"/>
              </a:rPr>
              <a:pPr algn="l" eaLnBrk="1" hangingPunct="1"/>
              <a:t>75</a:t>
            </a:fld>
            <a:endParaRPr lang="en-US" altLang="en-US" sz="1200">
              <a:solidFill>
                <a:srgbClr val="898989"/>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F8281C07-40C7-48AA-9613-544371C105EE}" type="slidenum">
              <a:rPr lang="en-US" altLang="en-US" sz="1200">
                <a:solidFill>
                  <a:srgbClr val="898989"/>
                </a:solidFill>
                <a:latin typeface="Calibri" panose="020F0502020204030204" pitchFamily="34" charset="0"/>
              </a:rPr>
              <a:pPr algn="l" eaLnBrk="1" hangingPunct="1"/>
              <a:t>76</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It is all about Balance</a:t>
            </a:r>
          </a:p>
          <a:p>
            <a:pPr algn="ctr" eaLnBrk="1" hangingPunct="1"/>
            <a:endParaRPr lang="en-US" altLang="en-US" sz="3200">
              <a:solidFill>
                <a:srgbClr val="008000"/>
              </a:solidFill>
              <a:effectLst>
                <a:outerShdw blurRad="38100" dist="38100" dir="2700000" algn="tl">
                  <a:srgbClr val="C0C0C0"/>
                </a:outerShdw>
              </a:effectLst>
            </a:endParaRPr>
          </a:p>
          <a:p>
            <a:pPr algn="ctr" eaLnBrk="1" hangingPunct="1"/>
            <a:r>
              <a:rPr lang="en-US" altLang="en-US" sz="3200">
                <a:solidFill>
                  <a:srgbClr val="008000"/>
                </a:solidFill>
                <a:effectLst>
                  <a:outerShdw blurRad="38100" dist="38100" dir="2700000" algn="tl">
                    <a:srgbClr val="C0C0C0"/>
                  </a:outerShdw>
                </a:effectLst>
              </a:rPr>
              <a:t>Shape, Orientation, Location of shoots and Leaves</a:t>
            </a:r>
          </a:p>
        </p:txBody>
      </p:sp>
      <p:sp>
        <p:nvSpPr>
          <p:cNvPr id="102403"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
        <p:nvSpPr>
          <p:cNvPr id="6" name="Rectangle 2"/>
          <p:cNvSpPr txBox="1">
            <a:spLocks noChangeArrowheads="1"/>
          </p:cNvSpPr>
          <p:nvPr/>
        </p:nvSpPr>
        <p:spPr bwMode="auto">
          <a:xfrm>
            <a:off x="685800" y="304800"/>
            <a:ext cx="7696200" cy="1066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Canopy Management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4A1D611B-4654-4411-B4ED-052B1A022E3C}" type="slidenum">
              <a:rPr lang="en-US" altLang="en-US" sz="1200">
                <a:solidFill>
                  <a:srgbClr val="898989"/>
                </a:solidFill>
                <a:latin typeface="Calibri" panose="020F0502020204030204" pitchFamily="34" charset="0"/>
              </a:rPr>
              <a:pPr algn="l" eaLnBrk="1" hangingPunct="1"/>
              <a:t>77</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09600" y="9906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Why we do it</a:t>
            </a:r>
          </a:p>
        </p:txBody>
      </p:sp>
      <p:sp>
        <p:nvSpPr>
          <p:cNvPr id="104451"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
        <p:nvSpPr>
          <p:cNvPr id="6" name="Rectangle 2"/>
          <p:cNvSpPr txBox="1">
            <a:spLocks noChangeArrowheads="1"/>
          </p:cNvSpPr>
          <p:nvPr/>
        </p:nvSpPr>
        <p:spPr bwMode="auto">
          <a:xfrm>
            <a:off x="609600" y="2971800"/>
            <a:ext cx="7696200" cy="23622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9pPr>
          </a:lstStyle>
          <a:p>
            <a:pPr marL="342900" indent="-342900" algn="l" eaLnBrk="1" hangingPunct="1">
              <a:buFont typeface="Wingdings" charset="2"/>
              <a:buChar char="q"/>
              <a:defRPr/>
            </a:pPr>
            <a:r>
              <a:rPr lang="en-US" sz="2400" b="1" dirty="0">
                <a:effectLst/>
                <a:latin typeface="+mn-lt"/>
              </a:rPr>
              <a:t>For </a:t>
            </a:r>
            <a:r>
              <a:rPr lang="en-US" sz="2400" b="1" dirty="0" smtClean="0">
                <a:effectLst/>
                <a:latin typeface="+mn-lt"/>
              </a:rPr>
              <a:t>This Year</a:t>
            </a:r>
            <a:endParaRPr lang="en-US" sz="2400" b="1" dirty="0">
              <a:effectLst/>
              <a:latin typeface="+mn-lt"/>
            </a:endParaRPr>
          </a:p>
          <a:p>
            <a:pPr lvl="2" algn="l" eaLnBrk="1" hangingPunct="1">
              <a:defRPr/>
            </a:pPr>
            <a:endParaRPr lang="en-US" sz="2400" baseline="30000" dirty="0">
              <a:effectLst/>
            </a:endParaRPr>
          </a:p>
          <a:p>
            <a:pPr marL="342900" indent="-342900" algn="l" eaLnBrk="1" hangingPunct="1">
              <a:buFont typeface="Wingdings" charset="2"/>
              <a:buChar char="ü"/>
              <a:defRPr/>
            </a:pPr>
            <a:r>
              <a:rPr lang="en-US" sz="2400" baseline="30000" dirty="0">
                <a:effectLst/>
              </a:rPr>
              <a:t>To maximize wine grape yield, wine quality or both at the same time, </a:t>
            </a:r>
          </a:p>
          <a:p>
            <a:pPr marL="800100" lvl="1" indent="-342900" algn="l" eaLnBrk="1" hangingPunct="1">
              <a:buFont typeface="Wingdings" charset="2"/>
              <a:buChar char="ü"/>
              <a:defRPr/>
            </a:pPr>
            <a:endParaRPr lang="en-US" sz="2400" baseline="30000" dirty="0">
              <a:effectLst/>
            </a:endParaRPr>
          </a:p>
          <a:p>
            <a:pPr marL="342900" indent="-342900" algn="l" eaLnBrk="1" hangingPunct="1">
              <a:buFont typeface="Wingdings" charset="2"/>
              <a:buChar char="ü"/>
              <a:defRPr/>
            </a:pPr>
            <a:r>
              <a:rPr lang="en-US" sz="2400" baseline="30000" dirty="0" smtClean="0">
                <a:effectLst/>
              </a:rPr>
              <a:t>Essential </a:t>
            </a:r>
            <a:r>
              <a:rPr lang="en-US" sz="2400" baseline="30000" dirty="0">
                <a:effectLst/>
              </a:rPr>
              <a:t>to being consistently successful from one year to the next. </a:t>
            </a:r>
          </a:p>
          <a:p>
            <a:pPr algn="l" eaLnBrk="1" hangingPunct="1">
              <a:defRPr/>
            </a:pPr>
            <a:r>
              <a:rPr lang="en-US" sz="2400" baseline="30000" dirty="0" smtClean="0">
                <a:effectLst/>
                <a:latin typeface="+mn-lt"/>
              </a:rPr>
              <a:t> </a:t>
            </a:r>
            <a:endParaRPr lang="en-US" sz="2400" baseline="30000" dirty="0">
              <a:effectLst/>
              <a:latin typeface="+mn-lt"/>
            </a:endParaRPr>
          </a:p>
          <a:p>
            <a:pPr algn="l" eaLnBrk="1" hangingPunct="1">
              <a:defRPr/>
            </a:pPr>
            <a:r>
              <a:rPr lang="en-US" sz="2000" dirty="0">
                <a:effectLst/>
              </a:rPr>
              <a:t>A properly balanced vine, with the right ratio of shoots and leaves to fruit, is </a:t>
            </a:r>
            <a:r>
              <a:rPr lang="en-US" sz="2000" dirty="0">
                <a:effectLst/>
                <a:latin typeface="+mn-lt"/>
              </a:rPr>
              <a:t>the</a:t>
            </a:r>
            <a:r>
              <a:rPr lang="en-US" sz="2000" dirty="0">
                <a:effectLst/>
              </a:rPr>
              <a:t> goal, as well as striving for the right fruit exposure to light and maintaining the fruit within an optimum temperature range. </a:t>
            </a:r>
            <a:endParaRPr lang="en-US" sz="2000" dirty="0" smtClean="0">
              <a:effectLst/>
            </a:endParaRPr>
          </a:p>
          <a:p>
            <a:pPr algn="l" eaLnBrk="1" hangingPunct="1">
              <a:defRPr/>
            </a:pPr>
            <a:endParaRPr lang="en-US" sz="2000" dirty="0" smtClean="0">
              <a:effectLst/>
            </a:endParaRPr>
          </a:p>
          <a:p>
            <a:pPr algn="l" eaLnBrk="1" hangingPunct="1">
              <a:defRPr/>
            </a:pPr>
            <a:endParaRPr lang="en-US" sz="2000" baseline="30000" dirty="0" smtClean="0">
              <a:effectLst/>
              <a:latin typeface="+mn-lt"/>
            </a:endParaRPr>
          </a:p>
          <a:p>
            <a:pPr algn="l" eaLnBrk="1" hangingPunct="1">
              <a:defRPr/>
            </a:pPr>
            <a:endParaRPr lang="en-US" sz="2000" baseline="30000" dirty="0">
              <a:effectLst/>
              <a:latin typeface="+mn-lt"/>
              <a:cs typeface="+mj-cs"/>
            </a:endParaRPr>
          </a:p>
          <a:p>
            <a:pPr algn="l" eaLnBrk="1" hangingPunct="1">
              <a:defRPr/>
            </a:pPr>
            <a:endParaRPr lang="en-US" sz="2400" dirty="0">
              <a:effectLst/>
              <a:latin typeface="+mn-lt"/>
              <a:cs typeface="+mj-cs"/>
            </a:endParaRPr>
          </a:p>
        </p:txBody>
      </p:sp>
      <p:sp>
        <p:nvSpPr>
          <p:cNvPr id="7" name="Rectangle 2"/>
          <p:cNvSpPr txBox="1">
            <a:spLocks noChangeArrowheads="1"/>
          </p:cNvSpPr>
          <p:nvPr/>
        </p:nvSpPr>
        <p:spPr bwMode="auto">
          <a:xfrm>
            <a:off x="685800" y="304800"/>
            <a:ext cx="7696200" cy="1066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Canopy Management</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7E0790FC-87C6-40C4-B064-0A7C5BCF8812}" type="slidenum">
              <a:rPr lang="en-US" altLang="en-US" sz="1200">
                <a:solidFill>
                  <a:srgbClr val="898989"/>
                </a:solidFill>
                <a:latin typeface="Calibri" panose="020F0502020204030204" pitchFamily="34" charset="0"/>
              </a:rPr>
              <a:pPr algn="l" eaLnBrk="1" hangingPunct="1"/>
              <a:t>78</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09600" y="9906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Why we do it</a:t>
            </a:r>
          </a:p>
        </p:txBody>
      </p:sp>
      <p:sp>
        <p:nvSpPr>
          <p:cNvPr id="106499"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
        <p:nvSpPr>
          <p:cNvPr id="6" name="Rectangle 2"/>
          <p:cNvSpPr txBox="1">
            <a:spLocks noChangeArrowheads="1"/>
          </p:cNvSpPr>
          <p:nvPr/>
        </p:nvSpPr>
        <p:spPr bwMode="auto">
          <a:xfrm>
            <a:off x="609600" y="2514600"/>
            <a:ext cx="7696200" cy="23622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008000"/>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rgbClr val="008000"/>
                </a:solidFill>
                <a:effectLst>
                  <a:outerShdw blurRad="38100" dist="38100" dir="2700000" algn="tl">
                    <a:srgbClr val="000000"/>
                  </a:outerShdw>
                </a:effectLst>
                <a:latin typeface="Arial" charset="0"/>
              </a:defRPr>
            </a:lvl9pPr>
          </a:lstStyle>
          <a:p>
            <a:pPr algn="l" eaLnBrk="1" hangingPunct="1">
              <a:defRPr/>
            </a:pPr>
            <a:endParaRPr lang="en-US" sz="2000" dirty="0" smtClean="0">
              <a:effectLst/>
            </a:endParaRPr>
          </a:p>
          <a:p>
            <a:pPr marL="342900" indent="-342900" algn="l" eaLnBrk="1" hangingPunct="1">
              <a:buFont typeface="Wingdings" charset="2"/>
              <a:buChar char="q"/>
              <a:defRPr/>
            </a:pPr>
            <a:r>
              <a:rPr lang="en-US" sz="2400" b="1" dirty="0">
                <a:effectLst/>
                <a:latin typeface="+mn-lt"/>
              </a:rPr>
              <a:t>For Next Year</a:t>
            </a:r>
          </a:p>
          <a:p>
            <a:pPr algn="l" eaLnBrk="1" hangingPunct="1">
              <a:defRPr/>
            </a:pPr>
            <a:endParaRPr lang="en-US" sz="2000" baseline="30000" dirty="0" smtClean="0">
              <a:effectLst/>
              <a:latin typeface="+mn-lt"/>
            </a:endParaRPr>
          </a:p>
          <a:p>
            <a:pPr marL="342900" indent="-342900" algn="l" eaLnBrk="1" hangingPunct="1">
              <a:buFont typeface="Wingdings" charset="2"/>
              <a:buChar char="ü"/>
              <a:defRPr/>
            </a:pPr>
            <a:r>
              <a:rPr lang="en-US" sz="2000" dirty="0" smtClean="0">
                <a:effectLst/>
              </a:rPr>
              <a:t>Two </a:t>
            </a:r>
            <a:r>
              <a:rPr lang="en-US" sz="2000" dirty="0">
                <a:effectLst/>
              </a:rPr>
              <a:t>critical </a:t>
            </a:r>
            <a:r>
              <a:rPr lang="en-US" sz="2000" dirty="0" smtClean="0">
                <a:effectLst/>
              </a:rPr>
              <a:t>elements:</a:t>
            </a:r>
          </a:p>
          <a:p>
            <a:pPr marL="800100" lvl="1" indent="-342900" algn="l" eaLnBrk="1" hangingPunct="1">
              <a:buFont typeface="Wingdings" charset="2"/>
              <a:buChar char="ü"/>
              <a:defRPr/>
            </a:pPr>
            <a:endParaRPr lang="en-US" sz="2000" dirty="0">
              <a:effectLst/>
            </a:endParaRPr>
          </a:p>
          <a:p>
            <a:pPr marL="800100" lvl="1" indent="-342900" algn="l" eaLnBrk="1" hangingPunct="1">
              <a:buFont typeface="Wingdings" charset="2"/>
              <a:buChar char="Ø"/>
              <a:defRPr/>
            </a:pPr>
            <a:r>
              <a:rPr lang="en-US" sz="2000" dirty="0" smtClean="0">
                <a:effectLst/>
              </a:rPr>
              <a:t>Production </a:t>
            </a:r>
            <a:r>
              <a:rPr lang="en-US" sz="2000" dirty="0">
                <a:effectLst/>
              </a:rPr>
              <a:t>of adequate fruit buds </a:t>
            </a:r>
            <a:endParaRPr lang="en-US" sz="2000" dirty="0" smtClean="0">
              <a:effectLst/>
            </a:endParaRPr>
          </a:p>
          <a:p>
            <a:pPr marL="342900" indent="-342900" algn="l" eaLnBrk="1" hangingPunct="1">
              <a:buFont typeface="Wingdings" charset="2"/>
              <a:buChar char="ü"/>
              <a:defRPr/>
            </a:pPr>
            <a:endParaRPr lang="en-US" sz="2000" dirty="0" smtClean="0">
              <a:effectLst/>
            </a:endParaRPr>
          </a:p>
          <a:p>
            <a:pPr marL="800100" lvl="1" indent="-342900" algn="l" eaLnBrk="1" hangingPunct="1">
              <a:buFont typeface="Wingdings" charset="2"/>
              <a:buChar char="Ø"/>
              <a:defRPr/>
            </a:pPr>
            <a:r>
              <a:rPr lang="en-US" sz="2000" dirty="0">
                <a:effectLst/>
              </a:rPr>
              <a:t>P</a:t>
            </a:r>
            <a:r>
              <a:rPr lang="en-US" sz="2000" dirty="0" smtClean="0">
                <a:effectLst/>
              </a:rPr>
              <a:t>roduction </a:t>
            </a:r>
            <a:r>
              <a:rPr lang="en-US" sz="2000" dirty="0">
                <a:effectLst/>
              </a:rPr>
              <a:t>of sufficient carbohydrate and nutrient reserves for the following year </a:t>
            </a:r>
          </a:p>
          <a:p>
            <a:pPr algn="l" eaLnBrk="1" hangingPunct="1">
              <a:defRPr/>
            </a:pPr>
            <a:endParaRPr lang="en-US" sz="2000" baseline="30000" dirty="0">
              <a:effectLst/>
              <a:latin typeface="+mn-lt"/>
              <a:cs typeface="+mj-cs"/>
            </a:endParaRPr>
          </a:p>
          <a:p>
            <a:pPr algn="l" eaLnBrk="1" hangingPunct="1">
              <a:defRPr/>
            </a:pPr>
            <a:endParaRPr lang="en-US" sz="2400" dirty="0">
              <a:effectLst/>
              <a:latin typeface="+mn-lt"/>
              <a:cs typeface="+mj-cs"/>
            </a:endParaRPr>
          </a:p>
        </p:txBody>
      </p:sp>
      <p:sp>
        <p:nvSpPr>
          <p:cNvPr id="7" name="Rectangle 2"/>
          <p:cNvSpPr txBox="1">
            <a:spLocks noChangeArrowheads="1"/>
          </p:cNvSpPr>
          <p:nvPr/>
        </p:nvSpPr>
        <p:spPr bwMode="auto">
          <a:xfrm>
            <a:off x="685800" y="304800"/>
            <a:ext cx="7696200" cy="1066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Canopy Management</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016F13C2-5AC8-484F-B1BF-342DC6FF4FF3}" type="slidenum">
              <a:rPr lang="en-US" altLang="en-US" sz="1200">
                <a:solidFill>
                  <a:srgbClr val="898989"/>
                </a:solidFill>
                <a:latin typeface="Calibri" panose="020F0502020204030204" pitchFamily="34" charset="0"/>
              </a:rPr>
              <a:pPr algn="l" eaLnBrk="1" hangingPunct="1"/>
              <a:t>79</a:t>
            </a:fld>
            <a:endParaRPr lang="en-US" altLang="en-US" sz="1200">
              <a:solidFill>
                <a:srgbClr val="898989"/>
              </a:solidFill>
              <a:latin typeface="Calibri" panose="020F0502020204030204" pitchFamily="34" charset="0"/>
            </a:endParaRPr>
          </a:p>
        </p:txBody>
      </p:sp>
      <p:sp>
        <p:nvSpPr>
          <p:cNvPr id="108546" name="Picture 4"/>
          <p:cNvSpPr>
            <a:spLocks noChangeAspect="1"/>
          </p:cNvSpPr>
          <p:nvPr/>
        </p:nvSpPr>
        <p:spPr bwMode="auto">
          <a:xfrm>
            <a:off x="533400" y="2286000"/>
            <a:ext cx="30622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6" name="Rectangle 2"/>
          <p:cNvSpPr txBox="1">
            <a:spLocks noChangeArrowheads="1"/>
          </p:cNvSpPr>
          <p:nvPr/>
        </p:nvSpPr>
        <p:spPr bwMode="auto">
          <a:xfrm>
            <a:off x="685800" y="11430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What Affects Balance</a:t>
            </a:r>
          </a:p>
        </p:txBody>
      </p:sp>
      <p:sp>
        <p:nvSpPr>
          <p:cNvPr id="7" name="Rectangle 2"/>
          <p:cNvSpPr txBox="1">
            <a:spLocks noChangeArrowheads="1"/>
          </p:cNvSpPr>
          <p:nvPr/>
        </p:nvSpPr>
        <p:spPr bwMode="auto">
          <a:xfrm>
            <a:off x="838200" y="3048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 Canopy Management</a:t>
            </a:r>
          </a:p>
        </p:txBody>
      </p:sp>
      <p:sp>
        <p:nvSpPr>
          <p:cNvPr id="108549" name="Isosceles Triangle 8"/>
          <p:cNvSpPr>
            <a:spLocks noChangeArrowheads="1"/>
          </p:cNvSpPr>
          <p:nvPr/>
        </p:nvSpPr>
        <p:spPr bwMode="auto">
          <a:xfrm>
            <a:off x="3962400" y="5029200"/>
            <a:ext cx="1295400" cy="1066800"/>
          </a:xfrm>
          <a:prstGeom prst="triangle">
            <a:avLst>
              <a:gd name="adj" fmla="val 50000"/>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
        <p:nvSpPr>
          <p:cNvPr id="108550" name="Picture 9"/>
          <p:cNvSpPr>
            <a:spLocks noChangeAspect="1"/>
          </p:cNvSpPr>
          <p:nvPr/>
        </p:nvSpPr>
        <p:spPr bwMode="auto">
          <a:xfrm>
            <a:off x="5562600" y="2209800"/>
            <a:ext cx="2971800"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108551" name="TextBox 10"/>
          <p:cNvSpPr txBox="1">
            <a:spLocks noChangeArrowheads="1"/>
          </p:cNvSpPr>
          <p:nvPr/>
        </p:nvSpPr>
        <p:spPr bwMode="auto">
          <a:xfrm>
            <a:off x="609600" y="5105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a:latin typeface="Humana Sans ITC Std Medium" charset="0"/>
              </a:rPr>
              <a:t>Vegetative Growth</a:t>
            </a:r>
          </a:p>
        </p:txBody>
      </p:sp>
      <p:sp>
        <p:nvSpPr>
          <p:cNvPr id="108552" name="TextBox 11"/>
          <p:cNvSpPr txBox="1">
            <a:spLocks noChangeArrowheads="1"/>
          </p:cNvSpPr>
          <p:nvPr/>
        </p:nvSpPr>
        <p:spPr bwMode="auto">
          <a:xfrm>
            <a:off x="5562600" y="5105400"/>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a:latin typeface="Humana Sans ITC Std Medium" charset="0"/>
              </a:rPr>
              <a:t>Fruit Production</a:t>
            </a:r>
          </a:p>
        </p:txBody>
      </p:sp>
      <p:cxnSp>
        <p:nvCxnSpPr>
          <p:cNvPr id="108553" name="Straight Connector 13"/>
          <p:cNvCxnSpPr>
            <a:cxnSpLocks noChangeShapeType="1"/>
          </p:cNvCxnSpPr>
          <p:nvPr/>
        </p:nvCxnSpPr>
        <p:spPr bwMode="auto">
          <a:xfrm>
            <a:off x="1371600" y="4953000"/>
            <a:ext cx="6324600" cy="0"/>
          </a:xfrm>
          <a:prstGeom prst="line">
            <a:avLst/>
          </a:prstGeom>
          <a:noFill/>
          <a:ln w="57150">
            <a:solidFill>
              <a:srgbClr val="27893A"/>
            </a:solidFill>
            <a:round/>
            <a:headEnd/>
            <a:tailEnd/>
          </a:ln>
          <a:extLst>
            <a:ext uri="{909E8E84-426E-40DD-AFC4-6F175D3DCCD1}">
              <a14:hiddenFill xmlns:a14="http://schemas.microsoft.com/office/drawing/2010/main">
                <a:noFill/>
              </a14:hiddenFill>
            </a:ext>
          </a:extLst>
        </p:spPr>
      </p:cxnSp>
      <p:pic>
        <p:nvPicPr>
          <p:cNvPr id="10855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362200"/>
            <a:ext cx="3744913"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62200"/>
            <a:ext cx="3835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ltLang="en-US" smtClean="0">
                <a:ea typeface="ＭＳ Ｐゴシック" pitchFamily="2" charset="-128"/>
              </a:rPr>
              <a:t>Calendar of Events</a:t>
            </a:r>
          </a:p>
        </p:txBody>
      </p:sp>
      <p:sp>
        <p:nvSpPr>
          <p:cNvPr id="9219" name="Content Placeholder 2"/>
          <p:cNvSpPr>
            <a:spLocks noGrp="1"/>
          </p:cNvSpPr>
          <p:nvPr>
            <p:ph idx="1"/>
          </p:nvPr>
        </p:nvSpPr>
        <p:spPr/>
        <p:txBody>
          <a:bodyPr/>
          <a:lstStyle/>
          <a:p>
            <a:pPr marL="0" indent="0">
              <a:buFont typeface="Arial" charset="0"/>
              <a:buNone/>
              <a:defRPr/>
            </a:pPr>
            <a:r>
              <a:rPr lang="en-US" dirty="0" smtClean="0">
                <a:solidFill>
                  <a:srgbClr val="FF0000"/>
                </a:solidFill>
                <a:cs typeface="+mn-cs"/>
              </a:rPr>
              <a:t>WEATHER</a:t>
            </a:r>
            <a:endParaRPr lang="en-US" dirty="0">
              <a:solidFill>
                <a:srgbClr val="FF0000"/>
              </a:solidFill>
              <a:cs typeface="+mn-cs"/>
            </a:endParaRPr>
          </a:p>
          <a:p>
            <a:pPr>
              <a:buFont typeface="Arial" charset="0"/>
              <a:buChar char="•"/>
              <a:defRPr/>
            </a:pPr>
            <a:r>
              <a:rPr lang="en-US" dirty="0">
                <a:cs typeface="+mn-cs"/>
              </a:rPr>
              <a:t>Rain</a:t>
            </a:r>
          </a:p>
          <a:p>
            <a:pPr>
              <a:buFont typeface="Arial" charset="0"/>
              <a:buChar char="•"/>
              <a:defRPr/>
            </a:pPr>
            <a:r>
              <a:rPr lang="en-US" dirty="0">
                <a:cs typeface="+mn-cs"/>
              </a:rPr>
              <a:t>Or lack of !</a:t>
            </a:r>
          </a:p>
          <a:p>
            <a:pPr>
              <a:buFont typeface="Arial" charset="0"/>
              <a:buChar char="•"/>
              <a:defRPr/>
            </a:pPr>
            <a:r>
              <a:rPr lang="en-US" dirty="0">
                <a:cs typeface="+mn-cs"/>
              </a:rPr>
              <a:t>Frost Danger</a:t>
            </a:r>
          </a:p>
          <a:p>
            <a:pPr>
              <a:buFont typeface="Arial" charset="0"/>
              <a:buChar char="•"/>
              <a:defRPr/>
            </a:pPr>
            <a:r>
              <a:rPr lang="en-US" dirty="0">
                <a:cs typeface="+mn-cs"/>
              </a:rPr>
              <a:t>Heat spell hazard</a:t>
            </a:r>
          </a:p>
          <a:p>
            <a:pPr>
              <a:buFont typeface="Arial" charset="0"/>
              <a:buChar char="•"/>
              <a:defRPr/>
            </a:pPr>
            <a:r>
              <a:rPr lang="en-US" dirty="0">
                <a:cs typeface="+mn-cs"/>
              </a:rPr>
              <a:t>We will be covering  this in detail today-</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3"/>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l" eaLnBrk="1" hangingPunct="1"/>
            <a:fld id="{99A89B4A-9B20-4089-9AF3-C7A96CD716B3}" type="slidenum">
              <a:rPr lang="en-US" altLang="en-US" sz="1200">
                <a:solidFill>
                  <a:srgbClr val="898989"/>
                </a:solidFill>
                <a:latin typeface="Calibri" panose="020F0502020204030204" pitchFamily="34" charset="0"/>
              </a:rPr>
              <a:pPr algn="l" eaLnBrk="1" hangingPunct="1"/>
              <a:t>80</a:t>
            </a:fld>
            <a:endParaRPr lang="en-US" altLang="en-US" sz="1200">
              <a:solidFill>
                <a:srgbClr val="898989"/>
              </a:solidFill>
              <a:latin typeface="Calibri" panose="020F0502020204030204" pitchFamily="34" charset="0"/>
            </a:endParaRPr>
          </a:p>
        </p:txBody>
      </p:sp>
      <p:sp>
        <p:nvSpPr>
          <p:cNvPr id="6" name="Rectangle 2"/>
          <p:cNvSpPr txBox="1">
            <a:spLocks noChangeArrowheads="1"/>
          </p:cNvSpPr>
          <p:nvPr/>
        </p:nvSpPr>
        <p:spPr bwMode="auto">
          <a:xfrm>
            <a:off x="685800" y="11430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General Crop Load Indices</a:t>
            </a:r>
          </a:p>
        </p:txBody>
      </p:sp>
      <p:sp>
        <p:nvSpPr>
          <p:cNvPr id="7" name="Rectangle 2"/>
          <p:cNvSpPr txBox="1">
            <a:spLocks noChangeArrowheads="1"/>
          </p:cNvSpPr>
          <p:nvPr/>
        </p:nvSpPr>
        <p:spPr bwMode="auto">
          <a:xfrm>
            <a:off x="838200" y="3048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 Canopy Management</a:t>
            </a:r>
          </a:p>
        </p:txBody>
      </p:sp>
      <p:sp>
        <p:nvSpPr>
          <p:cNvPr id="109572" name="Rectangle 2"/>
          <p:cNvSpPr txBox="1">
            <a:spLocks noChangeArrowheads="1"/>
          </p:cNvSpPr>
          <p:nvPr/>
        </p:nvSpPr>
        <p:spPr bwMode="auto">
          <a:xfrm>
            <a:off x="533400" y="25146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panose="020B0604020202020204" pitchFamily="34" charset="0"/>
                <a:ea typeface="ＭＳ Ｐゴシック" pitchFamily="2" charset="-128"/>
              </a:defRPr>
            </a:lvl1pPr>
            <a:lvl2pPr marL="914400" indent="-45720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Wingdings" panose="05000000000000000000" pitchFamily="2" charset="2"/>
              <a:buChar char="q"/>
            </a:pPr>
            <a:r>
              <a:rPr lang="en-US" altLang="en-US" sz="2800">
                <a:solidFill>
                  <a:srgbClr val="008000"/>
                </a:solidFill>
              </a:rPr>
              <a:t>8 Leaves per cluster</a:t>
            </a:r>
          </a:p>
          <a:p>
            <a:pPr lvl="1" eaLnBrk="1" hangingPunct="1">
              <a:buFont typeface="Wingdings" panose="05000000000000000000" pitchFamily="2" charset="2"/>
              <a:buChar char="ü"/>
            </a:pPr>
            <a:endParaRPr lang="en-US" altLang="en-US" sz="2800">
              <a:solidFill>
                <a:srgbClr val="008000"/>
              </a:solidFill>
            </a:endParaRPr>
          </a:p>
          <a:p>
            <a:pPr eaLnBrk="1" hangingPunct="1">
              <a:buFont typeface="Wingdings" panose="05000000000000000000" pitchFamily="2" charset="2"/>
              <a:buChar char="q"/>
            </a:pPr>
            <a:r>
              <a:rPr lang="en-US" altLang="en-US" sz="2800">
                <a:solidFill>
                  <a:srgbClr val="008000"/>
                </a:solidFill>
              </a:rPr>
              <a:t>10 – 14 cm</a:t>
            </a:r>
            <a:r>
              <a:rPr lang="en-US" altLang="en-US" sz="2800" baseline="30000">
                <a:solidFill>
                  <a:srgbClr val="008000"/>
                </a:solidFill>
              </a:rPr>
              <a:t>2</a:t>
            </a:r>
            <a:r>
              <a:rPr lang="en-US" altLang="en-US" sz="2800">
                <a:solidFill>
                  <a:srgbClr val="008000"/>
                </a:solidFill>
              </a:rPr>
              <a:t> leaf area – gram fruit weight</a:t>
            </a:r>
          </a:p>
          <a:p>
            <a:pPr lvl="1" eaLnBrk="1" hangingPunct="1">
              <a:buFont typeface="Wingdings" panose="05000000000000000000" pitchFamily="2" charset="2"/>
              <a:buChar char="q"/>
            </a:pPr>
            <a:endParaRPr lang="en-US" altLang="en-US" sz="2800">
              <a:solidFill>
                <a:srgbClr val="008000"/>
              </a:solidFill>
            </a:endParaRPr>
          </a:p>
          <a:p>
            <a:pPr eaLnBrk="1" hangingPunct="1">
              <a:buFont typeface="Wingdings" panose="05000000000000000000" pitchFamily="2" charset="2"/>
              <a:buChar char="q"/>
            </a:pPr>
            <a:endParaRPr lang="en-US" altLang="en-US" sz="2800">
              <a:solidFill>
                <a:srgbClr val="008000"/>
              </a:solidFill>
            </a:endParaRPr>
          </a:p>
          <a:p>
            <a:pPr eaLnBrk="1" hangingPunct="1">
              <a:buFont typeface="Wingdings" panose="05000000000000000000" pitchFamily="2" charset="2"/>
              <a:buChar char="q"/>
            </a:pPr>
            <a:endParaRPr lang="en-US" altLang="en-US" sz="2800">
              <a:solidFill>
                <a:srgbClr val="008000"/>
              </a:solidFill>
            </a:endParaRPr>
          </a:p>
          <a:p>
            <a:pPr eaLnBrk="1" hangingPunct="1">
              <a:buFont typeface="Wingdings" panose="05000000000000000000" pitchFamily="2" charset="2"/>
              <a:buChar char="q"/>
            </a:pPr>
            <a:endParaRPr lang="en-US" altLang="en-US" sz="2800">
              <a:solidFill>
                <a:srgbClr val="008000"/>
              </a:solidFill>
            </a:endParaRPr>
          </a:p>
          <a:p>
            <a:pPr eaLnBrk="1" hangingPunct="1">
              <a:buFont typeface="Wingdings" panose="05000000000000000000" pitchFamily="2" charset="2"/>
              <a:buChar char="q"/>
            </a:pPr>
            <a:endParaRPr lang="en-US" altLang="en-US" sz="2800">
              <a:solidFill>
                <a:srgbClr val="008000"/>
              </a:solidFill>
            </a:endParaRPr>
          </a:p>
          <a:p>
            <a:pPr eaLnBrk="1" hangingPunct="1">
              <a:buFont typeface="Wingdings" panose="05000000000000000000" pitchFamily="2" charset="2"/>
              <a:buChar char="q"/>
            </a:pPr>
            <a:endParaRPr lang="en-US" altLang="en-US" sz="2800">
              <a:solidFill>
                <a:srgbClr val="008000"/>
              </a:solidFill>
            </a:endParaRPr>
          </a:p>
        </p:txBody>
      </p:sp>
      <p:sp>
        <p:nvSpPr>
          <p:cNvPr id="109573" name="Picture 1"/>
          <p:cNvSpPr>
            <a:spLocks noChangeAspect="1"/>
          </p:cNvSpPr>
          <p:nvPr/>
        </p:nvSpPr>
        <p:spPr bwMode="auto">
          <a:xfrm>
            <a:off x="4953000" y="2133600"/>
            <a:ext cx="3808413"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pic>
        <p:nvPicPr>
          <p:cNvPr id="1095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05000"/>
            <a:ext cx="32448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Grp="1" noChangeArrowheads="1"/>
          </p:cNvSpPr>
          <p:nvPr>
            <p:ph type="title"/>
          </p:nvPr>
        </p:nvSpPr>
        <p:spPr>
          <a:xfrm>
            <a:off x="838200" y="228600"/>
            <a:ext cx="7696200" cy="1020763"/>
          </a:xfrm>
        </p:spPr>
        <p:txBody>
          <a:bodyPr>
            <a:normAutofit/>
          </a:bodyPr>
          <a:lstStyle/>
          <a:p>
            <a:pPr eaLnBrk="1" hangingPunct="1"/>
            <a:r>
              <a:rPr lang="en-US" altLang="en-US" sz="3200" smtClean="0">
                <a:effectLst>
                  <a:outerShdw blurRad="38100" dist="38100" dir="2700000" algn="tl">
                    <a:srgbClr val="C0C0C0"/>
                  </a:outerShdw>
                </a:effectLst>
                <a:latin typeface="Arial" panose="020B0604020202020204" pitchFamily="34" charset="0"/>
                <a:ea typeface="ＭＳ Ｐゴシック" pitchFamily="2" charset="-128"/>
              </a:rPr>
              <a:t> Canopy Management</a:t>
            </a:r>
          </a:p>
        </p:txBody>
      </p:sp>
      <p:sp>
        <p:nvSpPr>
          <p:cNvPr id="110594" name="Rectangle 2"/>
          <p:cNvSpPr txBox="1">
            <a:spLocks noChangeArrowheads="1"/>
          </p:cNvSpPr>
          <p:nvPr/>
        </p:nvSpPr>
        <p:spPr bwMode="auto">
          <a:xfrm>
            <a:off x="381000" y="2209800"/>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Arial" panose="020B0604020202020204" pitchFamily="34" charset="0"/>
                <a:ea typeface="ＭＳ Ｐゴシック" pitchFamily="2" charset="-128"/>
              </a:defRPr>
            </a:lvl1pPr>
            <a:lvl2pPr marL="914400" indent="-45720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buFont typeface="Wingdings" panose="05000000000000000000" pitchFamily="2" charset="2"/>
              <a:buChar char="q"/>
            </a:pPr>
            <a:r>
              <a:rPr lang="en-US" altLang="en-US" sz="1800">
                <a:solidFill>
                  <a:srgbClr val="008000"/>
                </a:solidFill>
              </a:rPr>
              <a:t>When to Start</a:t>
            </a:r>
          </a:p>
          <a:p>
            <a:pPr lvl="1" eaLnBrk="1" hangingPunct="1">
              <a:buFont typeface="Wingdings" panose="05000000000000000000" pitchFamily="2" charset="2"/>
              <a:buChar char="ü"/>
            </a:pPr>
            <a:r>
              <a:rPr lang="en-US" altLang="en-US" sz="1800">
                <a:solidFill>
                  <a:srgbClr val="008000"/>
                </a:solidFill>
              </a:rPr>
              <a:t>Just Prior To or at bloom</a:t>
            </a:r>
          </a:p>
          <a:p>
            <a:pPr lvl="1" eaLnBrk="1" hangingPunct="1">
              <a:buFont typeface="Wingdings" panose="05000000000000000000" pitchFamily="2" charset="2"/>
              <a:buChar char="ü"/>
            </a:pPr>
            <a:r>
              <a:rPr lang="en-US" altLang="en-US" sz="1800">
                <a:solidFill>
                  <a:srgbClr val="008000"/>
                </a:solidFill>
              </a:rPr>
              <a:t>Increase light on the bloom</a:t>
            </a:r>
          </a:p>
          <a:p>
            <a:pPr lvl="1" eaLnBrk="1" hangingPunct="1">
              <a:buFont typeface="Wingdings" panose="05000000000000000000" pitchFamily="2" charset="2"/>
              <a:buChar char="ü"/>
            </a:pPr>
            <a:endParaRPr lang="en-US" altLang="en-US" sz="1800">
              <a:solidFill>
                <a:srgbClr val="008000"/>
              </a:solidFill>
            </a:endParaRPr>
          </a:p>
          <a:p>
            <a:pPr eaLnBrk="1" hangingPunct="1">
              <a:buFont typeface="Wingdings" panose="05000000000000000000" pitchFamily="2" charset="2"/>
              <a:buChar char="q"/>
            </a:pPr>
            <a:r>
              <a:rPr lang="en-US" altLang="en-US" sz="1800">
                <a:solidFill>
                  <a:srgbClr val="008000"/>
                </a:solidFill>
              </a:rPr>
              <a:t>During rapid shoot growth</a:t>
            </a:r>
          </a:p>
          <a:p>
            <a:pPr lvl="1" eaLnBrk="1" hangingPunct="1">
              <a:buFont typeface="Wingdings" panose="05000000000000000000" pitchFamily="2" charset="2"/>
              <a:buChar char="ü"/>
            </a:pPr>
            <a:r>
              <a:rPr lang="en-US" altLang="en-US" sz="1800">
                <a:solidFill>
                  <a:srgbClr val="008000"/>
                </a:solidFill>
              </a:rPr>
              <a:t>Suckers </a:t>
            </a:r>
          </a:p>
          <a:p>
            <a:pPr lvl="1" eaLnBrk="1" hangingPunct="1">
              <a:buFont typeface="Wingdings" panose="05000000000000000000" pitchFamily="2" charset="2"/>
              <a:buChar char="ü"/>
            </a:pPr>
            <a:r>
              <a:rPr lang="en-US" altLang="en-US" sz="1800">
                <a:solidFill>
                  <a:srgbClr val="008000"/>
                </a:solidFill>
              </a:rPr>
              <a:t>Water spouts</a:t>
            </a:r>
          </a:p>
          <a:p>
            <a:pPr lvl="1" eaLnBrk="1" hangingPunct="1">
              <a:buFont typeface="Wingdings" panose="05000000000000000000" pitchFamily="2" charset="2"/>
              <a:buChar char="ü"/>
            </a:pPr>
            <a:r>
              <a:rPr lang="en-US" altLang="en-US" sz="1800">
                <a:solidFill>
                  <a:srgbClr val="008000"/>
                </a:solidFill>
              </a:rPr>
              <a:t>May need additional leaf pulling</a:t>
            </a:r>
          </a:p>
          <a:p>
            <a:pPr eaLnBrk="1" hangingPunct="1"/>
            <a:endParaRPr lang="en-US" altLang="en-US" sz="1800">
              <a:solidFill>
                <a:srgbClr val="008000"/>
              </a:solidFill>
            </a:endParaRPr>
          </a:p>
          <a:p>
            <a:pPr eaLnBrk="1" hangingPunct="1">
              <a:buFont typeface="Wingdings" panose="05000000000000000000" pitchFamily="2" charset="2"/>
              <a:buChar char="q"/>
            </a:pPr>
            <a:r>
              <a:rPr lang="en-US" altLang="en-US" sz="1800">
                <a:solidFill>
                  <a:srgbClr val="008000"/>
                </a:solidFill>
              </a:rPr>
              <a:t>When to stop</a:t>
            </a:r>
          </a:p>
          <a:p>
            <a:pPr lvl="1" eaLnBrk="1" hangingPunct="1">
              <a:buFont typeface="Wingdings" panose="05000000000000000000" pitchFamily="2" charset="2"/>
              <a:buChar char="ü"/>
            </a:pPr>
            <a:r>
              <a:rPr lang="en-US" altLang="en-US" sz="1800">
                <a:solidFill>
                  <a:srgbClr val="008000"/>
                </a:solidFill>
              </a:rPr>
              <a:t>Start of Veraison</a:t>
            </a:r>
          </a:p>
          <a:p>
            <a:pPr lvl="1" eaLnBrk="1" hangingPunct="1">
              <a:buFont typeface="Wingdings" panose="05000000000000000000" pitchFamily="2" charset="2"/>
              <a:buChar char="ü"/>
            </a:pPr>
            <a:r>
              <a:rPr lang="en-US" altLang="en-US" sz="1800">
                <a:solidFill>
                  <a:srgbClr val="008000"/>
                </a:solidFill>
              </a:rPr>
              <a:t>Prior to Harvest</a:t>
            </a:r>
          </a:p>
          <a:p>
            <a:pPr lvl="1" eaLnBrk="1" hangingPunct="1">
              <a:buFont typeface="Wingdings" panose="05000000000000000000" pitchFamily="2" charset="2"/>
              <a:buChar char="q"/>
            </a:pPr>
            <a:endParaRPr lang="en-US" altLang="en-US" sz="1800">
              <a:solidFill>
                <a:srgbClr val="008000"/>
              </a:solidFill>
            </a:endParaRPr>
          </a:p>
          <a:p>
            <a:pPr eaLnBrk="1" hangingPunct="1">
              <a:buFont typeface="Wingdings" panose="05000000000000000000" pitchFamily="2" charset="2"/>
              <a:buChar char="q"/>
            </a:pPr>
            <a:endParaRPr lang="en-US" altLang="en-US" sz="1800">
              <a:solidFill>
                <a:srgbClr val="008000"/>
              </a:solidFill>
            </a:endParaRPr>
          </a:p>
          <a:p>
            <a:pPr eaLnBrk="1" hangingPunct="1">
              <a:buFont typeface="Wingdings" panose="05000000000000000000" pitchFamily="2" charset="2"/>
              <a:buChar char="q"/>
            </a:pPr>
            <a:endParaRPr lang="en-US" altLang="en-US" sz="1800">
              <a:solidFill>
                <a:srgbClr val="008000"/>
              </a:solidFill>
            </a:endParaRPr>
          </a:p>
          <a:p>
            <a:pPr eaLnBrk="1" hangingPunct="1">
              <a:buFont typeface="Wingdings" panose="05000000000000000000" pitchFamily="2" charset="2"/>
              <a:buChar char="q"/>
            </a:pPr>
            <a:endParaRPr lang="en-US" altLang="en-US" sz="1800">
              <a:solidFill>
                <a:srgbClr val="008000"/>
              </a:solidFill>
            </a:endParaRPr>
          </a:p>
          <a:p>
            <a:pPr eaLnBrk="1" hangingPunct="1">
              <a:buFont typeface="Wingdings" panose="05000000000000000000" pitchFamily="2" charset="2"/>
              <a:buChar char="q"/>
            </a:pPr>
            <a:endParaRPr lang="en-US" altLang="en-US" sz="1800">
              <a:solidFill>
                <a:srgbClr val="008000"/>
              </a:solidFill>
            </a:endParaRPr>
          </a:p>
          <a:p>
            <a:pPr eaLnBrk="1" hangingPunct="1">
              <a:buFont typeface="Wingdings" panose="05000000000000000000" pitchFamily="2" charset="2"/>
              <a:buChar char="q"/>
            </a:pPr>
            <a:endParaRPr lang="en-US" altLang="en-US" sz="1800">
              <a:solidFill>
                <a:srgbClr val="008000"/>
              </a:solidFill>
            </a:endParaRPr>
          </a:p>
        </p:txBody>
      </p:sp>
      <p:sp>
        <p:nvSpPr>
          <p:cNvPr id="6" name="Rectangle 2"/>
          <p:cNvSpPr txBox="1">
            <a:spLocks noChangeArrowheads="1"/>
          </p:cNvSpPr>
          <p:nvPr/>
        </p:nvSpPr>
        <p:spPr bwMode="auto">
          <a:xfrm>
            <a:off x="381000" y="1143000"/>
            <a:ext cx="83058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a:solidFill>
                  <a:srgbClr val="008000"/>
                </a:solidFill>
                <a:effectLst>
                  <a:outerShdw blurRad="38100" dist="38100" dir="2700000" algn="tl">
                    <a:srgbClr val="C0C0C0"/>
                  </a:outerShdw>
                </a:effectLst>
                <a:cs typeface="Arial" panose="020B0604020202020204" pitchFamily="34" charset="0"/>
              </a:rPr>
              <a:t> Know your microclimate, Orientation to the afternoon sun</a:t>
            </a:r>
          </a:p>
        </p:txBody>
      </p:sp>
      <p:pic>
        <p:nvPicPr>
          <p:cNvPr id="11059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286000"/>
            <a:ext cx="41624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p:cNvSpPr>
            <a:spLocks noGrp="1"/>
          </p:cNvSpPr>
          <p:nvPr>
            <p:ph type="title"/>
          </p:nvPr>
        </p:nvSpPr>
        <p:spPr/>
        <p:txBody>
          <a:bodyPr/>
          <a:lstStyle/>
          <a:p>
            <a:pPr eaLnBrk="1" hangingPunct="1"/>
            <a:r>
              <a:rPr lang="en-US" altLang="en-US" smtClean="0">
                <a:ea typeface="ＭＳ Ｐゴシック" pitchFamily="2" charset="-128"/>
              </a:rPr>
              <a:t>Canopy Management</a:t>
            </a:r>
          </a:p>
        </p:txBody>
      </p:sp>
      <p:sp>
        <p:nvSpPr>
          <p:cNvPr id="118786" name="Content Placeholder 2"/>
          <p:cNvSpPr>
            <a:spLocks noGrp="1"/>
          </p:cNvSpPr>
          <p:nvPr>
            <p:ph idx="1"/>
          </p:nvPr>
        </p:nvSpPr>
        <p:spPr/>
        <p:txBody>
          <a:bodyPr/>
          <a:lstStyle/>
          <a:p>
            <a:pPr marL="0" indent="0" eaLnBrk="1" hangingPunct="1">
              <a:lnSpc>
                <a:spcPct val="90000"/>
              </a:lnSpc>
              <a:buFont typeface="Arial" charset="0"/>
              <a:buNone/>
              <a:defRPr/>
            </a:pPr>
            <a:r>
              <a:rPr lang="en-US" sz="3000" dirty="0"/>
              <a:t>LEAF </a:t>
            </a:r>
            <a:r>
              <a:rPr lang="en-US" sz="3000" dirty="0" smtClean="0"/>
              <a:t>REMOVAL TIPS</a:t>
            </a:r>
            <a:endParaRPr lang="en-US" sz="3000" dirty="0"/>
          </a:p>
          <a:p>
            <a:pPr eaLnBrk="1" hangingPunct="1">
              <a:lnSpc>
                <a:spcPct val="90000"/>
              </a:lnSpc>
              <a:buFont typeface="Wingdings" charset="2"/>
              <a:buChar char="ü"/>
              <a:defRPr/>
            </a:pPr>
            <a:r>
              <a:rPr lang="en-US" sz="2400" dirty="0" smtClean="0">
                <a:latin typeface="Arial"/>
                <a:cs typeface="Arial"/>
              </a:rPr>
              <a:t>At </a:t>
            </a:r>
            <a:r>
              <a:rPr lang="en-US" sz="2400" dirty="0">
                <a:latin typeface="Arial"/>
                <a:cs typeface="Arial"/>
              </a:rPr>
              <a:t>the beginning of berry set take off leaves in the fruiting zone to expose grapes to sunlight as necessary. </a:t>
            </a:r>
            <a:endParaRPr lang="en-US" sz="2400" dirty="0" smtClean="0">
              <a:latin typeface="Arial"/>
              <a:cs typeface="Arial"/>
            </a:endParaRPr>
          </a:p>
          <a:p>
            <a:pPr eaLnBrk="1" hangingPunct="1">
              <a:lnSpc>
                <a:spcPct val="90000"/>
              </a:lnSpc>
              <a:buFont typeface="Wingdings" charset="2"/>
              <a:buChar char="ü"/>
              <a:defRPr/>
            </a:pPr>
            <a:endParaRPr lang="en-US" sz="2400" dirty="0">
              <a:latin typeface="Arial"/>
              <a:cs typeface="Arial"/>
            </a:endParaRPr>
          </a:p>
          <a:p>
            <a:pPr eaLnBrk="1" hangingPunct="1">
              <a:lnSpc>
                <a:spcPct val="90000"/>
              </a:lnSpc>
              <a:buFont typeface="Wingdings" charset="2"/>
              <a:buChar char="ü"/>
              <a:defRPr/>
            </a:pPr>
            <a:r>
              <a:rPr lang="en-US" sz="2400" dirty="0" smtClean="0">
                <a:latin typeface="Arial"/>
                <a:cs typeface="Arial"/>
              </a:rPr>
              <a:t>Be </a:t>
            </a:r>
            <a:r>
              <a:rPr lang="en-US" sz="2400" dirty="0">
                <a:latin typeface="Arial"/>
                <a:cs typeface="Arial"/>
              </a:rPr>
              <a:t>careful of too much leaf removal on the south or western sides because of potential sunburn. </a:t>
            </a:r>
            <a:endParaRPr lang="en-US" sz="2400" dirty="0" smtClean="0">
              <a:latin typeface="Arial"/>
              <a:cs typeface="Arial"/>
            </a:endParaRPr>
          </a:p>
          <a:p>
            <a:pPr eaLnBrk="1" hangingPunct="1">
              <a:lnSpc>
                <a:spcPct val="90000"/>
              </a:lnSpc>
              <a:buFont typeface="Wingdings" charset="2"/>
              <a:buChar char="ü"/>
              <a:defRPr/>
            </a:pPr>
            <a:endParaRPr lang="en-US" sz="2400" dirty="0" smtClean="0">
              <a:latin typeface="Arial"/>
              <a:cs typeface="Arial"/>
            </a:endParaRPr>
          </a:p>
          <a:p>
            <a:pPr eaLnBrk="1" hangingPunct="1">
              <a:lnSpc>
                <a:spcPct val="90000"/>
              </a:lnSpc>
              <a:buFont typeface="Wingdings" charset="2"/>
              <a:buChar char="ü"/>
              <a:defRPr/>
            </a:pPr>
            <a:r>
              <a:rPr lang="en-US" sz="2400" dirty="0" smtClean="0">
                <a:latin typeface="Arial"/>
                <a:cs typeface="Arial"/>
              </a:rPr>
              <a:t>A dense canopy </a:t>
            </a:r>
            <a:r>
              <a:rPr lang="en-US" sz="2400" dirty="0">
                <a:latin typeface="Arial"/>
                <a:cs typeface="Arial"/>
              </a:rPr>
              <a:t>is also </a:t>
            </a:r>
            <a:r>
              <a:rPr lang="en-US" sz="2400" dirty="0" smtClean="0">
                <a:latin typeface="Arial"/>
                <a:cs typeface="Arial"/>
              </a:rPr>
              <a:t>conducive to </a:t>
            </a:r>
            <a:r>
              <a:rPr lang="en-US" sz="2400" dirty="0">
                <a:latin typeface="Arial"/>
                <a:cs typeface="Arial"/>
              </a:rPr>
              <a:t>the development of bunch rot or mildew because it prevents the sprays from reaching the fruit. Air movement helps reduce moisture which leads to these conditions. </a:t>
            </a:r>
          </a:p>
          <a:p>
            <a:pPr marL="0" indent="0" eaLnBrk="1" hangingPunct="1">
              <a:lnSpc>
                <a:spcPct val="90000"/>
              </a:lnSpc>
              <a:buFont typeface="Arial" charset="0"/>
              <a:buChar char="•"/>
              <a:defRPr/>
            </a:pPr>
            <a:endParaRPr lang="en-US" sz="30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Petiole Test</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90600" y="3810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Petiole Test</a:t>
            </a:r>
          </a:p>
        </p:txBody>
      </p:sp>
      <p:sp>
        <p:nvSpPr>
          <p:cNvPr id="114690" name="Rectangle 2"/>
          <p:cNvSpPr>
            <a:spLocks noChangeArrowheads="1"/>
          </p:cNvSpPr>
          <p:nvPr/>
        </p:nvSpPr>
        <p:spPr bwMode="auto">
          <a:xfrm>
            <a:off x="152400" y="1828800"/>
            <a:ext cx="54864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spcBef>
                <a:spcPct val="20000"/>
              </a:spcBef>
              <a:buFont typeface="Arial" panose="020B0604020202020204" pitchFamily="34" charset="0"/>
              <a:buChar char="•"/>
            </a:pPr>
            <a:r>
              <a:rPr lang="en-US" altLang="en-US" sz="3200">
                <a:solidFill>
                  <a:srgbClr val="008000"/>
                </a:solidFill>
                <a:latin typeface="Calibri" panose="020F0502020204030204" pitchFamily="34" charset="0"/>
              </a:rPr>
              <a:t>When </a:t>
            </a:r>
            <a:r>
              <a:rPr lang="en-US" altLang="en-US">
                <a:solidFill>
                  <a:srgbClr val="008000"/>
                </a:solidFill>
                <a:latin typeface="Calibri" panose="020F0502020204030204" pitchFamily="34" charset="0"/>
              </a:rPr>
              <a:t>(At Bloom most common)</a:t>
            </a:r>
          </a:p>
          <a:p>
            <a:pPr eaLnBrk="1" hangingPunct="1">
              <a:spcBef>
                <a:spcPct val="20000"/>
              </a:spcBef>
              <a:buFont typeface="Arial" panose="020B0604020202020204" pitchFamily="34" charset="0"/>
              <a:buChar char="•"/>
            </a:pPr>
            <a:r>
              <a:rPr lang="en-US" altLang="en-US" sz="3200">
                <a:solidFill>
                  <a:srgbClr val="008000"/>
                </a:solidFill>
                <a:latin typeface="Calibri" panose="020F0502020204030204" pitchFamily="34" charset="0"/>
              </a:rPr>
              <a:t>Which </a:t>
            </a:r>
            <a:r>
              <a:rPr lang="en-US" altLang="en-US">
                <a:solidFill>
                  <a:srgbClr val="008000"/>
                </a:solidFill>
                <a:latin typeface="Calibri" panose="020F0502020204030204" pitchFamily="34" charset="0"/>
              </a:rPr>
              <a:t>(Around cluster – opposite)  </a:t>
            </a:r>
          </a:p>
          <a:p>
            <a:pPr eaLnBrk="1" hangingPunct="1">
              <a:spcBef>
                <a:spcPct val="20000"/>
              </a:spcBef>
              <a:buFont typeface="Arial" panose="020B0604020202020204" pitchFamily="34" charset="0"/>
              <a:buChar char="•"/>
            </a:pPr>
            <a:r>
              <a:rPr lang="en-US" altLang="en-US" sz="3200">
                <a:solidFill>
                  <a:srgbClr val="008000"/>
                </a:solidFill>
                <a:latin typeface="Calibri" panose="020F0502020204030204" pitchFamily="34" charset="0"/>
              </a:rPr>
              <a:t>How Many </a:t>
            </a:r>
            <a:r>
              <a:rPr lang="en-US" altLang="en-US">
                <a:solidFill>
                  <a:srgbClr val="008000"/>
                </a:solidFill>
                <a:latin typeface="Calibri" panose="020F0502020204030204" pitchFamily="34" charset="0"/>
              </a:rPr>
              <a:t>(75 – 100)</a:t>
            </a:r>
          </a:p>
          <a:p>
            <a:pPr eaLnBrk="1" hangingPunct="1">
              <a:spcBef>
                <a:spcPct val="20000"/>
              </a:spcBef>
              <a:buFont typeface="Arial" panose="020B0604020202020204" pitchFamily="34" charset="0"/>
              <a:buChar char="•"/>
            </a:pPr>
            <a:r>
              <a:rPr lang="en-US" altLang="en-US" sz="3200">
                <a:solidFill>
                  <a:srgbClr val="008000"/>
                </a:solidFill>
                <a:latin typeface="Calibri" panose="020F0502020204030204" pitchFamily="34" charset="0"/>
              </a:rPr>
              <a:t>Frequency</a:t>
            </a:r>
            <a:r>
              <a:rPr lang="en-US" altLang="en-US">
                <a:solidFill>
                  <a:srgbClr val="008000"/>
                </a:solidFill>
                <a:latin typeface="Calibri" panose="020F0502020204030204" pitchFamily="34" charset="0"/>
              </a:rPr>
              <a:t> (Annually)</a:t>
            </a:r>
          </a:p>
        </p:txBody>
      </p:sp>
      <p:pic>
        <p:nvPicPr>
          <p:cNvPr id="114691" name="Picture 1" descr="220px-Vigne_inflorescence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905000"/>
            <a:ext cx="3690938"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cxnSpLocks noChangeShapeType="1"/>
          </p:cNvCxnSpPr>
          <p:nvPr/>
        </p:nvCxnSpPr>
        <p:spPr bwMode="auto">
          <a:xfrm>
            <a:off x="4724400" y="5486400"/>
            <a:ext cx="1905000" cy="0"/>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 name="Straight Arrow Connector 5"/>
          <p:cNvCxnSpPr>
            <a:cxnSpLocks noChangeShapeType="1"/>
          </p:cNvCxnSpPr>
          <p:nvPr/>
        </p:nvCxnSpPr>
        <p:spPr bwMode="auto">
          <a:xfrm flipH="1">
            <a:off x="7620000" y="3429000"/>
            <a:ext cx="1447800" cy="0"/>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990600" y="3810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Petiole Analysis </a:t>
            </a:r>
          </a:p>
        </p:txBody>
      </p:sp>
      <p:pic>
        <p:nvPicPr>
          <p:cNvPr id="1157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4000"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Lunch</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800">
                <a:solidFill>
                  <a:srgbClr val="008000"/>
                </a:solidFill>
                <a:effectLst>
                  <a:outerShdw blurRad="38100" dist="38100" dir="2700000" algn="tl">
                    <a:srgbClr val="C0C0C0"/>
                  </a:outerShdw>
                </a:effectLst>
              </a:rPr>
              <a:t>Crop Levels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p:cNvSpPr>
            <a:spLocks noGrp="1"/>
          </p:cNvSpPr>
          <p:nvPr>
            <p:ph type="title"/>
          </p:nvPr>
        </p:nvSpPr>
        <p:spPr/>
        <p:txBody>
          <a:bodyPr/>
          <a:lstStyle/>
          <a:p>
            <a:pPr eaLnBrk="1" hangingPunct="1"/>
            <a:r>
              <a:rPr lang="en-US" altLang="en-US" smtClean="0">
                <a:ea typeface="ＭＳ Ｐゴシック" pitchFamily="2" charset="-128"/>
              </a:rPr>
              <a:t>Over cropping</a:t>
            </a:r>
          </a:p>
        </p:txBody>
      </p:sp>
      <p:sp>
        <p:nvSpPr>
          <p:cNvPr id="118786" name="Rectangle 2"/>
          <p:cNvSpPr>
            <a:spLocks noChangeArrowheads="1"/>
          </p:cNvSpPr>
          <p:nvPr/>
        </p:nvSpPr>
        <p:spPr bwMode="auto">
          <a:xfrm>
            <a:off x="685800" y="1828800"/>
            <a:ext cx="75438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spcBef>
                <a:spcPct val="20000"/>
              </a:spcBef>
              <a:buFont typeface="Arial" panose="020B0604020202020204" pitchFamily="34" charset="0"/>
              <a:buChar char="•"/>
            </a:pPr>
            <a:r>
              <a:rPr lang="en-US" altLang="en-US" sz="3200" i="1">
                <a:solidFill>
                  <a:srgbClr val="008000"/>
                </a:solidFill>
                <a:latin typeface="Calibri" panose="020F0502020204030204" pitchFamily="34" charset="0"/>
              </a:rPr>
              <a:t>Over cropping = having too much fruit on the vine to ripen </a:t>
            </a:r>
          </a:p>
          <a:p>
            <a:pPr eaLnBrk="1" hangingPunct="1">
              <a:spcBef>
                <a:spcPct val="20000"/>
              </a:spcBef>
              <a:buFont typeface="Arial" panose="020B0604020202020204" pitchFamily="34" charset="0"/>
              <a:buChar char="•"/>
            </a:pPr>
            <a:r>
              <a:rPr lang="en-US" altLang="en-US" sz="3200" i="1">
                <a:solidFill>
                  <a:srgbClr val="008000"/>
                </a:solidFill>
                <a:latin typeface="Calibri" panose="020F0502020204030204" pitchFamily="34" charset="0"/>
              </a:rPr>
              <a:t>Balance of the canopy to the fruit enough canopy for photosynthesis to ripen the fruit </a:t>
            </a:r>
          </a:p>
          <a:p>
            <a:pPr eaLnBrk="1" hangingPunct="1">
              <a:spcBef>
                <a:spcPct val="20000"/>
              </a:spcBef>
              <a:buFont typeface="Arial" panose="020B0604020202020204" pitchFamily="34" charset="0"/>
              <a:buChar char="•"/>
            </a:pPr>
            <a:r>
              <a:rPr lang="en-US" altLang="en-US" sz="3200" i="1">
                <a:solidFill>
                  <a:srgbClr val="008000"/>
                </a:solidFill>
                <a:latin typeface="Calibri" panose="020F0502020204030204" pitchFamily="34" charset="0"/>
              </a:rPr>
              <a:t>Too much vegetation can result in undesirable flavors in the wine.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52400" y="1600200"/>
            <a:ext cx="4191000" cy="3733800"/>
          </a:xfrm>
          <a:prstGeom prst="rect">
            <a:avLst/>
          </a:prstGeom>
        </p:spPr>
        <p:txBody>
          <a:bodyPr>
            <a:normAutofit fontScale="70000" lnSpcReduction="20000"/>
          </a:bodyPr>
          <a:lstStyle/>
          <a:p>
            <a:pPr marL="342900" indent="-342900" fontAlgn="auto">
              <a:spcBef>
                <a:spcPct val="20000"/>
              </a:spcBef>
              <a:spcAft>
                <a:spcPts val="0"/>
              </a:spcAft>
              <a:buFont typeface="Arial" pitchFamily="34" charset="0"/>
              <a:buChar char="•"/>
              <a:defRPr/>
            </a:pPr>
            <a:r>
              <a:rPr lang="en-US" sz="3200" dirty="0">
                <a:solidFill>
                  <a:srgbClr val="008000"/>
                </a:solidFill>
                <a:latin typeface="+mn-lt"/>
                <a:ea typeface="+mn-ea"/>
              </a:rPr>
              <a:t>In June after berry set, remove bunches over two per cane.</a:t>
            </a:r>
          </a:p>
          <a:p>
            <a:pPr marL="342900" indent="-342900" fontAlgn="auto">
              <a:spcBef>
                <a:spcPct val="20000"/>
              </a:spcBef>
              <a:spcAft>
                <a:spcPts val="0"/>
              </a:spcAft>
              <a:buFont typeface="Arial" pitchFamily="34" charset="0"/>
              <a:buChar char="•"/>
              <a:defRPr/>
            </a:pPr>
            <a:endParaRPr lang="en-US" sz="3200" dirty="0">
              <a:solidFill>
                <a:srgbClr val="008000"/>
              </a:solidFill>
              <a:latin typeface="+mn-lt"/>
              <a:ea typeface="+mn-ea"/>
            </a:endParaRPr>
          </a:p>
          <a:p>
            <a:pPr marL="342900" indent="-342900" fontAlgn="auto">
              <a:spcBef>
                <a:spcPct val="20000"/>
              </a:spcBef>
              <a:spcAft>
                <a:spcPts val="0"/>
              </a:spcAft>
              <a:buFont typeface="Arial" pitchFamily="34" charset="0"/>
              <a:buChar char="•"/>
              <a:defRPr/>
            </a:pPr>
            <a:r>
              <a:rPr lang="en-US" sz="3200" dirty="0">
                <a:solidFill>
                  <a:srgbClr val="008000"/>
                </a:solidFill>
                <a:latin typeface="+mn-lt"/>
                <a:ea typeface="+mn-ea"/>
              </a:rPr>
              <a:t>If there is shatter or poor set, leave 3 bunches per cane.</a:t>
            </a:r>
          </a:p>
          <a:p>
            <a:pPr marL="342900" indent="-342900" fontAlgn="auto">
              <a:spcBef>
                <a:spcPct val="20000"/>
              </a:spcBef>
              <a:spcAft>
                <a:spcPts val="0"/>
              </a:spcAft>
              <a:buFont typeface="Arial" pitchFamily="34" charset="0"/>
              <a:buChar char="•"/>
              <a:defRPr/>
            </a:pPr>
            <a:endParaRPr lang="en-US" sz="3200" dirty="0">
              <a:solidFill>
                <a:srgbClr val="008000"/>
              </a:solidFill>
              <a:latin typeface="+mn-lt"/>
              <a:ea typeface="+mn-ea"/>
            </a:endParaRPr>
          </a:p>
          <a:p>
            <a:pPr marL="342900" indent="-342900" fontAlgn="auto">
              <a:spcBef>
                <a:spcPct val="20000"/>
              </a:spcBef>
              <a:spcAft>
                <a:spcPts val="0"/>
              </a:spcAft>
              <a:buFont typeface="Arial" pitchFamily="34" charset="0"/>
              <a:buChar char="•"/>
              <a:defRPr/>
            </a:pPr>
            <a:r>
              <a:rPr lang="en-US" sz="3200" dirty="0">
                <a:solidFill>
                  <a:srgbClr val="008000"/>
                </a:solidFill>
                <a:latin typeface="+mn-lt"/>
                <a:ea typeface="+mn-ea"/>
              </a:rPr>
              <a:t>If the crop is especially heavy or the variety produces large bunches, the bunch arm can also be removed. </a:t>
            </a:r>
          </a:p>
        </p:txBody>
      </p:sp>
      <p:sp>
        <p:nvSpPr>
          <p:cNvPr id="119810"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Crop Thinning</a:t>
            </a:r>
          </a:p>
        </p:txBody>
      </p:sp>
      <p:pic>
        <p:nvPicPr>
          <p:cNvPr id="1198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4000"/>
            <a:ext cx="4572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a:spLocks noChangeArrowheads="1"/>
          </p:cNvSpPr>
          <p:nvPr/>
        </p:nvSpPr>
        <p:spPr bwMode="auto">
          <a:xfrm>
            <a:off x="5105400" y="1752600"/>
            <a:ext cx="1371600" cy="1066800"/>
          </a:xfrm>
          <a:prstGeom prst="ellipse">
            <a:avLst/>
          </a:prstGeom>
          <a:noFill/>
          <a:ln w="38100">
            <a:solidFill>
              <a:srgbClr val="FF0000"/>
            </a:solidFill>
            <a:round/>
            <a:headEnd/>
            <a:tailEnd/>
          </a:ln>
          <a:effectLst>
            <a:outerShdw blurRad="63500" dist="23000" dir="5400000" rotWithShape="0">
              <a:srgbClr val="000000">
                <a:alpha val="34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fontAlgn="auto">
              <a:spcBef>
                <a:spcPts val="0"/>
              </a:spcBef>
              <a:spcAft>
                <a:spcPts val="0"/>
              </a:spcAft>
              <a:defRPr/>
            </a:pPr>
            <a:endParaRPr lang="en-US" dirty="0">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altLang="en-US" smtClean="0">
                <a:ea typeface="ＭＳ Ｐゴシック" pitchFamily="2" charset="-128"/>
              </a:rPr>
              <a:t>Calendar of Events</a:t>
            </a:r>
          </a:p>
        </p:txBody>
      </p:sp>
      <p:sp>
        <p:nvSpPr>
          <p:cNvPr id="11267" name="Content Placeholder 2"/>
          <p:cNvSpPr>
            <a:spLocks noGrp="1"/>
          </p:cNvSpPr>
          <p:nvPr>
            <p:ph idx="1"/>
          </p:nvPr>
        </p:nvSpPr>
        <p:spPr/>
        <p:txBody>
          <a:bodyPr/>
          <a:lstStyle/>
          <a:p>
            <a:pPr marL="0" indent="0">
              <a:buFont typeface="Arial" charset="0"/>
              <a:buNone/>
              <a:defRPr/>
            </a:pPr>
            <a:r>
              <a:rPr lang="en-US" dirty="0">
                <a:solidFill>
                  <a:srgbClr val="FF0000"/>
                </a:solidFill>
                <a:cs typeface="+mn-cs"/>
              </a:rPr>
              <a:t>HARVEST</a:t>
            </a:r>
          </a:p>
          <a:p>
            <a:pPr>
              <a:buFont typeface="Arial" charset="0"/>
              <a:buChar char="•"/>
              <a:defRPr/>
            </a:pPr>
            <a:endParaRPr lang="en-US" dirty="0">
              <a:solidFill>
                <a:srgbClr val="00B050"/>
              </a:solidFill>
              <a:cs typeface="+mn-cs"/>
            </a:endParaRPr>
          </a:p>
          <a:p>
            <a:pPr>
              <a:buFont typeface="Arial" charset="0"/>
              <a:buChar char="•"/>
              <a:defRPr/>
            </a:pPr>
            <a:r>
              <a:rPr lang="en-US" dirty="0">
                <a:solidFill>
                  <a:srgbClr val="00B050"/>
                </a:solidFill>
                <a:cs typeface="+mn-cs"/>
              </a:rPr>
              <a:t>Wine Grapes</a:t>
            </a:r>
          </a:p>
          <a:p>
            <a:pPr marL="0" indent="0">
              <a:buFont typeface="Arial" charset="0"/>
              <a:buNone/>
              <a:defRPr/>
            </a:pPr>
            <a:r>
              <a:rPr lang="en-US" dirty="0">
                <a:solidFill>
                  <a:srgbClr val="00B050"/>
                </a:solidFill>
                <a:cs typeface="+mn-cs"/>
              </a:rPr>
              <a:t>          </a:t>
            </a:r>
            <a:r>
              <a:rPr lang="en-US" b="1" dirty="0">
                <a:solidFill>
                  <a:srgbClr val="00B050"/>
                </a:solidFill>
                <a:cs typeface="+mn-cs"/>
              </a:rPr>
              <a:t>early</a:t>
            </a:r>
            <a:r>
              <a:rPr lang="en-US" dirty="0">
                <a:solidFill>
                  <a:srgbClr val="00B050"/>
                </a:solidFill>
                <a:cs typeface="+mn-cs"/>
              </a:rPr>
              <a:t>   (sparkling wines)</a:t>
            </a:r>
          </a:p>
          <a:p>
            <a:pPr marL="0" indent="0">
              <a:buFont typeface="Arial" charset="0"/>
              <a:buNone/>
              <a:defRPr/>
            </a:pPr>
            <a:r>
              <a:rPr lang="en-US" dirty="0">
                <a:solidFill>
                  <a:srgbClr val="00B050"/>
                </a:solidFill>
                <a:cs typeface="+mn-cs"/>
              </a:rPr>
              <a:t>          </a:t>
            </a:r>
            <a:r>
              <a:rPr lang="en-US" b="1" dirty="0">
                <a:solidFill>
                  <a:srgbClr val="00B050"/>
                </a:solidFill>
                <a:cs typeface="+mn-cs"/>
              </a:rPr>
              <a:t>mid season   </a:t>
            </a:r>
            <a:r>
              <a:rPr lang="en-US" dirty="0">
                <a:solidFill>
                  <a:srgbClr val="00B050"/>
                </a:solidFill>
                <a:cs typeface="+mn-cs"/>
              </a:rPr>
              <a:t>(whites /pinot noir)</a:t>
            </a:r>
          </a:p>
          <a:p>
            <a:pPr marL="0" indent="0">
              <a:buFont typeface="Arial" charset="0"/>
              <a:buNone/>
              <a:defRPr/>
            </a:pPr>
            <a:r>
              <a:rPr lang="en-US" dirty="0">
                <a:solidFill>
                  <a:srgbClr val="00B050"/>
                </a:solidFill>
                <a:cs typeface="+mn-cs"/>
              </a:rPr>
              <a:t>          </a:t>
            </a:r>
            <a:r>
              <a:rPr lang="en-US" b="1" dirty="0">
                <a:solidFill>
                  <a:srgbClr val="00B050"/>
                </a:solidFill>
                <a:cs typeface="+mn-cs"/>
              </a:rPr>
              <a:t>late </a:t>
            </a:r>
            <a:r>
              <a:rPr lang="en-US" dirty="0">
                <a:solidFill>
                  <a:srgbClr val="00B050"/>
                </a:solidFill>
                <a:cs typeface="+mn-cs"/>
              </a:rPr>
              <a:t>    (Cabernet Sauvignon, Merlot)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AutoShape 2" descr="IMG_5296.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120834" name="AutoShape 4" descr="IMG_5296.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sp>
        <p:nvSpPr>
          <p:cNvPr id="120835" name="AutoShape 6" descr="IMG_5296.JPG"/>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800">
              <a:latin typeface="Calibri" panose="020F0502020204030204" pitchFamily="34" charset="0"/>
            </a:endParaRPr>
          </a:p>
        </p:txBody>
      </p:sp>
      <p:pic>
        <p:nvPicPr>
          <p:cNvPr id="12083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67000"/>
            <a:ext cx="25908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7" name="Picture 5"/>
          <p:cNvPicPr>
            <a:picLocks noChangeAspect="1" noChangeArrowheads="1"/>
          </p:cNvPicPr>
          <p:nvPr/>
        </p:nvPicPr>
        <p:blipFill>
          <a:blip r:embed="rId4">
            <a:extLst>
              <a:ext uri="{28A0092B-C50C-407E-A947-70E740481C1C}">
                <a14:useLocalDpi xmlns:a14="http://schemas.microsoft.com/office/drawing/2010/main" val="0"/>
              </a:ext>
            </a:extLst>
          </a:blip>
          <a:srcRect l="26822"/>
          <a:stretch>
            <a:fillRect/>
          </a:stretch>
        </p:blipFill>
        <p:spPr bwMode="auto">
          <a:xfrm>
            <a:off x="4800600" y="2667000"/>
            <a:ext cx="30956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Crop Levels and Thinning</a:t>
            </a:r>
          </a:p>
        </p:txBody>
      </p:sp>
      <p:sp>
        <p:nvSpPr>
          <p:cNvPr id="8" name="Content Placeholder 1"/>
          <p:cNvSpPr txBox="1">
            <a:spLocks/>
          </p:cNvSpPr>
          <p:nvPr/>
        </p:nvSpPr>
        <p:spPr>
          <a:xfrm>
            <a:off x="457200" y="12954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00800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800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800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800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8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en-US" dirty="0" smtClean="0"/>
              <a:t>BUNCH THINNING</a:t>
            </a:r>
          </a:p>
          <a:p>
            <a:pPr fontAlgn="auto">
              <a:spcAft>
                <a:spcPts val="0"/>
              </a:spcAft>
              <a:defRPr/>
            </a:pPr>
            <a:r>
              <a:rPr lang="en-US" sz="2000" dirty="0"/>
              <a:t>A</a:t>
            </a:r>
            <a:r>
              <a:rPr lang="en-US" sz="2000" dirty="0" smtClean="0"/>
              <a:t>fter veraison (coloring) review crop loads</a:t>
            </a:r>
            <a:endParaRPr lang="en-US" sz="20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705600"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itle 2"/>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4400">
                <a:solidFill>
                  <a:srgbClr val="008000"/>
                </a:solidFill>
                <a:latin typeface="Calibri" panose="020F0502020204030204" pitchFamily="34" charset="0"/>
              </a:rPr>
              <a:t>Crop Levels and Thinning</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fld id="{63C1F260-2D0C-46DA-A534-0B77FC6813A0}" type="slidenum">
              <a:rPr lang="en-US" altLang="en-US" sz="1200">
                <a:solidFill>
                  <a:srgbClr val="898989"/>
                </a:solidFill>
                <a:latin typeface="Calibri" panose="020F0502020204030204" pitchFamily="34" charset="0"/>
              </a:rPr>
              <a:pPr eaLnBrk="1" hangingPunct="1"/>
              <a:t>92</a:t>
            </a:fld>
            <a:endParaRPr lang="en-US" altLang="en-US" sz="1200">
              <a:solidFill>
                <a:srgbClr val="898989"/>
              </a:solidFill>
              <a:latin typeface="Calibri" panose="020F0502020204030204" pitchFamily="34" charset="0"/>
            </a:endParaRPr>
          </a:p>
        </p:txBody>
      </p:sp>
      <p:sp>
        <p:nvSpPr>
          <p:cNvPr id="5" name="Rectangle 2"/>
          <p:cNvSpPr txBox="1">
            <a:spLocks noChangeArrowheads="1"/>
          </p:cNvSpPr>
          <p:nvPr/>
        </p:nvSpPr>
        <p:spPr bwMode="auto">
          <a:xfrm>
            <a:off x="685800" y="2438400"/>
            <a:ext cx="7696200" cy="1020763"/>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sz="3200">
                <a:solidFill>
                  <a:srgbClr val="008000"/>
                </a:solidFill>
                <a:effectLst>
                  <a:outerShdw blurRad="38100" dist="38100" dir="2700000" algn="tl">
                    <a:srgbClr val="C0C0C0"/>
                  </a:outerShdw>
                </a:effectLst>
              </a:rPr>
              <a:t>Vine Nutrition and Fertilization</a:t>
            </a:r>
          </a:p>
        </p:txBody>
      </p:sp>
      <p:sp>
        <p:nvSpPr>
          <p:cNvPr id="124932" name="Oval 1"/>
          <p:cNvSpPr>
            <a:spLocks noChangeArrowheads="1"/>
          </p:cNvSpPr>
          <p:nvPr/>
        </p:nvSpPr>
        <p:spPr bwMode="auto">
          <a:xfrm>
            <a:off x="5638800" y="1981200"/>
            <a:ext cx="1295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42900"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lnSpc>
                <a:spcPct val="80000"/>
              </a:lnSpc>
              <a:spcBef>
                <a:spcPct val="20000"/>
              </a:spcBef>
              <a:buFontTx/>
              <a:buChar char="•"/>
            </a:pPr>
            <a:endParaRPr lang="en-US" altLang="en-US" sz="1800">
              <a:solidFill>
                <a:schemeClr val="bg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87375"/>
            <a:ext cx="5335588" cy="1774825"/>
          </a:xfrm>
        </p:spPr>
        <p:txBody>
          <a:bodyPr>
            <a:normAutofit/>
          </a:bodyPr>
          <a:lstStyle/>
          <a:p>
            <a:pPr algn="l"/>
            <a:r>
              <a:rPr lang="en-US" altLang="en-US" sz="4000" smtClean="0">
                <a:ea typeface="ＭＳ Ｐゴシック" pitchFamily="2" charset="-128"/>
              </a:rPr>
              <a:t>Grapevine Nutrition</a:t>
            </a:r>
            <a:r>
              <a:rPr lang="en-US" altLang="en-US" sz="3600" smtClean="0">
                <a:ea typeface="ＭＳ Ｐゴシック" pitchFamily="2" charset="-128"/>
              </a:rPr>
              <a:t/>
            </a:r>
            <a:br>
              <a:rPr lang="en-US" altLang="en-US" sz="3600" smtClean="0">
                <a:ea typeface="ＭＳ Ｐゴシック" pitchFamily="2" charset="-128"/>
              </a:rPr>
            </a:br>
            <a:r>
              <a:rPr lang="en-US" altLang="en-US" sz="3200" smtClean="0">
                <a:ea typeface="ＭＳ Ｐゴシック" pitchFamily="2" charset="-128"/>
              </a:rPr>
              <a:t>What’s Needed for Healthy Growth &amp; Development</a:t>
            </a:r>
          </a:p>
        </p:txBody>
      </p:sp>
      <p:sp>
        <p:nvSpPr>
          <p:cNvPr id="3" name="TextBox 2"/>
          <p:cNvSpPr txBox="1"/>
          <p:nvPr/>
        </p:nvSpPr>
        <p:spPr>
          <a:xfrm>
            <a:off x="1192213" y="2346325"/>
            <a:ext cx="3913187" cy="3662363"/>
          </a:xfrm>
          <a:prstGeom prst="rect">
            <a:avLst/>
          </a:prstGeom>
          <a:noFill/>
        </p:spPr>
        <p:txBody>
          <a:bodyPr>
            <a:spAutoFit/>
          </a:bodyPr>
          <a:lstStyle/>
          <a:p>
            <a:pPr>
              <a:defRPr/>
            </a:pPr>
            <a:r>
              <a:rPr lang="en-US" sz="3600" dirty="0">
                <a:solidFill>
                  <a:srgbClr val="008000"/>
                </a:solidFill>
                <a:ea typeface="+mn-ea"/>
                <a:cs typeface="Arial" pitchFamily="34" charset="0"/>
              </a:rPr>
              <a:t>Macronutrients</a:t>
            </a:r>
          </a:p>
          <a:p>
            <a:pPr lvl="1">
              <a:defRPr/>
            </a:pPr>
            <a:r>
              <a:rPr lang="en-US" sz="3200" dirty="0">
                <a:solidFill>
                  <a:srgbClr val="008000"/>
                </a:solidFill>
                <a:ea typeface="+mn-ea"/>
                <a:cs typeface="Arial" pitchFamily="34" charset="0"/>
              </a:rPr>
              <a:t>Primary</a:t>
            </a:r>
          </a:p>
          <a:p>
            <a:pPr marL="742950" lvl="1" indent="-285750">
              <a:buFont typeface="Arial" panose="020B0604020202020204" pitchFamily="34" charset="0"/>
              <a:buChar char="•"/>
              <a:defRPr/>
            </a:pPr>
            <a:r>
              <a:rPr lang="en-US" sz="2000" dirty="0">
                <a:solidFill>
                  <a:srgbClr val="008000"/>
                </a:solidFill>
                <a:ea typeface="+mn-ea"/>
                <a:cs typeface="Arial" pitchFamily="34" charset="0"/>
              </a:rPr>
              <a:t>Nitrogen</a:t>
            </a:r>
          </a:p>
          <a:p>
            <a:pPr marL="742950" lvl="1" indent="-285750">
              <a:buFont typeface="Arial" panose="020B0604020202020204" pitchFamily="34" charset="0"/>
              <a:buChar char="•"/>
              <a:defRPr/>
            </a:pPr>
            <a:r>
              <a:rPr lang="en-US" sz="2000" dirty="0">
                <a:solidFill>
                  <a:srgbClr val="008000"/>
                </a:solidFill>
                <a:ea typeface="+mn-ea"/>
                <a:cs typeface="Arial" pitchFamily="34" charset="0"/>
              </a:rPr>
              <a:t>Phosphorus</a:t>
            </a:r>
          </a:p>
          <a:p>
            <a:pPr marL="742950" lvl="1" indent="-285750">
              <a:buFont typeface="Arial" panose="020B0604020202020204" pitchFamily="34" charset="0"/>
              <a:buChar char="•"/>
              <a:defRPr/>
            </a:pPr>
            <a:r>
              <a:rPr lang="en-US" sz="2000" dirty="0">
                <a:solidFill>
                  <a:srgbClr val="008000"/>
                </a:solidFill>
                <a:ea typeface="+mn-ea"/>
                <a:cs typeface="Arial" pitchFamily="34" charset="0"/>
              </a:rPr>
              <a:t>Potassium</a:t>
            </a:r>
          </a:p>
          <a:p>
            <a:pPr lvl="1">
              <a:defRPr/>
            </a:pPr>
            <a:r>
              <a:rPr lang="en-US" sz="3200" dirty="0">
                <a:solidFill>
                  <a:srgbClr val="008000"/>
                </a:solidFill>
                <a:ea typeface="+mn-ea"/>
                <a:cs typeface="Arial" pitchFamily="34" charset="0"/>
              </a:rPr>
              <a:t>Secondary</a:t>
            </a:r>
          </a:p>
          <a:p>
            <a:pPr marL="742950" lvl="1" indent="-285750">
              <a:buFont typeface="Arial" panose="020B0604020202020204" pitchFamily="34" charset="0"/>
              <a:buChar char="•"/>
              <a:defRPr/>
            </a:pPr>
            <a:r>
              <a:rPr lang="en-US" sz="2400" dirty="0">
                <a:solidFill>
                  <a:srgbClr val="008000"/>
                </a:solidFill>
                <a:ea typeface="+mn-ea"/>
                <a:cs typeface="Arial" pitchFamily="34" charset="0"/>
              </a:rPr>
              <a:t>Calcium</a:t>
            </a:r>
          </a:p>
          <a:p>
            <a:pPr marL="742950" lvl="1" indent="-285750">
              <a:buFont typeface="Arial" panose="020B0604020202020204" pitchFamily="34" charset="0"/>
              <a:buChar char="•"/>
              <a:defRPr/>
            </a:pPr>
            <a:r>
              <a:rPr lang="en-US" sz="2400" dirty="0">
                <a:solidFill>
                  <a:srgbClr val="008000"/>
                </a:solidFill>
                <a:ea typeface="+mn-ea"/>
                <a:cs typeface="Arial" pitchFamily="34" charset="0"/>
              </a:rPr>
              <a:t>Magnesium</a:t>
            </a:r>
          </a:p>
          <a:p>
            <a:pPr marL="742950" lvl="1" indent="-285750">
              <a:buFont typeface="Arial" panose="020B0604020202020204" pitchFamily="34" charset="0"/>
              <a:buChar char="•"/>
              <a:defRPr/>
            </a:pPr>
            <a:r>
              <a:rPr lang="en-US" sz="2400" dirty="0">
                <a:solidFill>
                  <a:srgbClr val="008000"/>
                </a:solidFill>
                <a:ea typeface="+mn-ea"/>
                <a:cs typeface="Arial" pitchFamily="34" charset="0"/>
              </a:rPr>
              <a:t>Sulfur</a:t>
            </a:r>
          </a:p>
        </p:txBody>
      </p:sp>
      <p:sp>
        <p:nvSpPr>
          <p:cNvPr id="4" name="TextBox 3"/>
          <p:cNvSpPr txBox="1"/>
          <p:nvPr/>
        </p:nvSpPr>
        <p:spPr>
          <a:xfrm>
            <a:off x="5099050" y="3141663"/>
            <a:ext cx="3663950" cy="2492375"/>
          </a:xfrm>
          <a:prstGeom prst="rect">
            <a:avLst/>
          </a:prstGeom>
          <a:noFill/>
        </p:spPr>
        <p:txBody>
          <a:bodyPr>
            <a:spAutoFit/>
          </a:bodyPr>
          <a:lstStyle/>
          <a:p>
            <a:pPr>
              <a:defRPr/>
            </a:pPr>
            <a:r>
              <a:rPr lang="en-US" sz="3600" dirty="0">
                <a:solidFill>
                  <a:srgbClr val="008000"/>
                </a:solidFill>
                <a:ea typeface="+mn-ea"/>
                <a:cs typeface="Arial" pitchFamily="34" charset="0"/>
              </a:rPr>
              <a:t>Micronutrients</a:t>
            </a:r>
          </a:p>
          <a:p>
            <a:pPr marL="285750" indent="-285750">
              <a:buFont typeface="Arial" panose="020B0604020202020204" pitchFamily="34" charset="0"/>
              <a:buChar char="•"/>
              <a:defRPr/>
            </a:pPr>
            <a:r>
              <a:rPr lang="en-US" sz="2000" dirty="0">
                <a:solidFill>
                  <a:srgbClr val="008000"/>
                </a:solidFill>
                <a:ea typeface="+mn-ea"/>
                <a:cs typeface="Arial" pitchFamily="34" charset="0"/>
              </a:rPr>
              <a:t>Iron</a:t>
            </a:r>
          </a:p>
          <a:p>
            <a:pPr marL="285750" indent="-285750">
              <a:buFont typeface="Arial" panose="020B0604020202020204" pitchFamily="34" charset="0"/>
              <a:buChar char="•"/>
              <a:defRPr/>
            </a:pPr>
            <a:r>
              <a:rPr lang="en-US" sz="2000" dirty="0">
                <a:solidFill>
                  <a:srgbClr val="008000"/>
                </a:solidFill>
                <a:ea typeface="+mn-ea"/>
                <a:cs typeface="Arial" pitchFamily="34" charset="0"/>
              </a:rPr>
              <a:t>Manganese</a:t>
            </a:r>
          </a:p>
          <a:p>
            <a:pPr marL="285750" indent="-285750">
              <a:buFont typeface="Arial" panose="020B0604020202020204" pitchFamily="34" charset="0"/>
              <a:buChar char="•"/>
              <a:defRPr/>
            </a:pPr>
            <a:r>
              <a:rPr lang="en-US" sz="2000" dirty="0">
                <a:solidFill>
                  <a:srgbClr val="008000"/>
                </a:solidFill>
                <a:ea typeface="+mn-ea"/>
                <a:cs typeface="Arial" pitchFamily="34" charset="0"/>
              </a:rPr>
              <a:t>Molybdenum</a:t>
            </a:r>
          </a:p>
          <a:p>
            <a:pPr marL="285750" indent="-285750">
              <a:buFont typeface="Arial" panose="020B0604020202020204" pitchFamily="34" charset="0"/>
              <a:buChar char="•"/>
              <a:defRPr/>
            </a:pPr>
            <a:r>
              <a:rPr lang="en-US" sz="2000" dirty="0">
                <a:solidFill>
                  <a:srgbClr val="008000"/>
                </a:solidFill>
                <a:ea typeface="+mn-ea"/>
                <a:cs typeface="Arial" pitchFamily="34" charset="0"/>
              </a:rPr>
              <a:t>Copper</a:t>
            </a:r>
          </a:p>
          <a:p>
            <a:pPr marL="285750" indent="-285750">
              <a:buFont typeface="Arial" panose="020B0604020202020204" pitchFamily="34" charset="0"/>
              <a:buChar char="•"/>
              <a:defRPr/>
            </a:pPr>
            <a:r>
              <a:rPr lang="en-US" sz="2000" dirty="0">
                <a:solidFill>
                  <a:srgbClr val="008000"/>
                </a:solidFill>
                <a:ea typeface="+mn-ea"/>
                <a:cs typeface="Arial" pitchFamily="34" charset="0"/>
              </a:rPr>
              <a:t>Zinc</a:t>
            </a:r>
          </a:p>
          <a:p>
            <a:pPr marL="285750" indent="-285750">
              <a:buFont typeface="Arial" panose="020B0604020202020204" pitchFamily="34" charset="0"/>
              <a:buChar char="•"/>
              <a:defRPr/>
            </a:pPr>
            <a:r>
              <a:rPr lang="en-US" sz="2000" dirty="0">
                <a:solidFill>
                  <a:srgbClr val="008000"/>
                </a:solidFill>
                <a:ea typeface="+mn-ea"/>
                <a:cs typeface="Arial" pitchFamily="34" charset="0"/>
              </a:rPr>
              <a:t>Boron</a:t>
            </a:r>
          </a:p>
        </p:txBody>
      </p:sp>
      <p:pic>
        <p:nvPicPr>
          <p:cNvPr id="126980" name="Picture 2" descr="http://4.bp.blogspot.com/-YvADqv0fHiA/UPlhjjlLppI/AAAAAAAAARo/ILSBvqUo7eI/s1600/Cartoon+Grap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258763"/>
            <a:ext cx="3167062"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https://encrypted-tbn1.gstatic.com/images?q=tbn:ANd9GcSYo3fJDoSymvpC-7pD3bAa6mGMa6w-OjkFDhkOwDT6j_IhCYP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588" y="2125663"/>
            <a:ext cx="2047875"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itle 1"/>
          <p:cNvSpPr>
            <a:spLocks noGrp="1"/>
          </p:cNvSpPr>
          <p:nvPr>
            <p:ph type="title"/>
          </p:nvPr>
        </p:nvSpPr>
        <p:spPr>
          <a:xfrm>
            <a:off x="1143000" y="274638"/>
            <a:ext cx="7543800" cy="1143000"/>
          </a:xfrm>
        </p:spPr>
        <p:txBody>
          <a:bodyPr/>
          <a:lstStyle/>
          <a:p>
            <a:pPr algn="l"/>
            <a:r>
              <a:rPr lang="en-US" altLang="en-US" smtClean="0">
                <a:ea typeface="ＭＳ Ｐゴシック" pitchFamily="2" charset="-128"/>
              </a:rPr>
              <a:t>Nutrient Requirements </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
        <p:nvSpPr>
          <p:cNvPr id="129028" name="Rectangle 3"/>
          <p:cNvSpPr>
            <a:spLocks noChangeArrowheads="1"/>
          </p:cNvSpPr>
          <p:nvPr/>
        </p:nvSpPr>
        <p:spPr bwMode="auto">
          <a:xfrm>
            <a:off x="242888" y="1257300"/>
            <a:ext cx="72247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endParaRPr lang="en-US" altLang="en-US" sz="1000">
              <a:solidFill>
                <a:srgbClr val="008000"/>
              </a:solidFill>
            </a:endParaRPr>
          </a:p>
          <a:p>
            <a:pPr eaLnBrk="1" hangingPunct="1"/>
            <a:r>
              <a:rPr lang="en-US" altLang="en-US" sz="3600">
                <a:solidFill>
                  <a:srgbClr val="008000"/>
                </a:solidFill>
              </a:rPr>
              <a:t>Five critical questions to ask for proper grapevine nutrition.</a:t>
            </a:r>
            <a:r>
              <a:rPr lang="en-US" altLang="en-US" sz="2000">
                <a:solidFill>
                  <a:srgbClr val="008000"/>
                </a:solidFill>
              </a:rPr>
              <a:t> </a:t>
            </a:r>
          </a:p>
          <a:p>
            <a:pPr eaLnBrk="1" hangingPunct="1">
              <a:buFont typeface="Arial" panose="020B0604020202020204" pitchFamily="34" charset="0"/>
              <a:buChar char="•"/>
            </a:pPr>
            <a:r>
              <a:rPr lang="en-US" altLang="en-US" sz="2800">
                <a:solidFill>
                  <a:srgbClr val="008000"/>
                </a:solidFill>
              </a:rPr>
              <a:t> Which nutrients are required by the vine?</a:t>
            </a:r>
          </a:p>
          <a:p>
            <a:pPr eaLnBrk="1" hangingPunct="1">
              <a:buFont typeface="Arial" panose="020B0604020202020204" pitchFamily="34" charset="0"/>
              <a:buChar char="•"/>
            </a:pPr>
            <a:r>
              <a:rPr lang="en-US" altLang="en-US" sz="2800">
                <a:solidFill>
                  <a:srgbClr val="008000"/>
                </a:solidFill>
              </a:rPr>
              <a:t> What</a:t>
            </a:r>
            <a:r>
              <a:rPr lang="ja-JP" altLang="en-US" sz="2800">
                <a:solidFill>
                  <a:srgbClr val="008000"/>
                </a:solidFill>
              </a:rPr>
              <a:t>’</a:t>
            </a:r>
            <a:r>
              <a:rPr lang="en-US" altLang="ja-JP" sz="2800">
                <a:solidFill>
                  <a:srgbClr val="008000"/>
                </a:solidFill>
              </a:rPr>
              <a:t>s the function of each nutrient? </a:t>
            </a:r>
          </a:p>
          <a:p>
            <a:pPr eaLnBrk="1" hangingPunct="1">
              <a:buFont typeface="Arial" panose="020B0604020202020204" pitchFamily="34" charset="0"/>
              <a:buChar char="•"/>
            </a:pPr>
            <a:r>
              <a:rPr lang="en-US" altLang="en-US" sz="2800">
                <a:solidFill>
                  <a:srgbClr val="008000"/>
                </a:solidFill>
              </a:rPr>
              <a:t> At which physiological stage is the nutrient is mostly required?</a:t>
            </a:r>
          </a:p>
          <a:p>
            <a:pPr eaLnBrk="1" hangingPunct="1">
              <a:buFont typeface="Arial" panose="020B0604020202020204" pitchFamily="34" charset="0"/>
              <a:buChar char="•"/>
            </a:pPr>
            <a:r>
              <a:rPr lang="en-US" altLang="en-US" sz="2800">
                <a:solidFill>
                  <a:srgbClr val="008000"/>
                </a:solidFill>
              </a:rPr>
              <a:t> When should I fertilize? </a:t>
            </a:r>
          </a:p>
          <a:p>
            <a:pPr eaLnBrk="1" hangingPunct="1">
              <a:buFont typeface="Arial" panose="020B0604020202020204" pitchFamily="34" charset="0"/>
              <a:buChar char="•"/>
            </a:pPr>
            <a:r>
              <a:rPr lang="en-US" altLang="en-US" sz="2800">
                <a:solidFill>
                  <a:srgbClr val="008000"/>
                </a:solidFill>
              </a:rPr>
              <a:t> How much fertilizer should I apply?</a:t>
            </a:r>
          </a:p>
          <a:p>
            <a:pPr eaLnBrk="1" hangingPunct="1"/>
            <a:endParaRPr lang="en-US" altLang="en-US" sz="1800">
              <a:solidFill>
                <a:srgbClr val="008000"/>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1143000" y="228600"/>
            <a:ext cx="8229600" cy="868363"/>
          </a:xfrm>
        </p:spPr>
        <p:txBody>
          <a:bodyPr/>
          <a:lstStyle/>
          <a:p>
            <a:pPr algn="l"/>
            <a:r>
              <a:rPr lang="en-US" altLang="en-US" smtClean="0">
                <a:ea typeface="ＭＳ Ｐゴシック" pitchFamily="2" charset="-128"/>
              </a:rPr>
              <a:t>When is the Nutrient Required? </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
        <p:nvSpPr>
          <p:cNvPr id="4" name="Rectangle 3"/>
          <p:cNvSpPr/>
          <p:nvPr/>
        </p:nvSpPr>
        <p:spPr>
          <a:xfrm>
            <a:off x="457200" y="1143000"/>
            <a:ext cx="5562600" cy="4232275"/>
          </a:xfrm>
          <a:prstGeom prst="rect">
            <a:avLst/>
          </a:prstGeom>
        </p:spPr>
        <p:txBody>
          <a:bodyPr>
            <a:spAutoFit/>
          </a:bodyPr>
          <a:lstStyle/>
          <a:p>
            <a:pPr>
              <a:defRPr/>
            </a:pPr>
            <a:endParaRPr lang="en-US" sz="900" dirty="0">
              <a:solidFill>
                <a:srgbClr val="008000"/>
              </a:solidFill>
              <a:ea typeface="+mn-ea"/>
              <a:cs typeface="Arial" pitchFamily="34" charset="0"/>
            </a:endParaRPr>
          </a:p>
          <a:p>
            <a:pPr>
              <a:defRPr/>
            </a:pPr>
            <a:r>
              <a:rPr lang="en-US" sz="2400" dirty="0">
                <a:solidFill>
                  <a:srgbClr val="008000"/>
                </a:solidFill>
                <a:ea typeface="+mn-ea"/>
                <a:cs typeface="Arial" pitchFamily="34" charset="0"/>
              </a:rPr>
              <a:t>Nutrients have different functions and are required during different times of the season. </a:t>
            </a:r>
          </a:p>
          <a:p>
            <a:pPr>
              <a:defRPr/>
            </a:pPr>
            <a:r>
              <a:rPr lang="en-US" sz="2400" dirty="0">
                <a:solidFill>
                  <a:srgbClr val="008000"/>
                </a:solidFill>
                <a:ea typeface="+mn-ea"/>
                <a:cs typeface="Arial" pitchFamily="34" charset="0"/>
              </a:rPr>
              <a:t>Most common periods for fertilizer applications are: </a:t>
            </a:r>
          </a:p>
          <a:p>
            <a:pPr>
              <a:defRPr/>
            </a:pPr>
            <a:endParaRPr lang="en-US" sz="2400" dirty="0">
              <a:solidFill>
                <a:srgbClr val="008000"/>
              </a:solidFill>
              <a:ea typeface="+mn-ea"/>
              <a:cs typeface="Arial" pitchFamily="34" charset="0"/>
            </a:endParaRPr>
          </a:p>
          <a:p>
            <a:pPr marL="914400" lvl="1" indent="-457200">
              <a:buFont typeface="Arial" panose="020B0604020202020204" pitchFamily="34" charset="0"/>
              <a:buChar char="•"/>
              <a:defRPr/>
            </a:pPr>
            <a:r>
              <a:rPr lang="en-US" sz="2000" dirty="0">
                <a:solidFill>
                  <a:srgbClr val="008000"/>
                </a:solidFill>
                <a:ea typeface="+mn-ea"/>
                <a:cs typeface="Arial" pitchFamily="34" charset="0"/>
              </a:rPr>
              <a:t>After bud break </a:t>
            </a:r>
          </a:p>
          <a:p>
            <a:pPr marL="914400" lvl="1" indent="-457200">
              <a:buFont typeface="Arial" panose="020B0604020202020204" pitchFamily="34" charset="0"/>
              <a:buChar char="•"/>
              <a:defRPr/>
            </a:pPr>
            <a:r>
              <a:rPr lang="en-US" sz="2000" dirty="0">
                <a:solidFill>
                  <a:srgbClr val="008000"/>
                </a:solidFill>
                <a:ea typeface="+mn-ea"/>
                <a:cs typeface="Arial" pitchFamily="34" charset="0"/>
              </a:rPr>
              <a:t>After fruit set </a:t>
            </a:r>
          </a:p>
          <a:p>
            <a:pPr marL="914400" lvl="1" indent="-457200">
              <a:buFont typeface="Arial" panose="020B0604020202020204" pitchFamily="34" charset="0"/>
              <a:buChar char="•"/>
              <a:defRPr/>
            </a:pPr>
            <a:r>
              <a:rPr lang="en-US" sz="2000" dirty="0">
                <a:solidFill>
                  <a:srgbClr val="008000"/>
                </a:solidFill>
                <a:ea typeface="+mn-ea"/>
                <a:cs typeface="Arial" pitchFamily="34" charset="0"/>
              </a:rPr>
              <a:t>After harvest </a:t>
            </a:r>
          </a:p>
          <a:p>
            <a:pPr marL="914400" lvl="1" indent="-457200">
              <a:buFont typeface="Arial" panose="020B0604020202020204" pitchFamily="34" charset="0"/>
              <a:buChar char="•"/>
              <a:defRPr/>
            </a:pPr>
            <a:r>
              <a:rPr lang="en-US" sz="2000" dirty="0">
                <a:solidFill>
                  <a:srgbClr val="008000"/>
                </a:solidFill>
                <a:ea typeface="+mn-ea"/>
                <a:cs typeface="Arial" pitchFamily="34" charset="0"/>
              </a:rPr>
              <a:t>Foliar applications through the growing season</a:t>
            </a:r>
          </a:p>
          <a:p>
            <a:pPr marL="285750" indent="-285750">
              <a:buFont typeface="Arial" panose="020B0604020202020204" pitchFamily="34" charset="0"/>
              <a:buChar char="•"/>
              <a:defRPr/>
            </a:pPr>
            <a:endParaRPr lang="en-US" sz="1600" dirty="0">
              <a:solidFill>
                <a:srgbClr val="008000"/>
              </a:solidFill>
              <a:ea typeface="+mn-ea"/>
              <a:cs typeface="Arial" pitchFamily="34" charset="0"/>
            </a:endParaRPr>
          </a:p>
        </p:txBody>
      </p:sp>
      <p:pic>
        <p:nvPicPr>
          <p:cNvPr id="131076" name="Picture 2" descr="http://ziraat.odu.edu.tr/files/Bolumler/TOPRAK/Plant_Nutri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1119188"/>
            <a:ext cx="2867025" cy="56022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itle 1"/>
          <p:cNvSpPr>
            <a:spLocks noGrp="1"/>
          </p:cNvSpPr>
          <p:nvPr>
            <p:ph type="title"/>
          </p:nvPr>
        </p:nvSpPr>
        <p:spPr>
          <a:xfrm>
            <a:off x="1066800" y="304800"/>
            <a:ext cx="8229600" cy="815975"/>
          </a:xfrm>
        </p:spPr>
        <p:txBody>
          <a:bodyPr/>
          <a:lstStyle/>
          <a:p>
            <a:pPr algn="l"/>
            <a:r>
              <a:rPr lang="en-US" altLang="en-US" smtClean="0">
                <a:ea typeface="ＭＳ Ｐゴシック" pitchFamily="2" charset="-128"/>
              </a:rPr>
              <a:t>When is the Nutrient Required? </a:t>
            </a:r>
          </a:p>
        </p:txBody>
      </p:sp>
      <p:sp>
        <p:nvSpPr>
          <p:cNvPr id="3" name="Footer Placeholder 2"/>
          <p:cNvSpPr>
            <a:spLocks noGrp="1"/>
          </p:cNvSpPr>
          <p:nvPr>
            <p:ph type="ftr" sz="quarter" idx="11"/>
          </p:nvPr>
        </p:nvSpPr>
        <p:spPr/>
        <p:txBody>
          <a:bodyPr/>
          <a:lstStyle/>
          <a:p>
            <a:pPr>
              <a:defRPr/>
            </a:pPr>
            <a:r>
              <a:rPr lang="en-US" smtClean="0"/>
              <a:t>UC MASTER GARDENERS OF NAPA COUNTY </a:t>
            </a:r>
            <a:endParaRPr lang="en-US"/>
          </a:p>
        </p:txBody>
      </p:sp>
      <p:sp>
        <p:nvSpPr>
          <p:cNvPr id="4" name="Rectangle 3"/>
          <p:cNvSpPr/>
          <p:nvPr/>
        </p:nvSpPr>
        <p:spPr>
          <a:xfrm>
            <a:off x="457200" y="1600200"/>
            <a:ext cx="8315325" cy="4154488"/>
          </a:xfrm>
          <a:prstGeom prst="rect">
            <a:avLst/>
          </a:prstGeom>
        </p:spPr>
        <p:txBody>
          <a:bodyPr>
            <a:spAutoFit/>
          </a:bodyPr>
          <a:lstStyle/>
          <a:p>
            <a:pPr>
              <a:defRPr/>
            </a:pPr>
            <a:endParaRPr lang="en-US" sz="2400" dirty="0">
              <a:solidFill>
                <a:srgbClr val="008000"/>
              </a:solidFill>
              <a:ea typeface="+mn-ea"/>
              <a:cs typeface="Arial" pitchFamily="34" charset="0"/>
            </a:endParaRPr>
          </a:p>
          <a:p>
            <a:pPr marL="457200" indent="-457200">
              <a:buFont typeface="Arial" panose="020B0604020202020204" pitchFamily="34" charset="0"/>
              <a:buChar char="•"/>
              <a:defRPr/>
            </a:pPr>
            <a:r>
              <a:rPr lang="en-US" sz="2400" dirty="0">
                <a:solidFill>
                  <a:srgbClr val="008000"/>
                </a:solidFill>
                <a:ea typeface="+mn-ea"/>
                <a:cs typeface="Arial" pitchFamily="34" charset="0"/>
              </a:rPr>
              <a:t>Macro elements (N, P, K, Ca, Mg) should be applied to the soil for uptake by roots </a:t>
            </a:r>
          </a:p>
          <a:p>
            <a:pPr marL="457200" indent="-457200">
              <a:buFont typeface="Arial" panose="020B0604020202020204" pitchFamily="34" charset="0"/>
              <a:buChar char="•"/>
              <a:defRPr/>
            </a:pPr>
            <a:r>
              <a:rPr lang="en-US" sz="2400" dirty="0">
                <a:solidFill>
                  <a:srgbClr val="008000"/>
                </a:solidFill>
                <a:ea typeface="+mn-ea"/>
                <a:cs typeface="Arial" pitchFamily="34" charset="0"/>
              </a:rPr>
              <a:t>Micro elements (B, Zn, Mn, Fe, etc.) are required in small amounts and can be applied through foliar sprays </a:t>
            </a:r>
          </a:p>
          <a:p>
            <a:pPr marL="457200" indent="-457200">
              <a:buFont typeface="Arial" panose="020B0604020202020204" pitchFamily="34" charset="0"/>
              <a:buChar char="•"/>
              <a:defRPr/>
            </a:pPr>
            <a:r>
              <a:rPr lang="en-US" sz="2400" dirty="0">
                <a:solidFill>
                  <a:srgbClr val="008000"/>
                </a:solidFill>
                <a:ea typeface="+mn-ea"/>
                <a:cs typeface="Arial" pitchFamily="34" charset="0"/>
              </a:rPr>
              <a:t>Applications of macro elements should be during periods of active root growth </a:t>
            </a:r>
          </a:p>
          <a:p>
            <a:pPr marL="914400" lvl="1" indent="-457200">
              <a:buFont typeface="Arial" panose="020B0604020202020204" pitchFamily="34" charset="0"/>
              <a:buChar char="•"/>
              <a:defRPr/>
            </a:pPr>
            <a:r>
              <a:rPr lang="en-US" sz="2400" dirty="0">
                <a:solidFill>
                  <a:srgbClr val="008000"/>
                </a:solidFill>
                <a:ea typeface="+mn-ea"/>
                <a:cs typeface="Arial" pitchFamily="34" charset="0"/>
              </a:rPr>
              <a:t>After bud break </a:t>
            </a:r>
          </a:p>
          <a:p>
            <a:pPr marL="914400" lvl="1" indent="-457200">
              <a:buFont typeface="Arial" panose="020B0604020202020204" pitchFamily="34" charset="0"/>
              <a:buChar char="•"/>
              <a:defRPr/>
            </a:pPr>
            <a:r>
              <a:rPr lang="en-US" sz="2400" dirty="0">
                <a:solidFill>
                  <a:srgbClr val="008000"/>
                </a:solidFill>
                <a:ea typeface="+mn-ea"/>
                <a:cs typeface="Arial" pitchFamily="34" charset="0"/>
              </a:rPr>
              <a:t>After harvest </a:t>
            </a:r>
          </a:p>
          <a:p>
            <a:pPr marL="457200" indent="-457200">
              <a:buFont typeface="Arial" panose="020B0604020202020204" pitchFamily="34" charset="0"/>
              <a:buChar char="•"/>
              <a:defRPr/>
            </a:pPr>
            <a:r>
              <a:rPr lang="en-US" sz="2400" dirty="0">
                <a:solidFill>
                  <a:srgbClr val="008000"/>
                </a:solidFill>
                <a:ea typeface="+mn-ea"/>
                <a:cs typeface="Arial" pitchFamily="34" charset="0"/>
              </a:rPr>
              <a:t>Applications must be done with irrigation to ensure infiltration to the root zone</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p:cNvSpPr>
            <a:spLocks noGrp="1"/>
          </p:cNvSpPr>
          <p:nvPr>
            <p:ph type="title"/>
          </p:nvPr>
        </p:nvSpPr>
        <p:spPr>
          <a:xfrm>
            <a:off x="1301750" y="304800"/>
            <a:ext cx="7848600" cy="828675"/>
          </a:xfrm>
        </p:spPr>
        <p:txBody>
          <a:bodyPr/>
          <a:lstStyle/>
          <a:p>
            <a:pPr algn="l"/>
            <a:r>
              <a:rPr lang="en-US" altLang="en-US" sz="3600" smtClean="0">
                <a:ea typeface="ＭＳ Ｐゴシック" pitchFamily="2" charset="-128"/>
              </a:rPr>
              <a:t>All Nutrients are not Created Equal</a:t>
            </a:r>
          </a:p>
        </p:txBody>
      </p:sp>
      <p:sp>
        <p:nvSpPr>
          <p:cNvPr id="135170" name="Text Placeholder 2"/>
          <p:cNvSpPr>
            <a:spLocks noGrp="1"/>
          </p:cNvSpPr>
          <p:nvPr>
            <p:ph type="body" idx="1"/>
          </p:nvPr>
        </p:nvSpPr>
        <p:spPr>
          <a:xfrm>
            <a:off x="460375" y="1371600"/>
            <a:ext cx="4040188" cy="1150938"/>
          </a:xfrm>
        </p:spPr>
        <p:txBody>
          <a:bodyPr/>
          <a:lstStyle/>
          <a:p>
            <a:r>
              <a:rPr lang="en-US" altLang="en-US" sz="3200" smtClean="0">
                <a:ea typeface="ＭＳ Ｐゴシック" pitchFamily="2" charset="-128"/>
              </a:rPr>
              <a:t>The Nutrients we </a:t>
            </a:r>
            <a:r>
              <a:rPr lang="en-US" altLang="en-US" sz="3200" u="sng" smtClean="0">
                <a:ea typeface="ＭＳ Ｐゴシック" pitchFamily="2" charset="-128"/>
              </a:rPr>
              <a:t>Really</a:t>
            </a:r>
            <a:r>
              <a:rPr lang="en-US" altLang="en-US" sz="3200" smtClean="0">
                <a:ea typeface="ＭＳ Ｐゴシック" pitchFamily="2" charset="-128"/>
              </a:rPr>
              <a:t> Care About:</a:t>
            </a:r>
          </a:p>
        </p:txBody>
      </p:sp>
      <p:sp>
        <p:nvSpPr>
          <p:cNvPr id="135171" name="Content Placeholder 3"/>
          <p:cNvSpPr>
            <a:spLocks noGrp="1"/>
          </p:cNvSpPr>
          <p:nvPr>
            <p:ph sz="half" idx="2"/>
          </p:nvPr>
        </p:nvSpPr>
        <p:spPr>
          <a:xfrm>
            <a:off x="604838" y="2357438"/>
            <a:ext cx="4040187" cy="3598862"/>
          </a:xfrm>
        </p:spPr>
        <p:txBody>
          <a:bodyPr/>
          <a:lstStyle/>
          <a:p>
            <a:r>
              <a:rPr lang="en-US" altLang="en-US" sz="3200" smtClean="0">
                <a:ea typeface="ＭＳ Ｐゴシック" pitchFamily="2" charset="-128"/>
              </a:rPr>
              <a:t>Nitrogen</a:t>
            </a:r>
          </a:p>
          <a:p>
            <a:r>
              <a:rPr lang="en-US" altLang="en-US" sz="3200" smtClean="0">
                <a:ea typeface="ＭＳ Ｐゴシック" pitchFamily="2" charset="-128"/>
              </a:rPr>
              <a:t>Potassium</a:t>
            </a:r>
          </a:p>
          <a:p>
            <a:r>
              <a:rPr lang="en-US" altLang="en-US" sz="3200" smtClean="0">
                <a:ea typeface="ＭＳ Ｐゴシック" pitchFamily="2" charset="-128"/>
              </a:rPr>
              <a:t>Magnesium</a:t>
            </a:r>
          </a:p>
          <a:p>
            <a:r>
              <a:rPr lang="en-US" altLang="en-US" sz="3200" smtClean="0">
                <a:ea typeface="ＭＳ Ｐゴシック" pitchFamily="2" charset="-128"/>
              </a:rPr>
              <a:t>Boron</a:t>
            </a:r>
          </a:p>
          <a:p>
            <a:r>
              <a:rPr lang="en-US" altLang="en-US" sz="3200" smtClean="0">
                <a:ea typeface="ＭＳ Ｐゴシック" pitchFamily="2" charset="-128"/>
              </a:rPr>
              <a:t>Calcium</a:t>
            </a:r>
          </a:p>
          <a:p>
            <a:r>
              <a:rPr lang="en-US" altLang="en-US" sz="3200" smtClean="0">
                <a:ea typeface="ＭＳ Ｐゴシック" pitchFamily="2" charset="-128"/>
              </a:rPr>
              <a:t>Zinc</a:t>
            </a:r>
          </a:p>
        </p:txBody>
      </p:sp>
      <p:sp>
        <p:nvSpPr>
          <p:cNvPr id="135172" name="Text Placeholder 4"/>
          <p:cNvSpPr>
            <a:spLocks noGrp="1"/>
          </p:cNvSpPr>
          <p:nvPr>
            <p:ph type="body" sz="quarter" idx="3"/>
          </p:nvPr>
        </p:nvSpPr>
        <p:spPr>
          <a:xfrm>
            <a:off x="4648200" y="1371600"/>
            <a:ext cx="4113213" cy="1150938"/>
          </a:xfrm>
        </p:spPr>
        <p:txBody>
          <a:bodyPr/>
          <a:lstStyle/>
          <a:p>
            <a:r>
              <a:rPr lang="en-US" altLang="en-US" sz="3200" smtClean="0">
                <a:ea typeface="ＭＳ Ｐゴシック" pitchFamily="2" charset="-128"/>
              </a:rPr>
              <a:t>The Nutrients we </a:t>
            </a:r>
            <a:r>
              <a:rPr lang="en-US" altLang="en-US" sz="3200" u="sng" smtClean="0">
                <a:ea typeface="ＭＳ Ｐゴシック" pitchFamily="2" charset="-128"/>
              </a:rPr>
              <a:t>Somewhat</a:t>
            </a:r>
            <a:r>
              <a:rPr lang="en-US" altLang="en-US" sz="3200" smtClean="0">
                <a:ea typeface="ＭＳ Ｐゴシック" pitchFamily="2" charset="-128"/>
              </a:rPr>
              <a:t> Care About:</a:t>
            </a:r>
          </a:p>
        </p:txBody>
      </p:sp>
      <p:sp>
        <p:nvSpPr>
          <p:cNvPr id="135173" name="Content Placeholder 5"/>
          <p:cNvSpPr>
            <a:spLocks noGrp="1"/>
          </p:cNvSpPr>
          <p:nvPr>
            <p:ph sz="quarter" idx="4"/>
          </p:nvPr>
        </p:nvSpPr>
        <p:spPr>
          <a:xfrm>
            <a:off x="4792663" y="2357438"/>
            <a:ext cx="4041775" cy="2700337"/>
          </a:xfrm>
        </p:spPr>
        <p:txBody>
          <a:bodyPr/>
          <a:lstStyle/>
          <a:p>
            <a:r>
              <a:rPr lang="en-US" altLang="en-US" sz="3200" smtClean="0">
                <a:ea typeface="ＭＳ Ｐゴシック" pitchFamily="2" charset="-128"/>
              </a:rPr>
              <a:t>Phosphorus</a:t>
            </a:r>
          </a:p>
          <a:p>
            <a:r>
              <a:rPr lang="en-US" altLang="en-US" sz="3200" smtClean="0">
                <a:ea typeface="ＭＳ Ｐゴシック" pitchFamily="2" charset="-128"/>
              </a:rPr>
              <a:t>Iron</a:t>
            </a:r>
          </a:p>
          <a:p>
            <a:r>
              <a:rPr lang="en-US" altLang="en-US" sz="3200" smtClean="0">
                <a:ea typeface="ＭＳ Ｐゴシック" pitchFamily="2" charset="-128"/>
              </a:rPr>
              <a:t>Manganese</a:t>
            </a:r>
          </a:p>
          <a:p>
            <a:r>
              <a:rPr lang="en-US" altLang="en-US" sz="3200" smtClean="0">
                <a:ea typeface="ＭＳ Ｐゴシック" pitchFamily="2" charset="-128"/>
              </a:rPr>
              <a:t>Molybdenum</a:t>
            </a:r>
          </a:p>
        </p:txBody>
      </p:sp>
      <p:sp>
        <p:nvSpPr>
          <p:cNvPr id="7" name="Footer Placeholder 6"/>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Title 1"/>
          <p:cNvSpPr>
            <a:spLocks noGrp="1"/>
          </p:cNvSpPr>
          <p:nvPr>
            <p:ph type="title"/>
          </p:nvPr>
        </p:nvSpPr>
        <p:spPr>
          <a:xfrm>
            <a:off x="1143000" y="228600"/>
            <a:ext cx="7620000" cy="830263"/>
          </a:xfrm>
        </p:spPr>
        <p:txBody>
          <a:bodyPr/>
          <a:lstStyle/>
          <a:p>
            <a:pPr algn="l"/>
            <a:r>
              <a:rPr lang="en-US" altLang="en-US" smtClean="0">
                <a:ea typeface="ＭＳ Ｐゴシック" pitchFamily="2" charset="-128"/>
              </a:rPr>
              <a:t>Grapevine Nutrition Assessment</a:t>
            </a:r>
          </a:p>
        </p:txBody>
      </p:sp>
      <p:sp>
        <p:nvSpPr>
          <p:cNvPr id="137218" name="TextBox 2"/>
          <p:cNvSpPr txBox="1">
            <a:spLocks noChangeArrowheads="1"/>
          </p:cNvSpPr>
          <p:nvPr/>
        </p:nvSpPr>
        <p:spPr bwMode="auto">
          <a:xfrm>
            <a:off x="457200" y="1350963"/>
            <a:ext cx="83994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eaLnBrk="1" hangingPunct="1"/>
            <a:r>
              <a:rPr lang="en-US" altLang="en-US" sz="3600">
                <a:solidFill>
                  <a:srgbClr val="008000"/>
                </a:solidFill>
              </a:rPr>
              <a:t>Visual - </a:t>
            </a:r>
            <a:r>
              <a:rPr lang="en-US" altLang="en-US" sz="2800">
                <a:solidFill>
                  <a:srgbClr val="008000"/>
                </a:solidFill>
              </a:rPr>
              <a:t>Abnormalities of the plant – trunk, stems, leaves, fruit.</a:t>
            </a:r>
          </a:p>
        </p:txBody>
      </p:sp>
      <p:grpSp>
        <p:nvGrpSpPr>
          <p:cNvPr id="137219" name="Group 2"/>
          <p:cNvGrpSpPr>
            <a:grpSpLocks/>
          </p:cNvGrpSpPr>
          <p:nvPr/>
        </p:nvGrpSpPr>
        <p:grpSpPr bwMode="auto">
          <a:xfrm>
            <a:off x="228600" y="2514600"/>
            <a:ext cx="8535988" cy="3786188"/>
            <a:chOff x="228600" y="2514600"/>
            <a:chExt cx="8535987" cy="3786187"/>
          </a:xfrm>
        </p:grpSpPr>
        <p:grpSp>
          <p:nvGrpSpPr>
            <p:cNvPr id="137221" name="Group 1"/>
            <p:cNvGrpSpPr>
              <a:grpSpLocks/>
            </p:cNvGrpSpPr>
            <p:nvPr/>
          </p:nvGrpSpPr>
          <p:grpSpPr bwMode="auto">
            <a:xfrm>
              <a:off x="228600" y="2514600"/>
              <a:ext cx="8512175" cy="3784600"/>
              <a:chOff x="344488" y="2546350"/>
              <a:chExt cx="8512175" cy="3784600"/>
            </a:xfrm>
          </p:grpSpPr>
          <p:sp>
            <p:nvSpPr>
              <p:cNvPr id="137223" name="TextBox 4"/>
              <p:cNvSpPr txBox="1">
                <a:spLocks noChangeArrowheads="1"/>
              </p:cNvSpPr>
              <p:nvPr/>
            </p:nvSpPr>
            <p:spPr bwMode="auto">
              <a:xfrm>
                <a:off x="455613" y="2557463"/>
                <a:ext cx="2668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i="1">
                    <a:solidFill>
                      <a:srgbClr val="008000"/>
                    </a:solidFill>
                  </a:rPr>
                  <a:t>Phosphorus</a:t>
                </a:r>
              </a:p>
            </p:txBody>
          </p:sp>
          <p:sp>
            <p:nvSpPr>
              <p:cNvPr id="137224" name="TextBox 5"/>
              <p:cNvSpPr txBox="1">
                <a:spLocks noChangeArrowheads="1"/>
              </p:cNvSpPr>
              <p:nvPr/>
            </p:nvSpPr>
            <p:spPr bwMode="auto">
              <a:xfrm>
                <a:off x="3460750" y="2570163"/>
                <a:ext cx="2470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i="1">
                    <a:solidFill>
                      <a:srgbClr val="008000"/>
                    </a:solidFill>
                  </a:rPr>
                  <a:t>Potassium</a:t>
                </a:r>
              </a:p>
            </p:txBody>
          </p:sp>
          <p:sp>
            <p:nvSpPr>
              <p:cNvPr id="137225" name="TextBox 6"/>
              <p:cNvSpPr txBox="1">
                <a:spLocks noChangeArrowheads="1"/>
              </p:cNvSpPr>
              <p:nvPr/>
            </p:nvSpPr>
            <p:spPr bwMode="auto">
              <a:xfrm>
                <a:off x="6189663" y="2546350"/>
                <a:ext cx="2667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itchFamily="2" charset="-128"/>
                  </a:defRPr>
                </a:lvl1pPr>
                <a:lvl2pPr marL="742950" indent="-285750" eaLnBrk="0" hangingPunct="0">
                  <a:defRPr sz="2400">
                    <a:solidFill>
                      <a:schemeClr val="tx1"/>
                    </a:solidFill>
                    <a:latin typeface="Arial" panose="020B0604020202020204" pitchFamily="34" charset="0"/>
                    <a:ea typeface="ＭＳ Ｐゴシック" pitchFamily="2" charset="-128"/>
                  </a:defRPr>
                </a:lvl2pPr>
                <a:lvl3pPr marL="1143000" indent="-228600" eaLnBrk="0" hangingPunct="0">
                  <a:defRPr sz="2400">
                    <a:solidFill>
                      <a:schemeClr val="tx1"/>
                    </a:solidFill>
                    <a:latin typeface="Arial" panose="020B0604020202020204" pitchFamily="34" charset="0"/>
                    <a:ea typeface="ＭＳ Ｐゴシック" pitchFamily="2" charset="-128"/>
                  </a:defRPr>
                </a:lvl3pPr>
                <a:lvl4pPr marL="1600200" indent="-228600" eaLnBrk="0" hangingPunct="0">
                  <a:defRPr sz="2400">
                    <a:solidFill>
                      <a:schemeClr val="tx1"/>
                    </a:solidFill>
                    <a:latin typeface="Arial" panose="020B0604020202020204" pitchFamily="34" charset="0"/>
                    <a:ea typeface="ＭＳ Ｐゴシック" pitchFamily="2" charset="-128"/>
                  </a:defRPr>
                </a:lvl4pPr>
                <a:lvl5pPr marL="2057400" indent="-228600" eaLnBrk="0" hangingPunct="0">
                  <a:defRPr sz="2400">
                    <a:solidFill>
                      <a:schemeClr val="tx1"/>
                    </a:solidFill>
                    <a:latin typeface="Arial" panose="020B0604020202020204" pitchFamily="34" charset="0"/>
                    <a:ea typeface="ＭＳ Ｐゴシック" pitchFamily="2"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2" charset="-128"/>
                  </a:defRPr>
                </a:lvl9pPr>
              </a:lstStyle>
              <a:p>
                <a:pPr algn="ctr" eaLnBrk="1" hangingPunct="1"/>
                <a:r>
                  <a:rPr lang="en-US" altLang="en-US" b="1" i="1">
                    <a:solidFill>
                      <a:srgbClr val="008000"/>
                    </a:solidFill>
                  </a:rPr>
                  <a:t>Nitrogen</a:t>
                </a:r>
              </a:p>
            </p:txBody>
          </p:sp>
          <p:pic>
            <p:nvPicPr>
              <p:cNvPr id="137226" name="Picture 2" descr="http://www.winebusiness.com/content/Image/Figure-1-Zin-deficiency_G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3001963"/>
                <a:ext cx="2857500" cy="33289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pic>
            <p:nvPicPr>
              <p:cNvPr id="137227" name="Picture 4" descr="http://www.winebusiness.com/content/Image/Figure-2aChardonnayearlyd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688" y="2995613"/>
                <a:ext cx="2471737" cy="3325812"/>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pic>
          <p:nvPicPr>
            <p:cNvPr id="137222" name="Picture 6" descr="http://ucanr.edu/datastoreFiles/351-14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71800"/>
              <a:ext cx="2668587" cy="3328987"/>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FFFFFF"/>
                  </a:solidFill>
                </a14:hiddenFill>
              </a:ext>
            </a:extLst>
          </p:spPr>
        </p:pic>
      </p:grpSp>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a:xfrm>
            <a:off x="1143000" y="304800"/>
            <a:ext cx="7620000" cy="830263"/>
          </a:xfrm>
        </p:spPr>
        <p:txBody>
          <a:bodyPr/>
          <a:lstStyle/>
          <a:p>
            <a:pPr algn="l"/>
            <a:r>
              <a:rPr lang="en-US" altLang="en-US" smtClean="0">
                <a:ea typeface="ＭＳ Ｐゴシック" pitchFamily="2" charset="-128"/>
              </a:rPr>
              <a:t>Grapevine Nutrition Assessment</a:t>
            </a:r>
          </a:p>
        </p:txBody>
      </p:sp>
      <p:sp>
        <p:nvSpPr>
          <p:cNvPr id="3" name="TextBox 2"/>
          <p:cNvSpPr txBox="1"/>
          <p:nvPr/>
        </p:nvSpPr>
        <p:spPr>
          <a:xfrm>
            <a:off x="457200" y="1371600"/>
            <a:ext cx="8399463" cy="2370138"/>
          </a:xfrm>
          <a:prstGeom prst="rect">
            <a:avLst/>
          </a:prstGeom>
          <a:noFill/>
        </p:spPr>
        <p:txBody>
          <a:bodyPr>
            <a:spAutoFit/>
          </a:bodyPr>
          <a:lstStyle/>
          <a:p>
            <a:pPr>
              <a:defRPr/>
            </a:pPr>
            <a:r>
              <a:rPr lang="en-US" sz="3600" dirty="0">
                <a:solidFill>
                  <a:srgbClr val="008000"/>
                </a:solidFill>
                <a:ea typeface="+mn-ea"/>
                <a:cs typeface="Arial" pitchFamily="34" charset="0"/>
              </a:rPr>
              <a:t>Soil Test - </a:t>
            </a:r>
            <a:r>
              <a:rPr lang="en-US" sz="2800" dirty="0">
                <a:solidFill>
                  <a:srgbClr val="008000"/>
                </a:solidFill>
                <a:ea typeface="+mn-ea"/>
                <a:cs typeface="Arial" pitchFamily="34" charset="0"/>
              </a:rPr>
              <a:t>Reflects the nutrient content present in the soil but not necessarily available to the plant.</a:t>
            </a:r>
          </a:p>
          <a:p>
            <a:pPr marL="457200" indent="-457200">
              <a:buFont typeface="Arial" panose="020B0604020202020204" pitchFamily="34" charset="0"/>
              <a:buChar char="•"/>
              <a:defRPr/>
            </a:pPr>
            <a:r>
              <a:rPr lang="en-US" sz="2800" dirty="0">
                <a:solidFill>
                  <a:srgbClr val="008000"/>
                </a:solidFill>
                <a:ea typeface="+mn-ea"/>
                <a:cs typeface="Arial" pitchFamily="34" charset="0"/>
              </a:rPr>
              <a:t>Normally done before planting.</a:t>
            </a:r>
          </a:p>
          <a:p>
            <a:pPr marL="457200" indent="-457200">
              <a:buFont typeface="Arial" panose="020B0604020202020204" pitchFamily="34" charset="0"/>
              <a:buChar char="•"/>
              <a:defRPr/>
            </a:pPr>
            <a:r>
              <a:rPr lang="en-US" sz="2800" dirty="0">
                <a:solidFill>
                  <a:srgbClr val="008000"/>
                </a:solidFill>
                <a:ea typeface="+mn-ea"/>
                <a:cs typeface="Arial" pitchFamily="34" charset="0"/>
              </a:rPr>
              <a:t>Not normally done after planting unless visual symptoms indicate a problem.</a:t>
            </a:r>
          </a:p>
        </p:txBody>
      </p:sp>
      <p:pic>
        <p:nvPicPr>
          <p:cNvPr id="139267" name="Picture 2" descr="http://fromclasstoglass.files.wordpress.com/2013/10/soil-test-result-al-labs-e13911861351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810000"/>
            <a:ext cx="76993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p:cNvSpPr>
            <a:spLocks noGrp="1"/>
          </p:cNvSpPr>
          <p:nvPr>
            <p:ph type="ftr" sz="quarter" idx="11"/>
          </p:nvPr>
        </p:nvSpPr>
        <p:spPr/>
        <p:txBody>
          <a:bodyPr/>
          <a:lstStyle/>
          <a:p>
            <a:pPr>
              <a:defRPr/>
            </a:pPr>
            <a:r>
              <a:rPr lang="en-US" smtClean="0"/>
              <a:t>UC MASTER GARDENERS OF NAPA COUNTY </a:t>
            </a: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14435</TotalTime>
  <Words>5153</Words>
  <Application>Microsoft Office PowerPoint</Application>
  <PresentationFormat>On-screen Show (4:3)</PresentationFormat>
  <Paragraphs>994</Paragraphs>
  <Slides>157</Slides>
  <Notes>58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157</vt:i4>
      </vt:variant>
    </vt:vector>
  </HeadingPairs>
  <TitlesOfParts>
    <vt:vector size="167" baseType="lpstr">
      <vt:lpstr>ＭＳ Ｐゴシック</vt:lpstr>
      <vt:lpstr>Arial</vt:lpstr>
      <vt:lpstr>Calibri</vt:lpstr>
      <vt:lpstr>Humana Sans ITC Std Medium</vt:lpstr>
      <vt:lpstr>Palatino</vt:lpstr>
      <vt:lpstr>Tahoma</vt:lpstr>
      <vt:lpstr>Wingdings</vt:lpstr>
      <vt:lpstr>Wingdings 2</vt:lpstr>
      <vt:lpstr>Office Theme</vt:lpstr>
      <vt:lpstr>Acrobat Document</vt:lpstr>
      <vt:lpstr>HOME VINEYARD I Sunday, February 5th White Rock Vineyards</vt:lpstr>
      <vt:lpstr>PowerPoint Presentation</vt:lpstr>
      <vt:lpstr>What  questions do you have for us??</vt:lpstr>
      <vt:lpstr>OUTLINE OF WHAT WE ARE COVERING TODAY </vt:lpstr>
      <vt:lpstr>Online Presentation</vt:lpstr>
      <vt:lpstr>PowerPoint Presentation</vt:lpstr>
      <vt:lpstr>CALENDAR OF EVENTS FOR VITICULTURE                        MANAGEMENT</vt:lpstr>
      <vt:lpstr>Calendar of Events</vt:lpstr>
      <vt:lpstr>Calendar of Events</vt:lpstr>
      <vt:lpstr>Calendar of Events </vt:lpstr>
      <vt:lpstr>Calendar of Events</vt:lpstr>
      <vt:lpstr>ANNUAL  GROWTH CYCLE</vt:lpstr>
      <vt:lpstr>ANNUAL GROWTH CYCLE</vt:lpstr>
      <vt:lpstr>Bud Break-  Dormant bud</vt:lpstr>
      <vt:lpstr>Bud Break- Swollen bud</vt:lpstr>
      <vt:lpstr>Bud Break</vt:lpstr>
      <vt:lpstr>PowerPoint Presentation</vt:lpstr>
      <vt:lpstr>Bud Break</vt:lpstr>
      <vt:lpstr>Bud Break</vt:lpstr>
      <vt:lpstr>Early Shoot Growth</vt:lpstr>
      <vt:lpstr>Early Shoot Growth- flat leaf stage</vt:lpstr>
      <vt:lpstr>PowerPoint Presentation</vt:lpstr>
      <vt:lpstr>Early Shoot Growth- Six inch Shot</vt:lpstr>
      <vt:lpstr>Early Growth-twelve inch growth</vt:lpstr>
      <vt:lpstr>Twelve-inch growth stage showing early development of axillary buds </vt:lpstr>
      <vt:lpstr>Vine Growth at the beginning of bloom </vt:lpstr>
      <vt:lpstr>ANNUAL GROWTH CYCLE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ANNUAL GROWTH CYCLE</vt:lpstr>
      <vt:lpstr>PowerPoint Presentation</vt:lpstr>
      <vt:lpstr>PowerPoint Presentation</vt:lpstr>
      <vt:lpstr>PowerPoint Presentation</vt:lpstr>
      <vt:lpstr>PowerPoint Presentation</vt:lpstr>
      <vt:lpstr>PowerPoint Presentation</vt:lpstr>
      <vt:lpstr>PowerPoint Presentation</vt:lpstr>
      <vt:lpstr>ANNUAL CYCLE OF GROWTH</vt:lpstr>
      <vt:lpstr>BASIC BOTANY</vt:lpstr>
      <vt:lpstr>PowerPoint Presentation</vt:lpstr>
      <vt:lpstr>PowerPoint Presentation</vt:lpstr>
      <vt:lpstr>PowerPoint Presentation</vt:lpstr>
      <vt:lpstr>PowerPoint Presentation</vt:lpstr>
      <vt:lpstr>TRANSLOCATION</vt:lpstr>
      <vt:lpstr>PowerPoint Presentation</vt:lpstr>
      <vt:lpstr>PowerPoint Presentation</vt:lpstr>
      <vt:lpstr>Photosynthesis</vt:lpstr>
      <vt:lpstr>PowerPoint Presentation</vt:lpstr>
      <vt:lpstr>Objectives of Pruning</vt:lpstr>
      <vt:lpstr>Length of spur is 2 clearly defined buds</vt:lpstr>
      <vt:lpstr>Head Trained</vt:lpstr>
      <vt:lpstr>Cordon Pruning</vt:lpstr>
      <vt:lpstr>Cordon Pruning</vt:lpstr>
      <vt:lpstr>Cane Pruning</vt:lpstr>
      <vt:lpstr>PowerPoint Presentation</vt:lpstr>
      <vt:lpstr>Wrong Spacing</vt:lpstr>
      <vt:lpstr>PowerPoint Presentation</vt:lpstr>
      <vt:lpstr>PowerPoint Presentation</vt:lpstr>
      <vt:lpstr>PowerPoint Presentation</vt:lpstr>
      <vt:lpstr>Frost Damage</vt:lpstr>
      <vt:lpstr>Freeze Damage</vt:lpstr>
      <vt:lpstr>Frost Damage Occurs Quickly!</vt:lpstr>
      <vt:lpstr>Passive Frost Protection</vt:lpstr>
      <vt:lpstr>Cold Air Movement</vt:lpstr>
      <vt:lpstr>Active Frost Protection</vt:lpstr>
      <vt:lpstr>How Wind Machines Work</vt:lpstr>
      <vt:lpstr>PowerPoint Presentation</vt:lpstr>
      <vt:lpstr>WIND MACHINES</vt:lpstr>
      <vt:lpstr>PowerPoint Presentation</vt:lpstr>
      <vt:lpstr>PowerPoint Presentation</vt:lpstr>
      <vt:lpstr>PowerPoint Presentation</vt:lpstr>
      <vt:lpstr>PowerPoint Presentation</vt:lpstr>
      <vt:lpstr>PowerPoint Presentation</vt:lpstr>
      <vt:lpstr>PowerPoint Presentation</vt:lpstr>
      <vt:lpstr> Canopy Management</vt:lpstr>
      <vt:lpstr>Canopy Management</vt:lpstr>
      <vt:lpstr>PowerPoint Presentation</vt:lpstr>
      <vt:lpstr>PowerPoint Presentation</vt:lpstr>
      <vt:lpstr>PowerPoint Presentation</vt:lpstr>
      <vt:lpstr>PowerPoint Presentation</vt:lpstr>
      <vt:lpstr>PowerPoint Presentation</vt:lpstr>
      <vt:lpstr>Over cropping</vt:lpstr>
      <vt:lpstr>PowerPoint Presentation</vt:lpstr>
      <vt:lpstr>PowerPoint Presentation</vt:lpstr>
      <vt:lpstr>PowerPoint Presentation</vt:lpstr>
      <vt:lpstr>PowerPoint Presentation</vt:lpstr>
      <vt:lpstr>Grapevine Nutrition What’s Needed for Healthy Growth &amp; Development</vt:lpstr>
      <vt:lpstr>Nutrient Requirements </vt:lpstr>
      <vt:lpstr>When is the Nutrient Required? </vt:lpstr>
      <vt:lpstr>When is the Nutrient Required? </vt:lpstr>
      <vt:lpstr>All Nutrients are not Created Equal</vt:lpstr>
      <vt:lpstr>Grapevine Nutrition Assessment</vt:lpstr>
      <vt:lpstr>Grapevine Nutrition Assessment</vt:lpstr>
      <vt:lpstr>PowerPoint Presentation</vt:lpstr>
      <vt:lpstr>PowerPoint Presentation</vt:lpstr>
      <vt:lpstr>Nitrogen</vt:lpstr>
      <vt:lpstr>Phosphorus</vt:lpstr>
      <vt:lpstr>Potassium</vt:lpstr>
      <vt:lpstr>Boron</vt:lpstr>
      <vt:lpstr>Calcium</vt:lpstr>
      <vt:lpstr>Zinc</vt:lpstr>
      <vt:lpstr>PowerPoint Presentation</vt:lpstr>
      <vt:lpstr>Fertilization Guidelines</vt:lpstr>
      <vt:lpstr>Fertilization Calendar</vt:lpstr>
      <vt:lpstr>PowerPoint Presentation</vt:lpstr>
      <vt:lpstr>When and How Much</vt:lpstr>
      <vt:lpstr>Vine Water Use</vt:lpstr>
      <vt:lpstr>Visual Assessments</vt:lpstr>
      <vt:lpstr>How Much</vt:lpstr>
      <vt:lpstr>Know your soil</vt:lpstr>
      <vt:lpstr>How Much</vt:lpstr>
      <vt:lpstr>How Much</vt:lpstr>
      <vt:lpstr>When</vt:lpstr>
      <vt:lpstr>When</vt:lpstr>
      <vt:lpstr>Finding Balance</vt:lpstr>
      <vt:lpstr>Post Harvest </vt:lpstr>
      <vt:lpstr>Where - </vt:lpstr>
      <vt:lpstr>Where - </vt:lpstr>
      <vt:lpstr>Drought  &amp; Dry Farming</vt:lpstr>
      <vt:lpstr>Powdery Mildew  Uncinula necator  2015</vt:lpstr>
      <vt:lpstr>PowerPoint Presentation</vt:lpstr>
      <vt:lpstr>Initial Infection</vt:lpstr>
      <vt:lpstr>Powdery Mildew</vt:lpstr>
      <vt:lpstr>Heavy Mildew Infection </vt:lpstr>
      <vt:lpstr>PowerPoint Presentation</vt:lpstr>
      <vt:lpstr>Management</vt:lpstr>
      <vt:lpstr>When Do You Spray?</vt:lpstr>
      <vt:lpstr>Spray Residue/Damage</vt:lpstr>
      <vt:lpstr>Integrated Pest Management</vt:lpstr>
      <vt:lpstr>PowerPoint Presentation</vt:lpstr>
      <vt:lpstr>Vine Mealybug</vt:lpstr>
      <vt:lpstr>Grape mealybug</vt:lpstr>
      <vt:lpstr>Grape, Obscure, and Vine Mealybug</vt:lpstr>
      <vt:lpstr>Leafroll               Redblotch</vt:lpstr>
      <vt:lpstr>European grapevine moth</vt:lpstr>
      <vt:lpstr>Sharpshooters</vt:lpstr>
      <vt:lpstr>Sharpshooters</vt:lpstr>
      <vt:lpstr>Pierce’s disease</vt:lpstr>
      <vt:lpstr>Mites</vt:lpstr>
      <vt:lpstr>Eutypa</vt:lpstr>
      <vt:lpstr>PowerPoint Presentation</vt:lpstr>
      <vt:lpstr>Vertebrate pests</vt:lpstr>
      <vt:lpstr>Vertebrate  pests</vt:lpstr>
      <vt:lpstr> Vertebrate pests </vt:lpstr>
      <vt:lpstr>Gophers</vt:lpstr>
      <vt:lpstr>Vertebrate Pests - Rabbits</vt:lpstr>
      <vt:lpstr>Vertebrate pests</vt:lpstr>
      <vt:lpstr>Vertebrate pests</vt:lpstr>
      <vt:lpstr>VOLE</vt:lpstr>
      <vt:lpstr>VOLE DAMAGE- girdled trunk</vt:lpstr>
      <vt:lpstr>HOME VINEYARD WORKSHOP </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SMALL HOME VINEYARD</dc:title>
  <dc:creator>richcz</dc:creator>
  <cp:lastModifiedBy>David Layland</cp:lastModifiedBy>
  <cp:revision>397</cp:revision>
  <dcterms:created xsi:type="dcterms:W3CDTF">2013-03-06T17:13:42Z</dcterms:created>
  <dcterms:modified xsi:type="dcterms:W3CDTF">2017-02-06T17:05:59Z</dcterms:modified>
</cp:coreProperties>
</file>