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256" r:id="rId2"/>
    <p:sldId id="527" r:id="rId3"/>
    <p:sldId id="670" r:id="rId4"/>
    <p:sldId id="793" r:id="rId5"/>
    <p:sldId id="794" r:id="rId6"/>
    <p:sldId id="736" r:id="rId7"/>
    <p:sldId id="819" r:id="rId8"/>
    <p:sldId id="845" r:id="rId9"/>
    <p:sldId id="846" r:id="rId10"/>
    <p:sldId id="850" r:id="rId11"/>
    <p:sldId id="852" r:id="rId12"/>
    <p:sldId id="853" r:id="rId13"/>
    <p:sldId id="851" r:id="rId14"/>
    <p:sldId id="822" r:id="rId15"/>
    <p:sldId id="825" r:id="rId16"/>
    <p:sldId id="823" r:id="rId17"/>
    <p:sldId id="828" r:id="rId18"/>
    <p:sldId id="830" r:id="rId19"/>
    <p:sldId id="795" r:id="rId20"/>
    <p:sldId id="796" r:id="rId21"/>
    <p:sldId id="797" r:id="rId22"/>
    <p:sldId id="798" r:id="rId23"/>
    <p:sldId id="799" r:id="rId24"/>
    <p:sldId id="800" r:id="rId25"/>
    <p:sldId id="832" r:id="rId26"/>
    <p:sldId id="837" r:id="rId27"/>
    <p:sldId id="839" r:id="rId28"/>
    <p:sldId id="801" r:id="rId29"/>
    <p:sldId id="833" r:id="rId30"/>
    <p:sldId id="844" r:id="rId31"/>
    <p:sldId id="813" r:id="rId32"/>
    <p:sldId id="814" r:id="rId33"/>
    <p:sldId id="815" r:id="rId34"/>
    <p:sldId id="816" r:id="rId35"/>
    <p:sldId id="817" r:id="rId36"/>
    <p:sldId id="818" r:id="rId37"/>
    <p:sldId id="835" r:id="rId38"/>
    <p:sldId id="836" r:id="rId39"/>
    <p:sldId id="805" r:id="rId40"/>
    <p:sldId id="831" r:id="rId41"/>
    <p:sldId id="810" r:id="rId42"/>
    <p:sldId id="834" r:id="rId4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55" autoAdjust="0"/>
    <p:restoredTop sz="90929"/>
  </p:normalViewPr>
  <p:slideViewPr>
    <p:cSldViewPr>
      <p:cViewPr varScale="1">
        <p:scale>
          <a:sx n="109" d="100"/>
          <a:sy n="109" d="100"/>
        </p:scale>
        <p:origin x="12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4549" tIns="47274" rIns="94549" bIns="47274" numCol="1" anchor="t" anchorCtr="0" compatLnSpc="1">
            <a:prstTxWarp prst="textNoShape">
              <a:avLst/>
            </a:prstTxWarp>
          </a:bodyPr>
          <a:lstStyle>
            <a:lvl1pPr defTabSz="946150" eaLnBrk="0" hangingPunct="0">
              <a:defRPr sz="1200"/>
            </a:lvl1pPr>
          </a:lstStyle>
          <a:p>
            <a:pPr>
              <a:defRPr/>
            </a:pPr>
            <a:endParaRPr lang="en-US"/>
          </a:p>
        </p:txBody>
      </p:sp>
      <p:sp>
        <p:nvSpPr>
          <p:cNvPr id="2969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4549" tIns="47274" rIns="94549" bIns="47274" numCol="1" anchor="t" anchorCtr="0" compatLnSpc="1">
            <a:prstTxWarp prst="textNoShape">
              <a:avLst/>
            </a:prstTxWarp>
          </a:bodyPr>
          <a:lstStyle>
            <a:lvl1pPr algn="r" defTabSz="946150" eaLnBrk="0" hangingPunct="0">
              <a:defRPr sz="1200"/>
            </a:lvl1pPr>
          </a:lstStyle>
          <a:p>
            <a:pPr>
              <a:defRPr/>
            </a:pPr>
            <a:endParaRPr lang="en-US"/>
          </a:p>
        </p:txBody>
      </p:sp>
      <p:sp>
        <p:nvSpPr>
          <p:cNvPr id="2969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4549" tIns="47274" rIns="94549" bIns="47274" numCol="1" anchor="b" anchorCtr="0" compatLnSpc="1">
            <a:prstTxWarp prst="textNoShape">
              <a:avLst/>
            </a:prstTxWarp>
          </a:bodyPr>
          <a:lstStyle>
            <a:lvl1pPr defTabSz="946150" eaLnBrk="0" hangingPunct="0">
              <a:defRPr sz="1200"/>
            </a:lvl1pPr>
          </a:lstStyle>
          <a:p>
            <a:pPr>
              <a:defRPr/>
            </a:pPr>
            <a:endParaRPr lang="en-US"/>
          </a:p>
        </p:txBody>
      </p:sp>
      <p:sp>
        <p:nvSpPr>
          <p:cNvPr id="2969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4549" tIns="47274" rIns="94549" bIns="47274" numCol="1" anchor="b" anchorCtr="0" compatLnSpc="1">
            <a:prstTxWarp prst="textNoShape">
              <a:avLst/>
            </a:prstTxWarp>
          </a:bodyPr>
          <a:lstStyle>
            <a:lvl1pPr algn="r" defTabSz="946150" eaLnBrk="0" hangingPunct="0">
              <a:defRPr sz="1200"/>
            </a:lvl1pPr>
          </a:lstStyle>
          <a:p>
            <a:pPr>
              <a:defRPr/>
            </a:pPr>
            <a:fld id="{A7AD0158-5972-455B-AB00-822924CC0B73}" type="slidenum">
              <a:rPr lang="en-US" altLang="en-US"/>
              <a:pPr>
                <a:defRPr/>
              </a:pPr>
              <a:t>‹#›</a:t>
            </a:fld>
            <a:endParaRPr lang="en-US" altLang="en-US"/>
          </a:p>
        </p:txBody>
      </p:sp>
    </p:spTree>
    <p:extLst>
      <p:ext uri="{BB962C8B-B14F-4D97-AF65-F5344CB8AC3E}">
        <p14:creationId xmlns:p14="http://schemas.microsoft.com/office/powerpoint/2010/main" val="209769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41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4549" tIns="47274" rIns="94549" bIns="47274" numCol="1" anchor="t" anchorCtr="0" compatLnSpc="1">
            <a:prstTxWarp prst="textNoShape">
              <a:avLst/>
            </a:prstTxWarp>
          </a:bodyPr>
          <a:lstStyle>
            <a:lvl1pPr defTabSz="946150" eaLnBrk="0" hangingPunct="0">
              <a:defRPr sz="1200"/>
            </a:lvl1pPr>
          </a:lstStyle>
          <a:p>
            <a:pPr>
              <a:defRPr/>
            </a:pPr>
            <a:endParaRPr lang="en-US"/>
          </a:p>
        </p:txBody>
      </p:sp>
      <p:sp>
        <p:nvSpPr>
          <p:cNvPr id="4341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4549" tIns="47274" rIns="94549" bIns="47274" numCol="1" anchor="t" anchorCtr="0" compatLnSpc="1">
            <a:prstTxWarp prst="textNoShape">
              <a:avLst/>
            </a:prstTxWarp>
          </a:bodyPr>
          <a:lstStyle>
            <a:lvl1pPr algn="r" defTabSz="946150" eaLnBrk="0" hangingPunct="0">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41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4549" tIns="47274" rIns="94549" bIns="472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41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4549" tIns="47274" rIns="94549" bIns="47274" numCol="1" anchor="b" anchorCtr="0" compatLnSpc="1">
            <a:prstTxWarp prst="textNoShape">
              <a:avLst/>
            </a:prstTxWarp>
          </a:bodyPr>
          <a:lstStyle>
            <a:lvl1pPr defTabSz="946150" eaLnBrk="0" hangingPunct="0">
              <a:defRPr sz="1200"/>
            </a:lvl1pPr>
          </a:lstStyle>
          <a:p>
            <a:pPr>
              <a:defRPr/>
            </a:pPr>
            <a:endParaRPr lang="en-US"/>
          </a:p>
        </p:txBody>
      </p:sp>
      <p:sp>
        <p:nvSpPr>
          <p:cNvPr id="4341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4549" tIns="47274" rIns="94549" bIns="47274" numCol="1" anchor="b" anchorCtr="0" compatLnSpc="1">
            <a:prstTxWarp prst="textNoShape">
              <a:avLst/>
            </a:prstTxWarp>
          </a:bodyPr>
          <a:lstStyle>
            <a:lvl1pPr algn="r" defTabSz="946150" eaLnBrk="0" hangingPunct="0">
              <a:defRPr sz="1200"/>
            </a:lvl1pPr>
          </a:lstStyle>
          <a:p>
            <a:pPr>
              <a:defRPr/>
            </a:pPr>
            <a:fld id="{648D70BA-EA94-40EF-A076-660676B2C588}" type="slidenum">
              <a:rPr lang="en-US" altLang="en-US"/>
              <a:pPr>
                <a:defRPr/>
              </a:pPr>
              <a:t>‹#›</a:t>
            </a:fld>
            <a:endParaRPr lang="en-US" altLang="en-US"/>
          </a:p>
        </p:txBody>
      </p:sp>
    </p:spTree>
    <p:extLst>
      <p:ext uri="{BB962C8B-B14F-4D97-AF65-F5344CB8AC3E}">
        <p14:creationId xmlns:p14="http://schemas.microsoft.com/office/powerpoint/2010/main" val="108565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400">
                <a:solidFill>
                  <a:schemeClr val="tx1"/>
                </a:solidFill>
                <a:latin typeface="Times New Roman" panose="02020603050405020304" pitchFamily="18" charset="0"/>
              </a:defRPr>
            </a:lvl1pPr>
            <a:lvl2pPr marL="37931725" indent="-37474525"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3B047B6F-3CC6-4296-A4F1-B5BC87A331B8}" type="slidenum">
              <a:rPr lang="en-US" altLang="en-US" sz="1200" smtClean="0">
                <a:ea typeface="ＭＳ Ｐゴシック" panose="020B0600070205080204" pitchFamily="34" charset="-128"/>
              </a:rPr>
              <a:pPr/>
              <a:t>40</a:t>
            </a:fld>
            <a:endParaRPr lang="en-US" altLang="en-US" sz="1200">
              <a:ea typeface="ＭＳ Ｐゴシック" panose="020B0600070205080204" pitchFamily="34" charset="-128"/>
            </a:endParaRPr>
          </a:p>
        </p:txBody>
      </p:sp>
    </p:spTree>
    <p:extLst>
      <p:ext uri="{BB962C8B-B14F-4D97-AF65-F5344CB8AC3E}">
        <p14:creationId xmlns:p14="http://schemas.microsoft.com/office/powerpoint/2010/main" val="329811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6" name="Rectangle 6"/>
          <p:cNvSpPr>
            <a:spLocks noGrp="1" noChangeArrowheads="1"/>
          </p:cNvSpPr>
          <p:nvPr>
            <p:ph type="sldNum" sz="quarter" idx="12"/>
          </p:nvPr>
        </p:nvSpPr>
        <p:spPr>
          <a:ln/>
        </p:spPr>
        <p:txBody>
          <a:bodyPr/>
          <a:lstStyle>
            <a:lvl1pPr>
              <a:defRPr/>
            </a:lvl1pPr>
          </a:lstStyle>
          <a:p>
            <a:pPr>
              <a:defRPr/>
            </a:pPr>
            <a:fld id="{8872234A-F2D7-4710-BEA9-55598C224282}" type="slidenum">
              <a:rPr lang="en-US" altLang="en-US"/>
              <a:pPr>
                <a:defRPr/>
              </a:pPr>
              <a:t>‹#›</a:t>
            </a:fld>
            <a:endParaRPr lang="en-US" altLang="en-US"/>
          </a:p>
        </p:txBody>
      </p:sp>
    </p:spTree>
    <p:extLst>
      <p:ext uri="{BB962C8B-B14F-4D97-AF65-F5344CB8AC3E}">
        <p14:creationId xmlns:p14="http://schemas.microsoft.com/office/powerpoint/2010/main" val="107901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6" name="Rectangle 6"/>
          <p:cNvSpPr>
            <a:spLocks noGrp="1" noChangeArrowheads="1"/>
          </p:cNvSpPr>
          <p:nvPr>
            <p:ph type="sldNum" sz="quarter" idx="12"/>
          </p:nvPr>
        </p:nvSpPr>
        <p:spPr>
          <a:ln/>
        </p:spPr>
        <p:txBody>
          <a:bodyPr/>
          <a:lstStyle>
            <a:lvl1pPr>
              <a:defRPr/>
            </a:lvl1pPr>
          </a:lstStyle>
          <a:p>
            <a:pPr>
              <a:defRPr/>
            </a:pPr>
            <a:fld id="{4A76AA4C-E95F-4C00-99C1-4430072CE87E}" type="slidenum">
              <a:rPr lang="en-US" altLang="en-US"/>
              <a:pPr>
                <a:defRPr/>
              </a:pPr>
              <a:t>‹#›</a:t>
            </a:fld>
            <a:endParaRPr lang="en-US" altLang="en-US"/>
          </a:p>
        </p:txBody>
      </p:sp>
    </p:spTree>
    <p:extLst>
      <p:ext uri="{BB962C8B-B14F-4D97-AF65-F5344CB8AC3E}">
        <p14:creationId xmlns:p14="http://schemas.microsoft.com/office/powerpoint/2010/main" val="55782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6" name="Rectangle 6"/>
          <p:cNvSpPr>
            <a:spLocks noGrp="1" noChangeArrowheads="1"/>
          </p:cNvSpPr>
          <p:nvPr>
            <p:ph type="sldNum" sz="quarter" idx="12"/>
          </p:nvPr>
        </p:nvSpPr>
        <p:spPr>
          <a:ln/>
        </p:spPr>
        <p:txBody>
          <a:bodyPr/>
          <a:lstStyle>
            <a:lvl1pPr>
              <a:defRPr/>
            </a:lvl1pPr>
          </a:lstStyle>
          <a:p>
            <a:pPr>
              <a:defRPr/>
            </a:pPr>
            <a:fld id="{24246008-D6FA-4D15-9406-51D670196F22}" type="slidenum">
              <a:rPr lang="en-US" altLang="en-US"/>
              <a:pPr>
                <a:defRPr/>
              </a:pPr>
              <a:t>‹#›</a:t>
            </a:fld>
            <a:endParaRPr lang="en-US" altLang="en-US"/>
          </a:p>
        </p:txBody>
      </p:sp>
    </p:spTree>
    <p:extLst>
      <p:ext uri="{BB962C8B-B14F-4D97-AF65-F5344CB8AC3E}">
        <p14:creationId xmlns:p14="http://schemas.microsoft.com/office/powerpoint/2010/main" val="330831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7" name="Rectangle 6"/>
          <p:cNvSpPr>
            <a:spLocks noGrp="1" noChangeArrowheads="1"/>
          </p:cNvSpPr>
          <p:nvPr>
            <p:ph type="sldNum" sz="quarter" idx="12"/>
          </p:nvPr>
        </p:nvSpPr>
        <p:spPr>
          <a:ln/>
        </p:spPr>
        <p:txBody>
          <a:bodyPr/>
          <a:lstStyle>
            <a:lvl1pPr>
              <a:defRPr/>
            </a:lvl1pPr>
          </a:lstStyle>
          <a:p>
            <a:pPr>
              <a:defRPr/>
            </a:pPr>
            <a:fld id="{CB5068F2-1FDE-4CA2-934F-8B64FD82BF9E}" type="slidenum">
              <a:rPr lang="en-US" altLang="en-US"/>
              <a:pPr>
                <a:defRPr/>
              </a:pPr>
              <a:t>‹#›</a:t>
            </a:fld>
            <a:endParaRPr lang="en-US" altLang="en-US"/>
          </a:p>
        </p:txBody>
      </p:sp>
    </p:spTree>
    <p:extLst>
      <p:ext uri="{BB962C8B-B14F-4D97-AF65-F5344CB8AC3E}">
        <p14:creationId xmlns:p14="http://schemas.microsoft.com/office/powerpoint/2010/main" val="1936851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7" name="Rectangle 6"/>
          <p:cNvSpPr>
            <a:spLocks noGrp="1" noChangeArrowheads="1"/>
          </p:cNvSpPr>
          <p:nvPr>
            <p:ph type="sldNum" sz="quarter" idx="12"/>
          </p:nvPr>
        </p:nvSpPr>
        <p:spPr>
          <a:ln/>
        </p:spPr>
        <p:txBody>
          <a:bodyPr/>
          <a:lstStyle>
            <a:lvl1pPr>
              <a:defRPr/>
            </a:lvl1pPr>
          </a:lstStyle>
          <a:p>
            <a:pPr>
              <a:defRPr/>
            </a:pPr>
            <a:fld id="{BB9A8A5B-2110-4EE4-A7A2-4A48591AC9BA}" type="slidenum">
              <a:rPr lang="en-US" altLang="en-US"/>
              <a:pPr>
                <a:defRPr/>
              </a:pPr>
              <a:t>‹#›</a:t>
            </a:fld>
            <a:endParaRPr lang="en-US" altLang="en-US"/>
          </a:p>
        </p:txBody>
      </p:sp>
    </p:spTree>
    <p:extLst>
      <p:ext uri="{BB962C8B-B14F-4D97-AF65-F5344CB8AC3E}">
        <p14:creationId xmlns:p14="http://schemas.microsoft.com/office/powerpoint/2010/main" val="1867959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7" name="Rectangle 6"/>
          <p:cNvSpPr>
            <a:spLocks noGrp="1" noChangeArrowheads="1"/>
          </p:cNvSpPr>
          <p:nvPr>
            <p:ph type="sldNum" sz="quarter" idx="12"/>
          </p:nvPr>
        </p:nvSpPr>
        <p:spPr>
          <a:ln/>
        </p:spPr>
        <p:txBody>
          <a:bodyPr/>
          <a:lstStyle>
            <a:lvl1pPr>
              <a:defRPr/>
            </a:lvl1pPr>
          </a:lstStyle>
          <a:p>
            <a:pPr>
              <a:defRPr/>
            </a:pPr>
            <a:fld id="{30D9DDFC-4152-47B2-9835-2D40CF165BE8}" type="slidenum">
              <a:rPr lang="en-US" altLang="en-US"/>
              <a:pPr>
                <a:defRPr/>
              </a:pPr>
              <a:t>‹#›</a:t>
            </a:fld>
            <a:endParaRPr lang="en-US" altLang="en-US"/>
          </a:p>
        </p:txBody>
      </p:sp>
    </p:spTree>
    <p:extLst>
      <p:ext uri="{BB962C8B-B14F-4D97-AF65-F5344CB8AC3E}">
        <p14:creationId xmlns:p14="http://schemas.microsoft.com/office/powerpoint/2010/main" val="2066789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r>
              <a:rPr lang="en-US"/>
              <a:t>1/30/2017 CDFA</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E6942AE9-1D76-41B9-9E8F-9D9E8C4C8F8B}" type="slidenum">
              <a:rPr lang="en-US" altLang="en-US"/>
              <a:pPr>
                <a:defRPr/>
              </a:pPr>
              <a:t>‹#›</a:t>
            </a:fld>
            <a:endParaRPr lang="en-US" altLang="en-US"/>
          </a:p>
        </p:txBody>
      </p:sp>
    </p:spTree>
    <p:extLst>
      <p:ext uri="{BB962C8B-B14F-4D97-AF65-F5344CB8AC3E}">
        <p14:creationId xmlns:p14="http://schemas.microsoft.com/office/powerpoint/2010/main" val="52453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6" name="Rectangle 6"/>
          <p:cNvSpPr>
            <a:spLocks noGrp="1" noChangeArrowheads="1"/>
          </p:cNvSpPr>
          <p:nvPr>
            <p:ph type="sldNum" sz="quarter" idx="12"/>
          </p:nvPr>
        </p:nvSpPr>
        <p:spPr>
          <a:ln/>
        </p:spPr>
        <p:txBody>
          <a:bodyPr/>
          <a:lstStyle>
            <a:lvl1pPr>
              <a:defRPr/>
            </a:lvl1pPr>
          </a:lstStyle>
          <a:p>
            <a:pPr>
              <a:defRPr/>
            </a:pPr>
            <a:fld id="{52D73991-E96D-407C-A829-F4580AE9A900}" type="slidenum">
              <a:rPr lang="en-US" altLang="en-US"/>
              <a:pPr>
                <a:defRPr/>
              </a:pPr>
              <a:t>‹#›</a:t>
            </a:fld>
            <a:endParaRPr lang="en-US" altLang="en-US"/>
          </a:p>
        </p:txBody>
      </p:sp>
    </p:spTree>
    <p:extLst>
      <p:ext uri="{BB962C8B-B14F-4D97-AF65-F5344CB8AC3E}">
        <p14:creationId xmlns:p14="http://schemas.microsoft.com/office/powerpoint/2010/main" val="104107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6" name="Rectangle 6"/>
          <p:cNvSpPr>
            <a:spLocks noGrp="1" noChangeArrowheads="1"/>
          </p:cNvSpPr>
          <p:nvPr>
            <p:ph type="sldNum" sz="quarter" idx="12"/>
          </p:nvPr>
        </p:nvSpPr>
        <p:spPr>
          <a:ln/>
        </p:spPr>
        <p:txBody>
          <a:bodyPr/>
          <a:lstStyle>
            <a:lvl1pPr>
              <a:defRPr/>
            </a:lvl1pPr>
          </a:lstStyle>
          <a:p>
            <a:pPr>
              <a:defRPr/>
            </a:pPr>
            <a:fld id="{A686A00F-7215-48F3-82F2-B32DEEA97111}" type="slidenum">
              <a:rPr lang="en-US" altLang="en-US"/>
              <a:pPr>
                <a:defRPr/>
              </a:pPr>
              <a:t>‹#›</a:t>
            </a:fld>
            <a:endParaRPr lang="en-US" altLang="en-US"/>
          </a:p>
        </p:txBody>
      </p:sp>
    </p:spTree>
    <p:extLst>
      <p:ext uri="{BB962C8B-B14F-4D97-AF65-F5344CB8AC3E}">
        <p14:creationId xmlns:p14="http://schemas.microsoft.com/office/powerpoint/2010/main" val="101153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7" name="Rectangle 6"/>
          <p:cNvSpPr>
            <a:spLocks noGrp="1" noChangeArrowheads="1"/>
          </p:cNvSpPr>
          <p:nvPr>
            <p:ph type="sldNum" sz="quarter" idx="12"/>
          </p:nvPr>
        </p:nvSpPr>
        <p:spPr>
          <a:ln/>
        </p:spPr>
        <p:txBody>
          <a:bodyPr/>
          <a:lstStyle>
            <a:lvl1pPr>
              <a:defRPr/>
            </a:lvl1pPr>
          </a:lstStyle>
          <a:p>
            <a:pPr>
              <a:defRPr/>
            </a:pPr>
            <a:fld id="{789658C4-55B8-4245-9C5C-91B2164C2D40}" type="slidenum">
              <a:rPr lang="en-US" altLang="en-US"/>
              <a:pPr>
                <a:defRPr/>
              </a:pPr>
              <a:t>‹#›</a:t>
            </a:fld>
            <a:endParaRPr lang="en-US" altLang="en-US"/>
          </a:p>
        </p:txBody>
      </p:sp>
    </p:spTree>
    <p:extLst>
      <p:ext uri="{BB962C8B-B14F-4D97-AF65-F5344CB8AC3E}">
        <p14:creationId xmlns:p14="http://schemas.microsoft.com/office/powerpoint/2010/main" val="18511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9" name="Rectangle 6"/>
          <p:cNvSpPr>
            <a:spLocks noGrp="1" noChangeArrowheads="1"/>
          </p:cNvSpPr>
          <p:nvPr>
            <p:ph type="sldNum" sz="quarter" idx="12"/>
          </p:nvPr>
        </p:nvSpPr>
        <p:spPr>
          <a:ln/>
        </p:spPr>
        <p:txBody>
          <a:bodyPr/>
          <a:lstStyle>
            <a:lvl1pPr>
              <a:defRPr/>
            </a:lvl1pPr>
          </a:lstStyle>
          <a:p>
            <a:pPr>
              <a:defRPr/>
            </a:pPr>
            <a:fld id="{F5F581FA-079C-4599-B715-6AB5640109B8}" type="slidenum">
              <a:rPr lang="en-US" altLang="en-US"/>
              <a:pPr>
                <a:defRPr/>
              </a:pPr>
              <a:t>‹#›</a:t>
            </a:fld>
            <a:endParaRPr lang="en-US" altLang="en-US"/>
          </a:p>
        </p:txBody>
      </p:sp>
    </p:spTree>
    <p:extLst>
      <p:ext uri="{BB962C8B-B14F-4D97-AF65-F5344CB8AC3E}">
        <p14:creationId xmlns:p14="http://schemas.microsoft.com/office/powerpoint/2010/main" val="286367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5" name="Rectangle 6"/>
          <p:cNvSpPr>
            <a:spLocks noGrp="1" noChangeArrowheads="1"/>
          </p:cNvSpPr>
          <p:nvPr>
            <p:ph type="sldNum" sz="quarter" idx="12"/>
          </p:nvPr>
        </p:nvSpPr>
        <p:spPr>
          <a:ln/>
        </p:spPr>
        <p:txBody>
          <a:bodyPr/>
          <a:lstStyle>
            <a:lvl1pPr>
              <a:defRPr/>
            </a:lvl1pPr>
          </a:lstStyle>
          <a:p>
            <a:pPr>
              <a:defRPr/>
            </a:pPr>
            <a:fld id="{ECB62D16-15D0-4A3D-9BE1-BE5F7D6895EA}" type="slidenum">
              <a:rPr lang="en-US" altLang="en-US"/>
              <a:pPr>
                <a:defRPr/>
              </a:pPr>
              <a:t>‹#›</a:t>
            </a:fld>
            <a:endParaRPr lang="en-US" altLang="en-US"/>
          </a:p>
        </p:txBody>
      </p:sp>
    </p:spTree>
    <p:extLst>
      <p:ext uri="{BB962C8B-B14F-4D97-AF65-F5344CB8AC3E}">
        <p14:creationId xmlns:p14="http://schemas.microsoft.com/office/powerpoint/2010/main" val="156991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4" name="Rectangle 6"/>
          <p:cNvSpPr>
            <a:spLocks noGrp="1" noChangeArrowheads="1"/>
          </p:cNvSpPr>
          <p:nvPr>
            <p:ph type="sldNum" sz="quarter" idx="12"/>
          </p:nvPr>
        </p:nvSpPr>
        <p:spPr>
          <a:ln/>
        </p:spPr>
        <p:txBody>
          <a:bodyPr/>
          <a:lstStyle>
            <a:lvl1pPr>
              <a:defRPr/>
            </a:lvl1pPr>
          </a:lstStyle>
          <a:p>
            <a:pPr>
              <a:defRPr/>
            </a:pPr>
            <a:fld id="{842CC4FC-B6D1-4801-B50A-67FF22667206}" type="slidenum">
              <a:rPr lang="en-US" altLang="en-US"/>
              <a:pPr>
                <a:defRPr/>
              </a:pPr>
              <a:t>‹#›</a:t>
            </a:fld>
            <a:endParaRPr lang="en-US" altLang="en-US"/>
          </a:p>
        </p:txBody>
      </p:sp>
    </p:spTree>
    <p:extLst>
      <p:ext uri="{BB962C8B-B14F-4D97-AF65-F5344CB8AC3E}">
        <p14:creationId xmlns:p14="http://schemas.microsoft.com/office/powerpoint/2010/main" val="372481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7" name="Rectangle 6"/>
          <p:cNvSpPr>
            <a:spLocks noGrp="1" noChangeArrowheads="1"/>
          </p:cNvSpPr>
          <p:nvPr>
            <p:ph type="sldNum" sz="quarter" idx="12"/>
          </p:nvPr>
        </p:nvSpPr>
        <p:spPr>
          <a:ln/>
        </p:spPr>
        <p:txBody>
          <a:bodyPr/>
          <a:lstStyle>
            <a:lvl1pPr>
              <a:defRPr/>
            </a:lvl1pPr>
          </a:lstStyle>
          <a:p>
            <a:pPr>
              <a:defRPr/>
            </a:pPr>
            <a:fld id="{23E5A8F9-5329-4798-8D3A-9653157564FE}" type="slidenum">
              <a:rPr lang="en-US" altLang="en-US"/>
              <a:pPr>
                <a:defRPr/>
              </a:pPr>
              <a:t>‹#›</a:t>
            </a:fld>
            <a:endParaRPr lang="en-US" altLang="en-US"/>
          </a:p>
        </p:txBody>
      </p:sp>
    </p:spTree>
    <p:extLst>
      <p:ext uri="{BB962C8B-B14F-4D97-AF65-F5344CB8AC3E}">
        <p14:creationId xmlns:p14="http://schemas.microsoft.com/office/powerpoint/2010/main" val="41367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1/30/2017 CDFA</a:t>
            </a:r>
          </a:p>
        </p:txBody>
      </p:sp>
      <p:sp>
        <p:nvSpPr>
          <p:cNvPr id="7" name="Rectangle 6"/>
          <p:cNvSpPr>
            <a:spLocks noGrp="1" noChangeArrowheads="1"/>
          </p:cNvSpPr>
          <p:nvPr>
            <p:ph type="sldNum" sz="quarter" idx="12"/>
          </p:nvPr>
        </p:nvSpPr>
        <p:spPr>
          <a:ln/>
        </p:spPr>
        <p:txBody>
          <a:bodyPr/>
          <a:lstStyle>
            <a:lvl1pPr>
              <a:defRPr/>
            </a:lvl1pPr>
          </a:lstStyle>
          <a:p>
            <a:pPr>
              <a:defRPr/>
            </a:pPr>
            <a:fld id="{2F88D8C7-1131-4A56-9220-4FB92B99EFCD}" type="slidenum">
              <a:rPr lang="en-US" altLang="en-US"/>
              <a:pPr>
                <a:defRPr/>
              </a:pPr>
              <a:t>‹#›</a:t>
            </a:fld>
            <a:endParaRPr lang="en-US" altLang="en-US"/>
          </a:p>
        </p:txBody>
      </p:sp>
    </p:spTree>
    <p:extLst>
      <p:ext uri="{BB962C8B-B14F-4D97-AF65-F5344CB8AC3E}">
        <p14:creationId xmlns:p14="http://schemas.microsoft.com/office/powerpoint/2010/main" val="2654748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18185E"/>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r>
              <a:rPr lang="en-US"/>
              <a:t>1/30/2017 CDFA</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0FAA1910-A28D-40A5-A666-0EA68BDA18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hyperlink" Target="http://www.fgc.ca.gov/meetings/2016/Nov/ppwg/exhibits/SS_1101_Item2_PredatorPolicy.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ucanr.edu/sites/CoyoteCacher/"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90600"/>
            <a:ext cx="7772400" cy="1143000"/>
          </a:xfrm>
        </p:spPr>
        <p:txBody>
          <a:bodyPr/>
          <a:lstStyle/>
          <a:p>
            <a:r>
              <a:rPr lang="en-US" altLang="en-US" b="1" dirty="0">
                <a:solidFill>
                  <a:schemeClr val="tx1"/>
                </a:solidFill>
                <a:latin typeface="Times New Roman" panose="02020603050405020304" pitchFamily="18" charset="0"/>
                <a:cs typeface="Times New Roman" panose="02020603050405020304" pitchFamily="18" charset="0"/>
              </a:rPr>
              <a:t>Vertebrate Pest Control</a:t>
            </a:r>
          </a:p>
        </p:txBody>
      </p:sp>
      <p:sp>
        <p:nvSpPr>
          <p:cNvPr id="5123" name="Rectangle 3"/>
          <p:cNvSpPr>
            <a:spLocks noGrp="1" noChangeArrowheads="1"/>
          </p:cNvSpPr>
          <p:nvPr>
            <p:ph type="subTitle" idx="1"/>
          </p:nvPr>
        </p:nvSpPr>
        <p:spPr>
          <a:xfrm>
            <a:off x="1219200" y="2819400"/>
            <a:ext cx="6705600" cy="2971800"/>
          </a:xfrm>
        </p:spPr>
        <p:txBody>
          <a:bodyPr/>
          <a:lstStyle/>
          <a:p>
            <a:r>
              <a:rPr lang="en-US" altLang="en-US" b="1">
                <a:latin typeface="Times New Roman" panose="02020603050405020304" pitchFamily="18" charset="0"/>
                <a:cs typeface="Times New Roman" panose="02020603050405020304" pitchFamily="18" charset="0"/>
              </a:rPr>
              <a:t>David Kratville</a:t>
            </a:r>
          </a:p>
          <a:p>
            <a:r>
              <a:rPr lang="en-US" altLang="en-US" b="1">
                <a:latin typeface="Times New Roman" panose="02020603050405020304" pitchFamily="18" charset="0"/>
                <a:cs typeface="Times New Roman" panose="02020603050405020304" pitchFamily="18" charset="0"/>
              </a:rPr>
              <a:t>Senior Environmental Scientist</a:t>
            </a:r>
          </a:p>
          <a:p>
            <a:endParaRPr lang="en-US" altLang="en-US" sz="2400" b="1">
              <a:latin typeface="Times New Roman" panose="02020603050405020304" pitchFamily="18" charset="0"/>
              <a:cs typeface="Times New Roman" panose="02020603050405020304" pitchFamily="18" charset="0"/>
            </a:endParaRPr>
          </a:p>
          <a:p>
            <a:r>
              <a:rPr lang="en-US" altLang="en-US" sz="2800" b="1">
                <a:latin typeface="Times New Roman" panose="02020603050405020304" pitchFamily="18" charset="0"/>
                <a:cs typeface="Times New Roman" panose="02020603050405020304" pitchFamily="18" charset="0"/>
              </a:rPr>
              <a:t>California Department of</a:t>
            </a:r>
          </a:p>
          <a:p>
            <a:r>
              <a:rPr lang="en-US" altLang="en-US" sz="2800" b="1">
                <a:latin typeface="Times New Roman" panose="02020603050405020304" pitchFamily="18" charset="0"/>
                <a:cs typeface="Times New Roman" panose="02020603050405020304" pitchFamily="18" charset="0"/>
              </a:rPr>
              <a:t> Food and Agriculture</a:t>
            </a:r>
          </a:p>
          <a:p>
            <a:endParaRPr lang="en-US" altLang="en-US" sz="2400" b="1">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a:xfrm>
            <a:off x="0" y="6400800"/>
            <a:ext cx="1905000" cy="457200"/>
          </a:xfrm>
        </p:spPr>
        <p:txBody>
          <a:bodyPr/>
          <a:lstStyle/>
          <a:p>
            <a:pPr>
              <a:defRPr/>
            </a:pPr>
            <a:r>
              <a:rPr lang="en-US" dirty="0"/>
              <a:t>    </a:t>
            </a:r>
            <a:fld id="{BDE65636-00EB-41F7-A1DA-ACEA51A3A400}" type="datetime1">
              <a:rPr lang="en-US" smtClean="0"/>
              <a:t>3/29/2017</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278" y="130479"/>
            <a:ext cx="6329298"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Rodenticide half-life</a:t>
            </a:r>
          </a:p>
        </p:txBody>
      </p:sp>
      <p:sp>
        <p:nvSpPr>
          <p:cNvPr id="7" name="TextBox 6"/>
          <p:cNvSpPr txBox="1"/>
          <p:nvPr/>
        </p:nvSpPr>
        <p:spPr>
          <a:xfrm>
            <a:off x="0" y="6519446"/>
            <a:ext cx="9144000" cy="338554"/>
          </a:xfrm>
          <a:prstGeom prst="rect">
            <a:avLst/>
          </a:prstGeom>
          <a:noFill/>
        </p:spPr>
        <p:txBody>
          <a:bodyPr wrap="square">
            <a:spAutoFit/>
          </a:bodyPr>
          <a:lstStyle/>
          <a:p>
            <a:pPr algn="ctr"/>
            <a:r>
              <a:rPr lang="en-US" sz="1600" dirty="0"/>
              <a:t>http://www.cdpr.ca.gov/docs/registration/reevaluation/chemicals/brodifacoum_final_assess.pdf</a:t>
            </a:r>
          </a:p>
        </p:txBody>
      </p:sp>
      <p:pic>
        <p:nvPicPr>
          <p:cNvPr id="3"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58" y="653699"/>
            <a:ext cx="8394474" cy="5674554"/>
          </a:xfrm>
          <a:prstGeom prst="rect">
            <a:avLst/>
          </a:prstGeom>
        </p:spPr>
      </p:pic>
    </p:spTree>
    <p:extLst>
      <p:ext uri="{BB962C8B-B14F-4D97-AF65-F5344CB8AC3E}">
        <p14:creationId xmlns:p14="http://schemas.microsoft.com/office/powerpoint/2010/main" val="3020725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278" y="130479"/>
            <a:ext cx="6329298"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Anticoagulant detections in wildlife</a:t>
            </a:r>
          </a:p>
        </p:txBody>
      </p:sp>
      <p:sp>
        <p:nvSpPr>
          <p:cNvPr id="7" name="TextBox 6"/>
          <p:cNvSpPr txBox="1"/>
          <p:nvPr/>
        </p:nvSpPr>
        <p:spPr>
          <a:xfrm>
            <a:off x="0" y="6519446"/>
            <a:ext cx="9144000" cy="338554"/>
          </a:xfrm>
          <a:prstGeom prst="rect">
            <a:avLst/>
          </a:prstGeom>
          <a:noFill/>
        </p:spPr>
        <p:txBody>
          <a:bodyPr wrap="square">
            <a:spAutoFit/>
          </a:bodyPr>
          <a:lstStyle/>
          <a:p>
            <a:pPr algn="ctr"/>
            <a:r>
              <a:rPr lang="en-US" sz="1600" dirty="0"/>
              <a:t>http://www.cdpr.ca.gov/docs/registration/reevaluation/chemicals/brodifacoum_final_assess.pdf</a:t>
            </a:r>
          </a:p>
        </p:txBody>
      </p:sp>
      <p:pic>
        <p:nvPicPr>
          <p:cNvPr id="3"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14" y="1217569"/>
            <a:ext cx="8832814" cy="4132089"/>
          </a:xfrm>
          <a:prstGeom prst="rect">
            <a:avLst/>
          </a:prstGeom>
        </p:spPr>
      </p:pic>
    </p:spTree>
    <p:extLst>
      <p:ext uri="{BB962C8B-B14F-4D97-AF65-F5344CB8AC3E}">
        <p14:creationId xmlns:p14="http://schemas.microsoft.com/office/powerpoint/2010/main" val="337355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609600"/>
            <a:ext cx="8505986" cy="5638800"/>
            <a:chOff x="304800" y="609600"/>
            <a:chExt cx="8505986" cy="5638800"/>
          </a:xfrm>
        </p:grpSpPr>
        <p:pic>
          <p:nvPicPr>
            <p:cNvPr id="3" name="Picture 2"/>
            <p:cNvPicPr>
              <a:picLocks noChangeAspect="1"/>
            </p:cNvPicPr>
            <p:nvPr/>
          </p:nvPicPr>
          <p:blipFill>
            <a:blip r:embed="rId2"/>
            <a:stretch>
              <a:fillRect/>
            </a:stretch>
          </p:blipFill>
          <p:spPr>
            <a:xfrm>
              <a:off x="304800" y="609600"/>
              <a:ext cx="8505986" cy="5638800"/>
            </a:xfrm>
            <a:prstGeom prst="rect">
              <a:avLst/>
            </a:prstGeom>
          </p:spPr>
        </p:pic>
        <p:cxnSp>
          <p:nvCxnSpPr>
            <p:cNvPr id="4" name="Straight Connector 3"/>
            <p:cNvCxnSpPr/>
            <p:nvPr/>
          </p:nvCxnSpPr>
          <p:spPr bwMode="auto">
            <a:xfrm flipV="1">
              <a:off x="3581400" y="1600200"/>
              <a:ext cx="76200" cy="464820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p:spPr>
        </p:cxnSp>
        <p:cxnSp>
          <p:nvCxnSpPr>
            <p:cNvPr id="5" name="Straight Connector 4"/>
            <p:cNvCxnSpPr/>
            <p:nvPr/>
          </p:nvCxnSpPr>
          <p:spPr bwMode="auto">
            <a:xfrm flipV="1">
              <a:off x="6157993" y="1600200"/>
              <a:ext cx="76200" cy="464820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300153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46038"/>
            <a:ext cx="7772400" cy="1143000"/>
          </a:xfrm>
        </p:spPr>
        <p:txBody>
          <a:bodyPr/>
          <a:lstStyle/>
          <a:p>
            <a:r>
              <a:rPr lang="en-US" altLang="en-US">
                <a:solidFill>
                  <a:schemeClr val="tx1"/>
                </a:solidFill>
                <a:latin typeface="Times New Roman" panose="02020603050405020304" pitchFamily="18" charset="0"/>
                <a:cs typeface="Times New Roman" panose="02020603050405020304" pitchFamily="18" charset="0"/>
              </a:rPr>
              <a:t>Directions of Use</a:t>
            </a:r>
          </a:p>
        </p:txBody>
      </p:sp>
      <p:sp>
        <p:nvSpPr>
          <p:cNvPr id="12291" name="Content Placeholder 2"/>
          <p:cNvSpPr>
            <a:spLocks noGrp="1"/>
          </p:cNvSpPr>
          <p:nvPr>
            <p:ph idx="1"/>
          </p:nvPr>
        </p:nvSpPr>
        <p:spPr>
          <a:xfrm>
            <a:off x="266700" y="1181100"/>
            <a:ext cx="8610600" cy="5562600"/>
          </a:xfrm>
        </p:spPr>
        <p:txBody>
          <a:bodyPr/>
          <a:lstStyle/>
          <a:p>
            <a:r>
              <a:rPr lang="en-US" altLang="en-US" sz="2800" b="1">
                <a:latin typeface="Times New Roman" panose="02020603050405020304" pitchFamily="18" charset="0"/>
                <a:cs typeface="Times New Roman" panose="02020603050405020304" pitchFamily="18" charset="0"/>
              </a:rPr>
              <a:t>Do not </a:t>
            </a:r>
            <a:r>
              <a:rPr lang="en-US" altLang="en-US" sz="2800">
                <a:latin typeface="Times New Roman" panose="02020603050405020304" pitchFamily="18" charset="0"/>
                <a:cs typeface="Times New Roman" panose="02020603050405020304" pitchFamily="18" charset="0"/>
              </a:rPr>
              <a:t>apply this product in or around homes or other human residences. </a:t>
            </a:r>
          </a:p>
          <a:p>
            <a:r>
              <a:rPr lang="en-US" altLang="en-US" sz="2800" b="1">
                <a:latin typeface="Times New Roman" panose="02020603050405020304" pitchFamily="18" charset="0"/>
                <a:cs typeface="Times New Roman" panose="02020603050405020304" pitchFamily="18" charset="0"/>
              </a:rPr>
              <a:t>Do not </a:t>
            </a:r>
            <a:r>
              <a:rPr lang="en-US" altLang="en-US" sz="2800">
                <a:latin typeface="Times New Roman" panose="02020603050405020304" pitchFamily="18" charset="0"/>
                <a:cs typeface="Times New Roman" panose="02020603050405020304" pitchFamily="18" charset="0"/>
              </a:rPr>
              <a:t>apply this bait at sites or to control pests not indicated on this label. </a:t>
            </a:r>
          </a:p>
          <a:p>
            <a:r>
              <a:rPr lang="en-US" altLang="en-US" sz="2800" b="1">
                <a:latin typeface="Times New Roman" panose="02020603050405020304" pitchFamily="18" charset="0"/>
                <a:cs typeface="Times New Roman" panose="02020603050405020304" pitchFamily="18" charset="0"/>
              </a:rPr>
              <a:t>Do not </a:t>
            </a:r>
            <a:r>
              <a:rPr lang="en-US" altLang="en-US" sz="2800">
                <a:latin typeface="Times New Roman" panose="02020603050405020304" pitchFamily="18" charset="0"/>
                <a:cs typeface="Times New Roman" panose="02020603050405020304" pitchFamily="18" charset="0"/>
              </a:rPr>
              <a:t>apply this product by application methods that are not specified on this label. </a:t>
            </a:r>
          </a:p>
          <a:p>
            <a:r>
              <a:rPr lang="en-US" altLang="en-US" sz="2800" b="1">
                <a:latin typeface="Times New Roman" panose="02020603050405020304" pitchFamily="18" charset="0"/>
                <a:cs typeface="Times New Roman" panose="02020603050405020304" pitchFamily="18" charset="0"/>
              </a:rPr>
              <a:t>Do not </a:t>
            </a:r>
            <a:r>
              <a:rPr lang="en-US" altLang="en-US" sz="2800">
                <a:latin typeface="Times New Roman" panose="02020603050405020304" pitchFamily="18" charset="0"/>
                <a:cs typeface="Times New Roman" panose="02020603050405020304" pitchFamily="18" charset="0"/>
              </a:rPr>
              <a:t>pile bait. </a:t>
            </a:r>
          </a:p>
          <a:p>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Do not </a:t>
            </a:r>
            <a:r>
              <a:rPr lang="en-US" altLang="en-US" sz="2800">
                <a:latin typeface="Times New Roman" panose="02020603050405020304" pitchFamily="18" charset="0"/>
                <a:cs typeface="Times New Roman" panose="02020603050405020304" pitchFamily="18" charset="0"/>
              </a:rPr>
              <a:t>graze livestock or plant food or feed crops in spot-treated areas while bait is present. Applications in vineyards, orchards, and groves may only be made after harvest and during the dormant period and may not be made after tree and vine growth resumes in the spring. </a:t>
            </a:r>
          </a:p>
        </p:txBody>
      </p:sp>
    </p:spTree>
    <p:extLst>
      <p:ext uri="{BB962C8B-B14F-4D97-AF65-F5344CB8AC3E}">
        <p14:creationId xmlns:p14="http://schemas.microsoft.com/office/powerpoint/2010/main" val="327128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533400" y="1636736"/>
            <a:ext cx="8077200" cy="4114800"/>
          </a:xfrm>
        </p:spPr>
        <p:txBody>
          <a:bodyPr/>
          <a:lstStyle/>
          <a:p>
            <a:pPr marL="0" indent="0">
              <a:buFontTx/>
              <a:buNone/>
            </a:pPr>
            <a:r>
              <a:rPr lang="en-US" altLang="en-US" sz="2800" dirty="0">
                <a:latin typeface="Times New Roman" panose="02020603050405020304" pitchFamily="18" charset="0"/>
                <a:cs typeface="Times New Roman" panose="02020603050405020304" pitchFamily="18" charset="0"/>
              </a:rPr>
              <a:t>Apply baits in locations out of reach of </a:t>
            </a:r>
            <a:r>
              <a:rPr lang="en-US" altLang="en-US" sz="2800" b="1" dirty="0">
                <a:latin typeface="Times New Roman" panose="02020603050405020304" pitchFamily="18" charset="0"/>
                <a:cs typeface="Times New Roman" panose="02020603050405020304" pitchFamily="18" charset="0"/>
              </a:rPr>
              <a:t>children, pets, and domestic animals</a:t>
            </a:r>
            <a:r>
              <a:rPr lang="en-US" altLang="en-US" sz="2800" dirty="0">
                <a:latin typeface="Times New Roman" panose="02020603050405020304" pitchFamily="18" charset="0"/>
                <a:cs typeface="Times New Roman" panose="02020603050405020304" pitchFamily="18" charset="0"/>
              </a:rPr>
              <a:t>. If this is not possible, </a:t>
            </a:r>
            <a:r>
              <a:rPr lang="en-US" altLang="en-US" sz="2800" b="1" u="sng" dirty="0">
                <a:latin typeface="Times New Roman" panose="02020603050405020304" pitchFamily="18" charset="0"/>
                <a:cs typeface="Times New Roman" panose="02020603050405020304" pitchFamily="18" charset="0"/>
              </a:rPr>
              <a:t>baits shall be used only in tamper-resistant bait stations </a:t>
            </a:r>
            <a:r>
              <a:rPr lang="en-US" altLang="en-US" sz="2800" dirty="0">
                <a:latin typeface="Times New Roman" panose="02020603050405020304" pitchFamily="18" charset="0"/>
                <a:cs typeface="Times New Roman" panose="02020603050405020304" pitchFamily="18" charset="0"/>
              </a:rPr>
              <a:t>that are resistant to destruction by dogs, wildlife, domestic animals, and children under six years of age. </a:t>
            </a:r>
          </a:p>
        </p:txBody>
      </p:sp>
      <p:sp>
        <p:nvSpPr>
          <p:cNvPr id="13315" name="Title 1"/>
          <p:cNvSpPr>
            <a:spLocks noGrp="1"/>
          </p:cNvSpPr>
          <p:nvPr>
            <p:ph type="title"/>
          </p:nvPr>
        </p:nvSpPr>
        <p:spPr>
          <a:xfrm>
            <a:off x="685800" y="76200"/>
            <a:ext cx="7772400" cy="1143000"/>
          </a:xfrm>
        </p:spPr>
        <p:txBody>
          <a:bodyPr/>
          <a:lstStyle/>
          <a:p>
            <a:r>
              <a:rPr lang="en-US" altLang="en-US" dirty="0">
                <a:solidFill>
                  <a:schemeClr val="tx1"/>
                </a:solidFill>
                <a:latin typeface="Times New Roman" panose="02020603050405020304" pitchFamily="18" charset="0"/>
                <a:cs typeface="Times New Roman" panose="02020603050405020304" pitchFamily="18" charset="0"/>
              </a:rPr>
              <a:t>Directions of 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0"/>
            <a:ext cx="7772400" cy="1143000"/>
          </a:xfrm>
        </p:spPr>
        <p:txBody>
          <a:bodyPr/>
          <a:lstStyle/>
          <a:p>
            <a:r>
              <a:rPr lang="en-US" altLang="en-US" sz="3200" b="1">
                <a:solidFill>
                  <a:schemeClr val="tx1"/>
                </a:solidFill>
                <a:latin typeface="Times New Roman" panose="02020603050405020304" pitchFamily="18" charset="0"/>
                <a:cs typeface="Times New Roman" panose="02020603050405020304" pitchFamily="18" charset="0"/>
              </a:rPr>
              <a:t>FOLLOW-UP OPERATIONS – </a:t>
            </a:r>
            <a:br>
              <a:rPr lang="en-US" altLang="en-US" sz="3200" b="1">
                <a:solidFill>
                  <a:schemeClr val="tx1"/>
                </a:solidFill>
                <a:latin typeface="Times New Roman" panose="02020603050405020304" pitchFamily="18" charset="0"/>
                <a:cs typeface="Times New Roman" panose="02020603050405020304" pitchFamily="18" charset="0"/>
              </a:rPr>
            </a:br>
            <a:r>
              <a:rPr lang="en-US" altLang="en-US" sz="3200" b="1">
                <a:solidFill>
                  <a:schemeClr val="tx1"/>
                </a:solidFill>
                <a:latin typeface="Times New Roman" panose="02020603050405020304" pitchFamily="18" charset="0"/>
                <a:cs typeface="Times New Roman" panose="02020603050405020304" pitchFamily="18" charset="0"/>
              </a:rPr>
              <a:t>All Rodenticide Baits</a:t>
            </a:r>
            <a:endParaRPr lang="en-US" altLang="en-US" sz="3200">
              <a:solidFill>
                <a:schemeClr val="tx1"/>
              </a:solidFill>
              <a:latin typeface="Times New Roman" panose="02020603050405020304" pitchFamily="18" charset="0"/>
              <a:cs typeface="Times New Roman" panose="02020603050405020304" pitchFamily="18" charset="0"/>
            </a:endParaRPr>
          </a:p>
        </p:txBody>
      </p:sp>
      <p:sp>
        <p:nvSpPr>
          <p:cNvPr id="14339" name="Content Placeholder 2"/>
          <p:cNvSpPr>
            <a:spLocks noGrp="1"/>
          </p:cNvSpPr>
          <p:nvPr>
            <p:ph idx="1"/>
          </p:nvPr>
        </p:nvSpPr>
        <p:spPr>
          <a:xfrm>
            <a:off x="685800" y="1371600"/>
            <a:ext cx="7772400" cy="4114800"/>
          </a:xfrm>
        </p:spPr>
        <p:txBody>
          <a:bodyPr/>
          <a:lstStyle/>
          <a:p>
            <a:pPr marL="0" indent="0">
              <a:buFontTx/>
              <a:buNone/>
            </a:pPr>
            <a:r>
              <a:rPr lang="en-US" altLang="en-US" dirty="0">
                <a:latin typeface="Times New Roman" panose="02020603050405020304" pitchFamily="18" charset="0"/>
                <a:cs typeface="Times New Roman" panose="02020603050405020304" pitchFamily="18" charset="0"/>
              </a:rPr>
              <a:t>Collect dead rodents and dispose of them by deep burying, burning (if permitted in your County or community), or double plastic bagging or by wrapping in newspaper and discarding in the trash. Wear disposable plastic gloves or other suitable hand protection if you must pick up carcasses by hand. </a:t>
            </a:r>
          </a:p>
          <a:p>
            <a:pPr marL="0" indent="0">
              <a:buFontTx/>
              <a:buNone/>
            </a:pPr>
            <a:endParaRPr lang="en-US" altLang="en-US" dirty="0">
              <a:latin typeface="Times New Roman" panose="02020603050405020304" pitchFamily="18" charset="0"/>
              <a:cs typeface="Times New Roman" panose="02020603050405020304" pitchFamily="18" charset="0"/>
            </a:endParaRPr>
          </a:p>
          <a:p>
            <a:pPr marL="0" indent="0">
              <a:buFontTx/>
              <a:buNone/>
            </a:pPr>
            <a:endParaRPr lang="en-US" altLang="en-US" dirty="0">
              <a:latin typeface="Times New Roman" panose="02020603050405020304" pitchFamily="18" charset="0"/>
              <a:cs typeface="Times New Roman" panose="02020603050405020304" pitchFamily="18" charset="0"/>
            </a:endParaRPr>
          </a:p>
          <a:p>
            <a:pPr marL="0" indent="0">
              <a:buFontTx/>
              <a:buNone/>
            </a:pPr>
            <a:endParaRPr lang="en-US" altLang="en-US">
              <a:latin typeface="Times New Roman" panose="02020603050405020304" pitchFamily="18" charset="0"/>
              <a:cs typeface="Times New Roman" panose="02020603050405020304" pitchFamily="18" charset="0"/>
            </a:endParaRPr>
          </a:p>
          <a:p>
            <a:pPr marL="0" indent="0">
              <a:buFontTx/>
              <a:buNone/>
            </a:pPr>
            <a:endParaRPr lang="en-US" altLang="en-US" dirty="0">
              <a:latin typeface="Times New Roman" panose="02020603050405020304" pitchFamily="18" charset="0"/>
              <a:cs typeface="Times New Roman" panose="02020603050405020304" pitchFamily="18" charset="0"/>
            </a:endParaRPr>
          </a:p>
          <a:p>
            <a:pPr marL="0" indent="0">
              <a:buFontTx/>
              <a:buNone/>
            </a:pPr>
            <a:endParaRPr lang="en-US" altLang="en-US" dirty="0">
              <a:latin typeface="Times New Roman" panose="02020603050405020304" pitchFamily="18" charset="0"/>
              <a:cs typeface="Times New Roman" panose="02020603050405020304" pitchFamily="18" charset="0"/>
            </a:endParaRPr>
          </a:p>
          <a:p>
            <a:pPr marL="0" indent="0">
              <a:buFontTx/>
              <a:buNone/>
            </a:pPr>
            <a:endParaRPr lang="en-US" altLang="en-US" dirty="0">
              <a:latin typeface="Times New Roman" panose="02020603050405020304" pitchFamily="18" charset="0"/>
              <a:cs typeface="Times New Roman" panose="02020603050405020304" pitchFamily="18" charset="0"/>
            </a:endParaRPr>
          </a:p>
          <a:p>
            <a:pPr marL="0" indent="0">
              <a:buFontTx/>
              <a:buNone/>
            </a:pPr>
            <a:endParaRPr lang="en-US" altLang="en-US" dirty="0">
              <a:latin typeface="Times New Roman" panose="02020603050405020304" pitchFamily="18" charset="0"/>
              <a:cs typeface="Times New Roman" panose="02020603050405020304" pitchFamily="18" charset="0"/>
            </a:endParaRPr>
          </a:p>
          <a:p>
            <a:pPr marL="0" indent="0">
              <a:buFontTx/>
              <a:buNone/>
            </a:pPr>
            <a:endParaRPr lang="en-US" altLang="en-US" dirty="0">
              <a:latin typeface="Times New Roman" panose="02020603050405020304" pitchFamily="18" charset="0"/>
              <a:cs typeface="Times New Roman" panose="02020603050405020304" pitchFamily="18" charset="0"/>
            </a:endParaRPr>
          </a:p>
          <a:p>
            <a:pPr marL="0" indent="0">
              <a:buFontTx/>
              <a:buNone/>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0"/>
            <a:ext cx="7772400" cy="1143000"/>
          </a:xfrm>
        </p:spPr>
        <p:txBody>
          <a:bodyPr/>
          <a:lstStyle/>
          <a:p>
            <a:r>
              <a:rPr lang="en-US" altLang="en-US" sz="3200" b="1">
                <a:solidFill>
                  <a:schemeClr val="tx1"/>
                </a:solidFill>
                <a:latin typeface="Times New Roman" panose="02020603050405020304" pitchFamily="18" charset="0"/>
                <a:cs typeface="Times New Roman" panose="02020603050405020304" pitchFamily="18" charset="0"/>
              </a:rPr>
              <a:t>BAIT STATION APPLICATIONS – Diphacinone .005%</a:t>
            </a:r>
            <a:endParaRPr lang="en-US" altLang="en-US" sz="3200">
              <a:solidFill>
                <a:schemeClr val="tx1"/>
              </a:solidFill>
              <a:latin typeface="Times New Roman" panose="02020603050405020304" pitchFamily="18" charset="0"/>
              <a:cs typeface="Times New Roman" panose="02020603050405020304" pitchFamily="18" charset="0"/>
            </a:endParaRPr>
          </a:p>
        </p:txBody>
      </p:sp>
      <p:sp>
        <p:nvSpPr>
          <p:cNvPr id="15363" name="Content Placeholder 2"/>
          <p:cNvSpPr>
            <a:spLocks noGrp="1"/>
          </p:cNvSpPr>
          <p:nvPr>
            <p:ph idx="1"/>
          </p:nvPr>
        </p:nvSpPr>
        <p:spPr>
          <a:xfrm>
            <a:off x="685800" y="1143000"/>
            <a:ext cx="7772400" cy="4114800"/>
          </a:xfrm>
        </p:spPr>
        <p:txBody>
          <a:bodyPr/>
          <a:lstStyle/>
          <a:p>
            <a:pPr>
              <a:spcAft>
                <a:spcPts val="1200"/>
              </a:spcAft>
            </a:pPr>
            <a:r>
              <a:rPr lang="en-US" altLang="en-US" sz="2800">
                <a:latin typeface="Times New Roman" panose="02020603050405020304" pitchFamily="18" charset="0"/>
                <a:cs typeface="Times New Roman" panose="02020603050405020304" pitchFamily="18" charset="0"/>
              </a:rPr>
              <a:t>It may take several days or longer for target animals to become accustomed to a bait station and to begin to accept bait from it. </a:t>
            </a:r>
          </a:p>
          <a:p>
            <a:pPr>
              <a:spcAft>
                <a:spcPts val="1200"/>
              </a:spcAft>
            </a:pPr>
            <a:r>
              <a:rPr lang="en-US" altLang="en-US" sz="2800">
                <a:latin typeface="Times New Roman" panose="02020603050405020304" pitchFamily="18" charset="0"/>
                <a:cs typeface="Times New Roman" panose="02020603050405020304" pitchFamily="18" charset="0"/>
              </a:rPr>
              <a:t>Maintain an uninterrupted supply of bait in the bait stations for as long as target species are taking bait, which often will last form 1 to 4 weeks after feeding begins. </a:t>
            </a:r>
          </a:p>
          <a:p>
            <a:pPr>
              <a:spcAft>
                <a:spcPts val="1200"/>
              </a:spcAft>
            </a:pPr>
            <a:r>
              <a:rPr lang="en-US" altLang="en-US" sz="2800">
                <a:latin typeface="Times New Roman" panose="02020603050405020304" pitchFamily="18" charset="0"/>
                <a:cs typeface="Times New Roman" panose="02020603050405020304" pitchFamily="18" charset="0"/>
              </a:rPr>
              <a:t>Check stations one or more times per week and replace consumed, spoiled or contaminated bait. Properly dispose of bait that is removed from bait stations or is spilled or scattered from bait stations.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228600"/>
            <a:ext cx="7772400" cy="1143000"/>
          </a:xfrm>
        </p:spPr>
        <p:txBody>
          <a:bodyPr/>
          <a:lstStyle/>
          <a:p>
            <a:r>
              <a:rPr lang="en-US" altLang="en-US" sz="2800" b="1">
                <a:solidFill>
                  <a:schemeClr val="tx1"/>
                </a:solidFill>
                <a:latin typeface="Times New Roman" panose="02020603050405020304" pitchFamily="18" charset="0"/>
                <a:cs typeface="Times New Roman" panose="02020603050405020304" pitchFamily="18" charset="0"/>
              </a:rPr>
              <a:t>CALIFORNIA GROUND SQUIRRELS </a:t>
            </a:r>
            <a:br>
              <a:rPr lang="en-US" altLang="en-US" sz="2800">
                <a:solidFill>
                  <a:schemeClr val="tx1"/>
                </a:solidFill>
                <a:latin typeface="Times New Roman" panose="02020603050405020304" pitchFamily="18" charset="0"/>
                <a:cs typeface="Times New Roman" panose="02020603050405020304" pitchFamily="18" charset="0"/>
              </a:rPr>
            </a:br>
            <a:r>
              <a:rPr lang="en-US" altLang="en-US" sz="2800" b="1">
                <a:solidFill>
                  <a:schemeClr val="tx1"/>
                </a:solidFill>
                <a:latin typeface="Times New Roman" panose="02020603050405020304" pitchFamily="18" charset="0"/>
                <a:cs typeface="Times New Roman" panose="02020603050405020304" pitchFamily="18" charset="0"/>
              </a:rPr>
              <a:t>Diphacinone .005%</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228600" y="1500514"/>
            <a:ext cx="8686800" cy="4366886"/>
          </a:xfrm>
        </p:spPr>
        <p:txBody>
          <a:bodyPr/>
          <a:lstStyle/>
          <a:p>
            <a:pPr>
              <a:spcAft>
                <a:spcPts val="1200"/>
              </a:spcAft>
            </a:pPr>
            <a:r>
              <a:rPr lang="en-US" altLang="en-US" sz="2400" b="1" dirty="0">
                <a:latin typeface="Times New Roman" panose="02020603050405020304" pitchFamily="18" charset="0"/>
                <a:cs typeface="Times New Roman" panose="02020603050405020304" pitchFamily="18" charset="0"/>
              </a:rPr>
              <a:t>BAIT STATION BAITING: </a:t>
            </a:r>
            <a:r>
              <a:rPr lang="en-US" altLang="en-US" sz="2400" dirty="0">
                <a:latin typeface="Times New Roman" panose="02020603050405020304" pitchFamily="18" charset="0"/>
                <a:cs typeface="Times New Roman" panose="02020603050405020304" pitchFamily="18" charset="0"/>
              </a:rPr>
              <a:t>Secure tamper-resistant bait stations near active ground squirrel burrows or runways. Place stations at intervals of 20 to 100 feet. </a:t>
            </a:r>
          </a:p>
          <a:p>
            <a:pPr>
              <a:spcAft>
                <a:spcPts val="1200"/>
              </a:spcAft>
            </a:pPr>
            <a:r>
              <a:rPr lang="en-US" altLang="en-US" sz="2400" dirty="0">
                <a:latin typeface="Times New Roman" panose="02020603050405020304" pitchFamily="18" charset="0"/>
                <a:cs typeface="Times New Roman" panose="02020603050405020304" pitchFamily="18" charset="0"/>
              </a:rPr>
              <a:t>Load 1-5 pounds of bait into bait station.  </a:t>
            </a:r>
          </a:p>
          <a:p>
            <a:pPr>
              <a:spcAft>
                <a:spcPts val="1200"/>
              </a:spcAft>
            </a:pPr>
            <a:r>
              <a:rPr lang="en-US" altLang="en-US" sz="2400" dirty="0">
                <a:latin typeface="Times New Roman" panose="02020603050405020304" pitchFamily="18" charset="0"/>
                <a:cs typeface="Times New Roman" panose="02020603050405020304" pitchFamily="18" charset="0"/>
              </a:rPr>
              <a:t>Maintain uninterrupted supply, dispose of spoiled bait.</a:t>
            </a:r>
          </a:p>
          <a:p>
            <a:pPr>
              <a:spcAft>
                <a:spcPts val="1200"/>
              </a:spcAft>
            </a:pPr>
            <a:endParaRPr lang="en-US" alt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228600"/>
            <a:ext cx="7772400" cy="1143000"/>
          </a:xfrm>
        </p:spPr>
        <p:txBody>
          <a:bodyPr/>
          <a:lstStyle/>
          <a:p>
            <a:r>
              <a:rPr lang="en-US" altLang="en-US" sz="2800" b="1" dirty="0">
                <a:solidFill>
                  <a:schemeClr val="tx1"/>
                </a:solidFill>
                <a:latin typeface="Times New Roman" panose="02020603050405020304" pitchFamily="18" charset="0"/>
                <a:cs typeface="Times New Roman" panose="02020603050405020304" pitchFamily="18" charset="0"/>
              </a:rPr>
              <a:t>CALIFORNIA GROUND SQUIRRELS </a:t>
            </a:r>
            <a:br>
              <a:rPr lang="en-US" altLang="en-US" sz="2800" dirty="0">
                <a:solidFill>
                  <a:schemeClr val="tx1"/>
                </a:solidFill>
                <a:latin typeface="Times New Roman" panose="02020603050405020304" pitchFamily="18" charset="0"/>
                <a:cs typeface="Times New Roman" panose="02020603050405020304" pitchFamily="18" charset="0"/>
              </a:rPr>
            </a:br>
            <a:r>
              <a:rPr lang="en-US" altLang="en-US" sz="2800" b="1" dirty="0" err="1">
                <a:solidFill>
                  <a:schemeClr val="tx1"/>
                </a:solidFill>
                <a:latin typeface="Times New Roman" panose="02020603050405020304" pitchFamily="18" charset="0"/>
                <a:cs typeface="Times New Roman" panose="02020603050405020304" pitchFamily="18" charset="0"/>
              </a:rPr>
              <a:t>Diphacinone</a:t>
            </a:r>
            <a:r>
              <a:rPr lang="en-US" altLang="en-US" sz="2800" b="1" dirty="0">
                <a:solidFill>
                  <a:schemeClr val="tx1"/>
                </a:solidFill>
                <a:latin typeface="Times New Roman" panose="02020603050405020304" pitchFamily="18" charset="0"/>
                <a:cs typeface="Times New Roman" panose="02020603050405020304" pitchFamily="18" charset="0"/>
              </a:rPr>
              <a:t> .010%</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sp>
        <p:nvSpPr>
          <p:cNvPr id="20483" name="Content Placeholder 2"/>
          <p:cNvSpPr>
            <a:spLocks noGrp="1"/>
          </p:cNvSpPr>
          <p:nvPr>
            <p:ph idx="1"/>
          </p:nvPr>
        </p:nvSpPr>
        <p:spPr>
          <a:xfrm>
            <a:off x="228600" y="1752600"/>
            <a:ext cx="8686800" cy="4114800"/>
          </a:xfrm>
        </p:spPr>
        <p:txBody>
          <a:bodyPr/>
          <a:lstStyle/>
          <a:p>
            <a:pPr>
              <a:spcAft>
                <a:spcPts val="1200"/>
              </a:spcAft>
            </a:pPr>
            <a:r>
              <a:rPr lang="en-US" altLang="en-US" sz="2400" b="1" dirty="0">
                <a:latin typeface="Times New Roman" panose="02020603050405020304" pitchFamily="18" charset="0"/>
                <a:cs typeface="Times New Roman" panose="02020603050405020304" pitchFamily="18" charset="0"/>
              </a:rPr>
              <a:t>SPOT BAITING: </a:t>
            </a:r>
            <a:r>
              <a:rPr lang="en-US" altLang="en-US" sz="2400" dirty="0">
                <a:latin typeface="Times New Roman" panose="02020603050405020304" pitchFamily="18" charset="0"/>
                <a:cs typeface="Times New Roman" panose="02020603050405020304" pitchFamily="18" charset="0"/>
              </a:rPr>
              <a:t>Using a bait spoon, evenly scatter 1/3 cup (0.1 </a:t>
            </a:r>
            <a:r>
              <a:rPr lang="en-US" altLang="en-US" sz="2400" dirty="0" err="1">
                <a:latin typeface="Times New Roman" panose="02020603050405020304" pitchFamily="18" charset="0"/>
                <a:cs typeface="Times New Roman" panose="02020603050405020304" pitchFamily="18" charset="0"/>
              </a:rPr>
              <a:t>lb</a:t>
            </a:r>
            <a:r>
              <a:rPr lang="en-US" altLang="en-US" sz="2400" dirty="0">
                <a:latin typeface="Times New Roman" panose="02020603050405020304" pitchFamily="18" charset="0"/>
                <a:cs typeface="Times New Roman" panose="02020603050405020304" pitchFamily="18" charset="0"/>
              </a:rPr>
              <a:t>) of bait over 40 to 50 square feet near active squirrel burrows and runways.</a:t>
            </a:r>
          </a:p>
          <a:p>
            <a:pPr>
              <a:spcAft>
                <a:spcPts val="1200"/>
              </a:spcAft>
            </a:pPr>
            <a:r>
              <a:rPr lang="en-US" altLang="en-US" sz="2400" dirty="0">
                <a:latin typeface="Times New Roman" panose="02020603050405020304" pitchFamily="18" charset="0"/>
                <a:cs typeface="Times New Roman" panose="02020603050405020304" pitchFamily="18" charset="0"/>
              </a:rPr>
              <a:t>Do not place bait in piles. Using the same procedure, make a second application 4 days after the first. </a:t>
            </a:r>
          </a:p>
          <a:p>
            <a:pPr>
              <a:spcAft>
                <a:spcPts val="1200"/>
              </a:spcAft>
            </a:pPr>
            <a:r>
              <a:rPr lang="en-US" altLang="en-US" sz="2400" dirty="0">
                <a:latin typeface="Times New Roman" panose="02020603050405020304" pitchFamily="18" charset="0"/>
                <a:cs typeface="Times New Roman" panose="02020603050405020304" pitchFamily="18" charset="0"/>
              </a:rPr>
              <a:t>Do not apply more that 10 pounds of bait per acre per treatment.</a:t>
            </a:r>
          </a:p>
          <a:p>
            <a:pPr>
              <a:spcAft>
                <a:spcPts val="1200"/>
              </a:spcAft>
            </a:pPr>
            <a:r>
              <a:rPr lang="en-US" altLang="en-US" sz="2400" b="1" dirty="0">
                <a:latin typeface="Times New Roman" panose="02020603050405020304" pitchFamily="18" charset="0"/>
                <a:cs typeface="Times New Roman" panose="02020603050405020304" pitchFamily="18" charset="0"/>
              </a:rPr>
              <a:t>Do Not </a:t>
            </a:r>
            <a:r>
              <a:rPr lang="en-US" altLang="en-US" sz="2400" dirty="0">
                <a:latin typeface="Times New Roman" panose="02020603050405020304" pitchFamily="18" charset="0"/>
                <a:cs typeface="Times New Roman" panose="02020603050405020304" pitchFamily="18" charset="0"/>
              </a:rPr>
              <a:t>graze livestock or plant food or feed crops in spot-treated areas while bait is present. Applications in orchards, groves, and vineyards may only be made after harvest and during the dormant period and may not be made after tree and vine growth resumes in the spring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685800" y="33779"/>
            <a:ext cx="7772400" cy="1143000"/>
          </a:xfrm>
        </p:spPr>
        <p:txBody>
          <a:bodyPr/>
          <a:lstStyle/>
          <a:p>
            <a:pPr eaLnBrk="1" hangingPunct="1"/>
            <a:r>
              <a:rPr lang="en-US" altLang="en-US" dirty="0">
                <a:solidFill>
                  <a:srgbClr val="FFFF00"/>
                </a:solidFill>
                <a:latin typeface="Times New Roman" panose="02020603050405020304" pitchFamily="18" charset="0"/>
                <a:cs typeface="Times New Roman" panose="02020603050405020304" pitchFamily="18" charset="0"/>
              </a:rPr>
              <a:t>Recent Legislation</a:t>
            </a:r>
          </a:p>
        </p:txBody>
      </p:sp>
      <p:sp>
        <p:nvSpPr>
          <p:cNvPr id="21507" name="Content Placeholder 2"/>
          <p:cNvSpPr>
            <a:spLocks noGrp="1"/>
          </p:cNvSpPr>
          <p:nvPr>
            <p:ph idx="4294967295"/>
          </p:nvPr>
        </p:nvSpPr>
        <p:spPr>
          <a:xfrm>
            <a:off x="675588" y="1211344"/>
            <a:ext cx="7772400" cy="4114800"/>
          </a:xfrm>
        </p:spPr>
        <p:txBody>
          <a:bodyPr/>
          <a:lstStyle/>
          <a:p>
            <a:pPr eaLnBrk="1" hangingPunct="1">
              <a:lnSpc>
                <a:spcPct val="150000"/>
              </a:lnSpc>
            </a:pPr>
            <a:r>
              <a:rPr lang="en-US" altLang="en-US" sz="3000" dirty="0">
                <a:solidFill>
                  <a:srgbClr val="FFFF00"/>
                </a:solidFill>
                <a:latin typeface="Times New Roman" panose="02020603050405020304" pitchFamily="18" charset="0"/>
                <a:cs typeface="Times New Roman" panose="02020603050405020304" pitchFamily="18" charset="0"/>
              </a:rPr>
              <a:t>AB 711 Hunting: </a:t>
            </a:r>
            <a:r>
              <a:rPr lang="en-US" altLang="en-US" sz="3000" dirty="0" err="1">
                <a:solidFill>
                  <a:srgbClr val="FFFF00"/>
                </a:solidFill>
                <a:latin typeface="Times New Roman" panose="02020603050405020304" pitchFamily="18" charset="0"/>
                <a:cs typeface="Times New Roman" panose="02020603050405020304" pitchFamily="18" charset="0"/>
              </a:rPr>
              <a:t>nonlead</a:t>
            </a:r>
            <a:r>
              <a:rPr lang="en-US" altLang="en-US" sz="3000" dirty="0">
                <a:solidFill>
                  <a:srgbClr val="FFFF00"/>
                </a:solidFill>
                <a:latin typeface="Times New Roman" panose="02020603050405020304" pitchFamily="18" charset="0"/>
                <a:cs typeface="Times New Roman" panose="02020603050405020304" pitchFamily="18" charset="0"/>
              </a:rPr>
              <a:t> ammunition</a:t>
            </a:r>
          </a:p>
          <a:p>
            <a:pPr eaLnBrk="1" hangingPunct="1">
              <a:lnSpc>
                <a:spcPct val="150000"/>
              </a:lnSpc>
            </a:pPr>
            <a:r>
              <a:rPr lang="en-US" altLang="en-US" sz="3000" dirty="0">
                <a:solidFill>
                  <a:srgbClr val="FFFF00"/>
                </a:solidFill>
                <a:latin typeface="Times New Roman" panose="02020603050405020304" pitchFamily="18" charset="0"/>
                <a:cs typeface="Times New Roman" panose="02020603050405020304" pitchFamily="18" charset="0"/>
              </a:rPr>
              <a:t>AB 789 Trapping</a:t>
            </a:r>
          </a:p>
          <a:p>
            <a:pPr eaLnBrk="1" hangingPunct="1">
              <a:lnSpc>
                <a:spcPct val="150000"/>
              </a:lnSpc>
            </a:pPr>
            <a:r>
              <a:rPr lang="en-US" altLang="en-US" sz="3000" dirty="0">
                <a:solidFill>
                  <a:srgbClr val="FFFF00"/>
                </a:solidFill>
                <a:latin typeface="Times New Roman" panose="02020603050405020304" pitchFamily="18" charset="0"/>
                <a:cs typeface="Times New Roman" panose="02020603050405020304" pitchFamily="18" charset="0"/>
              </a:rPr>
              <a:t>AB 2657 Anticoagulants</a:t>
            </a:r>
          </a:p>
          <a:p>
            <a:pPr eaLnBrk="1" hangingPunct="1">
              <a:lnSpc>
                <a:spcPct val="150000"/>
              </a:lnSpc>
            </a:pPr>
            <a:r>
              <a:rPr lang="en-US" altLang="en-US" sz="3000" dirty="0">
                <a:solidFill>
                  <a:srgbClr val="FFFF00"/>
                </a:solidFill>
                <a:latin typeface="Times New Roman" panose="02020603050405020304" pitchFamily="18" charset="0"/>
                <a:cs typeface="Times New Roman" panose="02020603050405020304" pitchFamily="18" charset="0"/>
              </a:rPr>
              <a:t>SB 1332 Carbon Monoxide</a:t>
            </a:r>
          </a:p>
          <a:p>
            <a:pPr eaLnBrk="1" hangingPunct="1">
              <a:lnSpc>
                <a:spcPct val="150000"/>
              </a:lnSpc>
            </a:pPr>
            <a:r>
              <a:rPr lang="en-US" altLang="en-US" sz="3000" dirty="0">
                <a:solidFill>
                  <a:srgbClr val="FFFF00"/>
                </a:solidFill>
                <a:latin typeface="Times New Roman" panose="02020603050405020304" pitchFamily="18" charset="0"/>
                <a:cs typeface="Times New Roman" panose="02020603050405020304" pitchFamily="18" charset="0"/>
              </a:rPr>
              <a:t>AB 2210 Nongame Animals</a:t>
            </a:r>
          </a:p>
          <a:p>
            <a:pPr eaLnBrk="1" hangingPunct="1">
              <a:lnSpc>
                <a:spcPct val="150000"/>
              </a:lnSpc>
            </a:pPr>
            <a:r>
              <a:rPr lang="en-US" altLang="en-US" sz="3000" dirty="0">
                <a:solidFill>
                  <a:srgbClr val="FFFF00"/>
                </a:solidFill>
                <a:latin typeface="Times New Roman" panose="02020603050405020304" pitchFamily="18" charset="0"/>
                <a:cs typeface="Times New Roman" panose="02020603050405020304" pitchFamily="18" charset="0"/>
              </a:rPr>
              <a:t>AB 2596 Use of Anticoagulants</a:t>
            </a:r>
          </a:p>
          <a:p>
            <a:pPr eaLnBrk="1" hangingPunct="1">
              <a:lnSpc>
                <a:spcPct val="150000"/>
              </a:lnSpc>
            </a:pPr>
            <a:r>
              <a:rPr lang="en-US" altLang="en-US" sz="3000" dirty="0">
                <a:solidFill>
                  <a:srgbClr val="FFFF00"/>
                </a:solidFill>
                <a:latin typeface="Times New Roman" panose="02020603050405020304" pitchFamily="18" charset="0"/>
                <a:cs typeface="Times New Roman" panose="02020603050405020304" pitchFamily="18" charset="0"/>
              </a:rPr>
              <a:t>AB 1126 Carbon Monoxide</a:t>
            </a:r>
          </a:p>
          <a:p>
            <a:pPr eaLnBrk="1" hangingPunct="1">
              <a:lnSpc>
                <a:spcPct val="80000"/>
              </a:lnSpc>
              <a:buFontTx/>
              <a:buNone/>
            </a:pPr>
            <a:endParaRPr lang="en-US" altLang="en-US" sz="3000" dirty="0">
              <a:solidFill>
                <a:srgbClr val="FFFF00"/>
              </a:solidFill>
              <a:latin typeface="Times New Roman" panose="02020603050405020304" pitchFamily="18" charset="0"/>
              <a:cs typeface="Times New Roman" panose="02020603050405020304" pitchFamily="18" charset="0"/>
            </a:endParaRPr>
          </a:p>
          <a:p>
            <a:pPr eaLnBrk="1" hangingPunct="1">
              <a:lnSpc>
                <a:spcPct val="80000"/>
              </a:lnSpc>
              <a:buFontTx/>
              <a:buNone/>
            </a:pPr>
            <a:endParaRPr lang="en-US" altLang="en-US" sz="30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609600"/>
            <a:ext cx="9144000" cy="1143000"/>
          </a:xfrm>
        </p:spPr>
        <p:txBody>
          <a:bodyPr/>
          <a:lstStyle/>
          <a:p>
            <a:r>
              <a:rPr lang="en-US" altLang="en-US" b="1">
                <a:solidFill>
                  <a:schemeClr val="tx1"/>
                </a:solidFill>
                <a:latin typeface="Times New Roman" panose="02020603050405020304" pitchFamily="18" charset="0"/>
                <a:cs typeface="Times New Roman" panose="02020603050405020304" pitchFamily="18" charset="0"/>
              </a:rPr>
              <a:t>Purpose of this training?</a:t>
            </a:r>
            <a:endParaRPr lang="en-US" altLang="en-US">
              <a:solidFill>
                <a:schemeClr val="tx1"/>
              </a:solidFill>
              <a:latin typeface="Times New Roman" panose="02020603050405020304" pitchFamily="18" charset="0"/>
              <a:cs typeface="Times New Roman" panose="02020603050405020304" pitchFamily="18" charset="0"/>
            </a:endParaRPr>
          </a:p>
        </p:txBody>
      </p:sp>
      <p:sp>
        <p:nvSpPr>
          <p:cNvPr id="6147" name="Rectangle 3"/>
          <p:cNvSpPr>
            <a:spLocks noGrp="1" noChangeArrowheads="1"/>
          </p:cNvSpPr>
          <p:nvPr>
            <p:ph type="body" idx="1"/>
          </p:nvPr>
        </p:nvSpPr>
        <p:spPr>
          <a:xfrm>
            <a:off x="190500" y="2057400"/>
            <a:ext cx="8763000" cy="4114800"/>
          </a:xfrm>
        </p:spPr>
        <p:txBody>
          <a:bodyPr/>
          <a:lstStyle/>
          <a:p>
            <a:r>
              <a:rPr lang="en-US" altLang="en-US" dirty="0">
                <a:latin typeface="Times New Roman" panose="02020603050405020304" pitchFamily="18" charset="0"/>
                <a:cs typeface="Times New Roman" panose="02020603050405020304" pitchFamily="18" charset="0"/>
              </a:rPr>
              <a:t>Overview of Vertebrate Pest Control Research Advisory Committee, VPCRAC</a:t>
            </a:r>
          </a:p>
          <a:p>
            <a:r>
              <a:rPr lang="en-US" altLang="en-US" dirty="0">
                <a:latin typeface="Times New Roman" panose="02020603050405020304" pitchFamily="18" charset="0"/>
                <a:cs typeface="Times New Roman" panose="02020603050405020304" pitchFamily="18" charset="0"/>
              </a:rPr>
              <a:t>CDFA Rodenticides</a:t>
            </a:r>
          </a:p>
          <a:p>
            <a:r>
              <a:rPr lang="en-US" altLang="en-US" dirty="0">
                <a:latin typeface="Times New Roman" panose="02020603050405020304" pitchFamily="18" charset="0"/>
                <a:cs typeface="Times New Roman" panose="02020603050405020304" pitchFamily="18" charset="0"/>
              </a:rPr>
              <a:t>Anticoagulant Application</a:t>
            </a:r>
          </a:p>
          <a:p>
            <a:r>
              <a:rPr lang="en-US" altLang="en-US" dirty="0">
                <a:latin typeface="Times New Roman" panose="02020603050405020304" pitchFamily="18" charset="0"/>
                <a:cs typeface="Times New Roman" panose="02020603050405020304" pitchFamily="18" charset="0"/>
              </a:rPr>
              <a:t>Recent Rodenticide and Trapping Legislation</a:t>
            </a:r>
          </a:p>
          <a:p>
            <a:pPr>
              <a:buFontTx/>
              <a:buNone/>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304800" y="228600"/>
            <a:ext cx="85344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37931725" indent="-37474525">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r>
              <a:rPr lang="en-US" altLang="en-US" sz="2800" b="1"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AB 711, Rendon. Hunting: </a:t>
            </a:r>
            <a:r>
              <a:rPr lang="en-US" altLang="en-US" sz="2800" b="1" dirty="0" err="1">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nonlead</a:t>
            </a:r>
            <a:r>
              <a:rPr lang="en-US" altLang="en-US" sz="2800" b="1"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 ammunition</a:t>
            </a:r>
          </a:p>
          <a:p>
            <a:pPr algn="ctr" eaLnBrk="1" hangingPunct="1">
              <a:spcBef>
                <a:spcPct val="0"/>
              </a:spcBef>
              <a:buFontTx/>
              <a:buNone/>
            </a:pPr>
            <a:r>
              <a:rPr lang="en-US" altLang="en-US" sz="2800" b="1" u="sng"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PASSED</a:t>
            </a:r>
            <a:endParaRPr lang="en-US" altLang="en-US" sz="2800" u="sng"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spcBef>
                <a:spcPct val="0"/>
              </a:spcBef>
              <a:buFontTx/>
              <a:buAutoNum type="arabicParenR"/>
            </a:pPr>
            <a:endParaRPr lang="en-US" altLang="en-US" sz="2800" u="sng"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spcBef>
                <a:spcPct val="0"/>
              </a:spcBef>
              <a:buFontTx/>
              <a:buAutoNum type="arabicParen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 Requires use of </a:t>
            </a:r>
            <a:r>
              <a:rPr lang="en-US" altLang="en-US" sz="1800" dirty="0" err="1">
                <a:latin typeface="Arial" panose="020B0604020202020204" pitchFamily="34" charset="0"/>
                <a:ea typeface="ＭＳ Ｐゴシック" panose="020B0600070205080204" pitchFamily="34" charset="-128"/>
                <a:cs typeface="Arial" panose="020B0604020202020204" pitchFamily="34" charset="0"/>
              </a:rPr>
              <a:t>nonlead</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 ammunition for the taking of all wildlife in California, including mammals, game birds, nongame birds, and nongame mammals, with any firearm.</a:t>
            </a:r>
          </a:p>
          <a:p>
            <a:pPr eaLnBrk="1" hangingPunct="1">
              <a:spcBef>
                <a:spcPct val="0"/>
              </a:spcBef>
              <a:buFontTx/>
              <a:buAutoNum type="arabicParenR"/>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FontTx/>
              <a:buAutoNum type="arabicParen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 Requires the Fish and Game Commission (FGC), by July 1, 2014, to certify by regulation, </a:t>
            </a:r>
            <a:r>
              <a:rPr lang="en-US" altLang="en-US" sz="1800" dirty="0" err="1">
                <a:latin typeface="Arial" panose="020B0604020202020204" pitchFamily="34" charset="0"/>
                <a:ea typeface="ＭＳ Ｐゴシック" panose="020B0600070205080204" pitchFamily="34" charset="-128"/>
                <a:cs typeface="Arial" panose="020B0604020202020204" pitchFamily="34" charset="0"/>
              </a:rPr>
              <a:t>nonlead</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 ammunition for these purposes.</a:t>
            </a:r>
          </a:p>
          <a:p>
            <a:pPr eaLnBrk="1" hangingPunct="1">
              <a:spcBef>
                <a:spcPct val="0"/>
              </a:spcBef>
              <a:buFontTx/>
              <a:buAutoNum type="arabicParenR"/>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FontTx/>
              <a:buAutoNum type="arabicParenR"/>
            </a:pPr>
            <a:r>
              <a:rPr lang="en-US" sz="1800" b="1" kern="1200" dirty="0">
                <a:effectLst/>
                <a:latin typeface="Arial" panose="020B0604020202020204" pitchFamily="34" charset="0"/>
                <a:ea typeface="Times New Roman" panose="02020603050405020304" pitchFamily="18" charset="0"/>
                <a:cs typeface="Arial" panose="020B0604020202020204" pitchFamily="34" charset="0"/>
              </a:rPr>
              <a:t> Phase 2 </a:t>
            </a:r>
            <a:r>
              <a:rPr lang="en-US" sz="1800" kern="1200" dirty="0">
                <a:effectLst/>
                <a:latin typeface="Arial" panose="020B0604020202020204" pitchFamily="34" charset="0"/>
                <a:ea typeface="Times New Roman" panose="02020603050405020304" pitchFamily="18" charset="0"/>
                <a:cs typeface="Arial" panose="020B0604020202020204" pitchFamily="34" charset="0"/>
              </a:rPr>
              <a:t>– Effective July 1, 2016, </a:t>
            </a:r>
            <a:r>
              <a:rPr lang="en-US" sz="1800" kern="1200" dirty="0" err="1">
                <a:effectLst/>
                <a:latin typeface="Arial" panose="020B0604020202020204" pitchFamily="34" charset="0"/>
                <a:ea typeface="Times New Roman" panose="02020603050405020304" pitchFamily="18" charset="0"/>
                <a:cs typeface="Arial" panose="020B0604020202020204" pitchFamily="34" charset="0"/>
              </a:rPr>
              <a:t>nonlead</a:t>
            </a:r>
            <a:r>
              <a:rPr lang="en-US" sz="1800" kern="1200" dirty="0">
                <a:effectLst/>
                <a:latin typeface="Arial" panose="020B0604020202020204" pitchFamily="34" charset="0"/>
                <a:ea typeface="Times New Roman" panose="02020603050405020304" pitchFamily="18" charset="0"/>
                <a:cs typeface="Arial" panose="020B0604020202020204" pitchFamily="34" charset="0"/>
              </a:rPr>
              <a:t> shot will be required when taking upland game birds with a shotgun, except for dove, quail, snipe, and any game birds taken on licensed game bird clubs. In addition, </a:t>
            </a:r>
            <a:r>
              <a:rPr lang="en-US" sz="1800" kern="1200" dirty="0" err="1">
                <a:effectLst/>
                <a:latin typeface="Arial" panose="020B0604020202020204" pitchFamily="34" charset="0"/>
                <a:ea typeface="Times New Roman" panose="02020603050405020304" pitchFamily="18" charset="0"/>
                <a:cs typeface="Arial" panose="020B0604020202020204" pitchFamily="34" charset="0"/>
              </a:rPr>
              <a:t>nonlead</a:t>
            </a:r>
            <a:r>
              <a:rPr lang="en-US" sz="1800" kern="1200" dirty="0">
                <a:effectLst/>
                <a:latin typeface="Arial" panose="020B0604020202020204" pitchFamily="34" charset="0"/>
                <a:ea typeface="Times New Roman" panose="02020603050405020304" pitchFamily="18" charset="0"/>
                <a:cs typeface="Arial" panose="020B0604020202020204" pitchFamily="34" charset="0"/>
              </a:rPr>
              <a:t> shot will be required </a:t>
            </a:r>
            <a:r>
              <a:rPr lang="en-US" sz="1800" u="sng" kern="1200" dirty="0">
                <a:effectLst/>
                <a:latin typeface="Arial" panose="020B0604020202020204" pitchFamily="34" charset="0"/>
                <a:ea typeface="Times New Roman" panose="02020603050405020304" pitchFamily="18" charset="0"/>
                <a:cs typeface="Arial" panose="020B0604020202020204" pitchFamily="34" charset="0"/>
              </a:rPr>
              <a:t>when using a shotgun </a:t>
            </a:r>
            <a:r>
              <a:rPr lang="en-US" sz="1800" kern="1200" dirty="0">
                <a:effectLst/>
                <a:latin typeface="Arial" panose="020B0604020202020204" pitchFamily="34" charset="0"/>
                <a:ea typeface="Times New Roman" panose="02020603050405020304" pitchFamily="18" charset="0"/>
                <a:cs typeface="Arial" panose="020B0604020202020204" pitchFamily="34" charset="0"/>
              </a:rPr>
              <a:t>to take resident small game mammals, furbearing mammals</a:t>
            </a:r>
            <a:r>
              <a:rPr lang="en-US" sz="1800" u="sng" kern="1200" dirty="0">
                <a:effectLst/>
                <a:latin typeface="Arial" panose="020B0604020202020204" pitchFamily="34" charset="0"/>
                <a:ea typeface="Times New Roman" panose="02020603050405020304" pitchFamily="18" charset="0"/>
                <a:cs typeface="Arial" panose="020B0604020202020204" pitchFamily="34" charset="0"/>
              </a:rPr>
              <a:t>, nongame mammals, nongame birds, and any wildlife for depredation purposes</a:t>
            </a:r>
            <a:r>
              <a:rPr lang="en-US" sz="1800" kern="1200" dirty="0">
                <a:effectLst/>
                <a:latin typeface="Arial" panose="020B0604020202020204" pitchFamily="34" charset="0"/>
                <a:ea typeface="Times New Roman" panose="02020603050405020304" pitchFamily="18" charset="0"/>
                <a:cs typeface="Arial" panose="020B0604020202020204" pitchFamily="34" charset="0"/>
              </a:rPr>
              <a:t>.</a:t>
            </a:r>
          </a:p>
          <a:p>
            <a:pPr eaLnBrk="1" hangingPunct="1">
              <a:spcBef>
                <a:spcPct val="0"/>
              </a:spcBef>
              <a:buFontTx/>
              <a:buAutoNum type="arabicParenR"/>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eaLnBrk="1" hangingPunct="1">
              <a:spcBef>
                <a:spcPct val="0"/>
              </a:spcBef>
              <a:buFontTx/>
              <a:buAutoNum type="arabicParenR"/>
            </a:pPr>
            <a:r>
              <a:rPr lang="en-US" sz="1800" b="1" kern="1200" dirty="0">
                <a:effectLst/>
                <a:latin typeface="Arial" panose="020B0604020202020204" pitchFamily="34" charset="0"/>
                <a:ea typeface="Times New Roman" panose="02020603050405020304" pitchFamily="18" charset="0"/>
                <a:cs typeface="Arial" panose="020B0604020202020204" pitchFamily="34" charset="0"/>
              </a:rPr>
              <a:t> Phase 3 </a:t>
            </a:r>
            <a:r>
              <a:rPr lang="en-US" sz="1800" kern="1200" dirty="0">
                <a:effectLst/>
                <a:latin typeface="Arial" panose="020B0604020202020204" pitchFamily="34" charset="0"/>
                <a:ea typeface="Times New Roman" panose="02020603050405020304" pitchFamily="18" charset="0"/>
                <a:cs typeface="Arial" panose="020B0604020202020204" pitchFamily="34" charset="0"/>
              </a:rPr>
              <a:t>– Effective July 1, 2019, </a:t>
            </a:r>
            <a:r>
              <a:rPr lang="en-US" sz="1800" kern="1200" dirty="0" err="1">
                <a:effectLst/>
                <a:latin typeface="Arial" panose="020B0604020202020204" pitchFamily="34" charset="0"/>
                <a:ea typeface="Times New Roman" panose="02020603050405020304" pitchFamily="18" charset="0"/>
                <a:cs typeface="Arial" panose="020B0604020202020204" pitchFamily="34" charset="0"/>
              </a:rPr>
              <a:t>nonlead</a:t>
            </a:r>
            <a:r>
              <a:rPr lang="en-US" sz="1800" kern="1200" dirty="0">
                <a:effectLst/>
                <a:latin typeface="Arial" panose="020B0604020202020204" pitchFamily="34" charset="0"/>
                <a:ea typeface="Times New Roman" panose="02020603050405020304" pitchFamily="18" charset="0"/>
                <a:cs typeface="Arial" panose="020B0604020202020204" pitchFamily="34" charset="0"/>
              </a:rPr>
              <a:t> ammunition will be required when taking any wildlife with a firearm anywhere in California.</a:t>
            </a:r>
            <a:endParaRPr lang="en-US" altLang="en-US" sz="1800"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419100" y="152400"/>
            <a:ext cx="83058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37931725" indent="-37474525">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r>
              <a:rPr lang="en-US" altLang="en-US" b="1"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AB 789, Williams. Trapping</a:t>
            </a:r>
          </a:p>
          <a:p>
            <a:pPr algn="ctr" eaLnBrk="1" hangingPunct="1">
              <a:spcBef>
                <a:spcPct val="0"/>
              </a:spcBef>
              <a:buFontTx/>
              <a:buNone/>
            </a:pPr>
            <a:r>
              <a:rPr lang="en-US" altLang="en-US" b="1" u="sng"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PASSED</a:t>
            </a:r>
          </a:p>
          <a:p>
            <a:pPr algn="ctr" eaLnBrk="1" hangingPunct="1">
              <a:spcBef>
                <a:spcPct val="0"/>
              </a:spcBef>
              <a:buFontTx/>
              <a:buNone/>
            </a:pPr>
            <a:endParaRPr lang="en-US" altLang="en-US" b="1" u="sng"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spcBef>
                <a:spcPct val="0"/>
              </a:spcBef>
              <a:buFontTx/>
              <a:buNone/>
            </a:pPr>
            <a:r>
              <a:rPr lang="en-US" altLang="en-US" sz="2400"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1) Reduces the maximum size of </a:t>
            </a:r>
            <a:r>
              <a:rPr lang="en-US" altLang="en-US" sz="2400" dirty="0" err="1">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conibear</a:t>
            </a:r>
            <a:r>
              <a:rPr lang="en-US" altLang="en-US" sz="2400"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 traps (spring-loaded body-crushing traps, without teeth) used to kill mammals, except where they are submerged, partially submerged, or set in a managed wetland, from 10” X 10” to 6” X 6”.</a:t>
            </a:r>
          </a:p>
          <a:p>
            <a:pPr eaLnBrk="1" hangingPunct="1">
              <a:spcBef>
                <a:spcPct val="0"/>
              </a:spcBef>
              <a:buFontTx/>
              <a:buNone/>
            </a:pPr>
            <a:endParaRPr lang="en-US" altLang="en-US" sz="2400"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spcBef>
                <a:spcPct val="0"/>
              </a:spcBef>
              <a:buFontTx/>
              <a:buNone/>
            </a:pPr>
            <a:r>
              <a:rPr lang="en-US" altLang="en-US" sz="2400"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2) Requires a sign warning that dogs should be kept away from areas where </a:t>
            </a:r>
            <a:r>
              <a:rPr lang="en-US" altLang="en-US" sz="2400" dirty="0" err="1">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conibear</a:t>
            </a:r>
            <a:r>
              <a:rPr lang="en-US" altLang="en-US" sz="2400"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 traps are set on publicly owned land or land that is open to the public.</a:t>
            </a:r>
          </a:p>
          <a:p>
            <a:pPr eaLnBrk="1" hangingPunct="1">
              <a:spcBef>
                <a:spcPct val="0"/>
              </a:spcBef>
              <a:buFontTx/>
              <a:buNone/>
            </a:pPr>
            <a:endParaRPr lang="en-US" altLang="en-US" sz="2400"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spcBef>
                <a:spcPct val="0"/>
              </a:spcBef>
              <a:buFontTx/>
              <a:buNone/>
            </a:pPr>
            <a:r>
              <a:rPr lang="en-US" altLang="en-US" sz="2400"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3) Prohibits killing any trapped mammal by intentional drowning, injection with any chemical not sold for the purpose of euthanizing animals, or </a:t>
            </a:r>
            <a:r>
              <a:rPr lang="en-US" altLang="en-US" sz="2400" u="sng"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thoracic compression</a:t>
            </a:r>
            <a:r>
              <a:rPr lang="en-US" altLang="en-US" sz="2400"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a:t>
            </a:r>
          </a:p>
          <a:p>
            <a:pPr eaLnBrk="1" hangingPunct="1">
              <a:spcBef>
                <a:spcPct val="0"/>
              </a:spcBef>
              <a:buFontTx/>
              <a:buNone/>
            </a:pPr>
            <a:endParaRPr lang="en-US" altLang="en-US" sz="2400"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spcBef>
                <a:spcPct val="0"/>
              </a:spcBef>
              <a:buFontTx/>
              <a:buNone/>
            </a:pPr>
            <a:endParaRPr lang="en-US" altLang="en-US" sz="2400"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2355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73025"/>
            <a:ext cx="19939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12700"/>
            <a:ext cx="7772400" cy="1143000"/>
          </a:xfrm>
        </p:spPr>
        <p:txBody>
          <a:bodyPr/>
          <a:lstStyle/>
          <a:p>
            <a:r>
              <a:rPr lang="en-US" altLang="en-US" sz="3200">
                <a:solidFill>
                  <a:schemeClr val="tx1"/>
                </a:solidFill>
                <a:latin typeface="Times New Roman" panose="02020603050405020304" pitchFamily="18" charset="0"/>
                <a:cs typeface="Times New Roman" panose="02020603050405020304" pitchFamily="18" charset="0"/>
              </a:rPr>
              <a:t>AB 2657, Bloom. Anticoagulants</a:t>
            </a:r>
            <a:br>
              <a:rPr lang="en-US" altLang="en-US" sz="3200">
                <a:solidFill>
                  <a:schemeClr val="tx1"/>
                </a:solidFill>
                <a:latin typeface="Times New Roman" panose="02020603050405020304" pitchFamily="18" charset="0"/>
                <a:cs typeface="Times New Roman" panose="02020603050405020304" pitchFamily="18" charset="0"/>
              </a:rPr>
            </a:br>
            <a:r>
              <a:rPr lang="en-US" altLang="en-US" sz="3200" b="1" u="sng">
                <a:solidFill>
                  <a:schemeClr val="tx1"/>
                </a:solidFill>
                <a:latin typeface="Times New Roman" panose="02020603050405020304" pitchFamily="18" charset="0"/>
                <a:cs typeface="Times New Roman" panose="02020603050405020304" pitchFamily="18" charset="0"/>
              </a:rPr>
              <a:t>PASSED</a:t>
            </a:r>
          </a:p>
        </p:txBody>
      </p:sp>
      <p:sp>
        <p:nvSpPr>
          <p:cNvPr id="24579" name="Content Placeholder 2"/>
          <p:cNvSpPr>
            <a:spLocks noGrp="1"/>
          </p:cNvSpPr>
          <p:nvPr>
            <p:ph idx="1"/>
          </p:nvPr>
        </p:nvSpPr>
        <p:spPr>
          <a:xfrm>
            <a:off x="685800" y="1850198"/>
            <a:ext cx="7772400" cy="4114800"/>
          </a:xfrm>
        </p:spPr>
        <p:txBody>
          <a:bodyPr/>
          <a:lstStyle/>
          <a:p>
            <a:r>
              <a:rPr lang="en-US" altLang="en-US" dirty="0">
                <a:latin typeface="Times New Roman" panose="02020603050405020304" pitchFamily="18" charset="0"/>
                <a:cs typeface="Times New Roman" panose="02020603050405020304" pitchFamily="18" charset="0"/>
              </a:rPr>
              <a:t>Prohibits the use of second generation anticoagulants in “wildlife habitat areas”.</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Wildlife habitat areas - any state park, state wildlife refuge, or state conservancy.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12700"/>
            <a:ext cx="7772400" cy="1143000"/>
          </a:xfrm>
        </p:spPr>
        <p:txBody>
          <a:bodyPr/>
          <a:lstStyle/>
          <a:p>
            <a:r>
              <a:rPr lang="en-US" altLang="en-US" sz="3200">
                <a:solidFill>
                  <a:schemeClr val="tx1"/>
                </a:solidFill>
                <a:latin typeface="Times New Roman" panose="02020603050405020304" pitchFamily="18" charset="0"/>
                <a:cs typeface="Times New Roman" panose="02020603050405020304" pitchFamily="18" charset="0"/>
              </a:rPr>
              <a:t>SB 1332, Wolk. Carbon Monoxide</a:t>
            </a:r>
            <a:br>
              <a:rPr lang="en-US" altLang="en-US" sz="3200">
                <a:solidFill>
                  <a:schemeClr val="tx1"/>
                </a:solidFill>
                <a:latin typeface="Times New Roman" panose="02020603050405020304" pitchFamily="18" charset="0"/>
                <a:cs typeface="Times New Roman" panose="02020603050405020304" pitchFamily="18" charset="0"/>
              </a:rPr>
            </a:br>
            <a:r>
              <a:rPr lang="en-US" altLang="en-US" sz="3200" b="1" u="sng">
                <a:solidFill>
                  <a:schemeClr val="tx1"/>
                </a:solidFill>
                <a:latin typeface="Times New Roman" panose="02020603050405020304" pitchFamily="18" charset="0"/>
                <a:cs typeface="Times New Roman" panose="02020603050405020304" pitchFamily="18" charset="0"/>
              </a:rPr>
              <a:t>PASSED</a:t>
            </a:r>
          </a:p>
        </p:txBody>
      </p:sp>
      <p:sp>
        <p:nvSpPr>
          <p:cNvPr id="25603" name="Content Placeholder 2"/>
          <p:cNvSpPr>
            <a:spLocks noGrp="1"/>
          </p:cNvSpPr>
          <p:nvPr>
            <p:ph idx="1"/>
          </p:nvPr>
        </p:nvSpPr>
        <p:spPr>
          <a:xfrm>
            <a:off x="685800" y="1524000"/>
            <a:ext cx="7772400" cy="4114800"/>
          </a:xfrm>
        </p:spPr>
        <p:txBody>
          <a:bodyPr/>
          <a:lstStyle/>
          <a:p>
            <a:r>
              <a:rPr lang="en-US" altLang="en-US" sz="2800">
                <a:latin typeface="Times New Roman" panose="02020603050405020304" pitchFamily="18" charset="0"/>
                <a:cs typeface="Times New Roman" panose="02020603050405020304" pitchFamily="18" charset="0"/>
              </a:rPr>
              <a:t>“</a:t>
            </a:r>
            <a:r>
              <a:rPr lang="en-US" altLang="en-US" sz="2800" b="1">
                <a:latin typeface="Times New Roman" panose="02020603050405020304" pitchFamily="18" charset="0"/>
                <a:cs typeface="Times New Roman" panose="02020603050405020304" pitchFamily="18" charset="0"/>
              </a:rPr>
              <a:t>carbon</a:t>
            </a: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monoxide</a:t>
            </a:r>
            <a:r>
              <a:rPr lang="en-US" altLang="en-US" sz="2800">
                <a:latin typeface="Times New Roman" panose="02020603050405020304" pitchFamily="18" charset="0"/>
                <a:cs typeface="Times New Roman" panose="02020603050405020304" pitchFamily="18" charset="0"/>
              </a:rPr>
              <a:t> pest control device” means any method or instrument using </a:t>
            </a:r>
            <a:r>
              <a:rPr lang="en-US" altLang="en-US" sz="2800" b="1">
                <a:latin typeface="Times New Roman" panose="02020603050405020304" pitchFamily="18" charset="0"/>
                <a:cs typeface="Times New Roman" panose="02020603050405020304" pitchFamily="18" charset="0"/>
              </a:rPr>
              <a:t>carbon</a:t>
            </a: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monoxide</a:t>
            </a:r>
            <a:r>
              <a:rPr lang="en-US" altLang="en-US" sz="2800">
                <a:latin typeface="Times New Roman" panose="02020603050405020304" pitchFamily="18" charset="0"/>
                <a:cs typeface="Times New Roman" panose="02020603050405020304" pitchFamily="18" charset="0"/>
              </a:rPr>
              <a:t> to prevent, eliminate, destroy, or mitigate burrowing rodent pests.</a:t>
            </a:r>
          </a:p>
          <a:p>
            <a:r>
              <a:rPr lang="en-US" altLang="en-US" sz="2800">
                <a:latin typeface="Times New Roman" panose="02020603050405020304" pitchFamily="18" charset="0"/>
                <a:cs typeface="Times New Roman" panose="02020603050405020304" pitchFamily="18" charset="0"/>
              </a:rPr>
              <a:t> Require the director of DPR to regulate the use of </a:t>
            </a:r>
            <a:r>
              <a:rPr lang="en-US" altLang="en-US" sz="2800" b="1">
                <a:latin typeface="Times New Roman" panose="02020603050405020304" pitchFamily="18" charset="0"/>
                <a:cs typeface="Times New Roman" panose="02020603050405020304" pitchFamily="18" charset="0"/>
              </a:rPr>
              <a:t>carbon</a:t>
            </a: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monoxide</a:t>
            </a:r>
            <a:r>
              <a:rPr lang="en-US" altLang="en-US" sz="2800">
                <a:latin typeface="Times New Roman" panose="02020603050405020304" pitchFamily="18" charset="0"/>
                <a:cs typeface="Times New Roman" panose="02020603050405020304" pitchFamily="18" charset="0"/>
              </a:rPr>
              <a:t> pest control devices, and adopt and enforce regulations to provide for the proper, safe, and efficient use of these devices for the protection of public health and safety, and the environment.</a:t>
            </a:r>
          </a:p>
          <a:p>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2700"/>
            <a:ext cx="7772400" cy="1143000"/>
          </a:xfrm>
        </p:spPr>
        <p:txBody>
          <a:bodyPr/>
          <a:lstStyle/>
          <a:p>
            <a:r>
              <a:rPr lang="en-US" altLang="en-US" sz="3200">
                <a:solidFill>
                  <a:schemeClr val="tx1"/>
                </a:solidFill>
                <a:latin typeface="Times New Roman" panose="02020603050405020304" pitchFamily="18" charset="0"/>
                <a:cs typeface="Times New Roman" panose="02020603050405020304" pitchFamily="18" charset="0"/>
              </a:rPr>
              <a:t>AB 2210, Williams. Nongame Animals</a:t>
            </a:r>
            <a:br>
              <a:rPr lang="en-US" altLang="en-US" sz="3200">
                <a:solidFill>
                  <a:schemeClr val="tx1"/>
                </a:solidFill>
                <a:latin typeface="Times New Roman" panose="02020603050405020304" pitchFamily="18" charset="0"/>
                <a:cs typeface="Times New Roman" panose="02020603050405020304" pitchFamily="18" charset="0"/>
              </a:rPr>
            </a:br>
            <a:r>
              <a:rPr lang="en-US" altLang="en-US" sz="3200" b="1" u="sng">
                <a:solidFill>
                  <a:schemeClr val="tx1"/>
                </a:solidFill>
                <a:latin typeface="Times New Roman" panose="02020603050405020304" pitchFamily="18" charset="0"/>
                <a:cs typeface="Times New Roman" panose="02020603050405020304" pitchFamily="18" charset="0"/>
              </a:rPr>
              <a:t>DEAD</a:t>
            </a:r>
          </a:p>
        </p:txBody>
      </p:sp>
      <p:sp>
        <p:nvSpPr>
          <p:cNvPr id="26627" name="Content Placeholder 2"/>
          <p:cNvSpPr>
            <a:spLocks noGrp="1"/>
          </p:cNvSpPr>
          <p:nvPr>
            <p:ph idx="1"/>
          </p:nvPr>
        </p:nvSpPr>
        <p:spPr>
          <a:xfrm>
            <a:off x="685800" y="1524000"/>
            <a:ext cx="7772400" cy="4114800"/>
          </a:xfrm>
        </p:spPr>
        <p:txBody>
          <a:bodyPr/>
          <a:lstStyle/>
          <a:p>
            <a:r>
              <a:rPr lang="en-US" altLang="en-US" dirty="0">
                <a:latin typeface="Times New Roman" panose="02020603050405020304" pitchFamily="18" charset="0"/>
                <a:cs typeface="Times New Roman" panose="02020603050405020304" pitchFamily="18" charset="0"/>
              </a:rPr>
              <a:t>Specifies </a:t>
            </a:r>
            <a:r>
              <a:rPr lang="en-US" altLang="en-US" dirty="0" err="1">
                <a:latin typeface="Times New Roman" panose="02020603050405020304" pitchFamily="18" charset="0"/>
                <a:cs typeface="Times New Roman" panose="02020603050405020304" pitchFamily="18" charset="0"/>
              </a:rPr>
              <a:t>nonative</a:t>
            </a:r>
            <a:r>
              <a:rPr lang="en-US" altLang="en-US" dirty="0">
                <a:latin typeface="Times New Roman" panose="02020603050405020304" pitchFamily="18" charset="0"/>
                <a:cs typeface="Times New Roman" panose="02020603050405020304" pitchFamily="18" charset="0"/>
              </a:rPr>
              <a:t> eastern fox squirrel (</a:t>
            </a:r>
            <a:r>
              <a:rPr lang="en-US" altLang="en-US" i="1" dirty="0" err="1">
                <a:latin typeface="Times New Roman" panose="02020603050405020304" pitchFamily="18" charset="0"/>
                <a:cs typeface="Times New Roman" panose="02020603050405020304" pitchFamily="18" charset="0"/>
              </a:rPr>
              <a:t>Sciurus</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niger</a:t>
            </a:r>
            <a:r>
              <a:rPr lang="en-US" altLang="en-US" dirty="0">
                <a:latin typeface="Times New Roman" panose="02020603050405020304" pitchFamily="18" charset="0"/>
                <a:cs typeface="Times New Roman" panose="02020603050405020304" pitchFamily="18" charset="0"/>
              </a:rPr>
              <a:t>) replacing red fox squirrel.</a:t>
            </a:r>
          </a:p>
          <a:p>
            <a:r>
              <a:rPr lang="en-US" altLang="en-US" dirty="0">
                <a:latin typeface="Times New Roman" panose="02020603050405020304" pitchFamily="18" charset="0"/>
                <a:cs typeface="Times New Roman" panose="02020603050405020304" pitchFamily="18" charset="0"/>
              </a:rPr>
              <a:t>Changes once daily trap check to once </a:t>
            </a:r>
            <a:r>
              <a:rPr lang="en-US" altLang="en-US" u="sng" dirty="0">
                <a:latin typeface="Times New Roman" panose="02020603050405020304" pitchFamily="18" charset="0"/>
                <a:cs typeface="Times New Roman" panose="02020603050405020304" pitchFamily="18" charset="0"/>
              </a:rPr>
              <a:t>every 24-hour period.</a:t>
            </a:r>
          </a:p>
          <a:p>
            <a:r>
              <a:rPr lang="en-US" altLang="en-US" dirty="0">
                <a:latin typeface="Times New Roman" panose="02020603050405020304" pitchFamily="18" charset="0"/>
                <a:cs typeface="Times New Roman" panose="02020603050405020304" pitchFamily="18" charset="0"/>
              </a:rPr>
              <a:t>Requires </a:t>
            </a:r>
            <a:r>
              <a:rPr lang="en-US" altLang="en-US" dirty="0" err="1">
                <a:latin typeface="Times New Roman" panose="02020603050405020304" pitchFamily="18" charset="0"/>
                <a:cs typeface="Times New Roman" panose="02020603050405020304" pitchFamily="18" charset="0"/>
              </a:rPr>
              <a:t>nontarget</a:t>
            </a:r>
            <a:r>
              <a:rPr lang="en-US" altLang="en-US" dirty="0">
                <a:latin typeface="Times New Roman" panose="02020603050405020304" pitchFamily="18" charset="0"/>
                <a:cs typeface="Times New Roman" panose="02020603050405020304" pitchFamily="18" charset="0"/>
              </a:rPr>
              <a:t> species be released unharmed and not taken.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fontAlgn="base" hangingPunct="0"/>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 2596, Bloom. Use of Anticoagulants</a:t>
            </a:r>
            <a:b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DIED cancelled by author</a:t>
            </a:r>
            <a:br>
              <a:rPr lang="en-US" sz="1800" dirty="0">
                <a:effectLst/>
                <a:latin typeface="Times New Roman" panose="02020603050405020304" pitchFamily="18"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685800" y="1569928"/>
            <a:ext cx="7772400" cy="4114800"/>
          </a:xfrm>
        </p:spPr>
        <p:txBody>
          <a:bodyPr/>
          <a:lstStyle/>
          <a:p>
            <a:pPr lvl="0" eaLnBrk="0" fontAlgn="base" hangingPunct="0"/>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California Natural Predator Protection Act of 2016</a:t>
            </a:r>
          </a:p>
          <a:p>
            <a:pPr lvl="0" eaLnBrk="0" fontAlgn="base" hangingPunct="0"/>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Prohibits use of: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Brodifacoum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Bromadiolone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Bromethalin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Chlorophacinone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Cholecalciferol,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Difenacoum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Difenacoum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Difethialone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Diphacinone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Warfarin.</a:t>
            </a:r>
          </a:p>
          <a:p>
            <a:pPr marL="0" indent="0" eaLnBrk="0" fontAlgn="base" hangingPunct="0">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lvl="0" eaLnBrk="0" fontAlgn="base" hangingPunct="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This section does not apply to the use of pesticides for agricultural activities, as defined in Section 564.</a:t>
            </a:r>
          </a:p>
          <a:p>
            <a:endParaRPr lang="en-US" dirty="0"/>
          </a:p>
        </p:txBody>
      </p:sp>
    </p:spTree>
    <p:extLst>
      <p:ext uri="{BB962C8B-B14F-4D97-AF65-F5344CB8AC3E}">
        <p14:creationId xmlns:p14="http://schemas.microsoft.com/office/powerpoint/2010/main" val="4070990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fontAlgn="base" hangingPunct="0"/>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 1126, Ag. Comm. Carbon Monoxide</a:t>
            </a:r>
            <a:b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Introduced</a:t>
            </a:r>
            <a:br>
              <a:rPr lang="en-US" sz="1800" dirty="0">
                <a:effectLst/>
                <a:latin typeface="Times New Roman" panose="02020603050405020304" pitchFamily="18"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685800" y="1569928"/>
            <a:ext cx="7772400" cy="4114800"/>
          </a:xfrm>
        </p:spPr>
        <p:txBody>
          <a:bodyPr/>
          <a:lstStyle/>
          <a:p>
            <a:pPr marL="0" lvl="0" indent="0">
              <a:buNone/>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Food and Ag Code 6025.4:</a:t>
            </a:r>
          </a:p>
          <a:p>
            <a:pPr lvl="0"/>
            <a:r>
              <a:rPr lang="en-US" sz="2800" strike="sngStrike" dirty="0">
                <a:latin typeface="Times New Roman" panose="02020603050405020304" pitchFamily="18" charset="0"/>
                <a:ea typeface="Times New Roman" panose="02020603050405020304" pitchFamily="18" charset="0"/>
                <a:cs typeface="Times New Roman" panose="02020603050405020304" pitchFamily="18" charset="0"/>
              </a:rPr>
              <a:t>(b)This section shall become inoperative on January 1, 2018, and, as of January 1, 2018, is repealed, unless a later enacted statute, that becomes operative on or before January 1, 2018, deletes or extends the dates on which it becomes inoperative and is repealed</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lvl="0"/>
            <a:endParaRPr lang="en-US" sz="2800" dirty="0">
              <a:latin typeface="Times New Roman" panose="02020603050405020304" pitchFamily="18" charset="0"/>
              <a:cs typeface="Times New Roman" panose="02020603050405020304" pitchFamily="18" charset="0"/>
            </a:endParaRPr>
          </a:p>
          <a:p>
            <a:pPr marL="0" lvl="0" indent="0">
              <a:buNone/>
            </a:pPr>
            <a:r>
              <a:rPr lang="en-US" sz="2800" dirty="0">
                <a:latin typeface="Times New Roman" panose="02020603050405020304" pitchFamily="18" charset="0"/>
                <a:cs typeface="Times New Roman" panose="02020603050405020304" pitchFamily="18" charset="0"/>
              </a:rPr>
              <a:t>Repeals sunset date for Carbon monoxide use.</a:t>
            </a:r>
            <a:endParaRPr lang="en-US" dirty="0"/>
          </a:p>
        </p:txBody>
      </p:sp>
    </p:spTree>
    <p:extLst>
      <p:ext uri="{BB962C8B-B14F-4D97-AF65-F5344CB8AC3E}">
        <p14:creationId xmlns:p14="http://schemas.microsoft.com/office/powerpoint/2010/main" val="377389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a:solidFill>
                  <a:schemeClr val="tx1"/>
                </a:solidFill>
                <a:latin typeface="Times New Roman" panose="02020603050405020304" pitchFamily="18" charset="0"/>
                <a:cs typeface="Times New Roman" panose="02020603050405020304" pitchFamily="18" charset="0"/>
              </a:rPr>
              <a:t>Control Options – Carbon Monoxide</a:t>
            </a:r>
          </a:p>
        </p:txBody>
      </p:sp>
      <p:sp>
        <p:nvSpPr>
          <p:cNvPr id="60419" name="Rectangle 3"/>
          <p:cNvSpPr>
            <a:spLocks noGrp="1" noChangeArrowheads="1"/>
          </p:cNvSpPr>
          <p:nvPr>
            <p:ph type="body" sz="half" idx="1"/>
          </p:nvPr>
        </p:nvSpPr>
        <p:spPr>
          <a:xfrm>
            <a:off x="3124200" y="6248400"/>
            <a:ext cx="4038600" cy="533400"/>
          </a:xfrm>
        </p:spPr>
        <p:txBody>
          <a:bodyPr/>
          <a:lstStyle/>
          <a:p>
            <a:pPr>
              <a:buFontTx/>
              <a:buNone/>
            </a:pPr>
            <a:r>
              <a:rPr lang="en-US" altLang="en-US" sz="2800" dirty="0">
                <a:latin typeface="Times New Roman" panose="02020603050405020304" pitchFamily="18" charset="0"/>
                <a:cs typeface="Times New Roman" panose="02020603050405020304" pitchFamily="18" charset="0"/>
              </a:rPr>
              <a:t>Carbon monoxide</a:t>
            </a:r>
          </a:p>
        </p:txBody>
      </p:sp>
      <p:pic>
        <p:nvPicPr>
          <p:cNvPr id="60420" name="Picture 6" descr="PERC 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t="13672"/>
          <a:stretch>
            <a:fillRect/>
          </a:stretch>
        </p:blipFill>
        <p:spPr>
          <a:xfrm>
            <a:off x="1066800" y="1676400"/>
            <a:ext cx="6934200" cy="4491038"/>
          </a:xfrm>
        </p:spPr>
      </p:pic>
    </p:spTree>
    <p:extLst>
      <p:ext uri="{BB962C8B-B14F-4D97-AF65-F5344CB8AC3E}">
        <p14:creationId xmlns:p14="http://schemas.microsoft.com/office/powerpoint/2010/main" val="3767563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152400"/>
            <a:ext cx="7772400" cy="1143000"/>
          </a:xfrm>
        </p:spPr>
        <p:txBody>
          <a:bodyPr/>
          <a:lstStyle/>
          <a:p>
            <a:r>
              <a:rPr lang="en-US" altLang="en-US">
                <a:solidFill>
                  <a:schemeClr val="tx1"/>
                </a:solidFill>
                <a:latin typeface="Times New Roman" panose="02020603050405020304" pitchFamily="18" charset="0"/>
                <a:cs typeface="Times New Roman" panose="02020603050405020304" pitchFamily="18" charset="0"/>
              </a:rPr>
              <a:t>Fish and Game Commission</a:t>
            </a:r>
            <a:br>
              <a:rPr lang="en-US" altLang="en-US">
                <a:solidFill>
                  <a:schemeClr val="tx1"/>
                </a:solidFill>
                <a:latin typeface="Times New Roman" panose="02020603050405020304" pitchFamily="18" charset="0"/>
                <a:cs typeface="Times New Roman" panose="02020603050405020304" pitchFamily="18" charset="0"/>
              </a:rPr>
            </a:br>
            <a:r>
              <a:rPr lang="en-US" altLang="en-US">
                <a:solidFill>
                  <a:schemeClr val="tx1"/>
                </a:solidFill>
                <a:latin typeface="Times New Roman" panose="02020603050405020304" pitchFamily="18" charset="0"/>
                <a:cs typeface="Times New Roman" panose="02020603050405020304" pitchFamily="18" charset="0"/>
              </a:rPr>
              <a:t>Predator Policy</a:t>
            </a:r>
          </a:p>
        </p:txBody>
      </p:sp>
      <p:sp>
        <p:nvSpPr>
          <p:cNvPr id="27651" name="Content Placeholder 2"/>
          <p:cNvSpPr>
            <a:spLocks noGrp="1"/>
          </p:cNvSpPr>
          <p:nvPr>
            <p:ph idx="1"/>
          </p:nvPr>
        </p:nvSpPr>
        <p:spPr>
          <a:xfrm>
            <a:off x="533400" y="1524000"/>
            <a:ext cx="7772400" cy="4114800"/>
          </a:xfrm>
        </p:spPr>
        <p:txBody>
          <a:bodyPr/>
          <a:lstStyle/>
          <a:p>
            <a:pPr lvl="0" eaLnBrk="0" fontAlgn="base" hangingPunct="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September 2016 draft predator policy:</a:t>
            </a:r>
          </a:p>
          <a:p>
            <a:pPr marL="0" indent="0" eaLnBrk="0" fontAlgn="base" hangingPunct="0">
              <a:buNone/>
            </a:pP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http://www.fgc.ca.gov/meetings/2016/Nov/ppwg/exhibits/SS_1101_Item2_PredatorPolicy.pdf</a:t>
            </a:r>
            <a:endPar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Reviewed comments Nov. 1, 2016</a:t>
            </a:r>
          </a:p>
          <a:p>
            <a:pPr eaLnBrk="0" fontAlgn="base" hangingPunct="0"/>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Next Meeting March 20, 2017 - Sacramento, CA. </a:t>
            </a:r>
          </a:p>
          <a:p>
            <a:pPr eaLnBrk="0" fontAlgn="base" hangingPunc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Released the Wolf Management Plan for California.</a:t>
            </a:r>
          </a:p>
          <a:p>
            <a:pPr marL="0" indent="0">
              <a:buFontTx/>
              <a:buNone/>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0"/>
            <a:ext cx="7772400" cy="1143000"/>
          </a:xfrm>
        </p:spPr>
        <p:txBody>
          <a:bodyPr/>
          <a:lstStyle/>
          <a:p>
            <a:pPr eaLnBrk="0" fontAlgn="base" hangingPunct="0"/>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CFGC Draft Predator Policy</a:t>
            </a:r>
          </a:p>
        </p:txBody>
      </p:sp>
      <p:sp>
        <p:nvSpPr>
          <p:cNvPr id="27651" name="Content Placeholder 2"/>
          <p:cNvSpPr>
            <a:spLocks noGrp="1"/>
          </p:cNvSpPr>
          <p:nvPr>
            <p:ph idx="1"/>
          </p:nvPr>
        </p:nvSpPr>
        <p:spPr>
          <a:xfrm>
            <a:off x="5645585" y="1143000"/>
            <a:ext cx="2812615" cy="4114800"/>
          </a:xfrm>
        </p:spPr>
        <p:txBody>
          <a:bodyPr/>
          <a:lstStyle/>
          <a:p>
            <a:pPr lvl="0" eaLnBrk="0" fontAlgn="base" hangingPunct="0"/>
            <a:r>
              <a:rPr lang="en-US" sz="2400" kern="1200" dirty="0">
                <a:effectLst/>
                <a:latin typeface="Times New Roman" panose="02020603050405020304" pitchFamily="18" charset="0"/>
                <a:ea typeface="Times New Roman" panose="02020603050405020304" pitchFamily="18" charset="0"/>
                <a:cs typeface="Times New Roman" panose="02020603050405020304" pitchFamily="18" charset="0"/>
              </a:rPr>
              <a:t>Acknowledges importance of native predators</a:t>
            </a:r>
          </a:p>
          <a:p>
            <a:pPr lvl="0" eaLnBrk="0" fontAlgn="base" hangingPunct="0"/>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r>
              <a:rPr lang="en-US" sz="2400" kern="1200" dirty="0">
                <a:effectLst/>
                <a:latin typeface="Times New Roman" panose="02020603050405020304" pitchFamily="18" charset="0"/>
                <a:ea typeface="Times New Roman" panose="02020603050405020304" pitchFamily="18" charset="0"/>
                <a:cs typeface="Times New Roman" panose="02020603050405020304" pitchFamily="18" charset="0"/>
              </a:rPr>
              <a:t>Emphasis on reducing conflicts</a:t>
            </a:r>
          </a:p>
          <a:p>
            <a:pPr lvl="0" eaLnBrk="0" fontAlgn="base" hangingPunct="0"/>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r>
              <a:rPr lang="en-US" sz="2400" kern="1200" dirty="0">
                <a:effectLst/>
                <a:latin typeface="Times New Roman" panose="02020603050405020304" pitchFamily="18" charset="0"/>
                <a:ea typeface="Times New Roman" panose="02020603050405020304" pitchFamily="18" charset="0"/>
                <a:cs typeface="Times New Roman" panose="02020603050405020304" pitchFamily="18" charset="0"/>
              </a:rPr>
              <a:t>Includes habitat manipulation and removal/take of predators when appropriate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FontTx/>
              <a:buNone/>
            </a:pPr>
            <a:endParaRPr lang="en-US" altLang="en-US" dirty="0">
              <a:latin typeface="Times New Roman" panose="02020603050405020304" pitchFamily="18" charset="0"/>
              <a:cs typeface="Times New Roman" panose="02020603050405020304" pitchFamily="18" charset="0"/>
            </a:endParaRPr>
          </a:p>
        </p:txBody>
      </p:sp>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77" y="1005560"/>
            <a:ext cx="4814526" cy="5583651"/>
          </a:xfrm>
          <a:prstGeom prst="rect">
            <a:avLst/>
          </a:prstGeom>
        </p:spPr>
      </p:pic>
    </p:spTree>
    <p:extLst>
      <p:ext uri="{BB962C8B-B14F-4D97-AF65-F5344CB8AC3E}">
        <p14:creationId xmlns:p14="http://schemas.microsoft.com/office/powerpoint/2010/main" val="82967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685800" y="304800"/>
            <a:ext cx="7772400" cy="1143000"/>
          </a:xfrm>
        </p:spPr>
        <p:txBody>
          <a:bodyPr/>
          <a:lstStyle/>
          <a:p>
            <a:r>
              <a:rPr lang="en-US" altLang="en-US" sz="4000">
                <a:solidFill>
                  <a:schemeClr val="tx1"/>
                </a:solidFill>
                <a:latin typeface="Times New Roman" panose="02020603050405020304" pitchFamily="18" charset="0"/>
                <a:cs typeface="Times New Roman" panose="02020603050405020304" pitchFamily="18" charset="0"/>
              </a:rPr>
              <a:t>Vertebrate Pest Control Research Advisory Committee</a:t>
            </a:r>
          </a:p>
        </p:txBody>
      </p:sp>
      <p:pic>
        <p:nvPicPr>
          <p:cNvPr id="7171" name="Picture 4" descr="C:\Users\davkrat\Documents\Work\VPCRAC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600200"/>
            <a:ext cx="44291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371600"/>
            <a:ext cx="3810000" cy="5155372"/>
          </a:xfrm>
          <a:prstGeom prst="rect">
            <a:avLst/>
          </a:prstGeom>
          <a:ln w="12700">
            <a:solidFill>
              <a:schemeClr val="tx1"/>
            </a:solidFill>
          </a:ln>
        </p:spPr>
      </p:pic>
      <p:sp>
        <p:nvSpPr>
          <p:cNvPr id="5" name="Title 1"/>
          <p:cNvSpPr>
            <a:spLocks noGrp="1"/>
          </p:cNvSpPr>
          <p:nvPr>
            <p:ph type="title"/>
          </p:nvPr>
        </p:nvSpPr>
        <p:spPr>
          <a:xfrm>
            <a:off x="762000" y="76200"/>
            <a:ext cx="7772400" cy="1143000"/>
          </a:xfrm>
        </p:spPr>
        <p:txBody>
          <a:bodyPr/>
          <a:lstStyle/>
          <a:p>
            <a:pPr eaLnBrk="0" fontAlgn="base" hangingPunct="0"/>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California</a:t>
            </a:r>
            <a:b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Coyote </a:t>
            </a:r>
            <a:r>
              <a:rPr lang="en-US" sz="36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Cacher</a:t>
            </a:r>
            <a:endParaRPr lang="en-US" sz="3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4278984" y="2286000"/>
            <a:ext cx="4832808" cy="2677656"/>
          </a:xfrm>
          <a:prstGeom prst="rect">
            <a:avLst/>
          </a:prstGeom>
        </p:spPr>
        <p:txBody>
          <a:bodyPr wrap="square">
            <a:spAutoFit/>
          </a:bodyPr>
          <a:lstStyle/>
          <a:p>
            <a:r>
              <a:rPr lang="en-US" dirty="0">
                <a:hlinkClick r:id="rId3"/>
              </a:rPr>
              <a:t>http://ucanr.edu/sites/CoyoteCacher/</a:t>
            </a:r>
            <a:endParaRPr lang="en-US" dirty="0"/>
          </a:p>
          <a:p>
            <a:endParaRPr lang="en-US" dirty="0"/>
          </a:p>
          <a:p>
            <a:r>
              <a:rPr lang="en-US" dirty="0"/>
              <a:t>Track coyote sightings</a:t>
            </a:r>
          </a:p>
          <a:p>
            <a:endParaRPr lang="en-US" dirty="0"/>
          </a:p>
          <a:p>
            <a:r>
              <a:rPr lang="en-US" dirty="0"/>
              <a:t>Mobile or desktop versions</a:t>
            </a:r>
          </a:p>
          <a:p>
            <a:endParaRPr lang="en-US" dirty="0"/>
          </a:p>
          <a:p>
            <a:endParaRPr lang="en-US" dirty="0"/>
          </a:p>
        </p:txBody>
      </p:sp>
    </p:spTree>
    <p:extLst>
      <p:ext uri="{BB962C8B-B14F-4D97-AF65-F5344CB8AC3E}">
        <p14:creationId xmlns:p14="http://schemas.microsoft.com/office/powerpoint/2010/main" val="3765688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solidFill>
                  <a:schemeClr val="tx1"/>
                </a:solidFill>
                <a:latin typeface="Times New Roman" panose="02020603050405020304" pitchFamily="18" charset="0"/>
                <a:cs typeface="Times New Roman" panose="02020603050405020304" pitchFamily="18" charset="0"/>
              </a:rPr>
              <a:t>CA Dept Fish &amp; Game Regulations</a:t>
            </a:r>
          </a:p>
        </p:txBody>
      </p:sp>
      <p:sp>
        <p:nvSpPr>
          <p:cNvPr id="3" name="Text Placeholder 2"/>
          <p:cNvSpPr>
            <a:spLocks noGrp="1"/>
          </p:cNvSpPr>
          <p:nvPr>
            <p:ph type="body" sz="half" idx="1"/>
          </p:nvPr>
        </p:nvSpPr>
        <p:spPr>
          <a:xfrm>
            <a:off x="457200" y="1828800"/>
            <a:ext cx="8153400" cy="4525963"/>
          </a:xfrm>
        </p:spPr>
        <p:txBody>
          <a:bodyPr/>
          <a:lstStyle/>
          <a:p>
            <a:pPr>
              <a:buFontTx/>
              <a:buNone/>
              <a:defRPr/>
            </a:pPr>
            <a:r>
              <a:rPr lang="en-US" sz="2800" b="1" dirty="0">
                <a:latin typeface="Times New Roman" panose="02020603050405020304" pitchFamily="18" charset="0"/>
                <a:cs typeface="Times New Roman" panose="02020603050405020304" pitchFamily="18" charset="0"/>
              </a:rPr>
              <a:t>§465.5. Use of Traps. </a:t>
            </a:r>
          </a:p>
          <a:p>
            <a:pPr marL="460375" indent="-460375">
              <a:buFontTx/>
              <a:buNone/>
              <a:defRPr/>
            </a:pPr>
            <a:r>
              <a:rPr lang="en-US" sz="2800" dirty="0">
                <a:latin typeface="Times New Roman" panose="02020603050405020304" pitchFamily="18" charset="0"/>
                <a:cs typeface="Times New Roman" panose="02020603050405020304" pitchFamily="18" charset="0"/>
              </a:rPr>
              <a:t>(g) (1) Immediate Dispatch or Release. All furbearing and nongame mammals that are legal to trap must be immediately killed or released….</a:t>
            </a:r>
          </a:p>
          <a:p>
            <a:pPr marL="519113">
              <a:buFontTx/>
              <a:buNone/>
              <a:defRPr/>
            </a:pPr>
            <a:r>
              <a:rPr lang="en-US" sz="2800" dirty="0">
                <a:latin typeface="Times New Roman" panose="02020603050405020304" pitchFamily="18" charset="0"/>
                <a:cs typeface="Times New Roman" panose="02020603050405020304" pitchFamily="18" charset="0"/>
              </a:rPr>
              <a:t>   (2) Trap Visitation Requirement. All traps shall be visited at least once daily by the owner of the traps or his/her designee… Each time traps are checked all trapped animals shall be removed.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81000"/>
            <a:ext cx="7772400" cy="1143000"/>
          </a:xfrm>
        </p:spPr>
        <p:txBody>
          <a:bodyPr/>
          <a:lstStyle/>
          <a:p>
            <a:r>
              <a:rPr lang="en-US" altLang="en-US" b="1" dirty="0">
                <a:solidFill>
                  <a:schemeClr val="tx1"/>
                </a:solidFill>
                <a:latin typeface="Times New Roman" panose="02020603050405020304" pitchFamily="18" charset="0"/>
                <a:cs typeface="Times New Roman" panose="02020603050405020304" pitchFamily="18" charset="0"/>
              </a:rPr>
              <a:t>Cage traps</a:t>
            </a:r>
            <a:endParaRPr lang="en-US" altLang="en-US" dirty="0">
              <a:solidFill>
                <a:schemeClr val="tx1"/>
              </a:solidFill>
              <a:latin typeface="Times New Roman" panose="02020603050405020304" pitchFamily="18" charset="0"/>
              <a:cs typeface="Times New Roman" panose="02020603050405020304" pitchFamily="18" charset="0"/>
            </a:endParaRPr>
          </a:p>
        </p:txBody>
      </p:sp>
      <p:pic>
        <p:nvPicPr>
          <p:cNvPr id="428035" name="Picture 3" descr="Double door close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4648200" cy="3486150"/>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428036" name="Picture 4" descr="Single door cag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33800"/>
            <a:ext cx="3733800" cy="2800350"/>
          </a:xfrm>
          <a:prstGeom prst="rect">
            <a:avLst/>
          </a:prstGeom>
          <a:noFill/>
          <a:ln w="3810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28036"/>
                                        </p:tgtEl>
                                        <p:attrNameLst>
                                          <p:attrName>style.visibility</p:attrName>
                                        </p:attrNameLst>
                                      </p:cBhvr>
                                      <p:to>
                                        <p:strVal val="visible"/>
                                      </p:to>
                                    </p:set>
                                    <p:animEffect transition="in" filter="wipe(right)">
                                      <p:cBhvr>
                                        <p:cTn id="7" dur="500"/>
                                        <p:tgtEl>
                                          <p:spTgt spid="428036"/>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428035"/>
                                        </p:tgtEl>
                                        <p:attrNameLst>
                                          <p:attrName>style.visibility</p:attrName>
                                        </p:attrNameLst>
                                      </p:cBhvr>
                                      <p:to>
                                        <p:strVal val="visible"/>
                                      </p:to>
                                    </p:set>
                                    <p:animEffect transition="in" filter="wipe(right)">
                                      <p:cBhvr>
                                        <p:cTn id="11" dur="500"/>
                                        <p:tgtEl>
                                          <p:spTgt spid="428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b="1" dirty="0">
                <a:solidFill>
                  <a:schemeClr val="tx1"/>
                </a:solidFill>
                <a:latin typeface="Times New Roman" panose="02020603050405020304" pitchFamily="18" charset="0"/>
                <a:cs typeface="Times New Roman" panose="02020603050405020304" pitchFamily="18" charset="0"/>
              </a:rPr>
              <a:t>Cage Trap</a:t>
            </a:r>
            <a:endParaRPr lang="en-US" altLang="en-US" dirty="0">
              <a:solidFill>
                <a:schemeClr val="tx1"/>
              </a:solidFill>
              <a:latin typeface="Times New Roman" panose="02020603050405020304" pitchFamily="18" charset="0"/>
              <a:cs typeface="Times New Roman" panose="02020603050405020304" pitchFamily="18" charset="0"/>
            </a:endParaRPr>
          </a:p>
        </p:txBody>
      </p:sp>
      <p:pic>
        <p:nvPicPr>
          <p:cNvPr id="201731" name="Picture 3" descr="treesq in cage t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5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01731"/>
                                        </p:tgtEl>
                                        <p:attrNameLst>
                                          <p:attrName>style.visibility</p:attrName>
                                        </p:attrNameLst>
                                      </p:cBhvr>
                                      <p:to>
                                        <p:strVal val="visible"/>
                                      </p:to>
                                    </p:set>
                                    <p:animEffect transition="in" filter="wipe(up)">
                                      <p:cBhvr>
                                        <p:cTn id="7" dur="500"/>
                                        <p:tgtEl>
                                          <p:spTgt spid="201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075" descr="Tree sq one way door t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2238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074"/>
          <p:cNvSpPr>
            <a:spLocks noGrp="1" noChangeArrowheads="1"/>
          </p:cNvSpPr>
          <p:nvPr>
            <p:ph type="title"/>
          </p:nvPr>
        </p:nvSpPr>
        <p:spPr/>
        <p:txBody>
          <a:bodyPr/>
          <a:lstStyle/>
          <a:p>
            <a:r>
              <a:rPr lang="en-US" altLang="en-US" b="1" dirty="0">
                <a:solidFill>
                  <a:schemeClr val="tx1"/>
                </a:solidFill>
                <a:latin typeface="Times New Roman" panose="02020603050405020304" pitchFamily="18" charset="0"/>
                <a:cs typeface="Times New Roman" panose="02020603050405020304" pitchFamily="18" charset="0"/>
              </a:rPr>
              <a:t>One way traps</a:t>
            </a:r>
            <a:endParaRPr lang="en-US" altLang="en-US" dirty="0">
              <a:solidFill>
                <a:schemeClr val="tx1"/>
              </a:solidFill>
              <a:latin typeface="Times New Roman" panose="02020603050405020304" pitchFamily="18" charset="0"/>
              <a:cs typeface="Times New Roman" panose="02020603050405020304" pitchFamily="18" charset="0"/>
            </a:endParaRPr>
          </a:p>
        </p:txBody>
      </p:sp>
      <p:pic>
        <p:nvPicPr>
          <p:cNvPr id="31748" name="Picture 3076" descr="Tree sq's in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30194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078" descr="Tree sq in tr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114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381000"/>
            <a:ext cx="7772400" cy="1143000"/>
          </a:xfrm>
        </p:spPr>
        <p:txBody>
          <a:bodyPr/>
          <a:lstStyle/>
          <a:p>
            <a:r>
              <a:rPr lang="en-US" altLang="en-US" b="1" dirty="0">
                <a:solidFill>
                  <a:schemeClr val="tx1"/>
                </a:solidFill>
                <a:latin typeface="Times New Roman" panose="02020603050405020304" pitchFamily="18" charset="0"/>
                <a:cs typeface="Times New Roman" panose="02020603050405020304" pitchFamily="18" charset="0"/>
              </a:rPr>
              <a:t>Pipe or Tube traps</a:t>
            </a:r>
            <a:endParaRPr lang="en-US" altLang="en-US" dirty="0">
              <a:solidFill>
                <a:schemeClr val="tx1"/>
              </a:solidFill>
              <a:latin typeface="Times New Roman" panose="02020603050405020304" pitchFamily="18" charset="0"/>
              <a:cs typeface="Times New Roman" panose="02020603050405020304" pitchFamily="18" charset="0"/>
            </a:endParaRPr>
          </a:p>
        </p:txBody>
      </p:sp>
      <p:pic>
        <p:nvPicPr>
          <p:cNvPr id="429059" name="Picture 3" descr="Tunnel tra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4038600" cy="3028950"/>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429060" name="Picture 4" descr="Tunnel trap close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743200"/>
            <a:ext cx="5105400" cy="3829050"/>
          </a:xfrm>
          <a:prstGeom prst="rect">
            <a:avLst/>
          </a:prstGeom>
          <a:noFill/>
          <a:ln w="3810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29059"/>
                                        </p:tgtEl>
                                        <p:attrNameLst>
                                          <p:attrName>style.visibility</p:attrName>
                                        </p:attrNameLst>
                                      </p:cBhvr>
                                      <p:to>
                                        <p:strVal val="visible"/>
                                      </p:to>
                                    </p:set>
                                    <p:animEffect transition="in" filter="wipe(left)">
                                      <p:cBhvr>
                                        <p:cTn id="7" dur="500"/>
                                        <p:tgtEl>
                                          <p:spTgt spid="42905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29060"/>
                                        </p:tgtEl>
                                        <p:attrNameLst>
                                          <p:attrName>style.visibility</p:attrName>
                                        </p:attrNameLst>
                                      </p:cBhvr>
                                      <p:to>
                                        <p:strVal val="visible"/>
                                      </p:to>
                                    </p:set>
                                    <p:animEffect transition="in" filter="dissolve">
                                      <p:cBhvr>
                                        <p:cTn id="11" dur="500"/>
                                        <p:tgtEl>
                                          <p:spTgt spid="429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304800"/>
            <a:ext cx="7772400" cy="1143000"/>
          </a:xfrm>
        </p:spPr>
        <p:txBody>
          <a:bodyPr/>
          <a:lstStyle/>
          <a:p>
            <a:r>
              <a:rPr lang="en-US" altLang="en-US" b="1" dirty="0" err="1">
                <a:solidFill>
                  <a:schemeClr val="tx1"/>
                </a:solidFill>
                <a:latin typeface="Times New Roman" panose="02020603050405020304" pitchFamily="18" charset="0"/>
                <a:cs typeface="Times New Roman" panose="02020603050405020304" pitchFamily="18" charset="0"/>
              </a:rPr>
              <a:t>Conibear</a:t>
            </a:r>
            <a:r>
              <a:rPr lang="en-US" altLang="en-US" b="1" dirty="0">
                <a:solidFill>
                  <a:schemeClr val="tx1"/>
                </a:solidFill>
                <a:latin typeface="Times New Roman" panose="02020603050405020304" pitchFamily="18" charset="0"/>
                <a:cs typeface="Times New Roman" panose="02020603050405020304" pitchFamily="18" charset="0"/>
              </a:rPr>
              <a:t> #110</a:t>
            </a:r>
            <a:br>
              <a:rPr lang="en-US" altLang="en-US" b="1" dirty="0">
                <a:solidFill>
                  <a:schemeClr val="tx1"/>
                </a:solidFill>
                <a:latin typeface="Arial" panose="020B0604020202020204" pitchFamily="34" charset="0"/>
                <a:cs typeface="Arial" panose="020B0604020202020204" pitchFamily="34" charset="0"/>
              </a:rPr>
            </a:br>
            <a:r>
              <a:rPr lang="en-US" altLang="en-US" sz="2400" dirty="0">
                <a:solidFill>
                  <a:schemeClr val="tx1"/>
                </a:solidFill>
                <a:latin typeface="Times New Roman" panose="02020603050405020304" pitchFamily="18" charset="0"/>
                <a:cs typeface="Times New Roman" panose="02020603050405020304" pitchFamily="18" charset="0"/>
              </a:rPr>
              <a:t>6”x6” maximum on land, requires posting warning for dogs</a:t>
            </a:r>
            <a:endParaRPr lang="en-US" altLang="en-US" sz="2400" dirty="0">
              <a:solidFill>
                <a:schemeClr val="tx1"/>
              </a:solidFill>
              <a:latin typeface="Arial" panose="020B0604020202020204" pitchFamily="34" charset="0"/>
              <a:cs typeface="Arial" panose="020B0604020202020204" pitchFamily="34" charset="0"/>
            </a:endParaRPr>
          </a:p>
        </p:txBody>
      </p:sp>
      <p:pic>
        <p:nvPicPr>
          <p:cNvPr id="430083" name="Picture 3" descr="Conibear la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3352800" cy="2514600"/>
          </a:xfrm>
          <a:prstGeom prst="rect">
            <a:avLst/>
          </a:prstGeom>
          <a:noFill/>
          <a:ln w="38100">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430084" name="Picture 4" descr="Conibear sna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0"/>
            <a:ext cx="2743200" cy="2057400"/>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430085" name="Picture 5" descr="Conibear close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362200"/>
            <a:ext cx="4800600" cy="3600450"/>
          </a:xfrm>
          <a:prstGeom prst="rect">
            <a:avLst/>
          </a:prstGeom>
          <a:noFill/>
          <a:ln w="3810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30083"/>
                                        </p:tgtEl>
                                        <p:attrNameLst>
                                          <p:attrName>style.visibility</p:attrName>
                                        </p:attrNameLst>
                                      </p:cBhvr>
                                      <p:to>
                                        <p:strVal val="visible"/>
                                      </p:to>
                                    </p:set>
                                    <p:animEffect transition="in" filter="wipe(up)">
                                      <p:cBhvr>
                                        <p:cTn id="7" dur="500"/>
                                        <p:tgtEl>
                                          <p:spTgt spid="43008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30084"/>
                                        </p:tgtEl>
                                        <p:attrNameLst>
                                          <p:attrName>style.visibility</p:attrName>
                                        </p:attrNameLst>
                                      </p:cBhvr>
                                      <p:to>
                                        <p:strVal val="visible"/>
                                      </p:to>
                                    </p:set>
                                    <p:animEffect transition="in" filter="wipe(up)">
                                      <p:cBhvr>
                                        <p:cTn id="11" dur="500"/>
                                        <p:tgtEl>
                                          <p:spTgt spid="430084"/>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30085"/>
                                        </p:tgtEl>
                                        <p:attrNameLst>
                                          <p:attrName>style.visibility</p:attrName>
                                        </p:attrNameLst>
                                      </p:cBhvr>
                                      <p:to>
                                        <p:strVal val="visible"/>
                                      </p:to>
                                    </p:set>
                                    <p:animEffect transition="in" filter="dissolve">
                                      <p:cBhvr>
                                        <p:cTn id="15" dur="500"/>
                                        <p:tgtEl>
                                          <p:spTgt spid="430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sz="2400" b="1" dirty="0">
                <a:solidFill>
                  <a:schemeClr val="tx1"/>
                </a:solidFill>
                <a:latin typeface="Times New Roman" panose="02020603050405020304" pitchFamily="18" charset="0"/>
                <a:cs typeface="Times New Roman" panose="02020603050405020304" pitchFamily="18" charset="0"/>
              </a:rPr>
              <a:t>Body Gripping Traps</a:t>
            </a:r>
            <a:br>
              <a:rPr lang="en-US" altLang="en-US" sz="2400" b="1" dirty="0">
                <a:solidFill>
                  <a:schemeClr val="tx1"/>
                </a:solidFill>
                <a:latin typeface="Times New Roman" panose="02020603050405020304" pitchFamily="18" charset="0"/>
                <a:cs typeface="Times New Roman" panose="02020603050405020304" pitchFamily="18" charset="0"/>
              </a:rPr>
            </a:br>
            <a:r>
              <a:rPr lang="en-US" altLang="en-US" sz="2400" b="1" dirty="0">
                <a:solidFill>
                  <a:schemeClr val="tx1"/>
                </a:solidFill>
                <a:latin typeface="Times New Roman" panose="02020603050405020304" pitchFamily="18" charset="0"/>
                <a:cs typeface="Times New Roman" panose="02020603050405020304" pitchFamily="18" charset="0"/>
              </a:rPr>
              <a:t>ILLEGAL in California</a:t>
            </a:r>
            <a:endParaRPr lang="en-US" sz="2400" dirty="0"/>
          </a:p>
        </p:txBody>
      </p:sp>
      <p:pic>
        <p:nvPicPr>
          <p:cNvPr id="1026" name="Picture 2" descr="DUKE DOG PROOF RACCOON TR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57400"/>
            <a:ext cx="2819400" cy="28194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187126" y="2072326"/>
            <a:ext cx="2804474" cy="2804474"/>
          </a:xfrm>
          <a:prstGeom prst="rect">
            <a:avLst/>
          </a:prstGeom>
          <a:ln w="12700">
            <a:solidFill>
              <a:schemeClr val="tx1"/>
            </a:solidFill>
          </a:ln>
        </p:spPr>
      </p:pic>
      <p:pic>
        <p:nvPicPr>
          <p:cNvPr id="4" name="Picture 3"/>
          <p:cNvPicPr>
            <a:picLocks noChangeAspect="1"/>
          </p:cNvPicPr>
          <p:nvPr/>
        </p:nvPicPr>
        <p:blipFill>
          <a:blip r:embed="rId4"/>
          <a:stretch>
            <a:fillRect/>
          </a:stretch>
        </p:blipFill>
        <p:spPr>
          <a:xfrm>
            <a:off x="3139126" y="2072326"/>
            <a:ext cx="2804474" cy="2804474"/>
          </a:xfrm>
          <a:prstGeom prst="rect">
            <a:avLst/>
          </a:prstGeom>
          <a:ln w="12700">
            <a:solidFill>
              <a:schemeClr val="tx1"/>
            </a:solidFill>
          </a:ln>
        </p:spPr>
      </p:pic>
    </p:spTree>
    <p:extLst>
      <p:ext uri="{BB962C8B-B14F-4D97-AF65-F5344CB8AC3E}">
        <p14:creationId xmlns:p14="http://schemas.microsoft.com/office/powerpoint/2010/main" val="2180040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sz="2400" b="1" dirty="0">
                <a:solidFill>
                  <a:schemeClr val="tx1"/>
                </a:solidFill>
                <a:latin typeface="Times New Roman" panose="02020603050405020304" pitchFamily="18" charset="0"/>
                <a:cs typeface="Times New Roman" panose="02020603050405020304" pitchFamily="18" charset="0"/>
              </a:rPr>
              <a:t>Gopher Traps</a:t>
            </a:r>
            <a:endParaRPr lang="en-US" sz="2400" dirty="0"/>
          </a:p>
        </p:txBody>
      </p:sp>
      <p:pic>
        <p:nvPicPr>
          <p:cNvPr id="5" name="Picture 4"/>
          <p:cNvPicPr>
            <a:picLocks noChangeAspect="1"/>
          </p:cNvPicPr>
          <p:nvPr/>
        </p:nvPicPr>
        <p:blipFill>
          <a:blip r:embed="rId2"/>
          <a:stretch>
            <a:fillRect/>
          </a:stretch>
        </p:blipFill>
        <p:spPr>
          <a:xfrm>
            <a:off x="457200" y="1600199"/>
            <a:ext cx="3897460" cy="2923095"/>
          </a:xfrm>
          <a:prstGeom prst="rect">
            <a:avLst/>
          </a:prstGeom>
        </p:spPr>
      </p:pic>
      <p:pic>
        <p:nvPicPr>
          <p:cNvPr id="6" name="Picture 5"/>
          <p:cNvPicPr>
            <a:picLocks noChangeAspect="1"/>
          </p:cNvPicPr>
          <p:nvPr/>
        </p:nvPicPr>
        <p:blipFill>
          <a:blip r:embed="rId3"/>
          <a:stretch>
            <a:fillRect/>
          </a:stretch>
        </p:blipFill>
        <p:spPr>
          <a:xfrm>
            <a:off x="4713140" y="1600200"/>
            <a:ext cx="3897460" cy="2923095"/>
          </a:xfrm>
          <a:prstGeom prst="rect">
            <a:avLst/>
          </a:prstGeom>
        </p:spPr>
      </p:pic>
      <p:sp>
        <p:nvSpPr>
          <p:cNvPr id="7" name="TextBox 6"/>
          <p:cNvSpPr txBox="1"/>
          <p:nvPr/>
        </p:nvSpPr>
        <p:spPr>
          <a:xfrm>
            <a:off x="477357" y="4724400"/>
            <a:ext cx="3857146" cy="830997"/>
          </a:xfrm>
          <a:prstGeom prst="rect">
            <a:avLst/>
          </a:prstGeom>
          <a:noFill/>
        </p:spPr>
        <p:txBody>
          <a:bodyPr wrap="none" rtlCol="0">
            <a:spAutoFit/>
          </a:bodyPr>
          <a:lstStyle/>
          <a:p>
            <a:pPr algn="ctr"/>
            <a:r>
              <a:rPr lang="en-US" b="1" dirty="0" err="1"/>
              <a:t>Trapline</a:t>
            </a:r>
            <a:r>
              <a:rPr lang="en-US" b="1" dirty="0"/>
              <a:t> </a:t>
            </a:r>
            <a:r>
              <a:rPr lang="en-US" b="1" dirty="0" err="1"/>
              <a:t>Gophinator</a:t>
            </a:r>
            <a:endParaRPr lang="en-US" b="1" dirty="0"/>
          </a:p>
          <a:p>
            <a:pPr algn="ctr"/>
            <a:r>
              <a:rPr lang="en-US" dirty="0"/>
              <a:t>Mole trap for smaller gophers</a:t>
            </a:r>
          </a:p>
        </p:txBody>
      </p:sp>
      <p:sp>
        <p:nvSpPr>
          <p:cNvPr id="8" name="TextBox 7"/>
          <p:cNvSpPr txBox="1"/>
          <p:nvPr/>
        </p:nvSpPr>
        <p:spPr>
          <a:xfrm>
            <a:off x="5686282" y="4909065"/>
            <a:ext cx="1951175" cy="461665"/>
          </a:xfrm>
          <a:prstGeom prst="rect">
            <a:avLst/>
          </a:prstGeom>
          <a:noFill/>
        </p:spPr>
        <p:txBody>
          <a:bodyPr wrap="none" rtlCol="0">
            <a:spAutoFit/>
          </a:bodyPr>
          <a:lstStyle/>
          <a:p>
            <a:r>
              <a:rPr lang="en-US" dirty="0" err="1"/>
              <a:t>Macabee</a:t>
            </a:r>
            <a:r>
              <a:rPr lang="en-US" dirty="0"/>
              <a:t> style</a:t>
            </a:r>
          </a:p>
        </p:txBody>
      </p:sp>
    </p:spTree>
    <p:extLst>
      <p:ext uri="{BB962C8B-B14F-4D97-AF65-F5344CB8AC3E}">
        <p14:creationId xmlns:p14="http://schemas.microsoft.com/office/powerpoint/2010/main" val="2850049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7388" y="76200"/>
            <a:ext cx="7772400" cy="1143000"/>
          </a:xfrm>
        </p:spPr>
        <p:txBody>
          <a:bodyPr/>
          <a:lstStyle/>
          <a:p>
            <a:r>
              <a:rPr lang="en-US" altLang="en-US">
                <a:solidFill>
                  <a:schemeClr val="tx1"/>
                </a:solidFill>
                <a:latin typeface="Times New Roman" panose="02020603050405020304" pitchFamily="18" charset="0"/>
                <a:cs typeface="Times New Roman" panose="02020603050405020304" pitchFamily="18" charset="0"/>
              </a:rPr>
              <a:t>US EPA Risk Mitigation Decision</a:t>
            </a:r>
            <a:endParaRPr lang="en-US" altLang="en-US"/>
          </a:p>
        </p:txBody>
      </p:sp>
      <p:sp>
        <p:nvSpPr>
          <p:cNvPr id="34819" name="Content Placeholder 2"/>
          <p:cNvSpPr>
            <a:spLocks noGrp="1"/>
          </p:cNvSpPr>
          <p:nvPr>
            <p:ph idx="1"/>
          </p:nvPr>
        </p:nvSpPr>
        <p:spPr>
          <a:xfrm>
            <a:off x="611188" y="4343400"/>
            <a:ext cx="7924800" cy="1905000"/>
          </a:xfrm>
        </p:spPr>
        <p:txBody>
          <a:bodyPr/>
          <a:lstStyle/>
          <a:p>
            <a:r>
              <a:rPr lang="en-US" altLang="en-US" sz="2400">
                <a:latin typeface="Times New Roman" panose="02020603050405020304" pitchFamily="18" charset="0"/>
                <a:cs typeface="Times New Roman" panose="02020603050405020304" pitchFamily="18" charset="0"/>
              </a:rPr>
              <a:t>Block formation only for consumer use.</a:t>
            </a:r>
          </a:p>
          <a:p>
            <a:r>
              <a:rPr lang="en-US" altLang="en-US" sz="2400">
                <a:latin typeface="Times New Roman" panose="02020603050405020304" pitchFamily="18" charset="0"/>
                <a:cs typeface="Times New Roman" panose="02020603050405020304" pitchFamily="18" charset="0"/>
              </a:rPr>
              <a:t>Tamper resistant bait station required for above ground uses of 2</a:t>
            </a:r>
            <a:r>
              <a:rPr lang="en-US" altLang="en-US" sz="2400" baseline="30000">
                <a:latin typeface="Times New Roman" panose="02020603050405020304" pitchFamily="18" charset="0"/>
                <a:cs typeface="Times New Roman" panose="02020603050405020304" pitchFamily="18" charset="0"/>
              </a:rPr>
              <a:t>nd</a:t>
            </a:r>
            <a:r>
              <a:rPr lang="en-US" altLang="en-US" sz="2400">
                <a:latin typeface="Times New Roman" panose="02020603050405020304" pitchFamily="18" charset="0"/>
                <a:cs typeface="Times New Roman" panose="02020603050405020304" pitchFamily="18" charset="0"/>
              </a:rPr>
              <a:t> Gen.</a:t>
            </a:r>
          </a:p>
          <a:p>
            <a:r>
              <a:rPr lang="en-US" altLang="en-US" sz="2400">
                <a:latin typeface="Times New Roman" panose="02020603050405020304" pitchFamily="18" charset="0"/>
                <a:cs typeface="Times New Roman" panose="02020603050405020304" pitchFamily="18" charset="0"/>
              </a:rPr>
              <a:t>Below ground uses excluded from bait station and solid bait “block” requirement (Gopher/Mole).</a:t>
            </a:r>
            <a:endParaRPr lang="en-US" altLang="en-US" sz="2400"/>
          </a:p>
        </p:txBody>
      </p:sp>
      <p:pic>
        <p:nvPicPr>
          <p:cNvPr id="348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4625"/>
            <a:ext cx="325596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71613"/>
            <a:ext cx="24384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685800" y="304800"/>
            <a:ext cx="7772400" cy="1143000"/>
          </a:xfrm>
        </p:spPr>
        <p:txBody>
          <a:bodyPr/>
          <a:lstStyle/>
          <a:p>
            <a:r>
              <a:rPr lang="en-US" altLang="en-US" sz="4000">
                <a:solidFill>
                  <a:schemeClr val="tx1"/>
                </a:solidFill>
                <a:latin typeface="Times New Roman" panose="02020603050405020304" pitchFamily="18" charset="0"/>
                <a:cs typeface="Times New Roman" panose="02020603050405020304" pitchFamily="18" charset="0"/>
              </a:rPr>
              <a:t>Vertebrate Pest Control Research Advisory Committee</a:t>
            </a:r>
          </a:p>
        </p:txBody>
      </p:sp>
      <p:sp>
        <p:nvSpPr>
          <p:cNvPr id="8195" name="Rectangle 3"/>
          <p:cNvSpPr>
            <a:spLocks noGrp="1"/>
          </p:cNvSpPr>
          <p:nvPr>
            <p:ph type="body" idx="1"/>
          </p:nvPr>
        </p:nvSpPr>
        <p:spPr>
          <a:xfrm>
            <a:off x="659704" y="1785480"/>
            <a:ext cx="7772400" cy="4114800"/>
          </a:xfrm>
        </p:spPr>
        <p:txBody>
          <a:bodyPr/>
          <a:lstStyle/>
          <a:p>
            <a:pPr marL="0" indent="0">
              <a:buFontTx/>
              <a:buNone/>
            </a:pPr>
            <a:r>
              <a:rPr lang="en-US" altLang="en-US" sz="2800" b="1" dirty="0">
                <a:latin typeface="Times New Roman" panose="02020603050405020304" pitchFamily="18" charset="0"/>
                <a:cs typeface="Times New Roman" panose="02020603050405020304" pitchFamily="18" charset="0"/>
              </a:rPr>
              <a:t>How is VPCRAC Funded?</a:t>
            </a:r>
          </a:p>
          <a:p>
            <a:pPr marL="0" indent="0">
              <a:buFontTx/>
              <a:buNone/>
            </a:pPr>
            <a:r>
              <a:rPr lang="en-US" altLang="en-US" sz="2800" dirty="0">
                <a:latin typeface="Times New Roman" panose="02020603050405020304" pitchFamily="18" charset="0"/>
                <a:cs typeface="Times New Roman" panose="02020603050405020304" pitchFamily="18" charset="0"/>
              </a:rPr>
              <a:t>In 1990, the Rodenticide Surcharge Program (Assembly Bill 2776) requested each agricultural commissioner to collect a fee or surcharge of 50 cents for each pound of vertebrate pest control material sold, distributed, or applied by the county. </a:t>
            </a:r>
          </a:p>
          <a:p>
            <a:pPr marL="0" indent="0">
              <a:buFontTx/>
              <a:buNone/>
            </a:pPr>
            <a:endParaRPr lang="en-US" altLang="en-US" sz="2800" dirty="0">
              <a:latin typeface="Times New Roman" panose="02020603050405020304" pitchFamily="18" charset="0"/>
              <a:cs typeface="Times New Roman" panose="02020603050405020304" pitchFamily="18" charset="0"/>
            </a:endParaRPr>
          </a:p>
          <a:p>
            <a:pPr marL="0" indent="0">
              <a:buFontTx/>
              <a:buNone/>
            </a:pPr>
            <a:r>
              <a:rPr lang="en-US" altLang="en-US" sz="2800" dirty="0">
                <a:latin typeface="Times New Roman" panose="02020603050405020304" pitchFamily="18" charset="0"/>
                <a:cs typeface="Times New Roman" panose="02020603050405020304" pitchFamily="18" charset="0"/>
              </a:rPr>
              <a:t>On average $500,000 per year is collected.</a:t>
            </a:r>
          </a:p>
          <a:p>
            <a:pPr marL="0" indent="0">
              <a:buFontTx/>
              <a:buNone/>
            </a:pPr>
            <a:endParaRPr lang="en-US" altLang="en-US" sz="2800" dirty="0">
              <a:latin typeface="Times New Roman" panose="02020603050405020304" pitchFamily="18" charset="0"/>
              <a:cs typeface="Times New Roman" panose="02020603050405020304" pitchFamily="18" charset="0"/>
            </a:endParaRPr>
          </a:p>
          <a:p>
            <a:pPr marL="0" indent="0">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Food Ag Code sec. 6029, extended through Jan. 2026</a:t>
            </a:r>
          </a:p>
          <a:p>
            <a:pPr marL="0" indent="0">
              <a:buFontTx/>
              <a:buNone/>
            </a:pPr>
            <a:endParaRPr lang="en-US" altLang="en-US" sz="2800" dirty="0">
              <a:latin typeface="Times New Roman" panose="02020603050405020304" pitchFamily="18" charset="0"/>
              <a:cs typeface="Times New Roman" panose="02020603050405020304" pitchFamily="18" charset="0"/>
            </a:endParaRPr>
          </a:p>
          <a:p>
            <a:pPr marL="0" indent="0">
              <a:buFontTx/>
              <a:buNone/>
            </a:pPr>
            <a:endParaRPr lang="en-US" altLang="en-US" sz="2800" dirty="0">
              <a:latin typeface="Times New Roman" panose="02020603050405020304" pitchFamily="18" charset="0"/>
              <a:cs typeface="Times New Roman" panose="02020603050405020304" pitchFamily="18" charset="0"/>
            </a:endParaRPr>
          </a:p>
          <a:p>
            <a:pPr marL="0" indent="0">
              <a:buFontTx/>
              <a:buNone/>
            </a:pPr>
            <a:endParaRPr lang="en-US" alt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304800" y="1371600"/>
            <a:ext cx="8534400" cy="4910138"/>
          </a:xfrm>
        </p:spPr>
        <p:txBody>
          <a:bodyPr/>
          <a:lstStyle/>
          <a:p>
            <a:r>
              <a:rPr lang="en-US" altLang="en-US" sz="2600" dirty="0">
                <a:solidFill>
                  <a:srgbClr val="FFFF00"/>
                </a:solidFill>
                <a:latin typeface="Times New Roman" panose="02020603050405020304" pitchFamily="18" charset="0"/>
                <a:cs typeface="Times New Roman" panose="02020603050405020304" pitchFamily="18" charset="0"/>
              </a:rPr>
              <a:t>Designate all SGARs as restricted materials</a:t>
            </a:r>
          </a:p>
          <a:p>
            <a:pPr lvl="1">
              <a:spcAft>
                <a:spcPts val="600"/>
              </a:spcAft>
            </a:pPr>
            <a:r>
              <a:rPr lang="en-US" altLang="en-US" sz="2600"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Only certified applicators can purchase and use these products</a:t>
            </a:r>
          </a:p>
          <a:p>
            <a:pPr>
              <a:spcAft>
                <a:spcPts val="600"/>
              </a:spcAft>
            </a:pPr>
            <a:r>
              <a:rPr lang="en-US" altLang="en-US" sz="2600" dirty="0">
                <a:solidFill>
                  <a:srgbClr val="FFFF00"/>
                </a:solidFill>
                <a:latin typeface="Times New Roman" panose="02020603050405020304" pitchFamily="18" charset="0"/>
                <a:cs typeface="Times New Roman" panose="02020603050405020304" pitchFamily="18" charset="0"/>
              </a:rPr>
              <a:t>Limit the aboveground use of baits</a:t>
            </a:r>
            <a:r>
              <a:rPr lang="en-US" altLang="en-US" sz="2600" u="sng" dirty="0">
                <a:solidFill>
                  <a:srgbClr val="FFFF00"/>
                </a:solidFill>
                <a:latin typeface="Times New Roman" panose="02020603050405020304" pitchFamily="18" charset="0"/>
                <a:cs typeface="Times New Roman" panose="02020603050405020304" pitchFamily="18" charset="0"/>
              </a:rPr>
              <a:t> within 50 feet</a:t>
            </a:r>
            <a:r>
              <a:rPr lang="en-US" altLang="en-US" sz="2600" dirty="0">
                <a:solidFill>
                  <a:srgbClr val="FFFF00"/>
                </a:solidFill>
                <a:latin typeface="Times New Roman" panose="02020603050405020304" pitchFamily="18" charset="0"/>
                <a:cs typeface="Times New Roman" panose="02020603050405020304" pitchFamily="18" charset="0"/>
              </a:rPr>
              <a:t> of a man-made structure unless there is a “feature” associated with the site that is harboring or attracting the target pest between the 50-foot limit and the limit specified on the label (typically 100 feet)</a:t>
            </a:r>
          </a:p>
          <a:p>
            <a:r>
              <a:rPr lang="en-US" altLang="en-US" sz="2600" dirty="0">
                <a:solidFill>
                  <a:srgbClr val="FFFF00"/>
                </a:solidFill>
                <a:latin typeface="Times New Roman" panose="02020603050405020304" pitchFamily="18" charset="0"/>
                <a:cs typeface="Times New Roman" panose="02020603050405020304" pitchFamily="18" charset="0"/>
              </a:rPr>
              <a:t>Revise definition of private applicator to refer to the federal definition of agricultural commodity.</a:t>
            </a:r>
          </a:p>
          <a:p>
            <a:r>
              <a:rPr lang="en-US" altLang="en-US" sz="2600" b="1" u="sng" dirty="0">
                <a:solidFill>
                  <a:srgbClr val="FFFF00"/>
                </a:solidFill>
                <a:latin typeface="Times New Roman" panose="02020603050405020304" pitchFamily="18" charset="0"/>
                <a:cs typeface="Times New Roman" panose="02020603050405020304" pitchFamily="18" charset="0"/>
              </a:rPr>
              <a:t>Effective July 1, 2014</a:t>
            </a:r>
          </a:p>
        </p:txBody>
      </p:sp>
      <p:sp>
        <p:nvSpPr>
          <p:cNvPr id="35843" name="Title 2"/>
          <p:cNvSpPr>
            <a:spLocks noGrp="1"/>
          </p:cNvSpPr>
          <p:nvPr>
            <p:ph type="title"/>
          </p:nvPr>
        </p:nvSpPr>
        <p:spPr>
          <a:xfrm>
            <a:off x="304800" y="304800"/>
            <a:ext cx="8534400" cy="1143000"/>
          </a:xfrm>
        </p:spPr>
        <p:txBody>
          <a:bodyPr/>
          <a:lstStyle/>
          <a:p>
            <a:r>
              <a:rPr lang="en-US" altLang="en-US" dirty="0">
                <a:solidFill>
                  <a:srgbClr val="FFFF00"/>
                </a:solidFill>
                <a:latin typeface="Times New Roman" panose="02020603050405020304" pitchFamily="18" charset="0"/>
                <a:cs typeface="Times New Roman" panose="02020603050405020304" pitchFamily="18" charset="0"/>
              </a:rPr>
              <a:t>DPR 2</a:t>
            </a:r>
            <a:r>
              <a:rPr lang="en-US" altLang="en-US" baseline="30000" dirty="0">
                <a:solidFill>
                  <a:srgbClr val="FFFF00"/>
                </a:solidFill>
                <a:latin typeface="Times New Roman" panose="02020603050405020304" pitchFamily="18" charset="0"/>
                <a:cs typeface="Times New Roman" panose="02020603050405020304" pitchFamily="18" charset="0"/>
              </a:rPr>
              <a:t>nd</a:t>
            </a:r>
            <a:r>
              <a:rPr lang="en-US" altLang="en-US" dirty="0">
                <a:solidFill>
                  <a:srgbClr val="FFFF00"/>
                </a:solidFill>
                <a:latin typeface="Times New Roman" panose="02020603050405020304" pitchFamily="18" charset="0"/>
                <a:cs typeface="Times New Roman" panose="02020603050405020304" pitchFamily="18" charset="0"/>
              </a:rPr>
              <a:t> Generation Restricted Use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685800" y="381000"/>
            <a:ext cx="7772400" cy="1143000"/>
          </a:xfrm>
        </p:spPr>
        <p:txBody>
          <a:bodyPr/>
          <a:lstStyle/>
          <a:p>
            <a:pPr eaLnBrk="1" hangingPunct="1"/>
            <a:r>
              <a:rPr lang="en-US" altLang="en-US">
                <a:solidFill>
                  <a:srgbClr val="FFFF00"/>
                </a:solidFill>
                <a:latin typeface="Times New Roman" panose="02020603050405020304" pitchFamily="18" charset="0"/>
                <a:cs typeface="Times New Roman" panose="02020603050405020304" pitchFamily="18" charset="0"/>
              </a:rPr>
              <a:t>EPA Review of small gas cartridges</a:t>
            </a:r>
          </a:p>
        </p:txBody>
      </p:sp>
      <p:sp>
        <p:nvSpPr>
          <p:cNvPr id="37891" name="Content Placeholder 2"/>
          <p:cNvSpPr>
            <a:spLocks noGrp="1"/>
          </p:cNvSpPr>
          <p:nvPr>
            <p:ph idx="4294967295"/>
          </p:nvPr>
        </p:nvSpPr>
        <p:spPr/>
        <p:txBody>
          <a:bodyPr/>
          <a:lstStyle/>
          <a:p>
            <a:pPr eaLnBrk="1" hangingPunct="1">
              <a:lnSpc>
                <a:spcPct val="80000"/>
              </a:lnSpc>
              <a:spcBef>
                <a:spcPts val="1200"/>
              </a:spcBef>
            </a:pPr>
            <a:r>
              <a:rPr lang="en-US" altLang="en-US" sz="3000">
                <a:solidFill>
                  <a:srgbClr val="FFFF00"/>
                </a:solidFill>
                <a:latin typeface="Times New Roman" panose="02020603050405020304" pitchFamily="18" charset="0"/>
                <a:cs typeface="Times New Roman" panose="02020603050405020304" pitchFamily="18" charset="0"/>
              </a:rPr>
              <a:t>Periodic Registration Review</a:t>
            </a:r>
          </a:p>
          <a:p>
            <a:pPr eaLnBrk="1" hangingPunct="1">
              <a:lnSpc>
                <a:spcPct val="80000"/>
              </a:lnSpc>
              <a:spcBef>
                <a:spcPts val="1200"/>
              </a:spcBef>
            </a:pPr>
            <a:r>
              <a:rPr lang="en-US" altLang="en-US" sz="3000">
                <a:solidFill>
                  <a:srgbClr val="FFFF00"/>
                </a:solidFill>
                <a:latin typeface="Times New Roman" panose="02020603050405020304" pitchFamily="18" charset="0"/>
                <a:cs typeface="Times New Roman" panose="02020603050405020304" pitchFamily="18" charset="0"/>
              </a:rPr>
              <a:t>Ecological Risk Assessment indicates some endangered species could be at risk</a:t>
            </a:r>
          </a:p>
          <a:p>
            <a:pPr eaLnBrk="1" hangingPunct="1">
              <a:lnSpc>
                <a:spcPct val="80000"/>
              </a:lnSpc>
              <a:spcBef>
                <a:spcPts val="1200"/>
              </a:spcBef>
            </a:pPr>
            <a:r>
              <a:rPr lang="en-US" altLang="en-US" sz="3000">
                <a:solidFill>
                  <a:srgbClr val="FFFF00"/>
                </a:solidFill>
                <a:latin typeface="Times New Roman" panose="02020603050405020304" pitchFamily="18" charset="0"/>
                <a:cs typeface="Times New Roman" panose="02020603050405020304" pitchFamily="18" charset="0"/>
              </a:rPr>
              <a:t>Waiting on USFWS to release Biological Opinion</a:t>
            </a:r>
          </a:p>
          <a:p>
            <a:pPr eaLnBrk="1" hangingPunct="1">
              <a:lnSpc>
                <a:spcPct val="80000"/>
              </a:lnSpc>
              <a:spcBef>
                <a:spcPts val="1200"/>
              </a:spcBef>
            </a:pPr>
            <a:r>
              <a:rPr lang="en-US" altLang="en-US" sz="3000">
                <a:solidFill>
                  <a:srgbClr val="FFFF00"/>
                </a:solidFill>
                <a:latin typeface="Times New Roman" panose="02020603050405020304" pitchFamily="18" charset="0"/>
                <a:cs typeface="Times New Roman" panose="02020603050405020304" pitchFamily="18" charset="0"/>
              </a:rPr>
              <a:t>Geographic restriction as means of mitigation to be considered</a:t>
            </a:r>
          </a:p>
          <a:p>
            <a:pPr eaLnBrk="1" hangingPunct="1">
              <a:lnSpc>
                <a:spcPct val="80000"/>
              </a:lnSpc>
              <a:spcBef>
                <a:spcPts val="1200"/>
              </a:spcBef>
            </a:pPr>
            <a:r>
              <a:rPr lang="en-US" altLang="en-US" sz="3000">
                <a:solidFill>
                  <a:srgbClr val="FFFF00"/>
                </a:solidFill>
                <a:latin typeface="Times New Roman" panose="02020603050405020304" pitchFamily="18" charset="0"/>
                <a:cs typeface="Times New Roman" panose="02020603050405020304" pitchFamily="18" charset="0"/>
              </a:rPr>
              <a:t>Next step – release Proposed Interim Decision for public comment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86" y="1219200"/>
            <a:ext cx="4205114" cy="5410200"/>
          </a:xfrm>
          <a:prstGeom prst="rect">
            <a:avLst/>
          </a:prstGeom>
        </p:spPr>
      </p:pic>
      <p:sp>
        <p:nvSpPr>
          <p:cNvPr id="3" name="TextBox 2"/>
          <p:cNvSpPr txBox="1"/>
          <p:nvPr/>
        </p:nvSpPr>
        <p:spPr>
          <a:xfrm>
            <a:off x="4622670" y="1219200"/>
            <a:ext cx="4154055" cy="4585871"/>
          </a:xfrm>
          <a:prstGeom prst="rect">
            <a:avLst/>
          </a:prstGeom>
          <a:noFill/>
        </p:spPr>
        <p:txBody>
          <a:bodyPr wrap="square" rtlCol="0">
            <a:spAutoFit/>
          </a:bodyPr>
          <a:lstStyle/>
          <a:p>
            <a:pPr algn="ctr"/>
            <a:r>
              <a:rPr lang="en-US" sz="2000" b="1" u="sng" dirty="0"/>
              <a:t>Rodenticides:</a:t>
            </a:r>
          </a:p>
          <a:p>
            <a:pPr algn="ctr"/>
            <a:endParaRPr lang="en-US" sz="2000" b="1" u="sng" dirty="0"/>
          </a:p>
          <a:p>
            <a:pPr marL="285750" indent="-285750">
              <a:buFont typeface="Arial" panose="020B0604020202020204" pitchFamily="34" charset="0"/>
              <a:buChar char="•"/>
            </a:pPr>
            <a:r>
              <a:rPr lang="en-US" sz="1800" dirty="0"/>
              <a:t>Rodenticides that are designated as California Restricted Materials cannot be used.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below ground applications that are not designated as California Restricted …can be used if consistent with the label.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 following rodent repellants may be used in and around marijuana cultivation sites consistent with the label: </a:t>
            </a:r>
            <a:r>
              <a:rPr lang="en-US" sz="1800" dirty="0" err="1"/>
              <a:t>Capiscum</a:t>
            </a:r>
            <a:r>
              <a:rPr lang="en-US" sz="1800" dirty="0"/>
              <a:t> Oleoresin, Putrescent Whole Egg Solids, Garlic</a:t>
            </a:r>
          </a:p>
        </p:txBody>
      </p:sp>
      <p:sp>
        <p:nvSpPr>
          <p:cNvPr id="4" name="TextBox 3"/>
          <p:cNvSpPr txBox="1"/>
          <p:nvPr/>
        </p:nvSpPr>
        <p:spPr>
          <a:xfrm>
            <a:off x="325322" y="228600"/>
            <a:ext cx="8594696" cy="769441"/>
          </a:xfrm>
          <a:prstGeom prst="rect">
            <a:avLst/>
          </a:prstGeom>
          <a:noFill/>
        </p:spPr>
        <p:txBody>
          <a:bodyPr wrap="square" rtlCol="0">
            <a:spAutoFit/>
          </a:bodyPr>
          <a:lstStyle/>
          <a:p>
            <a:pPr algn="ctr"/>
            <a:r>
              <a:rPr lang="en-US" sz="4400" dirty="0"/>
              <a:t>Pesticide use on Marijuana</a:t>
            </a:r>
          </a:p>
        </p:txBody>
      </p:sp>
    </p:spTree>
    <p:extLst>
      <p:ext uri="{BB962C8B-B14F-4D97-AF65-F5344CB8AC3E}">
        <p14:creationId xmlns:p14="http://schemas.microsoft.com/office/powerpoint/2010/main" val="83806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685800" y="304800"/>
            <a:ext cx="7772400" cy="1143000"/>
          </a:xfrm>
        </p:spPr>
        <p:txBody>
          <a:bodyPr/>
          <a:lstStyle/>
          <a:p>
            <a:r>
              <a:rPr lang="en-US" altLang="en-US" sz="4000">
                <a:solidFill>
                  <a:schemeClr val="tx1"/>
                </a:solidFill>
                <a:latin typeface="Times New Roman" panose="02020603050405020304" pitchFamily="18" charset="0"/>
                <a:cs typeface="Times New Roman" panose="02020603050405020304" pitchFamily="18" charset="0"/>
              </a:rPr>
              <a:t>Vertebrate Pest Control Research Advisory Committee</a:t>
            </a:r>
          </a:p>
        </p:txBody>
      </p:sp>
      <p:sp>
        <p:nvSpPr>
          <p:cNvPr id="9219" name="Rectangle 3"/>
          <p:cNvSpPr>
            <a:spLocks noGrp="1"/>
          </p:cNvSpPr>
          <p:nvPr>
            <p:ph type="body" idx="1"/>
          </p:nvPr>
        </p:nvSpPr>
        <p:spPr/>
        <p:txBody>
          <a:bodyPr/>
          <a:lstStyle/>
          <a:p>
            <a:pPr marL="0" indent="0">
              <a:buFontTx/>
              <a:buNone/>
            </a:pPr>
            <a:r>
              <a:rPr lang="en-US" altLang="en-US" sz="2800" b="1">
                <a:latin typeface="Times New Roman" panose="02020603050405020304" pitchFamily="18" charset="0"/>
                <a:cs typeface="Times New Roman" panose="02020603050405020304" pitchFamily="18" charset="0"/>
              </a:rPr>
              <a:t>What does VPCRAC Fund?</a:t>
            </a:r>
          </a:p>
          <a:p>
            <a:pPr marL="0" indent="0">
              <a:buFontTx/>
              <a:buNone/>
            </a:pPr>
            <a:r>
              <a:rPr lang="en-US" altLang="en-US" sz="2800">
                <a:latin typeface="Times New Roman" panose="02020603050405020304" pitchFamily="18" charset="0"/>
                <a:cs typeface="Times New Roman" panose="02020603050405020304" pitchFamily="18" charset="0"/>
              </a:rPr>
              <a:t>The money generated by this surcharge is used to fund the research required by the EPA to maintain current registrations, payment of registration fees, to improve existing rodenticides, and to find new materials and methods to solve vertebrate pest problems.</a:t>
            </a:r>
          </a:p>
          <a:p>
            <a:pPr marL="0" indent="0">
              <a:buFontTx/>
              <a:buNone/>
            </a:pPr>
            <a:endParaRPr lang="en-US" altLang="en-US" sz="2800">
              <a:latin typeface="Times New Roman" panose="02020603050405020304" pitchFamily="18" charset="0"/>
              <a:cs typeface="Times New Roman" panose="02020603050405020304" pitchFamily="18" charset="0"/>
            </a:endParaRPr>
          </a:p>
          <a:p>
            <a:pPr marL="0" indent="0">
              <a:buFontTx/>
              <a:buNone/>
            </a:pPr>
            <a:r>
              <a:rPr lang="en-US" altLang="en-US" sz="2800">
                <a:latin typeface="Times New Roman" panose="02020603050405020304" pitchFamily="18" charset="0"/>
                <a:cs typeface="Times New Roman" panose="02020603050405020304" pitchFamily="18" charset="0"/>
              </a:rPr>
              <a:t>To date over 130 VPCRAC funded vertebrate pest related studies have been completed.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0"/>
            <a:ext cx="7772400" cy="1143000"/>
          </a:xfrm>
        </p:spPr>
        <p:txBody>
          <a:bodyPr/>
          <a:lstStyle/>
          <a:p>
            <a:r>
              <a:rPr lang="en-US" altLang="en-US">
                <a:solidFill>
                  <a:schemeClr val="tx1"/>
                </a:solidFill>
                <a:latin typeface="Times New Roman" panose="02020603050405020304" pitchFamily="18" charset="0"/>
                <a:cs typeface="Times New Roman" panose="02020603050405020304" pitchFamily="18" charset="0"/>
              </a:rPr>
              <a:t>CDFA</a:t>
            </a:r>
            <a:r>
              <a:rPr lang="en-US" altLang="en-US">
                <a:solidFill>
                  <a:schemeClr val="tx1"/>
                </a:solidFill>
                <a:latin typeface="Arial" panose="020B0604020202020204" pitchFamily="34" charset="0"/>
                <a:cs typeface="Arial" panose="020B0604020202020204" pitchFamily="34" charset="0"/>
              </a:rPr>
              <a:t> Maintained Labels</a:t>
            </a:r>
          </a:p>
        </p:txBody>
      </p:sp>
      <p:graphicFrame>
        <p:nvGraphicFramePr>
          <p:cNvPr id="4" name="Content Placeholder 3"/>
          <p:cNvGraphicFramePr>
            <a:graphicFrameLocks noGrp="1"/>
          </p:cNvGraphicFramePr>
          <p:nvPr>
            <p:ph idx="1"/>
          </p:nvPr>
        </p:nvGraphicFramePr>
        <p:xfrm>
          <a:off x="304800" y="1143000"/>
          <a:ext cx="8458200" cy="5434013"/>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425900">
                <a:tc>
                  <a:txBody>
                    <a:bodyPr/>
                    <a:lstStyle/>
                    <a:p>
                      <a:pPr algn="ctr" fontAlgn="ctr"/>
                      <a:r>
                        <a:rPr lang="en-US" sz="1200" b="1" i="0" u="none" strike="noStrike" dirty="0">
                          <a:solidFill>
                            <a:srgbClr val="000000"/>
                          </a:solidFill>
                          <a:latin typeface="Calibri"/>
                        </a:rPr>
                        <a:t>Product</a:t>
                      </a:r>
                    </a:p>
                  </a:txBody>
                  <a:tcPr marL="9525" marR="9525" marT="9522" marB="0" anchor="ctr"/>
                </a:tc>
                <a:tc>
                  <a:txBody>
                    <a:bodyPr/>
                    <a:lstStyle/>
                    <a:p>
                      <a:pPr algn="ctr" fontAlgn="ctr"/>
                      <a:r>
                        <a:rPr lang="en-US" sz="1200" b="1" i="0" u="none" strike="noStrike">
                          <a:solidFill>
                            <a:srgbClr val="000000"/>
                          </a:solidFill>
                          <a:latin typeface="Calibri"/>
                        </a:rPr>
                        <a:t>Pests</a:t>
                      </a:r>
                    </a:p>
                  </a:txBody>
                  <a:tcPr marL="9525" marR="9525" marT="9522" marB="0" anchor="ctr"/>
                </a:tc>
                <a:tc>
                  <a:txBody>
                    <a:bodyPr/>
                    <a:lstStyle/>
                    <a:p>
                      <a:pPr algn="ctr" fontAlgn="ctr"/>
                      <a:r>
                        <a:rPr lang="en-US" sz="1200" b="1" i="0" u="none" strike="noStrike">
                          <a:solidFill>
                            <a:srgbClr val="000000"/>
                          </a:solidFill>
                          <a:latin typeface="Calibri"/>
                        </a:rPr>
                        <a:t>Use Sites</a:t>
                      </a:r>
                    </a:p>
                  </a:txBody>
                  <a:tcPr marL="9525" marR="9525" marT="9522" marB="0" anchor="ctr"/>
                </a:tc>
                <a:tc>
                  <a:txBody>
                    <a:bodyPr/>
                    <a:lstStyle/>
                    <a:p>
                      <a:pPr algn="ctr" fontAlgn="ctr"/>
                      <a:r>
                        <a:rPr lang="en-US" sz="1200" b="1" i="0" u="none" strike="noStrike">
                          <a:solidFill>
                            <a:srgbClr val="000000"/>
                          </a:solidFill>
                          <a:latin typeface="Calibri"/>
                        </a:rPr>
                        <a:t>Methods</a:t>
                      </a:r>
                    </a:p>
                  </a:txBody>
                  <a:tcPr marL="9525" marR="9525" marT="9522" marB="0" anchor="ctr"/>
                </a:tc>
                <a:extLst>
                  <a:ext uri="{0D108BD9-81ED-4DB2-BD59-A6C34878D82A}">
                    <a16:rowId xmlns:a16="http://schemas.microsoft.com/office/drawing/2014/main" val="10000"/>
                  </a:ext>
                </a:extLst>
              </a:tr>
              <a:tr h="851223">
                <a:tc>
                  <a:txBody>
                    <a:bodyPr/>
                    <a:lstStyle/>
                    <a:p>
                      <a:pPr algn="ctr" fontAlgn="ctr"/>
                      <a:r>
                        <a:rPr lang="en-US" sz="1200" b="0" i="0" u="none" strike="noStrike" dirty="0">
                          <a:solidFill>
                            <a:srgbClr val="000000"/>
                          </a:solidFill>
                          <a:latin typeface="Calibri"/>
                        </a:rPr>
                        <a:t>Diphacinone Grain .005%</a:t>
                      </a:r>
                    </a:p>
                  </a:txBody>
                  <a:tcPr marL="9525" marR="9525" marT="9522" marB="0" anchor="ctr"/>
                </a:tc>
                <a:tc>
                  <a:txBody>
                    <a:bodyPr/>
                    <a:lstStyle/>
                    <a:p>
                      <a:pPr algn="ctr" fontAlgn="ctr"/>
                      <a:r>
                        <a:rPr lang="en-US" sz="1200" b="1" i="0" u="none" strike="noStrike" dirty="0">
                          <a:solidFill>
                            <a:srgbClr val="000000"/>
                          </a:solidFill>
                          <a:latin typeface="Calibri"/>
                        </a:rPr>
                        <a:t>Ground Squirrels</a:t>
                      </a:r>
                      <a:r>
                        <a:rPr lang="en-US" sz="1200" b="0" i="0" u="none" strike="noStrike" dirty="0">
                          <a:solidFill>
                            <a:srgbClr val="000000"/>
                          </a:solidFill>
                          <a:latin typeface="Calibri"/>
                        </a:rPr>
                        <a:t>, Norway and Roof Rats, Wood Rats, Voles, Jack Rabbits, Cottontail, Chipmunks, Muskrats</a:t>
                      </a:r>
                    </a:p>
                  </a:txBody>
                  <a:tcPr marL="9525" marR="9525" marT="9522" marB="0" anchor="ctr"/>
                </a:tc>
                <a:tc>
                  <a:txBody>
                    <a:bodyPr/>
                    <a:lstStyle/>
                    <a:p>
                      <a:pPr algn="ctr" fontAlgn="ctr"/>
                      <a:r>
                        <a:rPr lang="en-US" sz="1200" b="0" i="0" u="none" strike="noStrike">
                          <a:solidFill>
                            <a:srgbClr val="000000"/>
                          </a:solidFill>
                          <a:latin typeface="Calibri"/>
                        </a:rPr>
                        <a:t>Ag Buildings, Crops, Range, Forestry, NonCrop, Waterways (muskrat)</a:t>
                      </a:r>
                    </a:p>
                  </a:txBody>
                  <a:tcPr marL="9525" marR="9525" marT="9522" marB="0" anchor="ctr"/>
                </a:tc>
                <a:tc>
                  <a:txBody>
                    <a:bodyPr/>
                    <a:lstStyle/>
                    <a:p>
                      <a:pPr algn="ctr" fontAlgn="ctr"/>
                      <a:r>
                        <a:rPr lang="en-US" sz="1200" b="0" i="0" u="none" strike="noStrike">
                          <a:solidFill>
                            <a:srgbClr val="000000"/>
                          </a:solidFill>
                          <a:latin typeface="Calibri"/>
                        </a:rPr>
                        <a:t>Bait Stations, Spot Baiting</a:t>
                      </a:r>
                    </a:p>
                  </a:txBody>
                  <a:tcPr marL="9525" marR="9525" marT="9522" marB="0" anchor="ctr"/>
                </a:tc>
                <a:extLst>
                  <a:ext uri="{0D108BD9-81ED-4DB2-BD59-A6C34878D82A}">
                    <a16:rowId xmlns:a16="http://schemas.microsoft.com/office/drawing/2014/main" val="10001"/>
                  </a:ext>
                </a:extLst>
              </a:tr>
              <a:tr h="641152">
                <a:tc>
                  <a:txBody>
                    <a:bodyPr/>
                    <a:lstStyle/>
                    <a:p>
                      <a:pPr algn="ctr" fontAlgn="ctr"/>
                      <a:r>
                        <a:rPr lang="en-US" sz="1200" b="0" i="0" u="none" strike="noStrike" dirty="0">
                          <a:solidFill>
                            <a:srgbClr val="000000"/>
                          </a:solidFill>
                          <a:latin typeface="Calibri"/>
                        </a:rPr>
                        <a:t>Diphacinone Grain .010%</a:t>
                      </a:r>
                    </a:p>
                  </a:txBody>
                  <a:tcPr marL="9525" marR="9525" marT="9522" marB="0" anchor="ctr"/>
                </a:tc>
                <a:tc>
                  <a:txBody>
                    <a:bodyPr/>
                    <a:lstStyle/>
                    <a:p>
                      <a:pPr algn="ctr" fontAlgn="ctr"/>
                      <a:r>
                        <a:rPr lang="en-US" sz="1200" b="1" i="0" u="none" strike="noStrike" dirty="0">
                          <a:solidFill>
                            <a:srgbClr val="000000"/>
                          </a:solidFill>
                          <a:latin typeface="Calibri"/>
                        </a:rPr>
                        <a:t>Ground Squirrels</a:t>
                      </a:r>
                      <a:r>
                        <a:rPr lang="en-US" sz="1200" b="0" i="0" u="none" strike="noStrike" dirty="0">
                          <a:solidFill>
                            <a:srgbClr val="000000"/>
                          </a:solidFill>
                          <a:latin typeface="Calibri"/>
                        </a:rPr>
                        <a:t>, Deer Mice, House Mice</a:t>
                      </a:r>
                    </a:p>
                  </a:txBody>
                  <a:tcPr marL="9525" marR="9525" marT="9522" marB="0" anchor="ctr"/>
                </a:tc>
                <a:tc>
                  <a:txBody>
                    <a:bodyPr/>
                    <a:lstStyle/>
                    <a:p>
                      <a:pPr algn="ctr" fontAlgn="ctr"/>
                      <a:r>
                        <a:rPr lang="en-US" sz="1200" b="0" i="0" u="none" strike="noStrike">
                          <a:solidFill>
                            <a:srgbClr val="000000"/>
                          </a:solidFill>
                          <a:latin typeface="Calibri"/>
                        </a:rPr>
                        <a:t>Vineyards, Orchards, Groves, Forestry, Pasture, Range, NonCrop</a:t>
                      </a:r>
                    </a:p>
                  </a:txBody>
                  <a:tcPr marL="9525" marR="9525" marT="9522" marB="0" anchor="ctr"/>
                </a:tc>
                <a:tc>
                  <a:txBody>
                    <a:bodyPr/>
                    <a:lstStyle/>
                    <a:p>
                      <a:pPr algn="ctr" fontAlgn="ctr"/>
                      <a:r>
                        <a:rPr lang="en-US" sz="1200" b="0" i="0" u="none" strike="noStrike">
                          <a:solidFill>
                            <a:srgbClr val="000000"/>
                          </a:solidFill>
                          <a:latin typeface="Calibri"/>
                        </a:rPr>
                        <a:t>Broadcast Baiting</a:t>
                      </a:r>
                    </a:p>
                  </a:txBody>
                  <a:tcPr marL="9525" marR="9525" marT="9522" marB="0" anchor="ctr"/>
                </a:tc>
                <a:extLst>
                  <a:ext uri="{0D108BD9-81ED-4DB2-BD59-A6C34878D82A}">
                    <a16:rowId xmlns:a16="http://schemas.microsoft.com/office/drawing/2014/main" val="10002"/>
                  </a:ext>
                </a:extLst>
              </a:tr>
              <a:tr h="741057">
                <a:tc>
                  <a:txBody>
                    <a:bodyPr/>
                    <a:lstStyle/>
                    <a:p>
                      <a:pPr algn="ctr" fontAlgn="ctr"/>
                      <a:r>
                        <a:rPr lang="en-US" sz="1200" b="0" i="0" u="none" strike="noStrike" dirty="0" err="1">
                          <a:solidFill>
                            <a:srgbClr val="000000"/>
                          </a:solidFill>
                          <a:latin typeface="Calibri"/>
                        </a:rPr>
                        <a:t>Chlorophacinone</a:t>
                      </a:r>
                      <a:r>
                        <a:rPr lang="en-US" sz="1200" b="0" i="0" u="none" strike="noStrike" baseline="0" dirty="0">
                          <a:solidFill>
                            <a:srgbClr val="000000"/>
                          </a:solidFill>
                          <a:latin typeface="Calibri"/>
                        </a:rPr>
                        <a:t> </a:t>
                      </a:r>
                      <a:r>
                        <a:rPr lang="en-US" sz="1200" b="0" i="0" u="none" strike="noStrike" dirty="0">
                          <a:solidFill>
                            <a:srgbClr val="000000"/>
                          </a:solidFill>
                          <a:latin typeface="Calibri"/>
                        </a:rPr>
                        <a:t>Grain .005%</a:t>
                      </a:r>
                    </a:p>
                  </a:txBody>
                  <a:tcPr marL="9525" marR="9525" marT="9522" marB="0" anchor="ctr"/>
                </a:tc>
                <a:tc>
                  <a:txBody>
                    <a:bodyPr/>
                    <a:lstStyle/>
                    <a:p>
                      <a:pPr algn="ctr" fontAlgn="ctr"/>
                      <a:r>
                        <a:rPr lang="en-US" sz="1200" b="1" i="0" u="none" strike="noStrike" dirty="0">
                          <a:solidFill>
                            <a:srgbClr val="000000"/>
                          </a:solidFill>
                          <a:latin typeface="Calibri"/>
                        </a:rPr>
                        <a:t>Ground Squirrels</a:t>
                      </a:r>
                      <a:r>
                        <a:rPr lang="en-US" sz="1200" b="0" i="0" u="none" strike="noStrike" dirty="0">
                          <a:solidFill>
                            <a:srgbClr val="000000"/>
                          </a:solidFill>
                          <a:latin typeface="Calibri"/>
                        </a:rPr>
                        <a:t>, Voles, Chipmunks, Muskrats, Jackrabbits, Norway,</a:t>
                      </a:r>
                      <a:r>
                        <a:rPr lang="en-US" sz="1200" b="0" i="0" u="none" strike="noStrike" baseline="0" dirty="0">
                          <a:solidFill>
                            <a:srgbClr val="000000"/>
                          </a:solidFill>
                          <a:latin typeface="Calibri"/>
                        </a:rPr>
                        <a:t> </a:t>
                      </a:r>
                      <a:r>
                        <a:rPr lang="en-US" sz="1200" b="0" i="0" u="none" strike="noStrike" dirty="0">
                          <a:solidFill>
                            <a:srgbClr val="000000"/>
                          </a:solidFill>
                          <a:latin typeface="Calibri"/>
                        </a:rPr>
                        <a:t>Roof and Wood Rats</a:t>
                      </a:r>
                    </a:p>
                  </a:txBody>
                  <a:tcPr marL="9525" marR="9525" marT="9522" marB="0" anchor="ctr"/>
                </a:tc>
                <a:tc>
                  <a:txBody>
                    <a:bodyPr/>
                    <a:lstStyle/>
                    <a:p>
                      <a:pPr algn="ctr" fontAlgn="ctr"/>
                      <a:r>
                        <a:rPr lang="en-US" sz="1200" b="0" i="0" u="none" strike="noStrike" dirty="0">
                          <a:solidFill>
                            <a:srgbClr val="000000"/>
                          </a:solidFill>
                          <a:latin typeface="Calibri"/>
                        </a:rPr>
                        <a:t>Ag Buildings, Crops, Range, Forestry, </a:t>
                      </a:r>
                      <a:r>
                        <a:rPr lang="en-US" sz="1200" b="0" i="0" u="none" strike="noStrike" dirty="0" err="1">
                          <a:solidFill>
                            <a:srgbClr val="000000"/>
                          </a:solidFill>
                          <a:latin typeface="Calibri"/>
                        </a:rPr>
                        <a:t>NonCrop</a:t>
                      </a:r>
                      <a:r>
                        <a:rPr lang="en-US" sz="1200" b="0" i="0" u="none" strike="noStrike" dirty="0">
                          <a:solidFill>
                            <a:srgbClr val="000000"/>
                          </a:solidFill>
                          <a:latin typeface="Calibri"/>
                        </a:rPr>
                        <a:t>, Waterways (muskrat)</a:t>
                      </a:r>
                    </a:p>
                  </a:txBody>
                  <a:tcPr marL="9525" marR="9525" marT="9522" marB="0" anchor="ctr"/>
                </a:tc>
                <a:tc>
                  <a:txBody>
                    <a:bodyPr/>
                    <a:lstStyle/>
                    <a:p>
                      <a:pPr algn="ctr" fontAlgn="ctr"/>
                      <a:r>
                        <a:rPr lang="en-US" sz="1200" b="0" i="0" u="none" strike="noStrike">
                          <a:solidFill>
                            <a:srgbClr val="000000"/>
                          </a:solidFill>
                          <a:latin typeface="Calibri"/>
                        </a:rPr>
                        <a:t>Bait Stations, Spot Baiting</a:t>
                      </a:r>
                    </a:p>
                  </a:txBody>
                  <a:tcPr marL="9525" marR="9525" marT="9522" marB="0" anchor="ctr"/>
                </a:tc>
                <a:extLst>
                  <a:ext uri="{0D108BD9-81ED-4DB2-BD59-A6C34878D82A}">
                    <a16:rowId xmlns:a16="http://schemas.microsoft.com/office/drawing/2014/main" val="10003"/>
                  </a:ext>
                </a:extLst>
              </a:tr>
              <a:tr h="641152">
                <a:tc>
                  <a:txBody>
                    <a:bodyPr/>
                    <a:lstStyle/>
                    <a:p>
                      <a:pPr algn="ctr" fontAlgn="ctr"/>
                      <a:r>
                        <a:rPr lang="en-US" sz="1200" b="0" i="0" u="none" strike="noStrike" dirty="0" err="1">
                          <a:solidFill>
                            <a:srgbClr val="000000"/>
                          </a:solidFill>
                          <a:latin typeface="Calibri"/>
                        </a:rPr>
                        <a:t>Chlorophacinone</a:t>
                      </a:r>
                      <a:r>
                        <a:rPr lang="en-US" sz="1200" b="0" i="0" u="none" strike="noStrike" dirty="0">
                          <a:solidFill>
                            <a:srgbClr val="000000"/>
                          </a:solidFill>
                          <a:latin typeface="Calibri"/>
                        </a:rPr>
                        <a:t> Grain.</a:t>
                      </a:r>
                      <a:r>
                        <a:rPr lang="en-US" sz="1200" b="0" i="0" u="none" strike="noStrike" baseline="0" dirty="0">
                          <a:solidFill>
                            <a:srgbClr val="000000"/>
                          </a:solidFill>
                          <a:latin typeface="Calibri"/>
                        </a:rPr>
                        <a:t> </a:t>
                      </a:r>
                      <a:r>
                        <a:rPr lang="en-US" sz="1200" b="0" i="0" u="none" strike="noStrike" dirty="0">
                          <a:solidFill>
                            <a:srgbClr val="000000"/>
                          </a:solidFill>
                          <a:latin typeface="Calibri"/>
                        </a:rPr>
                        <a:t>010%</a:t>
                      </a:r>
                    </a:p>
                  </a:txBody>
                  <a:tcPr marL="9525" marR="9525" marT="9522" marB="0" anchor="ctr"/>
                </a:tc>
                <a:tc>
                  <a:txBody>
                    <a:bodyPr/>
                    <a:lstStyle/>
                    <a:p>
                      <a:pPr algn="ctr" fontAlgn="ctr"/>
                      <a:r>
                        <a:rPr lang="en-US" sz="1200" b="1" i="0" u="none" strike="noStrike" dirty="0">
                          <a:solidFill>
                            <a:srgbClr val="000000"/>
                          </a:solidFill>
                          <a:latin typeface="Calibri"/>
                        </a:rPr>
                        <a:t>Ground Squirrel</a:t>
                      </a:r>
                      <a:r>
                        <a:rPr lang="en-US" sz="1200" b="0" i="0" u="none" strike="noStrike" dirty="0">
                          <a:solidFill>
                            <a:srgbClr val="000000"/>
                          </a:solidFill>
                          <a:latin typeface="Calibri"/>
                        </a:rPr>
                        <a:t>, Voles, Deer Mice, House Mice, Pocket Gophers</a:t>
                      </a:r>
                    </a:p>
                  </a:txBody>
                  <a:tcPr marL="9525" marR="9525" marT="9522" marB="0" anchor="ctr"/>
                </a:tc>
                <a:tc>
                  <a:txBody>
                    <a:bodyPr/>
                    <a:lstStyle/>
                    <a:p>
                      <a:pPr algn="ctr" fontAlgn="ctr"/>
                      <a:r>
                        <a:rPr lang="en-US" sz="1200" b="0" i="0" u="none" strike="noStrike">
                          <a:solidFill>
                            <a:srgbClr val="000000"/>
                          </a:solidFill>
                          <a:latin typeface="Calibri"/>
                        </a:rPr>
                        <a:t>Vineyards, Orchards, Groves, Forestry, Pasture, Range, NonCrop</a:t>
                      </a:r>
                    </a:p>
                  </a:txBody>
                  <a:tcPr marL="9525" marR="9525" marT="9522" marB="0" anchor="ctr"/>
                </a:tc>
                <a:tc>
                  <a:txBody>
                    <a:bodyPr/>
                    <a:lstStyle/>
                    <a:p>
                      <a:pPr algn="ctr" fontAlgn="ctr"/>
                      <a:r>
                        <a:rPr lang="en-US" sz="1200" b="0" i="0" u="none" strike="noStrike">
                          <a:solidFill>
                            <a:srgbClr val="000000"/>
                          </a:solidFill>
                          <a:latin typeface="Calibri"/>
                        </a:rPr>
                        <a:t>Broadcast Baiting, Mechanical (gophers)</a:t>
                      </a:r>
                    </a:p>
                  </a:txBody>
                  <a:tcPr marL="9525" marR="9525" marT="9522" marB="0" anchor="ctr"/>
                </a:tc>
                <a:extLst>
                  <a:ext uri="{0D108BD9-81ED-4DB2-BD59-A6C34878D82A}">
                    <a16:rowId xmlns:a16="http://schemas.microsoft.com/office/drawing/2014/main" val="10004"/>
                  </a:ext>
                </a:extLst>
              </a:tr>
              <a:tr h="1271367">
                <a:tc>
                  <a:txBody>
                    <a:bodyPr/>
                    <a:lstStyle/>
                    <a:p>
                      <a:pPr algn="ctr" fontAlgn="ctr"/>
                      <a:r>
                        <a:rPr lang="en-US" sz="1200" b="0" i="0" u="none" strike="noStrike" dirty="0">
                          <a:solidFill>
                            <a:srgbClr val="000000"/>
                          </a:solidFill>
                          <a:latin typeface="Calibri"/>
                        </a:rPr>
                        <a:t>Zinc </a:t>
                      </a:r>
                      <a:r>
                        <a:rPr lang="en-US" sz="1200" b="0" i="0" u="none" strike="noStrike" dirty="0" err="1">
                          <a:solidFill>
                            <a:srgbClr val="000000"/>
                          </a:solidFill>
                          <a:latin typeface="Calibri"/>
                        </a:rPr>
                        <a:t>Phosphide.Grain</a:t>
                      </a:r>
                      <a:r>
                        <a:rPr lang="en-US" sz="1200" b="0" i="0" u="none" strike="noStrike" dirty="0">
                          <a:solidFill>
                            <a:srgbClr val="000000"/>
                          </a:solidFill>
                          <a:latin typeface="Calibri"/>
                        </a:rPr>
                        <a:t> 2%</a:t>
                      </a:r>
                    </a:p>
                  </a:txBody>
                  <a:tcPr marL="9525" marR="9525" marT="9522" marB="0" anchor="ctr"/>
                </a:tc>
                <a:tc>
                  <a:txBody>
                    <a:bodyPr/>
                    <a:lstStyle/>
                    <a:p>
                      <a:pPr algn="ctr" fontAlgn="ctr"/>
                      <a:r>
                        <a:rPr lang="en-US" sz="1200" b="1" i="0" u="none" strike="noStrike" dirty="0">
                          <a:solidFill>
                            <a:srgbClr val="000000"/>
                          </a:solidFill>
                          <a:latin typeface="Calibri"/>
                        </a:rPr>
                        <a:t>Ground Squirrels</a:t>
                      </a:r>
                      <a:r>
                        <a:rPr lang="en-US" sz="1200" b="0" i="0" u="none" strike="noStrike" dirty="0">
                          <a:solidFill>
                            <a:srgbClr val="000000"/>
                          </a:solidFill>
                          <a:latin typeface="Calibri"/>
                        </a:rPr>
                        <a:t>, Voles, Norway and Roof Rats</a:t>
                      </a:r>
                    </a:p>
                  </a:txBody>
                  <a:tcPr marL="9525" marR="9525" marT="9522" marB="0" anchor="ctr"/>
                </a:tc>
                <a:tc>
                  <a:txBody>
                    <a:bodyPr/>
                    <a:lstStyle/>
                    <a:p>
                      <a:pPr algn="ctr" fontAlgn="ctr"/>
                      <a:r>
                        <a:rPr lang="en-US" sz="1200" b="0" i="0" u="none" strike="noStrike" dirty="0">
                          <a:solidFill>
                            <a:srgbClr val="000000"/>
                          </a:solidFill>
                          <a:latin typeface="Calibri"/>
                        </a:rPr>
                        <a:t>Dormant Fruit, nonbearing nursery stock, Tree Plantations, Vineyards, Range, Pasture, </a:t>
                      </a:r>
                      <a:r>
                        <a:rPr lang="en-US" sz="1200" b="0" i="0" u="none" strike="noStrike" dirty="0" err="1">
                          <a:solidFill>
                            <a:srgbClr val="000000"/>
                          </a:solidFill>
                          <a:latin typeface="Calibri"/>
                        </a:rPr>
                        <a:t>NonCrop</a:t>
                      </a:r>
                      <a:r>
                        <a:rPr lang="en-US" sz="1200" b="0" i="0" u="none" strike="noStrike" dirty="0">
                          <a:solidFill>
                            <a:srgbClr val="000000"/>
                          </a:solidFill>
                          <a:latin typeface="Calibri"/>
                        </a:rPr>
                        <a:t>, Ornamentals. </a:t>
                      </a:r>
                      <a:r>
                        <a:rPr lang="en-US" sz="1200" b="0" i="0" u="none" strike="noStrike" dirty="0" err="1">
                          <a:solidFill>
                            <a:srgbClr val="000000"/>
                          </a:solidFill>
                          <a:latin typeface="Calibri"/>
                        </a:rPr>
                        <a:t>NonResidential</a:t>
                      </a:r>
                      <a:r>
                        <a:rPr lang="en-US" sz="1200" b="0" i="0" u="none" strike="noStrike" dirty="0">
                          <a:solidFill>
                            <a:srgbClr val="000000"/>
                          </a:solidFill>
                          <a:latin typeface="Calibri"/>
                        </a:rPr>
                        <a:t> Lawns, Golf Courses</a:t>
                      </a:r>
                    </a:p>
                  </a:txBody>
                  <a:tcPr marL="9525" marR="9525" marT="9522" marB="0" anchor="ctr"/>
                </a:tc>
                <a:tc>
                  <a:txBody>
                    <a:bodyPr/>
                    <a:lstStyle/>
                    <a:p>
                      <a:pPr algn="ctr" fontAlgn="ctr"/>
                      <a:r>
                        <a:rPr lang="en-US" sz="1200" b="0" i="0" u="none" strike="noStrike" dirty="0" err="1">
                          <a:solidFill>
                            <a:srgbClr val="000000"/>
                          </a:solidFill>
                          <a:latin typeface="Calibri"/>
                        </a:rPr>
                        <a:t>Handbaiting</a:t>
                      </a:r>
                      <a:r>
                        <a:rPr lang="en-US" sz="1200" b="0" i="0" u="none" strike="noStrike" dirty="0">
                          <a:solidFill>
                            <a:srgbClr val="000000"/>
                          </a:solidFill>
                          <a:latin typeface="Calibri"/>
                        </a:rPr>
                        <a:t>, broadcast, aerial, trail builder, bait stations</a:t>
                      </a:r>
                    </a:p>
                  </a:txBody>
                  <a:tcPr marL="9525" marR="9525" marT="9522" marB="0" anchor="ctr"/>
                </a:tc>
                <a:extLst>
                  <a:ext uri="{0D108BD9-81ED-4DB2-BD59-A6C34878D82A}">
                    <a16:rowId xmlns:a16="http://schemas.microsoft.com/office/drawing/2014/main" val="10005"/>
                  </a:ext>
                </a:extLst>
              </a:tr>
              <a:tr h="431081">
                <a:tc>
                  <a:txBody>
                    <a:bodyPr/>
                    <a:lstStyle/>
                    <a:p>
                      <a:pPr algn="ctr" fontAlgn="ctr"/>
                      <a:r>
                        <a:rPr lang="en-US" sz="1200" b="0" i="0" u="none" strike="noStrike" dirty="0">
                          <a:solidFill>
                            <a:srgbClr val="000000"/>
                          </a:solidFill>
                          <a:latin typeface="Calibri"/>
                        </a:rPr>
                        <a:t>Diphacinone .005% Wax Block</a:t>
                      </a:r>
                    </a:p>
                  </a:txBody>
                  <a:tcPr marL="9525" marR="9525" marT="9522" marB="0" anchor="ctr"/>
                </a:tc>
                <a:tc>
                  <a:txBody>
                    <a:bodyPr/>
                    <a:lstStyle/>
                    <a:p>
                      <a:pPr algn="ctr" fontAlgn="ctr"/>
                      <a:r>
                        <a:rPr lang="en-US" sz="1200" b="0" i="0" u="none" strike="noStrike" dirty="0">
                          <a:solidFill>
                            <a:srgbClr val="000000"/>
                          </a:solidFill>
                          <a:latin typeface="Calibri"/>
                        </a:rPr>
                        <a:t>Norway Rats, Roof Rats, House Mice</a:t>
                      </a:r>
                    </a:p>
                  </a:txBody>
                  <a:tcPr marL="9525" marR="9525" marT="9522" marB="0" anchor="ctr"/>
                </a:tc>
                <a:tc>
                  <a:txBody>
                    <a:bodyPr/>
                    <a:lstStyle/>
                    <a:p>
                      <a:pPr algn="ctr" fontAlgn="ctr"/>
                      <a:r>
                        <a:rPr lang="en-US" sz="1200" b="0" i="0" u="none" strike="noStrike">
                          <a:solidFill>
                            <a:srgbClr val="000000"/>
                          </a:solidFill>
                          <a:latin typeface="Calibri"/>
                        </a:rPr>
                        <a:t>Within 100' of buildings and transport vehicles</a:t>
                      </a:r>
                    </a:p>
                  </a:txBody>
                  <a:tcPr marL="9525" marR="9525" marT="9522" marB="0" anchor="ctr"/>
                </a:tc>
                <a:tc>
                  <a:txBody>
                    <a:bodyPr/>
                    <a:lstStyle/>
                    <a:p>
                      <a:pPr algn="ctr" fontAlgn="ctr"/>
                      <a:r>
                        <a:rPr lang="en-US" sz="1200" b="0" i="0" u="none" strike="noStrike">
                          <a:solidFill>
                            <a:srgbClr val="000000"/>
                          </a:solidFill>
                          <a:latin typeface="Calibri"/>
                        </a:rPr>
                        <a:t>Bait stations </a:t>
                      </a:r>
                    </a:p>
                  </a:txBody>
                  <a:tcPr marL="9525" marR="9525" marT="9522" marB="0" anchor="ctr"/>
                </a:tc>
                <a:extLst>
                  <a:ext uri="{0D108BD9-81ED-4DB2-BD59-A6C34878D82A}">
                    <a16:rowId xmlns:a16="http://schemas.microsoft.com/office/drawing/2014/main" val="10006"/>
                  </a:ext>
                </a:extLst>
              </a:tr>
              <a:tr h="431081">
                <a:tc>
                  <a:txBody>
                    <a:bodyPr/>
                    <a:lstStyle/>
                    <a:p>
                      <a:pPr algn="ctr" fontAlgn="ctr"/>
                      <a:r>
                        <a:rPr lang="en-US" sz="1200" b="0" i="0" u="none" strike="noStrike" dirty="0" err="1">
                          <a:solidFill>
                            <a:srgbClr val="000000"/>
                          </a:solidFill>
                          <a:latin typeface="Calibri"/>
                        </a:rPr>
                        <a:t>Chlorophacinone</a:t>
                      </a:r>
                      <a:r>
                        <a:rPr lang="en-US" sz="1200" b="0" i="0" u="none" strike="noStrike" dirty="0">
                          <a:solidFill>
                            <a:srgbClr val="000000"/>
                          </a:solidFill>
                          <a:latin typeface="Calibri"/>
                        </a:rPr>
                        <a:t> .010% Artichoke</a:t>
                      </a:r>
                    </a:p>
                  </a:txBody>
                  <a:tcPr marL="9525" marR="9525" marT="9522" marB="0" anchor="ctr"/>
                </a:tc>
                <a:tc>
                  <a:txBody>
                    <a:bodyPr/>
                    <a:lstStyle/>
                    <a:p>
                      <a:pPr algn="ctr" fontAlgn="ctr"/>
                      <a:r>
                        <a:rPr lang="en-US" sz="1200" b="0" i="0" u="none" strike="noStrike">
                          <a:solidFill>
                            <a:srgbClr val="000000"/>
                          </a:solidFill>
                          <a:latin typeface="Calibri"/>
                        </a:rPr>
                        <a:t>Voles</a:t>
                      </a:r>
                    </a:p>
                  </a:txBody>
                  <a:tcPr marL="9525" marR="9525" marT="9522" marB="0" anchor="ctr"/>
                </a:tc>
                <a:tc>
                  <a:txBody>
                    <a:bodyPr/>
                    <a:lstStyle/>
                    <a:p>
                      <a:pPr algn="ctr" fontAlgn="ctr"/>
                      <a:r>
                        <a:rPr lang="en-US" sz="1200" b="0" i="0" u="none" strike="noStrike">
                          <a:solidFill>
                            <a:srgbClr val="000000"/>
                          </a:solidFill>
                          <a:latin typeface="Calibri"/>
                        </a:rPr>
                        <a:t>Artichoke fields</a:t>
                      </a:r>
                    </a:p>
                  </a:txBody>
                  <a:tcPr marL="9525" marR="9525" marT="9522" marB="0" anchor="ctr"/>
                </a:tc>
                <a:tc>
                  <a:txBody>
                    <a:bodyPr/>
                    <a:lstStyle/>
                    <a:p>
                      <a:pPr algn="ctr" fontAlgn="ctr"/>
                      <a:r>
                        <a:rPr lang="en-US" sz="1200" b="0" i="0" u="none" strike="noStrike" dirty="0">
                          <a:solidFill>
                            <a:srgbClr val="000000"/>
                          </a:solidFill>
                          <a:latin typeface="Calibri"/>
                        </a:rPr>
                        <a:t>spot baiting</a:t>
                      </a:r>
                    </a:p>
                  </a:txBody>
                  <a:tcPr marL="9525" marR="9525" marT="9522" marB="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a:p>
        </p:txBody>
      </p:sp>
      <p:pic>
        <p:nvPicPr>
          <p:cNvPr id="1126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381000"/>
            <a:ext cx="8566150" cy="6096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418" y="170710"/>
            <a:ext cx="7772400" cy="1143000"/>
          </a:xfrm>
        </p:spPr>
        <p:txBody>
          <a:bodyPr/>
          <a:lstStyle/>
          <a:p>
            <a:r>
              <a:rPr lang="en-US" sz="4800" dirty="0">
                <a:solidFill>
                  <a:schemeClr val="tx1"/>
                </a:solidFill>
                <a:latin typeface="Times New Roman" panose="02020603050405020304" pitchFamily="18" charset="0"/>
                <a:cs typeface="Times New Roman" panose="02020603050405020304" pitchFamily="18" charset="0"/>
              </a:rPr>
              <a:t>Anticoagulants</a:t>
            </a:r>
          </a:p>
        </p:txBody>
      </p:sp>
      <p:sp>
        <p:nvSpPr>
          <p:cNvPr id="3" name="Content Placeholder 2"/>
          <p:cNvSpPr>
            <a:spLocks noGrp="1"/>
          </p:cNvSpPr>
          <p:nvPr>
            <p:ph idx="1"/>
          </p:nvPr>
        </p:nvSpPr>
        <p:spPr>
          <a:xfrm>
            <a:off x="555321" y="1313710"/>
            <a:ext cx="7772400" cy="4114800"/>
          </a:xfrm>
        </p:spPr>
        <p:txBody>
          <a:bodyPr/>
          <a:lstStyle/>
          <a:p>
            <a:pPr marL="0" indent="0">
              <a:buNone/>
            </a:pPr>
            <a:r>
              <a:rPr lang="en-US" dirty="0">
                <a:latin typeface="Times New Roman" panose="02020603050405020304" pitchFamily="18" charset="0"/>
                <a:cs typeface="Times New Roman" panose="02020603050405020304" pitchFamily="18" charset="0"/>
              </a:rPr>
              <a:t>Inhibit the formation of Vitamin K in the liver. Reduces blood’s ability to clot.</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Death occurs 7-10 days after feeding begins</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Generation: Chronic, continuous feeding over several days required. Field use.</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Generation: Acute, single feeding incident is lethal. Commensal use (rats &amp; mice) in and around homes or human structures.</a:t>
            </a:r>
          </a:p>
        </p:txBody>
      </p:sp>
    </p:spTree>
    <p:extLst>
      <p:ext uri="{BB962C8B-B14F-4D97-AF65-F5344CB8AC3E}">
        <p14:creationId xmlns:p14="http://schemas.microsoft.com/office/powerpoint/2010/main" val="98722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28" y="653699"/>
            <a:ext cx="8389075" cy="5865747"/>
          </a:xfrm>
          <a:prstGeom prst="rect">
            <a:avLst/>
          </a:prstGeom>
        </p:spPr>
      </p:pic>
      <p:sp>
        <p:nvSpPr>
          <p:cNvPr id="5" name="TextBox 4"/>
          <p:cNvSpPr txBox="1"/>
          <p:nvPr/>
        </p:nvSpPr>
        <p:spPr>
          <a:xfrm>
            <a:off x="1447278" y="130479"/>
            <a:ext cx="6329298"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Anticoagulant sales/use in California</a:t>
            </a:r>
          </a:p>
        </p:txBody>
      </p:sp>
      <p:sp>
        <p:nvSpPr>
          <p:cNvPr id="7" name="TextBox 6"/>
          <p:cNvSpPr txBox="1"/>
          <p:nvPr/>
        </p:nvSpPr>
        <p:spPr>
          <a:xfrm>
            <a:off x="0" y="6519446"/>
            <a:ext cx="9144000" cy="338554"/>
          </a:xfrm>
          <a:prstGeom prst="rect">
            <a:avLst/>
          </a:prstGeom>
          <a:noFill/>
        </p:spPr>
        <p:txBody>
          <a:bodyPr wrap="square">
            <a:spAutoFit/>
          </a:bodyPr>
          <a:lstStyle/>
          <a:p>
            <a:pPr algn="ctr"/>
            <a:r>
              <a:rPr lang="en-US" sz="1600" dirty="0"/>
              <a:t>http://www.cdpr.ca.gov/docs/registration/reevaluation/chemicals/brodifacoum_final_assess.pdf</a:t>
            </a:r>
          </a:p>
        </p:txBody>
      </p:sp>
    </p:spTree>
    <p:extLst>
      <p:ext uri="{BB962C8B-B14F-4D97-AF65-F5344CB8AC3E}">
        <p14:creationId xmlns:p14="http://schemas.microsoft.com/office/powerpoint/2010/main" val="4017830266"/>
      </p:ext>
    </p:extLst>
  </p:cSld>
  <p:clrMapOvr>
    <a:masterClrMapping/>
  </p:clrMapOvr>
</p:sld>
</file>

<file path=ppt/theme/theme1.xml><?xml version="1.0" encoding="utf-8"?>
<a:theme xmlns:a="http://schemas.openxmlformats.org/drawingml/2006/main" name="Default Design">
  <a:themeElements>
    <a:clrScheme name="">
      <a:dk1>
        <a:srgbClr val="FFFF00"/>
      </a:dk1>
      <a:lt1>
        <a:srgbClr val="FFFFFF"/>
      </a:lt1>
      <a:dk2>
        <a:srgbClr val="FFFFFF"/>
      </a:dk2>
      <a:lt2>
        <a:srgbClr val="808080"/>
      </a:lt2>
      <a:accent1>
        <a:srgbClr val="00CC99"/>
      </a:accent1>
      <a:accent2>
        <a:srgbClr val="3333CC"/>
      </a:accent2>
      <a:accent3>
        <a:srgbClr val="FFFFFF"/>
      </a:accent3>
      <a:accent4>
        <a:srgbClr val="DADA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6978</TotalTime>
  <Words>1984</Words>
  <Application>Microsoft Office PowerPoint</Application>
  <PresentationFormat>On-screen Show (4:3)</PresentationFormat>
  <Paragraphs>213</Paragraphs>
  <Slides>42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ＭＳ Ｐゴシック</vt:lpstr>
      <vt:lpstr>Arial</vt:lpstr>
      <vt:lpstr>Calibri</vt:lpstr>
      <vt:lpstr>Tahoma</vt:lpstr>
      <vt:lpstr>Times New Roman</vt:lpstr>
      <vt:lpstr>Default Design</vt:lpstr>
      <vt:lpstr>Vertebrate Pest Control</vt:lpstr>
      <vt:lpstr>Purpose of this training?</vt:lpstr>
      <vt:lpstr>Vertebrate Pest Control Research Advisory Committee</vt:lpstr>
      <vt:lpstr>Vertebrate Pest Control Research Advisory Committee</vt:lpstr>
      <vt:lpstr>Vertebrate Pest Control Research Advisory Committee</vt:lpstr>
      <vt:lpstr>CDFA Maintained Labels</vt:lpstr>
      <vt:lpstr>PowerPoint Presentation</vt:lpstr>
      <vt:lpstr>Anticoagulants</vt:lpstr>
      <vt:lpstr>PowerPoint Presentation</vt:lpstr>
      <vt:lpstr>PowerPoint Presentation</vt:lpstr>
      <vt:lpstr>PowerPoint Presentation</vt:lpstr>
      <vt:lpstr>PowerPoint Presentation</vt:lpstr>
      <vt:lpstr>Directions of Use</vt:lpstr>
      <vt:lpstr>Directions of Use</vt:lpstr>
      <vt:lpstr>FOLLOW-UP OPERATIONS –  All Rodenticide Baits</vt:lpstr>
      <vt:lpstr>BAIT STATION APPLICATIONS – Diphacinone .005%</vt:lpstr>
      <vt:lpstr>CALIFORNIA GROUND SQUIRRELS  Diphacinone .005%</vt:lpstr>
      <vt:lpstr>CALIFORNIA GROUND SQUIRRELS  Diphacinone .010%</vt:lpstr>
      <vt:lpstr>Recent Legislation</vt:lpstr>
      <vt:lpstr>PowerPoint Presentation</vt:lpstr>
      <vt:lpstr>PowerPoint Presentation</vt:lpstr>
      <vt:lpstr>AB 2657, Bloom. Anticoagulants PASSED</vt:lpstr>
      <vt:lpstr>SB 1332, Wolk. Carbon Monoxide PASSED</vt:lpstr>
      <vt:lpstr>AB 2210, Williams. Nongame Animals DEAD</vt:lpstr>
      <vt:lpstr>AB 2596, Bloom. Use of Anticoagulants DIED cancelled by author   </vt:lpstr>
      <vt:lpstr>AB 1126, Ag. Comm. Carbon Monoxide Introduced   </vt:lpstr>
      <vt:lpstr>Control Options – Carbon Monoxide</vt:lpstr>
      <vt:lpstr>Fish and Game Commission Predator Policy</vt:lpstr>
      <vt:lpstr>CFGC Draft Predator Policy</vt:lpstr>
      <vt:lpstr>University of California Coyote Cacher</vt:lpstr>
      <vt:lpstr>CA Dept Fish &amp; Game Regulations</vt:lpstr>
      <vt:lpstr>Cage traps</vt:lpstr>
      <vt:lpstr>Cage Trap</vt:lpstr>
      <vt:lpstr>One way traps</vt:lpstr>
      <vt:lpstr>Pipe or Tube traps</vt:lpstr>
      <vt:lpstr>Conibear #110 6”x6” maximum on land, requires posting warning for dogs</vt:lpstr>
      <vt:lpstr>Body Gripping Traps ILLEGAL in California</vt:lpstr>
      <vt:lpstr>Gopher Traps</vt:lpstr>
      <vt:lpstr>US EPA Risk Mitigation Decision</vt:lpstr>
      <vt:lpstr>DPR 2nd Generation Restricted Use</vt:lpstr>
      <vt:lpstr>EPA Review of small gas cartridges</vt:lpstr>
      <vt:lpstr>PowerPoint Presentation</vt:lpstr>
    </vt:vector>
  </TitlesOfParts>
  <Company>County of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and Garden  Vertebrate Pests</dc:title>
  <dc:creator>frr6358</dc:creator>
  <cp:lastModifiedBy>Maria Murrietta</cp:lastModifiedBy>
  <cp:revision>241</cp:revision>
  <cp:lastPrinted>2003-02-10T18:32:31Z</cp:lastPrinted>
  <dcterms:created xsi:type="dcterms:W3CDTF">2002-08-20T18:49:18Z</dcterms:created>
  <dcterms:modified xsi:type="dcterms:W3CDTF">2017-03-29T16:46:56Z</dcterms:modified>
</cp:coreProperties>
</file>