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9"/>
  </p:notesMasterIdLst>
  <p:handoutMasterIdLst>
    <p:handoutMasterId r:id="rId70"/>
  </p:handoutMasterIdLst>
  <p:sldIdLst>
    <p:sldId id="284" r:id="rId2"/>
    <p:sldId id="272" r:id="rId3"/>
    <p:sldId id="256" r:id="rId4"/>
    <p:sldId id="311" r:id="rId5"/>
    <p:sldId id="312" r:id="rId6"/>
    <p:sldId id="313" r:id="rId7"/>
    <p:sldId id="314" r:id="rId8"/>
    <p:sldId id="273" r:id="rId9"/>
    <p:sldId id="275" r:id="rId10"/>
    <p:sldId id="367" r:id="rId11"/>
    <p:sldId id="368" r:id="rId12"/>
    <p:sldId id="366" r:id="rId13"/>
    <p:sldId id="369" r:id="rId14"/>
    <p:sldId id="306" r:id="rId15"/>
    <p:sldId id="365" r:id="rId16"/>
    <p:sldId id="276" r:id="rId17"/>
    <p:sldId id="343" r:id="rId18"/>
    <p:sldId id="344" r:id="rId19"/>
    <p:sldId id="345" r:id="rId20"/>
    <p:sldId id="346" r:id="rId21"/>
    <p:sldId id="308" r:id="rId22"/>
    <p:sldId id="336" r:id="rId23"/>
    <p:sldId id="337" r:id="rId24"/>
    <p:sldId id="338" r:id="rId25"/>
    <p:sldId id="339" r:id="rId26"/>
    <p:sldId id="340" r:id="rId27"/>
    <p:sldId id="341" r:id="rId28"/>
    <p:sldId id="342" r:id="rId29"/>
    <p:sldId id="348" r:id="rId30"/>
    <p:sldId id="309" r:id="rId31"/>
    <p:sldId id="347" r:id="rId32"/>
    <p:sldId id="287" r:id="rId33"/>
    <p:sldId id="288" r:id="rId34"/>
    <p:sldId id="289" r:id="rId35"/>
    <p:sldId id="290" r:id="rId36"/>
    <p:sldId id="351" r:id="rId37"/>
    <p:sldId id="293" r:id="rId38"/>
    <p:sldId id="294" r:id="rId39"/>
    <p:sldId id="352" r:id="rId40"/>
    <p:sldId id="297" r:id="rId41"/>
    <p:sldId id="353" r:id="rId42"/>
    <p:sldId id="354" r:id="rId43"/>
    <p:sldId id="355" r:id="rId44"/>
    <p:sldId id="300" r:id="rId45"/>
    <p:sldId id="301" r:id="rId46"/>
    <p:sldId id="302" r:id="rId47"/>
    <p:sldId id="303" r:id="rId48"/>
    <p:sldId id="304" r:id="rId49"/>
    <p:sldId id="356" r:id="rId50"/>
    <p:sldId id="349" r:id="rId51"/>
    <p:sldId id="316" r:id="rId52"/>
    <p:sldId id="357" r:id="rId53"/>
    <p:sldId id="362" r:id="rId54"/>
    <p:sldId id="358" r:id="rId55"/>
    <p:sldId id="359" r:id="rId56"/>
    <p:sldId id="363" r:id="rId57"/>
    <p:sldId id="360" r:id="rId58"/>
    <p:sldId id="361" r:id="rId59"/>
    <p:sldId id="370" r:id="rId60"/>
    <p:sldId id="371" r:id="rId61"/>
    <p:sldId id="350" r:id="rId62"/>
    <p:sldId id="286" r:id="rId63"/>
    <p:sldId id="315" r:id="rId64"/>
    <p:sldId id="364" r:id="rId65"/>
    <p:sldId id="283" r:id="rId66"/>
    <p:sldId id="296" r:id="rId67"/>
    <p:sldId id="319"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8" d="100"/>
          <a:sy n="58" d="100"/>
        </p:scale>
        <p:origin x="-104"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55676A-9EF2-C146-8303-A7976AB4C7A6}" type="datetimeFigureOut">
              <a:rPr lang="en-US" smtClean="0"/>
              <a:pPr/>
              <a:t>3/25/17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F6F3F0-9A19-EA44-A377-61FCDCF2A32B}" type="slidenum">
              <a:rPr lang="en-US" smtClean="0"/>
              <a:pPr/>
              <a:t>‹#›</a:t>
            </a:fld>
            <a:endParaRPr lang="en-US"/>
          </a:p>
        </p:txBody>
      </p:sp>
    </p:spTree>
    <p:extLst>
      <p:ext uri="{BB962C8B-B14F-4D97-AF65-F5344CB8AC3E}">
        <p14:creationId xmlns:p14="http://schemas.microsoft.com/office/powerpoint/2010/main" val="504794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859FB-30DD-4A49-BF6F-03717593B6AD}" type="datetimeFigureOut">
              <a:rPr lang="en-US" smtClean="0"/>
              <a:pPr/>
              <a:t>3/25/17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BD18C-3ACA-3E47-9712-E83975F5D1FF}" type="slidenum">
              <a:rPr lang="en-US" smtClean="0"/>
              <a:pPr/>
              <a:t>‹#›</a:t>
            </a:fld>
            <a:endParaRPr lang="en-US"/>
          </a:p>
        </p:txBody>
      </p:sp>
    </p:spTree>
    <p:extLst>
      <p:ext uri="{BB962C8B-B14F-4D97-AF65-F5344CB8AC3E}">
        <p14:creationId xmlns:p14="http://schemas.microsoft.com/office/powerpoint/2010/main" val="17295441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bhg.com/home-improvement/porch/porch/porch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www.ipm.ucdavis.edu/PMG/GARDEN/CONTROLS/copper.htm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pm.ucdavis.edu/PMG/GARDEN/VEGES/DISEASES/ID/idfusarvertwilt.html" TargetMode="External"/><Relationship Id="rId4" Type="http://schemas.openxmlformats.org/officeDocument/2006/relationships/hyperlink" Target="http://www.ipm.ucdavis.edu/PMG/GARDEN/VEGES/DISEASES/LIFECYCLE/lcfusariumwilt.html" TargetMode="External"/><Relationship Id="rId5" Type="http://schemas.openxmlformats.org/officeDocument/2006/relationships/hyperlink" Target="http://www.ipm.ucdavis.edu/PMG/GARDEN/ENVIRON/soilsolarization.html"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pm.ucdavis.edu/PMG/GARDEN/VEGES/DISEASES/ID/idfusarvertwilt.html" TargetMode="External"/><Relationship Id="rId4" Type="http://schemas.openxmlformats.org/officeDocument/2006/relationships/hyperlink" Target="http://www.ipm.ucdavis.edu/PMG/GARDEN/VEGES/DISEASES/LIFECYCLE/lctomverticillwilt.html" TargetMode="External"/><Relationship Id="rId5" Type="http://schemas.openxmlformats.org/officeDocument/2006/relationships/hyperlink" Target="http://www.ipm.ucdavis.edu/PMG/GARDEN/ENVIRON/soilsolarization.html"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ipm.ucdavis.edu/PMG/GARDEN/VEGES/PESTS/ID/idhornworms.html" TargetMode="External"/><Relationship Id="rId4" Type="http://schemas.openxmlformats.org/officeDocument/2006/relationships/hyperlink" Target="http://www.ipm.ucdavis.edu/PMG/GARDEN/VEGES/PESTS/LIFECYCLE/lchornworm.html" TargetMode="External"/><Relationship Id="rId5" Type="http://schemas.openxmlformats.org/officeDocument/2006/relationships/hyperlink" Target="http://www.ipm.ucdavis.edu/PMG/GARDEN/VEGES/PESTS/trichogramma.html" TargetMode="External"/><Relationship Id="rId6" Type="http://schemas.openxmlformats.org/officeDocument/2006/relationships/hyperlink" Target="http://www.ipm.ucdavis.edu/PMG/GARDEN/VEGES/PESTS/hyposoter.html" TargetMode="External"/><Relationship Id="rId7" Type="http://schemas.openxmlformats.org/officeDocument/2006/relationships/hyperlink" Target="http://www.ipm.ucdavis.edu/PMG/GARDEN/CONTROLS/genpredators.html" TargetMode="External"/><Relationship Id="rId8" Type="http://schemas.openxmlformats.org/officeDocument/2006/relationships/hyperlink" Target="http://www.ipm.ucdavis.edu/PMG/GARDEN/CONTROLS/bacillusthuring.html" TargetMode="External"/><Relationship Id="rId9" Type="http://schemas.openxmlformats.org/officeDocument/2006/relationships/hyperlink" Target="http://www.ipm.ucdavis.edu/PMG/GARDEN/CONTROLS/spinosad.html"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pm.ucdavis.edu/PMG/GARDEN/VEGES/PESTS/ID/idtomrusmite.html" TargetMode="External"/><Relationship Id="rId4" Type="http://schemas.openxmlformats.org/officeDocument/2006/relationships/hyperlink" Target="http://www.ipm.ucdavis.edu/PMG/GARDEN/CONTROLS/sulfur.html" TargetMode="External"/><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www.ipm.ucdavis.edu/PMG/GARDEN/VEGES/CULTURAL/tomharvesting.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ipm.ucdavis.edu/PMG/GARDEN/VEGES/CULTURAL/tomwatering.html" TargetMode="External"/><Relationship Id="rId4" Type="http://schemas.openxmlformats.org/officeDocument/2006/relationships/hyperlink" Target="http://www.ipm.ucdavis.edu/PMG/GARDEN/ENVIRON/mulches.html" TargetMode="External"/><Relationship Id="rId5" Type="http://schemas.openxmlformats.org/officeDocument/2006/relationships/hyperlink" Target="http://www.ipm.ucdavis.edu/PMG/GARDEN/VEGES/CULTURAL/tompruning.html"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ipm.ucdavis.edu/PMG/GARDEN/VEGES/ENVIRON/idtomsunscald.html" TargetMode="External"/><Relationship Id="rId4" Type="http://schemas.openxmlformats.org/officeDocument/2006/relationships/hyperlink" Target="http://www.ipm.ucdavis.edu/PMG/GARDEN/VEGES/CULTURAL/tomwatering.html" TargetMode="External"/><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bhg.com/shop/garden-and-yard/structures/trellises-a2414.html?psrc=C1302BLS0000C089c&amp;lc=int_mb_1001"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bhg.com/gardening/vegetable/vegetabl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a:t>
            </a:fld>
            <a:endParaRPr lang="en-US"/>
          </a:p>
        </p:txBody>
      </p:sp>
    </p:spTree>
    <p:extLst>
      <p:ext uri="{BB962C8B-B14F-4D97-AF65-F5344CB8AC3E}">
        <p14:creationId xmlns:p14="http://schemas.microsoft.com/office/powerpoint/2010/main" val="33291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Ladder to Success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Ladderlike</a:t>
            </a:r>
            <a:r>
              <a:rPr lang="en-US" dirty="0" smtClean="0"/>
              <a:t> cages constructed from 1X2 boards make an attractive way to keep tomato growth well behaved. Use rot-resistant wood such as cedar or redwood. Cut the crosspieces all the same length (14 to 18 inches long, depending on the size of cage you prefer). Make the upright pieces 4 to 5 feet long and insert the bottom 6 to 12 inches into the soil to prevent the towers from toppling in strong winds.</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19</a:t>
            </a:fld>
            <a:endParaRPr lang="en-US"/>
          </a:p>
        </p:txBody>
      </p:sp>
    </p:spTree>
    <p:extLst>
      <p:ext uri="{BB962C8B-B14F-4D97-AF65-F5344CB8AC3E}">
        <p14:creationId xmlns:p14="http://schemas.microsoft.com/office/powerpoint/2010/main" val="134641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String Them Along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Try a twine trellis if you have limited space, such as in this brick raised-bed planter next to a </a:t>
            </a:r>
            <a:r>
              <a:rPr lang="en-US" dirty="0" smtClean="0">
                <a:hlinkClick r:id="rId3"/>
              </a:rPr>
              <a:t>porch</a:t>
            </a:r>
            <a:r>
              <a:rPr lang="en-US" dirty="0" smtClean="0"/>
              <a:t>. Attach the lower end of the string to a wood stake pounded into the ground. Insert a screw eye into an overhead beam or soffit. Stretch the string tightly between the ground stake and the screw eye. Help the tomato plant climb the twine by tying the main stem to the string.</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20</a:t>
            </a:fld>
            <a:endParaRPr lang="en-US"/>
          </a:p>
        </p:txBody>
      </p:sp>
    </p:spTree>
    <p:extLst>
      <p:ext uri="{BB962C8B-B14F-4D97-AF65-F5344CB8AC3E}">
        <p14:creationId xmlns:p14="http://schemas.microsoft.com/office/powerpoint/2010/main" val="1598066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soil moisture.</a:t>
            </a:r>
          </a:p>
          <a:p>
            <a:pPr defTabSz="457152">
              <a:defRPr/>
            </a:pPr>
            <a:r>
              <a:rPr lang="en-US" dirty="0">
                <a:latin typeface="Calibri" panose="020F0502020204030204" pitchFamily="34" charset="0"/>
              </a:rPr>
              <a:t>Check soil moisture regularly to avoid over watering.</a:t>
            </a:r>
          </a:p>
          <a:p>
            <a:pPr defTabSz="457152">
              <a:defRPr/>
            </a:pPr>
            <a:r>
              <a:rPr lang="en-US" dirty="0">
                <a:latin typeface="Calibri" panose="020F0502020204030204" pitchFamily="34" charset="0"/>
              </a:rPr>
              <a:t>When in doubt, dig a hole until you can determine moisture</a:t>
            </a:r>
          </a:p>
          <a:p>
            <a:pPr defTabSz="457152">
              <a:defRPr/>
            </a:pPr>
            <a:endParaRPr lang="en-US" dirty="0">
              <a:latin typeface="Calibri" panose="020F0502020204030204" pitchFamily="34" charset="0"/>
            </a:endParaRPr>
          </a:p>
          <a:p>
            <a:pPr defTabSz="457152">
              <a:defRPr/>
            </a:pPr>
            <a:endParaRPr lang="en-US"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78352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008000"/>
                </a:solidFill>
              </a:rPr>
              <a:t>Mulching</a:t>
            </a:r>
            <a:r>
              <a:rPr lang="en-US" dirty="0" smtClean="0">
                <a:solidFill>
                  <a:srgbClr val="008000"/>
                </a:solidFill>
              </a:rPr>
              <a:t> - </a:t>
            </a:r>
            <a:r>
              <a:rPr lang="en-US" dirty="0">
                <a:solidFill>
                  <a:srgbClr val="008000"/>
                </a:solidFill>
              </a:rPr>
              <a:t>one of the best things you can do for your plants</a:t>
            </a:r>
          </a:p>
          <a:p>
            <a:endParaRPr lang="en-US" dirty="0">
              <a:solidFill>
                <a:srgbClr val="008000"/>
              </a:solidFill>
            </a:endParaRPr>
          </a:p>
          <a:p>
            <a:r>
              <a:rPr lang="en-US" sz="1400" dirty="0">
                <a:latin typeface="Calibri" panose="020F0502020204030204" pitchFamily="34" charset="0"/>
              </a:rPr>
              <a:t>Types of mulch…..</a:t>
            </a:r>
          </a:p>
          <a:p>
            <a:r>
              <a:rPr lang="en-US" dirty="0">
                <a:latin typeface="Calibri" panose="020F0502020204030204" pitchFamily="34" charset="0"/>
              </a:rPr>
              <a:t>Straw – inexpensive, traps air easily, worms love it.</a:t>
            </a:r>
          </a:p>
          <a:p>
            <a:r>
              <a:rPr lang="en-US" dirty="0">
                <a:latin typeface="Calibri" panose="020F0502020204030204" pitchFamily="34" charset="0"/>
              </a:rPr>
              <a:t>Alfalfa – advantages of straw plus nitrogen.</a:t>
            </a:r>
          </a:p>
          <a:p>
            <a:r>
              <a:rPr lang="en-US" dirty="0">
                <a:latin typeface="Calibri" panose="020F0502020204030204" pitchFamily="34" charset="0"/>
              </a:rPr>
              <a:t>Barks &amp; hulls – useful for small areas.</a:t>
            </a:r>
          </a:p>
          <a:p>
            <a:r>
              <a:rPr lang="en-US" dirty="0">
                <a:latin typeface="Calibri" panose="020F0502020204030204" pitchFamily="34" charset="0"/>
              </a:rPr>
              <a:t>Yard waste – free and environmentally correct.</a:t>
            </a:r>
          </a:p>
          <a:p>
            <a:r>
              <a:rPr lang="en-US" dirty="0">
                <a:latin typeface="Calibri" panose="020F0502020204030204" pitchFamily="34" charset="0"/>
              </a:rPr>
              <a:t>Compost – feeds the soil while acting as a mulch.</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743371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IPM has a wonderful, comprehensive guide to growing tomatoes—it covers everything in much more depth than we can.  The reference above will guide you!</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0576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IPM has a wonderful, comprehensive guide to growing tomatoes—it covers everything in much more depth than we can.  The reference above will guide you!</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501558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 IPM has a wonderful, comprehensive guide to growing tomatoes—it covers everything in much more depth than we can.  The reference above will guide you!</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142549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Early Blight</a:t>
            </a:r>
          </a:p>
          <a:p>
            <a:r>
              <a:rPr lang="en-US" dirty="0" smtClean="0"/>
              <a:t>Symptoms of early blight include black or brown spots, usually about 1 cm in diameter, that appear on leaves, stems, and fruit. Leaf spots are leathery and often have a pattern of concentric rings. They usually appear on older leaves first. Fruit spots are sunken and dry and also have a concentric pattern.</a:t>
            </a:r>
          </a:p>
          <a:p>
            <a:r>
              <a:rPr lang="en-US" b="1" dirty="0" smtClean="0"/>
              <a:t>Solutions</a:t>
            </a:r>
          </a:p>
          <a:p>
            <a:r>
              <a:rPr lang="en-US" dirty="0" smtClean="0"/>
              <a:t>Spores of early blight are carried by wind and require moisture for germination and infection. The disease can cause severe damage if conditions remain cool and humid for several days after a rain. Avoid overhead irrigation. Crop rotation is useful in infested gardens. </a:t>
            </a:r>
            <a:r>
              <a:rPr lang="en-US" dirty="0" smtClean="0">
                <a:hlinkClick r:id="rId3"/>
              </a:rPr>
              <a:t>Copper fungicides</a:t>
            </a:r>
            <a:r>
              <a:rPr lang="en-US" dirty="0" smtClean="0"/>
              <a:t> applied at the first sign of infestation and repeated every 7 to 10 days may provide control.</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32</a:t>
            </a:fld>
            <a:endParaRPr lang="en-US"/>
          </a:p>
        </p:txBody>
      </p:sp>
    </p:spTree>
    <p:extLst>
      <p:ext uri="{BB962C8B-B14F-4D97-AF65-F5344CB8AC3E}">
        <p14:creationId xmlns:p14="http://schemas.microsoft.com/office/powerpoint/2010/main" val="2574909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Fusarium</a:t>
            </a:r>
            <a:r>
              <a:rPr lang="en-US" dirty="0" smtClean="0"/>
              <a:t> Wilt</a:t>
            </a:r>
          </a:p>
          <a:p>
            <a:r>
              <a:rPr lang="en-US" dirty="0" smtClean="0"/>
              <a:t>Plants infected with the </a:t>
            </a:r>
            <a:r>
              <a:rPr lang="en-US" i="1" dirty="0" err="1" smtClean="0"/>
              <a:t>Fusarium</a:t>
            </a:r>
            <a:r>
              <a:rPr lang="en-US" dirty="0" smtClean="0"/>
              <a:t> fungus turn yellow starting with one side or branch and gradually spreading through the plants, eventually killing them. Disease is caused by a fungus that infects tomatoes only. Disease is favored by warm soil.</a:t>
            </a:r>
          </a:p>
          <a:p>
            <a:r>
              <a:rPr lang="en-US" dirty="0" smtClean="0">
                <a:hlinkClick r:id="rId3"/>
              </a:rPr>
              <a:t>Identification </a:t>
            </a:r>
            <a:r>
              <a:rPr lang="en-US" dirty="0" smtClean="0"/>
              <a:t>| </a:t>
            </a:r>
            <a:r>
              <a:rPr lang="en-US" dirty="0" smtClean="0">
                <a:hlinkClick r:id="rId4"/>
              </a:rPr>
              <a:t>Life cycle</a:t>
            </a:r>
            <a:endParaRPr lang="en-US" dirty="0" smtClean="0"/>
          </a:p>
          <a:p>
            <a:r>
              <a:rPr lang="en-US" b="1" dirty="0" smtClean="0"/>
              <a:t>Solutions</a:t>
            </a:r>
          </a:p>
          <a:p>
            <a:r>
              <a:rPr lang="en-US" dirty="0" err="1" smtClean="0"/>
              <a:t>Fusarium</a:t>
            </a:r>
            <a:r>
              <a:rPr lang="en-US" dirty="0" smtClean="0"/>
              <a:t> wilt of tomatoes can be avoided in many cases by planting resistant varieties which are indicated by the letters F or FF. If you wish to grow susceptible varieties, problems can sometimes be minimized by removing all residue, including roots, which may be susceptible, and using </a:t>
            </a:r>
            <a:r>
              <a:rPr lang="en-US" dirty="0" smtClean="0">
                <a:hlinkClick r:id="rId5"/>
              </a:rPr>
              <a:t>soil solarization</a:t>
            </a:r>
            <a:r>
              <a:rPr lang="en-US" dirty="0" smtClean="0"/>
              <a:t> before you plant.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33</a:t>
            </a:fld>
            <a:endParaRPr lang="en-US"/>
          </a:p>
        </p:txBody>
      </p:sp>
    </p:spTree>
    <p:extLst>
      <p:ext uri="{BB962C8B-B14F-4D97-AF65-F5344CB8AC3E}">
        <p14:creationId xmlns:p14="http://schemas.microsoft.com/office/powerpoint/2010/main" val="1128521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Late Blight</a:t>
            </a:r>
          </a:p>
          <a:p>
            <a:r>
              <a:rPr lang="en-US" i="1" dirty="0" err="1" smtClean="0"/>
              <a:t>Phytophthora</a:t>
            </a:r>
            <a:r>
              <a:rPr lang="en-US" i="1" dirty="0" smtClean="0"/>
              <a:t> </a:t>
            </a:r>
            <a:r>
              <a:rPr lang="en-US" i="1" dirty="0" err="1" smtClean="0"/>
              <a:t>infestans</a:t>
            </a:r>
            <a:r>
              <a:rPr lang="en-US" dirty="0" smtClean="0"/>
              <a:t> has a wide host range, including tomato, potato, pepper, and eggplant. On leaves, late blight lesions typically first appear as irregular, small pale to dark green water-soaked spots that are surrounded by a zone of yellowish tissue. Lesions may expand rapidly and become brown to purplish black. White </a:t>
            </a:r>
            <a:r>
              <a:rPr lang="en-US" dirty="0" err="1" smtClean="0"/>
              <a:t>sporulation</a:t>
            </a:r>
            <a:r>
              <a:rPr lang="en-US" dirty="0" smtClean="0"/>
              <a:t> of the fungus may be observed at the periphery of lesions, principally on the underside of leaves. On stems and petioles, lesions are brown to black and may also support </a:t>
            </a:r>
            <a:r>
              <a:rPr lang="en-US" dirty="0" err="1" smtClean="0"/>
              <a:t>sporulation</a:t>
            </a:r>
            <a:r>
              <a:rPr lang="en-US" dirty="0" smtClean="0"/>
              <a:t> of the fungus. Fruit discoloration usually begins on the upper side of the fruit. Affected fruit remain firm.</a:t>
            </a:r>
          </a:p>
          <a:p>
            <a:r>
              <a:rPr lang="en-US" b="1" dirty="0" smtClean="0"/>
              <a:t>Solutions</a:t>
            </a:r>
          </a:p>
          <a:p>
            <a:r>
              <a:rPr lang="en-US" dirty="0" smtClean="0"/>
              <a:t>Avoid sprinkler irrigation. Destroy all tomato, potato, eggplant, and pepper debris after harvest.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34</a:t>
            </a:fld>
            <a:endParaRPr lang="en-US"/>
          </a:p>
        </p:txBody>
      </p:sp>
    </p:spTree>
    <p:extLst>
      <p:ext uri="{BB962C8B-B14F-4D97-AF65-F5344CB8AC3E}">
        <p14:creationId xmlns:p14="http://schemas.microsoft.com/office/powerpoint/2010/main" val="351720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Seeds -expense, +choice, +time, +materials, ++backups</a:t>
            </a:r>
            <a:endParaRPr lang="en-US" dirty="0" smtClean="0">
              <a:effectLst/>
            </a:endParaRPr>
          </a:p>
          <a:p>
            <a:pPr rtl="0"/>
            <a:r>
              <a:rPr lang="en-US" sz="1200" b="0" i="0" u="none" strike="noStrike" kern="1200" dirty="0" smtClean="0">
                <a:solidFill>
                  <a:schemeClr val="tx1"/>
                </a:solidFill>
                <a:effectLst/>
                <a:latin typeface="+mn-lt"/>
                <a:ea typeface="+mn-ea"/>
                <a:cs typeface="+mn-cs"/>
              </a:rPr>
              <a:t>Plants - &lt;choices, +pick &amp; plant, -time   Heirloom </a:t>
            </a:r>
            <a:r>
              <a:rPr lang="en-US" sz="1200" b="0" i="0" u="none" strike="noStrike" kern="1200" dirty="0" err="1" smtClean="0">
                <a:solidFill>
                  <a:schemeClr val="tx1"/>
                </a:solidFill>
                <a:effectLst/>
                <a:latin typeface="+mn-lt"/>
                <a:ea typeface="+mn-ea"/>
                <a:cs typeface="+mn-cs"/>
              </a:rPr>
              <a:t>vs</a:t>
            </a:r>
            <a:r>
              <a:rPr lang="en-US" sz="1200" b="0" i="0" u="none" strike="noStrike" kern="1200" dirty="0" smtClean="0">
                <a:solidFill>
                  <a:schemeClr val="tx1"/>
                </a:solidFill>
                <a:effectLst/>
                <a:latin typeface="+mn-lt"/>
                <a:ea typeface="+mn-ea"/>
                <a:cs typeface="+mn-cs"/>
              </a:rPr>
              <a:t> Hybrid</a:t>
            </a:r>
            <a:endParaRPr lang="en-US" dirty="0" smtClean="0">
              <a:effectLst/>
            </a:endParaRPr>
          </a:p>
          <a:p>
            <a:r>
              <a:rPr lang="en-US" sz="1200" b="0" i="0" u="none" strike="noStrike" kern="1200" smtClean="0">
                <a:solidFill>
                  <a:schemeClr val="tx1"/>
                </a:solidFill>
                <a:effectLst/>
                <a:latin typeface="+mn-lt"/>
                <a:ea typeface="+mn-ea"/>
                <a:cs typeface="+mn-cs"/>
              </a:rPr>
              <a:t>--DECODING SEED PACKETS</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9</a:t>
            </a:fld>
            <a:endParaRPr lang="en-US"/>
          </a:p>
        </p:txBody>
      </p:sp>
    </p:spTree>
    <p:extLst>
      <p:ext uri="{BB962C8B-B14F-4D97-AF65-F5344CB8AC3E}">
        <p14:creationId xmlns:p14="http://schemas.microsoft.com/office/powerpoint/2010/main" val="2412665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Verticillium</a:t>
            </a:r>
            <a:r>
              <a:rPr lang="en-US" dirty="0" smtClean="0"/>
              <a:t> Wilt</a:t>
            </a:r>
          </a:p>
          <a:p>
            <a:r>
              <a:rPr lang="en-US" sz="1200" b="1" kern="1200" dirty="0" err="1" smtClean="0">
                <a:solidFill>
                  <a:schemeClr val="tx1"/>
                </a:solidFill>
                <a:latin typeface="+mn-lt"/>
                <a:ea typeface="+mn-ea"/>
                <a:cs typeface="+mn-cs"/>
              </a:rPr>
              <a:t>Verticillium</a:t>
            </a:r>
            <a:r>
              <a:rPr lang="en-US" sz="1200" b="1" kern="1200" dirty="0" smtClean="0">
                <a:solidFill>
                  <a:schemeClr val="tx1"/>
                </a:solidFill>
                <a:latin typeface="+mn-lt"/>
                <a:ea typeface="+mn-ea"/>
                <a:cs typeface="+mn-cs"/>
              </a:rPr>
              <a:t> wilt first appears as yellowing between the major veins on mature leaves.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Leaves and stems die from </a:t>
            </a:r>
            <a:r>
              <a:rPr lang="en-US" b="1" dirty="0" err="1" smtClean="0"/>
              <a:t>Verticillium</a:t>
            </a:r>
            <a:r>
              <a:rPr lang="en-US" b="1" dirty="0" smtClean="0"/>
              <a:t> wilt infection.</a:t>
            </a:r>
          </a:p>
          <a:p>
            <a:endParaRPr lang="en-US" dirty="0" smtClean="0"/>
          </a:p>
          <a:p>
            <a:r>
              <a:rPr lang="en-US" dirty="0" err="1" smtClean="0"/>
              <a:t>Verticillium</a:t>
            </a:r>
            <a:r>
              <a:rPr lang="en-US" dirty="0" smtClean="0"/>
              <a:t> wilt often starts as a yellowing between the major veins of the leaves. The fungus moves throughout the plant and eventually whole leaves and stems wither and die.</a:t>
            </a:r>
          </a:p>
          <a:p>
            <a:r>
              <a:rPr lang="en-US" dirty="0" smtClean="0">
                <a:hlinkClick r:id="rId3"/>
              </a:rPr>
              <a:t>Identification</a:t>
            </a:r>
            <a:r>
              <a:rPr lang="en-US" dirty="0" smtClean="0"/>
              <a:t> | </a:t>
            </a:r>
            <a:r>
              <a:rPr lang="en-US" dirty="0" smtClean="0">
                <a:hlinkClick r:id="rId4"/>
              </a:rPr>
              <a:t>Life cycle</a:t>
            </a:r>
            <a:endParaRPr lang="en-US" dirty="0" smtClean="0"/>
          </a:p>
          <a:p>
            <a:r>
              <a:rPr lang="en-US" b="1" dirty="0" smtClean="0"/>
              <a:t>Solutions</a:t>
            </a:r>
          </a:p>
          <a:p>
            <a:r>
              <a:rPr lang="en-US" dirty="0" err="1" smtClean="0"/>
              <a:t>Verticillium</a:t>
            </a:r>
            <a:r>
              <a:rPr lang="en-US" dirty="0" smtClean="0"/>
              <a:t> wilt of tomatoes can be avoided in many cases by planting resistant varieties, which are labeled V. If you wish to grow susceptible varieties, problems can sometimes be minimized by removing all residue, including roots that may be susceptible, and using </a:t>
            </a:r>
            <a:r>
              <a:rPr lang="en-US" dirty="0" smtClean="0">
                <a:hlinkClick r:id="rId5"/>
              </a:rPr>
              <a:t>soil solarization</a:t>
            </a:r>
            <a:r>
              <a:rPr lang="en-US" dirty="0" smtClean="0"/>
              <a:t> before you plant.</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35</a:t>
            </a:fld>
            <a:endParaRPr lang="en-US"/>
          </a:p>
        </p:txBody>
      </p:sp>
    </p:spTree>
    <p:extLst>
      <p:ext uri="{BB962C8B-B14F-4D97-AF65-F5344CB8AC3E}">
        <p14:creationId xmlns:p14="http://schemas.microsoft.com/office/powerpoint/2010/main" val="44838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Hornworms of all sizes have a distinctive horn at the rear end. Mature caterpillars are very large -- up to 4 inches long.</a:t>
            </a:r>
          </a:p>
          <a:p>
            <a:r>
              <a:rPr lang="en-US" dirty="0" smtClean="0">
                <a:hlinkClick r:id="rId3"/>
              </a:rPr>
              <a:t>Identification of species</a:t>
            </a:r>
            <a:r>
              <a:rPr lang="en-US" dirty="0" smtClean="0"/>
              <a:t> | </a:t>
            </a:r>
            <a:r>
              <a:rPr lang="en-US" dirty="0" smtClean="0">
                <a:hlinkClick r:id="rId4"/>
              </a:rPr>
              <a:t>Life cycle</a:t>
            </a:r>
            <a:endParaRPr lang="en-US" dirty="0" smtClean="0"/>
          </a:p>
          <a:p>
            <a:r>
              <a:rPr lang="en-US" b="1" dirty="0" smtClean="0"/>
              <a:t>Damage</a:t>
            </a:r>
          </a:p>
          <a:p>
            <a:r>
              <a:rPr lang="en-US" dirty="0" smtClean="0"/>
              <a:t>Entire leaves and small stems may be consumed. Large pieces from green fruit may also be chewed.</a:t>
            </a:r>
          </a:p>
          <a:p>
            <a:r>
              <a:rPr lang="en-US" b="1" dirty="0" smtClean="0"/>
              <a:t>Solutions</a:t>
            </a:r>
          </a:p>
          <a:p>
            <a:r>
              <a:rPr lang="en-US" dirty="0" smtClean="0"/>
              <a:t>Handpick or snip hornworms with shears. Natural enemies normally keep populations under control. Hornworm eggs are attacked by </a:t>
            </a:r>
            <a:r>
              <a:rPr lang="en-US" i="1" dirty="0" smtClean="0">
                <a:hlinkClick r:id="rId5"/>
              </a:rPr>
              <a:t>Trichogramma</a:t>
            </a:r>
            <a:r>
              <a:rPr lang="en-US" dirty="0" smtClean="0"/>
              <a:t> parasites and the larvae by </a:t>
            </a:r>
            <a:r>
              <a:rPr lang="en-US" i="1" dirty="0" smtClean="0">
                <a:hlinkClick r:id="rId6"/>
              </a:rPr>
              <a:t>Hyposoter exigua</a:t>
            </a:r>
            <a:r>
              <a:rPr lang="en-US" dirty="0" smtClean="0"/>
              <a:t>. There are also several </a:t>
            </a:r>
            <a:r>
              <a:rPr lang="en-US" dirty="0" smtClean="0">
                <a:hlinkClick r:id="rId7"/>
              </a:rPr>
              <a:t>general predators</a:t>
            </a:r>
            <a:r>
              <a:rPr lang="en-US" dirty="0" smtClean="0"/>
              <a:t> to keep populations under control. </a:t>
            </a:r>
            <a:r>
              <a:rPr lang="en-US" i="1" dirty="0" smtClean="0">
                <a:hlinkClick r:id="rId8"/>
              </a:rPr>
              <a:t>Bacillus thuringiensis</a:t>
            </a:r>
            <a:r>
              <a:rPr lang="en-US" dirty="0" smtClean="0"/>
              <a:t> or </a:t>
            </a:r>
            <a:r>
              <a:rPr lang="en-US" dirty="0" smtClean="0">
                <a:hlinkClick r:id="rId9"/>
              </a:rPr>
              <a:t>spinosad</a:t>
            </a:r>
            <a:r>
              <a:rPr lang="en-US" dirty="0" smtClean="0"/>
              <a:t> are effective against smaller larvae. </a:t>
            </a:r>
            <a:r>
              <a:rPr lang="en-US" dirty="0" err="1" smtClean="0"/>
              <a:t>Discing</a:t>
            </a:r>
            <a:r>
              <a:rPr lang="en-US" dirty="0" smtClean="0"/>
              <a:t> or </a:t>
            </a:r>
            <a:r>
              <a:rPr lang="en-US" dirty="0" err="1" smtClean="0"/>
              <a:t>rototilling</a:t>
            </a:r>
            <a:r>
              <a:rPr lang="en-US" dirty="0" smtClean="0"/>
              <a:t> after harvest destroys pupae in soil and prevents adults from developing.</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38</a:t>
            </a:fld>
            <a:endParaRPr lang="en-US"/>
          </a:p>
        </p:txBody>
      </p:sp>
    </p:spTree>
    <p:extLst>
      <p:ext uri="{BB962C8B-B14F-4D97-AF65-F5344CB8AC3E}">
        <p14:creationId xmlns:p14="http://schemas.microsoft.com/office/powerpoint/2010/main" val="233519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Tomato Russet</a:t>
            </a:r>
            <a:r>
              <a:rPr lang="en-US" baseline="0" dirty="0" smtClean="0"/>
              <a:t> Mite</a:t>
            </a:r>
          </a:p>
          <a:p>
            <a:r>
              <a:rPr lang="en-US" dirty="0" smtClean="0"/>
              <a:t>Tomato russet mites are so tiny they cannot be seen without a hand lens. You will see the bronzing they cause on leaves first. Russet mites are conical in shape and yellowish, tan, or pink.</a:t>
            </a:r>
          </a:p>
          <a:p>
            <a:r>
              <a:rPr lang="en-US" dirty="0" smtClean="0">
                <a:hlinkClick r:id="rId3"/>
              </a:rPr>
              <a:t>Identification of species</a:t>
            </a:r>
            <a:endParaRPr lang="en-US" dirty="0" smtClean="0"/>
          </a:p>
          <a:p>
            <a:r>
              <a:rPr lang="en-US" b="1" dirty="0" smtClean="0"/>
              <a:t>Damage</a:t>
            </a:r>
          </a:p>
          <a:p>
            <a:r>
              <a:rPr lang="en-US" dirty="0" smtClean="0"/>
              <a:t>Leaves and stems damaged by mites develop a greasy appearance, then dry out and turn bronze. Damage starts at the base of the plant and moves upward. In hot weather when mite populations explode, plants may be defoliated.</a:t>
            </a:r>
          </a:p>
          <a:p>
            <a:r>
              <a:rPr lang="en-US" b="1" dirty="0" smtClean="0"/>
              <a:t>Solutions</a:t>
            </a:r>
          </a:p>
          <a:p>
            <a:r>
              <a:rPr lang="en-US" dirty="0" smtClean="0"/>
              <a:t>Both </a:t>
            </a:r>
            <a:r>
              <a:rPr lang="en-US" dirty="0" smtClean="0">
                <a:hlinkClick r:id="rId4"/>
              </a:rPr>
              <a:t>sulfur dust and wettable sulfur</a:t>
            </a:r>
            <a:r>
              <a:rPr lang="en-US" dirty="0" smtClean="0"/>
              <a:t> are effective for russet mite control. Do not grow tomatoes near petunias or any </a:t>
            </a:r>
            <a:r>
              <a:rPr lang="en-US" dirty="0" err="1" smtClean="0"/>
              <a:t>solanaceous</a:t>
            </a:r>
            <a:r>
              <a:rPr lang="en-US" dirty="0" smtClean="0"/>
              <a:t> plants, such as potato, as they are other hosts of the russet mite.</a:t>
            </a:r>
          </a:p>
          <a:p>
            <a:endParaRPr lang="en-US" dirty="0" smtClean="0"/>
          </a:p>
          <a:p>
            <a:r>
              <a:rPr lang="en-US" dirty="0" smtClean="0"/>
              <a:t>Damage</a:t>
            </a:r>
            <a:r>
              <a:rPr lang="en-US" baseline="0" dirty="0" smtClean="0"/>
              <a:t> from this pest can mimic other conditions—how to figure it out?</a:t>
            </a:r>
          </a:p>
          <a:p>
            <a:r>
              <a:rPr lang="en-US" baseline="0" dirty="0" smtClean="0"/>
              <a:t>Examine the plant, the leaves, the stem, the fruit.</a:t>
            </a:r>
            <a:endParaRPr lang="en-US" dirty="0" smtClean="0"/>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40</a:t>
            </a:fld>
            <a:endParaRPr lang="en-US"/>
          </a:p>
        </p:txBody>
      </p:sp>
    </p:spTree>
    <p:extLst>
      <p:ext uri="{BB962C8B-B14F-4D97-AF65-F5344CB8AC3E}">
        <p14:creationId xmlns:p14="http://schemas.microsoft.com/office/powerpoint/2010/main" val="3692981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Blossom End Rot</a:t>
            </a:r>
          </a:p>
          <a:p>
            <a:r>
              <a:rPr lang="en-US" dirty="0" smtClean="0"/>
              <a:t>Plants with blossom end rot show small, light brown spots at the blossom end of immature fruit. The affected area gradually expands into a sunken, leathery, brown or black lesion as the fruit ripens. Hard, brown areas may develop inside the fruit, either with or without external symptoms. The disease is not associated with soil contact or with damage to other plant parts. </a:t>
            </a:r>
          </a:p>
          <a:p>
            <a:r>
              <a:rPr lang="en-US" b="1" dirty="0" smtClean="0"/>
              <a:t>Solutions</a:t>
            </a:r>
          </a:p>
          <a:p>
            <a:r>
              <a:rPr lang="en-US" dirty="0" smtClean="0"/>
              <a:t>Blossom end rot results from a low level of calcium in the fruit and water balance in the plant. It is aggravated by high soil salt content or low soil moisture and is more common on sandier soils. To reduce rot, monitor soil moisture to make sure that the root zone neither dries out nor remains saturated. Follow recommended rates for fertilizers. Some varieties are more affected than others. The disease is not caused by a pathogen; there are no pesticide solutions.</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44</a:t>
            </a:fld>
            <a:endParaRPr lang="en-US"/>
          </a:p>
        </p:txBody>
      </p:sp>
    </p:spTree>
    <p:extLst>
      <p:ext uri="{BB962C8B-B14F-4D97-AF65-F5344CB8AC3E}">
        <p14:creationId xmlns:p14="http://schemas.microsoft.com/office/powerpoint/2010/main" val="4104679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Catfacing</a:t>
            </a:r>
            <a:endParaRPr lang="en-US" dirty="0" smtClean="0"/>
          </a:p>
          <a:p>
            <a:r>
              <a:rPr lang="en-US" dirty="0" smtClean="0"/>
              <a:t>Fruit may be disfigured as they form; blossom sticks to the small fruits. Blossom ends are scarred or lumped. Deep cavities penetrate the fruit.</a:t>
            </a:r>
          </a:p>
          <a:p>
            <a:endParaRPr lang="en-US" dirty="0" smtClean="0"/>
          </a:p>
          <a:p>
            <a:r>
              <a:rPr lang="en-US" dirty="0" smtClean="0"/>
              <a:t>But don’t forget—some heirloom varieties look like this normally!  Almost.</a:t>
            </a:r>
          </a:p>
          <a:p>
            <a:r>
              <a:rPr lang="en-US" b="1" dirty="0" smtClean="0"/>
              <a:t>Solutions</a:t>
            </a:r>
          </a:p>
          <a:p>
            <a:r>
              <a:rPr lang="en-US" dirty="0" smtClean="0"/>
              <a:t>Cool and cloudy weather at bloom time cause this disorder. </a:t>
            </a:r>
            <a:r>
              <a:rPr lang="en-US" dirty="0" err="1" smtClean="0"/>
              <a:t>Catfacing</a:t>
            </a:r>
            <a:r>
              <a:rPr lang="en-US" dirty="0" smtClean="0"/>
              <a:t> may also result from an </a:t>
            </a:r>
            <a:r>
              <a:rPr lang="en-US" dirty="0" smtClean="0">
                <a:hlinkClick r:id="rId3"/>
              </a:rPr>
              <a:t>early harvest</a:t>
            </a:r>
            <a:r>
              <a:rPr lang="en-US" dirty="0" smtClean="0"/>
              <a:t> on certain varieties. There may be resistant varieties in your area.</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45</a:t>
            </a:fld>
            <a:endParaRPr lang="en-US"/>
          </a:p>
        </p:txBody>
      </p:sp>
    </p:spTree>
    <p:extLst>
      <p:ext uri="{BB962C8B-B14F-4D97-AF65-F5344CB8AC3E}">
        <p14:creationId xmlns:p14="http://schemas.microsoft.com/office/powerpoint/2010/main" val="3931125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Fruit Cracks</a:t>
            </a:r>
          </a:p>
          <a:p>
            <a:r>
              <a:rPr lang="en-US" dirty="0" smtClean="0"/>
              <a:t>Fruit may crack in a radial pattern or in concentric circles. Radial cracking, the more common of the two, occurs during rainy periods, when rains follow long dry periods. Fruit exposed to the sun may also develop cracks.</a:t>
            </a:r>
          </a:p>
          <a:p>
            <a:r>
              <a:rPr lang="en-US" b="1" dirty="0" smtClean="0"/>
              <a:t>Solutions</a:t>
            </a:r>
          </a:p>
          <a:p>
            <a:r>
              <a:rPr lang="en-US" dirty="0" smtClean="0"/>
              <a:t>Maintain a uniform water supply through the use of </a:t>
            </a:r>
            <a:r>
              <a:rPr lang="en-US" dirty="0" smtClean="0">
                <a:hlinkClick r:id="rId3"/>
              </a:rPr>
              <a:t>irrigation</a:t>
            </a:r>
            <a:r>
              <a:rPr lang="en-US" dirty="0" smtClean="0"/>
              <a:t> or </a:t>
            </a:r>
            <a:r>
              <a:rPr lang="en-US" dirty="0" smtClean="0">
                <a:hlinkClick r:id="rId4"/>
              </a:rPr>
              <a:t>mulches</a:t>
            </a:r>
            <a:r>
              <a:rPr lang="en-US" dirty="0" smtClean="0"/>
              <a:t>. A </a:t>
            </a:r>
            <a:r>
              <a:rPr lang="en-US" dirty="0" smtClean="0">
                <a:hlinkClick r:id="rId5"/>
              </a:rPr>
              <a:t>full leaf canopy</a:t>
            </a:r>
            <a:r>
              <a:rPr lang="en-US" dirty="0" smtClean="0"/>
              <a:t> will also help protect fruit from the sun and reduce cracking. There may be some resistant varieties in your area.</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46</a:t>
            </a:fld>
            <a:endParaRPr lang="en-US"/>
          </a:p>
        </p:txBody>
      </p:sp>
    </p:spTree>
    <p:extLst>
      <p:ext uri="{BB962C8B-B14F-4D97-AF65-F5344CB8AC3E}">
        <p14:creationId xmlns:p14="http://schemas.microsoft.com/office/powerpoint/2010/main" val="4158463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Sun scald</a:t>
            </a:r>
          </a:p>
          <a:p>
            <a:r>
              <a:rPr lang="en-US" dirty="0" smtClean="0"/>
              <a:t>Fruit exposed to the hot sun may become brown and leathery on the exposed surface.</a:t>
            </a:r>
          </a:p>
          <a:p>
            <a:r>
              <a:rPr lang="en-US" dirty="0" smtClean="0">
                <a:hlinkClick r:id="rId3"/>
              </a:rPr>
              <a:t>Identification</a:t>
            </a:r>
            <a:endParaRPr lang="en-US" dirty="0" smtClean="0"/>
          </a:p>
          <a:p>
            <a:r>
              <a:rPr lang="en-US" b="1" dirty="0" smtClean="0"/>
              <a:t>Solutions</a:t>
            </a:r>
          </a:p>
          <a:p>
            <a:r>
              <a:rPr lang="en-US" dirty="0" smtClean="0"/>
              <a:t>Maintain plant vigor with necessary fertilizer and </a:t>
            </a:r>
            <a:r>
              <a:rPr lang="en-US" dirty="0" smtClean="0">
                <a:hlinkClick r:id="rId4"/>
              </a:rPr>
              <a:t>water</a:t>
            </a:r>
            <a:r>
              <a:rPr lang="en-US" dirty="0" smtClean="0"/>
              <a:t> to produce adequate leaf cover. </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47</a:t>
            </a:fld>
            <a:endParaRPr lang="en-US"/>
          </a:p>
        </p:txBody>
      </p:sp>
    </p:spTree>
    <p:extLst>
      <p:ext uri="{BB962C8B-B14F-4D97-AF65-F5344CB8AC3E}">
        <p14:creationId xmlns:p14="http://schemas.microsoft.com/office/powerpoint/2010/main" val="2107275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Tomato Leaf Roll</a:t>
            </a:r>
          </a:p>
          <a:p>
            <a:endParaRPr lang="en-US" dirty="0" smtClean="0"/>
          </a:p>
          <a:p>
            <a:r>
              <a:rPr lang="en-US" dirty="0" smtClean="0"/>
              <a:t>Firm and leathery leaves are common symptoms of tomato leaf roll; the lowest leaves roll upward in wet spring conditions. The tomato plant may look wilted.</a:t>
            </a:r>
          </a:p>
          <a:p>
            <a:r>
              <a:rPr lang="en-US" b="1" dirty="0" smtClean="0"/>
              <a:t>Solutions</a:t>
            </a:r>
          </a:p>
          <a:p>
            <a:r>
              <a:rPr lang="en-US" dirty="0" smtClean="0"/>
              <a:t>Tomato leaf roll symptoms disappear when temperatures become warmer and soils dry out. Normal growth resumes and there is no damage to the fruit that develop later.</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48</a:t>
            </a:fld>
            <a:endParaRPr lang="en-US"/>
          </a:p>
        </p:txBody>
      </p:sp>
    </p:spTree>
    <p:extLst>
      <p:ext uri="{BB962C8B-B14F-4D97-AF65-F5344CB8AC3E}">
        <p14:creationId xmlns:p14="http://schemas.microsoft.com/office/powerpoint/2010/main" val="1076028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73234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70214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Front/name, hybrid or heirloom, transplanting info, Days to Maturity</a:t>
            </a:r>
            <a:endParaRPr lang="en-US" dirty="0" smtClean="0">
              <a:effectLst/>
            </a:endParaRPr>
          </a:p>
          <a:p>
            <a:pPr rtl="0"/>
            <a:r>
              <a:rPr lang="en-US" sz="1200" b="0" i="0" u="none" strike="noStrike" kern="1200" dirty="0" smtClean="0">
                <a:solidFill>
                  <a:schemeClr val="tx1"/>
                </a:solidFill>
                <a:effectLst/>
                <a:latin typeface="+mn-lt"/>
                <a:ea typeface="+mn-ea"/>
                <a:cs typeface="+mn-cs"/>
              </a:rPr>
              <a:t>Back/description SMALL, use, shape, growth habit-clusters, when to start inside: 6-8wks </a:t>
            </a:r>
            <a:r>
              <a:rPr lang="en-US" sz="1200" b="0" i="0" u="none" strike="noStrike" kern="1200" dirty="0" err="1" smtClean="0">
                <a:solidFill>
                  <a:schemeClr val="tx1"/>
                </a:solidFill>
                <a:effectLst/>
                <a:latin typeface="+mn-lt"/>
                <a:ea typeface="+mn-ea"/>
                <a:cs typeface="+mn-cs"/>
              </a:rPr>
              <a:t>alf</a:t>
            </a:r>
            <a:r>
              <a:rPr lang="en-US" sz="1200" b="0" i="0" u="none" strike="noStrike" kern="1200" dirty="0" smtClean="0">
                <a:solidFill>
                  <a:schemeClr val="tx1"/>
                </a:solidFill>
                <a:effectLst/>
                <a:latin typeface="+mn-lt"/>
                <a:ea typeface="+mn-ea"/>
                <a:cs typeface="+mn-cs"/>
              </a:rPr>
              <a:t>, days to germination, planting/growing space info</a:t>
            </a:r>
            <a:endParaRPr lang="en-US" dirty="0" smtClean="0">
              <a:effectLst/>
            </a:endParaRPr>
          </a:p>
          <a:p>
            <a:pPr rtl="0"/>
            <a:r>
              <a:rPr lang="en-US" sz="1200" b="0" i="0" u="none" strike="noStrike" kern="1200" dirty="0" smtClean="0">
                <a:solidFill>
                  <a:schemeClr val="tx1"/>
                </a:solidFill>
                <a:effectLst/>
                <a:latin typeface="+mn-lt"/>
                <a:ea typeface="+mn-ea"/>
                <a:cs typeface="+mn-cs"/>
              </a:rPr>
              <a:t>Hybrid: tomato created for a particular purpose, disease resistance, color, shape.  Crossbred w/2++ different plants</a:t>
            </a:r>
            <a:endParaRPr lang="en-US" dirty="0" smtClean="0">
              <a:effectLst/>
            </a:endParaRPr>
          </a:p>
          <a:p>
            <a:pPr rtl="0"/>
            <a:r>
              <a:rPr lang="en-US" sz="1200" b="0" i="0" u="none" strike="noStrike" kern="1200" dirty="0" smtClean="0">
                <a:solidFill>
                  <a:schemeClr val="tx1"/>
                </a:solidFill>
                <a:effectLst/>
                <a:latin typeface="+mn-lt"/>
                <a:ea typeface="+mn-ea"/>
                <a:cs typeface="+mn-cs"/>
              </a:rPr>
              <a:t>Heirloom: 50yr+, open pollenated, saved seeds handed down through generations to sustain the variety</a:t>
            </a:r>
            <a:endParaRPr lang="en-US" dirty="0" smtClean="0">
              <a:effectLst/>
            </a:endParaRPr>
          </a:p>
          <a:p>
            <a:pPr rtl="0"/>
            <a:r>
              <a:rPr lang="en-US" sz="1200" b="0" i="0" u="none" strike="noStrike" kern="1200" dirty="0" smtClean="0">
                <a:solidFill>
                  <a:schemeClr val="tx1"/>
                </a:solidFill>
                <a:effectLst/>
                <a:latin typeface="+mn-lt"/>
                <a:ea typeface="+mn-ea"/>
                <a:cs typeface="+mn-cs"/>
              </a:rPr>
              <a:t>***to some, disease resistance of hybrid maybe better fit than allure of heirlooms &amp; seed saving</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10</a:t>
            </a:fld>
            <a:endParaRPr lang="en-US"/>
          </a:p>
        </p:txBody>
      </p:sp>
    </p:spTree>
    <p:extLst>
      <p:ext uri="{BB962C8B-B14F-4D97-AF65-F5344CB8AC3E}">
        <p14:creationId xmlns:p14="http://schemas.microsoft.com/office/powerpoint/2010/main" val="4197872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426061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988706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 soil temperature before you plant.</a:t>
            </a:r>
          </a:p>
          <a:p>
            <a:r>
              <a:rPr lang="en-US" dirty="0">
                <a:latin typeface="Calibri" panose="020F0502020204030204" pitchFamily="34" charset="0"/>
              </a:rPr>
              <a:t>Soil temperature should be </a:t>
            </a:r>
          </a:p>
          <a:p>
            <a:r>
              <a:rPr lang="en-US" dirty="0">
                <a:latin typeface="Calibri" panose="020F0502020204030204" pitchFamily="34" charset="0"/>
              </a:rPr>
              <a:t>&gt;60 degrees during the day and </a:t>
            </a:r>
          </a:p>
          <a:p>
            <a:r>
              <a:rPr lang="en-US" dirty="0">
                <a:latin typeface="Calibri" panose="020F0502020204030204" pitchFamily="34" charset="0"/>
              </a:rPr>
              <a:t>&gt;50 degrees at night</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007295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Wing span, 3 ¾ to 4</a:t>
            </a:r>
            <a:r>
              <a:rPr lang="en-US" baseline="0" dirty="0" smtClean="0"/>
              <a:t> ¾!</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66</a:t>
            </a:fld>
            <a:endParaRPr lang="en-US"/>
          </a:p>
        </p:txBody>
      </p:sp>
    </p:spTree>
    <p:extLst>
      <p:ext uri="{BB962C8B-B14F-4D97-AF65-F5344CB8AC3E}">
        <p14:creationId xmlns:p14="http://schemas.microsoft.com/office/powerpoint/2010/main" val="181248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Front/Name/</a:t>
            </a:r>
            <a:r>
              <a:rPr lang="en-US" sz="1200" b="1" i="0" u="none" strike="noStrike" kern="1200" dirty="0" smtClean="0">
                <a:solidFill>
                  <a:schemeClr val="tx1"/>
                </a:solidFill>
                <a:effectLst/>
                <a:latin typeface="+mn-lt"/>
                <a:ea typeface="+mn-ea"/>
                <a:cs typeface="+mn-cs"/>
              </a:rPr>
              <a:t>heirloom</a:t>
            </a:r>
            <a:r>
              <a:rPr lang="en-US" sz="1200" b="0" i="0" u="none" strike="noStrike" kern="1200" dirty="0" smtClean="0">
                <a:solidFill>
                  <a:schemeClr val="tx1"/>
                </a:solidFill>
                <a:effectLst/>
                <a:latin typeface="+mn-lt"/>
                <a:ea typeface="+mn-ea"/>
                <a:cs typeface="+mn-cs"/>
              </a:rPr>
              <a:t>/</a:t>
            </a:r>
            <a:r>
              <a:rPr lang="en-US" sz="1200" b="1" i="0" u="none" strike="noStrike" kern="1200" dirty="0" smtClean="0">
                <a:solidFill>
                  <a:schemeClr val="tx1"/>
                </a:solidFill>
                <a:effectLst/>
                <a:latin typeface="+mn-lt"/>
                <a:ea typeface="+mn-ea"/>
                <a:cs typeface="+mn-cs"/>
              </a:rPr>
              <a:t>bush</a:t>
            </a:r>
            <a:r>
              <a:rPr lang="en-US" sz="1200" b="0" i="0" u="none" strike="noStrike" kern="1200" dirty="0" smtClean="0">
                <a:solidFill>
                  <a:schemeClr val="tx1"/>
                </a:solidFill>
                <a:effectLst/>
                <a:latin typeface="+mn-lt"/>
                <a:ea typeface="+mn-ea"/>
                <a:cs typeface="+mn-cs"/>
              </a:rPr>
              <a:t>/77 days </a:t>
            </a:r>
            <a:endParaRPr lang="en-US" dirty="0" smtClean="0">
              <a:effectLst/>
            </a:endParaRPr>
          </a:p>
          <a:p>
            <a:r>
              <a:rPr lang="en-US" sz="1200" b="0" i="0" u="none" strike="noStrike" kern="1200" dirty="0" smtClean="0">
                <a:solidFill>
                  <a:schemeClr val="tx1"/>
                </a:solidFill>
                <a:effectLst/>
                <a:latin typeface="+mn-lt"/>
                <a:ea typeface="+mn-ea"/>
                <a:cs typeface="+mn-cs"/>
              </a:rPr>
              <a:t>Back///</a:t>
            </a:r>
            <a:r>
              <a:rPr lang="en-US" sz="1200" b="1" i="0" u="none" strike="noStrike" kern="1200" dirty="0" smtClean="0">
                <a:solidFill>
                  <a:schemeClr val="tx1"/>
                </a:solidFill>
                <a:effectLst/>
                <a:latin typeface="+mn-lt"/>
                <a:ea typeface="+mn-ea"/>
                <a:cs typeface="+mn-cs"/>
              </a:rPr>
              <a:t>DETERMINAT</a:t>
            </a:r>
            <a:r>
              <a:rPr lang="en-US" sz="1200" b="0" i="0" u="none" strike="noStrike" kern="1200" dirty="0" smtClean="0">
                <a:solidFill>
                  <a:schemeClr val="tx1"/>
                </a:solidFill>
                <a:effectLst/>
                <a:latin typeface="+mn-lt"/>
                <a:ea typeface="+mn-ea"/>
                <a:cs typeface="+mn-cs"/>
              </a:rPr>
              <a:t>E///fruit size, </a:t>
            </a:r>
            <a:r>
              <a:rPr lang="en-US" sz="1200" b="0" i="0" u="none" strike="noStrike" kern="1200" dirty="0" err="1" smtClean="0">
                <a:solidFill>
                  <a:schemeClr val="tx1"/>
                </a:solidFill>
                <a:effectLst/>
                <a:latin typeface="+mn-lt"/>
                <a:ea typeface="+mn-ea"/>
                <a:cs typeface="+mn-cs"/>
              </a:rPr>
              <a:t>descripton</a:t>
            </a:r>
            <a:r>
              <a:rPr lang="en-US" sz="1200" b="0" i="0" u="none" strike="noStrike" kern="1200" dirty="0" smtClean="0">
                <a:solidFill>
                  <a:schemeClr val="tx1"/>
                </a:solidFill>
                <a:effectLst/>
                <a:latin typeface="+mn-lt"/>
                <a:ea typeface="+mn-ea"/>
                <a:cs typeface="+mn-cs"/>
              </a:rPr>
              <a:t>, use, </a:t>
            </a:r>
            <a:r>
              <a:rPr lang="en-US" sz="1200" b="0" i="0" u="none" strike="noStrike" kern="1200" dirty="0" err="1" smtClean="0">
                <a:solidFill>
                  <a:schemeClr val="tx1"/>
                </a:solidFill>
                <a:effectLst/>
                <a:latin typeface="+mn-lt"/>
                <a:ea typeface="+mn-ea"/>
                <a:cs typeface="+mn-cs"/>
              </a:rPr>
              <a:t>planting&amp;spacing</a:t>
            </a:r>
            <a:r>
              <a:rPr lang="en-US" sz="1200" b="0" i="0" u="none" strike="noStrike" kern="1200" dirty="0" smtClean="0">
                <a:solidFill>
                  <a:schemeClr val="tx1"/>
                </a:solidFill>
                <a:effectLst/>
                <a:latin typeface="+mn-lt"/>
                <a:ea typeface="+mn-ea"/>
                <a:cs typeface="+mn-cs"/>
              </a:rPr>
              <a:t> info/germinate/maturity again/ seed count/NOTE: harvest info/ PLANT SIZE/ support info/disease</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11</a:t>
            </a:fld>
            <a:endParaRPr lang="en-US"/>
          </a:p>
        </p:txBody>
      </p:sp>
    </p:spTree>
    <p:extLst>
      <p:ext uri="{BB962C8B-B14F-4D97-AF65-F5344CB8AC3E}">
        <p14:creationId xmlns:p14="http://schemas.microsoft.com/office/powerpoint/2010/main" val="185380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CHOOSE Disease Resistant Varieties </a:t>
            </a:r>
            <a:endParaRPr lang="en-US" dirty="0" smtClean="0">
              <a:effectLst/>
            </a:endParaRPr>
          </a:p>
          <a:p>
            <a:pPr rtl="0"/>
            <a:r>
              <a:rPr lang="en-US" sz="1200" b="0" i="0" u="none" strike="noStrike" kern="1200" dirty="0" smtClean="0">
                <a:solidFill>
                  <a:schemeClr val="tx1"/>
                </a:solidFill>
                <a:effectLst/>
                <a:latin typeface="+mn-lt"/>
                <a:ea typeface="+mn-ea"/>
                <a:cs typeface="+mn-cs"/>
              </a:rPr>
              <a:t>NOTED after name and/or in descriptions</a:t>
            </a:r>
            <a:endParaRPr lang="en-US" dirty="0" smtClean="0">
              <a:effectLst/>
            </a:endParaRPr>
          </a:p>
          <a:p>
            <a:pPr rtl="0"/>
            <a:r>
              <a:rPr lang="en-US" sz="1200" b="0" i="0" u="none" strike="noStrike" kern="1200" dirty="0" smtClean="0">
                <a:solidFill>
                  <a:schemeClr val="tx1"/>
                </a:solidFill>
                <a:effectLst/>
                <a:latin typeface="+mn-lt"/>
                <a:ea typeface="+mn-ea"/>
                <a:cs typeface="+mn-cs"/>
              </a:rPr>
              <a:t>A - </a:t>
            </a:r>
            <a:r>
              <a:rPr lang="en-US" sz="1200" b="0" i="0" u="none" strike="noStrike" kern="1200" dirty="0" err="1" smtClean="0">
                <a:solidFill>
                  <a:schemeClr val="tx1"/>
                </a:solidFill>
                <a:effectLst/>
                <a:latin typeface="+mn-lt"/>
                <a:ea typeface="+mn-ea"/>
                <a:cs typeface="+mn-cs"/>
              </a:rPr>
              <a:t>Alternaria</a:t>
            </a:r>
            <a:r>
              <a:rPr lang="en-US" sz="1200" b="0" i="0" u="none" strike="noStrike" kern="1200" dirty="0" smtClean="0">
                <a:solidFill>
                  <a:schemeClr val="tx1"/>
                </a:solidFill>
                <a:effectLst/>
                <a:latin typeface="+mn-lt"/>
                <a:ea typeface="+mn-ea"/>
                <a:cs typeface="+mn-cs"/>
              </a:rPr>
              <a:t> Stem Canker  N-Nematodes  T-</a:t>
            </a:r>
            <a:r>
              <a:rPr lang="en-US" sz="1200" b="0" i="0" u="none" strike="noStrike" kern="1200" dirty="0" err="1" smtClean="0">
                <a:solidFill>
                  <a:schemeClr val="tx1"/>
                </a:solidFill>
                <a:effectLst/>
                <a:latin typeface="+mn-lt"/>
                <a:ea typeface="+mn-ea"/>
                <a:cs typeface="+mn-cs"/>
              </a:rPr>
              <a:t>Tabacco</a:t>
            </a:r>
            <a:r>
              <a:rPr lang="en-US" sz="1200" b="0" i="0" u="none" strike="noStrike" kern="1200" dirty="0" smtClean="0">
                <a:solidFill>
                  <a:schemeClr val="tx1"/>
                </a:solidFill>
                <a:effectLst/>
                <a:latin typeface="+mn-lt"/>
                <a:ea typeface="+mn-ea"/>
                <a:cs typeface="+mn-cs"/>
              </a:rPr>
              <a:t> Mosaic Virus</a:t>
            </a:r>
            <a:endParaRPr lang="en-US" dirty="0" smtClean="0">
              <a:effectLst/>
            </a:endParaRPr>
          </a:p>
          <a:p>
            <a:r>
              <a:rPr lang="en-US" sz="1200" b="0" i="0" u="none" strike="noStrike" kern="1200" dirty="0" smtClean="0">
                <a:solidFill>
                  <a:schemeClr val="tx1"/>
                </a:solidFill>
                <a:effectLst/>
                <a:latin typeface="+mn-lt"/>
                <a:ea typeface="+mn-ea"/>
                <a:cs typeface="+mn-cs"/>
              </a:rPr>
              <a:t>F-</a:t>
            </a:r>
            <a:r>
              <a:rPr lang="en-US" sz="1200" b="0" i="0" u="none" strike="noStrike" kern="1200" dirty="0" err="1" smtClean="0">
                <a:solidFill>
                  <a:schemeClr val="tx1"/>
                </a:solidFill>
                <a:effectLst/>
                <a:latin typeface="+mn-lt"/>
                <a:ea typeface="+mn-ea"/>
                <a:cs typeface="+mn-cs"/>
              </a:rPr>
              <a:t>fusarium</a:t>
            </a:r>
            <a:r>
              <a:rPr lang="en-US" sz="1200" b="0" i="0" u="none" strike="noStrike" kern="1200" dirty="0" smtClean="0">
                <a:solidFill>
                  <a:schemeClr val="tx1"/>
                </a:solidFill>
                <a:effectLst/>
                <a:latin typeface="+mn-lt"/>
                <a:ea typeface="+mn-ea"/>
                <a:cs typeface="+mn-cs"/>
              </a:rPr>
              <a:t> wilt, FF-</a:t>
            </a:r>
            <a:r>
              <a:rPr lang="en-US" sz="1200" b="0" i="0" u="none" strike="noStrike" kern="1200" dirty="0" err="1" smtClean="0">
                <a:solidFill>
                  <a:schemeClr val="tx1"/>
                </a:solidFill>
                <a:effectLst/>
                <a:latin typeface="+mn-lt"/>
                <a:ea typeface="+mn-ea"/>
                <a:cs typeface="+mn-cs"/>
              </a:rPr>
              <a:t>fusarium</a:t>
            </a:r>
            <a:r>
              <a:rPr lang="en-US" sz="1200" b="0" i="0" u="none" strike="noStrike" kern="1200" dirty="0" smtClean="0">
                <a:solidFill>
                  <a:schemeClr val="tx1"/>
                </a:solidFill>
                <a:effectLst/>
                <a:latin typeface="+mn-lt"/>
                <a:ea typeface="+mn-ea"/>
                <a:cs typeface="+mn-cs"/>
              </a:rPr>
              <a:t>, races 1+2, FFF-fusarium,races1,2,+3, St-</a:t>
            </a:r>
            <a:r>
              <a:rPr lang="en-US" sz="1200" b="0" i="0" u="none" strike="noStrike" kern="1200" dirty="0" err="1" smtClean="0">
                <a:solidFill>
                  <a:schemeClr val="tx1"/>
                </a:solidFill>
                <a:effectLst/>
                <a:latin typeface="+mn-lt"/>
                <a:ea typeface="+mn-ea"/>
                <a:cs typeface="+mn-cs"/>
              </a:rPr>
              <a:t>Stemphylium</a:t>
            </a:r>
            <a:r>
              <a:rPr lang="en-US" sz="1200" b="0" i="0" u="none" strike="noStrike" kern="1200" dirty="0" smtClean="0">
                <a:solidFill>
                  <a:schemeClr val="tx1"/>
                </a:solidFill>
                <a:effectLst/>
                <a:latin typeface="+mn-lt"/>
                <a:ea typeface="+mn-ea"/>
                <a:cs typeface="+mn-cs"/>
              </a:rPr>
              <a:t> gray leaf spot</a:t>
            </a: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12</a:t>
            </a:fld>
            <a:endParaRPr lang="en-US"/>
          </a:p>
        </p:txBody>
      </p:sp>
    </p:spTree>
    <p:extLst>
      <p:ext uri="{BB962C8B-B14F-4D97-AF65-F5344CB8AC3E}">
        <p14:creationId xmlns:p14="http://schemas.microsoft.com/office/powerpoint/2010/main" val="318398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Indeterminate</a:t>
            </a:r>
            <a:r>
              <a:rPr lang="en-US" sz="1200" b="0" i="0" u="none" strike="noStrike" kern="1200" dirty="0" smtClean="0">
                <a:solidFill>
                  <a:schemeClr val="tx1"/>
                </a:solidFill>
                <a:effectLst/>
                <a:latin typeface="+mn-lt"/>
                <a:ea typeface="+mn-ea"/>
                <a:cs typeface="+mn-cs"/>
              </a:rPr>
              <a:t> (vine) plants :</a:t>
            </a:r>
            <a:endParaRPr lang="en-US" dirty="0" smtClean="0">
              <a:effectLst/>
            </a:endParaRPr>
          </a:p>
          <a:p>
            <a:pPr rtl="0"/>
            <a:r>
              <a:rPr lang="en-US" sz="1200" b="0" i="0" u="none" strike="noStrike" kern="1200" dirty="0" smtClean="0">
                <a:solidFill>
                  <a:schemeClr val="tx1"/>
                </a:solidFill>
                <a:effectLst/>
                <a:latin typeface="+mn-lt"/>
                <a:ea typeface="+mn-ea"/>
                <a:cs typeface="+mn-cs"/>
              </a:rPr>
              <a:t>Cage   = LARGE PLANT</a:t>
            </a:r>
            <a:endParaRPr lang="en-US" dirty="0" smtClean="0">
              <a:effectLst/>
            </a:endParaRPr>
          </a:p>
          <a:p>
            <a:pPr rtl="0"/>
            <a:r>
              <a:rPr lang="en-US" sz="1200" b="0" i="0" u="none" strike="noStrike" kern="1200" dirty="0" smtClean="0">
                <a:solidFill>
                  <a:schemeClr val="tx1"/>
                </a:solidFill>
                <a:effectLst/>
                <a:latin typeface="+mn-lt"/>
                <a:ea typeface="+mn-ea"/>
                <a:cs typeface="+mn-cs"/>
              </a:rPr>
              <a:t>Fruit grows along main stem </a:t>
            </a:r>
            <a:endParaRPr lang="en-US" dirty="0" smtClean="0">
              <a:effectLst/>
            </a:endParaRPr>
          </a:p>
          <a:p>
            <a:pPr rtl="0"/>
            <a:r>
              <a:rPr lang="en-US" sz="1200" b="0" i="0" u="none" strike="noStrike" kern="1200" dirty="0" smtClean="0">
                <a:solidFill>
                  <a:schemeClr val="tx1"/>
                </a:solidFill>
                <a:effectLst/>
                <a:latin typeface="+mn-lt"/>
                <a:ea typeface="+mn-ea"/>
                <a:cs typeface="+mn-cs"/>
              </a:rPr>
              <a:t>Vines grow until killed by frost</a:t>
            </a:r>
            <a:endParaRPr lang="en-US" dirty="0" smtClean="0">
              <a:effectLst/>
            </a:endParaRPr>
          </a:p>
          <a:p>
            <a:pPr rtl="0"/>
            <a:r>
              <a:rPr lang="en-US" sz="1200" b="1" i="0" u="none" strike="noStrike" kern="1200" dirty="0" smtClean="0">
                <a:solidFill>
                  <a:schemeClr val="tx1"/>
                </a:solidFill>
                <a:effectLst/>
                <a:latin typeface="+mn-lt"/>
                <a:ea typeface="+mn-ea"/>
                <a:cs typeface="+mn-cs"/>
              </a:rPr>
              <a:t>Determinate</a:t>
            </a:r>
            <a:r>
              <a:rPr lang="en-US" sz="1200" b="0" i="0" u="none" strike="noStrike" kern="1200" dirty="0" smtClean="0">
                <a:solidFill>
                  <a:schemeClr val="tx1"/>
                </a:solidFill>
                <a:effectLst/>
                <a:latin typeface="+mn-lt"/>
                <a:ea typeface="+mn-ea"/>
                <a:cs typeface="+mn-cs"/>
              </a:rPr>
              <a:t> (bush):</a:t>
            </a:r>
            <a:endParaRPr lang="en-US" dirty="0" smtClean="0">
              <a:effectLst/>
            </a:endParaRPr>
          </a:p>
          <a:p>
            <a:pPr rtl="0"/>
            <a:r>
              <a:rPr lang="en-US" sz="1200" b="0" i="0" u="none" strike="noStrike" kern="1200" dirty="0" smtClean="0">
                <a:solidFill>
                  <a:schemeClr val="tx1"/>
                </a:solidFill>
                <a:effectLst/>
                <a:latin typeface="+mn-lt"/>
                <a:ea typeface="+mn-ea"/>
                <a:cs typeface="+mn-cs"/>
              </a:rPr>
              <a:t>produce flowers &amp; fruit at </a:t>
            </a:r>
            <a:r>
              <a:rPr lang="en-US" sz="1200" b="1" i="0" u="none" strike="noStrike" kern="1200" dirty="0" smtClean="0">
                <a:solidFill>
                  <a:schemeClr val="tx1"/>
                </a:solidFill>
                <a:effectLst/>
                <a:latin typeface="+mn-lt"/>
                <a:ea typeface="+mn-ea"/>
                <a:cs typeface="+mn-cs"/>
              </a:rPr>
              <a:t>END</a:t>
            </a:r>
            <a:r>
              <a:rPr lang="en-US" sz="1200" b="0" i="0" u="none" strike="noStrike" kern="1200" dirty="0" smtClean="0">
                <a:solidFill>
                  <a:schemeClr val="tx1"/>
                </a:solidFill>
                <a:effectLst/>
                <a:latin typeface="+mn-lt"/>
                <a:ea typeface="+mn-ea"/>
                <a:cs typeface="+mn-cs"/>
              </a:rPr>
              <a:t> of branches only</a:t>
            </a:r>
            <a:endParaRPr lang="en-US" dirty="0" smtClean="0">
              <a:effectLst/>
            </a:endParaRPr>
          </a:p>
          <a:p>
            <a:pPr rtl="0"/>
            <a:r>
              <a:rPr lang="en-US" sz="1200" b="0" i="0" u="none" strike="noStrike" kern="1200" dirty="0" smtClean="0">
                <a:solidFill>
                  <a:schemeClr val="tx1"/>
                </a:solidFill>
                <a:effectLst/>
                <a:latin typeface="+mn-lt"/>
                <a:ea typeface="+mn-ea"/>
                <a:cs typeface="+mn-cs"/>
              </a:rPr>
              <a:t>fruit ripens all over in 1-2 </a:t>
            </a:r>
            <a:r>
              <a:rPr lang="en-US" sz="1200" b="0" i="0" u="none" strike="noStrike" kern="1200" dirty="0" err="1" smtClean="0">
                <a:solidFill>
                  <a:schemeClr val="tx1"/>
                </a:solidFill>
                <a:effectLst/>
                <a:latin typeface="+mn-lt"/>
                <a:ea typeface="+mn-ea"/>
                <a:cs typeface="+mn-cs"/>
              </a:rPr>
              <a:t>cycl</a:t>
            </a:r>
            <a:endParaRPr lang="en-US" dirty="0" smtClean="0">
              <a:effectLst/>
            </a:endParaRPr>
          </a:p>
          <a:p>
            <a:pPr rtl="0"/>
            <a:r>
              <a:rPr lang="en-US" sz="1200" b="0" i="0" u="none" strike="noStrike" kern="1200" dirty="0" smtClean="0">
                <a:solidFill>
                  <a:schemeClr val="tx1"/>
                </a:solidFill>
                <a:effectLst/>
                <a:latin typeface="+mn-lt"/>
                <a:ea typeface="+mn-ea"/>
                <a:cs typeface="+mn-cs"/>
              </a:rPr>
              <a:t>smaller but may require support/cage</a:t>
            </a:r>
            <a:endParaRPr lang="en-US"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13</a:t>
            </a:fld>
            <a:endParaRPr lang="en-US"/>
          </a:p>
        </p:txBody>
      </p:sp>
    </p:spTree>
    <p:extLst>
      <p:ext uri="{BB962C8B-B14F-4D97-AF65-F5344CB8AC3E}">
        <p14:creationId xmlns:p14="http://schemas.microsoft.com/office/powerpoint/2010/main" val="304683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latin typeface="+mn-lt"/>
                <a:ea typeface="+mn-ea"/>
                <a:cs typeface="+mn-cs"/>
              </a:rPr>
              <a:t>Personal preferences</a:t>
            </a:r>
          </a:p>
          <a:p>
            <a:r>
              <a:rPr lang="en-US" sz="1200" kern="1200" dirty="0" smtClean="0">
                <a:solidFill>
                  <a:srgbClr val="000000"/>
                </a:solidFill>
                <a:latin typeface="+mn-lt"/>
                <a:ea typeface="+mn-ea"/>
                <a:cs typeface="+mn-cs"/>
              </a:rPr>
              <a:t>Color—so many choices!</a:t>
            </a:r>
          </a:p>
          <a:p>
            <a:r>
              <a:rPr lang="en-US" sz="1200" kern="1200" dirty="0" smtClean="0">
                <a:solidFill>
                  <a:srgbClr val="000000"/>
                </a:solidFill>
                <a:latin typeface="+mn-lt"/>
                <a:ea typeface="+mn-ea"/>
                <a:cs typeface="+mn-cs"/>
              </a:rPr>
              <a:t>Size—from teeny to pretty big!</a:t>
            </a:r>
          </a:p>
          <a:p>
            <a:r>
              <a:rPr lang="en-US" sz="1200" kern="1200" dirty="0" smtClean="0">
                <a:solidFill>
                  <a:srgbClr val="000000"/>
                </a:solidFill>
                <a:latin typeface="+mn-lt"/>
                <a:ea typeface="+mn-ea"/>
                <a:cs typeface="+mn-cs"/>
              </a:rPr>
              <a:t>Use—fresh, canning</a:t>
            </a:r>
          </a:p>
          <a:p>
            <a:r>
              <a:rPr lang="en-US" sz="1200" kern="1200" dirty="0" smtClean="0">
                <a:solidFill>
                  <a:srgbClr val="000000"/>
                </a:solidFill>
                <a:latin typeface="+mn-lt"/>
                <a:ea typeface="+mn-ea"/>
                <a:cs typeface="+mn-cs"/>
              </a:rPr>
              <a:t>Disease resistance</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14</a:t>
            </a:fld>
            <a:endParaRPr lang="en-US"/>
          </a:p>
        </p:txBody>
      </p:sp>
    </p:spTree>
    <p:extLst>
      <p:ext uri="{BB962C8B-B14F-4D97-AF65-F5344CB8AC3E}">
        <p14:creationId xmlns:p14="http://schemas.microsoft.com/office/powerpoint/2010/main" val="192146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 Cagey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Healthy tomato plants may sprawl or grow into vigorous vines. Contain them in a cage or train them to a </a:t>
            </a:r>
            <a:r>
              <a:rPr lang="en-US" dirty="0" smtClean="0">
                <a:hlinkClick r:id="rId3"/>
              </a:rPr>
              <a:t>trellis</a:t>
            </a:r>
            <a:r>
              <a:rPr lang="en-US" dirty="0" smtClean="0"/>
              <a:t> to keep fruits off the ground and make harvesting easier. Galvanized wire tomato cages are a quick and easy solution. However, they may not be large or sturdy enough to support rampant growth. </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17</a:t>
            </a:fld>
            <a:endParaRPr lang="en-US"/>
          </a:p>
        </p:txBody>
      </p:sp>
    </p:spTree>
    <p:extLst>
      <p:ext uri="{BB962C8B-B14F-4D97-AF65-F5344CB8AC3E}">
        <p14:creationId xmlns:p14="http://schemas.microsoft.com/office/powerpoint/2010/main" val="369799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Spiral Into Control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Add artistic flair to your </a:t>
            </a:r>
            <a:r>
              <a:rPr lang="en-US" dirty="0" smtClean="0">
                <a:hlinkClick r:id="rId3"/>
              </a:rPr>
              <a:t>vegetable garden</a:t>
            </a:r>
            <a:r>
              <a:rPr lang="en-US" dirty="0" smtClean="0"/>
              <a:t> with spiral tomato stakes. Use the spirals alone or in combination with a wire cage. Wind the main stem of the tomato plant around the rings of the spiral. Secure the stem to the stake with a loose garden twist tie or strip of cloth.</a:t>
            </a:r>
          </a:p>
          <a:p>
            <a:endParaRPr lang="en-US" dirty="0"/>
          </a:p>
        </p:txBody>
      </p:sp>
      <p:sp>
        <p:nvSpPr>
          <p:cNvPr id="4" name="Slide Number Placeholder 3"/>
          <p:cNvSpPr>
            <a:spLocks noGrp="1"/>
          </p:cNvSpPr>
          <p:nvPr>
            <p:ph type="sldNum" sz="quarter" idx="10"/>
          </p:nvPr>
        </p:nvSpPr>
        <p:spPr/>
        <p:txBody>
          <a:bodyPr/>
          <a:lstStyle/>
          <a:p>
            <a:fld id="{800BD18C-3ACA-3E47-9712-E83975F5D1FF}" type="slidenum">
              <a:rPr lang="en-US" smtClean="0"/>
              <a:pPr/>
              <a:t>18</a:t>
            </a:fld>
            <a:endParaRPr lang="en-US"/>
          </a:p>
        </p:txBody>
      </p:sp>
    </p:spTree>
    <p:extLst>
      <p:ext uri="{BB962C8B-B14F-4D97-AF65-F5344CB8AC3E}">
        <p14:creationId xmlns:p14="http://schemas.microsoft.com/office/powerpoint/2010/main" val="91590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90"/>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6"/>
            <a:ext cx="1600200" cy="365125"/>
          </a:xfrm>
        </p:spPr>
        <p:txBody>
          <a:bodyPr/>
          <a:lstStyle>
            <a:lvl1pPr>
              <a:defRPr sz="1100">
                <a:solidFill>
                  <a:schemeClr val="tx2"/>
                </a:solidFill>
              </a:defRPr>
            </a:lvl1pPr>
          </a:lstStyle>
          <a:p>
            <a:fld id="{AA7D1718-A453-EE45-B5F0-D48ECBC2A59F}" type="datetimeFigureOut">
              <a:rPr lang="en-US" smtClean="0"/>
              <a:pPr/>
              <a:t>3/25/17</a:t>
            </a:fld>
            <a:endParaRPr lang="en-US"/>
          </a:p>
        </p:txBody>
      </p:sp>
      <p:sp>
        <p:nvSpPr>
          <p:cNvPr id="5" name="Footer Placeholder 4"/>
          <p:cNvSpPr>
            <a:spLocks noGrp="1"/>
          </p:cNvSpPr>
          <p:nvPr>
            <p:ph type="ftr" sz="quarter" idx="11"/>
          </p:nvPr>
        </p:nvSpPr>
        <p:spPr>
          <a:xfrm>
            <a:off x="2209800" y="6275296"/>
            <a:ext cx="5638800" cy="365125"/>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6275296"/>
            <a:ext cx="609600" cy="365125"/>
          </a:xfrm>
        </p:spPr>
        <p:txBody>
          <a:bodyPr/>
          <a:lstStyle>
            <a:lvl1pPr>
              <a:defRPr sz="1400">
                <a:solidFill>
                  <a:schemeClr val="tx2"/>
                </a:solidFill>
              </a:defRPr>
            </a:lvl1pPr>
          </a:lstStyle>
          <a:p>
            <a:fld id="{39D5E540-CEB2-0741-95CA-B4FD3B9D0E3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4" y="975803"/>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D1718-A453-EE45-B5F0-D48ECBC2A59F}" type="datetimeFigureOut">
              <a:rPr lang="en-US" smtClean="0"/>
              <a:pPr/>
              <a:t>3/25/17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2" y="4329955"/>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AA7D1718-A453-EE45-B5F0-D48ECBC2A59F}" type="datetimeFigureOut">
              <a:rPr lang="en-US" smtClean="0"/>
              <a:pPr/>
              <a:t>3/25/17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5E540-CEB2-0741-95CA-B4FD3B9D0E3E}" type="slidenum">
              <a:rPr lang="en-US" smtClean="0"/>
              <a:pPr/>
              <a:t>‹#›</a:t>
            </a:fld>
            <a:endParaRPr lang="en-US"/>
          </a:p>
        </p:txBody>
      </p:sp>
      <p:sp>
        <p:nvSpPr>
          <p:cNvPr id="7" name="Text Placeholder 6"/>
          <p:cNvSpPr>
            <a:spLocks noGrp="1"/>
          </p:cNvSpPr>
          <p:nvPr>
            <p:ph type="body" sz="quarter" idx="13"/>
          </p:nvPr>
        </p:nvSpPr>
        <p:spPr>
          <a:xfrm>
            <a:off x="634197"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2" y="4329955"/>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AA7D1718-A453-EE45-B5F0-D48ECBC2A59F}" type="datetimeFigureOut">
              <a:rPr lang="en-US" smtClean="0"/>
              <a:pPr/>
              <a:t>3/25/17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5E540-CEB2-0741-95CA-B4FD3B9D0E3E}" type="slidenum">
              <a:rPr lang="en-US" smtClean="0"/>
              <a:pPr/>
              <a:t>‹#›</a:t>
            </a:fld>
            <a:endParaRPr lang="en-US"/>
          </a:p>
        </p:txBody>
      </p:sp>
      <p:sp>
        <p:nvSpPr>
          <p:cNvPr id="7" name="Text Placeholder 6"/>
          <p:cNvSpPr>
            <a:spLocks noGrp="1"/>
          </p:cNvSpPr>
          <p:nvPr>
            <p:ph type="body" sz="quarter" idx="13"/>
          </p:nvPr>
        </p:nvSpPr>
        <p:spPr>
          <a:xfrm>
            <a:off x="634197"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5"/>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A7D1718-A453-EE45-B5F0-D48ECBC2A59F}" type="datetimeFigureOut">
              <a:rPr lang="en-US" smtClean="0"/>
              <a:pPr/>
              <a:t>3/25/17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6"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A7D1718-A453-EE45-B5F0-D48ECBC2A59F}" type="datetimeFigureOut">
              <a:rPr lang="en-US" smtClean="0"/>
              <a:pPr/>
              <a:t>3/25/17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A7D1718-A453-EE45-B5F0-D48ECBC2A59F}" type="datetimeFigureOut">
              <a:rPr lang="en-US" smtClean="0"/>
              <a:pPr/>
              <a:t>3/25/17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2" y="4822208"/>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2" y="4822208"/>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7"/>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3" y="2057402"/>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2"/>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A7D1718-A453-EE45-B5F0-D48ECBC2A59F}" type="datetimeFigureOut">
              <a:rPr lang="en-US" smtClean="0"/>
              <a:pPr/>
              <a:t>3/25/17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6"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A7D1718-A453-EE45-B5F0-D48ECBC2A59F}" type="datetimeFigureOut">
              <a:rPr lang="en-US" smtClean="0"/>
              <a:pPr/>
              <a:t>3/25/17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5E540-CEB2-0741-95CA-B4FD3B9D0E3E}" type="slidenum">
              <a:rPr lang="en-US" smtClean="0"/>
              <a:pPr/>
              <a:t>‹#›</a:t>
            </a:fld>
            <a:endParaRPr lang="en-US"/>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A7D1718-A453-EE45-B5F0-D48ECBC2A59F}" type="datetimeFigureOut">
              <a:rPr lang="en-US" smtClean="0"/>
              <a:pPr/>
              <a:t>3/25/17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D1718-A453-EE45-B5F0-D48ECBC2A59F}" type="datetimeFigureOut">
              <a:rPr lang="en-US" smtClean="0"/>
              <a:pPr/>
              <a:t>3/25/17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1"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7D1718-A453-EE45-B5F0-D48ECBC2A59F}" type="datetimeFigureOut">
              <a:rPr lang="en-US" smtClean="0"/>
              <a:pPr/>
              <a:t>3/25/17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5E540-CEB2-0741-95CA-B4FD3B9D0E3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6"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9"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6"/>
            <a:ext cx="1600200" cy="365125"/>
          </a:xfrm>
          <a:prstGeom prst="rect">
            <a:avLst/>
          </a:prstGeom>
        </p:spPr>
        <p:txBody>
          <a:bodyPr vert="horz" lIns="91440" tIns="45720" rIns="91440" bIns="45720" rtlCol="0" anchor="ctr"/>
          <a:lstStyle>
            <a:lvl1pPr algn="l">
              <a:defRPr sz="1100">
                <a:solidFill>
                  <a:schemeClr val="tx2"/>
                </a:solidFill>
              </a:defRPr>
            </a:lvl1pPr>
          </a:lstStyle>
          <a:p>
            <a:fld id="{AA7D1718-A453-EE45-B5F0-D48ECBC2A59F}" type="datetimeFigureOut">
              <a:rPr lang="en-US" smtClean="0"/>
              <a:pPr/>
              <a:t>3/25/17</a:t>
            </a:fld>
            <a:endParaRPr lang="en-US"/>
          </a:p>
        </p:txBody>
      </p:sp>
      <p:sp>
        <p:nvSpPr>
          <p:cNvPr id="5" name="Footer Placeholder 4"/>
          <p:cNvSpPr>
            <a:spLocks noGrp="1"/>
          </p:cNvSpPr>
          <p:nvPr>
            <p:ph type="ftr" sz="quarter" idx="3"/>
          </p:nvPr>
        </p:nvSpPr>
        <p:spPr>
          <a:xfrm>
            <a:off x="2205318" y="6275296"/>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6275296"/>
            <a:ext cx="609600" cy="365125"/>
          </a:xfrm>
          <a:prstGeom prst="rect">
            <a:avLst/>
          </a:prstGeom>
        </p:spPr>
        <p:txBody>
          <a:bodyPr vert="horz" lIns="91440" tIns="45720" rIns="91440" bIns="45720" rtlCol="0" anchor="ctr"/>
          <a:lstStyle>
            <a:lvl1pPr algn="r">
              <a:defRPr sz="1400">
                <a:solidFill>
                  <a:schemeClr val="tx2"/>
                </a:solidFill>
              </a:defRPr>
            </a:lvl1pPr>
          </a:lstStyle>
          <a:p>
            <a:fld id="{39D5E540-CEB2-0741-95CA-B4FD3B9D0E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jp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Welcome!</a:t>
            </a:r>
            <a:endParaRPr lang="en-US" b="1" dirty="0">
              <a:solidFill>
                <a:srgbClr val="008000"/>
              </a:solidFill>
            </a:endParaRPr>
          </a:p>
        </p:txBody>
      </p:sp>
      <p:pic>
        <p:nvPicPr>
          <p:cNvPr id="4" name="Content Placeholder 3" descr="ttps://ucanr.edu/mg/users/documents/5576Logos%5F%2D%5FArtwork19753.jpg"/>
          <p:cNvPicPr>
            <a:picLocks noGrp="1"/>
          </p:cNvPicPr>
          <p:nvPr>
            <p:ph idx="1"/>
          </p:nvPr>
        </p:nvPicPr>
        <p:blipFill>
          <a:blip r:embed="rId2"/>
          <a:srcRect l="-6330" r="-6330"/>
          <a:stretch>
            <a:fillRect/>
          </a:stretch>
        </p:blipFill>
        <p:spPr bwMode="auto">
          <a:xfrm>
            <a:off x="988359" y="1583296"/>
            <a:ext cx="7167284" cy="4081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Seed Packet 101</a:t>
            </a:r>
            <a:endParaRPr lang="en-US" b="1" dirty="0">
              <a:solidFill>
                <a:srgbClr val="008000"/>
              </a:solidFill>
            </a:endParaRPr>
          </a:p>
        </p:txBody>
      </p:sp>
      <p:sp>
        <p:nvSpPr>
          <p:cNvPr id="5" name="Content Placeholder 4"/>
          <p:cNvSpPr>
            <a:spLocks noGrp="1"/>
          </p:cNvSpPr>
          <p:nvPr>
            <p:ph idx="1"/>
          </p:nvPr>
        </p:nvSpPr>
        <p:spPr/>
        <p:txBody>
          <a:bodyPr/>
          <a:lstStyle/>
          <a:p>
            <a:endParaRPr lang="en-US"/>
          </a:p>
        </p:txBody>
      </p:sp>
      <p:pic>
        <p:nvPicPr>
          <p:cNvPr id="6" name="Picture 5" descr="https://lh6.googleusercontent.com/1WW0CrywZ_bWzCdBBxAUK-HqTylTrH53QAv6hnU01mNr0jLlaUWwDL4mTkFEKNiJW3oLWWKcjfiID7yp7_jKDD0P5pAQrPkq-Ung6o-30rW5rhdUKO0dx7HEkkQ4pEgZmXj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52" y="1371600"/>
            <a:ext cx="3981715" cy="5308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lh4.googleusercontent.com/JfVSeJLHqymBM02dfZ9XBiA8_umphxm5Qr8sSWqgfK7rs6BEQzMLtHKToILX3q1Rn-oZ-lWUlyzKww2ltSlrL5JEYl_WthaTythJY2-q8shx3G9fdtPf9aNdKRokaPRJbY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468" y="1371600"/>
            <a:ext cx="4030132" cy="537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808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008000"/>
                </a:solidFill>
              </a:rPr>
              <a:t>Decoding Seed Packets</a:t>
            </a:r>
            <a:r>
              <a:rPr lang="en-US" sz="4000" dirty="0"/>
              <a:t/>
            </a:r>
            <a:br>
              <a:rPr lang="en-US" sz="4000" dirty="0"/>
            </a:br>
            <a:endParaRPr lang="en-US" sz="4000"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descr="https://lh6.googleusercontent.com/QM8Mb3_yjLFs4PLGaEu_Kblim8-Bsvnch6QtSBDnXlCdbA30jhL6qmYfl7iDXSG8DX3qMoZMR7g29U6LrWc1gSh-1KsR_uMm7lj2cuh7LB91ugsODlbzK4D1wWMatGGKZO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09" y="1277056"/>
            <a:ext cx="3874557" cy="5166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h5.googleusercontent.com/Tr-3t6kRNJMXZibhZ-lt_KOjxx-PuG8iLB7BkWzeKCNri1292WRIWVTxRjb4VdSNO2fFCgeVgkiexaMbOYLDACRwxvnwN4wCrdnfydYCARqPUNFq1MYdMRFueidMmOiulTg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266" y="1371600"/>
            <a:ext cx="3769909" cy="502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6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6" y="254000"/>
            <a:ext cx="7918450" cy="1117600"/>
          </a:xfrm>
        </p:spPr>
        <p:txBody>
          <a:bodyPr/>
          <a:lstStyle/>
          <a:p>
            <a:r>
              <a:rPr lang="en-US" b="1" dirty="0" smtClean="0">
                <a:solidFill>
                  <a:srgbClr val="008000"/>
                </a:solidFill>
              </a:rPr>
              <a:t>Disease Resistance</a:t>
            </a:r>
            <a:endParaRPr lang="en-US" b="1" dirty="0">
              <a:solidFill>
                <a:srgbClr val="008000"/>
              </a:solidFill>
            </a:endParaRPr>
          </a:p>
        </p:txBody>
      </p:sp>
      <p:sp>
        <p:nvSpPr>
          <p:cNvPr id="3" name="Content Placeholder 2"/>
          <p:cNvSpPr>
            <a:spLocks noGrp="1"/>
          </p:cNvSpPr>
          <p:nvPr>
            <p:ph idx="1"/>
          </p:nvPr>
        </p:nvSpPr>
        <p:spPr>
          <a:xfrm>
            <a:off x="203200" y="1202267"/>
            <a:ext cx="8940800" cy="5655733"/>
          </a:xfrm>
        </p:spPr>
        <p:txBody>
          <a:bodyPr>
            <a:noAutofit/>
          </a:bodyPr>
          <a:lstStyle/>
          <a:p>
            <a:r>
              <a:rPr lang="en-US" sz="2400" dirty="0">
                <a:latin typeface="+mj-lt"/>
              </a:rPr>
              <a:t>A - </a:t>
            </a:r>
            <a:r>
              <a:rPr lang="en-US" sz="2400" dirty="0" err="1">
                <a:latin typeface="+mj-lt"/>
              </a:rPr>
              <a:t>Alternaria</a:t>
            </a:r>
            <a:r>
              <a:rPr lang="en-US" sz="2400" dirty="0">
                <a:latin typeface="+mj-lt"/>
              </a:rPr>
              <a:t> Stem Canker</a:t>
            </a:r>
          </a:p>
          <a:p>
            <a:r>
              <a:rPr lang="en-US" sz="2400" dirty="0">
                <a:latin typeface="+mj-lt"/>
              </a:rPr>
              <a:t>F - </a:t>
            </a:r>
            <a:r>
              <a:rPr lang="en-US" sz="2400" dirty="0" err="1">
                <a:latin typeface="+mj-lt"/>
              </a:rPr>
              <a:t>Fusarium</a:t>
            </a:r>
            <a:r>
              <a:rPr lang="en-US" sz="2400" dirty="0">
                <a:latin typeface="+mj-lt"/>
              </a:rPr>
              <a:t> wilt </a:t>
            </a:r>
          </a:p>
          <a:p>
            <a:r>
              <a:rPr lang="en-US" sz="2400" dirty="0">
                <a:latin typeface="+mj-lt"/>
              </a:rPr>
              <a:t>FF - </a:t>
            </a:r>
            <a:r>
              <a:rPr lang="en-US" sz="2400" dirty="0" err="1">
                <a:latin typeface="+mj-lt"/>
              </a:rPr>
              <a:t>Fusarium</a:t>
            </a:r>
            <a:r>
              <a:rPr lang="en-US" sz="2400" dirty="0">
                <a:latin typeface="+mj-lt"/>
              </a:rPr>
              <a:t>, races 1+2</a:t>
            </a:r>
          </a:p>
          <a:p>
            <a:r>
              <a:rPr lang="en-US" sz="2400" dirty="0">
                <a:latin typeface="+mj-lt"/>
              </a:rPr>
              <a:t>FFF - </a:t>
            </a:r>
            <a:r>
              <a:rPr lang="en-US" sz="2400" dirty="0" err="1">
                <a:latin typeface="+mj-lt"/>
              </a:rPr>
              <a:t>Fusarium,races</a:t>
            </a:r>
            <a:r>
              <a:rPr lang="en-US" sz="2400" dirty="0">
                <a:latin typeface="+mj-lt"/>
              </a:rPr>
              <a:t> 1,2,+3</a:t>
            </a:r>
          </a:p>
          <a:p>
            <a:r>
              <a:rPr lang="en-US" sz="2400" dirty="0">
                <a:latin typeface="+mj-lt"/>
              </a:rPr>
              <a:t>N - Nematodes</a:t>
            </a:r>
          </a:p>
          <a:p>
            <a:r>
              <a:rPr lang="en-US" sz="2400" dirty="0">
                <a:latin typeface="+mj-lt"/>
              </a:rPr>
              <a:t>ST - </a:t>
            </a:r>
            <a:r>
              <a:rPr lang="en-US" sz="2400" dirty="0" err="1">
                <a:latin typeface="+mj-lt"/>
              </a:rPr>
              <a:t>Stemphylium</a:t>
            </a:r>
            <a:r>
              <a:rPr lang="en-US" sz="2400" dirty="0">
                <a:latin typeface="+mj-lt"/>
              </a:rPr>
              <a:t> gray leaf spot</a:t>
            </a:r>
          </a:p>
          <a:p>
            <a:r>
              <a:rPr lang="en-US" sz="2400" dirty="0">
                <a:latin typeface="+mj-lt"/>
              </a:rPr>
              <a:t>T - Tobacco</a:t>
            </a:r>
          </a:p>
          <a:p>
            <a:r>
              <a:rPr lang="en-US" sz="2400" dirty="0">
                <a:latin typeface="+mj-lt"/>
              </a:rPr>
              <a:t>V - </a:t>
            </a:r>
            <a:r>
              <a:rPr lang="en-US" sz="2400" dirty="0" err="1">
                <a:latin typeface="+mj-lt"/>
              </a:rPr>
              <a:t>Verticillium</a:t>
            </a:r>
            <a:r>
              <a:rPr lang="en-US" sz="2400" dirty="0">
                <a:latin typeface="+mj-lt"/>
              </a:rPr>
              <a:t> Wilt</a:t>
            </a:r>
          </a:p>
          <a:p>
            <a:r>
              <a:rPr lang="en-US" sz="2400" dirty="0">
                <a:latin typeface="+mj-lt"/>
              </a:rPr>
              <a:t>TSWV - Tomato Spotted </a:t>
            </a:r>
            <a:r>
              <a:rPr lang="en-US" sz="2400" dirty="0" smtClean="0">
                <a:latin typeface="+mj-lt"/>
              </a:rPr>
              <a:t>Wilt Virus</a:t>
            </a:r>
            <a:endParaRPr lang="en-US" sz="2400" dirty="0">
              <a:latin typeface="+mj-lt"/>
            </a:endParaRPr>
          </a:p>
          <a:p>
            <a:r>
              <a:rPr lang="en-US" sz="2800" dirty="0">
                <a:latin typeface="+mj-lt"/>
              </a:rPr>
              <a:t>          </a:t>
            </a:r>
          </a:p>
        </p:txBody>
      </p:sp>
      <p:pic>
        <p:nvPicPr>
          <p:cNvPr id="8" name="Picture 7" descr="Tomatoes, labe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266" y="1371600"/>
            <a:ext cx="3843867" cy="4997027"/>
          </a:xfrm>
          <a:prstGeom prst="rect">
            <a:avLst/>
          </a:prstGeom>
        </p:spPr>
      </p:pic>
    </p:spTree>
    <p:extLst>
      <p:ext uri="{BB962C8B-B14F-4D97-AF65-F5344CB8AC3E}">
        <p14:creationId xmlns:p14="http://schemas.microsoft.com/office/powerpoint/2010/main" val="27878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How Much Space?</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descr="omato_from_Barbara_no_t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67" y="2140744"/>
            <a:ext cx="8911552" cy="459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35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 Selection--Choosing</a:t>
            </a:r>
            <a:endParaRPr lang="en-US" b="1" dirty="0">
              <a:solidFill>
                <a:srgbClr val="008000"/>
              </a:solidFill>
            </a:endParaRPr>
          </a:p>
        </p:txBody>
      </p:sp>
      <p:pic>
        <p:nvPicPr>
          <p:cNvPr id="4" name="Content Placeholder 3" descr="Tomatoes, multi cherry.jpeg"/>
          <p:cNvPicPr>
            <a:picLocks noGrp="1" noChangeAspect="1"/>
          </p:cNvPicPr>
          <p:nvPr>
            <p:ph idx="1"/>
          </p:nvPr>
        </p:nvPicPr>
        <p:blipFill>
          <a:blip r:embed="rId3">
            <a:extLst>
              <a:ext uri="{28A0092B-C50C-407E-A947-70E740481C1C}">
                <a14:useLocalDpi xmlns:a14="http://schemas.microsoft.com/office/drawing/2010/main" val="0"/>
              </a:ext>
            </a:extLst>
          </a:blip>
          <a:srcRect t="1830" b="1830"/>
          <a:stretch>
            <a:fillRect/>
          </a:stretch>
        </p:blipFill>
        <p:spPr>
          <a:xfrm>
            <a:off x="733425" y="1371600"/>
            <a:ext cx="4232275" cy="2711450"/>
          </a:xfrm>
        </p:spPr>
      </p:pic>
      <p:pic>
        <p:nvPicPr>
          <p:cNvPr id="5" name="Picture 4" descr="Tomatoes, multi heirloo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65" y="3589867"/>
            <a:ext cx="4790570" cy="304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700" b="1" dirty="0">
                <a:solidFill>
                  <a:srgbClr val="008000"/>
                </a:solidFill>
              </a:rPr>
              <a:t>Selected Varieties</a:t>
            </a:r>
            <a:r>
              <a:rPr lang="en-US" b="1" dirty="0">
                <a:solidFill>
                  <a:srgbClr val="008000"/>
                </a:solidFill>
              </a:rPr>
              <a:t/>
            </a:r>
            <a:br>
              <a:rPr lang="en-US" b="1" dirty="0">
                <a:solidFill>
                  <a:srgbClr val="008000"/>
                </a:solidFill>
              </a:rPr>
            </a:br>
            <a:endParaRPr lang="en-US" b="1" dirty="0">
              <a:solidFill>
                <a:srgbClr val="008000"/>
              </a:solidFill>
            </a:endParaRPr>
          </a:p>
        </p:txBody>
      </p:sp>
      <p:sp>
        <p:nvSpPr>
          <p:cNvPr id="3" name="Content Placeholder 2"/>
          <p:cNvSpPr>
            <a:spLocks noGrp="1"/>
          </p:cNvSpPr>
          <p:nvPr>
            <p:ph idx="1"/>
          </p:nvPr>
        </p:nvSpPr>
        <p:spPr>
          <a:xfrm>
            <a:off x="227940" y="1371600"/>
            <a:ext cx="8710508" cy="5352089"/>
          </a:xfrm>
        </p:spPr>
        <p:txBody>
          <a:bodyPr/>
          <a:lstStyle/>
          <a:p>
            <a:r>
              <a:rPr lang="sk-SK" dirty="0" smtClean="0"/>
              <a:t>  </a:t>
            </a:r>
          </a:p>
          <a:p>
            <a:endParaRPr lang="en-US" dirty="0" smtClean="0"/>
          </a:p>
          <a:p>
            <a:endParaRPr lang="en-US" dirty="0"/>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
        <p:nvSpPr>
          <p:cNvPr id="5" name="Rectangle 4"/>
          <p:cNvSpPr/>
          <p:nvPr/>
        </p:nvSpPr>
        <p:spPr>
          <a:xfrm>
            <a:off x="1693258" y="1579173"/>
            <a:ext cx="7245190" cy="5016757"/>
          </a:xfrm>
          <a:prstGeom prst="rect">
            <a:avLst/>
          </a:prstGeom>
        </p:spPr>
        <p:txBody>
          <a:bodyPr wrap="square">
            <a:spAutoFit/>
          </a:bodyPr>
          <a:lstStyle/>
          <a:p>
            <a:r>
              <a:rPr lang="en-US" sz="3200" dirty="0">
                <a:latin typeface="+mj-lt"/>
              </a:rPr>
              <a:t>Cherry:  </a:t>
            </a:r>
            <a:r>
              <a:rPr lang="en-US" sz="3200" dirty="0" err="1">
                <a:latin typeface="+mj-lt"/>
              </a:rPr>
              <a:t>Sungold</a:t>
            </a:r>
            <a:r>
              <a:rPr lang="en-US" sz="3200" dirty="0">
                <a:latin typeface="+mj-lt"/>
              </a:rPr>
              <a:t> </a:t>
            </a:r>
            <a:endParaRPr lang="en-US" sz="3200" dirty="0" smtClean="0">
              <a:latin typeface="+mj-lt"/>
            </a:endParaRPr>
          </a:p>
          <a:p>
            <a:r>
              <a:rPr lang="en-US" sz="3200" dirty="0" smtClean="0">
                <a:latin typeface="+mj-lt"/>
              </a:rPr>
              <a:t>                </a:t>
            </a:r>
            <a:endParaRPr lang="en-US" sz="3200" dirty="0">
              <a:latin typeface="+mj-lt"/>
            </a:endParaRPr>
          </a:p>
          <a:p>
            <a:r>
              <a:rPr lang="en-US" sz="3200" dirty="0">
                <a:latin typeface="+mj-lt"/>
              </a:rPr>
              <a:t>Container Cherry: </a:t>
            </a:r>
            <a:r>
              <a:rPr lang="en-US" sz="3200" dirty="0" err="1" smtClean="0">
                <a:latin typeface="+mj-lt"/>
              </a:rPr>
              <a:t>Jaune</a:t>
            </a:r>
            <a:r>
              <a:rPr lang="en-US" sz="3200" dirty="0" smtClean="0">
                <a:latin typeface="+mj-lt"/>
              </a:rPr>
              <a:t> </a:t>
            </a:r>
            <a:r>
              <a:rPr lang="en-US" sz="3200" dirty="0" err="1" smtClean="0">
                <a:latin typeface="+mj-lt"/>
              </a:rPr>
              <a:t>Flamme</a:t>
            </a:r>
            <a:endParaRPr lang="en-US" sz="3200" dirty="0" smtClean="0">
              <a:latin typeface="+mj-lt"/>
            </a:endParaRPr>
          </a:p>
          <a:p>
            <a:endParaRPr lang="en-US" sz="3200" dirty="0">
              <a:latin typeface="+mj-lt"/>
            </a:endParaRPr>
          </a:p>
          <a:p>
            <a:r>
              <a:rPr lang="en-US" sz="3200" dirty="0">
                <a:latin typeface="+mj-lt"/>
              </a:rPr>
              <a:t>Standard: Early Girl</a:t>
            </a:r>
          </a:p>
          <a:p>
            <a:endParaRPr lang="en-US" sz="3200" dirty="0" smtClean="0">
              <a:latin typeface="+mj-lt"/>
            </a:endParaRPr>
          </a:p>
          <a:p>
            <a:endParaRPr lang="en-US" sz="3200" dirty="0">
              <a:latin typeface="+mj-lt"/>
            </a:endParaRPr>
          </a:p>
          <a:p>
            <a:r>
              <a:rPr lang="en-US" sz="3200" dirty="0" smtClean="0">
                <a:latin typeface="+mj-lt"/>
              </a:rPr>
              <a:t>Find </a:t>
            </a:r>
            <a:r>
              <a:rPr lang="en-US" sz="3200" dirty="0">
                <a:latin typeface="+mj-lt"/>
              </a:rPr>
              <a:t>more by zone at:</a:t>
            </a:r>
          </a:p>
          <a:p>
            <a:r>
              <a:rPr lang="en-US" sz="3200" dirty="0">
                <a:latin typeface="+mj-lt"/>
              </a:rPr>
              <a:t>UC DAVIS: Vegetable and          Research Center</a:t>
            </a:r>
          </a:p>
        </p:txBody>
      </p:sp>
    </p:spTree>
    <p:extLst>
      <p:ext uri="{BB962C8B-B14F-4D97-AF65-F5344CB8AC3E}">
        <p14:creationId xmlns:p14="http://schemas.microsoft.com/office/powerpoint/2010/main" val="211385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Planting</a:t>
            </a:r>
            <a:endParaRPr lang="en-US" b="1" dirty="0">
              <a:solidFill>
                <a:srgbClr val="008000"/>
              </a:solidFill>
            </a:endParaRPr>
          </a:p>
        </p:txBody>
      </p:sp>
      <p:sp>
        <p:nvSpPr>
          <p:cNvPr id="3" name="Content Placeholder 2"/>
          <p:cNvSpPr>
            <a:spLocks noGrp="1"/>
          </p:cNvSpPr>
          <p:nvPr>
            <p:ph idx="1"/>
          </p:nvPr>
        </p:nvSpPr>
        <p:spPr>
          <a:xfrm>
            <a:off x="1064068" y="1371601"/>
            <a:ext cx="7167284" cy="4754563"/>
          </a:xfrm>
        </p:spPr>
        <p:txBody>
          <a:bodyPr>
            <a:normAutofit/>
          </a:bodyPr>
          <a:lstStyle/>
          <a:p>
            <a:r>
              <a:rPr lang="en-US" sz="3200" dirty="0" smtClean="0">
                <a:solidFill>
                  <a:srgbClr val="000000"/>
                </a:solidFill>
                <a:latin typeface="+mj-lt"/>
              </a:rPr>
              <a:t>Soil temperature</a:t>
            </a:r>
          </a:p>
          <a:p>
            <a:r>
              <a:rPr lang="en-US" sz="3200" dirty="0" smtClean="0">
                <a:solidFill>
                  <a:srgbClr val="000000"/>
                </a:solidFill>
                <a:latin typeface="+mj-lt"/>
              </a:rPr>
              <a:t>Frost date</a:t>
            </a:r>
          </a:p>
          <a:p>
            <a:r>
              <a:rPr lang="en-US" sz="3200" dirty="0" smtClean="0">
                <a:solidFill>
                  <a:srgbClr val="000000"/>
                </a:solidFill>
                <a:latin typeface="+mj-lt"/>
              </a:rPr>
              <a:t>Sun</a:t>
            </a:r>
          </a:p>
          <a:p>
            <a:r>
              <a:rPr lang="en-US" sz="3200" dirty="0" smtClean="0">
                <a:solidFill>
                  <a:srgbClr val="000000"/>
                </a:solidFill>
                <a:latin typeface="+mj-lt"/>
              </a:rPr>
              <a:t>Water</a:t>
            </a:r>
          </a:p>
          <a:p>
            <a:r>
              <a:rPr lang="en-US" sz="3200" dirty="0" smtClean="0">
                <a:solidFill>
                  <a:srgbClr val="000000"/>
                </a:solidFill>
                <a:latin typeface="+mj-lt"/>
              </a:rPr>
              <a:t>Plant deep</a:t>
            </a:r>
          </a:p>
          <a:p>
            <a:r>
              <a:rPr lang="en-US" sz="3200" dirty="0" smtClean="0">
                <a:solidFill>
                  <a:srgbClr val="000000"/>
                </a:solidFill>
                <a:latin typeface="+mj-lt"/>
              </a:rPr>
              <a:t>Provide suppor</a:t>
            </a:r>
            <a:r>
              <a:rPr lang="en-US" sz="3200" dirty="0" smtClean="0">
                <a:solidFill>
                  <a:srgbClr val="008000"/>
                </a:solidFill>
                <a:latin typeface="+mj-lt"/>
              </a:rPr>
              <a:t>t</a:t>
            </a:r>
          </a:p>
          <a:p>
            <a:endParaRPr lang="en-US" sz="3200" dirty="0">
              <a:solidFill>
                <a:srgbClr val="008000"/>
              </a:solidFill>
              <a:latin typeface="+mj-lt"/>
            </a:endParaRP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Cages</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smtClean="0"/>
          </a:p>
          <a:p>
            <a:r>
              <a:rPr lang="en-US" dirty="0" smtClean="0"/>
              <a:t> </a:t>
            </a:r>
          </a:p>
          <a:p>
            <a:endParaRPr lang="en-US" dirty="0"/>
          </a:p>
        </p:txBody>
      </p:sp>
      <p:pic>
        <p:nvPicPr>
          <p:cNvPr id="4" name="Picture 3"/>
          <p:cNvPicPr>
            <a:picLocks noChangeAspect="1"/>
          </p:cNvPicPr>
          <p:nvPr/>
        </p:nvPicPr>
        <p:blipFill>
          <a:blip r:embed="rId3"/>
          <a:stretch>
            <a:fillRect/>
          </a:stretch>
        </p:blipFill>
        <p:spPr>
          <a:xfrm>
            <a:off x="230967" y="1265238"/>
            <a:ext cx="3857843" cy="3792948"/>
          </a:xfrm>
          <a:prstGeom prst="rect">
            <a:avLst/>
          </a:prstGeom>
        </p:spPr>
      </p:pic>
      <p:pic>
        <p:nvPicPr>
          <p:cNvPr id="5" name="Picture 4"/>
          <p:cNvPicPr>
            <a:picLocks noChangeAspect="1"/>
          </p:cNvPicPr>
          <p:nvPr/>
        </p:nvPicPr>
        <p:blipFill>
          <a:blip r:embed="rId4"/>
          <a:stretch>
            <a:fillRect/>
          </a:stretch>
        </p:blipFill>
        <p:spPr>
          <a:xfrm>
            <a:off x="3837411" y="3126313"/>
            <a:ext cx="4938794" cy="3444350"/>
          </a:xfrm>
          <a:prstGeom prst="rect">
            <a:avLst/>
          </a:prstGeom>
        </p:spPr>
      </p:pic>
    </p:spTree>
    <p:extLst>
      <p:ext uri="{BB962C8B-B14F-4D97-AF65-F5344CB8AC3E}">
        <p14:creationId xmlns:p14="http://schemas.microsoft.com/office/powerpoint/2010/main" val="596019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Support Options</a:t>
            </a:r>
            <a:endParaRPr lang="en-US" b="1" dirty="0">
              <a:solidFill>
                <a:srgbClr val="008000"/>
              </a:solidFill>
            </a:endParaRPr>
          </a:p>
        </p:txBody>
      </p:sp>
      <p:pic>
        <p:nvPicPr>
          <p:cNvPr id="4" name="Picture 3"/>
          <p:cNvPicPr>
            <a:picLocks noChangeAspect="1"/>
          </p:cNvPicPr>
          <p:nvPr/>
        </p:nvPicPr>
        <p:blipFill>
          <a:blip r:embed="rId3"/>
          <a:stretch>
            <a:fillRect/>
          </a:stretch>
        </p:blipFill>
        <p:spPr>
          <a:xfrm>
            <a:off x="504951" y="1371601"/>
            <a:ext cx="3935165" cy="3555134"/>
          </a:xfrm>
          <a:prstGeom prst="rect">
            <a:avLst/>
          </a:prstGeom>
        </p:spPr>
      </p:pic>
      <p:pic>
        <p:nvPicPr>
          <p:cNvPr id="5" name="Content Placeholder 4"/>
          <p:cNvPicPr>
            <a:picLocks noGrp="1" noChangeAspect="1"/>
          </p:cNvPicPr>
          <p:nvPr>
            <p:ph idx="1"/>
          </p:nvPr>
        </p:nvPicPr>
        <p:blipFill rotWithShape="1">
          <a:blip r:embed="rId4"/>
          <a:srcRect l="-23170" t="27463" r="40776" b="29801"/>
          <a:stretch/>
        </p:blipFill>
        <p:spPr>
          <a:xfrm>
            <a:off x="2830417" y="2533188"/>
            <a:ext cx="5905401" cy="4081463"/>
          </a:xfrm>
          <a:prstGeom prst="rect">
            <a:avLst/>
          </a:prstGeom>
        </p:spPr>
      </p:pic>
    </p:spTree>
    <p:extLst>
      <p:ext uri="{BB962C8B-B14F-4D97-AF65-F5344CB8AC3E}">
        <p14:creationId xmlns:p14="http://schemas.microsoft.com/office/powerpoint/2010/main" val="3542047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Wooden Options</a:t>
            </a:r>
            <a:endParaRPr lang="en-US" b="1" dirty="0">
              <a:solidFill>
                <a:srgbClr val="008000"/>
              </a:solidFill>
            </a:endParaRPr>
          </a:p>
        </p:txBody>
      </p:sp>
      <p:pic>
        <p:nvPicPr>
          <p:cNvPr id="4" name="Picture 3"/>
          <p:cNvPicPr>
            <a:picLocks noChangeAspect="1"/>
          </p:cNvPicPr>
          <p:nvPr/>
        </p:nvPicPr>
        <p:blipFill>
          <a:blip r:embed="rId3"/>
          <a:stretch>
            <a:fillRect/>
          </a:stretch>
        </p:blipFill>
        <p:spPr>
          <a:xfrm>
            <a:off x="400974" y="1371602"/>
            <a:ext cx="4188950" cy="4057577"/>
          </a:xfrm>
          <a:prstGeom prst="rect">
            <a:avLst/>
          </a:prstGeom>
        </p:spPr>
      </p:pic>
      <p:pic>
        <p:nvPicPr>
          <p:cNvPr id="5" name="Content Placeholder 4"/>
          <p:cNvPicPr>
            <a:picLocks noGrp="1" noChangeAspect="1"/>
          </p:cNvPicPr>
          <p:nvPr>
            <p:ph idx="1"/>
          </p:nvPr>
        </p:nvPicPr>
        <p:blipFill>
          <a:blip r:embed="rId4"/>
          <a:srcRect t="21522" b="21522"/>
          <a:stretch>
            <a:fillRect/>
          </a:stretch>
        </p:blipFill>
        <p:spPr>
          <a:xfrm>
            <a:off x="4180147" y="3628756"/>
            <a:ext cx="4826749" cy="2930066"/>
          </a:xfrm>
          <a:prstGeom prst="rect">
            <a:avLst/>
          </a:prstGeom>
        </p:spPr>
      </p:pic>
    </p:spTree>
    <p:extLst>
      <p:ext uri="{BB962C8B-B14F-4D97-AF65-F5344CB8AC3E}">
        <p14:creationId xmlns:p14="http://schemas.microsoft.com/office/powerpoint/2010/main" val="27188497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It’s Almost Time for Tomatoes!</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159001" y="1600202"/>
            <a:ext cx="4826000" cy="45259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Even Strings</a:t>
            </a:r>
            <a:endParaRPr lang="en-US" b="1" dirty="0">
              <a:solidFill>
                <a:srgbClr val="008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625600" y="1600202"/>
            <a:ext cx="5977467" cy="4525963"/>
          </a:xfrm>
          <a:prstGeom prst="rect">
            <a:avLst/>
          </a:prstGeom>
        </p:spPr>
      </p:pic>
    </p:spTree>
    <p:extLst>
      <p:ext uri="{BB962C8B-B14F-4D97-AF65-F5344CB8AC3E}">
        <p14:creationId xmlns:p14="http://schemas.microsoft.com/office/powerpoint/2010/main" val="3202682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solidFill>
                  <a:srgbClr val="008000"/>
                </a:solidFill>
              </a:rPr>
              <a:t>Planting in Containers</a:t>
            </a:r>
            <a:endParaRPr lang="en-US" b="1" dirty="0">
              <a:solidFill>
                <a:srgbClr val="008000"/>
              </a:solidFill>
            </a:endParaRPr>
          </a:p>
        </p:txBody>
      </p:sp>
      <p:sp>
        <p:nvSpPr>
          <p:cNvPr id="9" name="Text Placeholder 8"/>
          <p:cNvSpPr>
            <a:spLocks noGrp="1"/>
          </p:cNvSpPr>
          <p:nvPr>
            <p:ph type="body" idx="1"/>
          </p:nvPr>
        </p:nvSpPr>
        <p:spPr>
          <a:xfrm>
            <a:off x="635545" y="1546413"/>
            <a:ext cx="3867912" cy="4552763"/>
          </a:xfrm>
        </p:spPr>
        <p:txBody>
          <a:bodyPr/>
          <a:lstStyle/>
          <a:p>
            <a:endParaRPr lang="en-US" dirty="0"/>
          </a:p>
        </p:txBody>
      </p:sp>
      <p:sp>
        <p:nvSpPr>
          <p:cNvPr id="8" name="Content Placeholder 7"/>
          <p:cNvSpPr>
            <a:spLocks noGrp="1"/>
          </p:cNvSpPr>
          <p:nvPr>
            <p:ph sz="half" idx="2"/>
          </p:nvPr>
        </p:nvSpPr>
        <p:spPr/>
        <p:txBody>
          <a:bodyPr>
            <a:normAutofit/>
          </a:bodyPr>
          <a:lstStyle/>
          <a:p>
            <a:r>
              <a:rPr lang="en-US" sz="3200" dirty="0" smtClean="0">
                <a:latin typeface="+mj-lt"/>
              </a:rPr>
              <a:t>Use large pots</a:t>
            </a:r>
          </a:p>
          <a:p>
            <a:r>
              <a:rPr lang="en-US" sz="3200" dirty="0" smtClean="0">
                <a:latin typeface="+mj-lt"/>
              </a:rPr>
              <a:t>Good potting soil</a:t>
            </a:r>
          </a:p>
          <a:p>
            <a:r>
              <a:rPr lang="en-US" sz="3200" dirty="0" smtClean="0">
                <a:latin typeface="+mj-lt"/>
              </a:rPr>
              <a:t>Container varieties</a:t>
            </a:r>
          </a:p>
          <a:p>
            <a:r>
              <a:rPr lang="en-US" sz="3200" dirty="0" smtClean="0">
                <a:latin typeface="+mj-lt"/>
              </a:rPr>
              <a:t>Sun</a:t>
            </a:r>
          </a:p>
        </p:txBody>
      </p:sp>
      <p:sp>
        <p:nvSpPr>
          <p:cNvPr id="10" name="Text Placeholder 9"/>
          <p:cNvSpPr>
            <a:spLocks noGrp="1"/>
          </p:cNvSpPr>
          <p:nvPr>
            <p:ph type="body" sz="quarter" idx="3"/>
          </p:nvPr>
        </p:nvSpPr>
        <p:spPr>
          <a:xfrm>
            <a:off x="4663313" y="1545018"/>
            <a:ext cx="3867912" cy="4554156"/>
          </a:xfrm>
        </p:spPr>
        <p:txBody>
          <a:bodyPr/>
          <a:lstStyle/>
          <a:p>
            <a:endParaRPr lang="en-US" dirty="0"/>
          </a:p>
        </p:txBody>
      </p:sp>
      <p:sp>
        <p:nvSpPr>
          <p:cNvPr id="11" name="Content Placeholder 10"/>
          <p:cNvSpPr>
            <a:spLocks noGrp="1"/>
          </p:cNvSpPr>
          <p:nvPr>
            <p:ph sz="quarter" idx="4"/>
          </p:nvPr>
        </p:nvSpPr>
        <p:spPr/>
        <p:txBody>
          <a:bodyPr/>
          <a:lstStyle/>
          <a:p>
            <a:r>
              <a:rPr lang="en-US" sz="3200" dirty="0" smtClean="0">
                <a:solidFill>
                  <a:srgbClr val="000000"/>
                </a:solidFill>
                <a:latin typeface="+mj-lt"/>
              </a:rPr>
              <a:t>Support</a:t>
            </a:r>
          </a:p>
          <a:p>
            <a:r>
              <a:rPr lang="en-US" sz="3200" dirty="0" smtClean="0">
                <a:solidFill>
                  <a:srgbClr val="000000"/>
                </a:solidFill>
                <a:latin typeface="+mj-lt"/>
              </a:rPr>
              <a:t>Water</a:t>
            </a:r>
            <a:endParaRPr lang="en-US" sz="3200" dirty="0">
              <a:solidFill>
                <a:srgbClr val="000000"/>
              </a:solidFill>
              <a:latin typeface="+mj-lt"/>
            </a:endParaRPr>
          </a:p>
          <a:p>
            <a:r>
              <a:rPr lang="en-US" sz="3200" dirty="0">
                <a:solidFill>
                  <a:srgbClr val="000000"/>
                </a:solidFill>
                <a:latin typeface="+mj-lt"/>
              </a:rPr>
              <a:t>Fertilizer</a:t>
            </a:r>
          </a:p>
          <a:p>
            <a:r>
              <a:rPr lang="en-US" sz="3200" dirty="0">
                <a:solidFill>
                  <a:srgbClr val="000000"/>
                </a:solidFill>
                <a:latin typeface="+mj-lt"/>
              </a:rPr>
              <a:t>Mulch</a:t>
            </a:r>
          </a:p>
          <a:p>
            <a:endParaRPr lang="en-US" dirty="0"/>
          </a:p>
        </p:txBody>
      </p:sp>
    </p:spTree>
    <p:extLst>
      <p:ext uri="{BB962C8B-B14F-4D97-AF65-F5344CB8AC3E}">
        <p14:creationId xmlns:p14="http://schemas.microsoft.com/office/powerpoint/2010/main" val="9598021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93211" cy="1060021"/>
          </a:xfrm>
        </p:spPr>
        <p:txBody>
          <a:bodyPr>
            <a:noAutofit/>
          </a:bodyPr>
          <a:lstStyle/>
          <a:p>
            <a:r>
              <a:rPr lang="en-US" b="1" dirty="0" smtClean="0">
                <a:solidFill>
                  <a:srgbClr val="008000"/>
                </a:solidFill>
                <a:cs typeface="Arial" panose="020B0604020202020204" pitchFamily="34" charset="0"/>
              </a:rPr>
              <a:t>Growing &amp; Cultivation</a:t>
            </a:r>
            <a:endParaRPr lang="en-US" b="1" dirty="0">
              <a:solidFill>
                <a:srgbClr val="008000"/>
              </a:solidFill>
              <a:cs typeface="Arial" panose="020B0604020202020204" pitchFamily="34" charset="0"/>
            </a:endParaRPr>
          </a:p>
        </p:txBody>
      </p:sp>
      <p:sp>
        <p:nvSpPr>
          <p:cNvPr id="3" name="TextBox 2"/>
          <p:cNvSpPr txBox="1"/>
          <p:nvPr/>
        </p:nvSpPr>
        <p:spPr>
          <a:xfrm>
            <a:off x="984797" y="1265882"/>
            <a:ext cx="4019049" cy="409342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latin typeface="+mj-lt"/>
              </a:rPr>
              <a:t>Support</a:t>
            </a:r>
          </a:p>
          <a:p>
            <a:pPr marL="285750" indent="-285750">
              <a:buFont typeface="Arial" panose="020B0604020202020204" pitchFamily="34" charset="0"/>
              <a:buChar char="•"/>
            </a:pPr>
            <a:r>
              <a:rPr lang="en-US" sz="3200" dirty="0" smtClean="0">
                <a:latin typeface="+mj-lt"/>
              </a:rPr>
              <a:t>Water</a:t>
            </a:r>
          </a:p>
          <a:p>
            <a:pPr marL="285750" indent="-285750">
              <a:buFont typeface="Arial" panose="020B0604020202020204" pitchFamily="34" charset="0"/>
              <a:buChar char="•"/>
            </a:pPr>
            <a:r>
              <a:rPr lang="en-US" sz="3200" dirty="0" smtClean="0">
                <a:latin typeface="+mj-lt"/>
              </a:rPr>
              <a:t>Mulch</a:t>
            </a:r>
          </a:p>
          <a:p>
            <a:pPr marL="285750" indent="-285750">
              <a:buFont typeface="Arial" panose="020B0604020202020204" pitchFamily="34" charset="0"/>
              <a:buChar char="•"/>
            </a:pPr>
            <a:r>
              <a:rPr lang="en-US" sz="3200" dirty="0" smtClean="0">
                <a:latin typeface="+mj-lt"/>
              </a:rPr>
              <a:t>Fertilizer</a:t>
            </a:r>
          </a:p>
          <a:p>
            <a:pPr marL="285750" indent="-285750">
              <a:buFont typeface="Arial" panose="020B0604020202020204" pitchFamily="34" charset="0"/>
              <a:buChar char="•"/>
            </a:pPr>
            <a:r>
              <a:rPr lang="en-US" sz="3200" dirty="0" smtClean="0">
                <a:latin typeface="+mj-lt"/>
              </a:rPr>
              <a:t>Pruning</a:t>
            </a:r>
          </a:p>
          <a:p>
            <a:pPr marL="285750" indent="-285750">
              <a:buFont typeface="Arial" panose="020B0604020202020204" pitchFamily="34" charset="0"/>
              <a:buChar char="•"/>
            </a:pPr>
            <a:r>
              <a:rPr lang="en-US" sz="3200" dirty="0" smtClean="0">
                <a:latin typeface="+mj-lt"/>
              </a:rPr>
              <a:t>Check for problems</a:t>
            </a:r>
          </a:p>
          <a:p>
            <a:pPr marL="285750" indent="-285750">
              <a:buFont typeface="Arial" panose="020B0604020202020204" pitchFamily="34" charset="0"/>
              <a:buChar char="•"/>
            </a:pPr>
            <a:r>
              <a:rPr lang="en-US" sz="3200" dirty="0" smtClean="0">
                <a:latin typeface="+mj-lt"/>
              </a:rPr>
              <a:t>Garden journals</a:t>
            </a:r>
          </a:p>
          <a:p>
            <a:endParaRPr lang="en-US" sz="3600" dirty="0"/>
          </a:p>
        </p:txBody>
      </p:sp>
    </p:spTree>
    <p:extLst>
      <p:ext uri="{BB962C8B-B14F-4D97-AF65-F5344CB8AC3E}">
        <p14:creationId xmlns:p14="http://schemas.microsoft.com/office/powerpoint/2010/main" val="18124990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1" y="372516"/>
            <a:ext cx="6280655" cy="788894"/>
          </a:xfrm>
        </p:spPr>
        <p:txBody>
          <a:bodyPr>
            <a:normAutofit fontScale="90000"/>
          </a:bodyPr>
          <a:lstStyle/>
          <a:p>
            <a:r>
              <a:rPr lang="en-US" b="1" dirty="0">
                <a:solidFill>
                  <a:srgbClr val="008000"/>
                </a:solidFill>
                <a:latin typeface="Arial" panose="020B0604020202020204" pitchFamily="34" charset="0"/>
                <a:cs typeface="Arial" panose="020B0604020202020204" pitchFamily="34" charset="0"/>
              </a:rPr>
              <a:t>S</a:t>
            </a:r>
            <a:r>
              <a:rPr lang="en-US" sz="4400" b="1" dirty="0" smtClean="0">
                <a:solidFill>
                  <a:srgbClr val="008000"/>
                </a:solidFill>
                <a:latin typeface="Arial" panose="020B0604020202020204" pitchFamily="34" charset="0"/>
                <a:cs typeface="Arial" panose="020B0604020202020204" pitchFamily="34" charset="0"/>
              </a:rPr>
              <a:t>upport your tomatoes</a:t>
            </a:r>
            <a:endParaRPr lang="en-US" sz="4400" b="1" dirty="0">
              <a:solidFill>
                <a:srgbClr val="008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7460" y="1222252"/>
            <a:ext cx="3153825" cy="2032579"/>
          </a:xfrm>
        </p:spPr>
        <p:txBody>
          <a:bodyPr>
            <a:normAutofit fontScale="70000" lnSpcReduction="20000"/>
          </a:bodyPr>
          <a:lstStyle/>
          <a:p>
            <a:pPr marL="0" indent="0">
              <a:buNone/>
            </a:pPr>
            <a:r>
              <a:rPr lang="en-US" sz="4500" dirty="0" smtClean="0">
                <a:latin typeface="+mj-lt"/>
              </a:rPr>
              <a:t>Avoid </a:t>
            </a:r>
            <a:r>
              <a:rPr lang="en-US" sz="4500" dirty="0">
                <a:latin typeface="+mj-lt"/>
              </a:rPr>
              <a:t>diseases</a:t>
            </a:r>
          </a:p>
          <a:p>
            <a:pPr marL="0" indent="0">
              <a:buNone/>
            </a:pPr>
            <a:r>
              <a:rPr lang="en-US" sz="4500" dirty="0">
                <a:latin typeface="+mj-lt"/>
              </a:rPr>
              <a:t>E</a:t>
            </a:r>
            <a:r>
              <a:rPr lang="en-US" sz="4500" dirty="0" smtClean="0">
                <a:latin typeface="+mj-lt"/>
              </a:rPr>
              <a:t>asier </a:t>
            </a:r>
            <a:r>
              <a:rPr lang="en-US" sz="4500" dirty="0">
                <a:latin typeface="+mj-lt"/>
              </a:rPr>
              <a:t>to </a:t>
            </a:r>
            <a:r>
              <a:rPr lang="en-US" sz="4500" dirty="0" smtClean="0">
                <a:latin typeface="+mj-lt"/>
              </a:rPr>
              <a:t>harvest</a:t>
            </a:r>
            <a:endParaRPr lang="en-US" sz="4500" dirty="0">
              <a:latin typeface="+mj-lt"/>
            </a:endParaRPr>
          </a:p>
          <a:p>
            <a:pPr algn="ctr"/>
            <a:endParaRPr lang="en-US" sz="4000" dirty="0">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8837" y="483354"/>
            <a:ext cx="2012445" cy="5289375"/>
          </a:xfrm>
          <a:prstGeom prst="rect">
            <a:avLst/>
          </a:prstGeom>
        </p:spPr>
      </p:pic>
      <p:sp>
        <p:nvSpPr>
          <p:cNvPr id="7" name="TextBox 6"/>
          <p:cNvSpPr txBox="1"/>
          <p:nvPr/>
        </p:nvSpPr>
        <p:spPr>
          <a:xfrm>
            <a:off x="7300046" y="5763492"/>
            <a:ext cx="1809961" cy="523220"/>
          </a:xfrm>
          <a:prstGeom prst="rect">
            <a:avLst/>
          </a:prstGeom>
          <a:noFill/>
        </p:spPr>
        <p:txBody>
          <a:bodyPr wrap="none" rtlCol="0">
            <a:spAutoFit/>
          </a:bodyPr>
          <a:lstStyle/>
          <a:p>
            <a:r>
              <a:rPr lang="en-US" sz="2800" dirty="0" smtClean="0"/>
              <a:t>Basic Cage</a:t>
            </a:r>
            <a:endParaRPr lang="en-US" sz="2800" dirty="0"/>
          </a:p>
        </p:txBody>
      </p:sp>
      <p:pic>
        <p:nvPicPr>
          <p:cNvPr id="1028" name="Picture 4" descr="Pro Series Cage - Green, ,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09" y="3254832"/>
            <a:ext cx="1932710" cy="30411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g wire tomato suppo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861" y="3254833"/>
            <a:ext cx="3632705" cy="30696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3346" y="6093617"/>
            <a:ext cx="2389747" cy="461665"/>
          </a:xfrm>
          <a:prstGeom prst="rect">
            <a:avLst/>
          </a:prstGeom>
          <a:noFill/>
        </p:spPr>
        <p:txBody>
          <a:bodyPr wrap="none" rtlCol="0">
            <a:spAutoFit/>
          </a:bodyPr>
          <a:lstStyle/>
          <a:p>
            <a:r>
              <a:rPr lang="en-US" sz="2400" dirty="0" smtClean="0"/>
              <a:t>Heavy Duty Cage</a:t>
            </a:r>
            <a:endParaRPr lang="en-US" sz="2400" dirty="0"/>
          </a:p>
        </p:txBody>
      </p:sp>
      <p:sp>
        <p:nvSpPr>
          <p:cNvPr id="9" name="TextBox 8"/>
          <p:cNvSpPr txBox="1"/>
          <p:nvPr/>
        </p:nvSpPr>
        <p:spPr>
          <a:xfrm>
            <a:off x="4094019" y="6286712"/>
            <a:ext cx="3684748" cy="523220"/>
          </a:xfrm>
          <a:prstGeom prst="rect">
            <a:avLst/>
          </a:prstGeom>
          <a:noFill/>
        </p:spPr>
        <p:txBody>
          <a:bodyPr wrap="none" rtlCol="0">
            <a:spAutoFit/>
          </a:bodyPr>
          <a:lstStyle/>
          <a:p>
            <a:r>
              <a:rPr lang="en-US" sz="2800" dirty="0" smtClean="0"/>
              <a:t>Super Heavy Duty Cage</a:t>
            </a:r>
            <a:endParaRPr lang="en-US" sz="2800" dirty="0"/>
          </a:p>
        </p:txBody>
      </p:sp>
      <p:sp>
        <p:nvSpPr>
          <p:cNvPr id="10" name="TextBox 9"/>
          <p:cNvSpPr txBox="1"/>
          <p:nvPr/>
        </p:nvSpPr>
        <p:spPr>
          <a:xfrm>
            <a:off x="3205861" y="1161410"/>
            <a:ext cx="3762976"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mj-lt"/>
              </a:rPr>
              <a:t>Keeps fruit clean</a:t>
            </a:r>
          </a:p>
          <a:p>
            <a:pPr marL="457200" indent="-457200">
              <a:buFont typeface="Arial" panose="020B0604020202020204" pitchFamily="34" charset="0"/>
              <a:buChar char="•"/>
            </a:pPr>
            <a:r>
              <a:rPr lang="en-US" sz="2800" dirty="0" smtClean="0">
                <a:latin typeface="+mj-lt"/>
              </a:rPr>
              <a:t>Easier to feed</a:t>
            </a:r>
          </a:p>
          <a:p>
            <a:pPr marL="457200" indent="-457200">
              <a:buFont typeface="Arial" panose="020B0604020202020204" pitchFamily="34" charset="0"/>
              <a:buChar char="•"/>
            </a:pPr>
            <a:r>
              <a:rPr lang="en-US" sz="2800" dirty="0" smtClean="0">
                <a:latin typeface="+mj-lt"/>
              </a:rPr>
              <a:t>Easier to monitor problems</a:t>
            </a:r>
            <a:endParaRPr lang="en-US" sz="2800" dirty="0">
              <a:latin typeface="+mj-lt"/>
            </a:endParaRPr>
          </a:p>
        </p:txBody>
      </p:sp>
    </p:spTree>
    <p:extLst>
      <p:ext uri="{BB962C8B-B14F-4D97-AF65-F5344CB8AC3E}">
        <p14:creationId xmlns:p14="http://schemas.microsoft.com/office/powerpoint/2010/main" val="9407750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9" y="197709"/>
            <a:ext cx="5516584" cy="2619633"/>
          </a:xfrm>
        </p:spPr>
        <p:txBody>
          <a:bodyPr>
            <a:noAutofit/>
          </a:bodyPr>
          <a:lstStyle/>
          <a:p>
            <a:pPr algn="l"/>
            <a:r>
              <a:rPr lang="en-US" sz="3200" dirty="0">
                <a:solidFill>
                  <a:srgbClr val="000000"/>
                </a:solidFill>
                <a:cs typeface="Arial" panose="020B0604020202020204" pitchFamily="34" charset="0"/>
              </a:rPr>
              <a:t>Check </a:t>
            </a:r>
            <a:r>
              <a:rPr lang="en-US" sz="3200" dirty="0" smtClean="0">
                <a:solidFill>
                  <a:srgbClr val="000000"/>
                </a:solidFill>
                <a:cs typeface="Arial" panose="020B0604020202020204" pitchFamily="34" charset="0"/>
              </a:rPr>
              <a:t>soil moisture…..</a:t>
            </a:r>
            <a:br>
              <a:rPr lang="en-US" sz="3200" dirty="0" smtClean="0">
                <a:solidFill>
                  <a:srgbClr val="000000"/>
                </a:solidFill>
                <a:cs typeface="Arial" panose="020B0604020202020204" pitchFamily="34" charset="0"/>
              </a:rPr>
            </a:br>
            <a:r>
              <a:rPr lang="en-US" sz="3200" dirty="0">
                <a:solidFill>
                  <a:srgbClr val="000000"/>
                </a:solidFill>
                <a:cs typeface="Arial" panose="020B0604020202020204" pitchFamily="34" charset="0"/>
              </a:rPr>
              <a:t>W</a:t>
            </a:r>
            <a:r>
              <a:rPr lang="en-US" sz="3200" dirty="0" smtClean="0">
                <a:solidFill>
                  <a:srgbClr val="000000"/>
                </a:solidFill>
                <a:cs typeface="Arial" panose="020B0604020202020204" pitchFamily="34" charset="0"/>
              </a:rPr>
              <a:t>ater deeply and less often…..</a:t>
            </a:r>
            <a:br>
              <a:rPr lang="en-US" sz="3200" dirty="0" smtClean="0">
                <a:solidFill>
                  <a:srgbClr val="000000"/>
                </a:solidFill>
                <a:cs typeface="Arial" panose="020B0604020202020204" pitchFamily="34" charset="0"/>
              </a:rPr>
            </a:br>
            <a:r>
              <a:rPr lang="en-US" sz="3200" dirty="0">
                <a:solidFill>
                  <a:srgbClr val="000000"/>
                </a:solidFill>
                <a:cs typeface="Arial" panose="020B0604020202020204" pitchFamily="34" charset="0"/>
              </a:rPr>
              <a:t>W</a:t>
            </a:r>
            <a:r>
              <a:rPr lang="en-US" sz="3200" dirty="0" smtClean="0">
                <a:solidFill>
                  <a:srgbClr val="000000"/>
                </a:solidFill>
                <a:cs typeface="Arial" panose="020B0604020202020204" pitchFamily="34" charset="0"/>
              </a:rPr>
              <a:t>ater the soil and not the plan</a:t>
            </a:r>
            <a:r>
              <a:rPr lang="en-US" sz="3200" dirty="0" smtClean="0">
                <a:solidFill>
                  <a:srgbClr val="000000"/>
                </a:solidFill>
                <a:latin typeface="Arial" panose="020B0604020202020204" pitchFamily="34" charset="0"/>
                <a:cs typeface="Arial" panose="020B0604020202020204" pitchFamily="34" charset="0"/>
              </a:rPr>
              <a:t>t.</a:t>
            </a:r>
            <a:endParaRPr lang="en-US" sz="3200" dirty="0">
              <a:solidFill>
                <a:srgbClr val="000000"/>
              </a:solidFill>
              <a:latin typeface="Arial" panose="020B0604020202020204" pitchFamily="34" charset="0"/>
              <a:cs typeface="Arial" panose="020B0604020202020204" pitchFamily="34" charset="0"/>
            </a:endParaRPr>
          </a:p>
        </p:txBody>
      </p:sp>
      <p:pic>
        <p:nvPicPr>
          <p:cNvPr id="14344" name="Picture 8" descr="http://www.tsheringtobgay.com/wp-content/uploads/2011/05/stop-digg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927" y="3472151"/>
            <a:ext cx="2436755" cy="2946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11" y="2906997"/>
            <a:ext cx="1493135" cy="3541853"/>
          </a:xfrm>
          <a:prstGeom prst="rect">
            <a:avLst/>
          </a:prstGeom>
        </p:spPr>
      </p:pic>
      <p:pic>
        <p:nvPicPr>
          <p:cNvPr id="2050" name="Picture 2" descr="Image result for tomato wat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1765" y="3472151"/>
            <a:ext cx="3925289" cy="32710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omato watering ho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803" y="287246"/>
            <a:ext cx="1643063"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7695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218363"/>
            <a:ext cx="8628387" cy="1276608"/>
          </a:xfrm>
        </p:spPr>
        <p:txBody>
          <a:bodyPr>
            <a:normAutofit fontScale="90000"/>
          </a:bodyPr>
          <a:lstStyle/>
          <a:p>
            <a:r>
              <a:rPr lang="en-US" b="1" dirty="0">
                <a:solidFill>
                  <a:srgbClr val="008000"/>
                </a:solidFill>
                <a:latin typeface="Arial" panose="020B0604020202020204" pitchFamily="34" charset="0"/>
                <a:cs typeface="Arial" panose="020B0604020202020204" pitchFamily="34" charset="0"/>
              </a:rPr>
              <a:t>Mulch</a:t>
            </a:r>
            <a:r>
              <a:rPr lang="en-US" b="1" dirty="0" smtClean="0">
                <a:solidFill>
                  <a:srgbClr val="008000"/>
                </a:solidFill>
                <a:latin typeface="Arial" panose="020B0604020202020204" pitchFamily="34" charset="0"/>
                <a:cs typeface="Arial" panose="020B0604020202020204" pitchFamily="34" charset="0"/>
              </a:rPr>
              <a:t>!.....</a:t>
            </a:r>
            <a:br>
              <a:rPr lang="en-US" b="1" dirty="0" smtClean="0">
                <a:solidFill>
                  <a:srgbClr val="008000"/>
                </a:solidFill>
                <a:latin typeface="Arial" panose="020B0604020202020204" pitchFamily="34" charset="0"/>
                <a:cs typeface="Arial" panose="020B0604020202020204" pitchFamily="34" charset="0"/>
              </a:rPr>
            </a:br>
            <a:r>
              <a:rPr lang="en-US" b="1" dirty="0" smtClean="0">
                <a:solidFill>
                  <a:srgbClr val="008000"/>
                </a:solidFill>
                <a:latin typeface="Arial" panose="020B0604020202020204" pitchFamily="34" charset="0"/>
                <a:cs typeface="Arial" panose="020B0604020202020204" pitchFamily="34" charset="0"/>
              </a:rPr>
              <a:t>saves water…..reduces weeds</a:t>
            </a:r>
            <a:endParaRPr lang="en-US" b="1" dirty="0">
              <a:solidFill>
                <a:srgbClr val="008000"/>
              </a:solidFill>
              <a:latin typeface="Arial" panose="020B0604020202020204" pitchFamily="34" charset="0"/>
              <a:cs typeface="Arial" panose="020B0604020202020204" pitchFamily="34" charset="0"/>
            </a:endParaRPr>
          </a:p>
        </p:txBody>
      </p:sp>
      <p:pic>
        <p:nvPicPr>
          <p:cNvPr id="4" name="Picture 2" descr="http://bonnieplants.com/wp-content/uploads/2011/12/mulch-tom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7" y="1608221"/>
            <a:ext cx="4122946" cy="460235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717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893" y="1608221"/>
            <a:ext cx="4337221" cy="4613944"/>
          </a:xfrm>
          <a:prstGeom prst="rect">
            <a:avLst/>
          </a:prstGeom>
          <a:noFill/>
          <a:ln w="381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9352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68" y="345237"/>
            <a:ext cx="7886700" cy="933016"/>
          </a:xfrm>
        </p:spPr>
        <p:txBody>
          <a:bodyPr>
            <a:normAutofit/>
          </a:bodyPr>
          <a:lstStyle/>
          <a:p>
            <a:r>
              <a:rPr lang="en-US" sz="4400" b="1" dirty="0" smtClean="0">
                <a:solidFill>
                  <a:srgbClr val="008000"/>
                </a:solidFill>
                <a:latin typeface="Arial" panose="020B0604020202020204" pitchFamily="34" charset="0"/>
                <a:cs typeface="Arial" panose="020B0604020202020204" pitchFamily="34" charset="0"/>
              </a:rPr>
              <a:t>Fertilizing</a:t>
            </a:r>
            <a:endParaRPr lang="en-US" sz="4400" b="1" dirty="0">
              <a:solidFill>
                <a:srgbClr val="008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4068" y="1187636"/>
            <a:ext cx="8092787" cy="1455712"/>
          </a:xfrm>
        </p:spPr>
        <p:txBody>
          <a:bodyPr>
            <a:normAutofit fontScale="85000" lnSpcReduction="20000"/>
          </a:bodyPr>
          <a:lstStyle/>
          <a:p>
            <a:r>
              <a:rPr lang="en-US" sz="3200" dirty="0" smtClean="0">
                <a:latin typeface="+mj-lt"/>
              </a:rPr>
              <a:t>Usually not required until flowering and fruit set.</a:t>
            </a:r>
          </a:p>
          <a:p>
            <a:r>
              <a:rPr lang="en-US" sz="3200" dirty="0" smtClean="0">
                <a:latin typeface="+mj-lt"/>
              </a:rPr>
              <a:t>Starting at fruit set side dress with balanced fertilizer every 4 to 6 weeks.</a:t>
            </a:r>
          </a:p>
          <a:p>
            <a:pPr lvl="1"/>
            <a:endParaRPr lang="en-US" dirty="0">
              <a:latin typeface="Calibri" panose="020F0502020204030204" pitchFamily="34" charset="0"/>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37" y="2733965"/>
            <a:ext cx="5507183" cy="3922208"/>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5704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3" y="443203"/>
            <a:ext cx="3436793" cy="1435024"/>
          </a:xfrm>
        </p:spPr>
        <p:txBody>
          <a:bodyPr>
            <a:normAutofit fontScale="90000"/>
          </a:bodyPr>
          <a:lstStyle/>
          <a:p>
            <a:pPr algn="l"/>
            <a:r>
              <a:rPr lang="en-US" b="1" dirty="0" smtClean="0">
                <a:solidFill>
                  <a:srgbClr val="008000"/>
                </a:solidFill>
                <a:latin typeface="Arial" panose="020B0604020202020204" pitchFamily="34" charset="0"/>
                <a:cs typeface="Arial" panose="020B0604020202020204" pitchFamily="34" charset="0"/>
              </a:rPr>
              <a:t>Prun</a:t>
            </a:r>
            <a:r>
              <a:rPr lang="en-US" sz="4400" b="1" dirty="0" smtClean="0">
                <a:solidFill>
                  <a:srgbClr val="008000"/>
                </a:solidFill>
                <a:latin typeface="Arial" panose="020B0604020202020204" pitchFamily="34" charset="0"/>
                <a:cs typeface="Arial" panose="020B0604020202020204" pitchFamily="34" charset="0"/>
              </a:rPr>
              <a:t>ing </a:t>
            </a:r>
            <a:br>
              <a:rPr lang="en-US" sz="4400" b="1" dirty="0" smtClean="0">
                <a:solidFill>
                  <a:srgbClr val="008000"/>
                </a:solidFill>
                <a:latin typeface="Arial" panose="020B0604020202020204" pitchFamily="34" charset="0"/>
                <a:cs typeface="Arial" panose="020B0604020202020204" pitchFamily="34" charset="0"/>
              </a:rPr>
            </a:br>
            <a:r>
              <a:rPr lang="en-US" sz="4000" dirty="0" smtClean="0">
                <a:solidFill>
                  <a:srgbClr val="008000"/>
                </a:solidFill>
                <a:latin typeface="Arial" panose="020B0604020202020204" pitchFamily="34" charset="0"/>
                <a:cs typeface="Arial" panose="020B0604020202020204" pitchFamily="34" charset="0"/>
              </a:rPr>
              <a:t>(aka “pinching”)</a:t>
            </a:r>
            <a:endParaRPr lang="en-US" sz="4000" dirty="0">
              <a:solidFill>
                <a:srgbClr val="008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6879" y="2338189"/>
            <a:ext cx="3683927" cy="2360874"/>
          </a:xfrm>
        </p:spPr>
        <p:txBody>
          <a:bodyPr>
            <a:normAutofit fontScale="77500" lnSpcReduction="20000"/>
          </a:bodyPr>
          <a:lstStyle/>
          <a:p>
            <a:pPr marL="0" indent="0">
              <a:buNone/>
            </a:pPr>
            <a:r>
              <a:rPr lang="en-US" sz="4100" dirty="0" smtClean="0">
                <a:latin typeface="Calibri" panose="020F0502020204030204" pitchFamily="34" charset="0"/>
              </a:rPr>
              <a:t>Pinching off shoots or “suckers”</a:t>
            </a:r>
          </a:p>
          <a:p>
            <a:pPr marL="0" indent="0">
              <a:buNone/>
            </a:pPr>
            <a:r>
              <a:rPr lang="en-US" sz="4100" dirty="0" smtClean="0">
                <a:latin typeface="Calibri" panose="020F0502020204030204" pitchFamily="34" charset="0"/>
              </a:rPr>
              <a:t>Pinching off tip of main stem above the top blossom</a:t>
            </a:r>
          </a:p>
          <a:p>
            <a:pPr lvl="1"/>
            <a:endParaRPr lang="en-US" dirty="0">
              <a:latin typeface="Calibri" panose="020F0502020204030204" pitchFamily="34" charset="0"/>
            </a:endParaRPr>
          </a:p>
        </p:txBody>
      </p:sp>
      <p:pic>
        <p:nvPicPr>
          <p:cNvPr id="4100" name="Picture 4" descr="Image result for pinching off tomato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807" y="520652"/>
            <a:ext cx="4537364" cy="587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6517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203"/>
            <a:ext cx="4701038" cy="1273478"/>
          </a:xfrm>
        </p:spPr>
        <p:txBody>
          <a:bodyPr>
            <a:normAutofit/>
          </a:bodyPr>
          <a:lstStyle/>
          <a:p>
            <a:pPr algn="l"/>
            <a:r>
              <a:rPr lang="en-US" sz="4000" dirty="0" smtClean="0">
                <a:solidFill>
                  <a:srgbClr val="008000"/>
                </a:solidFill>
                <a:latin typeface="Arial" panose="020B0604020202020204" pitchFamily="34" charset="0"/>
                <a:cs typeface="Arial" panose="020B0604020202020204" pitchFamily="34" charset="0"/>
              </a:rPr>
              <a:t>Check for problems</a:t>
            </a:r>
            <a:endParaRPr lang="en-US" sz="4000" dirty="0">
              <a:solidFill>
                <a:srgbClr val="008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61294" y="1223841"/>
            <a:ext cx="3936840" cy="1843638"/>
          </a:xfrm>
        </p:spPr>
        <p:txBody>
          <a:bodyPr>
            <a:normAutofit fontScale="25000" lnSpcReduction="20000"/>
          </a:bodyPr>
          <a:lstStyle/>
          <a:p>
            <a:endParaRPr lang="en-US" sz="3200" dirty="0" smtClean="0">
              <a:latin typeface="Calibri" panose="020F0502020204030204" pitchFamily="34" charset="0"/>
            </a:endParaRPr>
          </a:p>
          <a:p>
            <a:pPr marL="0" indent="0">
              <a:buNone/>
            </a:pPr>
            <a:r>
              <a:rPr lang="en-US" sz="12800" dirty="0" smtClean="0">
                <a:latin typeface="+mj-lt"/>
              </a:rPr>
              <a:t>Yellowed leaves</a:t>
            </a:r>
          </a:p>
          <a:p>
            <a:pPr marL="0" indent="0">
              <a:buNone/>
            </a:pPr>
            <a:r>
              <a:rPr lang="en-US" sz="12800" dirty="0" smtClean="0">
                <a:latin typeface="+mj-lt"/>
              </a:rPr>
              <a:t>Damaged fruit</a:t>
            </a:r>
          </a:p>
          <a:p>
            <a:pPr marL="0" indent="0">
              <a:buNone/>
            </a:pPr>
            <a:r>
              <a:rPr lang="en-US" sz="12800" dirty="0" smtClean="0">
                <a:latin typeface="+mj-lt"/>
              </a:rPr>
              <a:t>Insects</a:t>
            </a:r>
            <a:endParaRPr lang="en-US" sz="12800" dirty="0">
              <a:latin typeface="+mj-lt"/>
            </a:endParaRPr>
          </a:p>
          <a:p>
            <a:endParaRPr lang="en-US" sz="3200" dirty="0" smtClean="0">
              <a:latin typeface="Calibri" panose="020F0502020204030204" pitchFamily="34" charset="0"/>
            </a:endParaRPr>
          </a:p>
        </p:txBody>
      </p:sp>
      <p:sp>
        <p:nvSpPr>
          <p:cNvPr id="4" name="TextBox 3"/>
          <p:cNvSpPr txBox="1"/>
          <p:nvPr/>
        </p:nvSpPr>
        <p:spPr>
          <a:xfrm>
            <a:off x="111273" y="3809573"/>
            <a:ext cx="4437683" cy="707886"/>
          </a:xfrm>
          <a:prstGeom prst="rect">
            <a:avLst/>
          </a:prstGeom>
          <a:noFill/>
        </p:spPr>
        <p:txBody>
          <a:bodyPr wrap="square" rtlCol="0">
            <a:spAutoFit/>
          </a:bodyPr>
          <a:lstStyle/>
          <a:p>
            <a:r>
              <a:rPr lang="en-US" sz="4000" dirty="0" smtClean="0">
                <a:solidFill>
                  <a:srgbClr val="008000"/>
                </a:solidFill>
                <a:latin typeface="Arial" panose="020B0604020202020204" pitchFamily="34" charset="0"/>
                <a:cs typeface="Arial" panose="020B0604020202020204" pitchFamily="34" charset="0"/>
              </a:rPr>
              <a:t>Garden Journals</a:t>
            </a:r>
            <a:endParaRPr lang="en-US" sz="4000" dirty="0">
              <a:solidFill>
                <a:srgbClr val="008000"/>
              </a:solidFill>
              <a:latin typeface="Arial" panose="020B0604020202020204" pitchFamily="34" charset="0"/>
              <a:cs typeface="Arial" panose="020B0604020202020204" pitchFamily="34" charset="0"/>
            </a:endParaRPr>
          </a:p>
        </p:txBody>
      </p:sp>
      <p:sp>
        <p:nvSpPr>
          <p:cNvPr id="5" name="TextBox 4"/>
          <p:cNvSpPr txBox="1"/>
          <p:nvPr/>
        </p:nvSpPr>
        <p:spPr>
          <a:xfrm>
            <a:off x="361294" y="4871402"/>
            <a:ext cx="4209145" cy="1569660"/>
          </a:xfrm>
          <a:prstGeom prst="rect">
            <a:avLst/>
          </a:prstGeom>
          <a:noFill/>
        </p:spPr>
        <p:txBody>
          <a:bodyPr wrap="square" rtlCol="0">
            <a:spAutoFit/>
          </a:bodyPr>
          <a:lstStyle/>
          <a:p>
            <a:r>
              <a:rPr lang="en-US" sz="3200" dirty="0">
                <a:latin typeface="+mj-lt"/>
              </a:rPr>
              <a:t>Keep track of what you did, when you did </a:t>
            </a:r>
            <a:r>
              <a:rPr lang="en-US" sz="3200" dirty="0" smtClean="0">
                <a:latin typeface="+mj-lt"/>
              </a:rPr>
              <a:t>it, </a:t>
            </a:r>
            <a:r>
              <a:rPr lang="en-US" sz="3200" dirty="0">
                <a:latin typeface="+mj-lt"/>
              </a:rPr>
              <a:t>and why you did it</a:t>
            </a: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956" y="546766"/>
            <a:ext cx="1562229" cy="31307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amaged tom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825" y="777597"/>
            <a:ext cx="2809535" cy="2492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garden journ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038" y="3989690"/>
            <a:ext cx="3086100" cy="274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2592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Find All Kinds of Help</a:t>
            </a:r>
            <a:endParaRPr lang="en-US" b="1" dirty="0">
              <a:solidFill>
                <a:srgbClr val="008000"/>
              </a:solidFill>
            </a:endParaRPr>
          </a:p>
        </p:txBody>
      </p:sp>
      <p:sp>
        <p:nvSpPr>
          <p:cNvPr id="5" name="Content Placeholder 4"/>
          <p:cNvSpPr>
            <a:spLocks noGrp="1"/>
          </p:cNvSpPr>
          <p:nvPr>
            <p:ph idx="1"/>
          </p:nvPr>
        </p:nvSpPr>
        <p:spPr>
          <a:xfrm>
            <a:off x="988359" y="1371600"/>
            <a:ext cx="7775368" cy="4754563"/>
          </a:xfrm>
        </p:spPr>
        <p:txBody>
          <a:bodyPr>
            <a:normAutofit/>
          </a:bodyPr>
          <a:lstStyle/>
          <a:p>
            <a:r>
              <a:rPr lang="en-US" sz="3200" dirty="0" smtClean="0">
                <a:latin typeface="+mj-lt"/>
              </a:rPr>
              <a:t>In your search engine:</a:t>
            </a:r>
          </a:p>
          <a:p>
            <a:r>
              <a:rPr lang="en-US" sz="3200" dirty="0" smtClean="0">
                <a:latin typeface="+mj-lt"/>
              </a:rPr>
              <a:t>UC IPM Tomatoes</a:t>
            </a:r>
          </a:p>
          <a:p>
            <a:r>
              <a:rPr lang="en-US" sz="3200" dirty="0" smtClean="0">
                <a:latin typeface="+mj-lt"/>
              </a:rPr>
              <a:t>Or</a:t>
            </a:r>
          </a:p>
          <a:p>
            <a:r>
              <a:rPr lang="en-US" sz="3200" dirty="0" smtClean="0">
                <a:latin typeface="+mj-lt"/>
              </a:rPr>
              <a:t>http://</a:t>
            </a:r>
            <a:r>
              <a:rPr lang="en-US" sz="3200" dirty="0" err="1" smtClean="0">
                <a:latin typeface="+mj-lt"/>
              </a:rPr>
              <a:t>www.ipm.ucdavis.edu</a:t>
            </a:r>
            <a:r>
              <a:rPr lang="en-US" sz="3200" dirty="0" smtClean="0">
                <a:latin typeface="+mj-lt"/>
              </a:rPr>
              <a:t>/PMG/GARDEN/VEGES/</a:t>
            </a:r>
            <a:r>
              <a:rPr lang="en-US" sz="3200" dirty="0" err="1" smtClean="0">
                <a:latin typeface="+mj-lt"/>
              </a:rPr>
              <a:t>tomato.html</a:t>
            </a:r>
            <a:endParaRPr lang="en-US" sz="3200" dirty="0" smtClean="0">
              <a:latin typeface="+mj-lt"/>
            </a:endParaRPr>
          </a:p>
          <a:p>
            <a:r>
              <a:rPr lang="en-US" sz="2400" dirty="0" smtClean="0">
                <a:latin typeface="+mj-lt"/>
              </a:rPr>
              <a:t>This will be on our public website next week, so you will be able to just click it!</a:t>
            </a:r>
            <a:endParaRPr lang="en-US" sz="2400" dirty="0">
              <a:latin typeface="+mj-lt"/>
            </a:endParaRPr>
          </a:p>
        </p:txBody>
      </p:sp>
    </p:spTree>
    <p:extLst>
      <p:ext uri="{BB962C8B-B14F-4D97-AF65-F5344CB8AC3E}">
        <p14:creationId xmlns:p14="http://schemas.microsoft.com/office/powerpoint/2010/main" val="16957743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8000"/>
                </a:solidFill>
              </a:rPr>
              <a:t>Growing Tomatoes in the </a:t>
            </a:r>
            <a:br>
              <a:rPr lang="en-US" dirty="0" smtClean="0">
                <a:solidFill>
                  <a:srgbClr val="008000"/>
                </a:solidFill>
              </a:rPr>
            </a:br>
            <a:r>
              <a:rPr lang="en-US" dirty="0" smtClean="0">
                <a:solidFill>
                  <a:srgbClr val="008000"/>
                </a:solidFill>
              </a:rPr>
              <a:t>Home Garden</a:t>
            </a:r>
            <a:endParaRPr lang="en-US" dirty="0">
              <a:solidFill>
                <a:srgbClr val="008000"/>
              </a:solidFill>
            </a:endParaRPr>
          </a:p>
        </p:txBody>
      </p:sp>
      <p:sp>
        <p:nvSpPr>
          <p:cNvPr id="3" name="Subtitle 2"/>
          <p:cNvSpPr>
            <a:spLocks noGrp="1"/>
          </p:cNvSpPr>
          <p:nvPr>
            <p:ph type="subTitle" idx="1"/>
          </p:nvPr>
        </p:nvSpPr>
        <p:spPr>
          <a:xfrm>
            <a:off x="3810184" y="3505200"/>
            <a:ext cx="3774904" cy="1344706"/>
          </a:xfrm>
        </p:spPr>
        <p:txBody>
          <a:bodyPr>
            <a:normAutofit fontScale="47500" lnSpcReduction="20000"/>
          </a:bodyPr>
          <a:lstStyle/>
          <a:p>
            <a:r>
              <a:rPr lang="en-US" dirty="0" smtClean="0">
                <a:solidFill>
                  <a:srgbClr val="008000"/>
                </a:solidFill>
              </a:rPr>
              <a:t>Brought to you by Mother Nature</a:t>
            </a:r>
          </a:p>
          <a:p>
            <a:r>
              <a:rPr lang="en-US" dirty="0" smtClean="0">
                <a:solidFill>
                  <a:srgbClr val="008000"/>
                </a:solidFill>
              </a:rPr>
              <a:t>Your good gardening skills, and</a:t>
            </a:r>
          </a:p>
          <a:p>
            <a:r>
              <a:rPr lang="en-US" dirty="0" smtClean="0">
                <a:solidFill>
                  <a:srgbClr val="008000"/>
                </a:solidFill>
              </a:rPr>
              <a:t>UC Master Gardeners of Napa County</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Problems</a:t>
            </a:r>
            <a:endParaRPr lang="en-US" b="1" dirty="0">
              <a:solidFill>
                <a:srgbClr val="008000"/>
              </a:solidFill>
            </a:endParaRPr>
          </a:p>
        </p:txBody>
      </p:sp>
      <p:sp>
        <p:nvSpPr>
          <p:cNvPr id="3" name="Content Placeholder 2"/>
          <p:cNvSpPr>
            <a:spLocks noGrp="1"/>
          </p:cNvSpPr>
          <p:nvPr>
            <p:ph idx="1"/>
          </p:nvPr>
        </p:nvSpPr>
        <p:spPr/>
        <p:txBody>
          <a:bodyPr/>
          <a:lstStyle/>
          <a:p>
            <a:r>
              <a:rPr lang="en-US" sz="3200" dirty="0" smtClean="0">
                <a:latin typeface="+mj-lt"/>
              </a:rPr>
              <a:t>Diseases:  bacteria and fungus</a:t>
            </a:r>
          </a:p>
          <a:p>
            <a:r>
              <a:rPr lang="en-US" sz="3200" dirty="0" smtClean="0">
                <a:latin typeface="+mj-lt"/>
              </a:rPr>
              <a:t>Invertebrates</a:t>
            </a:r>
          </a:p>
          <a:p>
            <a:r>
              <a:rPr lang="en-US" sz="3200" dirty="0" smtClean="0">
                <a:latin typeface="+mj-lt"/>
              </a:rPr>
              <a:t>Vertebrate pests</a:t>
            </a:r>
          </a:p>
          <a:p>
            <a:r>
              <a:rPr lang="en-US" sz="3200" dirty="0">
                <a:latin typeface="+mj-lt"/>
              </a:rPr>
              <a:t>Environmental disorders</a:t>
            </a:r>
          </a:p>
          <a:p>
            <a:endParaRPr lang="en-US" sz="3200" dirty="0" smtClean="0">
              <a:latin typeface="+mj-lt"/>
            </a:endParaRPr>
          </a:p>
          <a:p>
            <a:endParaRPr lang="en-US" dirty="0"/>
          </a:p>
        </p:txBody>
      </p:sp>
    </p:spTree>
    <p:extLst>
      <p:ext uri="{BB962C8B-B14F-4D97-AF65-F5344CB8AC3E}">
        <p14:creationId xmlns:p14="http://schemas.microsoft.com/office/powerpoint/2010/main" val="26001527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Bacteria and Fungi</a:t>
            </a:r>
            <a:endParaRPr lang="en-US" b="1" dirty="0">
              <a:solidFill>
                <a:srgbClr val="008000"/>
              </a:solidFill>
            </a:endParaRPr>
          </a:p>
        </p:txBody>
      </p:sp>
      <p:sp>
        <p:nvSpPr>
          <p:cNvPr id="4" name="Content Placeholder 3"/>
          <p:cNvSpPr>
            <a:spLocks noGrp="1"/>
          </p:cNvSpPr>
          <p:nvPr>
            <p:ph sz="half" idx="1"/>
          </p:nvPr>
        </p:nvSpPr>
        <p:spPr>
          <a:xfrm>
            <a:off x="632013" y="1270066"/>
            <a:ext cx="3863788" cy="4856100"/>
          </a:xfrm>
        </p:spPr>
        <p:txBody>
          <a:bodyPr>
            <a:normAutofit/>
          </a:bodyPr>
          <a:lstStyle/>
          <a:p>
            <a:r>
              <a:rPr lang="en-US" sz="2800" dirty="0" smtClean="0">
                <a:latin typeface="+mj-lt"/>
              </a:rPr>
              <a:t>Black mold</a:t>
            </a:r>
          </a:p>
          <a:p>
            <a:r>
              <a:rPr lang="en-US" sz="2800" dirty="0" smtClean="0">
                <a:latin typeface="+mj-lt"/>
              </a:rPr>
              <a:t>Curly top virus</a:t>
            </a:r>
          </a:p>
          <a:p>
            <a:r>
              <a:rPr lang="en-US" sz="2800" dirty="0" smtClean="0">
                <a:latin typeface="+mj-lt"/>
              </a:rPr>
              <a:t>Damping off</a:t>
            </a:r>
          </a:p>
          <a:p>
            <a:r>
              <a:rPr lang="en-US" sz="2800" dirty="0" smtClean="0">
                <a:latin typeface="+mj-lt"/>
              </a:rPr>
              <a:t>Early blight</a:t>
            </a:r>
          </a:p>
          <a:p>
            <a:r>
              <a:rPr lang="en-US" sz="2800" dirty="0" err="1" smtClean="0">
                <a:latin typeface="+mj-lt"/>
              </a:rPr>
              <a:t>Fusarium</a:t>
            </a:r>
            <a:r>
              <a:rPr lang="en-US" sz="2800" dirty="0" smtClean="0">
                <a:latin typeface="+mj-lt"/>
              </a:rPr>
              <a:t> wilt</a:t>
            </a:r>
          </a:p>
          <a:p>
            <a:r>
              <a:rPr lang="en-US" sz="2800" dirty="0" smtClean="0">
                <a:latin typeface="+mj-lt"/>
              </a:rPr>
              <a:t>Late blight</a:t>
            </a:r>
          </a:p>
          <a:p>
            <a:r>
              <a:rPr lang="en-US" sz="2800" dirty="0" err="1" smtClean="0">
                <a:latin typeface="+mj-lt"/>
              </a:rPr>
              <a:t>Phytopthera</a:t>
            </a:r>
            <a:r>
              <a:rPr lang="en-US" sz="2800" dirty="0" smtClean="0">
                <a:latin typeface="+mj-lt"/>
              </a:rPr>
              <a:t> root rot</a:t>
            </a:r>
          </a:p>
          <a:p>
            <a:endParaRPr lang="en-US" sz="2800" dirty="0">
              <a:latin typeface="+mj-lt"/>
            </a:endParaRPr>
          </a:p>
        </p:txBody>
      </p:sp>
      <p:sp>
        <p:nvSpPr>
          <p:cNvPr id="5" name="Content Placeholder 4"/>
          <p:cNvSpPr>
            <a:spLocks noGrp="1"/>
          </p:cNvSpPr>
          <p:nvPr>
            <p:ph sz="half" idx="2"/>
          </p:nvPr>
        </p:nvSpPr>
        <p:spPr>
          <a:xfrm>
            <a:off x="4661646" y="1371600"/>
            <a:ext cx="4171856" cy="4754565"/>
          </a:xfrm>
        </p:spPr>
        <p:txBody>
          <a:bodyPr>
            <a:normAutofit/>
          </a:bodyPr>
          <a:lstStyle/>
          <a:p>
            <a:r>
              <a:rPr lang="en-US" sz="2800" dirty="0" smtClean="0">
                <a:latin typeface="+mj-lt"/>
              </a:rPr>
              <a:t>Powdery mildew</a:t>
            </a:r>
          </a:p>
          <a:p>
            <a:r>
              <a:rPr lang="en-US" sz="2800" dirty="0" smtClean="0">
                <a:latin typeface="+mj-lt"/>
              </a:rPr>
              <a:t>Tobacco mosaic virus</a:t>
            </a:r>
          </a:p>
          <a:p>
            <a:r>
              <a:rPr lang="en-US" sz="2800" dirty="0" smtClean="0">
                <a:latin typeface="+mj-lt"/>
              </a:rPr>
              <a:t>Tomato spotted wilt virus</a:t>
            </a:r>
          </a:p>
          <a:p>
            <a:r>
              <a:rPr lang="en-US" sz="2800" dirty="0" err="1" smtClean="0">
                <a:latin typeface="+mj-lt"/>
              </a:rPr>
              <a:t>Verticillium</a:t>
            </a:r>
            <a:r>
              <a:rPr lang="en-US" sz="2800" dirty="0" smtClean="0">
                <a:latin typeface="+mj-lt"/>
              </a:rPr>
              <a:t> wilt</a:t>
            </a:r>
          </a:p>
          <a:p>
            <a:r>
              <a:rPr lang="en-US" sz="2800" dirty="0" smtClean="0">
                <a:latin typeface="+mj-lt"/>
              </a:rPr>
              <a:t>White mold</a:t>
            </a:r>
          </a:p>
          <a:p>
            <a:endParaRPr lang="en-US" sz="2800" dirty="0">
              <a:latin typeface="+mj-lt"/>
            </a:endParaRPr>
          </a:p>
        </p:txBody>
      </p:sp>
    </p:spTree>
    <p:extLst>
      <p:ext uri="{BB962C8B-B14F-4D97-AF65-F5344CB8AC3E}">
        <p14:creationId xmlns:p14="http://schemas.microsoft.com/office/powerpoint/2010/main" val="24831647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Early Blight</a:t>
            </a:r>
            <a:endParaRPr lang="en-US" b="1" dirty="0">
              <a:solidFill>
                <a:srgbClr val="008000"/>
              </a:solidFill>
            </a:endParaRPr>
          </a:p>
        </p:txBody>
      </p:sp>
      <p:pic>
        <p:nvPicPr>
          <p:cNvPr id="4" name="Content Placeholder 3" descr="hoto"/>
          <p:cNvPicPr>
            <a:picLocks noGrp="1"/>
          </p:cNvPicPr>
          <p:nvPr>
            <p:ph idx="1"/>
          </p:nvPr>
        </p:nvPicPr>
        <p:blipFill>
          <a:blip r:embed="rId3"/>
          <a:srcRect t="7553" b="7553"/>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Fusarium</a:t>
            </a:r>
            <a:r>
              <a:rPr lang="en-US" b="1" dirty="0" smtClean="0">
                <a:solidFill>
                  <a:srgbClr val="008000"/>
                </a:solidFill>
              </a:rPr>
              <a:t> Wilt</a:t>
            </a:r>
            <a:endParaRPr lang="en-US" b="1" dirty="0">
              <a:solidFill>
                <a:srgbClr val="008000"/>
              </a:solidFill>
            </a:endParaRPr>
          </a:p>
        </p:txBody>
      </p:sp>
      <p:pic>
        <p:nvPicPr>
          <p:cNvPr id="4" name="Content Placeholder 3" descr="hoto"/>
          <p:cNvPicPr>
            <a:picLocks noGrp="1"/>
          </p:cNvPicPr>
          <p:nvPr>
            <p:ph idx="1"/>
          </p:nvPr>
        </p:nvPicPr>
        <p:blipFill>
          <a:blip r:embed="rId3"/>
          <a:srcRect l="-83223" r="-83223"/>
          <a:stretch>
            <a:fillRect/>
          </a:stretch>
        </p:blipFill>
        <p:spPr bwMode="auto">
          <a:xfrm>
            <a:off x="612775" y="2044700"/>
            <a:ext cx="7167284" cy="4081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Late Blight</a:t>
            </a:r>
            <a:endParaRPr lang="en-US" b="1" dirty="0">
              <a:solidFill>
                <a:srgbClr val="008000"/>
              </a:solidFill>
            </a:endParaRPr>
          </a:p>
        </p:txBody>
      </p:sp>
      <p:pic>
        <p:nvPicPr>
          <p:cNvPr id="4" name="Content Placeholder 3" descr="hoto"/>
          <p:cNvPicPr>
            <a:picLocks noGrp="1"/>
          </p:cNvPicPr>
          <p:nvPr>
            <p:ph idx="1"/>
          </p:nvPr>
        </p:nvPicPr>
        <p:blipFill>
          <a:blip r:embed="rId3"/>
          <a:srcRect l="-81132" r="-81132"/>
          <a:stretch>
            <a:fillRect/>
          </a:stretch>
        </p:blipFill>
        <p:spPr bwMode="auto">
          <a:xfrm>
            <a:off x="-1270060" y="1759707"/>
            <a:ext cx="7296442" cy="4326765"/>
          </a:xfrm>
          <a:prstGeom prst="rect">
            <a:avLst/>
          </a:prstGeom>
          <a:noFill/>
          <a:ln w="9525">
            <a:noFill/>
            <a:miter lim="800000"/>
            <a:headEnd/>
            <a:tailEnd/>
          </a:ln>
        </p:spPr>
      </p:pic>
      <p:pic>
        <p:nvPicPr>
          <p:cNvPr id="6" name="Picture 5" descr="hoto"/>
          <p:cNvPicPr/>
          <p:nvPr/>
        </p:nvPicPr>
        <p:blipFill>
          <a:blip r:embed="rId4"/>
          <a:srcRect/>
          <a:stretch>
            <a:fillRect/>
          </a:stretch>
        </p:blipFill>
        <p:spPr bwMode="auto">
          <a:xfrm>
            <a:off x="4110059" y="2258068"/>
            <a:ext cx="4421166" cy="32029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Verticillium</a:t>
            </a:r>
            <a:r>
              <a:rPr lang="en-US" b="1" dirty="0" smtClean="0">
                <a:solidFill>
                  <a:srgbClr val="008000"/>
                </a:solidFill>
              </a:rPr>
              <a:t> Wilt</a:t>
            </a:r>
            <a:endParaRPr lang="en-US" b="1" dirty="0">
              <a:solidFill>
                <a:srgbClr val="008000"/>
              </a:solidFill>
            </a:endParaRPr>
          </a:p>
        </p:txBody>
      </p:sp>
      <p:pic>
        <p:nvPicPr>
          <p:cNvPr id="4" name="Content Placeholder 3" descr="hoto"/>
          <p:cNvPicPr>
            <a:picLocks noGrp="1"/>
          </p:cNvPicPr>
          <p:nvPr>
            <p:ph idx="1"/>
          </p:nvPr>
        </p:nvPicPr>
        <p:blipFill>
          <a:blip r:embed="rId3"/>
          <a:srcRect l="-83326" r="-83326"/>
          <a:stretch>
            <a:fillRect/>
          </a:stretch>
        </p:blipFill>
        <p:spPr bwMode="auto">
          <a:xfrm>
            <a:off x="-1157372" y="1371600"/>
            <a:ext cx="6292803" cy="3694702"/>
          </a:xfrm>
          <a:prstGeom prst="rect">
            <a:avLst/>
          </a:prstGeom>
          <a:noFill/>
          <a:ln w="9525">
            <a:noFill/>
            <a:miter lim="800000"/>
            <a:headEnd/>
            <a:tailEnd/>
          </a:ln>
        </p:spPr>
      </p:pic>
      <p:pic>
        <p:nvPicPr>
          <p:cNvPr id="5" name="Picture 4" descr="hoto"/>
          <p:cNvPicPr/>
          <p:nvPr/>
        </p:nvPicPr>
        <p:blipFill>
          <a:blip r:embed="rId4"/>
          <a:srcRect/>
          <a:stretch>
            <a:fillRect/>
          </a:stretch>
        </p:blipFill>
        <p:spPr bwMode="auto">
          <a:xfrm>
            <a:off x="5651767" y="1371600"/>
            <a:ext cx="3107120" cy="3862183"/>
          </a:xfrm>
          <a:prstGeom prst="rect">
            <a:avLst/>
          </a:prstGeom>
          <a:noFill/>
          <a:ln w="9525">
            <a:noFill/>
            <a:miter lim="800000"/>
            <a:headEnd/>
            <a:tailEnd/>
          </a:ln>
        </p:spPr>
      </p:pic>
      <p:pic>
        <p:nvPicPr>
          <p:cNvPr id="6" name="Content Placeholder 3" descr="hoto"/>
          <p:cNvPicPr>
            <a:picLocks/>
          </p:cNvPicPr>
          <p:nvPr/>
        </p:nvPicPr>
        <p:blipFill>
          <a:blip r:embed="rId5"/>
          <a:srcRect t="6927" b="6927"/>
          <a:stretch>
            <a:fillRect/>
          </a:stretch>
        </p:blipFill>
        <p:spPr bwMode="auto">
          <a:xfrm>
            <a:off x="2553761" y="4326594"/>
            <a:ext cx="3670160" cy="179956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Solutions for Wilts</a:t>
            </a:r>
            <a:endParaRPr lang="en-US" b="1" dirty="0">
              <a:solidFill>
                <a:srgbClr val="008000"/>
              </a:solidFill>
            </a:endParaRPr>
          </a:p>
        </p:txBody>
      </p:sp>
      <p:pic>
        <p:nvPicPr>
          <p:cNvPr id="4" name="Content Placeholder 3" descr="ttp://ucanr.org/blogs/venturacountyucce/blogfiles/5229.jpg"/>
          <p:cNvPicPr>
            <a:picLocks noGrp="1"/>
          </p:cNvPicPr>
          <p:nvPr>
            <p:ph idx="1"/>
          </p:nvPr>
        </p:nvPicPr>
        <p:blipFill rotWithShape="1">
          <a:blip r:embed="rId2"/>
          <a:srcRect l="-44503" t="-16308" r="1" b="15904"/>
          <a:stretch/>
        </p:blipFill>
        <p:spPr bwMode="auto">
          <a:xfrm>
            <a:off x="1911831" y="2044700"/>
            <a:ext cx="7067155" cy="4081463"/>
          </a:xfrm>
          <a:prstGeom prst="rect">
            <a:avLst/>
          </a:prstGeom>
          <a:noFill/>
          <a:ln w="9525">
            <a:noFill/>
            <a:miter lim="800000"/>
            <a:headEnd/>
            <a:tailEnd/>
          </a:ln>
        </p:spPr>
      </p:pic>
      <p:sp>
        <p:nvSpPr>
          <p:cNvPr id="5" name="TextBox 4"/>
          <p:cNvSpPr txBox="1"/>
          <p:nvPr/>
        </p:nvSpPr>
        <p:spPr>
          <a:xfrm>
            <a:off x="334920" y="2044700"/>
            <a:ext cx="4025772" cy="2554545"/>
          </a:xfrm>
          <a:prstGeom prst="rect">
            <a:avLst/>
          </a:prstGeom>
          <a:noFill/>
        </p:spPr>
        <p:txBody>
          <a:bodyPr wrap="square" rtlCol="0">
            <a:spAutoFit/>
          </a:bodyPr>
          <a:lstStyle/>
          <a:p>
            <a:r>
              <a:rPr lang="en-US" sz="3200" dirty="0" smtClean="0">
                <a:latin typeface="+mj-lt"/>
              </a:rPr>
              <a:t>Sanitation</a:t>
            </a:r>
          </a:p>
          <a:p>
            <a:r>
              <a:rPr lang="en-US" sz="3200" dirty="0" smtClean="0">
                <a:latin typeface="+mj-lt"/>
              </a:rPr>
              <a:t>Resistant varieties</a:t>
            </a:r>
          </a:p>
          <a:p>
            <a:r>
              <a:rPr lang="en-US" sz="3200" dirty="0" smtClean="0">
                <a:latin typeface="+mj-lt"/>
              </a:rPr>
              <a:t>Soil </a:t>
            </a:r>
            <a:r>
              <a:rPr lang="en-US" sz="3200" dirty="0" err="1" smtClean="0">
                <a:latin typeface="+mj-lt"/>
              </a:rPr>
              <a:t>solarization</a:t>
            </a:r>
            <a:endParaRPr lang="en-US" sz="3200" dirty="0" smtClean="0">
              <a:latin typeface="+mj-lt"/>
            </a:endParaRPr>
          </a:p>
          <a:p>
            <a:r>
              <a:rPr lang="en-US" sz="3200" dirty="0" err="1" smtClean="0">
                <a:latin typeface="+mj-lt"/>
              </a:rPr>
              <a:t>Biofungicides</a:t>
            </a:r>
            <a:endParaRPr lang="en-US" sz="3200" dirty="0" smtClean="0">
              <a:latin typeface="+mj-lt"/>
            </a:endParaRPr>
          </a:p>
          <a:p>
            <a:r>
              <a:rPr lang="en-US" sz="3200" dirty="0">
                <a:latin typeface="+mj-lt"/>
              </a:rPr>
              <a:t>a</a:t>
            </a:r>
            <a:r>
              <a:rPr lang="en-US" sz="3200" dirty="0" smtClean="0">
                <a:latin typeface="+mj-lt"/>
              </a:rPr>
              <a:t>ka antibiotics</a:t>
            </a:r>
            <a:endParaRPr lang="en-US" sz="3200" dirty="0">
              <a:latin typeface="+mj-lt"/>
            </a:endParaRPr>
          </a:p>
        </p:txBody>
      </p:sp>
    </p:spTree>
    <p:extLst>
      <p:ext uri="{BB962C8B-B14F-4D97-AF65-F5344CB8AC3E}">
        <p14:creationId xmlns:p14="http://schemas.microsoft.com/office/powerpoint/2010/main" val="11242575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Invertebrates</a:t>
            </a:r>
            <a:endParaRPr lang="en-US" b="1" dirty="0">
              <a:solidFill>
                <a:srgbClr val="008000"/>
              </a:solidFill>
            </a:endParaRPr>
          </a:p>
        </p:txBody>
      </p:sp>
      <p:sp>
        <p:nvSpPr>
          <p:cNvPr id="3" name="Content Placeholder 2"/>
          <p:cNvSpPr>
            <a:spLocks noGrp="1"/>
          </p:cNvSpPr>
          <p:nvPr>
            <p:ph idx="1"/>
          </p:nvPr>
        </p:nvSpPr>
        <p:spPr/>
        <p:txBody>
          <a:bodyPr>
            <a:normAutofit fontScale="92500" lnSpcReduction="10000"/>
          </a:bodyPr>
          <a:lstStyle/>
          <a:p>
            <a:r>
              <a:rPr lang="en-US" sz="3200" dirty="0" smtClean="0">
                <a:solidFill>
                  <a:srgbClr val="000000"/>
                </a:solidFill>
                <a:latin typeface="+mj-lt"/>
              </a:rPr>
              <a:t>Tomato hornworm</a:t>
            </a:r>
          </a:p>
          <a:p>
            <a:r>
              <a:rPr lang="en-US" sz="3200" dirty="0" smtClean="0">
                <a:solidFill>
                  <a:srgbClr val="000000"/>
                </a:solidFill>
                <a:latin typeface="+mj-lt"/>
              </a:rPr>
              <a:t>Stink bugs</a:t>
            </a:r>
          </a:p>
          <a:p>
            <a:r>
              <a:rPr lang="en-US" sz="3200" dirty="0" smtClean="0">
                <a:solidFill>
                  <a:srgbClr val="000000"/>
                </a:solidFill>
                <a:latin typeface="+mj-lt"/>
              </a:rPr>
              <a:t>Tomato russet mite</a:t>
            </a:r>
          </a:p>
          <a:p>
            <a:r>
              <a:rPr lang="en-US" sz="3200" dirty="0" err="1" smtClean="0">
                <a:solidFill>
                  <a:srgbClr val="000000"/>
                </a:solidFill>
                <a:latin typeface="+mj-lt"/>
              </a:rPr>
              <a:t>Thrips</a:t>
            </a:r>
            <a:endParaRPr lang="en-US" sz="3200" dirty="0" smtClean="0">
              <a:solidFill>
                <a:srgbClr val="000000"/>
              </a:solidFill>
              <a:latin typeface="+mj-lt"/>
            </a:endParaRPr>
          </a:p>
          <a:p>
            <a:r>
              <a:rPr lang="en-US" sz="3200" dirty="0" smtClean="0">
                <a:solidFill>
                  <a:srgbClr val="000000"/>
                </a:solidFill>
                <a:latin typeface="+mj-lt"/>
              </a:rPr>
              <a:t>Slugs and snails . . . . </a:t>
            </a:r>
          </a:p>
          <a:p>
            <a:r>
              <a:rPr lang="en-US" sz="3200" dirty="0" smtClean="0">
                <a:solidFill>
                  <a:srgbClr val="000000"/>
                </a:solidFill>
                <a:latin typeface="+mj-lt"/>
              </a:rPr>
              <a:t>. . . . </a:t>
            </a:r>
            <a:r>
              <a:rPr lang="en-US" sz="3200" dirty="0">
                <a:solidFill>
                  <a:srgbClr val="000000"/>
                </a:solidFill>
                <a:latin typeface="+mj-lt"/>
              </a:rPr>
              <a:t>a</a:t>
            </a:r>
            <a:r>
              <a:rPr lang="en-US" sz="3200" dirty="0" smtClean="0">
                <a:solidFill>
                  <a:srgbClr val="000000"/>
                </a:solidFill>
                <a:latin typeface="+mj-lt"/>
              </a:rPr>
              <a:t>nd a whole bunch more! </a:t>
            </a:r>
            <a:endParaRPr lang="en-US" sz="3200" dirty="0">
              <a:solidFill>
                <a:srgbClr val="000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Hornworm—3 inches long!</a:t>
            </a:r>
            <a:endParaRPr lang="en-US" b="1" dirty="0">
              <a:solidFill>
                <a:srgbClr val="008000"/>
              </a:solidFill>
            </a:endParaRPr>
          </a:p>
        </p:txBody>
      </p:sp>
      <p:pic>
        <p:nvPicPr>
          <p:cNvPr id="4" name="Content Placeholder 3" descr="hoto"/>
          <p:cNvPicPr>
            <a:picLocks noGrp="1"/>
          </p:cNvPicPr>
          <p:nvPr>
            <p:ph idx="1"/>
          </p:nvPr>
        </p:nvPicPr>
        <p:blipFill>
          <a:blip r:embed="rId3"/>
          <a:srcRect t="6501" b="6501"/>
          <a:stretch>
            <a:fillRect/>
          </a:stretch>
        </p:blipFill>
        <p:spPr bwMode="auto">
          <a:xfrm>
            <a:off x="946150" y="1804988"/>
            <a:ext cx="5305425" cy="3051175"/>
          </a:xfrm>
          <a:prstGeom prst="rect">
            <a:avLst/>
          </a:prstGeom>
          <a:noFill/>
          <a:ln w="9525">
            <a:noFill/>
            <a:miter lim="800000"/>
            <a:headEnd/>
            <a:tailEnd/>
          </a:ln>
        </p:spPr>
      </p:pic>
      <p:pic>
        <p:nvPicPr>
          <p:cNvPr id="5" name="Content Placeholder 3" descr="hoto"/>
          <p:cNvPicPr>
            <a:picLocks/>
          </p:cNvPicPr>
          <p:nvPr/>
        </p:nvPicPr>
        <p:blipFill>
          <a:blip r:embed="rId4"/>
          <a:srcRect t="6920" b="6920"/>
          <a:stretch>
            <a:fillRect/>
          </a:stretch>
        </p:blipFill>
        <p:spPr bwMode="auto">
          <a:xfrm>
            <a:off x="4437683" y="3642713"/>
            <a:ext cx="4298134" cy="26936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Stink bugs</a:t>
            </a:r>
            <a:endParaRPr lang="en-US" b="1" dirty="0">
              <a:solidFill>
                <a:srgbClr val="008000"/>
              </a:solidFill>
            </a:endParaRPr>
          </a:p>
        </p:txBody>
      </p:sp>
      <p:pic>
        <p:nvPicPr>
          <p:cNvPr id="4" name="Content Placeholder 3" descr="Tomatoes, Stink bug damage.jpeg"/>
          <p:cNvPicPr>
            <a:picLocks noGrp="1" noChangeAspect="1"/>
          </p:cNvPicPr>
          <p:nvPr>
            <p:ph idx="1"/>
          </p:nvPr>
        </p:nvPicPr>
        <p:blipFill>
          <a:blip r:embed="rId2">
            <a:extLst>
              <a:ext uri="{28A0092B-C50C-407E-A947-70E740481C1C}">
                <a14:useLocalDpi xmlns:a14="http://schemas.microsoft.com/office/drawing/2010/main" val="0"/>
              </a:ext>
            </a:extLst>
          </a:blip>
          <a:srcRect t="7016" b="7016"/>
          <a:stretch>
            <a:fillRect/>
          </a:stretch>
        </p:blipFill>
        <p:spPr>
          <a:xfrm>
            <a:off x="485980" y="2170311"/>
            <a:ext cx="7167284" cy="4081463"/>
          </a:xfrm>
        </p:spPr>
      </p:pic>
      <p:pic>
        <p:nvPicPr>
          <p:cNvPr id="5" name="Picture 4" descr="Tomatoes, stink bu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921" y="1507329"/>
            <a:ext cx="2540139" cy="1539775"/>
          </a:xfrm>
          <a:prstGeom prst="rect">
            <a:avLst/>
          </a:prstGeom>
        </p:spPr>
      </p:pic>
    </p:spTree>
    <p:extLst>
      <p:ext uri="{BB962C8B-B14F-4D97-AF65-F5344CB8AC3E}">
        <p14:creationId xmlns:p14="http://schemas.microsoft.com/office/powerpoint/2010/main" val="762047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Master Gardeners</a:t>
            </a:r>
            <a:endParaRPr lang="en-US" b="1" dirty="0">
              <a:solidFill>
                <a:srgbClr val="008000"/>
              </a:solidFill>
            </a:endParaRPr>
          </a:p>
        </p:txBody>
      </p:sp>
      <p:sp>
        <p:nvSpPr>
          <p:cNvPr id="3" name="Content Placeholder 2"/>
          <p:cNvSpPr>
            <a:spLocks noGrp="1"/>
          </p:cNvSpPr>
          <p:nvPr>
            <p:ph idx="1"/>
          </p:nvPr>
        </p:nvSpPr>
        <p:spPr/>
        <p:txBody>
          <a:bodyPr/>
          <a:lstStyle/>
          <a:p>
            <a:r>
              <a:rPr lang="en-US" sz="3200" dirty="0">
                <a:solidFill>
                  <a:srgbClr val="008000"/>
                </a:solidFill>
                <a:latin typeface="Calibri"/>
                <a:cs typeface="Calibri"/>
              </a:rPr>
              <a:t>Who we are:</a:t>
            </a:r>
          </a:p>
          <a:p>
            <a:r>
              <a:rPr lang="en-US" sz="3200" dirty="0">
                <a:latin typeface="Calibri"/>
                <a:cs typeface="Calibri"/>
              </a:rPr>
              <a:t>Volunteers</a:t>
            </a:r>
          </a:p>
          <a:p>
            <a:r>
              <a:rPr lang="en-US" sz="3200" dirty="0">
                <a:latin typeface="Calibri"/>
                <a:cs typeface="Calibri"/>
              </a:rPr>
              <a:t>Part of the University of California Cooperative Extension program</a:t>
            </a:r>
          </a:p>
          <a:p>
            <a:r>
              <a:rPr lang="en-US" sz="3200" dirty="0">
                <a:latin typeface="Calibri"/>
                <a:cs typeface="Calibri"/>
              </a:rPr>
              <a:t>80 hours of initial training, yearly CE to continue certification</a:t>
            </a:r>
          </a:p>
          <a:p>
            <a:endParaRPr lang="en-US" dirty="0"/>
          </a:p>
        </p:txBody>
      </p:sp>
    </p:spTree>
    <p:extLst>
      <p:ext uri="{BB962C8B-B14F-4D97-AF65-F5344CB8AC3E}">
        <p14:creationId xmlns:p14="http://schemas.microsoft.com/office/powerpoint/2010/main" val="34525545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Tomato russet mite</a:t>
            </a:r>
            <a:endParaRPr lang="en-US" b="1" dirty="0">
              <a:solidFill>
                <a:srgbClr val="008000"/>
              </a:solidFill>
            </a:endParaRPr>
          </a:p>
        </p:txBody>
      </p:sp>
      <p:pic>
        <p:nvPicPr>
          <p:cNvPr id="4" name="Content Placeholder 3" descr="hoto"/>
          <p:cNvPicPr>
            <a:picLocks noGrp="1"/>
          </p:cNvPicPr>
          <p:nvPr>
            <p:ph idx="1"/>
          </p:nvPr>
        </p:nvPicPr>
        <p:blipFill>
          <a:blip r:embed="rId3"/>
          <a:srcRect l="-81955" r="-81955"/>
          <a:stretch>
            <a:fillRect/>
          </a:stretch>
        </p:blipFill>
        <p:spPr bwMode="auto">
          <a:xfrm>
            <a:off x="-1237883" y="1716515"/>
            <a:ext cx="7167284" cy="4081463"/>
          </a:xfrm>
          <a:prstGeom prst="rect">
            <a:avLst/>
          </a:prstGeom>
          <a:noFill/>
          <a:ln w="9525">
            <a:noFill/>
            <a:miter lim="800000"/>
            <a:headEnd/>
            <a:tailEnd/>
          </a:ln>
        </p:spPr>
      </p:pic>
      <p:pic>
        <p:nvPicPr>
          <p:cNvPr id="5" name="Picture 4" descr="hoto"/>
          <p:cNvPicPr/>
          <p:nvPr/>
        </p:nvPicPr>
        <p:blipFill>
          <a:blip r:embed="rId4"/>
          <a:srcRect/>
          <a:stretch>
            <a:fillRect/>
          </a:stretch>
        </p:blipFill>
        <p:spPr bwMode="auto">
          <a:xfrm>
            <a:off x="3853111" y="2311564"/>
            <a:ext cx="4678115" cy="314943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Thrips</a:t>
            </a:r>
            <a:endParaRPr lang="en-US" b="1" dirty="0">
              <a:solidFill>
                <a:srgbClr val="008000"/>
              </a:solidFill>
            </a:endParaRPr>
          </a:p>
        </p:txBody>
      </p:sp>
      <p:pic>
        <p:nvPicPr>
          <p:cNvPr id="4" name="Picture 5" descr="C:\Users\Susanne\Pictures\bug images\thrips dama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980" b="11980"/>
          <a:stretch>
            <a:fillRect/>
          </a:stretch>
        </p:blipFill>
        <p:spPr bwMode="auto">
          <a:xfrm>
            <a:off x="123359" y="1371599"/>
            <a:ext cx="4453873" cy="2536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Susanne\Pictures\bug images\thrips 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24" y="1953946"/>
            <a:ext cx="3907539" cy="2926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Susanne\Pictures\bug images\thrips damage on toma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376" y="3912794"/>
            <a:ext cx="3247983" cy="294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67279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Vertebrate Pests</a:t>
            </a:r>
            <a:endParaRPr lang="en-US" b="1" dirty="0">
              <a:solidFill>
                <a:srgbClr val="008000"/>
              </a:solidFill>
            </a:endParaRPr>
          </a:p>
        </p:txBody>
      </p:sp>
      <p:sp>
        <p:nvSpPr>
          <p:cNvPr id="3" name="Content Placeholder 2"/>
          <p:cNvSpPr>
            <a:spLocks noGrp="1"/>
          </p:cNvSpPr>
          <p:nvPr>
            <p:ph idx="1"/>
          </p:nvPr>
        </p:nvSpPr>
        <p:spPr>
          <a:xfrm>
            <a:off x="988359" y="1371600"/>
            <a:ext cx="7167284" cy="4754563"/>
          </a:xfrm>
        </p:spPr>
        <p:txBody>
          <a:bodyPr>
            <a:normAutofit/>
          </a:bodyPr>
          <a:lstStyle/>
          <a:p>
            <a:r>
              <a:rPr lang="en-US" sz="3200" dirty="0" smtClean="0">
                <a:latin typeface="+mj-lt"/>
              </a:rPr>
              <a:t>Deer--can eat the whole plant</a:t>
            </a:r>
          </a:p>
          <a:p>
            <a:r>
              <a:rPr lang="en-US" sz="3200" dirty="0" smtClean="0">
                <a:latin typeface="+mj-lt"/>
              </a:rPr>
              <a:t>Squirrels, raccoons, </a:t>
            </a:r>
            <a:r>
              <a:rPr lang="en-US" sz="3200" dirty="0" err="1" smtClean="0">
                <a:latin typeface="+mj-lt"/>
              </a:rPr>
              <a:t>opposums</a:t>
            </a:r>
            <a:r>
              <a:rPr lang="en-US" sz="3200" dirty="0" smtClean="0">
                <a:latin typeface="+mj-lt"/>
              </a:rPr>
              <a:t>, skunks, mice—partially eat the fruit</a:t>
            </a:r>
          </a:p>
          <a:p>
            <a:r>
              <a:rPr lang="en-US" sz="3200" dirty="0" smtClean="0">
                <a:latin typeface="+mj-lt"/>
              </a:rPr>
              <a:t>Birds—damage the fruit</a:t>
            </a:r>
          </a:p>
          <a:p>
            <a:r>
              <a:rPr lang="en-US" sz="3200" dirty="0" smtClean="0">
                <a:latin typeface="+mj-lt"/>
              </a:rPr>
              <a:t>Gophers—may eat young plants in their entirety or ‘air prune’ the roots</a:t>
            </a:r>
          </a:p>
          <a:p>
            <a:r>
              <a:rPr lang="en-US" sz="3200" b="1" dirty="0" smtClean="0">
                <a:latin typeface="+mj-lt"/>
              </a:rPr>
              <a:t>Solution?  EXCLUSION</a:t>
            </a:r>
            <a:endParaRPr lang="en-US" sz="3200" b="1" dirty="0">
              <a:latin typeface="+mj-lt"/>
            </a:endParaRPr>
          </a:p>
        </p:txBody>
      </p:sp>
    </p:spTree>
    <p:extLst>
      <p:ext uri="{BB962C8B-B14F-4D97-AF65-F5344CB8AC3E}">
        <p14:creationId xmlns:p14="http://schemas.microsoft.com/office/powerpoint/2010/main" val="29712238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Environmental Disorders</a:t>
            </a:r>
            <a:endParaRPr lang="en-US" b="1" dirty="0">
              <a:solidFill>
                <a:srgbClr val="008000"/>
              </a:solidFill>
            </a:endParaRPr>
          </a:p>
        </p:txBody>
      </p:sp>
      <p:sp>
        <p:nvSpPr>
          <p:cNvPr id="3" name="Content Placeholder 2"/>
          <p:cNvSpPr>
            <a:spLocks noGrp="1"/>
          </p:cNvSpPr>
          <p:nvPr>
            <p:ph idx="1"/>
          </p:nvPr>
        </p:nvSpPr>
        <p:spPr>
          <a:xfrm>
            <a:off x="988359" y="1371600"/>
            <a:ext cx="7167284" cy="5299728"/>
          </a:xfrm>
        </p:spPr>
        <p:txBody>
          <a:bodyPr>
            <a:normAutofit/>
          </a:bodyPr>
          <a:lstStyle/>
          <a:p>
            <a:r>
              <a:rPr lang="en-US" sz="3200" dirty="0" smtClean="0">
                <a:latin typeface="+mj-lt"/>
              </a:rPr>
              <a:t>Blossom drop/lack of fruit set</a:t>
            </a:r>
          </a:p>
          <a:p>
            <a:r>
              <a:rPr lang="en-US" sz="3200" dirty="0" smtClean="0">
                <a:latin typeface="+mj-lt"/>
              </a:rPr>
              <a:t>Blossom end rot</a:t>
            </a:r>
          </a:p>
          <a:p>
            <a:r>
              <a:rPr lang="en-US" sz="3200" dirty="0" err="1" smtClean="0">
                <a:latin typeface="+mj-lt"/>
              </a:rPr>
              <a:t>Catfacing</a:t>
            </a:r>
            <a:endParaRPr lang="en-US" sz="3200" dirty="0" smtClean="0">
              <a:latin typeface="+mj-lt"/>
            </a:endParaRPr>
          </a:p>
          <a:p>
            <a:r>
              <a:rPr lang="en-US" sz="3200" dirty="0" smtClean="0">
                <a:latin typeface="+mj-lt"/>
              </a:rPr>
              <a:t>Fruit cracks</a:t>
            </a:r>
          </a:p>
          <a:p>
            <a:r>
              <a:rPr lang="en-US" sz="3200" dirty="0" smtClean="0">
                <a:latin typeface="+mj-lt"/>
              </a:rPr>
              <a:t>Overwatering</a:t>
            </a:r>
          </a:p>
          <a:p>
            <a:r>
              <a:rPr lang="en-US" sz="3200" dirty="0" smtClean="0">
                <a:latin typeface="+mj-lt"/>
              </a:rPr>
              <a:t>Sunscald</a:t>
            </a:r>
          </a:p>
          <a:p>
            <a:r>
              <a:rPr lang="en-US" sz="3200" dirty="0" smtClean="0">
                <a:latin typeface="+mj-lt"/>
              </a:rPr>
              <a:t>Tomato leaf roll</a:t>
            </a:r>
            <a:endParaRPr lang="en-US" sz="3200" dirty="0">
              <a:latin typeface="+mj-lt"/>
            </a:endParaRPr>
          </a:p>
        </p:txBody>
      </p:sp>
    </p:spTree>
    <p:extLst>
      <p:ext uri="{BB962C8B-B14F-4D97-AF65-F5344CB8AC3E}">
        <p14:creationId xmlns:p14="http://schemas.microsoft.com/office/powerpoint/2010/main" val="24951170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Blossom End Rot</a:t>
            </a:r>
            <a:endParaRPr lang="en-US" b="1" dirty="0">
              <a:solidFill>
                <a:srgbClr val="008000"/>
              </a:solidFill>
            </a:endParaRPr>
          </a:p>
        </p:txBody>
      </p:sp>
      <p:pic>
        <p:nvPicPr>
          <p:cNvPr id="4" name="Content Placeholder 3" descr="hoto"/>
          <p:cNvPicPr>
            <a:picLocks noGrp="1"/>
          </p:cNvPicPr>
          <p:nvPr>
            <p:ph idx="1"/>
          </p:nvPr>
        </p:nvPicPr>
        <p:blipFill>
          <a:blip r:embed="rId3"/>
          <a:srcRect l="-7484" r="-7484"/>
          <a:stretch>
            <a:fillRect/>
          </a:stretch>
        </p:blipFill>
        <p:spPr bwMode="auto">
          <a:xfrm>
            <a:off x="3613312" y="1912036"/>
            <a:ext cx="5530688" cy="3572026"/>
          </a:xfrm>
          <a:prstGeom prst="rect">
            <a:avLst/>
          </a:prstGeom>
          <a:noFill/>
          <a:ln w="9525">
            <a:noFill/>
            <a:miter lim="800000"/>
            <a:headEnd/>
            <a:tailEnd/>
          </a:ln>
        </p:spPr>
      </p:pic>
      <p:pic>
        <p:nvPicPr>
          <p:cNvPr id="7" name="Picture 6" descr="hoto"/>
          <p:cNvPicPr/>
          <p:nvPr/>
        </p:nvPicPr>
        <p:blipFill>
          <a:blip r:embed="rId4"/>
          <a:srcRect/>
          <a:stretch>
            <a:fillRect/>
          </a:stretch>
        </p:blipFill>
        <p:spPr bwMode="auto">
          <a:xfrm>
            <a:off x="355902" y="2387706"/>
            <a:ext cx="4415851" cy="336746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Catfacing</a:t>
            </a:r>
            <a:endParaRPr lang="en-US" b="1" dirty="0">
              <a:solidFill>
                <a:srgbClr val="008000"/>
              </a:solidFill>
            </a:endParaRPr>
          </a:p>
        </p:txBody>
      </p:sp>
      <p:pic>
        <p:nvPicPr>
          <p:cNvPr id="4" name="Content Placeholder 3" descr="hoto"/>
          <p:cNvPicPr>
            <a:picLocks noGrp="1"/>
          </p:cNvPicPr>
          <p:nvPr>
            <p:ph idx="1"/>
          </p:nvPr>
        </p:nvPicPr>
        <p:blipFill>
          <a:blip r:embed="rId3"/>
          <a:srcRect l="-8277" r="6782" b="14541"/>
          <a:stretch>
            <a:fillRect/>
          </a:stretch>
        </p:blipFill>
        <p:spPr bwMode="auto">
          <a:xfrm>
            <a:off x="0" y="1371600"/>
            <a:ext cx="4905472" cy="2935153"/>
          </a:xfrm>
          <a:prstGeom prst="rect">
            <a:avLst/>
          </a:prstGeom>
          <a:noFill/>
          <a:ln w="9525">
            <a:noFill/>
            <a:miter lim="800000"/>
            <a:headEnd/>
            <a:tailEnd/>
          </a:ln>
        </p:spPr>
      </p:pic>
      <p:pic>
        <p:nvPicPr>
          <p:cNvPr id="5" name="Picture 4" descr="hoto"/>
          <p:cNvPicPr/>
          <p:nvPr/>
        </p:nvPicPr>
        <p:blipFill>
          <a:blip r:embed="rId4"/>
          <a:srcRect l="16867" r="6382"/>
          <a:stretch>
            <a:fillRect/>
          </a:stretch>
        </p:blipFill>
        <p:spPr bwMode="auto">
          <a:xfrm>
            <a:off x="3511597" y="3768659"/>
            <a:ext cx="2787749" cy="2888712"/>
          </a:xfrm>
          <a:prstGeom prst="rect">
            <a:avLst/>
          </a:prstGeom>
          <a:noFill/>
          <a:ln w="9525">
            <a:noFill/>
            <a:miter lim="800000"/>
            <a:headEnd/>
            <a:tailEnd/>
          </a:ln>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0487" y="1625791"/>
            <a:ext cx="3629060" cy="329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Fruit Cracks</a:t>
            </a:r>
            <a:endParaRPr lang="en-US" b="1" dirty="0">
              <a:solidFill>
                <a:srgbClr val="008000"/>
              </a:solidFill>
            </a:endParaRPr>
          </a:p>
        </p:txBody>
      </p:sp>
      <p:pic>
        <p:nvPicPr>
          <p:cNvPr id="4" name="Content Placeholder 3" descr="hoto"/>
          <p:cNvPicPr>
            <a:picLocks noGrp="1"/>
          </p:cNvPicPr>
          <p:nvPr>
            <p:ph idx="1"/>
          </p:nvPr>
        </p:nvPicPr>
        <p:blipFill>
          <a:blip r:embed="rId3"/>
          <a:srcRect t="7101" b="7101"/>
          <a:stretch>
            <a:fillRect/>
          </a:stretch>
        </p:blipFill>
        <p:spPr bwMode="auto">
          <a:xfrm>
            <a:off x="4158242" y="3857815"/>
            <a:ext cx="4301622" cy="2623017"/>
          </a:xfrm>
          <a:prstGeom prst="rect">
            <a:avLst/>
          </a:prstGeom>
          <a:noFill/>
          <a:ln w="9525">
            <a:noFill/>
            <a:miter lim="800000"/>
            <a:headEnd/>
            <a:tailEnd/>
          </a:ln>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40" y="1532207"/>
            <a:ext cx="2955775" cy="210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8520" y="1568492"/>
            <a:ext cx="2750533" cy="206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676" y="1568492"/>
            <a:ext cx="2221119" cy="206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4719" y="3857815"/>
            <a:ext cx="2432900" cy="264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Sun Scald</a:t>
            </a:r>
            <a:endParaRPr lang="en-US" b="1" dirty="0">
              <a:solidFill>
                <a:srgbClr val="008000"/>
              </a:solidFill>
            </a:endParaRPr>
          </a:p>
        </p:txBody>
      </p:sp>
      <p:pic>
        <p:nvPicPr>
          <p:cNvPr id="4" name="Content Placeholder 3" descr="hoto"/>
          <p:cNvPicPr>
            <a:picLocks noGrp="1"/>
          </p:cNvPicPr>
          <p:nvPr>
            <p:ph idx="1"/>
          </p:nvPr>
        </p:nvPicPr>
        <p:blipFill>
          <a:blip r:embed="rId3"/>
          <a:srcRect l="-81955" r="-81955"/>
          <a:stretch>
            <a:fillRect/>
          </a:stretch>
        </p:blipFill>
        <p:spPr bwMode="auto">
          <a:xfrm>
            <a:off x="3122269" y="1783616"/>
            <a:ext cx="7167284" cy="4342548"/>
          </a:xfrm>
          <a:prstGeom prst="rect">
            <a:avLst/>
          </a:prstGeom>
          <a:noFill/>
          <a:ln w="9525">
            <a:noFill/>
            <a:miter lim="800000"/>
            <a:headEnd/>
            <a:tailEnd/>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6" y="2224582"/>
            <a:ext cx="4323565" cy="324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Tomato leaf roll</a:t>
            </a:r>
            <a:endParaRPr lang="en-US" b="1" dirty="0">
              <a:solidFill>
                <a:srgbClr val="008000"/>
              </a:solidFill>
            </a:endParaRPr>
          </a:p>
        </p:txBody>
      </p:sp>
      <p:pic>
        <p:nvPicPr>
          <p:cNvPr id="4" name="Content Placeholder 3" descr="hoto"/>
          <p:cNvPicPr>
            <a:picLocks noGrp="1"/>
          </p:cNvPicPr>
          <p:nvPr>
            <p:ph idx="1"/>
          </p:nvPr>
        </p:nvPicPr>
        <p:blipFill>
          <a:blip r:embed="rId3"/>
          <a:srcRect t="7011" b="7011"/>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Overwatering</a:t>
            </a:r>
            <a:endParaRPr lang="en-US" b="1" dirty="0">
              <a:solidFill>
                <a:srgbClr val="008000"/>
              </a:solidFill>
            </a:endParaRPr>
          </a:p>
        </p:txBody>
      </p:sp>
      <p:sp>
        <p:nvSpPr>
          <p:cNvPr id="3" name="Content Placeholder 2"/>
          <p:cNvSpPr>
            <a:spLocks noGrp="1"/>
          </p:cNvSpPr>
          <p:nvPr>
            <p:ph idx="1"/>
          </p:nvPr>
        </p:nvSpPr>
        <p:spPr>
          <a:xfrm>
            <a:off x="988359" y="1371601"/>
            <a:ext cx="7167284" cy="5355554"/>
          </a:xfrm>
        </p:spPr>
        <p:txBody>
          <a:bodyPr>
            <a:normAutofit/>
          </a:bodyPr>
          <a:lstStyle/>
          <a:p>
            <a:r>
              <a:rPr lang="en-US" sz="3200" b="1" dirty="0" smtClean="0">
                <a:latin typeface="+mj-lt"/>
              </a:rPr>
              <a:t>Symptoms:</a:t>
            </a:r>
          </a:p>
          <a:p>
            <a:r>
              <a:rPr lang="en-US" sz="3200" dirty="0" smtClean="0">
                <a:latin typeface="+mj-lt"/>
              </a:rPr>
              <a:t>Yellowing leaves</a:t>
            </a:r>
          </a:p>
          <a:p>
            <a:r>
              <a:rPr lang="en-US" sz="3200" dirty="0" smtClean="0">
                <a:latin typeface="+mj-lt"/>
              </a:rPr>
              <a:t>Root rot</a:t>
            </a:r>
          </a:p>
          <a:p>
            <a:r>
              <a:rPr lang="en-US" sz="3200" dirty="0" smtClean="0">
                <a:latin typeface="+mj-lt"/>
              </a:rPr>
              <a:t>Little or no fruit set on young plants</a:t>
            </a:r>
          </a:p>
          <a:p>
            <a:r>
              <a:rPr lang="en-US" sz="3200" dirty="0" smtClean="0">
                <a:latin typeface="+mj-lt"/>
              </a:rPr>
              <a:t>Cracks</a:t>
            </a:r>
          </a:p>
          <a:p>
            <a:r>
              <a:rPr lang="en-US" sz="3200" dirty="0" smtClean="0">
                <a:latin typeface="+mj-lt"/>
              </a:rPr>
              <a:t>Leaf roll</a:t>
            </a:r>
          </a:p>
          <a:p>
            <a:r>
              <a:rPr lang="en-US" sz="3200" dirty="0" smtClean="0">
                <a:latin typeface="+mj-lt"/>
              </a:rPr>
              <a:t>Large, watery, tasteless tomatoes</a:t>
            </a:r>
          </a:p>
          <a:p>
            <a:endParaRPr lang="en-US" sz="3200" dirty="0" smtClean="0">
              <a:latin typeface="+mj-lt"/>
            </a:endParaRPr>
          </a:p>
        </p:txBody>
      </p:sp>
    </p:spTree>
    <p:extLst>
      <p:ext uri="{BB962C8B-B14F-4D97-AF65-F5344CB8AC3E}">
        <p14:creationId xmlns:p14="http://schemas.microsoft.com/office/powerpoint/2010/main" val="33255861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Master Gardeners</a:t>
            </a:r>
            <a:endParaRPr lang="en-US" b="1" dirty="0">
              <a:solidFill>
                <a:srgbClr val="008000"/>
              </a:solidFill>
            </a:endParaRPr>
          </a:p>
        </p:txBody>
      </p:sp>
      <p:sp>
        <p:nvSpPr>
          <p:cNvPr id="3" name="Content Placeholder 2"/>
          <p:cNvSpPr>
            <a:spLocks noGrp="1"/>
          </p:cNvSpPr>
          <p:nvPr>
            <p:ph idx="1"/>
          </p:nvPr>
        </p:nvSpPr>
        <p:spPr/>
        <p:txBody>
          <a:bodyPr>
            <a:normAutofit lnSpcReduction="10000"/>
          </a:bodyPr>
          <a:lstStyle/>
          <a:p>
            <a:r>
              <a:rPr lang="en-US" sz="3200" dirty="0">
                <a:solidFill>
                  <a:srgbClr val="008000"/>
                </a:solidFill>
                <a:latin typeface="+mj-lt"/>
                <a:cs typeface="Calibri"/>
              </a:rPr>
              <a:t>What we do:</a:t>
            </a:r>
          </a:p>
          <a:p>
            <a:r>
              <a:rPr lang="en-US" sz="3200" dirty="0">
                <a:latin typeface="+mj-lt"/>
                <a:cs typeface="Calibri"/>
              </a:rPr>
              <a:t>Provide scientifically-based gardening info</a:t>
            </a:r>
          </a:p>
          <a:p>
            <a:r>
              <a:rPr lang="en-US" sz="3200" dirty="0">
                <a:latin typeface="+mj-lt"/>
                <a:cs typeface="Calibri"/>
              </a:rPr>
              <a:t>Workshops, Help Desk, Farmers Markets, Mobile Help Desk</a:t>
            </a:r>
          </a:p>
          <a:p>
            <a:r>
              <a:rPr lang="en-US" sz="3200" dirty="0">
                <a:latin typeface="+mj-lt"/>
                <a:cs typeface="Calibri"/>
              </a:rPr>
              <a:t>Newspaper, Facebook, Tree Book, Monthly Garden Guide</a:t>
            </a:r>
          </a:p>
          <a:p>
            <a:endParaRPr lang="en-US" dirty="0"/>
          </a:p>
        </p:txBody>
      </p:sp>
    </p:spTree>
    <p:extLst>
      <p:ext uri="{BB962C8B-B14F-4D97-AF65-F5344CB8AC3E}">
        <p14:creationId xmlns:p14="http://schemas.microsoft.com/office/powerpoint/2010/main" val="31878956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Find All Kinds of Help</a:t>
            </a:r>
            <a:endParaRPr lang="en-US" b="1" dirty="0">
              <a:solidFill>
                <a:srgbClr val="008000"/>
              </a:solidFill>
            </a:endParaRPr>
          </a:p>
        </p:txBody>
      </p:sp>
      <p:sp>
        <p:nvSpPr>
          <p:cNvPr id="5" name="Content Placeholder 4"/>
          <p:cNvSpPr>
            <a:spLocks noGrp="1"/>
          </p:cNvSpPr>
          <p:nvPr>
            <p:ph idx="1"/>
          </p:nvPr>
        </p:nvSpPr>
        <p:spPr>
          <a:xfrm>
            <a:off x="988359" y="1371600"/>
            <a:ext cx="7775368" cy="4754563"/>
          </a:xfrm>
        </p:spPr>
        <p:txBody>
          <a:bodyPr>
            <a:normAutofit/>
          </a:bodyPr>
          <a:lstStyle/>
          <a:p>
            <a:r>
              <a:rPr lang="en-US" sz="3200" dirty="0" smtClean="0">
                <a:latin typeface="+mj-lt"/>
              </a:rPr>
              <a:t>In your search engine:</a:t>
            </a:r>
          </a:p>
          <a:p>
            <a:r>
              <a:rPr lang="en-US" sz="3200" dirty="0" smtClean="0">
                <a:latin typeface="+mj-lt"/>
              </a:rPr>
              <a:t>UC IPM Tomato pests</a:t>
            </a:r>
          </a:p>
          <a:p>
            <a:r>
              <a:rPr lang="en-US" sz="3200" dirty="0" smtClean="0">
                <a:latin typeface="+mj-lt"/>
              </a:rPr>
              <a:t>Or</a:t>
            </a:r>
          </a:p>
          <a:p>
            <a:r>
              <a:rPr lang="en-US" sz="3200" dirty="0" smtClean="0">
                <a:latin typeface="+mj-lt"/>
              </a:rPr>
              <a:t>http://</a:t>
            </a:r>
            <a:r>
              <a:rPr lang="en-US" sz="3200" dirty="0" err="1" smtClean="0">
                <a:latin typeface="+mj-lt"/>
              </a:rPr>
              <a:t>www.ipm.ucdavis.edu</a:t>
            </a:r>
            <a:r>
              <a:rPr lang="en-US" sz="3200" dirty="0" smtClean="0">
                <a:latin typeface="+mj-lt"/>
              </a:rPr>
              <a:t>/PMG/GARDEN/VEGES/</a:t>
            </a:r>
            <a:r>
              <a:rPr lang="en-US" sz="3200" dirty="0" err="1" smtClean="0">
                <a:latin typeface="+mj-lt"/>
              </a:rPr>
              <a:t>tomato.html</a:t>
            </a:r>
            <a:endParaRPr lang="en-US" sz="3200" dirty="0" smtClean="0">
              <a:latin typeface="+mj-lt"/>
            </a:endParaRPr>
          </a:p>
          <a:p>
            <a:r>
              <a:rPr lang="en-US" sz="2400" dirty="0" smtClean="0">
                <a:latin typeface="+mj-lt"/>
              </a:rPr>
              <a:t>This will be on our public website next week, so you will be able to just click it!</a:t>
            </a:r>
            <a:endParaRPr lang="en-US" sz="2400" dirty="0">
              <a:latin typeface="+mj-lt"/>
            </a:endParaRPr>
          </a:p>
        </p:txBody>
      </p:sp>
    </p:spTree>
    <p:extLst>
      <p:ext uri="{BB962C8B-B14F-4D97-AF65-F5344CB8AC3E}">
        <p14:creationId xmlns:p14="http://schemas.microsoft.com/office/powerpoint/2010/main" val="220846175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Harvest and Storage</a:t>
            </a:r>
            <a:endParaRPr lang="en-US" b="1" dirty="0">
              <a:solidFill>
                <a:srgbClr val="008000"/>
              </a:solidFill>
            </a:endParaRPr>
          </a:p>
        </p:txBody>
      </p:sp>
      <p:sp>
        <p:nvSpPr>
          <p:cNvPr id="3" name="Content Placeholder 2"/>
          <p:cNvSpPr>
            <a:spLocks noGrp="1"/>
          </p:cNvSpPr>
          <p:nvPr>
            <p:ph idx="1"/>
          </p:nvPr>
        </p:nvSpPr>
        <p:spPr>
          <a:xfrm>
            <a:off x="988359" y="1229408"/>
            <a:ext cx="7167284" cy="5512068"/>
          </a:xfrm>
        </p:spPr>
        <p:txBody>
          <a:bodyPr>
            <a:normAutofit/>
          </a:bodyPr>
          <a:lstStyle/>
          <a:p>
            <a:pPr marL="457200" indent="-457200">
              <a:buFont typeface="Arial" panose="020B0604020202020204" pitchFamily="34" charset="0"/>
              <a:buChar char="•"/>
            </a:pPr>
            <a:endParaRPr lang="en-US" sz="2400" dirty="0" smtClean="0">
              <a:solidFill>
                <a:prstClr val="black"/>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When </a:t>
            </a:r>
            <a:r>
              <a:rPr lang="en-US" sz="3200" dirty="0">
                <a:solidFill>
                  <a:srgbClr val="000000"/>
                </a:solidFill>
                <a:latin typeface="Arial" panose="020B0604020202020204" pitchFamily="34" charset="0"/>
                <a:cs typeface="Arial" panose="020B0604020202020204" pitchFamily="34" charset="0"/>
              </a:rPr>
              <a:t>to harvest.</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How to harvest.</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Extending your tomato harvest.</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Ripening green tomatoes.</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Refrigerating tomatoes.</a:t>
            </a:r>
          </a:p>
          <a:p>
            <a:pPr marL="457200" indent="-457200">
              <a:buFont typeface="Arial" panose="020B0604020202020204" pitchFamily="34" charset="0"/>
              <a:buChar char="•"/>
            </a:pPr>
            <a:r>
              <a:rPr lang="en-US" sz="3200" dirty="0">
                <a:solidFill>
                  <a:srgbClr val="000000"/>
                </a:solidFill>
                <a:latin typeface="Arial" panose="020B0604020202020204" pitchFamily="34" charset="0"/>
                <a:cs typeface="Arial" panose="020B0604020202020204" pitchFamily="34" charset="0"/>
              </a:rPr>
              <a:t>Storing tomatoes</a:t>
            </a:r>
            <a:r>
              <a:rPr lang="en-US" sz="3200" dirty="0">
                <a:solidFill>
                  <a:srgbClr val="008000"/>
                </a:solidFill>
                <a:latin typeface="Arial" panose="020B0604020202020204" pitchFamily="34" charset="0"/>
                <a:cs typeface="Arial" panose="020B0604020202020204" pitchFamily="34" charset="0"/>
              </a:rPr>
              <a:t>.</a:t>
            </a:r>
          </a:p>
          <a:p>
            <a:endParaRPr lang="en-US" dirty="0"/>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3695293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 y="116342"/>
            <a:ext cx="8977745" cy="815545"/>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When to Harvest</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280224" y="833032"/>
            <a:ext cx="4533678" cy="5509200"/>
          </a:xfrm>
          <a:prstGeom prst="rect">
            <a:avLst/>
          </a:prstGeom>
        </p:spPr>
        <p:txBody>
          <a:bodyPr wrap="square">
            <a:spAutoFit/>
          </a:bodyPr>
          <a:lstStyle/>
          <a:p>
            <a:r>
              <a:rPr lang="en-US" sz="3200" dirty="0" smtClean="0">
                <a:solidFill>
                  <a:prstClr val="black"/>
                </a:solidFill>
                <a:latin typeface="+mj-lt"/>
              </a:rPr>
              <a:t>When the tomato has reached full color. Once ripening begins check progress almost daily.</a:t>
            </a:r>
          </a:p>
          <a:p>
            <a:pPr marL="457200" indent="-457200">
              <a:buFont typeface="Arial" panose="020B0604020202020204" pitchFamily="34" charset="0"/>
              <a:buChar char="•"/>
            </a:pPr>
            <a:r>
              <a:rPr lang="en-US" sz="3200" dirty="0" smtClean="0">
                <a:solidFill>
                  <a:prstClr val="black"/>
                </a:solidFill>
                <a:latin typeface="+mj-lt"/>
              </a:rPr>
              <a:t>Know what was planted so that you’re not waiting for an orange tomato to turn red. All of the tomatoes in the photo are ripe</a:t>
            </a:r>
            <a:r>
              <a:rPr lang="en-US" sz="2800" dirty="0" smtClean="0">
                <a:solidFill>
                  <a:prstClr val="black"/>
                </a:solidFill>
              </a:rPr>
              <a:t>.</a:t>
            </a: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52</a:t>
            </a:fld>
            <a:endParaRPr lang="en-US" dirty="0">
              <a:solidFill>
                <a:prstClr val="black">
                  <a:tint val="75000"/>
                </a:prstClr>
              </a:solidFill>
            </a:endParaRPr>
          </a:p>
        </p:txBody>
      </p:sp>
      <p:pic>
        <p:nvPicPr>
          <p:cNvPr id="5122" name="Picture 2" descr="https://traveltoeat.com/wp-content/uploads/2012/06/wpid-Photo-Jun-13-2012-1014-P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937" y="1696995"/>
            <a:ext cx="4019228" cy="4019228"/>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6272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Arial" panose="020B0604020202020204" pitchFamily="34" charset="0"/>
                <a:ea typeface="Gungsuh" panose="02030600000101010101" pitchFamily="18" charset="-127"/>
                <a:cs typeface="Arial" panose="020B0604020202020204" pitchFamily="34" charset="0"/>
              </a:rPr>
              <a:t>When to Harvest</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3200" dirty="0">
                <a:solidFill>
                  <a:prstClr val="black"/>
                </a:solidFill>
                <a:latin typeface="+mj-lt"/>
              </a:rPr>
              <a:t>Know the predicted maturity of each plant. </a:t>
            </a:r>
          </a:p>
          <a:p>
            <a:pPr marL="914400" lvl="1" indent="-457200">
              <a:buFont typeface="Arial" panose="020B0604020202020204" pitchFamily="34" charset="0"/>
              <a:buChar char="•"/>
            </a:pPr>
            <a:r>
              <a:rPr lang="en-US" sz="3200" dirty="0">
                <a:solidFill>
                  <a:prstClr val="black"/>
                </a:solidFill>
                <a:latin typeface="+mj-lt"/>
              </a:rPr>
              <a:t>Early </a:t>
            </a:r>
            <a:r>
              <a:rPr lang="en-US" sz="3200" dirty="0" smtClean="0">
                <a:solidFill>
                  <a:prstClr val="black"/>
                </a:solidFill>
                <a:latin typeface="+mj-lt"/>
              </a:rPr>
              <a:t>Girls </a:t>
            </a:r>
            <a:r>
              <a:rPr lang="en-US" sz="3200" dirty="0">
                <a:solidFill>
                  <a:prstClr val="black"/>
                </a:solidFill>
                <a:latin typeface="+mj-lt"/>
              </a:rPr>
              <a:t>will mature at around 60 days.</a:t>
            </a:r>
          </a:p>
          <a:p>
            <a:pPr marL="914400" lvl="1" indent="-457200">
              <a:buFont typeface="Arial" panose="020B0604020202020204" pitchFamily="34" charset="0"/>
              <a:buChar char="•"/>
            </a:pPr>
            <a:r>
              <a:rPr lang="en-US" sz="3200" dirty="0">
                <a:solidFill>
                  <a:prstClr val="black"/>
                </a:solidFill>
                <a:latin typeface="+mj-lt"/>
              </a:rPr>
              <a:t>Brandywine will mature at around 90 to 100 days</a:t>
            </a:r>
          </a:p>
          <a:p>
            <a:endParaRPr lang="en-US" dirty="0"/>
          </a:p>
        </p:txBody>
      </p:sp>
    </p:spTree>
    <p:extLst>
      <p:ext uri="{BB962C8B-B14F-4D97-AF65-F5344CB8AC3E}">
        <p14:creationId xmlns:p14="http://schemas.microsoft.com/office/powerpoint/2010/main" val="366319283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16342"/>
            <a:ext cx="4779818" cy="815545"/>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How to harvest</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166255" y="1030740"/>
            <a:ext cx="4533678" cy="2554545"/>
          </a:xfrm>
          <a:prstGeom prst="rect">
            <a:avLst/>
          </a:prstGeom>
        </p:spPr>
        <p:txBody>
          <a:bodyPr wrap="square">
            <a:spAutoFit/>
          </a:bodyPr>
          <a:lstStyle/>
          <a:p>
            <a:r>
              <a:rPr lang="en-US" sz="3200" dirty="0" smtClean="0">
                <a:solidFill>
                  <a:prstClr val="black"/>
                </a:solidFill>
                <a:latin typeface="+mj-lt"/>
              </a:rPr>
              <a:t>Cut or gently twist off the fruits, supporting the vine at the same time to keep from damaging it.</a:t>
            </a: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54</a:t>
            </a:fld>
            <a:endParaRPr lang="en-US" dirty="0">
              <a:solidFill>
                <a:prstClr val="black">
                  <a:tint val="75000"/>
                </a:prstClr>
              </a:solidFill>
            </a:endParaRPr>
          </a:p>
        </p:txBody>
      </p:sp>
      <p:pic>
        <p:nvPicPr>
          <p:cNvPr id="8194" name="Picture 2" descr="http://news.bbcimg.co.uk/media/images/59618000/jpg/_59618781_596186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97" y="3217985"/>
            <a:ext cx="4314890" cy="3236168"/>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pic>
        <p:nvPicPr>
          <p:cNvPr id="8196" name="Picture 4" descr="http://media.pennlive.com/life/photo/joelkarstenbaletomatoesjpg-d29d1e7fa5b9f6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817" y="160369"/>
            <a:ext cx="3279752" cy="6561106"/>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231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779" y="181233"/>
            <a:ext cx="5369011" cy="1544459"/>
          </a:xfrm>
        </p:spPr>
        <p:txBody>
          <a:bodyPr>
            <a:noAutofit/>
          </a:bodyPr>
          <a:lstStyle/>
          <a:p>
            <a:pPr algn="l"/>
            <a:r>
              <a:rPr lang="en-US" b="1" dirty="0">
                <a:solidFill>
                  <a:srgbClr val="008000"/>
                </a:solidFill>
                <a:latin typeface="Arial" panose="020B0604020202020204" pitchFamily="34" charset="0"/>
                <a:ea typeface="Gungsuh" panose="02030600000101010101" pitchFamily="18" charset="-127"/>
                <a:cs typeface="Arial" panose="020B0604020202020204" pitchFamily="34" charset="0"/>
              </a:rPr>
              <a:t>Ripening Green Tomatoes</a:t>
            </a:r>
          </a:p>
        </p:txBody>
      </p:sp>
      <p:sp>
        <p:nvSpPr>
          <p:cNvPr id="3" name="Rectangle 2"/>
          <p:cNvSpPr/>
          <p:nvPr/>
        </p:nvSpPr>
        <p:spPr>
          <a:xfrm>
            <a:off x="166255" y="838762"/>
            <a:ext cx="4483343" cy="6186309"/>
          </a:xfrm>
          <a:prstGeom prst="rect">
            <a:avLst/>
          </a:prstGeom>
        </p:spPr>
        <p:txBody>
          <a:bodyPr wrap="square">
            <a:spAutoFit/>
          </a:bodyPr>
          <a:lstStyle/>
          <a:p>
            <a:endParaRPr lang="en-US" sz="3000" dirty="0" smtClean="0">
              <a:solidFill>
                <a:prstClr val="black"/>
              </a:solidFill>
            </a:endParaRPr>
          </a:p>
          <a:p>
            <a:pPr marL="457200" indent="-457200">
              <a:buFont typeface="Arial"/>
              <a:buChar char="•"/>
            </a:pPr>
            <a:endParaRPr lang="en-US" sz="3000" dirty="0" smtClean="0">
              <a:solidFill>
                <a:prstClr val="black"/>
              </a:solidFill>
            </a:endParaRPr>
          </a:p>
          <a:p>
            <a:pPr marL="457200" indent="-457200">
              <a:buFont typeface="Arial"/>
              <a:buChar char="•"/>
            </a:pPr>
            <a:r>
              <a:rPr lang="en-US" sz="2800" dirty="0" smtClean="0">
                <a:solidFill>
                  <a:prstClr val="black"/>
                </a:solidFill>
                <a:latin typeface="+mj-lt"/>
              </a:rPr>
              <a:t>Test </a:t>
            </a:r>
            <a:r>
              <a:rPr lang="en-US" sz="2800" dirty="0">
                <a:solidFill>
                  <a:prstClr val="black"/>
                </a:solidFill>
                <a:latin typeface="+mj-lt"/>
              </a:rPr>
              <a:t>whether green tomatoes are mature enough to ripen off the </a:t>
            </a:r>
            <a:r>
              <a:rPr lang="en-US" sz="2800" dirty="0" smtClean="0">
                <a:solidFill>
                  <a:prstClr val="black"/>
                </a:solidFill>
                <a:latin typeface="+mj-lt"/>
              </a:rPr>
              <a:t>vine by cutting </a:t>
            </a:r>
            <a:r>
              <a:rPr lang="en-US" sz="2800" dirty="0">
                <a:solidFill>
                  <a:prstClr val="black"/>
                </a:solidFill>
                <a:latin typeface="+mj-lt"/>
              </a:rPr>
              <a:t>one in half with a knife. </a:t>
            </a:r>
            <a:endParaRPr lang="en-US" sz="2800" dirty="0" smtClean="0">
              <a:solidFill>
                <a:prstClr val="black"/>
              </a:solidFill>
              <a:latin typeface="+mj-lt"/>
            </a:endParaRPr>
          </a:p>
          <a:p>
            <a:pPr marL="457200" indent="-457200">
              <a:buFont typeface="Arial"/>
              <a:buChar char="•"/>
            </a:pPr>
            <a:endParaRPr lang="en-US" sz="2800" dirty="0" smtClean="0">
              <a:solidFill>
                <a:prstClr val="black"/>
              </a:solidFill>
              <a:latin typeface="+mj-lt"/>
            </a:endParaRPr>
          </a:p>
          <a:p>
            <a:pPr marL="457200" indent="-457200">
              <a:buFont typeface="Arial"/>
              <a:buChar char="•"/>
            </a:pPr>
            <a:r>
              <a:rPr lang="en-US" sz="2800" dirty="0">
                <a:solidFill>
                  <a:prstClr val="black"/>
                </a:solidFill>
                <a:latin typeface="+mj-lt"/>
              </a:rPr>
              <a:t>If the interior is yellowish and the tissues are jelly-like or sticky, it will probably ripen.</a:t>
            </a:r>
          </a:p>
          <a:p>
            <a:pPr marL="457200" indent="-457200">
              <a:buFont typeface="Arial"/>
              <a:buChar char="•"/>
            </a:pPr>
            <a:endParaRPr lang="en-US" sz="2800" dirty="0" smtClean="0">
              <a:solidFill>
                <a:prstClr val="black"/>
              </a:solidFill>
              <a:latin typeface="+mj-lt"/>
            </a:endParaRP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55</a:t>
            </a:fld>
            <a:endParaRPr lang="en-US" dirty="0">
              <a:solidFill>
                <a:prstClr val="black">
                  <a:tint val="75000"/>
                </a:prstClr>
              </a:solidFill>
            </a:endParaRPr>
          </a:p>
        </p:txBody>
      </p:sp>
      <p:pic>
        <p:nvPicPr>
          <p:cNvPr id="3074" name="Picture 2" descr="http://3.bp.blogspot.com/_lclVymJYsbU/THv22gpo-mI/AAAAAAAABKs/XODJVMhxDM8/s1600/green+tomato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017" y="774357"/>
            <a:ext cx="3749256" cy="3303372"/>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87098" y="4166240"/>
            <a:ext cx="4058175"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latin typeface="+mj-lt"/>
              </a:rPr>
              <a:t>Mature green tomatoes may also have a pink or reddish tinge on the blossom end.</a:t>
            </a:r>
          </a:p>
        </p:txBody>
      </p:sp>
    </p:spTree>
    <p:extLst>
      <p:ext uri="{BB962C8B-B14F-4D97-AF65-F5344CB8AC3E}">
        <p14:creationId xmlns:p14="http://schemas.microsoft.com/office/powerpoint/2010/main" val="39119830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Arial" panose="020B0604020202020204" pitchFamily="34" charset="0"/>
                <a:ea typeface="Gungsuh" panose="02030600000101010101" pitchFamily="18" charset="-127"/>
                <a:cs typeface="Arial" panose="020B0604020202020204" pitchFamily="34" charset="0"/>
              </a:rPr>
              <a:t>Ripening </a:t>
            </a:r>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Green Tomatoes</a:t>
            </a:r>
            <a:endParaRPr lang="en-US" b="1" dirty="0">
              <a:solidFill>
                <a:srgbClr val="008000"/>
              </a:solidFill>
            </a:endParaRPr>
          </a:p>
        </p:txBody>
      </p:sp>
      <p:sp>
        <p:nvSpPr>
          <p:cNvPr id="3" name="Content Placeholder 2"/>
          <p:cNvSpPr>
            <a:spLocks noGrp="1"/>
          </p:cNvSpPr>
          <p:nvPr>
            <p:ph idx="1"/>
          </p:nvPr>
        </p:nvSpPr>
        <p:spPr/>
        <p:txBody>
          <a:bodyPr/>
          <a:lstStyle/>
          <a:p>
            <a:pPr marL="0" indent="0">
              <a:buNone/>
            </a:pPr>
            <a:r>
              <a:rPr lang="en-US" sz="3200" dirty="0">
                <a:solidFill>
                  <a:prstClr val="black"/>
                </a:solidFill>
                <a:latin typeface="+mj-lt"/>
              </a:rPr>
              <a:t>If your green tomatoes pass the test then harvest as many as you  want to save</a:t>
            </a:r>
            <a:r>
              <a:rPr lang="en-US" sz="3200" dirty="0" smtClean="0">
                <a:solidFill>
                  <a:prstClr val="black"/>
                </a:solidFill>
                <a:latin typeface="+mj-lt"/>
              </a:rPr>
              <a:t>.</a:t>
            </a:r>
          </a:p>
          <a:p>
            <a:pPr marL="0" indent="0">
              <a:buNone/>
            </a:pPr>
            <a:r>
              <a:rPr lang="en-US" sz="3200" dirty="0">
                <a:solidFill>
                  <a:prstClr val="black"/>
                </a:solidFill>
                <a:latin typeface="+mj-lt"/>
              </a:rPr>
              <a:t>Wrap in newspaper, place in a box and store the box in a cool area. </a:t>
            </a:r>
          </a:p>
          <a:p>
            <a:pPr marL="0" indent="0">
              <a:buNone/>
            </a:pPr>
            <a:r>
              <a:rPr lang="en-US" sz="3200" dirty="0">
                <a:solidFill>
                  <a:prstClr val="black"/>
                </a:solidFill>
                <a:latin typeface="+mj-lt"/>
              </a:rPr>
              <a:t>Check the ripening process every few days.</a:t>
            </a:r>
          </a:p>
          <a:p>
            <a:endParaRPr lang="en-US" sz="2400" dirty="0">
              <a:solidFill>
                <a:prstClr val="black"/>
              </a:solidFill>
            </a:endParaRPr>
          </a:p>
          <a:p>
            <a:endParaRPr lang="en-US" dirty="0"/>
          </a:p>
        </p:txBody>
      </p:sp>
    </p:spTree>
    <p:extLst>
      <p:ext uri="{BB962C8B-B14F-4D97-AF65-F5344CB8AC3E}">
        <p14:creationId xmlns:p14="http://schemas.microsoft.com/office/powerpoint/2010/main" val="38542131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308686"/>
            <a:ext cx="7834745" cy="820389"/>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Storing Tomatoes</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166256" y="1129075"/>
            <a:ext cx="4741304" cy="5262980"/>
          </a:xfrm>
          <a:prstGeom prst="rect">
            <a:avLst/>
          </a:prstGeom>
        </p:spPr>
        <p:txBody>
          <a:bodyPr wrap="square">
            <a:spAutoFit/>
          </a:bodyPr>
          <a:lstStyle/>
          <a:p>
            <a:r>
              <a:rPr lang="en-US" sz="2800" dirty="0" smtClean="0">
                <a:solidFill>
                  <a:prstClr val="black"/>
                </a:solidFill>
                <a:latin typeface="+mj-lt"/>
              </a:rPr>
              <a:t>Tomatoes should never be refrigerated.</a:t>
            </a:r>
          </a:p>
          <a:p>
            <a:r>
              <a:rPr lang="en-US" sz="2800" dirty="0" smtClean="0">
                <a:solidFill>
                  <a:prstClr val="black"/>
                </a:solidFill>
                <a:latin typeface="+mj-lt"/>
              </a:rPr>
              <a:t>Refrigerating </a:t>
            </a:r>
            <a:r>
              <a:rPr lang="en-US" sz="2800" dirty="0">
                <a:solidFill>
                  <a:prstClr val="black"/>
                </a:solidFill>
                <a:latin typeface="+mj-lt"/>
              </a:rPr>
              <a:t>a tomato affects the smell and texture. </a:t>
            </a:r>
            <a:endParaRPr lang="en-US" sz="2800" dirty="0" smtClean="0">
              <a:solidFill>
                <a:prstClr val="black"/>
              </a:solidFill>
              <a:latin typeface="+mj-lt"/>
            </a:endParaRPr>
          </a:p>
          <a:p>
            <a:pPr marL="457200" indent="-457200">
              <a:buFont typeface="Arial" panose="020B0604020202020204" pitchFamily="34" charset="0"/>
              <a:buChar char="•"/>
            </a:pPr>
            <a:r>
              <a:rPr lang="en-US" sz="2800" dirty="0" smtClean="0">
                <a:solidFill>
                  <a:prstClr val="black"/>
                </a:solidFill>
                <a:latin typeface="+mj-lt"/>
              </a:rPr>
              <a:t>The </a:t>
            </a:r>
            <a:r>
              <a:rPr lang="en-US" sz="2800" dirty="0">
                <a:solidFill>
                  <a:prstClr val="black"/>
                </a:solidFill>
                <a:latin typeface="+mj-lt"/>
              </a:rPr>
              <a:t>tomato loses its characteristic grassy fragrance and the flesh can become </a:t>
            </a:r>
            <a:r>
              <a:rPr lang="en-US" sz="2800" dirty="0" smtClean="0">
                <a:solidFill>
                  <a:prstClr val="black"/>
                </a:solidFill>
                <a:latin typeface="+mj-lt"/>
              </a:rPr>
              <a:t>grainy. </a:t>
            </a:r>
          </a:p>
          <a:p>
            <a:pPr marL="457200" indent="-457200">
              <a:buFont typeface="Arial" panose="020B0604020202020204" pitchFamily="34" charset="0"/>
              <a:buChar char="•"/>
            </a:pPr>
            <a:r>
              <a:rPr lang="en-US" sz="2800" dirty="0" smtClean="0">
                <a:solidFill>
                  <a:prstClr val="black"/>
                </a:solidFill>
                <a:latin typeface="+mj-lt"/>
              </a:rPr>
              <a:t>Refrigeration</a:t>
            </a:r>
            <a:r>
              <a:rPr lang="en-US" sz="2800" dirty="0">
                <a:solidFill>
                  <a:prstClr val="black"/>
                </a:solidFill>
                <a:latin typeface="+mj-lt"/>
              </a:rPr>
              <a:t>, however, does not change the sugar content or acidity</a:t>
            </a:r>
            <a:r>
              <a:rPr lang="en-US" sz="2800" dirty="0" smtClean="0">
                <a:solidFill>
                  <a:prstClr val="black"/>
                </a:solidFill>
                <a:latin typeface="+mj-lt"/>
              </a:rPr>
              <a:t>.</a:t>
            </a:r>
          </a:p>
          <a:p>
            <a:endParaRPr lang="en-US" sz="2800" dirty="0" smtClean="0">
              <a:solidFill>
                <a:prstClr val="black"/>
              </a:solidFill>
            </a:endParaRP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57</a:t>
            </a:fld>
            <a:endParaRPr lang="en-US" dirty="0">
              <a:solidFill>
                <a:prstClr val="black">
                  <a:tint val="75000"/>
                </a:prstClr>
              </a:solidFill>
            </a:endParaRPr>
          </a:p>
        </p:txBody>
      </p:sp>
      <p:pic>
        <p:nvPicPr>
          <p:cNvPr id="1028" name="Picture 4" descr="http://tomatogeeks.com/wp-content/uploads/2014/09/pastetomato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0955" y="797106"/>
            <a:ext cx="5613041" cy="37109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kinja-img.com/gawker-media/image/upload/s--fprKTMwY--/c_scale,fl_progressive,q_80,w_800/mkigxfx8w2x1pjtbzpw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146" y="1895912"/>
            <a:ext cx="3671876" cy="3439486"/>
          </a:xfrm>
          <a:prstGeom prst="rect">
            <a:avLst/>
          </a:prstGeom>
          <a:noFill/>
          <a:ln w="38100">
            <a:solidFill>
              <a:srgbClr val="008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3032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89" y="308686"/>
            <a:ext cx="4813184" cy="820389"/>
          </a:xfrm>
        </p:spPr>
        <p:txBody>
          <a:bodyPr>
            <a:noAutofit/>
          </a:bodyPr>
          <a:lstStyle/>
          <a:p>
            <a:r>
              <a:rPr lang="en-US" b="1" dirty="0" smtClean="0">
                <a:solidFill>
                  <a:srgbClr val="008000"/>
                </a:solidFill>
                <a:latin typeface="Arial" panose="020B0604020202020204" pitchFamily="34" charset="0"/>
                <a:ea typeface="Gungsuh" panose="02030600000101010101" pitchFamily="18" charset="-127"/>
                <a:cs typeface="Arial" panose="020B0604020202020204" pitchFamily="34" charset="0"/>
              </a:rPr>
              <a:t>Storing Tomatoes</a:t>
            </a:r>
            <a:endParaRPr lang="en-US" b="1" dirty="0">
              <a:solidFill>
                <a:srgbClr val="008000"/>
              </a:solidFill>
              <a:latin typeface="Arial" panose="020B0604020202020204" pitchFamily="34" charset="0"/>
              <a:ea typeface="Gungsuh" panose="02030600000101010101" pitchFamily="18" charset="-127"/>
              <a:cs typeface="Arial" panose="020B0604020202020204" pitchFamily="34" charset="0"/>
            </a:endParaRPr>
          </a:p>
        </p:txBody>
      </p:sp>
      <p:sp>
        <p:nvSpPr>
          <p:cNvPr id="3" name="Rectangle 2"/>
          <p:cNvSpPr/>
          <p:nvPr/>
        </p:nvSpPr>
        <p:spPr>
          <a:xfrm>
            <a:off x="541089" y="1321366"/>
            <a:ext cx="4370371" cy="3970318"/>
          </a:xfrm>
          <a:prstGeom prst="rect">
            <a:avLst/>
          </a:prstGeom>
        </p:spPr>
        <p:txBody>
          <a:bodyPr wrap="square">
            <a:spAutoFit/>
          </a:bodyPr>
          <a:lstStyle/>
          <a:p>
            <a:pPr marL="457200" indent="-457200">
              <a:buFont typeface="Arial" panose="020B0604020202020204" pitchFamily="34" charset="0"/>
              <a:buChar char="•"/>
            </a:pPr>
            <a:r>
              <a:rPr lang="en-US" sz="2800" dirty="0" smtClean="0">
                <a:solidFill>
                  <a:prstClr val="black"/>
                </a:solidFill>
                <a:latin typeface="+mj-lt"/>
              </a:rPr>
              <a:t>Wash </a:t>
            </a:r>
            <a:r>
              <a:rPr lang="en-US" sz="2800" dirty="0">
                <a:solidFill>
                  <a:prstClr val="black"/>
                </a:solidFill>
                <a:latin typeface="+mj-lt"/>
              </a:rPr>
              <a:t>and </a:t>
            </a:r>
            <a:r>
              <a:rPr lang="en-US" sz="2800" dirty="0" smtClean="0">
                <a:solidFill>
                  <a:prstClr val="black"/>
                </a:solidFill>
                <a:latin typeface="+mj-lt"/>
              </a:rPr>
              <a:t>dry </a:t>
            </a:r>
            <a:r>
              <a:rPr lang="en-US" sz="2800" dirty="0">
                <a:solidFill>
                  <a:prstClr val="black"/>
                </a:solidFill>
                <a:latin typeface="+mj-lt"/>
              </a:rPr>
              <a:t>tomatoes before storing. </a:t>
            </a:r>
            <a:endParaRPr lang="en-US" sz="2800" dirty="0" smtClean="0">
              <a:solidFill>
                <a:prstClr val="black"/>
              </a:solidFill>
              <a:latin typeface="+mj-lt"/>
            </a:endParaRPr>
          </a:p>
          <a:p>
            <a:pPr marL="457200" indent="-457200">
              <a:buFont typeface="Arial" panose="020B0604020202020204" pitchFamily="34" charset="0"/>
              <a:buChar char="•"/>
            </a:pPr>
            <a:r>
              <a:rPr lang="en-US" sz="2800" dirty="0" smtClean="0">
                <a:solidFill>
                  <a:prstClr val="black"/>
                </a:solidFill>
                <a:latin typeface="+mj-lt"/>
              </a:rPr>
              <a:t>Unless </a:t>
            </a:r>
            <a:r>
              <a:rPr lang="en-US" sz="2800" dirty="0">
                <a:solidFill>
                  <a:prstClr val="black"/>
                </a:solidFill>
                <a:latin typeface="+mj-lt"/>
              </a:rPr>
              <a:t>you’re planning to store your tomatoes for over a week, a windowsill, counter-top or bowl works fine. </a:t>
            </a:r>
            <a:endParaRPr lang="en-US" sz="2800" dirty="0" smtClean="0">
              <a:solidFill>
                <a:prstClr val="black"/>
              </a:solidFill>
              <a:latin typeface="+mj-lt"/>
            </a:endParaRPr>
          </a:p>
          <a:p>
            <a:pPr marL="457200" indent="-457200">
              <a:buFont typeface="Arial" panose="020B0604020202020204" pitchFamily="34" charset="0"/>
              <a:buChar char="•"/>
            </a:pPr>
            <a:endParaRPr lang="en-US" sz="2800" dirty="0">
              <a:solidFill>
                <a:prstClr val="black"/>
              </a:solidFill>
              <a:latin typeface="+mj-lt"/>
            </a:endParaRPr>
          </a:p>
        </p:txBody>
      </p:sp>
      <p:sp>
        <p:nvSpPr>
          <p:cNvPr id="6" name="Slide Number Placeholder 5"/>
          <p:cNvSpPr>
            <a:spLocks noGrp="1"/>
          </p:cNvSpPr>
          <p:nvPr>
            <p:ph type="sldNum" sz="quarter" idx="12"/>
          </p:nvPr>
        </p:nvSpPr>
        <p:spPr>
          <a:xfrm>
            <a:off x="6437168" y="6356351"/>
            <a:ext cx="2057400" cy="365125"/>
          </a:xfrm>
        </p:spPr>
        <p:txBody>
          <a:bodyPr/>
          <a:lstStyle/>
          <a:p>
            <a:fld id="{3F7D336E-AA2F-4395-A44B-D2F8BF539D6F}" type="slidenum">
              <a:rPr lang="en-US" smtClean="0">
                <a:solidFill>
                  <a:prstClr val="black">
                    <a:tint val="75000"/>
                  </a:prstClr>
                </a:solidFill>
              </a:rPr>
              <a:pPr/>
              <a:t>58</a:t>
            </a:fld>
            <a:endParaRPr lang="en-US" dirty="0">
              <a:solidFill>
                <a:prstClr val="black">
                  <a:tint val="75000"/>
                </a:prstClr>
              </a:solidFill>
            </a:endParaRPr>
          </a:p>
        </p:txBody>
      </p:sp>
      <p:pic>
        <p:nvPicPr>
          <p:cNvPr id="1028" name="Picture 4" descr="http://tomatogeeks.com/wp-content/uploads/2014/09/pastetomato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0955" y="797106"/>
            <a:ext cx="5613041" cy="371092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awakeatthewhisk.com/wp-content/uploads/Storing-tomatoes-6Sept2011-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572" y="4858192"/>
            <a:ext cx="2243214" cy="1863284"/>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148" name="Picture 4" descr="http://b86a38.medialib.glogster.com/media/d5120927805703ed65c7de69c2a747626ede1cc4d660ef0903834df4eeaf352a/tomatoes-wash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845" y="229431"/>
            <a:ext cx="1557338" cy="2190750"/>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http://www.finewebstores.com/assets/images/HFA/tomatoesinwirebaskket_991_gener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572" y="2677434"/>
            <a:ext cx="2413996" cy="1856444"/>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9584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Arial" panose="020B0604020202020204" pitchFamily="34" charset="0"/>
                <a:cs typeface="Arial" panose="020B0604020202020204" pitchFamily="34" charset="0"/>
              </a:rPr>
              <a:t>Gardening </a:t>
            </a:r>
            <a:r>
              <a:rPr lang="en-US" b="1" dirty="0" smtClean="0">
                <a:solidFill>
                  <a:srgbClr val="008000"/>
                </a:solidFill>
                <a:latin typeface="Arial" panose="020B0604020202020204" pitchFamily="34" charset="0"/>
                <a:cs typeface="Arial" panose="020B0604020202020204" pitchFamily="34" charset="0"/>
              </a:rPr>
              <a:t>After </a:t>
            </a:r>
            <a:r>
              <a:rPr lang="en-US" b="1" dirty="0">
                <a:solidFill>
                  <a:srgbClr val="008000"/>
                </a:solidFill>
                <a:latin typeface="Arial" panose="020B0604020202020204" pitchFamily="34" charset="0"/>
                <a:cs typeface="Arial" panose="020B0604020202020204" pitchFamily="34" charset="0"/>
              </a:rPr>
              <a:t>a </a:t>
            </a:r>
            <a:r>
              <a:rPr lang="en-US" b="1" dirty="0" smtClean="0">
                <a:solidFill>
                  <a:srgbClr val="008000"/>
                </a:solidFill>
                <a:latin typeface="Arial" panose="020B0604020202020204" pitchFamily="34" charset="0"/>
                <a:cs typeface="Arial" panose="020B0604020202020204" pitchFamily="34" charset="0"/>
              </a:rPr>
              <a:t>Flood </a:t>
            </a:r>
            <a:endParaRPr lang="en-US" b="1" dirty="0">
              <a:solidFill>
                <a:srgbClr val="008000"/>
              </a:solidFill>
            </a:endParaRPr>
          </a:p>
        </p:txBody>
      </p:sp>
      <p:sp>
        <p:nvSpPr>
          <p:cNvPr id="3" name="Rectangle 2"/>
          <p:cNvSpPr/>
          <p:nvPr/>
        </p:nvSpPr>
        <p:spPr>
          <a:xfrm>
            <a:off x="197057" y="1720840"/>
            <a:ext cx="6660943" cy="4524315"/>
          </a:xfrm>
          <a:prstGeom prst="rect">
            <a:avLst/>
          </a:prstGeom>
        </p:spPr>
        <p:txBody>
          <a:bodyPr wrap="square">
            <a:spAutoFit/>
          </a:bodyPr>
          <a:lstStyle/>
          <a:p>
            <a:r>
              <a:rPr lang="en-US" sz="2400" dirty="0">
                <a:latin typeface="+mj-lt"/>
              </a:rPr>
              <a:t>What to do if your garden area was flooded</a:t>
            </a:r>
          </a:p>
          <a:p>
            <a:r>
              <a:rPr lang="en-US" sz="2400" dirty="0">
                <a:latin typeface="+mj-lt"/>
              </a:rPr>
              <a:t>Don’t try to work wet soil</a:t>
            </a:r>
          </a:p>
          <a:p>
            <a:r>
              <a:rPr lang="en-US" sz="2400" dirty="0">
                <a:latin typeface="+mj-lt"/>
              </a:rPr>
              <a:t>Is the soil damaged?</a:t>
            </a:r>
          </a:p>
          <a:p>
            <a:r>
              <a:rPr lang="en-US" sz="2400" dirty="0">
                <a:latin typeface="+mj-lt"/>
              </a:rPr>
              <a:t>Did flood water come from a contaminated source?</a:t>
            </a:r>
          </a:p>
          <a:p>
            <a:pPr lvl="1"/>
            <a:r>
              <a:rPr lang="en-US" sz="2400" dirty="0">
                <a:latin typeface="+mj-lt"/>
              </a:rPr>
              <a:t>River water of just rain runoff?</a:t>
            </a:r>
          </a:p>
          <a:p>
            <a:pPr lvl="1"/>
            <a:r>
              <a:rPr lang="en-US" sz="2400" dirty="0">
                <a:latin typeface="+mj-lt"/>
              </a:rPr>
              <a:t>Do you or your neighbors have livestock?</a:t>
            </a:r>
          </a:p>
          <a:p>
            <a:pPr lvl="1"/>
            <a:r>
              <a:rPr lang="en-US" sz="2400" dirty="0">
                <a:latin typeface="+mj-lt"/>
              </a:rPr>
              <a:t>Is a pet area nearby?</a:t>
            </a:r>
          </a:p>
          <a:p>
            <a:pPr lvl="1"/>
            <a:r>
              <a:rPr lang="en-US" sz="2400" dirty="0">
                <a:latin typeface="+mj-lt"/>
              </a:rPr>
              <a:t>Is a compost pile nearby?</a:t>
            </a:r>
          </a:p>
          <a:p>
            <a:r>
              <a:rPr lang="en-US" sz="2400" dirty="0">
                <a:latin typeface="+mj-lt"/>
              </a:rPr>
              <a:t>Eliminate snail and slug hiding places.</a:t>
            </a:r>
          </a:p>
          <a:p>
            <a:r>
              <a:rPr lang="en-US" sz="2400" dirty="0">
                <a:latin typeface="+mj-lt"/>
              </a:rPr>
              <a:t>Watch for emerging weeds.</a:t>
            </a:r>
          </a:p>
          <a:p>
            <a:r>
              <a:rPr lang="en-US" sz="2400" dirty="0">
                <a:latin typeface="+mj-lt"/>
              </a:rPr>
              <a:t>Empty any containers that have collected water.</a:t>
            </a:r>
          </a:p>
        </p:txBody>
      </p:sp>
    </p:spTree>
    <p:extLst>
      <p:ext uri="{BB962C8B-B14F-4D97-AF65-F5344CB8AC3E}">
        <p14:creationId xmlns:p14="http://schemas.microsoft.com/office/powerpoint/2010/main" val="367508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UC Master Gardeners</a:t>
            </a:r>
            <a:endParaRPr lang="en-US" b="1" dirty="0">
              <a:solidFill>
                <a:srgbClr val="008000"/>
              </a:solidFill>
            </a:endParaRPr>
          </a:p>
        </p:txBody>
      </p:sp>
      <p:sp>
        <p:nvSpPr>
          <p:cNvPr id="3" name="Content Placeholder 2"/>
          <p:cNvSpPr>
            <a:spLocks noGrp="1"/>
          </p:cNvSpPr>
          <p:nvPr>
            <p:ph idx="1"/>
          </p:nvPr>
        </p:nvSpPr>
        <p:spPr/>
        <p:txBody>
          <a:bodyPr/>
          <a:lstStyle/>
          <a:p>
            <a:r>
              <a:rPr lang="en-US" sz="3200" dirty="0">
                <a:solidFill>
                  <a:srgbClr val="008000"/>
                </a:solidFill>
                <a:latin typeface="+mj-lt"/>
                <a:cs typeface="Calibri"/>
              </a:rPr>
              <a:t>More of what we do:</a:t>
            </a:r>
          </a:p>
          <a:p>
            <a:r>
              <a:rPr lang="en-US" sz="3200" dirty="0">
                <a:latin typeface="+mj-lt"/>
                <a:cs typeface="Calibri"/>
              </a:rPr>
              <a:t>Website</a:t>
            </a:r>
          </a:p>
          <a:p>
            <a:r>
              <a:rPr lang="en-US" sz="3200" dirty="0">
                <a:latin typeface="+mj-lt"/>
                <a:cs typeface="Calibri"/>
              </a:rPr>
              <a:t>Train future Master Gardeners</a:t>
            </a:r>
          </a:p>
          <a:p>
            <a:r>
              <a:rPr lang="en-US" sz="3200" dirty="0">
                <a:latin typeface="+mj-lt"/>
                <a:cs typeface="Calibri"/>
              </a:rPr>
              <a:t>Tomato Sale—April </a:t>
            </a:r>
            <a:r>
              <a:rPr lang="en-US" sz="3200" dirty="0" smtClean="0">
                <a:latin typeface="+mj-lt"/>
                <a:cs typeface="Calibri"/>
              </a:rPr>
              <a:t>8, 2017</a:t>
            </a:r>
            <a:endParaRPr lang="en-US" sz="3200" dirty="0">
              <a:latin typeface="+mj-lt"/>
              <a:cs typeface="Calibri"/>
            </a:endParaRPr>
          </a:p>
          <a:p>
            <a:r>
              <a:rPr lang="en-US" sz="3200" dirty="0">
                <a:latin typeface="+mj-lt"/>
                <a:cs typeface="Calibri"/>
              </a:rPr>
              <a:t>Garden Tour</a:t>
            </a:r>
            <a:r>
              <a:rPr lang="en-US" sz="3200" dirty="0" smtClean="0">
                <a:latin typeface="+mj-lt"/>
                <a:cs typeface="Calibri"/>
              </a:rPr>
              <a:t>—May 21, 2017</a:t>
            </a:r>
            <a:endParaRPr lang="en-US" sz="3200" dirty="0">
              <a:latin typeface="+mj-lt"/>
              <a:cs typeface="Calibri"/>
            </a:endParaRPr>
          </a:p>
          <a:p>
            <a:endParaRPr lang="en-US" dirty="0"/>
          </a:p>
        </p:txBody>
      </p:sp>
    </p:spTree>
    <p:extLst>
      <p:ext uri="{BB962C8B-B14F-4D97-AF65-F5344CB8AC3E}">
        <p14:creationId xmlns:p14="http://schemas.microsoft.com/office/powerpoint/2010/main" val="30767139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Now What?</a:t>
            </a:r>
            <a:endParaRPr lang="en-US" b="1" dirty="0">
              <a:solidFill>
                <a:srgbClr val="008000"/>
              </a:solidFill>
            </a:endParaRPr>
          </a:p>
        </p:txBody>
      </p:sp>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34" y="1549716"/>
            <a:ext cx="6809420" cy="510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75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Tomato Fun Facts!</a:t>
            </a:r>
            <a:endParaRPr lang="en-US" b="1" dirty="0">
              <a:solidFill>
                <a:srgbClr val="008000"/>
              </a:solidFill>
            </a:endParaRPr>
          </a:p>
        </p:txBody>
      </p:sp>
      <p:sp>
        <p:nvSpPr>
          <p:cNvPr id="3" name="Content Placeholder 2"/>
          <p:cNvSpPr>
            <a:spLocks noGrp="1"/>
          </p:cNvSpPr>
          <p:nvPr>
            <p:ph idx="1"/>
          </p:nvPr>
        </p:nvSpPr>
        <p:spPr/>
        <p:txBody>
          <a:bodyPr>
            <a:normAutofit/>
          </a:bodyPr>
          <a:lstStyle/>
          <a:p>
            <a:r>
              <a:rPr lang="en-US" sz="3200" dirty="0">
                <a:solidFill>
                  <a:prstClr val="black"/>
                </a:solidFill>
                <a:latin typeface="+mj-lt"/>
              </a:rPr>
              <a:t>Tomatoes keep longer with the stem down</a:t>
            </a:r>
            <a:r>
              <a:rPr lang="en-US" sz="3200" dirty="0" smtClean="0">
                <a:solidFill>
                  <a:prstClr val="black"/>
                </a:solidFill>
                <a:latin typeface="+mj-lt"/>
              </a:rPr>
              <a:t>.</a:t>
            </a:r>
          </a:p>
          <a:p>
            <a:r>
              <a:rPr lang="en-US" sz="3200" dirty="0">
                <a:solidFill>
                  <a:prstClr val="black"/>
                </a:solidFill>
                <a:latin typeface="+mj-lt"/>
              </a:rPr>
              <a:t>Fresh-picked tomatoes will last longer on the kitchen counter than store-bought ones.</a:t>
            </a:r>
          </a:p>
          <a:p>
            <a:r>
              <a:rPr lang="en-US" sz="3200" dirty="0" smtClean="0">
                <a:solidFill>
                  <a:prstClr val="black"/>
                </a:solidFill>
                <a:latin typeface="+mj-lt"/>
              </a:rPr>
              <a:t>And more . . . .</a:t>
            </a:r>
            <a:endParaRPr lang="en-US" sz="3200" dirty="0">
              <a:solidFill>
                <a:prstClr val="black"/>
              </a:solidFill>
              <a:latin typeface="+mj-lt"/>
            </a:endParaRPr>
          </a:p>
          <a:p>
            <a:endParaRPr lang="en-US" sz="3200" dirty="0">
              <a:latin typeface="+mj-lt"/>
            </a:endParaRPr>
          </a:p>
        </p:txBody>
      </p:sp>
    </p:spTree>
    <p:extLst>
      <p:ext uri="{BB962C8B-B14F-4D97-AF65-F5344CB8AC3E}">
        <p14:creationId xmlns:p14="http://schemas.microsoft.com/office/powerpoint/2010/main" val="12926415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Just One More Thing</a:t>
            </a:r>
            <a:endParaRPr lang="en-US" b="1" dirty="0">
              <a:solidFill>
                <a:srgbClr val="008000"/>
              </a:solidFill>
            </a:endParaRPr>
          </a:p>
        </p:txBody>
      </p:sp>
      <p:pic>
        <p:nvPicPr>
          <p:cNvPr id="5" name="Content Placeholder 4" descr="2017 TS business card.png"/>
          <p:cNvPicPr>
            <a:picLocks noGrp="1" noChangeAspect="1"/>
          </p:cNvPicPr>
          <p:nvPr>
            <p:ph idx="1"/>
          </p:nvPr>
        </p:nvPicPr>
        <p:blipFill>
          <a:blip r:embed="rId2">
            <a:extLst>
              <a:ext uri="{28A0092B-C50C-407E-A947-70E740481C1C}">
                <a14:useLocalDpi xmlns:a14="http://schemas.microsoft.com/office/drawing/2010/main" val="0"/>
              </a:ext>
            </a:extLst>
          </a:blip>
          <a:srcRect t="4269" b="4269"/>
          <a:stretch>
            <a:fillRect/>
          </a:stretch>
        </p:blipFill>
        <p:spPr>
          <a:xfrm>
            <a:off x="988358" y="1688768"/>
            <a:ext cx="7818327" cy="4452204"/>
          </a:xfr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Here is the real Last Thing!</a:t>
            </a:r>
            <a:endParaRPr lang="en-US" b="1" dirty="0">
              <a:solidFill>
                <a:srgbClr val="008000"/>
              </a:solidFill>
            </a:endParaRPr>
          </a:p>
        </p:txBody>
      </p:sp>
      <p:pic>
        <p:nvPicPr>
          <p:cNvPr id="4" name="Content Placeholder 3" descr="2017 GT business card.png"/>
          <p:cNvPicPr>
            <a:picLocks noGrp="1" noChangeAspect="1"/>
          </p:cNvPicPr>
          <p:nvPr>
            <p:ph idx="1"/>
          </p:nvPr>
        </p:nvPicPr>
        <p:blipFill>
          <a:blip r:embed="rId2">
            <a:extLst>
              <a:ext uri="{28A0092B-C50C-407E-A947-70E740481C1C}">
                <a14:useLocalDpi xmlns:a14="http://schemas.microsoft.com/office/drawing/2010/main" val="0"/>
              </a:ext>
            </a:extLst>
          </a:blip>
          <a:srcRect t="2483" b="2483"/>
          <a:stretch>
            <a:fillRect/>
          </a:stretch>
        </p:blipFill>
        <p:spPr/>
      </p:pic>
    </p:spTree>
    <p:extLst>
      <p:ext uri="{BB962C8B-B14F-4D97-AF65-F5344CB8AC3E}">
        <p14:creationId xmlns:p14="http://schemas.microsoft.com/office/powerpoint/2010/main" val="35499007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True or False?</a:t>
            </a:r>
            <a:endParaRPr lang="en-US" b="1" dirty="0">
              <a:solidFill>
                <a:srgbClr val="008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4734272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Questions?</a:t>
            </a:r>
            <a:endParaRPr lang="en-US" b="1" dirty="0">
              <a:solidFill>
                <a:srgbClr val="008000"/>
              </a:solidFill>
            </a:endParaRPr>
          </a:p>
        </p:txBody>
      </p:sp>
      <p:sp>
        <p:nvSpPr>
          <p:cNvPr id="3" name="Content Placeholder 2"/>
          <p:cNvSpPr>
            <a:spLocks noGrp="1"/>
          </p:cNvSpPr>
          <p:nvPr>
            <p:ph idx="1"/>
          </p:nvPr>
        </p:nvSpPr>
        <p:spPr>
          <a:xfrm>
            <a:off x="1002314" y="2044700"/>
            <a:ext cx="7167284" cy="4081463"/>
          </a:xfrm>
        </p:spPr>
        <p:txBody>
          <a:bodyPr>
            <a:normAutofit/>
          </a:bodyPr>
          <a:lstStyle/>
          <a:p>
            <a:pPr algn="ctr">
              <a:buNone/>
            </a:pPr>
            <a:r>
              <a:rPr lang="en-US" sz="3200" dirty="0" smtClean="0">
                <a:solidFill>
                  <a:srgbClr val="008000"/>
                </a:solidFill>
                <a:latin typeface="+mj-lt"/>
              </a:rPr>
              <a:t>Thank you!</a:t>
            </a:r>
          </a:p>
          <a:p>
            <a:pPr algn="ctr">
              <a:buNone/>
            </a:pPr>
            <a:endParaRPr lang="en-US" sz="3200" dirty="0" smtClean="0">
              <a:solidFill>
                <a:srgbClr val="008000"/>
              </a:solidFill>
              <a:latin typeface="+mj-lt"/>
            </a:endParaRPr>
          </a:p>
          <a:p>
            <a:pPr algn="ctr">
              <a:buNone/>
            </a:pPr>
            <a:r>
              <a:rPr lang="en-US" sz="3200" dirty="0" smtClean="0">
                <a:solidFill>
                  <a:srgbClr val="008000"/>
                </a:solidFill>
                <a:latin typeface="+mj-lt"/>
              </a:rPr>
              <a:t> </a:t>
            </a:r>
          </a:p>
          <a:p>
            <a:pPr algn="ctr">
              <a:buNone/>
            </a:pPr>
            <a:endParaRPr lang="en-US" sz="3200" dirty="0" smtClean="0">
              <a:solidFill>
                <a:srgbClr val="008000"/>
              </a:solidFill>
              <a:latin typeface="+mj-lt"/>
            </a:endParaRPr>
          </a:p>
          <a:p>
            <a:pPr algn="ctr">
              <a:buNone/>
            </a:pPr>
            <a:endParaRPr lang="en-US" sz="3200" dirty="0" smtClean="0">
              <a:solidFill>
                <a:srgbClr val="008000"/>
              </a:solidFill>
              <a:latin typeface="+mj-lt"/>
            </a:endParaRPr>
          </a:p>
          <a:p>
            <a:pPr algn="ctr">
              <a:buNone/>
            </a:pPr>
            <a:endParaRPr lang="en-US" sz="3200" dirty="0" smtClean="0">
              <a:solidFill>
                <a:srgbClr val="008000"/>
              </a:solidFill>
              <a:latin typeface="+mj-lt"/>
            </a:endParaRPr>
          </a:p>
        </p:txBody>
      </p:sp>
      <p:pic>
        <p:nvPicPr>
          <p:cNvPr id="4" name="Picture 3" descr="ttps://ucanr.edu/mg/users/documents/5576Logos%5F%2D%5FArtwork19753.jpg"/>
          <p:cNvPicPr/>
          <p:nvPr/>
        </p:nvPicPr>
        <p:blipFill>
          <a:blip r:embed="rId2"/>
          <a:srcRect/>
          <a:stretch>
            <a:fillRect/>
          </a:stretch>
        </p:blipFill>
        <p:spPr bwMode="auto">
          <a:xfrm>
            <a:off x="2187328" y="2946073"/>
            <a:ext cx="4762729" cy="318009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8000"/>
                </a:solidFill>
              </a:rPr>
              <a:t>This is the moth—over 4 inches!</a:t>
            </a:r>
            <a:endParaRPr lang="en-US" b="1" dirty="0">
              <a:solidFill>
                <a:srgbClr val="008000"/>
              </a:solidFill>
            </a:endParaRPr>
          </a:p>
        </p:txBody>
      </p:sp>
      <p:pic>
        <p:nvPicPr>
          <p:cNvPr id="4" name="Content Placeholder 3" descr="ttp://upload.wikimedia.org/wikipedia/commons/e/ee/Manduca_sexta_female_sjh.JPG"/>
          <p:cNvPicPr>
            <a:picLocks noGrp="1"/>
          </p:cNvPicPr>
          <p:nvPr>
            <p:ph idx="1"/>
          </p:nvPr>
        </p:nvPicPr>
        <p:blipFill>
          <a:blip r:embed="rId3"/>
          <a:srcRect t="12029" b="12029"/>
          <a:stretch>
            <a:fillRect/>
          </a:stretch>
        </p:blipFill>
        <p:spPr bwMode="auto">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More Harvest and Storage</a:t>
            </a:r>
            <a:endParaRPr lang="en-US" b="1" dirty="0">
              <a:solidFill>
                <a:srgbClr val="008000"/>
              </a:solidFill>
            </a:endParaRPr>
          </a:p>
        </p:txBody>
      </p:sp>
      <p:sp>
        <p:nvSpPr>
          <p:cNvPr id="3" name="Content Placeholder 2"/>
          <p:cNvSpPr>
            <a:spLocks noGrp="1"/>
          </p:cNvSpPr>
          <p:nvPr>
            <p:ph idx="1"/>
          </p:nvPr>
        </p:nvSpPr>
        <p:spPr>
          <a:xfrm>
            <a:off x="770164" y="1371600"/>
            <a:ext cx="7761062" cy="5072657"/>
          </a:xfrm>
        </p:spPr>
        <p:txBody>
          <a:bodyPr>
            <a:normAutofit fontScale="85000" lnSpcReduction="10000"/>
          </a:bodyPr>
          <a:lstStyle/>
          <a:p>
            <a:pPr marL="457200" indent="-457200">
              <a:buFont typeface="Arial" panose="020B0604020202020204" pitchFamily="34" charset="0"/>
              <a:buChar char="•"/>
            </a:pPr>
            <a:endParaRPr lang="en-US" sz="2400" dirty="0" smtClean="0">
              <a:solidFill>
                <a:prstClr val="black"/>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500" dirty="0" smtClean="0">
                <a:solidFill>
                  <a:srgbClr val="000000"/>
                </a:solidFill>
                <a:latin typeface="Arial" panose="020B0604020202020204" pitchFamily="34" charset="0"/>
                <a:cs typeface="Arial" panose="020B0604020202020204" pitchFamily="34" charset="0"/>
              </a:rPr>
              <a:t>Water </a:t>
            </a:r>
            <a:r>
              <a:rPr lang="en-US" sz="3500" dirty="0">
                <a:solidFill>
                  <a:srgbClr val="000000"/>
                </a:solidFill>
                <a:latin typeface="Arial" panose="020B0604020202020204" pitchFamily="34" charset="0"/>
                <a:cs typeface="Arial" panose="020B0604020202020204" pitchFamily="34" charset="0"/>
              </a:rPr>
              <a:t>content of tomatoes.</a:t>
            </a:r>
          </a:p>
          <a:p>
            <a:pPr marL="457200" indent="-457200">
              <a:buFont typeface="Arial" panose="020B0604020202020204" pitchFamily="34" charset="0"/>
              <a:buChar char="•"/>
            </a:pPr>
            <a:r>
              <a:rPr lang="en-US" sz="3500" dirty="0">
                <a:solidFill>
                  <a:srgbClr val="000000"/>
                </a:solidFill>
                <a:latin typeface="Arial" panose="020B0604020202020204" pitchFamily="34" charset="0"/>
                <a:cs typeface="Arial" panose="020B0604020202020204" pitchFamily="34" charset="0"/>
              </a:rPr>
              <a:t>Is a tomato a fruit or vegetable?</a:t>
            </a:r>
          </a:p>
          <a:p>
            <a:pPr marL="457200" indent="-457200">
              <a:buFont typeface="Arial" panose="020B0604020202020204" pitchFamily="34" charset="0"/>
              <a:buChar char="•"/>
            </a:pPr>
            <a:r>
              <a:rPr lang="en-US" sz="3500" dirty="0">
                <a:solidFill>
                  <a:srgbClr val="000000"/>
                </a:solidFill>
                <a:latin typeface="Arial" panose="020B0604020202020204" pitchFamily="34" charset="0"/>
                <a:cs typeface="Arial" panose="020B0604020202020204" pitchFamily="34" charset="0"/>
              </a:rPr>
              <a:t>How many tomatoes will a plant produce?</a:t>
            </a:r>
          </a:p>
          <a:p>
            <a:pPr marL="457200" indent="-457200">
              <a:buFont typeface="Arial" panose="020B0604020202020204" pitchFamily="34" charset="0"/>
              <a:buChar char="•"/>
            </a:pPr>
            <a:r>
              <a:rPr lang="en-US" sz="3500" dirty="0">
                <a:solidFill>
                  <a:srgbClr val="000000"/>
                </a:solidFill>
                <a:latin typeface="Arial" panose="020B0604020202020204" pitchFamily="34" charset="0"/>
                <a:cs typeface="Arial" panose="020B0604020202020204" pitchFamily="34" charset="0"/>
              </a:rPr>
              <a:t>How many pounds of tomatoes are needed to produce a quart of sauce?</a:t>
            </a:r>
          </a:p>
          <a:p>
            <a:pPr marL="457200" indent="-457200">
              <a:buFont typeface="Arial" panose="020B0604020202020204" pitchFamily="34" charset="0"/>
              <a:buChar char="•"/>
            </a:pPr>
            <a:r>
              <a:rPr lang="en-US" sz="3500" dirty="0">
                <a:solidFill>
                  <a:srgbClr val="000000"/>
                </a:solidFill>
                <a:latin typeface="Arial" panose="020B0604020202020204" pitchFamily="34" charset="0"/>
                <a:cs typeface="Arial" panose="020B0604020202020204" pitchFamily="34" charset="0"/>
              </a:rPr>
              <a:t>Are all paste tomatoes created equal?</a:t>
            </a:r>
          </a:p>
          <a:p>
            <a:pPr marL="457200" indent="-457200">
              <a:buFont typeface="Arial" panose="020B0604020202020204" pitchFamily="34" charset="0"/>
              <a:buChar char="•"/>
            </a:pPr>
            <a:r>
              <a:rPr lang="en-US" sz="3500" dirty="0">
                <a:solidFill>
                  <a:srgbClr val="000000"/>
                </a:solidFill>
                <a:latin typeface="Arial" panose="020B0604020202020204" pitchFamily="34" charset="0"/>
                <a:cs typeface="Arial" panose="020B0604020202020204" pitchFamily="34" charset="0"/>
              </a:rPr>
              <a:t>Origin of tomatoes.</a:t>
            </a:r>
          </a:p>
          <a:p>
            <a:endParaRPr lang="en-US" dirty="0"/>
          </a:p>
        </p:txBody>
      </p:sp>
    </p:spTree>
    <p:extLst>
      <p:ext uri="{BB962C8B-B14F-4D97-AF65-F5344CB8AC3E}">
        <p14:creationId xmlns:p14="http://schemas.microsoft.com/office/powerpoint/2010/main" val="4180562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Today’s Team</a:t>
            </a:r>
            <a:endParaRPr lang="en-US" b="1" dirty="0">
              <a:solidFill>
                <a:srgbClr val="008000"/>
              </a:solidFill>
            </a:endParaRPr>
          </a:p>
        </p:txBody>
      </p:sp>
      <p:sp>
        <p:nvSpPr>
          <p:cNvPr id="3" name="Content Placeholder 2"/>
          <p:cNvSpPr>
            <a:spLocks noGrp="1"/>
          </p:cNvSpPr>
          <p:nvPr>
            <p:ph idx="1"/>
          </p:nvPr>
        </p:nvSpPr>
        <p:spPr>
          <a:xfrm>
            <a:off x="988359" y="1371600"/>
            <a:ext cx="7167284" cy="4754563"/>
          </a:xfrm>
        </p:spPr>
        <p:txBody>
          <a:bodyPr>
            <a:normAutofit/>
          </a:bodyPr>
          <a:lstStyle/>
          <a:p>
            <a:r>
              <a:rPr lang="en-US" sz="3200" dirty="0" smtClean="0">
                <a:solidFill>
                  <a:srgbClr val="000000"/>
                </a:solidFill>
                <a:latin typeface="+mj-lt"/>
              </a:rPr>
              <a:t>Angelina </a:t>
            </a:r>
            <a:r>
              <a:rPr lang="en-US" sz="3200" dirty="0" err="1" smtClean="0">
                <a:solidFill>
                  <a:srgbClr val="000000"/>
                </a:solidFill>
                <a:latin typeface="+mj-lt"/>
              </a:rPr>
              <a:t>Guillen</a:t>
            </a:r>
            <a:endParaRPr lang="en-US" sz="3200" dirty="0" smtClean="0">
              <a:solidFill>
                <a:srgbClr val="000000"/>
              </a:solidFill>
              <a:latin typeface="+mj-lt"/>
            </a:endParaRPr>
          </a:p>
          <a:p>
            <a:r>
              <a:rPr lang="en-US" sz="3200" dirty="0" smtClean="0">
                <a:solidFill>
                  <a:srgbClr val="000000"/>
                </a:solidFill>
                <a:latin typeface="+mj-lt"/>
              </a:rPr>
              <a:t>Susanne von Rosenberg</a:t>
            </a:r>
          </a:p>
          <a:p>
            <a:r>
              <a:rPr lang="en-US" sz="3200" dirty="0" smtClean="0">
                <a:solidFill>
                  <a:srgbClr val="000000"/>
                </a:solidFill>
                <a:latin typeface="+mj-lt"/>
              </a:rPr>
              <a:t>David </a:t>
            </a:r>
            <a:r>
              <a:rPr lang="en-US" sz="3200" dirty="0" err="1" smtClean="0">
                <a:solidFill>
                  <a:srgbClr val="000000"/>
                </a:solidFill>
                <a:latin typeface="+mj-lt"/>
              </a:rPr>
              <a:t>Layland</a:t>
            </a:r>
            <a:endParaRPr lang="en-US" sz="3200" dirty="0" smtClean="0">
              <a:solidFill>
                <a:srgbClr val="000000"/>
              </a:solidFill>
              <a:latin typeface="+mj-lt"/>
            </a:endParaRPr>
          </a:p>
          <a:p>
            <a:r>
              <a:rPr lang="en-US" sz="3200" dirty="0" smtClean="0">
                <a:solidFill>
                  <a:srgbClr val="000000"/>
                </a:solidFill>
                <a:latin typeface="+mj-lt"/>
              </a:rPr>
              <a:t>Barbara O’Meara</a:t>
            </a:r>
          </a:p>
          <a:p>
            <a:r>
              <a:rPr lang="en-US" sz="3200" dirty="0" smtClean="0">
                <a:solidFill>
                  <a:srgbClr val="000000"/>
                </a:solidFill>
                <a:latin typeface="+mj-lt"/>
              </a:rPr>
              <a:t>Gayle Nelson</a:t>
            </a:r>
          </a:p>
          <a:p>
            <a:r>
              <a:rPr lang="en-US" sz="3200" dirty="0" smtClean="0">
                <a:solidFill>
                  <a:srgbClr val="000000"/>
                </a:solidFill>
                <a:latin typeface="+mj-lt"/>
              </a:rPr>
              <a:t>The Front of the House Team . . . </a:t>
            </a:r>
          </a:p>
          <a:p>
            <a:endParaRPr lang="en-US" sz="3200" dirty="0">
              <a:solidFill>
                <a:srgbClr val="000000"/>
              </a:solidFill>
              <a:latin typeface="+mj-lt"/>
            </a:endParaRPr>
          </a:p>
        </p:txBody>
      </p:sp>
    </p:spTree>
    <p:extLst>
      <p:ext uri="{BB962C8B-B14F-4D97-AF65-F5344CB8AC3E}">
        <p14:creationId xmlns:p14="http://schemas.microsoft.com/office/powerpoint/2010/main" val="18095840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Today’s Topics</a:t>
            </a:r>
            <a:endParaRPr lang="en-US" b="1" dirty="0">
              <a:solidFill>
                <a:srgbClr val="008000"/>
              </a:solidFill>
            </a:endParaRPr>
          </a:p>
        </p:txBody>
      </p:sp>
      <p:sp>
        <p:nvSpPr>
          <p:cNvPr id="3" name="Content Placeholder 2"/>
          <p:cNvSpPr>
            <a:spLocks noGrp="1"/>
          </p:cNvSpPr>
          <p:nvPr>
            <p:ph idx="1"/>
          </p:nvPr>
        </p:nvSpPr>
        <p:spPr>
          <a:xfrm>
            <a:off x="988359" y="1479418"/>
            <a:ext cx="7167284" cy="4646747"/>
          </a:xfrm>
        </p:spPr>
        <p:txBody>
          <a:bodyPr>
            <a:normAutofit/>
          </a:bodyPr>
          <a:lstStyle/>
          <a:p>
            <a:r>
              <a:rPr lang="en-US" sz="3200" dirty="0" smtClean="0">
                <a:solidFill>
                  <a:srgbClr val="000000"/>
                </a:solidFill>
                <a:latin typeface="+mj-lt"/>
              </a:rPr>
              <a:t>Plant selection</a:t>
            </a:r>
          </a:p>
          <a:p>
            <a:r>
              <a:rPr lang="en-US" sz="3200" dirty="0" smtClean="0">
                <a:solidFill>
                  <a:srgbClr val="000000"/>
                </a:solidFill>
                <a:latin typeface="+mj-lt"/>
              </a:rPr>
              <a:t>Planting, including containers</a:t>
            </a:r>
          </a:p>
          <a:p>
            <a:r>
              <a:rPr lang="en-US" sz="3200" dirty="0" smtClean="0">
                <a:solidFill>
                  <a:srgbClr val="000000"/>
                </a:solidFill>
                <a:latin typeface="+mj-lt"/>
              </a:rPr>
              <a:t>Growing and cultivation</a:t>
            </a:r>
          </a:p>
          <a:p>
            <a:r>
              <a:rPr lang="en-US" sz="3200" dirty="0" smtClean="0">
                <a:solidFill>
                  <a:srgbClr val="000000"/>
                </a:solidFill>
                <a:latin typeface="+mj-lt"/>
              </a:rPr>
              <a:t>Problems</a:t>
            </a:r>
          </a:p>
          <a:p>
            <a:r>
              <a:rPr lang="en-US" sz="3200" dirty="0" smtClean="0">
                <a:solidFill>
                  <a:srgbClr val="000000"/>
                </a:solidFill>
                <a:latin typeface="+mj-lt"/>
              </a:rPr>
              <a:t>Resources</a:t>
            </a:r>
          </a:p>
          <a:p>
            <a:r>
              <a:rPr lang="en-US" sz="3200" dirty="0" smtClean="0">
                <a:solidFill>
                  <a:srgbClr val="000000"/>
                </a:solidFill>
                <a:latin typeface="+mj-lt"/>
              </a:rPr>
              <a:t>Harvest and storage</a:t>
            </a:r>
          </a:p>
          <a:p>
            <a:endParaRPr lang="en-US" sz="3200" dirty="0">
              <a:solidFill>
                <a:srgbClr val="008000"/>
              </a:solidFill>
              <a:latin typeface="+mj-lt"/>
            </a:endParaRP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8000"/>
                </a:solidFill>
              </a:rPr>
              <a:t>Plant Selection</a:t>
            </a:r>
            <a:endParaRPr lang="en-US" b="1" dirty="0">
              <a:solidFill>
                <a:srgbClr val="008000"/>
              </a:solidFill>
            </a:endParaRPr>
          </a:p>
        </p:txBody>
      </p:sp>
      <p:sp>
        <p:nvSpPr>
          <p:cNvPr id="3" name="Content Placeholder 2"/>
          <p:cNvSpPr>
            <a:spLocks noGrp="1"/>
          </p:cNvSpPr>
          <p:nvPr>
            <p:ph idx="1"/>
          </p:nvPr>
        </p:nvSpPr>
        <p:spPr/>
        <p:txBody>
          <a:bodyPr>
            <a:normAutofit/>
          </a:bodyPr>
          <a:lstStyle/>
          <a:p>
            <a:r>
              <a:rPr lang="en-US" sz="3200" dirty="0" smtClean="0">
                <a:solidFill>
                  <a:srgbClr val="000000"/>
                </a:solidFill>
                <a:latin typeface="+mj-lt"/>
              </a:rPr>
              <a:t>Plants or seeds?</a:t>
            </a:r>
          </a:p>
          <a:p>
            <a:r>
              <a:rPr lang="en-US" sz="3200" dirty="0" smtClean="0">
                <a:solidFill>
                  <a:srgbClr val="000000"/>
                </a:solidFill>
                <a:latin typeface="+mj-lt"/>
              </a:rPr>
              <a:t>Determinate or indeterminate?</a:t>
            </a:r>
          </a:p>
          <a:p>
            <a:r>
              <a:rPr lang="en-US" sz="3200" dirty="0" smtClean="0">
                <a:solidFill>
                  <a:srgbClr val="000000"/>
                </a:solidFill>
                <a:latin typeface="+mj-lt"/>
              </a:rPr>
              <a:t>Heirloom or hybrid?</a:t>
            </a:r>
          </a:p>
          <a:p>
            <a:r>
              <a:rPr lang="en-US" sz="3200" dirty="0" smtClean="0">
                <a:solidFill>
                  <a:srgbClr val="000000"/>
                </a:solidFill>
                <a:latin typeface="+mj-lt"/>
              </a:rPr>
              <a:t>How much space?</a:t>
            </a:r>
          </a:p>
          <a:p>
            <a:endParaRPr lang="en-US" sz="3200" dirty="0" smtClean="0">
              <a:solidFill>
                <a:srgbClr val="008000"/>
              </a:solidFill>
              <a:latin typeface="+mj-lt"/>
            </a:endParaRPr>
          </a:p>
          <a:p>
            <a:endParaRPr lang="en-US" sz="3200" dirty="0">
              <a:solidFill>
                <a:srgbClr val="008000"/>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3419</TotalTime>
  <Words>3152</Words>
  <Application>Microsoft Macintosh PowerPoint</Application>
  <PresentationFormat>On-screen Show (4:3)</PresentationFormat>
  <Paragraphs>446</Paragraphs>
  <Slides>67</Slides>
  <Notes>33</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Twilight</vt:lpstr>
      <vt:lpstr>Welcome!</vt:lpstr>
      <vt:lpstr>It’s Almost Time for Tomatoes!</vt:lpstr>
      <vt:lpstr>Growing Tomatoes in the  Home Garden</vt:lpstr>
      <vt:lpstr>UC Master Gardeners</vt:lpstr>
      <vt:lpstr>UC Master Gardeners</vt:lpstr>
      <vt:lpstr>UC Master Gardeners</vt:lpstr>
      <vt:lpstr>Today’s Team</vt:lpstr>
      <vt:lpstr>Today’s Topics</vt:lpstr>
      <vt:lpstr>Plant Selection</vt:lpstr>
      <vt:lpstr>Seed Packet 101</vt:lpstr>
      <vt:lpstr>Decoding Seed Packets </vt:lpstr>
      <vt:lpstr>Disease Resistance</vt:lpstr>
      <vt:lpstr>How Much Space?</vt:lpstr>
      <vt:lpstr>Plant Selection--Choosing</vt:lpstr>
      <vt:lpstr>Selected Varieties </vt:lpstr>
      <vt:lpstr>Planting</vt:lpstr>
      <vt:lpstr>Cages</vt:lpstr>
      <vt:lpstr>Support Options</vt:lpstr>
      <vt:lpstr>Wooden Options</vt:lpstr>
      <vt:lpstr>Even Strings</vt:lpstr>
      <vt:lpstr>Planting in Containers</vt:lpstr>
      <vt:lpstr>Growing &amp; Cultivation</vt:lpstr>
      <vt:lpstr>Support your tomatoes</vt:lpstr>
      <vt:lpstr>Check soil moisture….. Water deeply and less often….. Water the soil and not the plant.</vt:lpstr>
      <vt:lpstr>Mulch!..... saves water…..reduces weeds</vt:lpstr>
      <vt:lpstr>Fertilizing</vt:lpstr>
      <vt:lpstr>Pruning  (aka “pinching”)</vt:lpstr>
      <vt:lpstr>Check for problems</vt:lpstr>
      <vt:lpstr>Find All Kinds of Help</vt:lpstr>
      <vt:lpstr>Problems</vt:lpstr>
      <vt:lpstr>Bacteria and Fungi</vt:lpstr>
      <vt:lpstr>Early Blight</vt:lpstr>
      <vt:lpstr>Fusarium Wilt</vt:lpstr>
      <vt:lpstr>Late Blight</vt:lpstr>
      <vt:lpstr>Verticillium Wilt</vt:lpstr>
      <vt:lpstr>Solutions for Wilts</vt:lpstr>
      <vt:lpstr>Invertebrates</vt:lpstr>
      <vt:lpstr>Hornworm—3 inches long!</vt:lpstr>
      <vt:lpstr>Stink bugs</vt:lpstr>
      <vt:lpstr>Tomato russet mite</vt:lpstr>
      <vt:lpstr>Thrips</vt:lpstr>
      <vt:lpstr>Vertebrate Pests</vt:lpstr>
      <vt:lpstr>Environmental Disorders</vt:lpstr>
      <vt:lpstr>Blossom End Rot</vt:lpstr>
      <vt:lpstr>Catfacing</vt:lpstr>
      <vt:lpstr>Fruit Cracks</vt:lpstr>
      <vt:lpstr>Sun Scald</vt:lpstr>
      <vt:lpstr>Tomato leaf roll</vt:lpstr>
      <vt:lpstr>Overwatering</vt:lpstr>
      <vt:lpstr>Find All Kinds of Help</vt:lpstr>
      <vt:lpstr>Harvest and Storage</vt:lpstr>
      <vt:lpstr>When to Harvest</vt:lpstr>
      <vt:lpstr>When to Harvest</vt:lpstr>
      <vt:lpstr>How to harvest</vt:lpstr>
      <vt:lpstr>Ripening Green Tomatoes</vt:lpstr>
      <vt:lpstr>Ripening Green Tomatoes</vt:lpstr>
      <vt:lpstr>Storing Tomatoes</vt:lpstr>
      <vt:lpstr>Storing Tomatoes</vt:lpstr>
      <vt:lpstr>Gardening After a Flood </vt:lpstr>
      <vt:lpstr>Now What?</vt:lpstr>
      <vt:lpstr>Tomato Fun Facts!</vt:lpstr>
      <vt:lpstr>Just One More Thing</vt:lpstr>
      <vt:lpstr>Here is the real Last Thing!</vt:lpstr>
      <vt:lpstr>True or False?</vt:lpstr>
      <vt:lpstr>Questions?</vt:lpstr>
      <vt:lpstr>This is the moth—over 4 inches!</vt:lpstr>
      <vt:lpstr>More Harvest and Storage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Tomatoes in the  Home Garden</dc:title>
  <dc:creator>Gayle  Nelson</dc:creator>
  <cp:lastModifiedBy>Gayle Nelson</cp:lastModifiedBy>
  <cp:revision>53</cp:revision>
  <cp:lastPrinted>2013-03-20T16:10:28Z</cp:lastPrinted>
  <dcterms:created xsi:type="dcterms:W3CDTF">2013-04-10T14:22:59Z</dcterms:created>
  <dcterms:modified xsi:type="dcterms:W3CDTF">2017-03-25T15:29:08Z</dcterms:modified>
</cp:coreProperties>
</file>