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85" r:id="rId2"/>
    <p:sldId id="286" r:id="rId3"/>
    <p:sldId id="287" r:id="rId4"/>
    <p:sldId id="288" r:id="rId5"/>
    <p:sldId id="267" r:id="rId6"/>
    <p:sldId id="280" r:id="rId7"/>
    <p:sldId id="282" r:id="rId8"/>
    <p:sldId id="281" r:id="rId9"/>
    <p:sldId id="279" r:id="rId10"/>
    <p:sldId id="278" r:id="rId11"/>
    <p:sldId id="268" r:id="rId12"/>
    <p:sldId id="269" r:id="rId13"/>
    <p:sldId id="270" r:id="rId14"/>
    <p:sldId id="271" r:id="rId15"/>
    <p:sldId id="272" r:id="rId16"/>
    <p:sldId id="273" r:id="rId17"/>
    <p:sldId id="274" r:id="rId18"/>
    <p:sldId id="275" r:id="rId19"/>
    <p:sldId id="276" r:id="rId20"/>
    <p:sldId id="293" r:id="rId21"/>
    <p:sldId id="291" r:id="rId22"/>
    <p:sldId id="284" r:id="rId23"/>
    <p:sldId id="292" r:id="rId24"/>
    <p:sldId id="290"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6" autoAdjust="0"/>
    <p:restoredTop sz="84642" autoAdjust="0"/>
  </p:normalViewPr>
  <p:slideViewPr>
    <p:cSldViewPr snapToGrid="0">
      <p:cViewPr varScale="1">
        <p:scale>
          <a:sx n="81" d="100"/>
          <a:sy n="81" d="100"/>
        </p:scale>
        <p:origin x="120" y="330"/>
      </p:cViewPr>
      <p:guideLst>
        <p:guide orient="horz" pos="2160"/>
        <p:guide pos="3840"/>
      </p:guideLst>
    </p:cSldViewPr>
  </p:slideViewPr>
  <p:notesTextViewPr>
    <p:cViewPr>
      <p:scale>
        <a:sx n="1" d="1"/>
        <a:sy n="1" d="1"/>
      </p:scale>
      <p:origin x="0" y="0"/>
    </p:cViewPr>
  </p:notesTextViewPr>
  <p:sorterViewPr>
    <p:cViewPr>
      <p:scale>
        <a:sx n="53" d="100"/>
        <a:sy n="53"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0E404C-F338-4BE7-AC85-70EB3513A8E9}" type="datetimeFigureOut">
              <a:rPr lang="en-US" smtClean="0"/>
              <a:t>5/24/2017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72ECDC-B534-4A03-99F2-85817380DAFD}" type="slidenum">
              <a:rPr lang="en-US" smtClean="0"/>
              <a:t>‹#›</a:t>
            </a:fld>
            <a:endParaRPr lang="en-US"/>
          </a:p>
        </p:txBody>
      </p:sp>
    </p:spTree>
    <p:extLst>
      <p:ext uri="{BB962C8B-B14F-4D97-AF65-F5344CB8AC3E}">
        <p14:creationId xmlns:p14="http://schemas.microsoft.com/office/powerpoint/2010/main" val="13177454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According to the National Weather Service</a:t>
            </a:r>
            <a:r>
              <a:rPr lang="en-US" baseline="0" dirty="0" smtClean="0"/>
              <a:t> – each year, extreme heat kills more people than hurricanes, floods, tornadoes and lightning combined.</a:t>
            </a:r>
          </a:p>
          <a:p>
            <a:endParaRPr lang="en-US" dirty="0"/>
          </a:p>
        </p:txBody>
      </p:sp>
      <p:sp>
        <p:nvSpPr>
          <p:cNvPr id="4" name="Slide Number Placeholder 3"/>
          <p:cNvSpPr>
            <a:spLocks noGrp="1"/>
          </p:cNvSpPr>
          <p:nvPr>
            <p:ph type="sldNum" sz="quarter" idx="10"/>
          </p:nvPr>
        </p:nvSpPr>
        <p:spPr/>
        <p:txBody>
          <a:bodyPr/>
          <a:lstStyle/>
          <a:p>
            <a:fld id="{AB72ECDC-B534-4A03-99F2-85817380DAFD}" type="slidenum">
              <a:rPr lang="en-US" smtClean="0"/>
              <a:t>1</a:t>
            </a:fld>
            <a:endParaRPr lang="en-US"/>
          </a:p>
        </p:txBody>
      </p:sp>
    </p:spTree>
    <p:extLst>
      <p:ext uri="{BB962C8B-B14F-4D97-AF65-F5344CB8AC3E}">
        <p14:creationId xmlns:p14="http://schemas.microsoft.com/office/powerpoint/2010/main" val="36446200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p>
        </p:txBody>
      </p:sp>
      <p:sp>
        <p:nvSpPr>
          <p:cNvPr id="4" name="Slide Number Placeholder 3"/>
          <p:cNvSpPr>
            <a:spLocks noGrp="1"/>
          </p:cNvSpPr>
          <p:nvPr>
            <p:ph type="sldNum" sz="quarter" idx="10"/>
          </p:nvPr>
        </p:nvSpPr>
        <p:spPr/>
        <p:txBody>
          <a:bodyPr/>
          <a:lstStyle/>
          <a:p>
            <a:fld id="{6AD971CB-BD30-436B-A528-CBE71432AD56}"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25215166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D971CB-BD30-436B-A528-CBE71432AD56}"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7875174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Air conditioned vehicle can be alternative, if vehicle</a:t>
            </a:r>
            <a:r>
              <a:rPr lang="en-US" sz="1600" baseline="0" dirty="0" smtClean="0"/>
              <a:t> is running and available</a:t>
            </a:r>
            <a:endParaRPr lang="en-US" sz="1600" dirty="0"/>
          </a:p>
        </p:txBody>
      </p:sp>
      <p:sp>
        <p:nvSpPr>
          <p:cNvPr id="4" name="Slide Number Placeholder 3"/>
          <p:cNvSpPr>
            <a:spLocks noGrp="1"/>
          </p:cNvSpPr>
          <p:nvPr>
            <p:ph type="sldNum" sz="quarter" idx="10"/>
          </p:nvPr>
        </p:nvSpPr>
        <p:spPr/>
        <p:txBody>
          <a:bodyPr/>
          <a:lstStyle/>
          <a:p>
            <a:fld id="{6AD971CB-BD30-436B-A528-CBE71432AD56}"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9044811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D971CB-BD30-436B-A528-CBE71432AD56}"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18140514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D971CB-BD30-436B-A528-CBE71432AD56}"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20109585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D971CB-BD30-436B-A528-CBE71432AD56}"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32263791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D971CB-BD30-436B-A528-CBE71432AD56}"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18656116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Can</a:t>
            </a:r>
            <a:r>
              <a:rPr lang="en-US" sz="1600" baseline="0" dirty="0" smtClean="0"/>
              <a:t> use Safety Note #20</a:t>
            </a:r>
          </a:p>
          <a:p>
            <a:r>
              <a:rPr lang="en-US" sz="1600" baseline="0" dirty="0" smtClean="0"/>
              <a:t>and online training – see website links at end of presentation</a:t>
            </a:r>
            <a:endParaRPr lang="en-US" sz="1600" dirty="0"/>
          </a:p>
        </p:txBody>
      </p:sp>
      <p:sp>
        <p:nvSpPr>
          <p:cNvPr id="4" name="Slide Number Placeholder 3"/>
          <p:cNvSpPr>
            <a:spLocks noGrp="1"/>
          </p:cNvSpPr>
          <p:nvPr>
            <p:ph type="sldNum" sz="quarter" idx="10"/>
          </p:nvPr>
        </p:nvSpPr>
        <p:spPr/>
        <p:txBody>
          <a:bodyPr/>
          <a:lstStyle/>
          <a:p>
            <a:fld id="{6AD971CB-BD30-436B-A528-CBE71432AD56}"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8082322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smtClean="0"/>
          </a:p>
          <a:p>
            <a:r>
              <a:rPr lang="en-US" sz="1600" dirty="0" smtClean="0"/>
              <a:t>Heat Illness Prevention Plan template</a:t>
            </a:r>
            <a:br>
              <a:rPr lang="en-US" sz="1600" dirty="0" smtClean="0"/>
            </a:br>
            <a:endParaRPr lang="en-US" sz="1600" dirty="0" smtClean="0"/>
          </a:p>
          <a:p>
            <a:r>
              <a:rPr lang="en-US" sz="1600" dirty="0" smtClean="0"/>
              <a:t>Attachment</a:t>
            </a:r>
            <a:r>
              <a:rPr lang="en-US" sz="1600" baseline="0" dirty="0" smtClean="0"/>
              <a:t> H for Injury and Illness Prevention Program (IIPP)</a:t>
            </a:r>
            <a:endParaRPr lang="en-US" sz="1600" dirty="0"/>
          </a:p>
        </p:txBody>
      </p:sp>
      <p:sp>
        <p:nvSpPr>
          <p:cNvPr id="4" name="Slide Number Placeholder 3"/>
          <p:cNvSpPr>
            <a:spLocks noGrp="1"/>
          </p:cNvSpPr>
          <p:nvPr>
            <p:ph type="sldNum" sz="quarter" idx="10"/>
          </p:nvPr>
        </p:nvSpPr>
        <p:spPr/>
        <p:txBody>
          <a:bodyPr/>
          <a:lstStyle/>
          <a:p>
            <a:fld id="{6AD971CB-BD30-436B-A528-CBE71432AD56}"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5468410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D971CB-BD30-436B-A528-CBE71432AD56}"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21713988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t>The human body regulates temperature by keeping a tight balance between heat gain and heat loss.</a:t>
            </a:r>
          </a:p>
          <a:p>
            <a:r>
              <a:rPr lang="en-US" sz="1000" dirty="0" smtClean="0"/>
              <a:t>Normal core temperature at rest varies between 97.7 to 99.5 °Fahrenheit.</a:t>
            </a:r>
          </a:p>
          <a:p>
            <a:r>
              <a:rPr lang="en-US" sz="1000" dirty="0" smtClean="0"/>
              <a:t>Core temperature is regulated by the hypothalamus (in the brain), which is often called the body’s thermostat. For example, on a hot day, temperature receptors located in the skin send signals to the hypothalamus to cool the body by increasing the sweat rate. </a:t>
            </a:r>
          </a:p>
          <a:p>
            <a:r>
              <a:rPr lang="en-US" sz="1000" dirty="0" smtClean="0"/>
              <a:t>Your body normally cools itself by sweating. During hot weather, especially with high humidity, sweating just isn't enough. Your body temperature can rise to dangerous levels and you can develop a heat illness. </a:t>
            </a:r>
            <a:endParaRPr lang="en-US" sz="1000" dirty="0"/>
          </a:p>
        </p:txBody>
      </p:sp>
      <p:sp>
        <p:nvSpPr>
          <p:cNvPr id="4" name="Slide Number Placeholder 3"/>
          <p:cNvSpPr>
            <a:spLocks noGrp="1"/>
          </p:cNvSpPr>
          <p:nvPr>
            <p:ph type="sldNum" sz="quarter" idx="10"/>
          </p:nvPr>
        </p:nvSpPr>
        <p:spPr/>
        <p:txBody>
          <a:bodyPr/>
          <a:lstStyle/>
          <a:p>
            <a:fld id="{6AD971CB-BD30-436B-A528-CBE71432AD56}"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2518074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D971CB-BD30-436B-A528-CBE71432AD56}"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24146360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D971CB-BD30-436B-A528-CBE71432AD56}"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40007690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D971CB-BD30-436B-A528-CBE71432AD56}"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10119387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addition to heat, the sun’s ultraviolet radiation</a:t>
            </a:r>
            <a:r>
              <a:rPr lang="en-US" baseline="0" dirty="0" smtClean="0"/>
              <a:t> can damage your skin and eyes. UV exposure and sun burn is also more common in summer time. The suns rays are more powerful to cause burning and you’re likely to spend more time outdoors and have more skin exposed to the sun during summer. When you’re spending time on the water its also important to remember that sunscreens wash off. Also damaging UV can still give you a sun burn if it is reflected off of water or if it is a cloudy day</a:t>
            </a:r>
          </a:p>
          <a:p>
            <a:endParaRPr lang="en-US" baseline="0" dirty="0" smtClean="0"/>
          </a:p>
          <a:p>
            <a:r>
              <a:rPr lang="en-US" baseline="0" dirty="0" smtClean="0"/>
              <a:t>It’s important to start young and be consistent in protecting your skin from UV damage as this damage can lead to skin cancer. Use SPF 30 or greater sunblock and apply it often. Also make sure to monitor your body or have a dermatologist look for unusual skin growths which may be cancerous (uneven edges, raised, itchy, growing, bleeding).</a:t>
            </a:r>
            <a:endParaRPr lang="en-US" dirty="0" smtClean="0"/>
          </a:p>
        </p:txBody>
      </p:sp>
      <p:sp>
        <p:nvSpPr>
          <p:cNvPr id="4" name="Slide Number Placeholder 3"/>
          <p:cNvSpPr>
            <a:spLocks noGrp="1"/>
          </p:cNvSpPr>
          <p:nvPr>
            <p:ph type="sldNum" sz="quarter" idx="10"/>
          </p:nvPr>
        </p:nvSpPr>
        <p:spPr/>
        <p:txBody>
          <a:bodyPr/>
          <a:lstStyle/>
          <a:p>
            <a:fld id="{5E80819C-95C9-4A41-B037-7C1D4B5FAC42}" type="slidenum">
              <a:rPr lang="en-US" smtClean="0"/>
              <a:t>23</a:t>
            </a:fld>
            <a:endParaRPr lang="en-US"/>
          </a:p>
        </p:txBody>
      </p:sp>
    </p:spTree>
    <p:extLst>
      <p:ext uri="{BB962C8B-B14F-4D97-AF65-F5344CB8AC3E}">
        <p14:creationId xmlns:p14="http://schemas.microsoft.com/office/powerpoint/2010/main" val="2141563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SzTx/>
              <a:buFont typeface="Wingdings 2" panose="05020102010507070707" pitchFamily="18" charset="2"/>
              <a:buBlip>
                <a:blip r:embed="rId3"/>
              </a:buBlip>
            </a:pPr>
            <a:r>
              <a:rPr lang="en-US" altLang="en-US" sz="1200" dirty="0" smtClean="0"/>
              <a:t>When body core temperature rises:</a:t>
            </a:r>
          </a:p>
          <a:p>
            <a:pPr lvl="1">
              <a:buClr>
                <a:srgbClr val="FFFF00"/>
              </a:buClr>
              <a:buSzTx/>
              <a:buFont typeface="Wingdings" panose="05000000000000000000" pitchFamily="2" charset="2"/>
              <a:buChar char="Ø"/>
            </a:pPr>
            <a:r>
              <a:rPr lang="en-US" altLang="en-US" sz="1200" dirty="0" smtClean="0"/>
              <a:t>Blood flows to skin increase </a:t>
            </a:r>
          </a:p>
          <a:p>
            <a:pPr lvl="1">
              <a:buClr>
                <a:srgbClr val="FFFF00"/>
              </a:buClr>
              <a:buSzTx/>
              <a:buFont typeface="Wingdings" panose="05000000000000000000" pitchFamily="2" charset="2"/>
              <a:buChar char="Ø"/>
            </a:pPr>
            <a:r>
              <a:rPr lang="en-US" altLang="en-US" sz="1200" dirty="0" smtClean="0"/>
              <a:t>Sweating increases</a:t>
            </a:r>
          </a:p>
          <a:p>
            <a:pPr lvl="1">
              <a:buClr>
                <a:srgbClr val="FFFF00"/>
              </a:buClr>
              <a:buSzTx/>
              <a:buFont typeface="Wingdings" panose="05000000000000000000" pitchFamily="2" charset="2"/>
              <a:buChar char="Ø"/>
            </a:pPr>
            <a:r>
              <a:rPr lang="en-US" altLang="en-US" sz="1200" dirty="0" smtClean="0"/>
              <a:t>Heart rate increases to move blood and heat to the skin</a:t>
            </a:r>
          </a:p>
          <a:p>
            <a:pPr>
              <a:buSzTx/>
              <a:buFont typeface="Wingdings 2" panose="05020102010507070707" pitchFamily="18" charset="2"/>
              <a:buBlip>
                <a:blip r:embed="rId3"/>
              </a:buBlip>
            </a:pPr>
            <a:r>
              <a:rPr lang="en-US" altLang="en-US" sz="1200" dirty="0" smtClean="0"/>
              <a:t>When this works well:</a:t>
            </a:r>
          </a:p>
          <a:p>
            <a:pPr lvl="1">
              <a:buClr>
                <a:srgbClr val="FFFF00"/>
              </a:buClr>
              <a:buSzTx/>
              <a:buFont typeface="Wingdings" panose="05000000000000000000" pitchFamily="2" charset="2"/>
              <a:buChar char="Ø"/>
            </a:pPr>
            <a:r>
              <a:rPr lang="en-US" altLang="en-US" sz="1200" dirty="0" smtClean="0"/>
              <a:t>Core temperature drops or stabilizes at a safe level</a:t>
            </a:r>
          </a:p>
          <a:p>
            <a:pPr>
              <a:lnSpc>
                <a:spcPct val="90000"/>
              </a:lnSpc>
              <a:buSzTx/>
              <a:buFont typeface="Wingdings 2" panose="05020102010507070707" pitchFamily="18" charset="2"/>
              <a:buBlip>
                <a:blip r:embed="rId3"/>
              </a:buBlip>
            </a:pPr>
            <a:r>
              <a:rPr lang="en-US" altLang="en-US" sz="1200" dirty="0" smtClean="0"/>
              <a:t>So much sweat is lost that </a:t>
            </a:r>
          </a:p>
          <a:p>
            <a:pPr>
              <a:lnSpc>
                <a:spcPct val="90000"/>
              </a:lnSpc>
              <a:buClr>
                <a:srgbClr val="FFFF00"/>
              </a:buClr>
              <a:buSzTx/>
              <a:buFont typeface="Wingdings" panose="05000000000000000000" pitchFamily="2" charset="2"/>
              <a:buChar char="Ø"/>
            </a:pPr>
            <a:r>
              <a:rPr lang="en-US" altLang="en-US" sz="1200" dirty="0" smtClean="0"/>
              <a:t>Dehydration results</a:t>
            </a:r>
          </a:p>
          <a:p>
            <a:pPr lvl="1">
              <a:lnSpc>
                <a:spcPct val="90000"/>
              </a:lnSpc>
              <a:buClr>
                <a:srgbClr val="FFFF00"/>
              </a:buClr>
              <a:buSzTx/>
              <a:buFont typeface="Wingdings" panose="05000000000000000000" pitchFamily="2" charset="2"/>
              <a:buChar char="Ø"/>
            </a:pPr>
            <a:r>
              <a:rPr lang="en-US" altLang="en-US" sz="1200" dirty="0" smtClean="0"/>
              <a:t>The body cannot cool itself by sweating and the core temperature rises</a:t>
            </a:r>
          </a:p>
          <a:p>
            <a:pPr>
              <a:lnSpc>
                <a:spcPct val="90000"/>
              </a:lnSpc>
              <a:buSzTx/>
              <a:buFont typeface="Wingdings 2" panose="05020102010507070707" pitchFamily="18" charset="2"/>
              <a:buBlip>
                <a:blip r:embed="rId3"/>
              </a:buBlip>
            </a:pPr>
            <a:r>
              <a:rPr lang="en-US" altLang="en-US" sz="1200" dirty="0" smtClean="0"/>
              <a:t>Salt loss causes heat cramps</a:t>
            </a:r>
          </a:p>
          <a:p>
            <a:pPr>
              <a:lnSpc>
                <a:spcPct val="90000"/>
              </a:lnSpc>
              <a:buSzTx/>
              <a:buFont typeface="Wingdings 2" panose="05020102010507070707" pitchFamily="18" charset="2"/>
              <a:buBlip>
                <a:blip r:embed="rId3"/>
              </a:buBlip>
            </a:pPr>
            <a:r>
              <a:rPr lang="en-US" altLang="en-US" sz="1200" dirty="0" smtClean="0"/>
              <a:t>So much blood flow goes to the skin that other organs can not function properly</a:t>
            </a:r>
          </a:p>
          <a:p>
            <a:pPr>
              <a:lnSpc>
                <a:spcPct val="90000"/>
              </a:lnSpc>
              <a:buSzTx/>
              <a:buFont typeface="Wingdings 2" panose="05020102010507070707" pitchFamily="18" charset="2"/>
              <a:buBlip>
                <a:blip r:embed="rId3"/>
              </a:buBlip>
            </a:pPr>
            <a:r>
              <a:rPr lang="en-US" altLang="en-US" sz="1200" dirty="0" smtClean="0"/>
              <a:t>The body is subject to more heat than it can cope with and heat exhaustion and heat stroke can occur</a:t>
            </a:r>
          </a:p>
          <a:p>
            <a:endParaRPr lang="en-US" sz="1000" dirty="0"/>
          </a:p>
        </p:txBody>
      </p:sp>
      <p:sp>
        <p:nvSpPr>
          <p:cNvPr id="4" name="Slide Number Placeholder 3"/>
          <p:cNvSpPr>
            <a:spLocks noGrp="1"/>
          </p:cNvSpPr>
          <p:nvPr>
            <p:ph type="sldNum" sz="quarter" idx="10"/>
          </p:nvPr>
        </p:nvSpPr>
        <p:spPr/>
        <p:txBody>
          <a:bodyPr/>
          <a:lstStyle/>
          <a:p>
            <a:fld id="{6AD971CB-BD30-436B-A528-CBE71432AD56}"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39875498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p>
        </p:txBody>
      </p:sp>
      <p:sp>
        <p:nvSpPr>
          <p:cNvPr id="4" name="Slide Number Placeholder 3"/>
          <p:cNvSpPr>
            <a:spLocks noGrp="1"/>
          </p:cNvSpPr>
          <p:nvPr>
            <p:ph type="sldNum" sz="quarter" idx="10"/>
          </p:nvPr>
        </p:nvSpPr>
        <p:spPr/>
        <p:txBody>
          <a:bodyPr/>
          <a:lstStyle/>
          <a:p>
            <a:fld id="{6AD971CB-BD30-436B-A528-CBE71432AD56}"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32651247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Series</a:t>
            </a:r>
            <a:r>
              <a:rPr lang="en-US" sz="1600" baseline="0" dirty="0" smtClean="0"/>
              <a:t> of medical conditions – escalating severity</a:t>
            </a:r>
          </a:p>
          <a:p>
            <a:endParaRPr lang="en-US" sz="1600" baseline="0" dirty="0" smtClean="0"/>
          </a:p>
          <a:p>
            <a:r>
              <a:rPr lang="en-US" sz="1600" baseline="0" dirty="0" smtClean="0"/>
              <a:t>Will talk about each on in more detail</a:t>
            </a:r>
            <a:endParaRPr lang="en-US" sz="1600" dirty="0"/>
          </a:p>
        </p:txBody>
      </p:sp>
      <p:sp>
        <p:nvSpPr>
          <p:cNvPr id="4" name="Slide Number Placeholder 3"/>
          <p:cNvSpPr>
            <a:spLocks noGrp="1"/>
          </p:cNvSpPr>
          <p:nvPr>
            <p:ph type="sldNum" sz="quarter" idx="10"/>
          </p:nvPr>
        </p:nvSpPr>
        <p:spPr/>
        <p:txBody>
          <a:bodyPr/>
          <a:lstStyle/>
          <a:p>
            <a:fld id="{6AD971CB-BD30-436B-A528-CBE71432AD56}"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29269762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Also known</a:t>
            </a:r>
            <a:r>
              <a:rPr lang="en-US" sz="1600" baseline="0" dirty="0" smtClean="0"/>
              <a:t> as “prickly heat”</a:t>
            </a:r>
            <a:endParaRPr lang="en-US" sz="1600" dirty="0"/>
          </a:p>
        </p:txBody>
      </p:sp>
      <p:sp>
        <p:nvSpPr>
          <p:cNvPr id="4" name="Slide Number Placeholder 3"/>
          <p:cNvSpPr>
            <a:spLocks noGrp="1"/>
          </p:cNvSpPr>
          <p:nvPr>
            <p:ph type="sldNum" sz="quarter" idx="10"/>
          </p:nvPr>
        </p:nvSpPr>
        <p:spPr/>
        <p:txBody>
          <a:bodyPr/>
          <a:lstStyle/>
          <a:p>
            <a:fld id="{6AD971CB-BD30-436B-A528-CBE71432AD56}"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10366712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sz="1600" dirty="0" smtClean="0"/>
              <a:t>Caused by loss</a:t>
            </a:r>
            <a:r>
              <a:rPr lang="en-US" sz="1600" baseline="0" dirty="0" smtClean="0"/>
              <a:t> of salt – need to replace electrolytes</a:t>
            </a:r>
            <a:endParaRPr lang="en-US" sz="1600" dirty="0"/>
          </a:p>
        </p:txBody>
      </p:sp>
      <p:sp>
        <p:nvSpPr>
          <p:cNvPr id="4" name="Slide Number Placeholder 3"/>
          <p:cNvSpPr>
            <a:spLocks noGrp="1"/>
          </p:cNvSpPr>
          <p:nvPr>
            <p:ph type="sldNum" sz="quarter" idx="10"/>
          </p:nvPr>
        </p:nvSpPr>
        <p:spPr/>
        <p:txBody>
          <a:bodyPr/>
          <a:lstStyle/>
          <a:p>
            <a:fld id="{6AD971CB-BD30-436B-A528-CBE71432AD56}"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36350657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D971CB-BD30-436B-A528-CBE71432AD56}"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28166489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sz="1600" dirty="0" smtClean="0"/>
              <a:t>Victim stops sweating</a:t>
            </a:r>
          </a:p>
          <a:p>
            <a:endParaRPr lang="en-US" sz="1600" dirty="0" smtClean="0"/>
          </a:p>
          <a:p>
            <a:r>
              <a:rPr lang="en-US" sz="1600" dirty="0" smtClean="0"/>
              <a:t>Victim can be more susceptible</a:t>
            </a:r>
            <a:r>
              <a:rPr lang="en-US" sz="1600" baseline="0" dirty="0" smtClean="0"/>
              <a:t> to heat illness in the future</a:t>
            </a:r>
            <a:endParaRPr lang="en-US" sz="1600" dirty="0"/>
          </a:p>
        </p:txBody>
      </p:sp>
      <p:sp>
        <p:nvSpPr>
          <p:cNvPr id="4" name="Slide Number Placeholder 3"/>
          <p:cNvSpPr>
            <a:spLocks noGrp="1"/>
          </p:cNvSpPr>
          <p:nvPr>
            <p:ph type="sldNum" sz="quarter" idx="10"/>
          </p:nvPr>
        </p:nvSpPr>
        <p:spPr/>
        <p:txBody>
          <a:bodyPr/>
          <a:lstStyle/>
          <a:p>
            <a:fld id="{6AD971CB-BD30-436B-A528-CBE71432AD56}"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11673165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r="4504"/>
          <a:stretch/>
        </p:blipFill>
        <p:spPr>
          <a:xfrm flipH="1">
            <a:off x="0" y="0"/>
            <a:ext cx="11159067" cy="939800"/>
          </a:xfrm>
          <a:prstGeom prst="rect">
            <a:avLst/>
          </a:prstGeom>
        </p:spPr>
      </p:pic>
    </p:spTree>
    <p:extLst>
      <p:ext uri="{BB962C8B-B14F-4D97-AF65-F5344CB8AC3E}">
        <p14:creationId xmlns:p14="http://schemas.microsoft.com/office/powerpoint/2010/main" val="1503210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421054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0038219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15439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15439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476628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024798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140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45490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2928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306671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2389717" y="5367338"/>
            <a:ext cx="7315200" cy="44053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390434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4" descr="Wave+ANRLogo_basic.jpg"/>
          <p:cNvPicPr>
            <a:picLocks noChangeAspect="1"/>
          </p:cNvPicPr>
          <p:nvPr/>
        </p:nvPicPr>
        <p:blipFill>
          <a:blip r:embed="rId10" cstate="screen">
            <a:extLst>
              <a:ext uri="{28A0092B-C50C-407E-A947-70E740481C1C}">
                <a14:useLocalDpi xmlns:a14="http://schemas.microsoft.com/office/drawing/2010/main" val="0"/>
              </a:ext>
            </a:extLst>
          </a:blip>
          <a:srcRect/>
          <a:stretch>
            <a:fillRect/>
          </a:stretch>
        </p:blipFill>
        <p:spPr bwMode="auto">
          <a:xfrm>
            <a:off x="393700" y="5807075"/>
            <a:ext cx="11802533"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028" name="Text Placeholder 2"/>
          <p:cNvSpPr>
            <a:spLocks noGrp="1"/>
          </p:cNvSpPr>
          <p:nvPr>
            <p:ph type="body" idx="1"/>
          </p:nvPr>
        </p:nvSpPr>
        <p:spPr bwMode="auto">
          <a:xfrm>
            <a:off x="609600" y="1600200"/>
            <a:ext cx="1097280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222039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afety.ucanr.edu/Programs/Heat_Illness_Prevention/"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hyperlink" Target="http://ucanr.edu/heatillness"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hyperlink" Target="http://ucanr.edu/heatillness" TargetMode="External"/><Relationship Id="rId7" Type="http://schemas.openxmlformats.org/officeDocument/2006/relationships/hyperlink" Target="http://www.dir.ca.gov/DOSH/etools/08-006/"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www.99calor.org/campaign/" TargetMode="External"/><Relationship Id="rId5" Type="http://schemas.openxmlformats.org/officeDocument/2006/relationships/hyperlink" Target="http://www.dir.ca.gov/DOSH/heatillnessinfo.html" TargetMode="External"/><Relationship Id="rId10" Type="http://schemas.openxmlformats.org/officeDocument/2006/relationships/image" Target="../media/image43.png"/><Relationship Id="rId4" Type="http://schemas.openxmlformats.org/officeDocument/2006/relationships/hyperlink" Target="http://safety.ucanr.edu/Safety_Notes/" TargetMode="External"/><Relationship Id="rId9" Type="http://schemas.openxmlformats.org/officeDocument/2006/relationships/image" Target="../media/image42.png"/></Relationships>
</file>

<file path=ppt/slides/_rels/slide22.xml.rels><?xml version="1.0" encoding="UTF-8" standalone="yes"?>
<Relationships xmlns="http://schemas.openxmlformats.org/package/2006/relationships"><Relationship Id="rId3" Type="http://schemas.openxmlformats.org/officeDocument/2006/relationships/hyperlink" Target="https://www.osha.gov/SLTC/heatillness/3422_factsheet_en.pdf"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https://alerts.weather.gov/cap/ca.php?x=1" TargetMode="External"/><Relationship Id="rId5" Type="http://schemas.openxmlformats.org/officeDocument/2006/relationships/hyperlink" Target="http://www.cdc.gov/niosh/topics/heatstress/" TargetMode="External"/><Relationship Id="rId4" Type="http://schemas.openxmlformats.org/officeDocument/2006/relationships/hyperlink" Target="https://www.osha.gov/SLTC/heatstress/prevention.html"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0" y="-1"/>
            <a:ext cx="12192000" cy="5759533"/>
          </a:xfrm>
          <a:prstGeom prst="rect">
            <a:avLst/>
          </a:prstGeom>
        </p:spPr>
      </p:pic>
      <p:sp>
        <p:nvSpPr>
          <p:cNvPr id="5" name="Subtitle 4"/>
          <p:cNvSpPr>
            <a:spLocks noGrp="1"/>
          </p:cNvSpPr>
          <p:nvPr>
            <p:ph type="subTitle" idx="1"/>
          </p:nvPr>
        </p:nvSpPr>
        <p:spPr>
          <a:xfrm>
            <a:off x="1816923" y="4768351"/>
            <a:ext cx="9939647" cy="991181"/>
          </a:xfrm>
        </p:spPr>
        <p:txBody>
          <a:bodyPr/>
          <a:lstStyle/>
          <a:p>
            <a:pPr algn="r"/>
            <a:r>
              <a:rPr lang="en-US" sz="1800" dirty="0" smtClean="0"/>
              <a:t>ANR Building</a:t>
            </a:r>
            <a:r>
              <a:rPr lang="en-US" sz="1800" smtClean="0"/>
              <a:t>, Davis</a:t>
            </a:r>
            <a:endParaRPr lang="en-US" sz="1800" dirty="0" smtClean="0"/>
          </a:p>
          <a:p>
            <a:pPr algn="r"/>
            <a:r>
              <a:rPr lang="en-US" sz="1800" dirty="0" smtClean="0"/>
              <a:t>All Staff Meeting</a:t>
            </a:r>
          </a:p>
          <a:p>
            <a:pPr algn="r"/>
            <a:r>
              <a:rPr lang="en-US" sz="1800" dirty="0" smtClean="0"/>
              <a:t>May, 2017</a:t>
            </a:r>
            <a:endParaRPr lang="en-US" sz="1800" dirty="0"/>
          </a:p>
        </p:txBody>
      </p:sp>
      <p:sp>
        <p:nvSpPr>
          <p:cNvPr id="4" name="Title 3"/>
          <p:cNvSpPr>
            <a:spLocks noGrp="1"/>
          </p:cNvSpPr>
          <p:nvPr>
            <p:ph type="ctrTitle"/>
          </p:nvPr>
        </p:nvSpPr>
        <p:spPr>
          <a:xfrm>
            <a:off x="1179069" y="555286"/>
            <a:ext cx="10363200" cy="2289009"/>
          </a:xfrm>
        </p:spPr>
        <p:txBody>
          <a:bodyPr/>
          <a:lstStyle/>
          <a:p>
            <a:r>
              <a:rPr lang="en-US" sz="6600" dirty="0" smtClean="0">
                <a:solidFill>
                  <a:srgbClr val="C00000"/>
                </a:solidFill>
              </a:rPr>
              <a:t>Heat Illness Prevention</a:t>
            </a:r>
            <a:endParaRPr lang="en-US" sz="6600" dirty="0">
              <a:solidFill>
                <a:srgbClr val="C00000"/>
              </a:solidFill>
            </a:endParaRPr>
          </a:p>
        </p:txBody>
      </p:sp>
    </p:spTree>
    <p:extLst>
      <p:ext uri="{BB962C8B-B14F-4D97-AF65-F5344CB8AC3E}">
        <p14:creationId xmlns:p14="http://schemas.microsoft.com/office/powerpoint/2010/main" val="4256686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301029" y="162560"/>
            <a:ext cx="10972800" cy="1143000"/>
          </a:xfrm>
        </p:spPr>
        <p:txBody>
          <a:bodyPr/>
          <a:lstStyle/>
          <a:p>
            <a:pPr algn="l"/>
            <a:r>
              <a:rPr lang="en-US" altLang="en-US" sz="3200" b="1" dirty="0" smtClean="0">
                <a:solidFill>
                  <a:srgbClr val="0070C0"/>
                </a:solidFill>
                <a:latin typeface="+mn-lt"/>
              </a:rPr>
              <a:t>Heat Illness Standard – Title 8, Section 3395</a:t>
            </a:r>
            <a:endParaRPr lang="en-US" altLang="en-US" sz="3200" b="1" dirty="0">
              <a:solidFill>
                <a:srgbClr val="0070C0"/>
              </a:solidFill>
              <a:latin typeface="+mn-lt"/>
            </a:endParaRPr>
          </a:p>
        </p:txBody>
      </p:sp>
      <p:sp>
        <p:nvSpPr>
          <p:cNvPr id="31747" name="Rectangle 3"/>
          <p:cNvSpPr>
            <a:spLocks noGrp="1" noChangeArrowheads="1"/>
          </p:cNvSpPr>
          <p:nvPr>
            <p:ph type="body" idx="1"/>
          </p:nvPr>
        </p:nvSpPr>
        <p:spPr>
          <a:xfrm>
            <a:off x="301029" y="1079928"/>
            <a:ext cx="10628416" cy="5012114"/>
          </a:xfrm>
        </p:spPr>
        <p:txBody>
          <a:bodyPr/>
          <a:lstStyle/>
          <a:p>
            <a:pPr lvl="1">
              <a:spcBef>
                <a:spcPts val="600"/>
              </a:spcBef>
              <a:spcAft>
                <a:spcPts val="1200"/>
              </a:spcAft>
              <a:buFont typeface="Arial" panose="020B0604020202020204" pitchFamily="34" charset="0"/>
              <a:buChar char="•"/>
            </a:pPr>
            <a:r>
              <a:rPr lang="en-US" altLang="en-US" sz="2400" dirty="0" smtClean="0"/>
              <a:t>Applies </a:t>
            </a:r>
            <a:r>
              <a:rPr lang="en-US" altLang="en-US" sz="2400" dirty="0"/>
              <a:t>to outdoor </a:t>
            </a:r>
            <a:r>
              <a:rPr lang="en-US" altLang="en-US" sz="2400" dirty="0" smtClean="0"/>
              <a:t>worksites</a:t>
            </a:r>
            <a:br>
              <a:rPr lang="en-US" altLang="en-US" sz="2400" dirty="0" smtClean="0"/>
            </a:br>
            <a:r>
              <a:rPr lang="en-US" altLang="en-US" sz="2400" dirty="0" smtClean="0"/>
              <a:t>(applicable to Employees, PI’s, </a:t>
            </a:r>
            <a:r>
              <a:rPr lang="en-US" altLang="en-US" sz="2400" dirty="0"/>
              <a:t>S</a:t>
            </a:r>
            <a:r>
              <a:rPr lang="en-US" altLang="en-US" sz="2400" dirty="0" smtClean="0"/>
              <a:t>tudents, SRA’s, Farm Advisors and Field Staff)</a:t>
            </a:r>
            <a:endParaRPr lang="en-US" altLang="en-US" sz="2400" dirty="0"/>
          </a:p>
          <a:p>
            <a:pPr lvl="1">
              <a:spcBef>
                <a:spcPts val="600"/>
              </a:spcBef>
              <a:spcAft>
                <a:spcPts val="1200"/>
              </a:spcAft>
              <a:buFont typeface="Arial" panose="020B0604020202020204" pitchFamily="34" charset="0"/>
              <a:buChar char="•"/>
            </a:pPr>
            <a:r>
              <a:rPr lang="en-US" altLang="en-US" sz="2400" dirty="0"/>
              <a:t>Must have a written plan (can be part of IIPP)</a:t>
            </a:r>
          </a:p>
          <a:p>
            <a:pPr lvl="1">
              <a:spcBef>
                <a:spcPts val="600"/>
              </a:spcBef>
              <a:spcAft>
                <a:spcPts val="1200"/>
              </a:spcAft>
              <a:buFont typeface="Arial" panose="020B0604020202020204" pitchFamily="34" charset="0"/>
              <a:buChar char="•"/>
            </a:pPr>
            <a:r>
              <a:rPr lang="en-US" altLang="en-US" sz="2400" dirty="0"/>
              <a:t>Triggered by temperature at worksite</a:t>
            </a:r>
          </a:p>
          <a:p>
            <a:pPr lvl="1">
              <a:spcBef>
                <a:spcPts val="600"/>
              </a:spcBef>
              <a:spcAft>
                <a:spcPts val="1200"/>
              </a:spcAft>
              <a:buFont typeface="Arial" panose="020B0604020202020204" pitchFamily="34" charset="0"/>
              <a:buChar char="•"/>
            </a:pPr>
            <a:r>
              <a:rPr lang="en-US" altLang="en-US" sz="2400" dirty="0"/>
              <a:t>Employee and Supervisor training is specified</a:t>
            </a:r>
          </a:p>
          <a:p>
            <a:pPr lvl="1">
              <a:spcBef>
                <a:spcPts val="600"/>
              </a:spcBef>
              <a:spcAft>
                <a:spcPts val="1200"/>
              </a:spcAft>
              <a:buFont typeface="Arial" panose="020B0604020202020204" pitchFamily="34" charset="0"/>
              <a:buChar char="•"/>
            </a:pPr>
            <a:r>
              <a:rPr lang="en-US" altLang="en-US" sz="2400" dirty="0"/>
              <a:t>Water must be available, Shade required at 80F</a:t>
            </a:r>
          </a:p>
          <a:p>
            <a:pPr lvl="1">
              <a:spcBef>
                <a:spcPts val="600"/>
              </a:spcBef>
              <a:spcAft>
                <a:spcPts val="1200"/>
              </a:spcAft>
              <a:buFont typeface="Arial" panose="020B0604020202020204" pitchFamily="34" charset="0"/>
              <a:buChar char="•"/>
            </a:pPr>
            <a:r>
              <a:rPr lang="en-US" altLang="en-US" sz="2400" dirty="0" smtClean="0"/>
              <a:t>High </a:t>
            </a:r>
            <a:r>
              <a:rPr lang="en-US" altLang="en-US" sz="2400" dirty="0"/>
              <a:t>heat procedures (temperature &gt; 95F</a:t>
            </a:r>
            <a:r>
              <a:rPr lang="en-US" altLang="en-US" sz="2400" dirty="0" smtClean="0"/>
              <a:t>)</a:t>
            </a:r>
          </a:p>
          <a:p>
            <a:pPr lvl="1">
              <a:spcBef>
                <a:spcPts val="600"/>
              </a:spcBef>
              <a:spcAft>
                <a:spcPts val="1200"/>
              </a:spcAft>
              <a:buFont typeface="Arial" panose="020B0604020202020204" pitchFamily="34" charset="0"/>
              <a:buChar char="•"/>
            </a:pPr>
            <a:r>
              <a:rPr lang="en-US" altLang="en-US" sz="2400" dirty="0" smtClean="0"/>
              <a:t>Emergency </a:t>
            </a:r>
            <a:r>
              <a:rPr lang="en-US" altLang="en-US" sz="2400" dirty="0"/>
              <a:t>response </a:t>
            </a:r>
            <a:r>
              <a:rPr lang="en-US" altLang="en-US" sz="2400" dirty="0" smtClean="0"/>
              <a:t>procedures</a:t>
            </a:r>
          </a:p>
          <a:p>
            <a:pPr lvl="1">
              <a:spcBef>
                <a:spcPts val="600"/>
              </a:spcBef>
              <a:spcAft>
                <a:spcPts val="1200"/>
              </a:spcAft>
              <a:buFont typeface="Arial" panose="020B0604020202020204" pitchFamily="34" charset="0"/>
              <a:buChar char="•"/>
            </a:pPr>
            <a:r>
              <a:rPr lang="en-US" altLang="en-US" sz="2400" dirty="0"/>
              <a:t>Acclimatization </a:t>
            </a:r>
            <a:r>
              <a:rPr lang="en-US" altLang="en-US" sz="2400" dirty="0" smtClean="0"/>
              <a:t>procedures</a:t>
            </a:r>
            <a:br>
              <a:rPr lang="en-US" altLang="en-US" sz="2400" dirty="0" smtClean="0"/>
            </a:br>
            <a:r>
              <a:rPr lang="en-US" altLang="en-US" dirty="0" smtClean="0"/>
              <a:t/>
            </a:r>
            <a:br>
              <a:rPr lang="en-US" altLang="en-US" dirty="0" smtClean="0"/>
            </a:br>
            <a:endParaRPr lang="en-US" altLang="en-US" dirty="0" smtClean="0"/>
          </a:p>
        </p:txBody>
      </p:sp>
      <p:pic>
        <p:nvPicPr>
          <p:cNvPr id="5124" name="Picture 4" descr="http://blog.osha4you.com/wp-content/uploads/2013/02/Cal-OSHA-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27403" y="162560"/>
            <a:ext cx="2521637" cy="1280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70357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07720" y="120127"/>
            <a:ext cx="10972800" cy="1143000"/>
          </a:xfrm>
        </p:spPr>
        <p:txBody>
          <a:bodyPr/>
          <a:lstStyle/>
          <a:p>
            <a:pPr algn="l"/>
            <a:r>
              <a:rPr lang="en-US" altLang="en-US" sz="3200" b="1" dirty="0">
                <a:solidFill>
                  <a:srgbClr val="0070C0"/>
                </a:solidFill>
                <a:latin typeface="+mn-lt"/>
              </a:rPr>
              <a:t>Heat Illness Standard - Water</a:t>
            </a:r>
          </a:p>
        </p:txBody>
      </p:sp>
      <p:sp>
        <p:nvSpPr>
          <p:cNvPr id="31747" name="Rectangle 3"/>
          <p:cNvSpPr>
            <a:spLocks noGrp="1" noChangeArrowheads="1"/>
          </p:cNvSpPr>
          <p:nvPr>
            <p:ph type="body" idx="1"/>
          </p:nvPr>
        </p:nvSpPr>
        <p:spPr>
          <a:xfrm>
            <a:off x="634895" y="1410895"/>
            <a:ext cx="8229600" cy="4434840"/>
          </a:xfrm>
        </p:spPr>
        <p:txBody>
          <a:bodyPr/>
          <a:lstStyle/>
          <a:p>
            <a:pPr lvl="1">
              <a:spcBef>
                <a:spcPts val="600"/>
              </a:spcBef>
              <a:spcAft>
                <a:spcPts val="1200"/>
              </a:spcAft>
              <a:buFont typeface="Arial" panose="020B0604020202020204" pitchFamily="34" charset="0"/>
              <a:buChar char="•"/>
            </a:pPr>
            <a:r>
              <a:rPr lang="en-US" altLang="en-US" sz="2400" dirty="0"/>
              <a:t>One quart per </a:t>
            </a:r>
            <a:r>
              <a:rPr lang="en-US" altLang="en-US" sz="2400" dirty="0" smtClean="0"/>
              <a:t>person, </a:t>
            </a:r>
            <a:r>
              <a:rPr lang="en-US" altLang="en-US" sz="2400" dirty="0"/>
              <a:t>per </a:t>
            </a:r>
            <a:r>
              <a:rPr lang="en-US" altLang="en-US" sz="2400" dirty="0" smtClean="0"/>
              <a:t>hour (2 gallons for an 8-hr shift)</a:t>
            </a:r>
            <a:endParaRPr lang="en-US" altLang="en-US" sz="2400" dirty="0"/>
          </a:p>
          <a:p>
            <a:pPr lvl="1">
              <a:spcBef>
                <a:spcPts val="600"/>
              </a:spcBef>
              <a:spcAft>
                <a:spcPts val="1200"/>
              </a:spcAft>
              <a:buFont typeface="Arial" panose="020B0604020202020204" pitchFamily="34" charset="0"/>
              <a:buChar char="•"/>
            </a:pPr>
            <a:r>
              <a:rPr lang="en-US" altLang="en-US" sz="2400" dirty="0"/>
              <a:t>Must be </a:t>
            </a:r>
            <a:r>
              <a:rPr lang="en-US" altLang="en-US" sz="2400" i="1" dirty="0"/>
              <a:t>“fresh, pure, suitably cool… free of charge”</a:t>
            </a:r>
            <a:r>
              <a:rPr lang="en-US" altLang="en-US" sz="2400" dirty="0"/>
              <a:t> (potable water, not ice cold)</a:t>
            </a:r>
          </a:p>
          <a:p>
            <a:pPr lvl="1">
              <a:spcBef>
                <a:spcPts val="600"/>
              </a:spcBef>
              <a:spcAft>
                <a:spcPts val="1200"/>
              </a:spcAft>
              <a:buFont typeface="Arial" panose="020B0604020202020204" pitchFamily="34" charset="0"/>
              <a:buChar char="•"/>
            </a:pPr>
            <a:r>
              <a:rPr lang="en-US" altLang="en-US" sz="2400" dirty="0"/>
              <a:t>As close as practicable to worksite (if not plumbed or supplied at site)</a:t>
            </a:r>
          </a:p>
          <a:p>
            <a:pPr lvl="1">
              <a:spcBef>
                <a:spcPts val="600"/>
              </a:spcBef>
              <a:spcAft>
                <a:spcPts val="1200"/>
              </a:spcAft>
              <a:buFont typeface="Arial" panose="020B0604020202020204" pitchFamily="34" charset="0"/>
              <a:buChar char="•"/>
            </a:pPr>
            <a:r>
              <a:rPr lang="en-US" altLang="en-US" sz="2400" dirty="0"/>
              <a:t>Educate workers and actively encourage them to drink small amounts of water often (up to 4 cups/hour)</a:t>
            </a:r>
          </a:p>
          <a:p>
            <a:pPr>
              <a:spcBef>
                <a:spcPts val="600"/>
              </a:spcBef>
              <a:spcAft>
                <a:spcPts val="1200"/>
              </a:spcAft>
              <a:buFont typeface="Arial" panose="020B0604020202020204" pitchFamily="34" charset="0"/>
              <a:buChar char="•"/>
            </a:pPr>
            <a:endParaRPr lang="en-US" altLang="en-US" dirty="0" smtClean="0"/>
          </a:p>
          <a:p>
            <a:pPr marL="0" indent="0">
              <a:spcBef>
                <a:spcPts val="600"/>
              </a:spcBef>
              <a:spcAft>
                <a:spcPts val="1200"/>
              </a:spcAft>
              <a:buNone/>
            </a:pPr>
            <a:r>
              <a:rPr lang="en-US" altLang="en-US" dirty="0" smtClean="0"/>
              <a:t/>
            </a:r>
            <a:br>
              <a:rPr lang="en-US" altLang="en-US" dirty="0" smtClean="0"/>
            </a:br>
            <a:endParaRPr lang="en-US" altLang="en-US" dirty="0" smtClean="0"/>
          </a:p>
        </p:txBody>
      </p:sp>
      <p:pic>
        <p:nvPicPr>
          <p:cNvPr id="2" name="Picture 1"/>
          <p:cNvPicPr>
            <a:picLocks noChangeAspect="1"/>
          </p:cNvPicPr>
          <p:nvPr/>
        </p:nvPicPr>
        <p:blipFill>
          <a:blip r:embed="rId3"/>
          <a:stretch>
            <a:fillRect/>
          </a:stretch>
        </p:blipFill>
        <p:spPr>
          <a:xfrm>
            <a:off x="10051877" y="268401"/>
            <a:ext cx="1682642" cy="2225233"/>
          </a:xfrm>
          <a:prstGeom prst="rect">
            <a:avLst/>
          </a:prstGeom>
        </p:spPr>
      </p:pic>
      <p:pic>
        <p:nvPicPr>
          <p:cNvPr id="3" name="Picture 2"/>
          <p:cNvPicPr>
            <a:picLocks noChangeAspect="1"/>
          </p:cNvPicPr>
          <p:nvPr/>
        </p:nvPicPr>
        <p:blipFill>
          <a:blip r:embed="rId4"/>
          <a:stretch>
            <a:fillRect/>
          </a:stretch>
        </p:blipFill>
        <p:spPr>
          <a:xfrm>
            <a:off x="10136261" y="1802404"/>
            <a:ext cx="1286367" cy="3651821"/>
          </a:xfrm>
          <a:prstGeom prst="rect">
            <a:avLst/>
          </a:prstGeom>
        </p:spPr>
      </p:pic>
      <p:pic>
        <p:nvPicPr>
          <p:cNvPr id="4" name="Picture 3"/>
          <p:cNvPicPr>
            <a:picLocks noChangeAspect="1"/>
          </p:cNvPicPr>
          <p:nvPr/>
        </p:nvPicPr>
        <p:blipFill>
          <a:blip r:embed="rId5"/>
          <a:stretch>
            <a:fillRect/>
          </a:stretch>
        </p:blipFill>
        <p:spPr>
          <a:xfrm>
            <a:off x="9657684" y="3724143"/>
            <a:ext cx="2243522" cy="2121592"/>
          </a:xfrm>
          <a:prstGeom prst="rect">
            <a:avLst/>
          </a:prstGeom>
        </p:spPr>
      </p:pic>
    </p:spTree>
    <p:extLst>
      <p:ext uri="{BB962C8B-B14F-4D97-AF65-F5344CB8AC3E}">
        <p14:creationId xmlns:p14="http://schemas.microsoft.com/office/powerpoint/2010/main" val="35202298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324592" y="162560"/>
            <a:ext cx="10972800" cy="1143000"/>
          </a:xfrm>
        </p:spPr>
        <p:txBody>
          <a:bodyPr/>
          <a:lstStyle/>
          <a:p>
            <a:pPr algn="l"/>
            <a:r>
              <a:rPr lang="en-US" altLang="en-US" sz="3200" b="1" dirty="0">
                <a:solidFill>
                  <a:srgbClr val="0070C0"/>
                </a:solidFill>
                <a:latin typeface="+mn-lt"/>
              </a:rPr>
              <a:t>Heat Illness Standard - Shade</a:t>
            </a:r>
          </a:p>
        </p:txBody>
      </p:sp>
      <p:sp>
        <p:nvSpPr>
          <p:cNvPr id="31747" name="Rectangle 3"/>
          <p:cNvSpPr>
            <a:spLocks noGrp="1" noChangeArrowheads="1"/>
          </p:cNvSpPr>
          <p:nvPr>
            <p:ph type="body" idx="1"/>
          </p:nvPr>
        </p:nvSpPr>
        <p:spPr>
          <a:xfrm>
            <a:off x="576349" y="1305560"/>
            <a:ext cx="8229600" cy="4434840"/>
          </a:xfrm>
        </p:spPr>
        <p:txBody>
          <a:bodyPr/>
          <a:lstStyle/>
          <a:p>
            <a:pPr lvl="1">
              <a:spcBef>
                <a:spcPts val="600"/>
              </a:spcBef>
              <a:spcAft>
                <a:spcPts val="1200"/>
              </a:spcAft>
              <a:buFont typeface="Arial" panose="020B0604020202020204" pitchFamily="34" charset="0"/>
              <a:buChar char="•"/>
            </a:pPr>
            <a:r>
              <a:rPr lang="en-US" altLang="en-US" sz="2400" dirty="0"/>
              <a:t>Shade = blockage of direct sunlight</a:t>
            </a:r>
          </a:p>
          <a:p>
            <a:pPr lvl="1">
              <a:spcBef>
                <a:spcPts val="600"/>
              </a:spcBef>
              <a:spcAft>
                <a:spcPts val="1200"/>
              </a:spcAft>
              <a:buFont typeface="Arial" panose="020B0604020202020204" pitchFamily="34" charset="0"/>
              <a:buChar char="•"/>
            </a:pPr>
            <a:r>
              <a:rPr lang="en-US" altLang="en-US" sz="2400" i="1" dirty="0" smtClean="0"/>
              <a:t>Required to be available at </a:t>
            </a:r>
            <a:r>
              <a:rPr lang="en-US" altLang="en-US" sz="2400" i="1" dirty="0"/>
              <a:t>80F (formerly required at 85F)</a:t>
            </a:r>
          </a:p>
          <a:p>
            <a:pPr lvl="1">
              <a:spcBef>
                <a:spcPts val="600"/>
              </a:spcBef>
              <a:spcAft>
                <a:spcPts val="1200"/>
              </a:spcAft>
              <a:buFont typeface="Arial" panose="020B0604020202020204" pitchFamily="34" charset="0"/>
              <a:buChar char="•"/>
            </a:pPr>
            <a:r>
              <a:rPr lang="en-US" altLang="en-US" sz="2400" dirty="0"/>
              <a:t>Must accommodate </a:t>
            </a:r>
            <a:r>
              <a:rPr lang="en-US" altLang="en-US" sz="2400" i="1" dirty="0"/>
              <a:t>“the number of employees” </a:t>
            </a:r>
            <a:r>
              <a:rPr lang="en-US" altLang="en-US" sz="2400" dirty="0"/>
              <a:t>on rest or recovery </a:t>
            </a:r>
            <a:r>
              <a:rPr lang="en-US" altLang="en-US" sz="2400" dirty="0" smtClean="0"/>
              <a:t>break, or taking an onsite lunch period</a:t>
            </a:r>
            <a:endParaRPr lang="en-US" altLang="en-US" sz="2400" dirty="0"/>
          </a:p>
          <a:p>
            <a:pPr lvl="1">
              <a:spcBef>
                <a:spcPts val="600"/>
              </a:spcBef>
              <a:spcAft>
                <a:spcPts val="1200"/>
              </a:spcAft>
              <a:buFont typeface="Arial" panose="020B0604020202020204" pitchFamily="34" charset="0"/>
              <a:buChar char="•"/>
            </a:pPr>
            <a:r>
              <a:rPr lang="en-US" altLang="en-US" sz="2400" dirty="0"/>
              <a:t>Access to shade </a:t>
            </a:r>
            <a:r>
              <a:rPr lang="en-US" altLang="en-US" sz="2400" dirty="0" smtClean="0"/>
              <a:t>must be permitted </a:t>
            </a:r>
            <a:r>
              <a:rPr lang="en-US" altLang="en-US" sz="2400" dirty="0"/>
              <a:t>at all times </a:t>
            </a:r>
          </a:p>
          <a:p>
            <a:pPr lvl="2">
              <a:spcBef>
                <a:spcPts val="600"/>
              </a:spcBef>
              <a:spcAft>
                <a:spcPts val="1200"/>
              </a:spcAft>
              <a:buFont typeface="Arial" panose="020B0604020202020204" pitchFamily="34" charset="0"/>
              <a:buChar char="•"/>
            </a:pPr>
            <a:r>
              <a:rPr lang="en-US" altLang="en-US" sz="2000" dirty="0"/>
              <a:t>Must be made available upon request if &lt;80F</a:t>
            </a:r>
          </a:p>
          <a:p>
            <a:pPr lvl="2">
              <a:spcBef>
                <a:spcPts val="600"/>
              </a:spcBef>
              <a:spcAft>
                <a:spcPts val="1200"/>
              </a:spcAft>
              <a:buFont typeface="Arial" panose="020B0604020202020204" pitchFamily="34" charset="0"/>
              <a:buChar char="•"/>
            </a:pPr>
            <a:r>
              <a:rPr lang="en-US" altLang="en-US" sz="2000" dirty="0"/>
              <a:t>If unsafe or not feasible, define alternative procedures</a:t>
            </a:r>
          </a:p>
          <a:p>
            <a:pPr lvl="1">
              <a:spcBef>
                <a:spcPts val="600"/>
              </a:spcBef>
              <a:spcAft>
                <a:spcPts val="1200"/>
              </a:spcAft>
              <a:buFont typeface="Arial" panose="020B0604020202020204" pitchFamily="34" charset="0"/>
              <a:buChar char="•"/>
            </a:pPr>
            <a:endParaRPr lang="en-US" altLang="en-US" dirty="0"/>
          </a:p>
          <a:p>
            <a:pPr>
              <a:spcBef>
                <a:spcPts val="600"/>
              </a:spcBef>
              <a:spcAft>
                <a:spcPts val="1200"/>
              </a:spcAft>
              <a:buFont typeface="Arial" panose="020B0604020202020204" pitchFamily="34" charset="0"/>
              <a:buChar char="•"/>
            </a:pPr>
            <a:endParaRPr lang="en-US" altLang="en-US" dirty="0" smtClean="0"/>
          </a:p>
          <a:p>
            <a:pPr marL="0" indent="0">
              <a:spcBef>
                <a:spcPts val="600"/>
              </a:spcBef>
              <a:spcAft>
                <a:spcPts val="1200"/>
              </a:spcAft>
              <a:buNone/>
            </a:pPr>
            <a:r>
              <a:rPr lang="en-US" altLang="en-US" dirty="0" smtClean="0"/>
              <a:t/>
            </a:r>
            <a:br>
              <a:rPr lang="en-US" altLang="en-US" dirty="0" smtClean="0"/>
            </a:br>
            <a:endParaRPr lang="en-US" altLang="en-US" dirty="0" smtClean="0"/>
          </a:p>
        </p:txBody>
      </p:sp>
      <p:pic>
        <p:nvPicPr>
          <p:cNvPr id="2" name="Picture 1"/>
          <p:cNvPicPr>
            <a:picLocks noChangeAspect="1"/>
          </p:cNvPicPr>
          <p:nvPr/>
        </p:nvPicPr>
        <p:blipFill>
          <a:blip r:embed="rId3"/>
          <a:stretch>
            <a:fillRect/>
          </a:stretch>
        </p:blipFill>
        <p:spPr>
          <a:xfrm>
            <a:off x="10048639" y="22038"/>
            <a:ext cx="1621677" cy="1493649"/>
          </a:xfrm>
          <a:prstGeom prst="rect">
            <a:avLst/>
          </a:prstGeom>
        </p:spPr>
      </p:pic>
      <p:pic>
        <p:nvPicPr>
          <p:cNvPr id="3" name="Picture 2"/>
          <p:cNvPicPr>
            <a:picLocks noChangeAspect="1"/>
          </p:cNvPicPr>
          <p:nvPr/>
        </p:nvPicPr>
        <p:blipFill>
          <a:blip r:embed="rId4"/>
          <a:stretch>
            <a:fillRect/>
          </a:stretch>
        </p:blipFill>
        <p:spPr>
          <a:xfrm>
            <a:off x="10088267" y="1565544"/>
            <a:ext cx="1542422" cy="1396105"/>
          </a:xfrm>
          <a:prstGeom prst="rect">
            <a:avLst/>
          </a:prstGeom>
        </p:spPr>
      </p:pic>
      <p:pic>
        <p:nvPicPr>
          <p:cNvPr id="4" name="Picture 3"/>
          <p:cNvPicPr>
            <a:picLocks noChangeAspect="1"/>
          </p:cNvPicPr>
          <p:nvPr/>
        </p:nvPicPr>
        <p:blipFill>
          <a:blip r:embed="rId5"/>
          <a:stretch>
            <a:fillRect/>
          </a:stretch>
        </p:blipFill>
        <p:spPr>
          <a:xfrm>
            <a:off x="9774296" y="3061363"/>
            <a:ext cx="2170364" cy="2322777"/>
          </a:xfrm>
          <a:prstGeom prst="rect">
            <a:avLst/>
          </a:prstGeom>
        </p:spPr>
      </p:pic>
      <p:pic>
        <p:nvPicPr>
          <p:cNvPr id="5" name="Picture 4"/>
          <p:cNvPicPr>
            <a:picLocks noChangeAspect="1"/>
          </p:cNvPicPr>
          <p:nvPr/>
        </p:nvPicPr>
        <p:blipFill>
          <a:blip r:embed="rId6"/>
          <a:stretch>
            <a:fillRect/>
          </a:stretch>
        </p:blipFill>
        <p:spPr>
          <a:xfrm>
            <a:off x="9780438" y="4397578"/>
            <a:ext cx="2127688" cy="2956816"/>
          </a:xfrm>
          <a:prstGeom prst="rect">
            <a:avLst/>
          </a:prstGeom>
        </p:spPr>
      </p:pic>
    </p:spTree>
    <p:extLst>
      <p:ext uri="{BB962C8B-B14F-4D97-AF65-F5344CB8AC3E}">
        <p14:creationId xmlns:p14="http://schemas.microsoft.com/office/powerpoint/2010/main" val="9729713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348343" y="117855"/>
            <a:ext cx="10972800" cy="1143000"/>
          </a:xfrm>
        </p:spPr>
        <p:txBody>
          <a:bodyPr/>
          <a:lstStyle/>
          <a:p>
            <a:pPr algn="l"/>
            <a:r>
              <a:rPr lang="en-US" altLang="en-US" sz="3200" b="1" dirty="0">
                <a:solidFill>
                  <a:srgbClr val="0070C0"/>
                </a:solidFill>
                <a:latin typeface="+mn-lt"/>
              </a:rPr>
              <a:t>Heat Illness Standard – Cool-down Rest Periods </a:t>
            </a:r>
          </a:p>
        </p:txBody>
      </p:sp>
      <p:sp>
        <p:nvSpPr>
          <p:cNvPr id="31747" name="Rectangle 3"/>
          <p:cNvSpPr>
            <a:spLocks noGrp="1" noChangeArrowheads="1"/>
          </p:cNvSpPr>
          <p:nvPr>
            <p:ph type="body" idx="1"/>
          </p:nvPr>
        </p:nvSpPr>
        <p:spPr>
          <a:xfrm>
            <a:off x="364177" y="1260855"/>
            <a:ext cx="8229600" cy="4434840"/>
          </a:xfrm>
        </p:spPr>
        <p:txBody>
          <a:bodyPr/>
          <a:lstStyle/>
          <a:p>
            <a:pPr lvl="1">
              <a:spcBef>
                <a:spcPts val="600"/>
              </a:spcBef>
              <a:spcAft>
                <a:spcPts val="1200"/>
              </a:spcAft>
              <a:buFont typeface="Arial" panose="020B0604020202020204" pitchFamily="34" charset="0"/>
              <a:buChar char="•"/>
            </a:pPr>
            <a:r>
              <a:rPr lang="en-US" altLang="en-US" sz="2400" dirty="0" smtClean="0"/>
              <a:t>Must be allowed </a:t>
            </a:r>
            <a:r>
              <a:rPr lang="en-US" altLang="en-US" sz="2400" dirty="0"/>
              <a:t>and encouraged </a:t>
            </a:r>
          </a:p>
          <a:p>
            <a:pPr lvl="1">
              <a:spcBef>
                <a:spcPts val="600"/>
              </a:spcBef>
              <a:spcAft>
                <a:spcPts val="1200"/>
              </a:spcAft>
              <a:buFont typeface="Arial" panose="020B0604020202020204" pitchFamily="34" charset="0"/>
              <a:buChar char="•"/>
            </a:pPr>
            <a:r>
              <a:rPr lang="en-US" altLang="en-US" sz="2400" dirty="0"/>
              <a:t>Employees </a:t>
            </a:r>
            <a:r>
              <a:rPr lang="en-US" altLang="en-US" sz="2400" dirty="0" smtClean="0"/>
              <a:t>shall be monitored </a:t>
            </a:r>
            <a:r>
              <a:rPr lang="en-US" altLang="en-US" sz="2400" dirty="0"/>
              <a:t>for symptoms and signs of heat illness (observation and inquiry is sufficient)</a:t>
            </a:r>
          </a:p>
          <a:p>
            <a:pPr lvl="1">
              <a:spcBef>
                <a:spcPts val="600"/>
              </a:spcBef>
              <a:spcAft>
                <a:spcPts val="1200"/>
              </a:spcAft>
              <a:buFont typeface="Arial" panose="020B0604020202020204" pitchFamily="34" charset="0"/>
              <a:buChar char="•"/>
            </a:pPr>
            <a:r>
              <a:rPr lang="en-US" altLang="en-US" sz="2400" dirty="0"/>
              <a:t>If symptoms or signs occur:</a:t>
            </a:r>
          </a:p>
          <a:p>
            <a:pPr lvl="2">
              <a:spcBef>
                <a:spcPts val="600"/>
              </a:spcBef>
              <a:spcAft>
                <a:spcPts val="1200"/>
              </a:spcAft>
              <a:buFont typeface="Arial" panose="020B0604020202020204" pitchFamily="34" charset="0"/>
              <a:buChar char="•"/>
            </a:pPr>
            <a:r>
              <a:rPr lang="en-US" altLang="en-US" sz="2000" i="1" dirty="0"/>
              <a:t>First aid or emergency response is required </a:t>
            </a:r>
            <a:r>
              <a:rPr lang="en-US" altLang="en-US" sz="2000" i="1" dirty="0" smtClean="0"/>
              <a:t>(based on level of heat-related illness)</a:t>
            </a:r>
            <a:endParaRPr lang="en-US" altLang="en-US" sz="2000" i="1" dirty="0"/>
          </a:p>
          <a:p>
            <a:pPr lvl="2">
              <a:spcBef>
                <a:spcPts val="600"/>
              </a:spcBef>
              <a:spcAft>
                <a:spcPts val="1200"/>
              </a:spcAft>
              <a:buFont typeface="Arial" panose="020B0604020202020204" pitchFamily="34" charset="0"/>
              <a:buChar char="•"/>
            </a:pPr>
            <a:r>
              <a:rPr lang="en-US" altLang="en-US" sz="2000" i="1" dirty="0"/>
              <a:t>Workers must not be ordered back to work, sent home, or left alone </a:t>
            </a:r>
            <a:r>
              <a:rPr lang="en-US" altLang="en-US" sz="2000" i="1" dirty="0" smtClean="0"/>
              <a:t>until </a:t>
            </a:r>
            <a:r>
              <a:rPr lang="en-US" altLang="en-US" sz="2000" i="1" dirty="0"/>
              <a:t>symptoms have abated </a:t>
            </a:r>
          </a:p>
          <a:p>
            <a:pPr lvl="1">
              <a:spcBef>
                <a:spcPts val="600"/>
              </a:spcBef>
              <a:spcAft>
                <a:spcPts val="1200"/>
              </a:spcAft>
              <a:buFont typeface="Arial" panose="020B0604020202020204" pitchFamily="34" charset="0"/>
              <a:buChar char="•"/>
            </a:pPr>
            <a:endParaRPr lang="en-US" altLang="en-US" dirty="0"/>
          </a:p>
          <a:p>
            <a:pPr>
              <a:spcBef>
                <a:spcPts val="600"/>
              </a:spcBef>
              <a:spcAft>
                <a:spcPts val="1200"/>
              </a:spcAft>
              <a:buFont typeface="Arial" panose="020B0604020202020204" pitchFamily="34" charset="0"/>
              <a:buChar char="•"/>
            </a:pPr>
            <a:endParaRPr lang="en-US" altLang="en-US" dirty="0" smtClean="0"/>
          </a:p>
          <a:p>
            <a:pPr marL="0" indent="0">
              <a:spcBef>
                <a:spcPts val="600"/>
              </a:spcBef>
              <a:spcAft>
                <a:spcPts val="1200"/>
              </a:spcAft>
              <a:buNone/>
            </a:pPr>
            <a:r>
              <a:rPr lang="en-US" altLang="en-US" dirty="0" smtClean="0"/>
              <a:t/>
            </a:r>
            <a:br>
              <a:rPr lang="en-US" altLang="en-US" dirty="0" smtClean="0"/>
            </a:br>
            <a:endParaRPr lang="en-US" altLang="en-US" dirty="0" smtClean="0"/>
          </a:p>
        </p:txBody>
      </p:sp>
      <p:pic>
        <p:nvPicPr>
          <p:cNvPr id="2" name="Picture 1"/>
          <p:cNvPicPr>
            <a:picLocks noChangeAspect="1"/>
          </p:cNvPicPr>
          <p:nvPr/>
        </p:nvPicPr>
        <p:blipFill>
          <a:blip r:embed="rId3"/>
          <a:stretch>
            <a:fillRect/>
          </a:stretch>
        </p:blipFill>
        <p:spPr>
          <a:xfrm>
            <a:off x="8744306" y="268816"/>
            <a:ext cx="3291891" cy="198407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Picture 2"/>
          <p:cNvPicPr>
            <a:picLocks noChangeAspect="1"/>
          </p:cNvPicPr>
          <p:nvPr/>
        </p:nvPicPr>
        <p:blipFill>
          <a:blip r:embed="rId4"/>
          <a:stretch>
            <a:fillRect/>
          </a:stretch>
        </p:blipFill>
        <p:spPr>
          <a:xfrm>
            <a:off x="9286504" y="2981601"/>
            <a:ext cx="2405395" cy="4933959"/>
          </a:xfrm>
          <a:prstGeom prst="rect">
            <a:avLst/>
          </a:prstGeom>
        </p:spPr>
      </p:pic>
    </p:spTree>
    <p:extLst>
      <p:ext uri="{BB962C8B-B14F-4D97-AF65-F5344CB8AC3E}">
        <p14:creationId xmlns:p14="http://schemas.microsoft.com/office/powerpoint/2010/main" val="23115922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288966" y="199383"/>
            <a:ext cx="10972800" cy="1143000"/>
          </a:xfrm>
        </p:spPr>
        <p:txBody>
          <a:bodyPr/>
          <a:lstStyle/>
          <a:p>
            <a:pPr algn="l"/>
            <a:r>
              <a:rPr lang="en-US" altLang="en-US" sz="3200" b="1" dirty="0">
                <a:solidFill>
                  <a:srgbClr val="0070C0"/>
                </a:solidFill>
                <a:latin typeface="+mn-lt"/>
              </a:rPr>
              <a:t>Heat Illness Standard - High Heat Procedures </a:t>
            </a:r>
          </a:p>
        </p:txBody>
      </p:sp>
      <p:sp>
        <p:nvSpPr>
          <p:cNvPr id="31747" name="Rectangle 3"/>
          <p:cNvSpPr>
            <a:spLocks noGrp="1" noChangeArrowheads="1"/>
          </p:cNvSpPr>
          <p:nvPr>
            <p:ph type="body" idx="1"/>
          </p:nvPr>
        </p:nvSpPr>
        <p:spPr>
          <a:xfrm>
            <a:off x="488472" y="1417638"/>
            <a:ext cx="8229600" cy="4434840"/>
          </a:xfrm>
        </p:spPr>
        <p:txBody>
          <a:bodyPr/>
          <a:lstStyle/>
          <a:p>
            <a:pPr lvl="1">
              <a:spcBef>
                <a:spcPts val="600"/>
              </a:spcBef>
              <a:spcAft>
                <a:spcPts val="1200"/>
              </a:spcAft>
              <a:buFont typeface="Arial" panose="020B0604020202020204" pitchFamily="34" charset="0"/>
              <a:buChar char="•"/>
            </a:pPr>
            <a:r>
              <a:rPr lang="en-US" altLang="en-US" sz="2400" dirty="0" smtClean="0"/>
              <a:t>Triggered at 95F (unchanged in regulation)</a:t>
            </a:r>
          </a:p>
          <a:p>
            <a:pPr lvl="1">
              <a:spcBef>
                <a:spcPts val="600"/>
              </a:spcBef>
              <a:spcAft>
                <a:spcPts val="1200"/>
              </a:spcAft>
              <a:buFont typeface="Arial" panose="020B0604020202020204" pitchFamily="34" charset="0"/>
              <a:buChar char="•"/>
            </a:pPr>
            <a:r>
              <a:rPr lang="en-US" altLang="en-US" sz="2400" dirty="0" smtClean="0"/>
              <a:t>Pre-shift </a:t>
            </a:r>
            <a:r>
              <a:rPr lang="en-US" altLang="en-US" sz="2400" dirty="0"/>
              <a:t>meeting to review high heat procedures</a:t>
            </a:r>
          </a:p>
          <a:p>
            <a:pPr lvl="1">
              <a:spcBef>
                <a:spcPts val="600"/>
              </a:spcBef>
              <a:spcAft>
                <a:spcPts val="1200"/>
              </a:spcAft>
              <a:buFont typeface="Arial" panose="020B0604020202020204" pitchFamily="34" charset="0"/>
              <a:buChar char="•"/>
            </a:pPr>
            <a:r>
              <a:rPr lang="en-US" altLang="en-US" sz="2400" dirty="0"/>
              <a:t>Observation of employees for signs and symptoms</a:t>
            </a:r>
          </a:p>
          <a:p>
            <a:pPr lvl="1">
              <a:spcBef>
                <a:spcPts val="600"/>
              </a:spcBef>
              <a:spcAft>
                <a:spcPts val="1200"/>
              </a:spcAft>
              <a:buFont typeface="Arial" panose="020B0604020202020204" pitchFamily="34" charset="0"/>
              <a:buChar char="•"/>
            </a:pPr>
            <a:r>
              <a:rPr lang="en-US" altLang="en-US" sz="2400" dirty="0" smtClean="0"/>
              <a:t>Mandatory 10 </a:t>
            </a:r>
            <a:r>
              <a:rPr lang="en-US" altLang="en-US" sz="2400" dirty="0"/>
              <a:t>minutes cool-down recovery time for each two hour period of continuous work </a:t>
            </a:r>
          </a:p>
          <a:p>
            <a:pPr lvl="1">
              <a:spcBef>
                <a:spcPts val="600"/>
              </a:spcBef>
              <a:spcAft>
                <a:spcPts val="1200"/>
              </a:spcAft>
              <a:buFont typeface="Arial" panose="020B0604020202020204" pitchFamily="34" charset="0"/>
              <a:buChar char="•"/>
            </a:pPr>
            <a:r>
              <a:rPr lang="en-US" altLang="en-US" sz="2400" dirty="0"/>
              <a:t>Employees must be authorized and able to call for emergency service (or designate </a:t>
            </a:r>
            <a:r>
              <a:rPr lang="en-US" altLang="en-US" sz="2400" dirty="0" smtClean="0"/>
              <a:t>employees </a:t>
            </a:r>
            <a:r>
              <a:rPr lang="en-US" altLang="en-US" sz="2400" dirty="0"/>
              <a:t>onsite)</a:t>
            </a:r>
          </a:p>
          <a:p>
            <a:pPr lvl="1">
              <a:spcBef>
                <a:spcPts val="600"/>
              </a:spcBef>
              <a:spcAft>
                <a:spcPts val="1200"/>
              </a:spcAft>
              <a:buFont typeface="Arial" panose="020B0604020202020204" pitchFamily="34" charset="0"/>
              <a:buChar char="•"/>
            </a:pPr>
            <a:endParaRPr lang="en-US" altLang="en-US" dirty="0"/>
          </a:p>
          <a:p>
            <a:pPr>
              <a:spcBef>
                <a:spcPts val="600"/>
              </a:spcBef>
              <a:spcAft>
                <a:spcPts val="1200"/>
              </a:spcAft>
              <a:buFont typeface="Arial" panose="020B0604020202020204" pitchFamily="34" charset="0"/>
              <a:buChar char="•"/>
            </a:pPr>
            <a:endParaRPr lang="en-US" altLang="en-US" dirty="0" smtClean="0"/>
          </a:p>
          <a:p>
            <a:pPr marL="0" indent="0">
              <a:spcBef>
                <a:spcPts val="600"/>
              </a:spcBef>
              <a:spcAft>
                <a:spcPts val="1200"/>
              </a:spcAft>
              <a:buNone/>
            </a:pPr>
            <a:r>
              <a:rPr lang="en-US" altLang="en-US" dirty="0" smtClean="0"/>
              <a:t/>
            </a:r>
            <a:br>
              <a:rPr lang="en-US" altLang="en-US" dirty="0" smtClean="0"/>
            </a:br>
            <a:endParaRPr lang="en-US" altLang="en-US" dirty="0" smtClean="0"/>
          </a:p>
        </p:txBody>
      </p:sp>
      <p:pic>
        <p:nvPicPr>
          <p:cNvPr id="2050" name="Picture 2" descr="http://www.hispanicallyspeakingnews.com/uploads/images/amigo-o-enemigo/heatwav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64780" y="120730"/>
            <a:ext cx="2762855" cy="170021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2" name="Picture 1"/>
          <p:cNvPicPr>
            <a:picLocks noChangeAspect="1"/>
          </p:cNvPicPr>
          <p:nvPr/>
        </p:nvPicPr>
        <p:blipFill>
          <a:blip r:embed="rId4"/>
          <a:stretch>
            <a:fillRect/>
          </a:stretch>
        </p:blipFill>
        <p:spPr>
          <a:xfrm>
            <a:off x="10022148" y="1899601"/>
            <a:ext cx="1448120" cy="2090986"/>
          </a:xfrm>
          <a:prstGeom prst="rect">
            <a:avLst/>
          </a:prstGeom>
          <a:ln>
            <a:noFill/>
          </a:ln>
          <a:effectLst>
            <a:outerShdw blurRad="190500" algn="tl" rotWithShape="0">
              <a:srgbClr val="000000">
                <a:alpha val="70000"/>
              </a:srgbClr>
            </a:outerShdw>
          </a:effectLst>
        </p:spPr>
      </p:pic>
      <p:pic>
        <p:nvPicPr>
          <p:cNvPr id="3" name="Picture 2"/>
          <p:cNvPicPr>
            <a:picLocks noChangeAspect="1"/>
          </p:cNvPicPr>
          <p:nvPr/>
        </p:nvPicPr>
        <p:blipFill>
          <a:blip r:embed="rId5"/>
          <a:stretch>
            <a:fillRect/>
          </a:stretch>
        </p:blipFill>
        <p:spPr>
          <a:xfrm>
            <a:off x="9571512" y="3860497"/>
            <a:ext cx="2256313" cy="2222383"/>
          </a:xfrm>
          <a:prstGeom prst="rect">
            <a:avLst/>
          </a:prstGeom>
        </p:spPr>
      </p:pic>
    </p:spTree>
    <p:extLst>
      <p:ext uri="{BB962C8B-B14F-4D97-AF65-F5344CB8AC3E}">
        <p14:creationId xmlns:p14="http://schemas.microsoft.com/office/powerpoint/2010/main" val="17792115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19595" y="274638"/>
            <a:ext cx="10972800" cy="1143000"/>
          </a:xfrm>
        </p:spPr>
        <p:txBody>
          <a:bodyPr/>
          <a:lstStyle/>
          <a:p>
            <a:pPr algn="l"/>
            <a:r>
              <a:rPr lang="en-US" altLang="en-US" sz="3200" b="1" dirty="0">
                <a:solidFill>
                  <a:srgbClr val="0070C0"/>
                </a:solidFill>
                <a:latin typeface="+mn-lt"/>
              </a:rPr>
              <a:t>Heat Illness Standard – Emergency Response </a:t>
            </a:r>
          </a:p>
        </p:txBody>
      </p:sp>
      <p:sp>
        <p:nvSpPr>
          <p:cNvPr id="31747" name="Rectangle 3"/>
          <p:cNvSpPr>
            <a:spLocks noGrp="1" noChangeArrowheads="1"/>
          </p:cNvSpPr>
          <p:nvPr>
            <p:ph type="body" idx="1"/>
          </p:nvPr>
        </p:nvSpPr>
        <p:spPr>
          <a:xfrm>
            <a:off x="531379" y="1417638"/>
            <a:ext cx="8229600" cy="4434840"/>
          </a:xfrm>
        </p:spPr>
        <p:txBody>
          <a:bodyPr/>
          <a:lstStyle/>
          <a:p>
            <a:pPr lvl="1">
              <a:spcBef>
                <a:spcPts val="600"/>
              </a:spcBef>
              <a:spcAft>
                <a:spcPts val="1200"/>
              </a:spcAft>
              <a:buFont typeface="Arial" panose="020B0604020202020204" pitchFamily="34" charset="0"/>
              <a:buChar char="•"/>
            </a:pPr>
            <a:r>
              <a:rPr lang="en-US" altLang="en-US" sz="2400" dirty="0"/>
              <a:t>Ensure effective communication with employees</a:t>
            </a:r>
          </a:p>
          <a:p>
            <a:pPr lvl="1">
              <a:spcBef>
                <a:spcPts val="600"/>
              </a:spcBef>
              <a:spcAft>
                <a:spcPts val="1200"/>
              </a:spcAft>
              <a:buFont typeface="Arial" panose="020B0604020202020204" pitchFamily="34" charset="0"/>
              <a:buChar char="•"/>
            </a:pPr>
            <a:r>
              <a:rPr lang="en-US" altLang="en-US" sz="2400" dirty="0"/>
              <a:t>First aid procedures</a:t>
            </a:r>
          </a:p>
          <a:p>
            <a:pPr lvl="1">
              <a:spcBef>
                <a:spcPts val="600"/>
              </a:spcBef>
              <a:spcAft>
                <a:spcPts val="1200"/>
              </a:spcAft>
              <a:buFont typeface="Arial" panose="020B0604020202020204" pitchFamily="34" charset="0"/>
              <a:buChar char="•"/>
            </a:pPr>
            <a:r>
              <a:rPr lang="en-US" altLang="en-US" sz="2400" dirty="0"/>
              <a:t>Emergency medical services (how and when are they provided?) </a:t>
            </a:r>
          </a:p>
          <a:p>
            <a:pPr lvl="1">
              <a:spcBef>
                <a:spcPts val="600"/>
              </a:spcBef>
              <a:spcAft>
                <a:spcPts val="1200"/>
              </a:spcAft>
              <a:buFont typeface="Arial" panose="020B0604020202020204" pitchFamily="34" charset="0"/>
              <a:buChar char="•"/>
            </a:pPr>
            <a:r>
              <a:rPr lang="en-US" altLang="en-US" sz="2400" dirty="0"/>
              <a:t>“Clear and precise” directions to the worksite</a:t>
            </a:r>
          </a:p>
          <a:p>
            <a:pPr lvl="1">
              <a:spcBef>
                <a:spcPts val="600"/>
              </a:spcBef>
              <a:spcAft>
                <a:spcPts val="1200"/>
              </a:spcAft>
              <a:buFont typeface="Arial" panose="020B0604020202020204" pitchFamily="34" charset="0"/>
              <a:buChar char="•"/>
            </a:pPr>
            <a:r>
              <a:rPr lang="en-US" altLang="en-US" sz="2400" dirty="0"/>
              <a:t>Employees must be able to call for emergency service </a:t>
            </a:r>
          </a:p>
          <a:p>
            <a:pPr lvl="1">
              <a:spcBef>
                <a:spcPts val="600"/>
              </a:spcBef>
              <a:spcAft>
                <a:spcPts val="1200"/>
              </a:spcAft>
              <a:buFont typeface="Arial" panose="020B0604020202020204" pitchFamily="34" charset="0"/>
              <a:buChar char="•"/>
            </a:pPr>
            <a:endParaRPr lang="en-US" altLang="en-US" dirty="0"/>
          </a:p>
          <a:p>
            <a:pPr>
              <a:spcBef>
                <a:spcPts val="600"/>
              </a:spcBef>
              <a:spcAft>
                <a:spcPts val="1200"/>
              </a:spcAft>
              <a:buFont typeface="Arial" panose="020B0604020202020204" pitchFamily="34" charset="0"/>
              <a:buChar char="•"/>
            </a:pPr>
            <a:endParaRPr lang="en-US" altLang="en-US" dirty="0" smtClean="0"/>
          </a:p>
          <a:p>
            <a:pPr marL="0" indent="0">
              <a:spcBef>
                <a:spcPts val="600"/>
              </a:spcBef>
              <a:spcAft>
                <a:spcPts val="1200"/>
              </a:spcAft>
              <a:buNone/>
            </a:pPr>
            <a:r>
              <a:rPr lang="en-US" altLang="en-US" dirty="0" smtClean="0"/>
              <a:t/>
            </a:r>
            <a:br>
              <a:rPr lang="en-US" altLang="en-US" dirty="0" smtClean="0"/>
            </a:br>
            <a:endParaRPr lang="en-US" altLang="en-US" dirty="0" smtClean="0"/>
          </a:p>
        </p:txBody>
      </p:sp>
      <p:pic>
        <p:nvPicPr>
          <p:cNvPr id="2" name="Picture 1"/>
          <p:cNvPicPr>
            <a:picLocks noChangeAspect="1"/>
          </p:cNvPicPr>
          <p:nvPr/>
        </p:nvPicPr>
        <p:blipFill>
          <a:blip r:embed="rId3"/>
          <a:stretch>
            <a:fillRect/>
          </a:stretch>
        </p:blipFill>
        <p:spPr>
          <a:xfrm>
            <a:off x="9517851" y="4152034"/>
            <a:ext cx="2371550" cy="3066554"/>
          </a:xfrm>
          <a:prstGeom prst="rect">
            <a:avLst/>
          </a:prstGeom>
        </p:spPr>
      </p:pic>
      <p:pic>
        <p:nvPicPr>
          <p:cNvPr id="3" name="Picture 2"/>
          <p:cNvPicPr>
            <a:picLocks noChangeAspect="1"/>
          </p:cNvPicPr>
          <p:nvPr/>
        </p:nvPicPr>
        <p:blipFill>
          <a:blip r:embed="rId4"/>
          <a:stretch>
            <a:fillRect/>
          </a:stretch>
        </p:blipFill>
        <p:spPr>
          <a:xfrm>
            <a:off x="9803248" y="274638"/>
            <a:ext cx="1700931" cy="1969179"/>
          </a:xfrm>
          <a:prstGeom prst="rect">
            <a:avLst/>
          </a:prstGeom>
        </p:spPr>
      </p:pic>
      <p:pic>
        <p:nvPicPr>
          <p:cNvPr id="4" name="Picture 3"/>
          <p:cNvPicPr>
            <a:picLocks noChangeAspect="1"/>
          </p:cNvPicPr>
          <p:nvPr/>
        </p:nvPicPr>
        <p:blipFill>
          <a:blip r:embed="rId5"/>
          <a:stretch>
            <a:fillRect/>
          </a:stretch>
        </p:blipFill>
        <p:spPr>
          <a:xfrm>
            <a:off x="9144822" y="2316278"/>
            <a:ext cx="3017782" cy="1572904"/>
          </a:xfrm>
          <a:prstGeom prst="rect">
            <a:avLst/>
          </a:prstGeom>
        </p:spPr>
      </p:pic>
    </p:spTree>
    <p:extLst>
      <p:ext uri="{BB962C8B-B14F-4D97-AF65-F5344CB8AC3E}">
        <p14:creationId xmlns:p14="http://schemas.microsoft.com/office/powerpoint/2010/main" val="7126658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39387" y="162560"/>
            <a:ext cx="10972800" cy="1143000"/>
          </a:xfrm>
        </p:spPr>
        <p:txBody>
          <a:bodyPr/>
          <a:lstStyle/>
          <a:p>
            <a:pPr algn="l"/>
            <a:r>
              <a:rPr lang="en-US" altLang="en-US" sz="3200" b="1" dirty="0">
                <a:solidFill>
                  <a:srgbClr val="0070C0"/>
                </a:solidFill>
                <a:latin typeface="+mn-lt"/>
              </a:rPr>
              <a:t>Heat Illness Standard – Acclimatization</a:t>
            </a:r>
          </a:p>
        </p:txBody>
      </p:sp>
      <p:sp>
        <p:nvSpPr>
          <p:cNvPr id="31747" name="Rectangle 3"/>
          <p:cNvSpPr>
            <a:spLocks noGrp="1" noChangeArrowheads="1"/>
          </p:cNvSpPr>
          <p:nvPr>
            <p:ph type="body" idx="1"/>
          </p:nvPr>
        </p:nvSpPr>
        <p:spPr>
          <a:xfrm>
            <a:off x="439387" y="1305560"/>
            <a:ext cx="9414797" cy="4434840"/>
          </a:xfrm>
        </p:spPr>
        <p:txBody>
          <a:bodyPr/>
          <a:lstStyle/>
          <a:p>
            <a:pPr lvl="1">
              <a:spcBef>
                <a:spcPts val="600"/>
              </a:spcBef>
              <a:spcAft>
                <a:spcPts val="1200"/>
              </a:spcAft>
              <a:buFont typeface="Arial" panose="020B0604020202020204" pitchFamily="34" charset="0"/>
              <a:buChar char="•"/>
            </a:pPr>
            <a:r>
              <a:rPr lang="en-US" altLang="en-US" sz="2400" dirty="0"/>
              <a:t>Include concept/definition and specific procedures in training and written plan</a:t>
            </a:r>
          </a:p>
          <a:p>
            <a:pPr lvl="1">
              <a:spcBef>
                <a:spcPts val="600"/>
              </a:spcBef>
              <a:spcAft>
                <a:spcPts val="1200"/>
              </a:spcAft>
              <a:buFont typeface="Arial" panose="020B0604020202020204" pitchFamily="34" charset="0"/>
              <a:buChar char="•"/>
            </a:pPr>
            <a:r>
              <a:rPr lang="en-US" altLang="en-US" sz="2400" dirty="0"/>
              <a:t>Applies to new </a:t>
            </a:r>
            <a:r>
              <a:rPr lang="en-US" altLang="en-US" sz="2400" dirty="0" smtClean="0"/>
              <a:t>employees, heatwave events, and </a:t>
            </a:r>
            <a:r>
              <a:rPr lang="en-US" altLang="en-US" sz="2400" dirty="0"/>
              <a:t>employees returning to work after extended absence from heat</a:t>
            </a:r>
          </a:p>
          <a:p>
            <a:pPr lvl="1">
              <a:spcBef>
                <a:spcPts val="600"/>
              </a:spcBef>
              <a:spcAft>
                <a:spcPts val="1200"/>
              </a:spcAft>
              <a:buFont typeface="Arial" panose="020B0604020202020204" pitchFamily="34" charset="0"/>
              <a:buChar char="•"/>
            </a:pPr>
            <a:r>
              <a:rPr lang="en-US" altLang="en-US" sz="2400" dirty="0"/>
              <a:t>New employees must be observed for first 14 days</a:t>
            </a:r>
          </a:p>
          <a:p>
            <a:pPr lvl="1">
              <a:spcBef>
                <a:spcPts val="600"/>
              </a:spcBef>
              <a:spcAft>
                <a:spcPts val="1200"/>
              </a:spcAft>
              <a:buFont typeface="Arial" panose="020B0604020202020204" pitchFamily="34" charset="0"/>
              <a:buChar char="•"/>
            </a:pPr>
            <a:r>
              <a:rPr lang="en-US" altLang="en-US" sz="2400" dirty="0"/>
              <a:t>All employees observed during heat wave events (</a:t>
            </a:r>
            <a:r>
              <a:rPr lang="en-US" altLang="en-US" sz="2400" u="sng" dirty="0"/>
              <a:t>&gt;</a:t>
            </a:r>
            <a:r>
              <a:rPr lang="en-US" altLang="en-US" sz="2400" dirty="0"/>
              <a:t>80F AND 10 degrees higher than average of previous 5 days)</a:t>
            </a:r>
          </a:p>
          <a:p>
            <a:pPr lvl="1">
              <a:spcBef>
                <a:spcPts val="600"/>
              </a:spcBef>
              <a:spcAft>
                <a:spcPts val="1200"/>
              </a:spcAft>
              <a:buFont typeface="Arial" panose="020B0604020202020204" pitchFamily="34" charset="0"/>
              <a:buChar char="•"/>
            </a:pPr>
            <a:r>
              <a:rPr lang="en-US" altLang="en-US" sz="2400" dirty="0"/>
              <a:t>Procedure: define gradual increase in work hours over multi-day period or define alternative work arrangements</a:t>
            </a:r>
          </a:p>
          <a:p>
            <a:pPr lvl="1">
              <a:spcBef>
                <a:spcPts val="600"/>
              </a:spcBef>
              <a:spcAft>
                <a:spcPts val="1200"/>
              </a:spcAft>
              <a:buFont typeface="Arial" panose="020B0604020202020204" pitchFamily="34" charset="0"/>
              <a:buChar char="•"/>
            </a:pPr>
            <a:endParaRPr lang="en-US" altLang="en-US" dirty="0"/>
          </a:p>
          <a:p>
            <a:pPr>
              <a:spcBef>
                <a:spcPts val="600"/>
              </a:spcBef>
              <a:spcAft>
                <a:spcPts val="1200"/>
              </a:spcAft>
              <a:buFont typeface="Arial" panose="020B0604020202020204" pitchFamily="34" charset="0"/>
              <a:buChar char="•"/>
            </a:pPr>
            <a:endParaRPr lang="en-US" altLang="en-US" dirty="0" smtClean="0"/>
          </a:p>
          <a:p>
            <a:pPr marL="0" indent="0">
              <a:spcBef>
                <a:spcPts val="600"/>
              </a:spcBef>
              <a:spcAft>
                <a:spcPts val="1200"/>
              </a:spcAft>
              <a:buNone/>
            </a:pPr>
            <a:r>
              <a:rPr lang="en-US" altLang="en-US" dirty="0" smtClean="0"/>
              <a:t/>
            </a:r>
            <a:br>
              <a:rPr lang="en-US" altLang="en-US" dirty="0" smtClean="0"/>
            </a:br>
            <a:endParaRPr lang="en-US" altLang="en-US" dirty="0" smtClean="0"/>
          </a:p>
        </p:txBody>
      </p:sp>
      <p:pic>
        <p:nvPicPr>
          <p:cNvPr id="2" name="Picture 1"/>
          <p:cNvPicPr>
            <a:picLocks noChangeAspect="1"/>
          </p:cNvPicPr>
          <p:nvPr/>
        </p:nvPicPr>
        <p:blipFill>
          <a:blip r:embed="rId3"/>
          <a:stretch>
            <a:fillRect/>
          </a:stretch>
        </p:blipFill>
        <p:spPr>
          <a:xfrm>
            <a:off x="10070275" y="2262211"/>
            <a:ext cx="1878094" cy="15923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Picture 2"/>
          <p:cNvPicPr>
            <a:picLocks noChangeAspect="1"/>
          </p:cNvPicPr>
          <p:nvPr/>
        </p:nvPicPr>
        <p:blipFill>
          <a:blip r:embed="rId4"/>
          <a:stretch>
            <a:fillRect/>
          </a:stretch>
        </p:blipFill>
        <p:spPr>
          <a:xfrm>
            <a:off x="9735350" y="-227737"/>
            <a:ext cx="2767824" cy="2895851"/>
          </a:xfrm>
          <a:prstGeom prst="rect">
            <a:avLst/>
          </a:prstGeom>
        </p:spPr>
      </p:pic>
      <p:pic>
        <p:nvPicPr>
          <p:cNvPr id="4" name="Picture 3"/>
          <p:cNvPicPr>
            <a:picLocks noChangeAspect="1"/>
          </p:cNvPicPr>
          <p:nvPr/>
        </p:nvPicPr>
        <p:blipFill>
          <a:blip r:embed="rId5"/>
          <a:stretch>
            <a:fillRect/>
          </a:stretch>
        </p:blipFill>
        <p:spPr>
          <a:xfrm>
            <a:off x="10143615" y="3993744"/>
            <a:ext cx="1731414" cy="3493311"/>
          </a:xfrm>
          <a:prstGeom prst="rect">
            <a:avLst/>
          </a:prstGeom>
        </p:spPr>
      </p:pic>
    </p:spTree>
    <p:extLst>
      <p:ext uri="{BB962C8B-B14F-4D97-AF65-F5344CB8AC3E}">
        <p14:creationId xmlns:p14="http://schemas.microsoft.com/office/powerpoint/2010/main" val="20648908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360218" y="162560"/>
            <a:ext cx="10972800" cy="1143000"/>
          </a:xfrm>
        </p:spPr>
        <p:txBody>
          <a:bodyPr/>
          <a:lstStyle/>
          <a:p>
            <a:pPr algn="l"/>
            <a:r>
              <a:rPr lang="en-US" altLang="en-US" sz="3200" b="1" dirty="0">
                <a:solidFill>
                  <a:srgbClr val="0070C0"/>
                </a:solidFill>
                <a:latin typeface="+mn-lt"/>
              </a:rPr>
              <a:t>Heat Illness Standard - Training</a:t>
            </a:r>
          </a:p>
        </p:txBody>
      </p:sp>
      <p:sp>
        <p:nvSpPr>
          <p:cNvPr id="31747" name="Rectangle 3"/>
          <p:cNvSpPr>
            <a:spLocks noGrp="1" noChangeArrowheads="1"/>
          </p:cNvSpPr>
          <p:nvPr>
            <p:ph type="body" idx="1"/>
          </p:nvPr>
        </p:nvSpPr>
        <p:spPr>
          <a:xfrm>
            <a:off x="726216" y="1162266"/>
            <a:ext cx="8229600" cy="4434840"/>
          </a:xfrm>
        </p:spPr>
        <p:txBody>
          <a:bodyPr/>
          <a:lstStyle/>
          <a:p>
            <a:pPr lvl="1">
              <a:spcBef>
                <a:spcPts val="600"/>
              </a:spcBef>
              <a:spcAft>
                <a:spcPts val="1200"/>
              </a:spcAft>
              <a:buFont typeface="Arial" panose="020B0604020202020204" pitchFamily="34" charset="0"/>
              <a:buChar char="•"/>
            </a:pPr>
            <a:r>
              <a:rPr lang="en-US" altLang="en-US" sz="2400" dirty="0"/>
              <a:t>Employer responsibilities and worker’s rights</a:t>
            </a:r>
          </a:p>
          <a:p>
            <a:pPr lvl="1">
              <a:spcBef>
                <a:spcPts val="600"/>
              </a:spcBef>
              <a:spcAft>
                <a:spcPts val="1200"/>
              </a:spcAft>
              <a:buFont typeface="Arial" panose="020B0604020202020204" pitchFamily="34" charset="0"/>
              <a:buChar char="•"/>
            </a:pPr>
            <a:r>
              <a:rPr lang="en-US" altLang="en-US" sz="2400" dirty="0"/>
              <a:t>Signs and symptoms of heat illness </a:t>
            </a:r>
          </a:p>
          <a:p>
            <a:pPr lvl="1">
              <a:spcBef>
                <a:spcPts val="600"/>
              </a:spcBef>
              <a:spcAft>
                <a:spcPts val="1200"/>
              </a:spcAft>
              <a:buFont typeface="Arial" panose="020B0604020202020204" pitchFamily="34" charset="0"/>
              <a:buChar char="•"/>
            </a:pPr>
            <a:r>
              <a:rPr lang="en-US" altLang="en-US" sz="2400" dirty="0"/>
              <a:t>Personal/environmental risk factors and acclimatization </a:t>
            </a:r>
          </a:p>
          <a:p>
            <a:pPr lvl="1">
              <a:spcBef>
                <a:spcPts val="600"/>
              </a:spcBef>
              <a:spcAft>
                <a:spcPts val="1200"/>
              </a:spcAft>
              <a:buFont typeface="Arial" panose="020B0604020202020204" pitchFamily="34" charset="0"/>
              <a:buChar char="•"/>
            </a:pPr>
            <a:r>
              <a:rPr lang="en-US" altLang="en-US" sz="2400" dirty="0"/>
              <a:t>First aid and emergency response for various levels of heat illness</a:t>
            </a:r>
          </a:p>
          <a:p>
            <a:pPr lvl="1">
              <a:spcBef>
                <a:spcPts val="600"/>
              </a:spcBef>
              <a:spcAft>
                <a:spcPts val="1200"/>
              </a:spcAft>
              <a:buFont typeface="Arial" panose="020B0604020202020204" pitchFamily="34" charset="0"/>
              <a:buChar char="•"/>
            </a:pPr>
            <a:r>
              <a:rPr lang="en-US" altLang="en-US" sz="2400" dirty="0"/>
              <a:t>High heat procedures (pre-shift meeting required)</a:t>
            </a:r>
          </a:p>
          <a:p>
            <a:pPr lvl="1">
              <a:spcBef>
                <a:spcPts val="600"/>
              </a:spcBef>
              <a:spcAft>
                <a:spcPts val="1200"/>
              </a:spcAft>
              <a:buFont typeface="Arial" panose="020B0604020202020204" pitchFamily="34" charset="0"/>
              <a:buChar char="•"/>
            </a:pPr>
            <a:r>
              <a:rPr lang="en-US" altLang="en-US" sz="2400" dirty="0"/>
              <a:t>Emergency response procedures</a:t>
            </a:r>
          </a:p>
          <a:p>
            <a:pPr>
              <a:spcBef>
                <a:spcPts val="600"/>
              </a:spcBef>
              <a:spcAft>
                <a:spcPts val="1200"/>
              </a:spcAft>
              <a:buFont typeface="Arial" panose="020B0604020202020204" pitchFamily="34" charset="0"/>
              <a:buChar char="•"/>
            </a:pPr>
            <a:endParaRPr lang="en-US" altLang="en-US" dirty="0" smtClean="0"/>
          </a:p>
          <a:p>
            <a:pPr marL="0" indent="0">
              <a:spcBef>
                <a:spcPts val="600"/>
              </a:spcBef>
              <a:spcAft>
                <a:spcPts val="1200"/>
              </a:spcAft>
              <a:buNone/>
            </a:pPr>
            <a:r>
              <a:rPr lang="en-US" altLang="en-US" dirty="0" smtClean="0"/>
              <a:t/>
            </a:r>
            <a:br>
              <a:rPr lang="en-US" altLang="en-US" dirty="0" smtClean="0"/>
            </a:br>
            <a:endParaRPr lang="en-US" altLang="en-US" dirty="0" smtClean="0"/>
          </a:p>
        </p:txBody>
      </p:sp>
      <p:pic>
        <p:nvPicPr>
          <p:cNvPr id="2" name="Picture 1"/>
          <p:cNvPicPr>
            <a:picLocks noChangeAspect="1"/>
          </p:cNvPicPr>
          <p:nvPr/>
        </p:nvPicPr>
        <p:blipFill>
          <a:blip r:embed="rId3"/>
          <a:stretch>
            <a:fillRect/>
          </a:stretch>
        </p:blipFill>
        <p:spPr>
          <a:xfrm>
            <a:off x="8706733" y="76959"/>
            <a:ext cx="2430222" cy="2852870"/>
          </a:xfrm>
          <a:prstGeom prst="rect">
            <a:avLst/>
          </a:prstGeom>
          <a:ln>
            <a:noFill/>
          </a:ln>
          <a:effectLst>
            <a:outerShdw blurRad="292100" dist="139700" dir="2700000" algn="tl" rotWithShape="0">
              <a:srgbClr val="333333">
                <a:alpha val="65000"/>
              </a:srgbClr>
            </a:outerShdw>
          </a:effectLst>
        </p:spPr>
      </p:pic>
      <p:pic>
        <p:nvPicPr>
          <p:cNvPr id="3" name="Picture 2"/>
          <p:cNvPicPr>
            <a:picLocks noChangeAspect="1"/>
          </p:cNvPicPr>
          <p:nvPr/>
        </p:nvPicPr>
        <p:blipFill>
          <a:blip r:embed="rId4"/>
          <a:stretch>
            <a:fillRect/>
          </a:stretch>
        </p:blipFill>
        <p:spPr>
          <a:xfrm>
            <a:off x="9619790" y="922769"/>
            <a:ext cx="2042337" cy="2749534"/>
          </a:xfrm>
          <a:prstGeom prst="rect">
            <a:avLst/>
          </a:prstGeom>
        </p:spPr>
      </p:pic>
      <p:pic>
        <p:nvPicPr>
          <p:cNvPr id="4" name="Picture 3"/>
          <p:cNvPicPr>
            <a:picLocks noChangeAspect="1"/>
          </p:cNvPicPr>
          <p:nvPr/>
        </p:nvPicPr>
        <p:blipFill>
          <a:blip r:embed="rId5"/>
          <a:stretch>
            <a:fillRect/>
          </a:stretch>
        </p:blipFill>
        <p:spPr>
          <a:xfrm>
            <a:off x="8938013" y="4024570"/>
            <a:ext cx="2638291" cy="2028467"/>
          </a:xfrm>
          <a:prstGeom prst="rect">
            <a:avLst/>
          </a:prstGeom>
        </p:spPr>
      </p:pic>
      <p:pic>
        <p:nvPicPr>
          <p:cNvPr id="4098" name="Picture 2" descr="https://lh5.ggpht.com/nNoU4EJjBreDTJrnQDOCFkSg9YrciQrA5xzEsQVQlP0XgGjKst1xNyjp18XgnpxncmQ=w30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52131" y="3414535"/>
            <a:ext cx="1397330" cy="1397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73286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609600" y="26077"/>
            <a:ext cx="10972800" cy="1143000"/>
          </a:xfrm>
        </p:spPr>
        <p:txBody>
          <a:bodyPr/>
          <a:lstStyle/>
          <a:p>
            <a:pPr algn="l"/>
            <a:r>
              <a:rPr lang="en-US" altLang="en-US" sz="3200" b="1" dirty="0">
                <a:solidFill>
                  <a:srgbClr val="0070C0"/>
                </a:solidFill>
                <a:latin typeface="+mn-lt"/>
              </a:rPr>
              <a:t>Heat Illness Standard – Written Plan</a:t>
            </a:r>
          </a:p>
        </p:txBody>
      </p:sp>
      <p:sp>
        <p:nvSpPr>
          <p:cNvPr id="31747" name="Rectangle 3"/>
          <p:cNvSpPr>
            <a:spLocks noGrp="1" noChangeArrowheads="1"/>
          </p:cNvSpPr>
          <p:nvPr>
            <p:ph type="body" idx="1"/>
          </p:nvPr>
        </p:nvSpPr>
        <p:spPr>
          <a:xfrm>
            <a:off x="609600" y="1305560"/>
            <a:ext cx="10185070" cy="4434840"/>
          </a:xfrm>
        </p:spPr>
        <p:txBody>
          <a:bodyPr/>
          <a:lstStyle/>
          <a:p>
            <a:pPr lvl="1">
              <a:spcBef>
                <a:spcPts val="600"/>
              </a:spcBef>
              <a:spcAft>
                <a:spcPts val="1200"/>
              </a:spcAft>
              <a:buFont typeface="Arial" panose="020B0604020202020204" pitchFamily="34" charset="0"/>
              <a:buChar char="•"/>
            </a:pPr>
            <a:r>
              <a:rPr lang="en-US" altLang="en-US" sz="2400" dirty="0"/>
              <a:t>Heat Illness Prevention Plan (</a:t>
            </a:r>
            <a:r>
              <a:rPr lang="en-US" altLang="en-US" sz="2400" dirty="0" smtClean="0"/>
              <a:t>English &amp; most prominent language spoken)</a:t>
            </a:r>
            <a:endParaRPr lang="en-US" altLang="en-US" sz="2400" dirty="0"/>
          </a:p>
          <a:p>
            <a:pPr lvl="1">
              <a:spcBef>
                <a:spcPts val="600"/>
              </a:spcBef>
              <a:spcAft>
                <a:spcPts val="1200"/>
              </a:spcAft>
              <a:buFont typeface="Arial" panose="020B0604020202020204" pitchFamily="34" charset="0"/>
              <a:buChar char="•"/>
            </a:pPr>
            <a:r>
              <a:rPr lang="en-US" altLang="en-US" sz="2400" dirty="0"/>
              <a:t>Must be available at worksite upon </a:t>
            </a:r>
            <a:r>
              <a:rPr lang="en-US" altLang="en-US" sz="2400" dirty="0" smtClean="0"/>
              <a:t>request:</a:t>
            </a:r>
            <a:endParaRPr lang="en-US" altLang="en-US" sz="2400" dirty="0"/>
          </a:p>
          <a:p>
            <a:pPr lvl="2">
              <a:spcBef>
                <a:spcPts val="600"/>
              </a:spcBef>
              <a:spcAft>
                <a:spcPts val="1200"/>
              </a:spcAft>
              <a:buFont typeface="Arial" panose="020B0604020202020204" pitchFamily="34" charset="0"/>
              <a:buChar char="•"/>
            </a:pPr>
            <a:r>
              <a:rPr lang="en-US" altLang="en-US" sz="2000" dirty="0"/>
              <a:t>Procedures for complying with standard </a:t>
            </a:r>
            <a:r>
              <a:rPr lang="en-US" altLang="en-US" sz="2000" dirty="0" smtClean="0"/>
              <a:t>(written plan, water</a:t>
            </a:r>
            <a:r>
              <a:rPr lang="en-US" altLang="en-US" sz="2000" dirty="0"/>
              <a:t>, shade, </a:t>
            </a:r>
            <a:r>
              <a:rPr lang="en-US" altLang="en-US" sz="2000" dirty="0" smtClean="0"/>
              <a:t>training)</a:t>
            </a:r>
            <a:endParaRPr lang="en-US" altLang="en-US" sz="2000" dirty="0"/>
          </a:p>
          <a:p>
            <a:pPr lvl="2">
              <a:spcBef>
                <a:spcPts val="600"/>
              </a:spcBef>
              <a:spcAft>
                <a:spcPts val="1200"/>
              </a:spcAft>
              <a:buFont typeface="Arial" panose="020B0604020202020204" pitchFamily="34" charset="0"/>
              <a:buChar char="•"/>
            </a:pPr>
            <a:r>
              <a:rPr lang="en-US" altLang="en-US" sz="2000" dirty="0"/>
              <a:t>High heat procedures </a:t>
            </a:r>
          </a:p>
          <a:p>
            <a:pPr lvl="2">
              <a:spcBef>
                <a:spcPts val="600"/>
              </a:spcBef>
              <a:spcAft>
                <a:spcPts val="1200"/>
              </a:spcAft>
              <a:buFont typeface="Arial" panose="020B0604020202020204" pitchFamily="34" charset="0"/>
              <a:buChar char="•"/>
            </a:pPr>
            <a:r>
              <a:rPr lang="en-US" altLang="en-US" sz="2000" dirty="0"/>
              <a:t>Emergency response procedures</a:t>
            </a:r>
          </a:p>
          <a:p>
            <a:pPr lvl="2">
              <a:spcBef>
                <a:spcPts val="600"/>
              </a:spcBef>
              <a:spcAft>
                <a:spcPts val="1200"/>
              </a:spcAft>
              <a:buFont typeface="Arial" panose="020B0604020202020204" pitchFamily="34" charset="0"/>
              <a:buChar char="•"/>
            </a:pPr>
            <a:r>
              <a:rPr lang="en-US" altLang="en-US" sz="2000" dirty="0"/>
              <a:t>Acclimatization procedures </a:t>
            </a:r>
          </a:p>
          <a:p>
            <a:pPr>
              <a:spcBef>
                <a:spcPts val="600"/>
              </a:spcBef>
              <a:spcAft>
                <a:spcPts val="1200"/>
              </a:spcAft>
              <a:buFont typeface="Arial" panose="020B0604020202020204" pitchFamily="34" charset="0"/>
              <a:buChar char="•"/>
            </a:pPr>
            <a:endParaRPr lang="en-US" altLang="en-US" dirty="0" smtClean="0"/>
          </a:p>
          <a:p>
            <a:pPr marL="0" indent="0">
              <a:spcBef>
                <a:spcPts val="600"/>
              </a:spcBef>
              <a:spcAft>
                <a:spcPts val="1200"/>
              </a:spcAft>
              <a:buNone/>
            </a:pPr>
            <a:r>
              <a:rPr lang="en-US" altLang="en-US" dirty="0" smtClean="0"/>
              <a:t/>
            </a:r>
            <a:br>
              <a:rPr lang="en-US" altLang="en-US" dirty="0" smtClean="0"/>
            </a:br>
            <a:endParaRPr lang="en-US" altLang="en-US" dirty="0" smtClean="0"/>
          </a:p>
        </p:txBody>
      </p:sp>
      <p:pic>
        <p:nvPicPr>
          <p:cNvPr id="2" name="Picture 1"/>
          <p:cNvPicPr>
            <a:picLocks noChangeAspect="1"/>
          </p:cNvPicPr>
          <p:nvPr/>
        </p:nvPicPr>
        <p:blipFill>
          <a:blip r:embed="rId3"/>
          <a:stretch>
            <a:fillRect/>
          </a:stretch>
        </p:blipFill>
        <p:spPr>
          <a:xfrm>
            <a:off x="8828662" y="3344348"/>
            <a:ext cx="3150973" cy="2396052"/>
          </a:xfrm>
          <a:prstGeom prst="rect">
            <a:avLst/>
          </a:prstGeom>
        </p:spPr>
      </p:pic>
    </p:spTree>
    <p:extLst>
      <p:ext uri="{BB962C8B-B14F-4D97-AF65-F5344CB8AC3E}">
        <p14:creationId xmlns:p14="http://schemas.microsoft.com/office/powerpoint/2010/main" val="20213762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585850" y="106928"/>
            <a:ext cx="10972800" cy="1143000"/>
          </a:xfrm>
        </p:spPr>
        <p:txBody>
          <a:bodyPr/>
          <a:lstStyle/>
          <a:p>
            <a:pPr algn="l"/>
            <a:r>
              <a:rPr lang="en-US" altLang="en-US" sz="3200" b="1" dirty="0">
                <a:solidFill>
                  <a:srgbClr val="0070C0"/>
                </a:solidFill>
                <a:latin typeface="+mn-lt"/>
              </a:rPr>
              <a:t>Heat Illness Standard – </a:t>
            </a:r>
            <a:r>
              <a:rPr lang="en-US" altLang="en-US" sz="3200" b="1" dirty="0" smtClean="0">
                <a:solidFill>
                  <a:srgbClr val="0070C0"/>
                </a:solidFill>
                <a:latin typeface="+mn-lt"/>
              </a:rPr>
              <a:t/>
            </a:r>
            <a:br>
              <a:rPr lang="en-US" altLang="en-US" sz="3200" b="1" dirty="0" smtClean="0">
                <a:solidFill>
                  <a:srgbClr val="0070C0"/>
                </a:solidFill>
                <a:latin typeface="+mn-lt"/>
              </a:rPr>
            </a:br>
            <a:r>
              <a:rPr lang="en-US" altLang="en-US" sz="3200" b="1" dirty="0" smtClean="0">
                <a:solidFill>
                  <a:srgbClr val="0070C0"/>
                </a:solidFill>
                <a:latin typeface="+mn-lt"/>
              </a:rPr>
              <a:t>Helpful </a:t>
            </a:r>
            <a:r>
              <a:rPr lang="en-US" altLang="en-US" sz="3200" b="1" dirty="0">
                <a:solidFill>
                  <a:srgbClr val="0070C0"/>
                </a:solidFill>
                <a:latin typeface="+mn-lt"/>
              </a:rPr>
              <a:t>Resources</a:t>
            </a:r>
          </a:p>
        </p:txBody>
      </p:sp>
      <p:sp>
        <p:nvSpPr>
          <p:cNvPr id="31747" name="Rectangle 3"/>
          <p:cNvSpPr>
            <a:spLocks noGrp="1" noChangeArrowheads="1"/>
          </p:cNvSpPr>
          <p:nvPr>
            <p:ph type="body" idx="1"/>
          </p:nvPr>
        </p:nvSpPr>
        <p:spPr>
          <a:xfrm>
            <a:off x="253341" y="1356856"/>
            <a:ext cx="5220751" cy="4170181"/>
          </a:xfrm>
        </p:spPr>
        <p:txBody>
          <a:bodyPr/>
          <a:lstStyle/>
          <a:p>
            <a:pPr marL="0" indent="0">
              <a:spcBef>
                <a:spcPts val="600"/>
              </a:spcBef>
              <a:spcAft>
                <a:spcPts val="1200"/>
              </a:spcAft>
              <a:buNone/>
            </a:pPr>
            <a:r>
              <a:rPr lang="en-US" sz="2400" b="1" u="sng" dirty="0" smtClean="0">
                <a:solidFill>
                  <a:schemeClr val="tx1">
                    <a:lumMod val="65000"/>
                    <a:lumOff val="35000"/>
                  </a:schemeClr>
                </a:solidFill>
              </a:rPr>
              <a:t>UC-ANR </a:t>
            </a:r>
            <a:r>
              <a:rPr lang="en-US" sz="2400" u="sng" dirty="0" smtClean="0">
                <a:solidFill>
                  <a:schemeClr val="tx1">
                    <a:lumMod val="65000"/>
                    <a:lumOff val="35000"/>
                  </a:schemeClr>
                </a:solidFill>
              </a:rPr>
              <a:t>Heat Illness Prevention website</a:t>
            </a:r>
            <a:r>
              <a:rPr lang="en-US" sz="2400" dirty="0" smtClean="0">
                <a:solidFill>
                  <a:schemeClr val="tx1">
                    <a:lumMod val="65000"/>
                    <a:lumOff val="35000"/>
                  </a:schemeClr>
                </a:solidFill>
              </a:rPr>
              <a:t>:</a:t>
            </a:r>
            <a:r>
              <a:rPr lang="en-US" sz="2400" dirty="0">
                <a:solidFill>
                  <a:schemeClr val="tx1">
                    <a:lumMod val="65000"/>
                    <a:lumOff val="35000"/>
                  </a:schemeClr>
                </a:solidFill>
              </a:rPr>
              <a:t/>
            </a:r>
            <a:br>
              <a:rPr lang="en-US" sz="2400" dirty="0">
                <a:solidFill>
                  <a:schemeClr val="tx1">
                    <a:lumMod val="65000"/>
                    <a:lumOff val="35000"/>
                  </a:schemeClr>
                </a:solidFill>
              </a:rPr>
            </a:br>
            <a:r>
              <a:rPr lang="en-US" sz="2400" dirty="0">
                <a:solidFill>
                  <a:schemeClr val="tx1">
                    <a:lumMod val="65000"/>
                    <a:lumOff val="35000"/>
                  </a:schemeClr>
                </a:solidFill>
                <a:hlinkClick r:id="rId3"/>
              </a:rPr>
              <a:t>http://safety.ucanr.edu/Programs/Heat_Illness_Prevention</a:t>
            </a:r>
            <a:r>
              <a:rPr lang="en-US" sz="2400" dirty="0" smtClean="0">
                <a:solidFill>
                  <a:schemeClr val="tx1">
                    <a:lumMod val="65000"/>
                    <a:lumOff val="35000"/>
                  </a:schemeClr>
                </a:solidFill>
                <a:hlinkClick r:id="rId3"/>
              </a:rPr>
              <a:t>/</a:t>
            </a:r>
            <a:endParaRPr lang="en-US" sz="2400" dirty="0" smtClean="0">
              <a:solidFill>
                <a:schemeClr val="tx1">
                  <a:lumMod val="65000"/>
                  <a:lumOff val="35000"/>
                </a:schemeClr>
              </a:solidFill>
            </a:endParaRPr>
          </a:p>
          <a:p>
            <a:pPr>
              <a:spcBef>
                <a:spcPts val="600"/>
              </a:spcBef>
              <a:spcAft>
                <a:spcPts val="1200"/>
              </a:spcAft>
            </a:pPr>
            <a:r>
              <a:rPr lang="en-US" sz="2400" dirty="0" smtClean="0"/>
              <a:t>Written plan template</a:t>
            </a:r>
          </a:p>
          <a:p>
            <a:pPr>
              <a:spcBef>
                <a:spcPts val="600"/>
              </a:spcBef>
              <a:spcAft>
                <a:spcPts val="1200"/>
              </a:spcAft>
            </a:pPr>
            <a:r>
              <a:rPr lang="en-US" sz="2400" dirty="0"/>
              <a:t>PPT for detailed training</a:t>
            </a:r>
          </a:p>
          <a:p>
            <a:pPr>
              <a:spcBef>
                <a:spcPts val="600"/>
              </a:spcBef>
              <a:spcAft>
                <a:spcPts val="1200"/>
              </a:spcAft>
            </a:pPr>
            <a:r>
              <a:rPr lang="en-US" sz="2400" dirty="0" smtClean="0"/>
              <a:t>Safety Note for brief training</a:t>
            </a:r>
          </a:p>
          <a:p>
            <a:pPr>
              <a:spcBef>
                <a:spcPts val="600"/>
              </a:spcBef>
              <a:spcAft>
                <a:spcPts val="1200"/>
              </a:spcAft>
            </a:pPr>
            <a:r>
              <a:rPr lang="en-US" sz="2400" dirty="0" smtClean="0"/>
              <a:t>Guidance, brochures, apps</a:t>
            </a:r>
          </a:p>
          <a:p>
            <a:pPr marL="0" indent="0">
              <a:spcBef>
                <a:spcPts val="600"/>
              </a:spcBef>
              <a:spcAft>
                <a:spcPts val="1200"/>
              </a:spcAft>
              <a:buNone/>
            </a:pPr>
            <a:endParaRPr lang="en-US" altLang="en-US" sz="2000" dirty="0" smtClean="0"/>
          </a:p>
          <a:p>
            <a:pPr>
              <a:spcBef>
                <a:spcPts val="600"/>
              </a:spcBef>
              <a:spcAft>
                <a:spcPts val="1200"/>
              </a:spcAft>
            </a:pPr>
            <a:endParaRPr lang="en-US" altLang="en-US" sz="2400" dirty="0"/>
          </a:p>
          <a:p>
            <a:pPr marL="0" indent="0">
              <a:spcBef>
                <a:spcPts val="600"/>
              </a:spcBef>
              <a:spcAft>
                <a:spcPts val="1200"/>
              </a:spcAft>
              <a:buNone/>
            </a:pPr>
            <a:r>
              <a:rPr lang="en-US" altLang="en-US" sz="2400" dirty="0" smtClean="0"/>
              <a:t/>
            </a:r>
            <a:br>
              <a:rPr lang="en-US" altLang="en-US" sz="2400" dirty="0" smtClean="0"/>
            </a:br>
            <a:endParaRPr lang="en-US" altLang="en-US" sz="2400" dirty="0"/>
          </a:p>
        </p:txBody>
      </p:sp>
      <p:pic>
        <p:nvPicPr>
          <p:cNvPr id="5" name="Picture 4"/>
          <p:cNvPicPr>
            <a:picLocks noChangeAspect="1"/>
          </p:cNvPicPr>
          <p:nvPr/>
        </p:nvPicPr>
        <p:blipFill>
          <a:blip r:embed="rId4"/>
          <a:stretch>
            <a:fillRect/>
          </a:stretch>
        </p:blipFill>
        <p:spPr>
          <a:xfrm>
            <a:off x="5927927" y="0"/>
            <a:ext cx="6264074" cy="6858000"/>
          </a:xfrm>
          <a:prstGeom prst="rect">
            <a:avLst/>
          </a:prstGeom>
        </p:spPr>
      </p:pic>
      <p:sp>
        <p:nvSpPr>
          <p:cNvPr id="21" name="Right Brace 20"/>
          <p:cNvSpPr/>
          <p:nvPr/>
        </p:nvSpPr>
        <p:spPr>
          <a:xfrm>
            <a:off x="4178828" y="2661515"/>
            <a:ext cx="1522182" cy="2353552"/>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5069830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249623" y="197428"/>
            <a:ext cx="5193476" cy="930728"/>
          </a:xfrm>
        </p:spPr>
        <p:txBody>
          <a:bodyPr/>
          <a:lstStyle/>
          <a:p>
            <a:pPr algn="l"/>
            <a:r>
              <a:rPr lang="en-US" altLang="en-US" sz="3200" b="1" dirty="0" smtClean="0">
                <a:solidFill>
                  <a:srgbClr val="0070C0"/>
                </a:solidFill>
                <a:latin typeface="+mn-lt"/>
              </a:rPr>
              <a:t>The Body’s Response to Heat</a:t>
            </a:r>
            <a:endParaRPr lang="en-US" altLang="en-US" sz="3200" b="1" dirty="0">
              <a:solidFill>
                <a:srgbClr val="0070C0"/>
              </a:solidFill>
              <a:latin typeface="+mn-lt"/>
            </a:endParaRPr>
          </a:p>
        </p:txBody>
      </p:sp>
      <p:sp>
        <p:nvSpPr>
          <p:cNvPr id="31747" name="Rectangle 3"/>
          <p:cNvSpPr>
            <a:spLocks noGrp="1" noChangeArrowheads="1"/>
          </p:cNvSpPr>
          <p:nvPr>
            <p:ph type="body" idx="1"/>
          </p:nvPr>
        </p:nvSpPr>
        <p:spPr>
          <a:xfrm>
            <a:off x="249623" y="961901"/>
            <a:ext cx="5193476" cy="5447805"/>
          </a:xfrm>
        </p:spPr>
        <p:txBody>
          <a:bodyPr/>
          <a:lstStyle/>
          <a:p>
            <a:r>
              <a:rPr lang="en-US" sz="2400" dirty="0"/>
              <a:t>Homeostasis: maintaining an internal core temperature, 97.7 ~ </a:t>
            </a:r>
            <a:r>
              <a:rPr lang="en-US" sz="2400" dirty="0" smtClean="0"/>
              <a:t>99.5</a:t>
            </a:r>
          </a:p>
          <a:p>
            <a:endParaRPr lang="en-US" sz="800" dirty="0"/>
          </a:p>
          <a:p>
            <a:r>
              <a:rPr lang="en-US" sz="2400" dirty="0" smtClean="0"/>
              <a:t>Thermoregulation: the balance between heat gain &amp; loss</a:t>
            </a:r>
          </a:p>
          <a:p>
            <a:endParaRPr lang="en-US" sz="800" dirty="0" smtClean="0"/>
          </a:p>
          <a:p>
            <a:r>
              <a:rPr lang="en-US" sz="2400" dirty="0" smtClean="0"/>
              <a:t>Hypothalamus (in the brain) is our body’s thermostat</a:t>
            </a:r>
          </a:p>
          <a:p>
            <a:endParaRPr lang="en-US" sz="800" dirty="0"/>
          </a:p>
          <a:p>
            <a:r>
              <a:rPr lang="en-US" sz="2400" dirty="0" smtClean="0"/>
              <a:t>When our internal temperature rises, the body attempts to get rid of excess heat by:</a:t>
            </a:r>
          </a:p>
          <a:p>
            <a:pPr lvl="1"/>
            <a:r>
              <a:rPr lang="en-US" sz="2000" dirty="0" smtClean="0"/>
              <a:t>Increasing blood flow to the skin surface</a:t>
            </a:r>
          </a:p>
          <a:p>
            <a:pPr lvl="1"/>
            <a:r>
              <a:rPr lang="en-US" sz="2000" dirty="0" smtClean="0"/>
              <a:t>Releasing sweat onto the skin surface</a:t>
            </a:r>
          </a:p>
          <a:p>
            <a:endParaRPr lang="en-US" sz="2800" dirty="0" smtClean="0"/>
          </a:p>
          <a:p>
            <a:pPr marL="0" indent="0">
              <a:buNone/>
            </a:pPr>
            <a:r>
              <a:rPr lang="en-US" sz="2800" dirty="0" smtClean="0"/>
              <a:t/>
            </a:r>
            <a:br>
              <a:rPr lang="en-US" sz="2800" dirty="0" smtClean="0"/>
            </a:br>
            <a:endParaRPr lang="en-US" dirty="0" smtClean="0"/>
          </a:p>
          <a:p>
            <a:pPr marL="0" indent="0">
              <a:spcBef>
                <a:spcPts val="600"/>
              </a:spcBef>
              <a:spcAft>
                <a:spcPts val="1200"/>
              </a:spcAft>
              <a:buNone/>
            </a:pPr>
            <a:r>
              <a:rPr lang="en-US" altLang="en-US" dirty="0" smtClean="0"/>
              <a:t/>
            </a:r>
            <a:br>
              <a:rPr lang="en-US" altLang="en-US" dirty="0" smtClean="0"/>
            </a:br>
            <a:endParaRPr lang="en-US" altLang="en-US" dirty="0" smtClean="0"/>
          </a:p>
        </p:txBody>
      </p:sp>
      <p:pic>
        <p:nvPicPr>
          <p:cNvPr id="3" name="Picture 2"/>
          <p:cNvPicPr>
            <a:picLocks noChangeAspect="1"/>
          </p:cNvPicPr>
          <p:nvPr/>
        </p:nvPicPr>
        <p:blipFill>
          <a:blip r:embed="rId3"/>
          <a:stretch>
            <a:fillRect/>
          </a:stretch>
        </p:blipFill>
        <p:spPr>
          <a:xfrm>
            <a:off x="5587233" y="688768"/>
            <a:ext cx="6379136" cy="492826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2897781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79171" y="16597"/>
            <a:ext cx="10972800" cy="1143000"/>
          </a:xfrm>
        </p:spPr>
        <p:txBody>
          <a:bodyPr/>
          <a:lstStyle/>
          <a:p>
            <a:pPr algn="l"/>
            <a:r>
              <a:rPr lang="en-US" altLang="en-US" sz="3200" b="1" dirty="0">
                <a:solidFill>
                  <a:srgbClr val="0070C0"/>
                </a:solidFill>
                <a:latin typeface="+mn-lt"/>
              </a:rPr>
              <a:t>Heat Illness Standard – </a:t>
            </a:r>
            <a:r>
              <a:rPr lang="en-US" altLang="en-US" sz="3200" b="1" dirty="0" smtClean="0">
                <a:solidFill>
                  <a:srgbClr val="0070C0"/>
                </a:solidFill>
                <a:latin typeface="+mn-lt"/>
              </a:rPr>
              <a:t/>
            </a:r>
            <a:br>
              <a:rPr lang="en-US" altLang="en-US" sz="3200" b="1" dirty="0" smtClean="0">
                <a:solidFill>
                  <a:srgbClr val="0070C0"/>
                </a:solidFill>
                <a:latin typeface="+mn-lt"/>
              </a:rPr>
            </a:br>
            <a:r>
              <a:rPr lang="en-US" altLang="en-US" sz="3200" b="1" dirty="0" smtClean="0">
                <a:solidFill>
                  <a:srgbClr val="0070C0"/>
                </a:solidFill>
                <a:latin typeface="+mn-lt"/>
              </a:rPr>
              <a:t>Helpful </a:t>
            </a:r>
            <a:r>
              <a:rPr lang="en-US" altLang="en-US" sz="3200" b="1" dirty="0">
                <a:solidFill>
                  <a:srgbClr val="0070C0"/>
                </a:solidFill>
                <a:latin typeface="+mn-lt"/>
              </a:rPr>
              <a:t>Resources</a:t>
            </a:r>
          </a:p>
        </p:txBody>
      </p:sp>
      <p:pic>
        <p:nvPicPr>
          <p:cNvPr id="3" name="Picture 2"/>
          <p:cNvPicPr>
            <a:picLocks noChangeAspect="1"/>
          </p:cNvPicPr>
          <p:nvPr/>
        </p:nvPicPr>
        <p:blipFill>
          <a:blip r:embed="rId3"/>
          <a:stretch>
            <a:fillRect/>
          </a:stretch>
        </p:blipFill>
        <p:spPr>
          <a:xfrm>
            <a:off x="6733309" y="374342"/>
            <a:ext cx="5363689" cy="6055489"/>
          </a:xfrm>
          <a:prstGeom prst="rect">
            <a:avLst/>
          </a:prstGeom>
          <a:ln w="127000" cap="rnd">
            <a:solidFill>
              <a:srgbClr val="FFFFFF"/>
            </a:solidFill>
          </a:ln>
          <a:effectLst>
            <a:glow rad="63500">
              <a:schemeClr val="accent1">
                <a:satMod val="175000"/>
                <a:alpha val="40000"/>
              </a:schemeClr>
            </a:glow>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4" name="Rectangle 3"/>
          <p:cNvSpPr/>
          <p:nvPr/>
        </p:nvSpPr>
        <p:spPr>
          <a:xfrm>
            <a:off x="83127" y="1236992"/>
            <a:ext cx="5882444" cy="369332"/>
          </a:xfrm>
          <a:prstGeom prst="rect">
            <a:avLst/>
          </a:prstGeom>
        </p:spPr>
        <p:txBody>
          <a:bodyPr wrap="none">
            <a:spAutoFit/>
          </a:bodyPr>
          <a:lstStyle/>
          <a:p>
            <a:pPr>
              <a:spcBef>
                <a:spcPts val="600"/>
              </a:spcBef>
              <a:spcAft>
                <a:spcPts val="1200"/>
              </a:spcAft>
            </a:pPr>
            <a:r>
              <a:rPr lang="en-US" dirty="0"/>
              <a:t>Heat Illness Prevention website: </a:t>
            </a:r>
            <a:r>
              <a:rPr lang="en-US" u="sng" dirty="0">
                <a:hlinkClick r:id="rId4"/>
              </a:rPr>
              <a:t>http://ucanr.edu/heatillness</a:t>
            </a:r>
            <a:endParaRPr lang="en-US" u="sng" dirty="0"/>
          </a:p>
        </p:txBody>
      </p:sp>
      <p:pic>
        <p:nvPicPr>
          <p:cNvPr id="6" name="Picture 5"/>
          <p:cNvPicPr>
            <a:picLocks noChangeAspect="1"/>
          </p:cNvPicPr>
          <p:nvPr/>
        </p:nvPicPr>
        <p:blipFill>
          <a:blip r:embed="rId5"/>
          <a:stretch>
            <a:fillRect/>
          </a:stretch>
        </p:blipFill>
        <p:spPr>
          <a:xfrm>
            <a:off x="479171" y="1683719"/>
            <a:ext cx="5086350" cy="4371975"/>
          </a:xfrm>
          <a:prstGeom prst="rect">
            <a:avLst/>
          </a:prstGeom>
          <a:ln w="127000" cap="rnd">
            <a:solidFill>
              <a:srgbClr val="FFFFFF"/>
            </a:solidFill>
          </a:ln>
          <a:effectLst>
            <a:glow rad="63500">
              <a:schemeClr val="accent1">
                <a:satMod val="175000"/>
                <a:alpha val="40000"/>
              </a:schemeClr>
            </a:glow>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1778506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585850" y="106928"/>
            <a:ext cx="10972800" cy="1143000"/>
          </a:xfrm>
        </p:spPr>
        <p:txBody>
          <a:bodyPr/>
          <a:lstStyle/>
          <a:p>
            <a:pPr algn="l"/>
            <a:r>
              <a:rPr lang="en-US" altLang="en-US" sz="3200" b="1" dirty="0">
                <a:solidFill>
                  <a:srgbClr val="0070C0"/>
                </a:solidFill>
                <a:latin typeface="+mn-lt"/>
              </a:rPr>
              <a:t>Heat Illness Standard – Helpful Resources</a:t>
            </a:r>
          </a:p>
        </p:txBody>
      </p:sp>
      <p:sp>
        <p:nvSpPr>
          <p:cNvPr id="31747" name="Rectangle 3"/>
          <p:cNvSpPr>
            <a:spLocks noGrp="1" noChangeArrowheads="1"/>
          </p:cNvSpPr>
          <p:nvPr>
            <p:ph type="body" idx="1"/>
          </p:nvPr>
        </p:nvSpPr>
        <p:spPr>
          <a:xfrm>
            <a:off x="829294" y="1061776"/>
            <a:ext cx="8686800" cy="4959014"/>
          </a:xfrm>
        </p:spPr>
        <p:txBody>
          <a:bodyPr/>
          <a:lstStyle/>
          <a:p>
            <a:pPr marL="0" indent="0">
              <a:spcBef>
                <a:spcPts val="600"/>
              </a:spcBef>
              <a:spcAft>
                <a:spcPts val="1200"/>
              </a:spcAft>
              <a:buNone/>
            </a:pPr>
            <a:r>
              <a:rPr lang="en-US" sz="2400" b="1" u="sng" dirty="0" smtClean="0">
                <a:solidFill>
                  <a:schemeClr val="tx1">
                    <a:lumMod val="65000"/>
                    <a:lumOff val="35000"/>
                  </a:schemeClr>
                </a:solidFill>
              </a:rPr>
              <a:t>UC-ANR </a:t>
            </a:r>
            <a:r>
              <a:rPr lang="en-US" sz="2400" u="sng" dirty="0" smtClean="0">
                <a:solidFill>
                  <a:schemeClr val="tx1">
                    <a:lumMod val="65000"/>
                    <a:lumOff val="35000"/>
                  </a:schemeClr>
                </a:solidFill>
              </a:rPr>
              <a:t>resources</a:t>
            </a:r>
            <a:r>
              <a:rPr lang="en-US" sz="2400" dirty="0" smtClean="0">
                <a:solidFill>
                  <a:schemeClr val="tx1">
                    <a:lumMod val="65000"/>
                    <a:lumOff val="35000"/>
                  </a:schemeClr>
                </a:solidFill>
              </a:rPr>
              <a:t>:</a:t>
            </a:r>
          </a:p>
          <a:p>
            <a:pPr>
              <a:spcBef>
                <a:spcPts val="600"/>
              </a:spcBef>
              <a:spcAft>
                <a:spcPts val="1200"/>
              </a:spcAft>
            </a:pPr>
            <a:r>
              <a:rPr lang="en-US" sz="2000" dirty="0" smtClean="0"/>
              <a:t>Heat Illness Prevention website: </a:t>
            </a:r>
            <a:r>
              <a:rPr lang="en-US" sz="2000" u="sng" dirty="0" smtClean="0">
                <a:hlinkClick r:id="rId3"/>
              </a:rPr>
              <a:t>http</a:t>
            </a:r>
            <a:r>
              <a:rPr lang="en-US" sz="2000" u="sng" dirty="0">
                <a:hlinkClick r:id="rId3"/>
              </a:rPr>
              <a:t>://</a:t>
            </a:r>
            <a:r>
              <a:rPr lang="en-US" sz="2000" u="sng" dirty="0" smtClean="0">
                <a:hlinkClick r:id="rId3"/>
              </a:rPr>
              <a:t>ucanr.edu/heatillness</a:t>
            </a:r>
            <a:endParaRPr lang="en-US" sz="2000" u="sng" dirty="0" smtClean="0"/>
          </a:p>
          <a:p>
            <a:pPr>
              <a:spcBef>
                <a:spcPts val="600"/>
              </a:spcBef>
              <a:spcAft>
                <a:spcPts val="1200"/>
              </a:spcAft>
            </a:pPr>
            <a:r>
              <a:rPr lang="en-US" sz="2000" dirty="0" smtClean="0"/>
              <a:t>Heat Illness Prevention Plan Template (IIPP Attachment H)</a:t>
            </a:r>
          </a:p>
          <a:p>
            <a:pPr>
              <a:spcBef>
                <a:spcPts val="600"/>
              </a:spcBef>
              <a:spcAft>
                <a:spcPts val="1200"/>
              </a:spcAft>
            </a:pPr>
            <a:r>
              <a:rPr lang="en-US" altLang="en-US" sz="2000" dirty="0" smtClean="0"/>
              <a:t>Safety Note </a:t>
            </a:r>
            <a:r>
              <a:rPr lang="en-US" altLang="en-US" sz="2000" dirty="0"/>
              <a:t># </a:t>
            </a:r>
            <a:r>
              <a:rPr lang="en-US" altLang="en-US" sz="2000" dirty="0" smtClean="0"/>
              <a:t>20 Heat Illness Awareness: </a:t>
            </a:r>
            <a:r>
              <a:rPr lang="en-US" altLang="en-US" sz="2000" dirty="0">
                <a:hlinkClick r:id="rId4"/>
              </a:rPr>
              <a:t>http://safety.ucanr.edu/Safety_Notes</a:t>
            </a:r>
            <a:r>
              <a:rPr lang="en-US" altLang="en-US" sz="2000" dirty="0" smtClean="0">
                <a:hlinkClick r:id="rId4"/>
              </a:rPr>
              <a:t>/</a:t>
            </a:r>
            <a:endParaRPr lang="en-US" altLang="en-US" sz="1800" dirty="0" smtClean="0"/>
          </a:p>
          <a:p>
            <a:pPr marL="0" indent="0">
              <a:spcBef>
                <a:spcPts val="600"/>
              </a:spcBef>
              <a:spcAft>
                <a:spcPts val="1200"/>
              </a:spcAft>
              <a:buNone/>
            </a:pPr>
            <a:r>
              <a:rPr lang="en-US" altLang="en-US" sz="2400" b="1" u="sng" dirty="0" err="1" smtClean="0">
                <a:solidFill>
                  <a:schemeClr val="tx1">
                    <a:lumMod val="65000"/>
                    <a:lumOff val="35000"/>
                  </a:schemeClr>
                </a:solidFill>
              </a:rPr>
              <a:t>CalOSHA</a:t>
            </a:r>
            <a:r>
              <a:rPr lang="en-US" altLang="en-US" sz="2400" u="sng" dirty="0">
                <a:solidFill>
                  <a:schemeClr val="tx1">
                    <a:lumMod val="65000"/>
                    <a:lumOff val="35000"/>
                  </a:schemeClr>
                </a:solidFill>
              </a:rPr>
              <a:t> </a:t>
            </a:r>
            <a:r>
              <a:rPr lang="en-US" altLang="en-US" sz="2400" u="sng" dirty="0" smtClean="0">
                <a:solidFill>
                  <a:schemeClr val="tx1">
                    <a:lumMod val="65000"/>
                    <a:lumOff val="35000"/>
                  </a:schemeClr>
                </a:solidFill>
              </a:rPr>
              <a:t>resources</a:t>
            </a:r>
            <a:r>
              <a:rPr lang="en-US" altLang="en-US" sz="2400" dirty="0" smtClean="0">
                <a:solidFill>
                  <a:schemeClr val="tx1">
                    <a:lumMod val="65000"/>
                    <a:lumOff val="35000"/>
                  </a:schemeClr>
                </a:solidFill>
              </a:rPr>
              <a:t>: </a:t>
            </a:r>
          </a:p>
          <a:p>
            <a:pPr>
              <a:spcBef>
                <a:spcPts val="600"/>
              </a:spcBef>
              <a:spcAft>
                <a:spcPts val="1200"/>
              </a:spcAft>
            </a:pPr>
            <a:r>
              <a:rPr lang="en-US" altLang="en-US" sz="2000" dirty="0" smtClean="0"/>
              <a:t>Heat Illness prevention website: </a:t>
            </a:r>
            <a:r>
              <a:rPr lang="en-US" altLang="en-US" sz="2000" dirty="0" smtClean="0">
                <a:hlinkClick r:id="rId5"/>
              </a:rPr>
              <a:t>http://www.dir.ca.gov/DOSH/heatillnessinfo.html</a:t>
            </a:r>
            <a:r>
              <a:rPr lang="en-US" altLang="en-US" sz="2000" dirty="0" smtClean="0"/>
              <a:t> </a:t>
            </a:r>
          </a:p>
          <a:p>
            <a:pPr>
              <a:spcBef>
                <a:spcPts val="600"/>
              </a:spcBef>
              <a:spcAft>
                <a:spcPts val="1200"/>
              </a:spcAft>
            </a:pPr>
            <a:r>
              <a:rPr lang="en-US" altLang="en-US" sz="2000" dirty="0" smtClean="0"/>
              <a:t>Water. Rest. Shade. </a:t>
            </a:r>
            <a:r>
              <a:rPr lang="en-US" altLang="en-US" sz="2000" dirty="0"/>
              <a:t>campaign: </a:t>
            </a:r>
            <a:r>
              <a:rPr lang="en-US" altLang="en-US" sz="2000" dirty="0">
                <a:hlinkClick r:id="rId6"/>
              </a:rPr>
              <a:t>http://www.99calor.org/campaign</a:t>
            </a:r>
            <a:r>
              <a:rPr lang="en-US" altLang="en-US" sz="2000" dirty="0" smtClean="0">
                <a:hlinkClick r:id="rId6"/>
              </a:rPr>
              <a:t>/</a:t>
            </a:r>
            <a:endParaRPr lang="en-US" altLang="en-US" sz="2000" dirty="0" smtClean="0"/>
          </a:p>
          <a:p>
            <a:pPr>
              <a:spcBef>
                <a:spcPts val="600"/>
              </a:spcBef>
              <a:spcAft>
                <a:spcPts val="1200"/>
              </a:spcAft>
            </a:pPr>
            <a:r>
              <a:rPr lang="en-US" altLang="en-US" sz="2000" dirty="0" smtClean="0"/>
              <a:t>Heat </a:t>
            </a:r>
            <a:r>
              <a:rPr lang="en-US" altLang="en-US" sz="2000" dirty="0"/>
              <a:t>Illness prevention e-tool: </a:t>
            </a:r>
            <a:r>
              <a:rPr lang="en-US" altLang="en-US" sz="2000" dirty="0">
                <a:hlinkClick r:id="rId7"/>
              </a:rPr>
              <a:t>http://www.dir.ca.gov/DOSH/etools/08-006</a:t>
            </a:r>
            <a:r>
              <a:rPr lang="en-US" altLang="en-US" sz="2000" dirty="0" smtClean="0">
                <a:hlinkClick r:id="rId7"/>
              </a:rPr>
              <a:t>/</a:t>
            </a:r>
            <a:endParaRPr lang="en-US" altLang="en-US" sz="2000" dirty="0" smtClean="0"/>
          </a:p>
          <a:p>
            <a:pPr>
              <a:spcBef>
                <a:spcPts val="600"/>
              </a:spcBef>
              <a:spcAft>
                <a:spcPts val="1200"/>
              </a:spcAft>
            </a:pPr>
            <a:endParaRPr lang="en-US" altLang="en-US" sz="2000" dirty="0" smtClean="0"/>
          </a:p>
          <a:p>
            <a:pPr>
              <a:spcBef>
                <a:spcPts val="600"/>
              </a:spcBef>
              <a:spcAft>
                <a:spcPts val="1200"/>
              </a:spcAft>
            </a:pPr>
            <a:endParaRPr lang="en-US" altLang="en-US" sz="2400" dirty="0"/>
          </a:p>
          <a:p>
            <a:pPr marL="0" indent="0">
              <a:spcBef>
                <a:spcPts val="600"/>
              </a:spcBef>
              <a:spcAft>
                <a:spcPts val="1200"/>
              </a:spcAft>
              <a:buNone/>
            </a:pPr>
            <a:r>
              <a:rPr lang="en-US" altLang="en-US" sz="2400" dirty="0" smtClean="0"/>
              <a:t/>
            </a:r>
            <a:br>
              <a:rPr lang="en-US" altLang="en-US" sz="2400" dirty="0" smtClean="0"/>
            </a:br>
            <a:endParaRPr lang="en-US" altLang="en-US" sz="2400" dirty="0"/>
          </a:p>
        </p:txBody>
      </p:sp>
      <p:pic>
        <p:nvPicPr>
          <p:cNvPr id="3" name="Picture 2"/>
          <p:cNvPicPr>
            <a:picLocks noChangeAspect="1"/>
          </p:cNvPicPr>
          <p:nvPr/>
        </p:nvPicPr>
        <p:blipFill>
          <a:blip r:embed="rId8"/>
          <a:stretch>
            <a:fillRect/>
          </a:stretch>
        </p:blipFill>
        <p:spPr>
          <a:xfrm rot="955477">
            <a:off x="9205348" y="342617"/>
            <a:ext cx="2771268" cy="1957629"/>
          </a:xfrm>
          <a:prstGeom prst="rect">
            <a:avLst/>
          </a:prstGeom>
          <a:ln>
            <a:noFill/>
          </a:ln>
          <a:effectLst>
            <a:outerShdw blurRad="292100" dist="139700" dir="2700000" algn="tl" rotWithShape="0">
              <a:srgbClr val="333333">
                <a:alpha val="65000"/>
              </a:srgbClr>
            </a:outerShdw>
          </a:effectLst>
        </p:spPr>
      </p:pic>
      <p:pic>
        <p:nvPicPr>
          <p:cNvPr id="2" name="Picture 1"/>
          <p:cNvPicPr>
            <a:picLocks noChangeAspect="1"/>
          </p:cNvPicPr>
          <p:nvPr/>
        </p:nvPicPr>
        <p:blipFill>
          <a:blip r:embed="rId9"/>
          <a:stretch>
            <a:fillRect/>
          </a:stretch>
        </p:blipFill>
        <p:spPr>
          <a:xfrm rot="898039">
            <a:off x="9509917" y="1782587"/>
            <a:ext cx="2162129" cy="2666147"/>
          </a:xfrm>
          <a:prstGeom prst="rect">
            <a:avLst/>
          </a:prstGeom>
          <a:ln>
            <a:noFill/>
          </a:ln>
          <a:effectLst>
            <a:outerShdw blurRad="292100" dist="139700" dir="2700000" algn="tl" rotWithShape="0">
              <a:srgbClr val="333333">
                <a:alpha val="65000"/>
              </a:srgbClr>
            </a:outerShdw>
          </a:effectLst>
        </p:spPr>
      </p:pic>
      <p:pic>
        <p:nvPicPr>
          <p:cNvPr id="4" name="Picture 3"/>
          <p:cNvPicPr>
            <a:picLocks noChangeAspect="1"/>
          </p:cNvPicPr>
          <p:nvPr/>
        </p:nvPicPr>
        <p:blipFill>
          <a:blip r:embed="rId10"/>
          <a:stretch>
            <a:fillRect/>
          </a:stretch>
        </p:blipFill>
        <p:spPr>
          <a:xfrm rot="896117">
            <a:off x="9553217" y="3021449"/>
            <a:ext cx="2253315" cy="25313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118808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609600" y="120259"/>
            <a:ext cx="10972800" cy="1143000"/>
          </a:xfrm>
        </p:spPr>
        <p:txBody>
          <a:bodyPr/>
          <a:lstStyle/>
          <a:p>
            <a:pPr algn="l"/>
            <a:r>
              <a:rPr lang="en-US" altLang="en-US" sz="3200" b="1" dirty="0">
                <a:solidFill>
                  <a:srgbClr val="0070C0"/>
                </a:solidFill>
                <a:latin typeface="+mn-lt"/>
              </a:rPr>
              <a:t>Heat Illness Standard – Helpful Resources</a:t>
            </a:r>
          </a:p>
        </p:txBody>
      </p:sp>
      <p:sp>
        <p:nvSpPr>
          <p:cNvPr id="31747" name="Rectangle 3"/>
          <p:cNvSpPr>
            <a:spLocks noGrp="1" noChangeArrowheads="1"/>
          </p:cNvSpPr>
          <p:nvPr>
            <p:ph type="body" idx="1"/>
          </p:nvPr>
        </p:nvSpPr>
        <p:spPr>
          <a:xfrm>
            <a:off x="758042" y="1021278"/>
            <a:ext cx="8686800" cy="4861626"/>
          </a:xfrm>
        </p:spPr>
        <p:txBody>
          <a:bodyPr/>
          <a:lstStyle/>
          <a:p>
            <a:pPr marL="0" indent="0">
              <a:spcBef>
                <a:spcPts val="600"/>
              </a:spcBef>
              <a:spcAft>
                <a:spcPts val="1200"/>
              </a:spcAft>
              <a:buNone/>
            </a:pPr>
            <a:r>
              <a:rPr lang="en-US" altLang="en-US" sz="2400" b="1" u="sng" dirty="0" smtClean="0">
                <a:solidFill>
                  <a:schemeClr val="tx1">
                    <a:lumMod val="65000"/>
                    <a:lumOff val="35000"/>
                  </a:schemeClr>
                </a:solidFill>
              </a:rPr>
              <a:t>Federal </a:t>
            </a:r>
            <a:r>
              <a:rPr lang="en-US" altLang="en-US" sz="2400" u="sng" dirty="0" smtClean="0">
                <a:solidFill>
                  <a:schemeClr val="tx1">
                    <a:lumMod val="65000"/>
                    <a:lumOff val="35000"/>
                  </a:schemeClr>
                </a:solidFill>
              </a:rPr>
              <a:t>government resources</a:t>
            </a:r>
            <a:r>
              <a:rPr lang="en-US" altLang="en-US" sz="2400" dirty="0" smtClean="0">
                <a:solidFill>
                  <a:schemeClr val="tx1">
                    <a:lumMod val="65000"/>
                    <a:lumOff val="35000"/>
                  </a:schemeClr>
                </a:solidFill>
              </a:rPr>
              <a:t>: </a:t>
            </a:r>
          </a:p>
          <a:p>
            <a:pPr marL="0" indent="0">
              <a:spcBef>
                <a:spcPts val="600"/>
              </a:spcBef>
              <a:spcAft>
                <a:spcPts val="1200"/>
              </a:spcAft>
              <a:buNone/>
            </a:pPr>
            <a:r>
              <a:rPr lang="en-US" altLang="en-US" sz="2400" dirty="0" smtClean="0"/>
              <a:t>OSHA picture-based pamphlet: </a:t>
            </a:r>
            <a:r>
              <a:rPr lang="en-US" altLang="en-US" sz="2400" dirty="0" smtClean="0">
                <a:hlinkClick r:id="rId3"/>
              </a:rPr>
              <a:t>https://www.osha.gov/SLTC/heatillness/3422_factsheet_en.pdf</a:t>
            </a:r>
            <a:r>
              <a:rPr lang="en-US" altLang="en-US" sz="2400" dirty="0" smtClean="0"/>
              <a:t> </a:t>
            </a:r>
          </a:p>
          <a:p>
            <a:pPr marL="0" indent="0">
              <a:spcBef>
                <a:spcPts val="600"/>
              </a:spcBef>
              <a:spcAft>
                <a:spcPts val="1200"/>
              </a:spcAft>
              <a:buNone/>
            </a:pPr>
            <a:r>
              <a:rPr lang="en-US" altLang="en-US" sz="2400" dirty="0" smtClean="0"/>
              <a:t>OSHA Heat Illness prevention website:</a:t>
            </a:r>
            <a:r>
              <a:rPr lang="en-US" altLang="en-US" sz="2400" dirty="0"/>
              <a:t> </a:t>
            </a:r>
            <a:r>
              <a:rPr lang="en-US" altLang="en-US" sz="2400" dirty="0" smtClean="0">
                <a:hlinkClick r:id="rId4"/>
              </a:rPr>
              <a:t>https://www.osha.gov/SLTC/heatstress/prevention.html</a:t>
            </a:r>
            <a:r>
              <a:rPr lang="en-US" altLang="en-US" sz="2400" dirty="0" smtClean="0"/>
              <a:t> </a:t>
            </a:r>
          </a:p>
          <a:p>
            <a:pPr marL="0" indent="0">
              <a:spcBef>
                <a:spcPts val="600"/>
              </a:spcBef>
              <a:spcAft>
                <a:spcPts val="1200"/>
              </a:spcAft>
              <a:buNone/>
            </a:pPr>
            <a:r>
              <a:rPr lang="en-US" altLang="en-US" sz="2400" dirty="0" smtClean="0"/>
              <a:t>CDC Heat Stress website: </a:t>
            </a:r>
            <a:r>
              <a:rPr lang="en-US" altLang="en-US" sz="2400" dirty="0" smtClean="0">
                <a:hlinkClick r:id="rId5"/>
              </a:rPr>
              <a:t>http</a:t>
            </a:r>
            <a:r>
              <a:rPr lang="en-US" altLang="en-US" sz="2400" dirty="0">
                <a:hlinkClick r:id="rId5"/>
              </a:rPr>
              <a:t>://www.cdc.gov/niosh/topics/heatstress</a:t>
            </a:r>
            <a:r>
              <a:rPr lang="en-US" altLang="en-US" sz="2400" dirty="0" smtClean="0">
                <a:hlinkClick r:id="rId5"/>
              </a:rPr>
              <a:t>/</a:t>
            </a:r>
            <a:endParaRPr lang="en-US" altLang="en-US" sz="2400" dirty="0" smtClean="0"/>
          </a:p>
          <a:p>
            <a:pPr marL="0" indent="0">
              <a:spcBef>
                <a:spcPts val="600"/>
              </a:spcBef>
              <a:spcAft>
                <a:spcPts val="1200"/>
              </a:spcAft>
              <a:buNone/>
            </a:pPr>
            <a:r>
              <a:rPr lang="en-US" altLang="en-US" sz="2400" dirty="0" smtClean="0"/>
              <a:t>National Weather Service updates, forecasts, </a:t>
            </a:r>
            <a:r>
              <a:rPr lang="en-US" altLang="en-US" sz="2400" dirty="0"/>
              <a:t>and alerts: </a:t>
            </a:r>
            <a:r>
              <a:rPr lang="en-US" altLang="en-US" sz="2400" dirty="0">
                <a:hlinkClick r:id="rId6"/>
              </a:rPr>
              <a:t>https://</a:t>
            </a:r>
            <a:r>
              <a:rPr lang="en-US" altLang="en-US" sz="2400" dirty="0" smtClean="0">
                <a:hlinkClick r:id="rId6"/>
              </a:rPr>
              <a:t>alerts.weather.gov/cap/ca.php?x=1</a:t>
            </a:r>
            <a:endParaRPr lang="en-US" altLang="en-US" sz="2400" dirty="0" smtClean="0"/>
          </a:p>
          <a:p>
            <a:pPr marL="0" indent="0">
              <a:spcBef>
                <a:spcPts val="600"/>
              </a:spcBef>
              <a:spcAft>
                <a:spcPts val="1200"/>
              </a:spcAft>
              <a:buNone/>
            </a:pPr>
            <a:endParaRPr lang="en-US" altLang="en-US" sz="2400" dirty="0"/>
          </a:p>
        </p:txBody>
      </p:sp>
    </p:spTree>
    <p:extLst>
      <p:ext uri="{BB962C8B-B14F-4D97-AF65-F5344CB8AC3E}">
        <p14:creationId xmlns:p14="http://schemas.microsoft.com/office/powerpoint/2010/main" val="36845278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l"/>
            <a:r>
              <a:rPr lang="en-US" sz="3200" b="1" dirty="0">
                <a:solidFill>
                  <a:srgbClr val="0070C0"/>
                </a:solidFill>
                <a:latin typeface="+mn-lt"/>
              </a:rPr>
              <a:t>UV Protection 101</a:t>
            </a:r>
          </a:p>
        </p:txBody>
      </p:sp>
      <p:sp>
        <p:nvSpPr>
          <p:cNvPr id="3" name="Content Placeholder 2"/>
          <p:cNvSpPr>
            <a:spLocks noGrp="1"/>
          </p:cNvSpPr>
          <p:nvPr>
            <p:ph idx="1"/>
          </p:nvPr>
        </p:nvSpPr>
        <p:spPr>
          <a:xfrm>
            <a:off x="505521" y="274638"/>
            <a:ext cx="10058400" cy="5591772"/>
          </a:xfrm>
        </p:spPr>
        <p:txBody>
          <a:bodyPr>
            <a:noAutofit/>
          </a:bodyPr>
          <a:lstStyle/>
          <a:p>
            <a:pPr marL="0" indent="0">
              <a:buNone/>
            </a:pPr>
            <a:endParaRPr lang="en-US" sz="1800" b="1" dirty="0" smtClean="0"/>
          </a:p>
          <a:p>
            <a:endParaRPr lang="en-US" sz="2400" b="1" dirty="0" smtClean="0"/>
          </a:p>
          <a:p>
            <a:r>
              <a:rPr lang="en-US" sz="2400" b="1" dirty="0" smtClean="0"/>
              <a:t>Generously </a:t>
            </a:r>
            <a:r>
              <a:rPr lang="en-US" sz="2400" b="1" dirty="0"/>
              <a:t>apply a broad-spectrum, water-resistant sunscreen with a Sun Protection Factor (SPF) of at least 30 to all exposed skin.</a:t>
            </a:r>
            <a:r>
              <a:rPr lang="en-US" sz="2400" dirty="0"/>
              <a:t> “Broad-spectrum” provides protection from both ultraviolet A (UVA) and ultraviolet B (UVB) rays. Re-apply approximately every two hours or as indicated on the label, even on cloudy days, and after swimming or sweating.  </a:t>
            </a:r>
          </a:p>
          <a:p>
            <a:r>
              <a:rPr lang="en-US" sz="2400" b="1" dirty="0"/>
              <a:t>Wear protective clothing</a:t>
            </a:r>
            <a:r>
              <a:rPr lang="en-US" sz="2400" dirty="0"/>
              <a:t>, such as a long-sleeved shirt, pants, a wide-brimmed hat and sunglasses, where possible.</a:t>
            </a:r>
          </a:p>
          <a:p>
            <a:r>
              <a:rPr lang="en-US" sz="2400" b="1" dirty="0" smtClean="0"/>
              <a:t>Use </a:t>
            </a:r>
            <a:r>
              <a:rPr lang="en-US" sz="2400" b="1" dirty="0"/>
              <a:t>extra caution near </a:t>
            </a:r>
            <a:r>
              <a:rPr lang="en-US" sz="2400" b="1" dirty="0" smtClean="0"/>
              <a:t>water </a:t>
            </a:r>
            <a:r>
              <a:rPr lang="en-US" sz="2400" b="1" dirty="0"/>
              <a:t>and sand</a:t>
            </a:r>
            <a:r>
              <a:rPr lang="en-US" sz="2400" dirty="0"/>
              <a:t> as they reflect the damaging rays of the sun, which can increase your chance of sunburn.</a:t>
            </a:r>
          </a:p>
          <a:p>
            <a:r>
              <a:rPr lang="en-US" sz="2400" b="1" dirty="0" smtClean="0"/>
              <a:t>Check </a:t>
            </a:r>
            <a:r>
              <a:rPr lang="en-US" sz="2400" b="1" dirty="0"/>
              <a:t>your birthday suit on your birthday.</a:t>
            </a:r>
            <a:r>
              <a:rPr lang="en-US" sz="2400" dirty="0"/>
              <a:t> If you notice anything changing, growing, or bleeding on your skin, see a dermatologist. Skin cancer is very treatable when caught early.</a:t>
            </a:r>
          </a:p>
        </p:txBody>
      </p:sp>
      <p:pic>
        <p:nvPicPr>
          <p:cNvPr id="2050" name="Picture 2" descr="https://s-media-cache-ak0.pinimg.com/236x/14/3b/fa/143bfa02e9523f7dae83fc6c10e2e6f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00586" y="96643"/>
            <a:ext cx="1625278" cy="16252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2031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068122" y="2002345"/>
            <a:ext cx="7680850" cy="2062103"/>
          </a:xfrm>
          <a:prstGeom prst="rect">
            <a:avLst/>
          </a:prstGeom>
          <a:noFill/>
        </p:spPr>
        <p:txBody>
          <a:bodyPr wrap="square" rtlCol="0">
            <a:spAutoFit/>
          </a:bodyPr>
          <a:lstStyle/>
          <a:p>
            <a:pPr algn="ctr"/>
            <a:r>
              <a:rPr lang="en-US" sz="4800" b="1" dirty="0" smtClean="0">
                <a:solidFill>
                  <a:srgbClr val="0070C0"/>
                </a:solidFill>
              </a:rPr>
              <a:t>QUESTIONS?</a:t>
            </a:r>
          </a:p>
          <a:p>
            <a:pPr algn="ctr"/>
            <a:endParaRPr lang="en-US" sz="4800" b="1" dirty="0">
              <a:solidFill>
                <a:srgbClr val="0070C0"/>
              </a:solidFill>
            </a:endParaRPr>
          </a:p>
          <a:p>
            <a:pPr algn="ctr"/>
            <a:r>
              <a:rPr lang="en-US" sz="3200" b="1" dirty="0">
                <a:solidFill>
                  <a:srgbClr val="C00000"/>
                </a:solidFill>
              </a:rPr>
              <a:t>p</a:t>
            </a:r>
            <a:r>
              <a:rPr lang="en-US" sz="3200" b="1" dirty="0" smtClean="0">
                <a:solidFill>
                  <a:srgbClr val="C00000"/>
                </a:solidFill>
              </a:rPr>
              <a:t>lease remember to ‘sign-in’</a:t>
            </a:r>
            <a:endParaRPr lang="en-US" sz="3200" b="1" dirty="0">
              <a:solidFill>
                <a:srgbClr val="C00000"/>
              </a:solidFill>
            </a:endParaRPr>
          </a:p>
        </p:txBody>
      </p:sp>
    </p:spTree>
    <p:extLst>
      <p:ext uri="{BB962C8B-B14F-4D97-AF65-F5344CB8AC3E}">
        <p14:creationId xmlns:p14="http://schemas.microsoft.com/office/powerpoint/2010/main" val="40501512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380010" y="162560"/>
            <a:ext cx="10972800" cy="1143000"/>
          </a:xfrm>
        </p:spPr>
        <p:txBody>
          <a:bodyPr/>
          <a:lstStyle/>
          <a:p>
            <a:pPr algn="l"/>
            <a:r>
              <a:rPr lang="en-US" altLang="en-US" sz="3200" b="1" dirty="0" smtClean="0">
                <a:solidFill>
                  <a:srgbClr val="0070C0"/>
                </a:solidFill>
                <a:latin typeface="+mn-lt"/>
              </a:rPr>
              <a:t>Effects of the Body’s Response to Heat</a:t>
            </a:r>
            <a:endParaRPr lang="en-US" altLang="en-US" sz="3200" b="1" dirty="0">
              <a:solidFill>
                <a:srgbClr val="0070C0"/>
              </a:solidFill>
              <a:latin typeface="+mn-lt"/>
            </a:endParaRPr>
          </a:p>
        </p:txBody>
      </p:sp>
      <p:sp>
        <p:nvSpPr>
          <p:cNvPr id="31747" name="Rectangle 3"/>
          <p:cNvSpPr>
            <a:spLocks noGrp="1" noChangeArrowheads="1"/>
          </p:cNvSpPr>
          <p:nvPr>
            <p:ph type="body" idx="1"/>
          </p:nvPr>
        </p:nvSpPr>
        <p:spPr>
          <a:xfrm>
            <a:off x="807522" y="1305560"/>
            <a:ext cx="10117777" cy="4596476"/>
          </a:xfrm>
        </p:spPr>
        <p:txBody>
          <a:bodyPr/>
          <a:lstStyle/>
          <a:p>
            <a:pPr>
              <a:buFont typeface="Calibri" panose="020F0502020204030204" pitchFamily="34" charset="0"/>
              <a:buChar char="+"/>
            </a:pPr>
            <a:r>
              <a:rPr lang="en-US" sz="2400" dirty="0" smtClean="0"/>
              <a:t>Increased blood flow to skin</a:t>
            </a:r>
          </a:p>
          <a:p>
            <a:pPr lvl="1">
              <a:buFont typeface="Calibri" panose="020F0502020204030204" pitchFamily="34" charset="0"/>
              <a:buChar char="+"/>
            </a:pPr>
            <a:r>
              <a:rPr lang="en-US" sz="2000" dirty="0"/>
              <a:t>r</a:t>
            </a:r>
            <a:r>
              <a:rPr lang="en-US" sz="2000" dirty="0" smtClean="0"/>
              <a:t>esults in a decrease in organ function</a:t>
            </a:r>
          </a:p>
          <a:p>
            <a:pPr>
              <a:buFont typeface="Calibri" panose="020F0502020204030204" pitchFamily="34" charset="0"/>
              <a:buChar char="+"/>
            </a:pPr>
            <a:r>
              <a:rPr lang="en-US" sz="2400" dirty="0" smtClean="0"/>
              <a:t>Reduced blood flow to the brain</a:t>
            </a:r>
          </a:p>
          <a:p>
            <a:pPr lvl="1">
              <a:buFont typeface="Calibri" panose="020F0502020204030204" pitchFamily="34" charset="0"/>
              <a:buChar char="+"/>
            </a:pPr>
            <a:r>
              <a:rPr lang="en-US" sz="2000" dirty="0"/>
              <a:t>r</a:t>
            </a:r>
            <a:r>
              <a:rPr lang="en-US" sz="2000" dirty="0" smtClean="0"/>
              <a:t>esults in reduced mental alertness and comprehension</a:t>
            </a:r>
            <a:endParaRPr lang="en-US" sz="1400" dirty="0" smtClean="0"/>
          </a:p>
          <a:p>
            <a:pPr>
              <a:buFont typeface="Calibri" panose="020F0502020204030204" pitchFamily="34" charset="0"/>
              <a:buChar char="+"/>
            </a:pPr>
            <a:r>
              <a:rPr lang="en-US" sz="2400" dirty="0" smtClean="0"/>
              <a:t>Reduced blood flow to active muscles</a:t>
            </a:r>
          </a:p>
          <a:p>
            <a:pPr lvl="1">
              <a:buFont typeface="Calibri" panose="020F0502020204030204" pitchFamily="34" charset="0"/>
              <a:buChar char="+"/>
            </a:pPr>
            <a:r>
              <a:rPr lang="en-US" sz="2000" dirty="0"/>
              <a:t>r</a:t>
            </a:r>
            <a:r>
              <a:rPr lang="en-US" sz="2000" dirty="0" smtClean="0"/>
              <a:t>esults in fatigue, loss of strength</a:t>
            </a:r>
            <a:endParaRPr lang="en-US" sz="1400" dirty="0"/>
          </a:p>
          <a:p>
            <a:pPr>
              <a:buFont typeface="Calibri" panose="020F0502020204030204" pitchFamily="34" charset="0"/>
              <a:buChar char="+"/>
            </a:pPr>
            <a:r>
              <a:rPr lang="en-US" sz="2400" dirty="0" smtClean="0"/>
              <a:t>Increased Sweating</a:t>
            </a:r>
          </a:p>
          <a:p>
            <a:pPr lvl="1">
              <a:buFont typeface="Calibri" panose="020F0502020204030204" pitchFamily="34" charset="0"/>
              <a:buChar char="+"/>
            </a:pPr>
            <a:r>
              <a:rPr lang="en-US" sz="2000" dirty="0"/>
              <a:t>r</a:t>
            </a:r>
            <a:r>
              <a:rPr lang="en-US" sz="2000" dirty="0" smtClean="0"/>
              <a:t>esults in slippery, wet skin; excessive sweat loss results in dehydration; sodium loss causes heat cramps</a:t>
            </a:r>
          </a:p>
          <a:p>
            <a:pPr lvl="1"/>
            <a:endParaRPr lang="en-US" sz="800" dirty="0"/>
          </a:p>
          <a:p>
            <a:pPr>
              <a:buFont typeface="Calibri" panose="020F0502020204030204" pitchFamily="34" charset="0"/>
              <a:buChar char="="/>
            </a:pPr>
            <a:r>
              <a:rPr lang="en-US" sz="2400" dirty="0">
                <a:solidFill>
                  <a:srgbClr val="C00000"/>
                </a:solidFill>
              </a:rPr>
              <a:t>P</a:t>
            </a:r>
            <a:r>
              <a:rPr lang="en-US" sz="2400" dirty="0" smtClean="0">
                <a:solidFill>
                  <a:srgbClr val="C00000"/>
                </a:solidFill>
              </a:rPr>
              <a:t>otential for a higher rate of mistakes, injury &amp;</a:t>
            </a:r>
          </a:p>
          <a:p>
            <a:pPr>
              <a:buFont typeface="Calibri" panose="020F0502020204030204" pitchFamily="34" charset="0"/>
              <a:buChar char="="/>
            </a:pPr>
            <a:r>
              <a:rPr lang="en-US" sz="2400" dirty="0" smtClean="0">
                <a:solidFill>
                  <a:srgbClr val="C00000"/>
                </a:solidFill>
              </a:rPr>
              <a:t>Potential for Heat Related Illness</a:t>
            </a:r>
          </a:p>
          <a:p>
            <a:pPr marL="914400" lvl="2" indent="0">
              <a:buNone/>
            </a:pPr>
            <a:endParaRPr lang="en-US" sz="2000" dirty="0" smtClean="0">
              <a:solidFill>
                <a:srgbClr val="C00000"/>
              </a:solidFill>
            </a:endParaRPr>
          </a:p>
          <a:p>
            <a:endParaRPr lang="en-US" sz="2800" dirty="0" smtClean="0"/>
          </a:p>
          <a:p>
            <a:pPr marL="0" indent="0">
              <a:buNone/>
            </a:pPr>
            <a:r>
              <a:rPr lang="en-US" sz="2800" dirty="0" smtClean="0"/>
              <a:t/>
            </a:r>
            <a:br>
              <a:rPr lang="en-US" sz="2800" dirty="0" smtClean="0"/>
            </a:br>
            <a:endParaRPr lang="en-US" dirty="0" smtClean="0"/>
          </a:p>
          <a:p>
            <a:pPr marL="0" indent="0">
              <a:spcBef>
                <a:spcPts val="600"/>
              </a:spcBef>
              <a:spcAft>
                <a:spcPts val="1200"/>
              </a:spcAft>
              <a:buNone/>
            </a:pPr>
            <a:r>
              <a:rPr lang="en-US" altLang="en-US" dirty="0" smtClean="0"/>
              <a:t/>
            </a:r>
            <a:br>
              <a:rPr lang="en-US" altLang="en-US" dirty="0" smtClean="0"/>
            </a:br>
            <a:endParaRPr lang="en-US" altLang="en-US" dirty="0" smtClean="0"/>
          </a:p>
        </p:txBody>
      </p:sp>
      <p:pic>
        <p:nvPicPr>
          <p:cNvPr id="2" name="Picture 1"/>
          <p:cNvPicPr>
            <a:picLocks noChangeAspect="1"/>
          </p:cNvPicPr>
          <p:nvPr/>
        </p:nvPicPr>
        <p:blipFill>
          <a:blip r:embed="rId3"/>
          <a:stretch>
            <a:fillRect/>
          </a:stretch>
        </p:blipFill>
        <p:spPr>
          <a:xfrm>
            <a:off x="8585860" y="150813"/>
            <a:ext cx="3483551" cy="235183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6758132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229589" y="91310"/>
            <a:ext cx="10972800" cy="1143000"/>
          </a:xfrm>
        </p:spPr>
        <p:txBody>
          <a:bodyPr/>
          <a:lstStyle/>
          <a:p>
            <a:pPr algn="l"/>
            <a:r>
              <a:rPr lang="en-US" altLang="en-US" sz="3200" b="1" dirty="0" smtClean="0">
                <a:solidFill>
                  <a:srgbClr val="0070C0"/>
                </a:solidFill>
                <a:latin typeface="+mn-lt"/>
              </a:rPr>
              <a:t>Contributing Factors</a:t>
            </a:r>
            <a:endParaRPr lang="en-US" altLang="en-US" sz="3200" b="1" dirty="0">
              <a:solidFill>
                <a:srgbClr val="0070C0"/>
              </a:solidFill>
              <a:latin typeface="+mn-lt"/>
            </a:endParaRPr>
          </a:p>
        </p:txBody>
      </p:sp>
      <p:sp>
        <p:nvSpPr>
          <p:cNvPr id="31747" name="Rectangle 3"/>
          <p:cNvSpPr>
            <a:spLocks noGrp="1" noChangeArrowheads="1"/>
          </p:cNvSpPr>
          <p:nvPr>
            <p:ph type="body" idx="1"/>
          </p:nvPr>
        </p:nvSpPr>
        <p:spPr>
          <a:xfrm>
            <a:off x="581891" y="1079931"/>
            <a:ext cx="10533413" cy="4845858"/>
          </a:xfrm>
        </p:spPr>
        <p:txBody>
          <a:bodyPr/>
          <a:lstStyle/>
          <a:p>
            <a:r>
              <a:rPr lang="en-US" sz="2800" b="1" dirty="0" smtClean="0"/>
              <a:t>Environmental:</a:t>
            </a:r>
          </a:p>
          <a:p>
            <a:pPr marL="457200" lvl="1" indent="0">
              <a:buNone/>
            </a:pPr>
            <a:r>
              <a:rPr lang="en-US" sz="2400" dirty="0"/>
              <a:t>*</a:t>
            </a:r>
            <a:r>
              <a:rPr lang="en-US" sz="2400" dirty="0" smtClean="0"/>
              <a:t>Air temperature				</a:t>
            </a:r>
            <a:r>
              <a:rPr lang="en-US" sz="2400" dirty="0"/>
              <a:t>*</a:t>
            </a:r>
            <a:r>
              <a:rPr lang="en-US" sz="2400" dirty="0" smtClean="0"/>
              <a:t>Humidity				</a:t>
            </a:r>
            <a:r>
              <a:rPr lang="en-US" sz="2400" dirty="0"/>
              <a:t>*</a:t>
            </a:r>
            <a:r>
              <a:rPr lang="en-US" sz="2400" dirty="0" smtClean="0"/>
              <a:t>Air </a:t>
            </a:r>
            <a:r>
              <a:rPr lang="en-US" sz="2400" dirty="0"/>
              <a:t>c</a:t>
            </a:r>
            <a:r>
              <a:rPr lang="en-US" sz="2400" dirty="0" smtClean="0"/>
              <a:t>irculation</a:t>
            </a:r>
          </a:p>
          <a:p>
            <a:pPr marL="457200" lvl="1" indent="0">
              <a:buNone/>
            </a:pPr>
            <a:r>
              <a:rPr lang="en-US" sz="2400" dirty="0" smtClean="0"/>
              <a:t>*Radiant </a:t>
            </a:r>
            <a:r>
              <a:rPr lang="en-US" sz="2400" dirty="0"/>
              <a:t>h</a:t>
            </a:r>
            <a:r>
              <a:rPr lang="en-US" sz="2400" dirty="0" smtClean="0"/>
              <a:t>eat (sunlight)		*Conductive heat (reflected from the ground)</a:t>
            </a:r>
          </a:p>
          <a:p>
            <a:pPr marL="457200" lvl="1" indent="0">
              <a:buNone/>
            </a:pPr>
            <a:endParaRPr lang="en-US" sz="1400" dirty="0" smtClean="0"/>
          </a:p>
          <a:p>
            <a:r>
              <a:rPr lang="en-US" sz="2800" b="1" dirty="0" smtClean="0"/>
              <a:t>Work-related:</a:t>
            </a:r>
          </a:p>
          <a:p>
            <a:pPr marL="457200" lvl="1" indent="0">
              <a:buNone/>
            </a:pPr>
            <a:r>
              <a:rPr lang="en-US" sz="2400" dirty="0" smtClean="0"/>
              <a:t>*Type of work			*Level of physical activity		*Time spent working</a:t>
            </a:r>
          </a:p>
          <a:p>
            <a:pPr marL="457200" lvl="1" indent="0">
              <a:buNone/>
            </a:pPr>
            <a:r>
              <a:rPr lang="en-US" sz="2400" dirty="0" smtClean="0"/>
              <a:t>*Location				*Clothing weight &amp; color	</a:t>
            </a:r>
            <a:r>
              <a:rPr lang="en-US" sz="2400" dirty="0"/>
              <a:t>	 *PPE</a:t>
            </a:r>
            <a:endParaRPr lang="en-US" sz="2400" dirty="0" smtClean="0"/>
          </a:p>
          <a:p>
            <a:pPr lvl="1"/>
            <a:endParaRPr lang="en-US" sz="1400" dirty="0"/>
          </a:p>
          <a:p>
            <a:r>
              <a:rPr lang="en-US" sz="2800" b="1" dirty="0" smtClean="0"/>
              <a:t>Personal:</a:t>
            </a:r>
          </a:p>
          <a:p>
            <a:pPr marL="457200" lvl="1" indent="0">
              <a:buNone/>
            </a:pPr>
            <a:r>
              <a:rPr lang="en-US" sz="2400" dirty="0" smtClean="0"/>
              <a:t>*Weight/fitness/nutrition		</a:t>
            </a:r>
            <a:r>
              <a:rPr lang="en-US" sz="2400" dirty="0"/>
              <a:t>*</a:t>
            </a:r>
            <a:r>
              <a:rPr lang="en-US" sz="2400" dirty="0" smtClean="0"/>
              <a:t>Age 					*Low </a:t>
            </a:r>
            <a:r>
              <a:rPr lang="en-US" sz="2400" dirty="0"/>
              <a:t>water </a:t>
            </a:r>
            <a:r>
              <a:rPr lang="en-US" sz="2400" dirty="0" smtClean="0"/>
              <a:t>consumption</a:t>
            </a:r>
          </a:p>
          <a:p>
            <a:pPr marL="457200" lvl="1" indent="0">
              <a:buNone/>
            </a:pPr>
            <a:r>
              <a:rPr lang="en-US" sz="2400" dirty="0" smtClean="0"/>
              <a:t>*Use of drugs, alcohol, caffeine, medication			*Prior </a:t>
            </a:r>
            <a:r>
              <a:rPr lang="en-US" sz="2400" dirty="0"/>
              <a:t>heat-related illness</a:t>
            </a:r>
            <a:endParaRPr lang="en-US" sz="2000" dirty="0" smtClean="0"/>
          </a:p>
          <a:p>
            <a:endParaRPr lang="en-US" sz="2800" dirty="0" smtClean="0"/>
          </a:p>
          <a:p>
            <a:pPr marL="0" indent="0">
              <a:buNone/>
            </a:pPr>
            <a:r>
              <a:rPr lang="en-US" sz="2800" dirty="0" smtClean="0"/>
              <a:t/>
            </a:r>
            <a:br>
              <a:rPr lang="en-US" sz="2800" dirty="0" smtClean="0"/>
            </a:br>
            <a:endParaRPr lang="en-US" dirty="0" smtClean="0"/>
          </a:p>
          <a:p>
            <a:pPr marL="0" indent="0">
              <a:spcBef>
                <a:spcPts val="600"/>
              </a:spcBef>
              <a:spcAft>
                <a:spcPts val="1200"/>
              </a:spcAft>
              <a:buNone/>
            </a:pPr>
            <a:r>
              <a:rPr lang="en-US" altLang="en-US" dirty="0" smtClean="0"/>
              <a:t/>
            </a:r>
            <a:br>
              <a:rPr lang="en-US" altLang="en-US" dirty="0" smtClean="0"/>
            </a:br>
            <a:endParaRPr lang="en-US" altLang="en-US" dirty="0" smtClean="0"/>
          </a:p>
        </p:txBody>
      </p:sp>
      <p:pic>
        <p:nvPicPr>
          <p:cNvPr id="3" name="Picture 2"/>
          <p:cNvPicPr>
            <a:picLocks noChangeAspect="1"/>
          </p:cNvPicPr>
          <p:nvPr/>
        </p:nvPicPr>
        <p:blipFill>
          <a:blip r:embed="rId3"/>
          <a:stretch>
            <a:fillRect/>
          </a:stretch>
        </p:blipFill>
        <p:spPr>
          <a:xfrm>
            <a:off x="9332224" y="121094"/>
            <a:ext cx="2722090" cy="156520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1614409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170" name="Picture 2" descr="http://depts.washington.edu/pnash/images/09_featured/09_listen/SHheat_exhaustion20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04034" y="68193"/>
            <a:ext cx="1701935" cy="2745946"/>
          </a:xfrm>
          <a:prstGeom prst="rect">
            <a:avLst/>
          </a:prstGeom>
          <a:noFill/>
          <a:extLst>
            <a:ext uri="{909E8E84-426E-40DD-AFC4-6F175D3DCCD1}">
              <a14:hiddenFill xmlns:a14="http://schemas.microsoft.com/office/drawing/2010/main">
                <a:solidFill>
                  <a:srgbClr val="FFFFFF"/>
                </a:solidFill>
              </a14:hiddenFill>
            </a:ext>
          </a:extLst>
        </p:spPr>
      </p:pic>
      <p:sp>
        <p:nvSpPr>
          <p:cNvPr id="31746" name="Rectangle 2"/>
          <p:cNvSpPr>
            <a:spLocks noGrp="1" noChangeArrowheads="1"/>
          </p:cNvSpPr>
          <p:nvPr>
            <p:ph type="title"/>
          </p:nvPr>
        </p:nvSpPr>
        <p:spPr>
          <a:xfrm>
            <a:off x="411294" y="162560"/>
            <a:ext cx="10972800" cy="1143000"/>
          </a:xfrm>
        </p:spPr>
        <p:txBody>
          <a:bodyPr/>
          <a:lstStyle/>
          <a:p>
            <a:pPr algn="l"/>
            <a:r>
              <a:rPr lang="en-US" altLang="en-US" sz="3200" b="1" dirty="0" smtClean="0">
                <a:solidFill>
                  <a:srgbClr val="0070C0"/>
                </a:solidFill>
                <a:latin typeface="+mn-lt"/>
              </a:rPr>
              <a:t>Heat Illness  </a:t>
            </a:r>
            <a:endParaRPr lang="en-US" altLang="en-US" sz="3200" b="1" dirty="0">
              <a:solidFill>
                <a:srgbClr val="0070C0"/>
              </a:solidFill>
              <a:latin typeface="+mn-lt"/>
            </a:endParaRPr>
          </a:p>
        </p:txBody>
      </p:sp>
      <p:sp>
        <p:nvSpPr>
          <p:cNvPr id="31747" name="Rectangle 3"/>
          <p:cNvSpPr>
            <a:spLocks noGrp="1" noChangeArrowheads="1"/>
          </p:cNvSpPr>
          <p:nvPr>
            <p:ph type="body" idx="1"/>
          </p:nvPr>
        </p:nvSpPr>
        <p:spPr>
          <a:xfrm>
            <a:off x="411294" y="1103679"/>
            <a:ext cx="10502129" cy="4679603"/>
          </a:xfrm>
        </p:spPr>
        <p:txBody>
          <a:bodyPr/>
          <a:lstStyle/>
          <a:p>
            <a:r>
              <a:rPr lang="en-US" sz="2800" dirty="0" smtClean="0"/>
              <a:t>Heat-related illness occurs when the body is unable to compensate and properly cool itself.</a:t>
            </a:r>
          </a:p>
          <a:p>
            <a:r>
              <a:rPr lang="en-US" sz="2800" dirty="0" smtClean="0"/>
              <a:t>Very </a:t>
            </a:r>
            <a:r>
              <a:rPr lang="en-US" sz="2800" dirty="0"/>
              <a:t>high body temperatures </a:t>
            </a:r>
            <a:r>
              <a:rPr lang="en-US" sz="2800" dirty="0" smtClean="0"/>
              <a:t>may damage the brain and other organs and can be lethal.</a:t>
            </a:r>
          </a:p>
          <a:p>
            <a:pPr marL="0" indent="0">
              <a:buNone/>
            </a:pPr>
            <a:r>
              <a:rPr lang="en-US" sz="800" dirty="0"/>
              <a:t> </a:t>
            </a:r>
            <a:endParaRPr lang="en-US" sz="800" dirty="0" smtClean="0"/>
          </a:p>
          <a:p>
            <a:pPr marL="0" indent="0">
              <a:buNone/>
            </a:pPr>
            <a:r>
              <a:rPr lang="en-US" sz="800" dirty="0"/>
              <a:t> </a:t>
            </a:r>
            <a:r>
              <a:rPr lang="en-US" sz="2800" dirty="0" smtClean="0"/>
              <a:t/>
            </a:r>
            <a:br>
              <a:rPr lang="en-US" sz="2800" dirty="0" smtClean="0"/>
            </a:br>
            <a:r>
              <a:rPr lang="en-US" sz="2800" dirty="0" smtClean="0"/>
              <a:t>Heat-related </a:t>
            </a:r>
            <a:r>
              <a:rPr lang="en-US" sz="2800" dirty="0"/>
              <a:t>illnesses include:</a:t>
            </a:r>
          </a:p>
          <a:p>
            <a:r>
              <a:rPr lang="en-US" sz="2800" dirty="0"/>
              <a:t>Heat rash - skin irritation from excessive sweating</a:t>
            </a:r>
          </a:p>
          <a:p>
            <a:r>
              <a:rPr lang="en-US" sz="2800" dirty="0"/>
              <a:t>Heat cramps - muscle pains or spasms</a:t>
            </a:r>
          </a:p>
          <a:p>
            <a:r>
              <a:rPr lang="en-US" sz="2800" dirty="0"/>
              <a:t>Heat exhaustion - can precede heatstroke</a:t>
            </a:r>
          </a:p>
          <a:p>
            <a:r>
              <a:rPr lang="en-US" sz="2800" dirty="0"/>
              <a:t>Heatstroke - a life-threatening illness</a:t>
            </a:r>
            <a:endParaRPr lang="en-US" altLang="en-US" sz="2800" dirty="0"/>
          </a:p>
          <a:p>
            <a:pPr marL="0" indent="0">
              <a:buNone/>
            </a:pPr>
            <a:endParaRPr lang="en-US" dirty="0" smtClean="0"/>
          </a:p>
          <a:p>
            <a:pPr marL="0" indent="0">
              <a:spcBef>
                <a:spcPts val="600"/>
              </a:spcBef>
              <a:spcAft>
                <a:spcPts val="1200"/>
              </a:spcAft>
              <a:buNone/>
            </a:pPr>
            <a:r>
              <a:rPr lang="en-US" altLang="en-US" dirty="0" smtClean="0"/>
              <a:t/>
            </a:r>
            <a:br>
              <a:rPr lang="en-US" altLang="en-US" dirty="0" smtClean="0"/>
            </a:br>
            <a:endParaRPr lang="en-US" altLang="en-US" dirty="0" smtClean="0"/>
          </a:p>
        </p:txBody>
      </p:sp>
    </p:spTree>
    <p:extLst>
      <p:ext uri="{BB962C8B-B14F-4D97-AF65-F5344CB8AC3E}">
        <p14:creationId xmlns:p14="http://schemas.microsoft.com/office/powerpoint/2010/main" val="1782202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368968" y="162560"/>
            <a:ext cx="10972800" cy="1143000"/>
          </a:xfrm>
        </p:spPr>
        <p:txBody>
          <a:bodyPr/>
          <a:lstStyle/>
          <a:p>
            <a:pPr algn="l"/>
            <a:r>
              <a:rPr lang="en-US" altLang="en-US" sz="3200" b="1" dirty="0">
                <a:solidFill>
                  <a:srgbClr val="0070C0"/>
                </a:solidFill>
                <a:latin typeface="+mn-lt"/>
              </a:rPr>
              <a:t>Heat </a:t>
            </a:r>
            <a:r>
              <a:rPr lang="en-US" altLang="en-US" sz="3200" b="1" dirty="0" smtClean="0">
                <a:solidFill>
                  <a:srgbClr val="0070C0"/>
                </a:solidFill>
                <a:latin typeface="+mn-lt"/>
              </a:rPr>
              <a:t>Illness – </a:t>
            </a:r>
            <a:r>
              <a:rPr lang="en-US" altLang="en-US" sz="3200" b="1" dirty="0">
                <a:solidFill>
                  <a:srgbClr val="0070C0"/>
                </a:solidFill>
                <a:latin typeface="+mn-lt"/>
              </a:rPr>
              <a:t>H</a:t>
            </a:r>
            <a:r>
              <a:rPr lang="en-US" altLang="en-US" sz="3200" b="1" dirty="0" smtClean="0">
                <a:solidFill>
                  <a:srgbClr val="0070C0"/>
                </a:solidFill>
                <a:latin typeface="+mn-lt"/>
              </a:rPr>
              <a:t>eat Rash</a:t>
            </a:r>
            <a:endParaRPr lang="en-US" altLang="en-US" sz="3200" b="1" dirty="0">
              <a:solidFill>
                <a:srgbClr val="0070C0"/>
              </a:solidFill>
              <a:latin typeface="+mn-lt"/>
            </a:endParaRPr>
          </a:p>
        </p:txBody>
      </p:sp>
      <p:sp>
        <p:nvSpPr>
          <p:cNvPr id="31747" name="Rectangle 3"/>
          <p:cNvSpPr>
            <a:spLocks noGrp="1" noChangeArrowheads="1"/>
          </p:cNvSpPr>
          <p:nvPr>
            <p:ph type="body" idx="1"/>
          </p:nvPr>
        </p:nvSpPr>
        <p:spPr>
          <a:xfrm>
            <a:off x="748978" y="1305560"/>
            <a:ext cx="3939700" cy="4434840"/>
          </a:xfrm>
        </p:spPr>
        <p:txBody>
          <a:bodyPr/>
          <a:lstStyle/>
          <a:p>
            <a:pPr marL="457200" lvl="1" indent="0">
              <a:spcBef>
                <a:spcPts val="600"/>
              </a:spcBef>
              <a:spcAft>
                <a:spcPts val="1200"/>
              </a:spcAft>
              <a:buNone/>
            </a:pPr>
            <a:r>
              <a:rPr lang="en-US" altLang="en-US" dirty="0" smtClean="0">
                <a:solidFill>
                  <a:srgbClr val="C00000"/>
                </a:solidFill>
              </a:rPr>
              <a:t>Signs and symptoms:</a:t>
            </a:r>
            <a:endParaRPr lang="en-US" altLang="en-US" dirty="0">
              <a:solidFill>
                <a:srgbClr val="C00000"/>
              </a:solidFill>
            </a:endParaRPr>
          </a:p>
          <a:p>
            <a:pPr lvl="1">
              <a:spcBef>
                <a:spcPts val="600"/>
              </a:spcBef>
              <a:spcAft>
                <a:spcPts val="1200"/>
              </a:spcAft>
              <a:buFont typeface="Arial" panose="020B0604020202020204" pitchFamily="34" charset="0"/>
              <a:buChar char="•"/>
            </a:pPr>
            <a:r>
              <a:rPr lang="en-US" altLang="en-US" sz="2400" dirty="0"/>
              <a:t>Clusters of red bumps on skin</a:t>
            </a:r>
          </a:p>
          <a:p>
            <a:pPr lvl="1">
              <a:spcBef>
                <a:spcPts val="600"/>
              </a:spcBef>
              <a:spcAft>
                <a:spcPts val="1200"/>
              </a:spcAft>
              <a:buFont typeface="Arial" panose="020B0604020202020204" pitchFamily="34" charset="0"/>
              <a:buChar char="•"/>
            </a:pPr>
            <a:r>
              <a:rPr lang="en-US" altLang="en-US" sz="2400" dirty="0"/>
              <a:t>Often appears on neck, upper chest, folds of </a:t>
            </a:r>
            <a:r>
              <a:rPr lang="en-US" altLang="en-US" sz="2400" dirty="0" smtClean="0"/>
              <a:t>skin</a:t>
            </a:r>
          </a:p>
          <a:p>
            <a:pPr lvl="1">
              <a:spcBef>
                <a:spcPts val="600"/>
              </a:spcBef>
              <a:spcAft>
                <a:spcPts val="1200"/>
              </a:spcAft>
              <a:buFont typeface="Arial" panose="020B0604020202020204" pitchFamily="34" charset="0"/>
              <a:buChar char="•"/>
            </a:pPr>
            <a:r>
              <a:rPr lang="en-US" altLang="en-US" sz="2400" dirty="0" smtClean="0"/>
              <a:t>Common problem in hot work environments</a:t>
            </a:r>
          </a:p>
        </p:txBody>
      </p:sp>
      <p:sp>
        <p:nvSpPr>
          <p:cNvPr id="6" name="Rectangle 3"/>
          <p:cNvSpPr txBox="1">
            <a:spLocks noChangeArrowheads="1"/>
          </p:cNvSpPr>
          <p:nvPr/>
        </p:nvSpPr>
        <p:spPr bwMode="auto">
          <a:xfrm>
            <a:off x="5650900" y="1305560"/>
            <a:ext cx="5306728" cy="4434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7150" indent="0">
              <a:spcBef>
                <a:spcPts val="600"/>
              </a:spcBef>
              <a:spcAft>
                <a:spcPts val="1200"/>
              </a:spcAft>
              <a:buFont typeface="Arial" charset="0"/>
              <a:buNone/>
            </a:pPr>
            <a:r>
              <a:rPr lang="en-US" altLang="en-US" sz="2800" dirty="0" smtClean="0">
                <a:solidFill>
                  <a:srgbClr val="00B050"/>
                </a:solidFill>
              </a:rPr>
              <a:t>What to do:</a:t>
            </a:r>
          </a:p>
          <a:p>
            <a:r>
              <a:rPr lang="en-US" sz="2400" dirty="0"/>
              <a:t>Try to work in a cooler, less humid environment when </a:t>
            </a:r>
            <a:r>
              <a:rPr lang="en-US" sz="2400" dirty="0" smtClean="0"/>
              <a:t>possible</a:t>
            </a:r>
            <a:br>
              <a:rPr lang="en-US" sz="2400" dirty="0" smtClean="0"/>
            </a:br>
            <a:endParaRPr lang="en-US" sz="2400" dirty="0"/>
          </a:p>
          <a:p>
            <a:r>
              <a:rPr lang="en-US" sz="2400" dirty="0"/>
              <a:t>Keep the affected area dry</a:t>
            </a:r>
          </a:p>
          <a:p>
            <a:pPr marL="57150" indent="0">
              <a:spcBef>
                <a:spcPts val="600"/>
              </a:spcBef>
              <a:spcAft>
                <a:spcPts val="1200"/>
              </a:spcAft>
              <a:buFont typeface="Arial" charset="0"/>
              <a:buNone/>
            </a:pPr>
            <a:endParaRPr lang="en-US" altLang="en-US" sz="2800" dirty="0" smtClean="0"/>
          </a:p>
        </p:txBody>
      </p:sp>
      <p:pic>
        <p:nvPicPr>
          <p:cNvPr id="6148" name="Picture 4" descr="http://www.freedrinkingwater.com/images-new/education-page/image/itch-ras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90346" y="162560"/>
            <a:ext cx="1934564" cy="180301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2" name="Picture 1"/>
          <p:cNvPicPr>
            <a:picLocks noChangeAspect="1"/>
          </p:cNvPicPr>
          <p:nvPr/>
        </p:nvPicPr>
        <p:blipFill>
          <a:blip r:embed="rId4"/>
          <a:stretch>
            <a:fillRect/>
          </a:stretch>
        </p:blipFill>
        <p:spPr>
          <a:xfrm>
            <a:off x="8407730" y="3752320"/>
            <a:ext cx="3381491" cy="2216440"/>
          </a:xfrm>
          <a:prstGeom prst="ellipse">
            <a:avLst/>
          </a:prstGeom>
          <a:ln>
            <a:noFill/>
          </a:ln>
          <a:effectLst>
            <a:softEdge rad="112500"/>
          </a:effectLst>
        </p:spPr>
      </p:pic>
    </p:spTree>
    <p:extLst>
      <p:ext uri="{BB962C8B-B14F-4D97-AF65-F5344CB8AC3E}">
        <p14:creationId xmlns:p14="http://schemas.microsoft.com/office/powerpoint/2010/main" val="4222534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368968" y="162560"/>
            <a:ext cx="10972800" cy="1143000"/>
          </a:xfrm>
        </p:spPr>
        <p:txBody>
          <a:bodyPr/>
          <a:lstStyle/>
          <a:p>
            <a:pPr algn="l"/>
            <a:r>
              <a:rPr lang="en-US" altLang="en-US" sz="3200" b="1" dirty="0">
                <a:solidFill>
                  <a:srgbClr val="0070C0"/>
                </a:solidFill>
                <a:latin typeface="+mn-lt"/>
              </a:rPr>
              <a:t>Heat </a:t>
            </a:r>
            <a:r>
              <a:rPr lang="en-US" altLang="en-US" sz="3200" b="1" dirty="0" smtClean="0">
                <a:solidFill>
                  <a:srgbClr val="0070C0"/>
                </a:solidFill>
                <a:latin typeface="+mn-lt"/>
              </a:rPr>
              <a:t>Illness – Heat Cramps</a:t>
            </a:r>
            <a:endParaRPr lang="en-US" altLang="en-US" sz="3200" b="1" dirty="0">
              <a:solidFill>
                <a:srgbClr val="0070C0"/>
              </a:solidFill>
              <a:latin typeface="+mn-lt"/>
            </a:endParaRPr>
          </a:p>
        </p:txBody>
      </p:sp>
      <p:sp>
        <p:nvSpPr>
          <p:cNvPr id="31747" name="Rectangle 3"/>
          <p:cNvSpPr>
            <a:spLocks noGrp="1" noChangeArrowheads="1"/>
          </p:cNvSpPr>
          <p:nvPr>
            <p:ph type="body" idx="1"/>
          </p:nvPr>
        </p:nvSpPr>
        <p:spPr>
          <a:xfrm>
            <a:off x="722104" y="1305560"/>
            <a:ext cx="4315327" cy="4434840"/>
          </a:xfrm>
        </p:spPr>
        <p:txBody>
          <a:bodyPr/>
          <a:lstStyle/>
          <a:p>
            <a:pPr marL="457200" lvl="1" indent="0">
              <a:spcBef>
                <a:spcPts val="600"/>
              </a:spcBef>
              <a:spcAft>
                <a:spcPts val="1200"/>
              </a:spcAft>
              <a:buNone/>
            </a:pPr>
            <a:r>
              <a:rPr lang="en-US" altLang="en-US" dirty="0" smtClean="0">
                <a:solidFill>
                  <a:srgbClr val="C00000"/>
                </a:solidFill>
              </a:rPr>
              <a:t>Signs and symptoms:</a:t>
            </a:r>
            <a:endParaRPr lang="en-US" altLang="en-US" dirty="0">
              <a:solidFill>
                <a:srgbClr val="C00000"/>
              </a:solidFill>
            </a:endParaRPr>
          </a:p>
          <a:p>
            <a:pPr lvl="1">
              <a:spcBef>
                <a:spcPts val="600"/>
              </a:spcBef>
              <a:spcAft>
                <a:spcPts val="1200"/>
              </a:spcAft>
              <a:buFont typeface="Arial" panose="020B0604020202020204" pitchFamily="34" charset="0"/>
              <a:buChar char="•"/>
            </a:pPr>
            <a:r>
              <a:rPr lang="en-US" altLang="en-US" sz="2400" dirty="0"/>
              <a:t>Muscle spasms</a:t>
            </a:r>
          </a:p>
          <a:p>
            <a:pPr lvl="1">
              <a:spcBef>
                <a:spcPts val="600"/>
              </a:spcBef>
              <a:spcAft>
                <a:spcPts val="1200"/>
              </a:spcAft>
              <a:buFont typeface="Arial" panose="020B0604020202020204" pitchFamily="34" charset="0"/>
              <a:buChar char="•"/>
            </a:pPr>
            <a:r>
              <a:rPr lang="en-US" altLang="en-US" sz="2400" dirty="0"/>
              <a:t>Pain</a:t>
            </a:r>
          </a:p>
          <a:p>
            <a:pPr lvl="1">
              <a:spcBef>
                <a:spcPts val="600"/>
              </a:spcBef>
              <a:spcAft>
                <a:spcPts val="1200"/>
              </a:spcAft>
              <a:buFont typeface="Arial" panose="020B0604020202020204" pitchFamily="34" charset="0"/>
              <a:buChar char="•"/>
            </a:pPr>
            <a:r>
              <a:rPr lang="en-US" altLang="en-US" sz="2400" dirty="0"/>
              <a:t>Usually in abdomen, arms, or </a:t>
            </a:r>
            <a:r>
              <a:rPr lang="en-US" altLang="en-US" sz="2400" dirty="0" smtClean="0"/>
              <a:t>legs</a:t>
            </a:r>
          </a:p>
          <a:p>
            <a:pPr lvl="1">
              <a:spcBef>
                <a:spcPts val="600"/>
              </a:spcBef>
              <a:spcAft>
                <a:spcPts val="1200"/>
              </a:spcAft>
              <a:buFont typeface="Arial" panose="020B0604020202020204" pitchFamily="34" charset="0"/>
              <a:buChar char="•"/>
            </a:pPr>
            <a:r>
              <a:rPr lang="en-US" altLang="en-US" sz="2400" dirty="0"/>
              <a:t>C</a:t>
            </a:r>
            <a:r>
              <a:rPr lang="en-US" altLang="en-US" sz="2400" dirty="0" smtClean="0"/>
              <a:t>an be a first sign of worsening heat-related  illness</a:t>
            </a:r>
            <a:r>
              <a:rPr lang="en-US" altLang="en-US" sz="2400" dirty="0"/>
              <a:t/>
            </a:r>
            <a:br>
              <a:rPr lang="en-US" altLang="en-US" sz="2400" dirty="0"/>
            </a:br>
            <a:endParaRPr lang="en-US" altLang="en-US" sz="2400" dirty="0" smtClean="0"/>
          </a:p>
        </p:txBody>
      </p:sp>
      <p:sp>
        <p:nvSpPr>
          <p:cNvPr id="6" name="Rectangle 3"/>
          <p:cNvSpPr txBox="1">
            <a:spLocks noChangeArrowheads="1"/>
          </p:cNvSpPr>
          <p:nvPr/>
        </p:nvSpPr>
        <p:spPr bwMode="auto">
          <a:xfrm>
            <a:off x="5571902" y="1305560"/>
            <a:ext cx="5306728" cy="4434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7150" indent="0">
              <a:spcBef>
                <a:spcPts val="600"/>
              </a:spcBef>
              <a:spcAft>
                <a:spcPts val="1200"/>
              </a:spcAft>
              <a:buFont typeface="Arial" charset="0"/>
              <a:buNone/>
            </a:pPr>
            <a:r>
              <a:rPr lang="en-US" altLang="en-US" sz="2800" dirty="0" smtClean="0">
                <a:solidFill>
                  <a:srgbClr val="00B050"/>
                </a:solidFill>
              </a:rPr>
              <a:t>What to do:</a:t>
            </a:r>
          </a:p>
          <a:p>
            <a:r>
              <a:rPr lang="en-US" sz="2400" dirty="0"/>
              <a:t>Have worker rest in shady, cool </a:t>
            </a:r>
            <a:r>
              <a:rPr lang="en-US" sz="2400" dirty="0" smtClean="0"/>
              <a:t>area</a:t>
            </a:r>
            <a:br>
              <a:rPr lang="en-US" sz="2400" dirty="0" smtClean="0"/>
            </a:br>
            <a:endParaRPr lang="en-US" sz="2400" dirty="0"/>
          </a:p>
          <a:p>
            <a:r>
              <a:rPr lang="en-US" sz="2400" dirty="0" smtClean="0"/>
              <a:t>Drink </a:t>
            </a:r>
            <a:r>
              <a:rPr lang="en-US" sz="2400" dirty="0"/>
              <a:t>water or other cool </a:t>
            </a:r>
            <a:r>
              <a:rPr lang="en-US" sz="2400" dirty="0" smtClean="0"/>
              <a:t>beverages</a:t>
            </a:r>
            <a:br>
              <a:rPr lang="en-US" sz="2400" dirty="0" smtClean="0"/>
            </a:br>
            <a:endParaRPr lang="en-US" sz="2400" dirty="0"/>
          </a:p>
          <a:p>
            <a:r>
              <a:rPr lang="en-US" sz="2400" dirty="0"/>
              <a:t>Wait a few hours before allowing </a:t>
            </a:r>
            <a:r>
              <a:rPr lang="en-US" sz="2400" dirty="0" smtClean="0"/>
              <a:t>returning </a:t>
            </a:r>
            <a:r>
              <a:rPr lang="en-US" sz="2400" dirty="0"/>
              <a:t>to strenuous </a:t>
            </a:r>
            <a:r>
              <a:rPr lang="en-US" sz="2400" dirty="0" smtClean="0"/>
              <a:t>work</a:t>
            </a:r>
            <a:br>
              <a:rPr lang="en-US" sz="2400" dirty="0" smtClean="0"/>
            </a:br>
            <a:endParaRPr lang="en-US" sz="2400" dirty="0"/>
          </a:p>
          <a:p>
            <a:r>
              <a:rPr lang="en-US" sz="2400" dirty="0"/>
              <a:t>S</a:t>
            </a:r>
            <a:r>
              <a:rPr lang="en-US" sz="2400" dirty="0" smtClean="0"/>
              <a:t>eek </a:t>
            </a:r>
            <a:r>
              <a:rPr lang="en-US" sz="2400" dirty="0"/>
              <a:t>medical attention if cramps don't go away</a:t>
            </a:r>
          </a:p>
          <a:p>
            <a:pPr marL="57150" indent="0">
              <a:spcBef>
                <a:spcPts val="600"/>
              </a:spcBef>
              <a:spcAft>
                <a:spcPts val="1200"/>
              </a:spcAft>
              <a:buFont typeface="Arial" charset="0"/>
              <a:buNone/>
            </a:pPr>
            <a:endParaRPr lang="en-US" altLang="en-US" sz="2800" dirty="0" smtClean="0"/>
          </a:p>
        </p:txBody>
      </p:sp>
      <p:pic>
        <p:nvPicPr>
          <p:cNvPr id="2" name="Picture 1"/>
          <p:cNvPicPr>
            <a:picLocks noChangeAspect="1"/>
          </p:cNvPicPr>
          <p:nvPr/>
        </p:nvPicPr>
        <p:blipFill>
          <a:blip r:embed="rId3"/>
          <a:stretch>
            <a:fillRect/>
          </a:stretch>
        </p:blipFill>
        <p:spPr>
          <a:xfrm>
            <a:off x="10307782" y="130628"/>
            <a:ext cx="1613106" cy="17712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1326602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237744" y="162560"/>
            <a:ext cx="10972800" cy="1143000"/>
          </a:xfrm>
        </p:spPr>
        <p:txBody>
          <a:bodyPr/>
          <a:lstStyle/>
          <a:p>
            <a:pPr algn="l"/>
            <a:r>
              <a:rPr lang="en-US" altLang="en-US" sz="3200" b="1" dirty="0">
                <a:solidFill>
                  <a:srgbClr val="0070C0"/>
                </a:solidFill>
                <a:latin typeface="+mn-lt"/>
              </a:rPr>
              <a:t>Heat Illness </a:t>
            </a:r>
            <a:r>
              <a:rPr lang="en-US" altLang="en-US" sz="3200" b="1" dirty="0" smtClean="0">
                <a:solidFill>
                  <a:srgbClr val="0070C0"/>
                </a:solidFill>
                <a:latin typeface="+mn-lt"/>
              </a:rPr>
              <a:t>– </a:t>
            </a:r>
            <a:r>
              <a:rPr lang="en-US" altLang="en-US" sz="3200" b="1" dirty="0">
                <a:solidFill>
                  <a:srgbClr val="0070C0"/>
                </a:solidFill>
                <a:latin typeface="+mn-lt"/>
              </a:rPr>
              <a:t>H</a:t>
            </a:r>
            <a:r>
              <a:rPr lang="en-US" altLang="en-US" sz="3200" b="1" dirty="0" smtClean="0">
                <a:solidFill>
                  <a:srgbClr val="0070C0"/>
                </a:solidFill>
                <a:latin typeface="+mn-lt"/>
              </a:rPr>
              <a:t>eat Exhaustion</a:t>
            </a:r>
            <a:endParaRPr lang="en-US" altLang="en-US" sz="3200" b="1" dirty="0">
              <a:solidFill>
                <a:srgbClr val="0070C0"/>
              </a:solidFill>
              <a:latin typeface="+mn-lt"/>
            </a:endParaRPr>
          </a:p>
        </p:txBody>
      </p:sp>
      <p:sp>
        <p:nvSpPr>
          <p:cNvPr id="31747" name="Rectangle 3"/>
          <p:cNvSpPr>
            <a:spLocks noGrp="1" noChangeArrowheads="1"/>
          </p:cNvSpPr>
          <p:nvPr>
            <p:ph type="body" idx="1"/>
          </p:nvPr>
        </p:nvSpPr>
        <p:spPr>
          <a:xfrm>
            <a:off x="643207" y="1210558"/>
            <a:ext cx="4392168" cy="4434840"/>
          </a:xfrm>
        </p:spPr>
        <p:txBody>
          <a:bodyPr/>
          <a:lstStyle/>
          <a:p>
            <a:pPr marL="457200" lvl="1" indent="0">
              <a:spcBef>
                <a:spcPts val="600"/>
              </a:spcBef>
              <a:spcAft>
                <a:spcPts val="1200"/>
              </a:spcAft>
              <a:buNone/>
            </a:pPr>
            <a:r>
              <a:rPr lang="en-US" altLang="en-US" dirty="0" smtClean="0">
                <a:solidFill>
                  <a:srgbClr val="C00000"/>
                </a:solidFill>
              </a:rPr>
              <a:t>Signs and symptoms:</a:t>
            </a:r>
            <a:endParaRPr lang="en-US" altLang="en-US" dirty="0">
              <a:solidFill>
                <a:srgbClr val="C00000"/>
              </a:solidFill>
            </a:endParaRPr>
          </a:p>
          <a:p>
            <a:pPr lvl="1">
              <a:spcBef>
                <a:spcPts val="600"/>
              </a:spcBef>
              <a:spcAft>
                <a:spcPts val="1200"/>
              </a:spcAft>
              <a:buFont typeface="Arial" panose="020B0604020202020204" pitchFamily="34" charset="0"/>
              <a:buChar char="•"/>
            </a:pPr>
            <a:r>
              <a:rPr lang="en-US" altLang="en-US" sz="2400" dirty="0" smtClean="0"/>
              <a:t>Heavy </a:t>
            </a:r>
            <a:r>
              <a:rPr lang="en-US" altLang="en-US" sz="2400" dirty="0"/>
              <a:t>sweating</a:t>
            </a:r>
          </a:p>
          <a:p>
            <a:pPr lvl="1">
              <a:spcBef>
                <a:spcPts val="600"/>
              </a:spcBef>
              <a:spcAft>
                <a:spcPts val="1200"/>
              </a:spcAft>
              <a:buFont typeface="Arial" panose="020B0604020202020204" pitchFamily="34" charset="0"/>
              <a:buChar char="•"/>
            </a:pPr>
            <a:r>
              <a:rPr lang="en-US" altLang="en-US" sz="2400" dirty="0"/>
              <a:t>Weakness</a:t>
            </a:r>
          </a:p>
          <a:p>
            <a:pPr lvl="1">
              <a:spcBef>
                <a:spcPts val="600"/>
              </a:spcBef>
              <a:spcAft>
                <a:spcPts val="1200"/>
              </a:spcAft>
              <a:buFont typeface="Arial" panose="020B0604020202020204" pitchFamily="34" charset="0"/>
              <a:buChar char="•"/>
            </a:pPr>
            <a:r>
              <a:rPr lang="en-US" altLang="en-US" sz="2400" dirty="0"/>
              <a:t>Cold, pale, and clammy skin</a:t>
            </a:r>
          </a:p>
          <a:p>
            <a:pPr lvl="1">
              <a:spcBef>
                <a:spcPts val="600"/>
              </a:spcBef>
              <a:spcAft>
                <a:spcPts val="1200"/>
              </a:spcAft>
              <a:buFont typeface="Arial" panose="020B0604020202020204" pitchFamily="34" charset="0"/>
              <a:buChar char="•"/>
            </a:pPr>
            <a:r>
              <a:rPr lang="en-US" altLang="en-US" sz="2400" dirty="0"/>
              <a:t>Fast, weak pulse</a:t>
            </a:r>
          </a:p>
          <a:p>
            <a:pPr lvl="1">
              <a:spcBef>
                <a:spcPts val="600"/>
              </a:spcBef>
              <a:spcAft>
                <a:spcPts val="1200"/>
              </a:spcAft>
              <a:buFont typeface="Arial" panose="020B0604020202020204" pitchFamily="34" charset="0"/>
              <a:buChar char="•"/>
            </a:pPr>
            <a:r>
              <a:rPr lang="en-US" altLang="en-US" sz="2400" dirty="0"/>
              <a:t>Nausea or vomiting</a:t>
            </a:r>
          </a:p>
          <a:p>
            <a:pPr lvl="1">
              <a:spcBef>
                <a:spcPts val="600"/>
              </a:spcBef>
              <a:spcAft>
                <a:spcPts val="1200"/>
              </a:spcAft>
              <a:buFont typeface="Arial" panose="020B0604020202020204" pitchFamily="34" charset="0"/>
              <a:buChar char="•"/>
            </a:pPr>
            <a:r>
              <a:rPr lang="en-US" altLang="en-US" sz="2400" dirty="0" smtClean="0"/>
              <a:t>Headache, dizziness, lightheadedness</a:t>
            </a:r>
            <a:r>
              <a:rPr lang="en-US" altLang="en-US" dirty="0" smtClean="0"/>
              <a:t/>
            </a:r>
            <a:br>
              <a:rPr lang="en-US" altLang="en-US" dirty="0" smtClean="0"/>
            </a:br>
            <a:endParaRPr lang="en-US" altLang="en-US" dirty="0" smtClean="0"/>
          </a:p>
        </p:txBody>
      </p:sp>
      <p:sp>
        <p:nvSpPr>
          <p:cNvPr id="6" name="Rectangle 3"/>
          <p:cNvSpPr txBox="1">
            <a:spLocks noChangeArrowheads="1"/>
          </p:cNvSpPr>
          <p:nvPr/>
        </p:nvSpPr>
        <p:spPr bwMode="auto">
          <a:xfrm>
            <a:off x="5548152" y="1210558"/>
            <a:ext cx="4730496" cy="4434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7150" indent="0">
              <a:spcBef>
                <a:spcPts val="600"/>
              </a:spcBef>
              <a:spcAft>
                <a:spcPts val="1200"/>
              </a:spcAft>
              <a:buFont typeface="Arial" charset="0"/>
              <a:buNone/>
            </a:pPr>
            <a:r>
              <a:rPr lang="en-US" altLang="en-US" sz="2800" dirty="0" smtClean="0">
                <a:solidFill>
                  <a:srgbClr val="00B050"/>
                </a:solidFill>
              </a:rPr>
              <a:t>What to do:</a:t>
            </a:r>
          </a:p>
          <a:p>
            <a:pPr>
              <a:spcBef>
                <a:spcPts val="600"/>
              </a:spcBef>
              <a:spcAft>
                <a:spcPts val="1200"/>
              </a:spcAft>
            </a:pPr>
            <a:r>
              <a:rPr lang="en-US" altLang="en-US" sz="2400" dirty="0"/>
              <a:t>Move to a cooler </a:t>
            </a:r>
            <a:r>
              <a:rPr lang="en-US" altLang="en-US" sz="2400" dirty="0" smtClean="0"/>
              <a:t>location</a:t>
            </a:r>
            <a:endParaRPr lang="en-US" altLang="en-US" sz="2400" dirty="0"/>
          </a:p>
          <a:p>
            <a:pPr>
              <a:spcBef>
                <a:spcPts val="600"/>
              </a:spcBef>
              <a:spcAft>
                <a:spcPts val="1200"/>
              </a:spcAft>
            </a:pPr>
            <a:r>
              <a:rPr lang="en-US" altLang="en-US" sz="2400" dirty="0"/>
              <a:t>Lie down and </a:t>
            </a:r>
            <a:r>
              <a:rPr lang="en-US" altLang="en-US" sz="2400" dirty="0" smtClean="0"/>
              <a:t>loosen clothing</a:t>
            </a:r>
            <a:endParaRPr lang="en-US" altLang="en-US" sz="2400" dirty="0"/>
          </a:p>
          <a:p>
            <a:pPr>
              <a:spcBef>
                <a:spcPts val="600"/>
              </a:spcBef>
              <a:spcAft>
                <a:spcPts val="1200"/>
              </a:spcAft>
            </a:pPr>
            <a:r>
              <a:rPr lang="en-US" altLang="en-US" sz="2400" dirty="0"/>
              <a:t>Apply cool, wet cloths to as much of </a:t>
            </a:r>
            <a:r>
              <a:rPr lang="en-US" altLang="en-US" sz="2400" dirty="0" smtClean="0"/>
              <a:t>the </a:t>
            </a:r>
            <a:r>
              <a:rPr lang="en-US" altLang="en-US" sz="2400" dirty="0"/>
              <a:t>body as </a:t>
            </a:r>
            <a:r>
              <a:rPr lang="en-US" altLang="en-US" sz="2400" dirty="0" smtClean="0"/>
              <a:t>possible</a:t>
            </a:r>
            <a:endParaRPr lang="en-US" altLang="en-US" sz="2400" dirty="0"/>
          </a:p>
          <a:p>
            <a:pPr>
              <a:spcBef>
                <a:spcPts val="600"/>
              </a:spcBef>
              <a:spcAft>
                <a:spcPts val="1200"/>
              </a:spcAft>
            </a:pPr>
            <a:r>
              <a:rPr lang="en-US" altLang="en-US" sz="2400" dirty="0"/>
              <a:t>Sip </a:t>
            </a:r>
            <a:r>
              <a:rPr lang="en-US" altLang="en-US" sz="2400" dirty="0" smtClean="0"/>
              <a:t>water</a:t>
            </a:r>
            <a:endParaRPr lang="en-US" altLang="en-US" sz="2400" dirty="0"/>
          </a:p>
          <a:p>
            <a:pPr>
              <a:spcBef>
                <a:spcPts val="600"/>
              </a:spcBef>
              <a:spcAft>
                <a:spcPts val="1200"/>
              </a:spcAft>
            </a:pPr>
            <a:r>
              <a:rPr lang="en-US" altLang="en-US" sz="2400" dirty="0"/>
              <a:t>S</a:t>
            </a:r>
            <a:r>
              <a:rPr lang="en-US" altLang="en-US" sz="2400" dirty="0" smtClean="0"/>
              <a:t>eek </a:t>
            </a:r>
            <a:r>
              <a:rPr lang="en-US" altLang="en-US" sz="2400" dirty="0"/>
              <a:t>medical attention </a:t>
            </a:r>
            <a:r>
              <a:rPr lang="en-US" altLang="en-US" sz="2400" dirty="0" smtClean="0"/>
              <a:t>immediately for prolonged vomiting</a:t>
            </a:r>
            <a:r>
              <a:rPr lang="en-US" altLang="en-US" dirty="0"/>
              <a:t/>
            </a:r>
            <a:br>
              <a:rPr lang="en-US" altLang="en-US" dirty="0"/>
            </a:br>
            <a:endParaRPr lang="en-US" altLang="en-US" dirty="0" smtClean="0"/>
          </a:p>
        </p:txBody>
      </p:sp>
      <p:pic>
        <p:nvPicPr>
          <p:cNvPr id="2" name="Picture 1"/>
          <p:cNvPicPr>
            <a:picLocks noChangeAspect="1"/>
          </p:cNvPicPr>
          <p:nvPr/>
        </p:nvPicPr>
        <p:blipFill>
          <a:blip r:embed="rId3"/>
          <a:stretch>
            <a:fillRect/>
          </a:stretch>
        </p:blipFill>
        <p:spPr>
          <a:xfrm>
            <a:off x="10006692" y="129223"/>
            <a:ext cx="1984139" cy="19370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0664596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393192" y="162560"/>
            <a:ext cx="10972800" cy="1143000"/>
          </a:xfrm>
        </p:spPr>
        <p:txBody>
          <a:bodyPr/>
          <a:lstStyle/>
          <a:p>
            <a:pPr algn="l"/>
            <a:r>
              <a:rPr lang="en-US" altLang="en-US" sz="3200" b="1" dirty="0">
                <a:solidFill>
                  <a:srgbClr val="0070C0"/>
                </a:solidFill>
                <a:latin typeface="+mn-lt"/>
              </a:rPr>
              <a:t>Heat Illness </a:t>
            </a:r>
            <a:r>
              <a:rPr lang="en-US" altLang="en-US" sz="3200" b="1" dirty="0" smtClean="0">
                <a:solidFill>
                  <a:srgbClr val="0070C0"/>
                </a:solidFill>
                <a:latin typeface="+mn-lt"/>
              </a:rPr>
              <a:t>– Heat Stroke</a:t>
            </a:r>
            <a:endParaRPr lang="en-US" altLang="en-US" sz="3200" b="1" dirty="0">
              <a:solidFill>
                <a:srgbClr val="0070C0"/>
              </a:solidFill>
              <a:latin typeface="+mn-lt"/>
            </a:endParaRPr>
          </a:p>
        </p:txBody>
      </p:sp>
      <p:sp>
        <p:nvSpPr>
          <p:cNvPr id="31747" name="Rectangle 3"/>
          <p:cNvSpPr>
            <a:spLocks noGrp="1" noChangeArrowheads="1"/>
          </p:cNvSpPr>
          <p:nvPr>
            <p:ph type="body" idx="1"/>
          </p:nvPr>
        </p:nvSpPr>
        <p:spPr>
          <a:xfrm>
            <a:off x="631748" y="1305560"/>
            <a:ext cx="4392168" cy="4434840"/>
          </a:xfrm>
        </p:spPr>
        <p:txBody>
          <a:bodyPr/>
          <a:lstStyle/>
          <a:p>
            <a:pPr marL="57150" indent="0">
              <a:spcBef>
                <a:spcPts val="600"/>
              </a:spcBef>
              <a:spcAft>
                <a:spcPts val="1200"/>
              </a:spcAft>
              <a:buNone/>
            </a:pPr>
            <a:r>
              <a:rPr lang="en-US" altLang="en-US" sz="2800" dirty="0" smtClean="0">
                <a:solidFill>
                  <a:srgbClr val="C00000"/>
                </a:solidFill>
              </a:rPr>
              <a:t>Signs and Symptoms:</a:t>
            </a:r>
            <a:endParaRPr lang="en-US" altLang="en-US" sz="2800" dirty="0">
              <a:solidFill>
                <a:srgbClr val="C00000"/>
              </a:solidFill>
            </a:endParaRPr>
          </a:p>
          <a:p>
            <a:r>
              <a:rPr lang="en-US" sz="2400" dirty="0" smtClean="0"/>
              <a:t>Very high </a:t>
            </a:r>
            <a:r>
              <a:rPr lang="en-US" sz="2400" dirty="0"/>
              <a:t>body temperature (above </a:t>
            </a:r>
            <a:r>
              <a:rPr lang="en-US" sz="2400" dirty="0" smtClean="0"/>
              <a:t>103°F)</a:t>
            </a:r>
            <a:r>
              <a:rPr lang="en-US" sz="2400" dirty="0"/>
              <a:t/>
            </a:r>
            <a:br>
              <a:rPr lang="en-US" sz="2400" dirty="0"/>
            </a:br>
            <a:endParaRPr lang="en-US" sz="2400" dirty="0"/>
          </a:p>
          <a:p>
            <a:r>
              <a:rPr lang="en-US" sz="2400" dirty="0"/>
              <a:t>Hot, red, dry or moist skin</a:t>
            </a:r>
            <a:br>
              <a:rPr lang="en-US" sz="2400" dirty="0"/>
            </a:br>
            <a:endParaRPr lang="en-US" sz="2400" dirty="0"/>
          </a:p>
          <a:p>
            <a:r>
              <a:rPr lang="en-US" sz="2400" dirty="0"/>
              <a:t>Rapid and strong pulse</a:t>
            </a:r>
            <a:br>
              <a:rPr lang="en-US" sz="2400" dirty="0"/>
            </a:br>
            <a:endParaRPr lang="en-US" sz="2400" dirty="0"/>
          </a:p>
          <a:p>
            <a:r>
              <a:rPr lang="en-US" sz="2400" dirty="0" smtClean="0"/>
              <a:t>Possible fainting, confusion, or seizures</a:t>
            </a:r>
            <a:endParaRPr lang="en-US" sz="2400" dirty="0"/>
          </a:p>
          <a:p>
            <a:pPr marL="0" indent="0">
              <a:spcBef>
                <a:spcPts val="600"/>
              </a:spcBef>
              <a:spcAft>
                <a:spcPts val="1200"/>
              </a:spcAft>
              <a:buNone/>
            </a:pPr>
            <a:r>
              <a:rPr lang="en-US" altLang="en-US" dirty="0" smtClean="0"/>
              <a:t/>
            </a:r>
            <a:br>
              <a:rPr lang="en-US" altLang="en-US" dirty="0" smtClean="0"/>
            </a:br>
            <a:endParaRPr lang="en-US" altLang="en-US" dirty="0" smtClean="0"/>
          </a:p>
        </p:txBody>
      </p:sp>
      <p:sp>
        <p:nvSpPr>
          <p:cNvPr id="6" name="Rectangle 3"/>
          <p:cNvSpPr txBox="1">
            <a:spLocks noChangeArrowheads="1"/>
          </p:cNvSpPr>
          <p:nvPr/>
        </p:nvSpPr>
        <p:spPr bwMode="auto">
          <a:xfrm>
            <a:off x="5429490" y="1305560"/>
            <a:ext cx="5422392" cy="4434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7150" indent="0">
              <a:spcBef>
                <a:spcPts val="600"/>
              </a:spcBef>
              <a:spcAft>
                <a:spcPts val="1200"/>
              </a:spcAft>
              <a:buFont typeface="Arial" charset="0"/>
              <a:buNone/>
            </a:pPr>
            <a:r>
              <a:rPr lang="en-US" altLang="en-US" sz="2800" dirty="0" smtClean="0">
                <a:solidFill>
                  <a:srgbClr val="00B050"/>
                </a:solidFill>
              </a:rPr>
              <a:t>What to do:</a:t>
            </a:r>
          </a:p>
          <a:p>
            <a:r>
              <a:rPr lang="en-US" sz="2400" b="1" dirty="0">
                <a:solidFill>
                  <a:srgbClr val="FF0000"/>
                </a:solidFill>
              </a:rPr>
              <a:t>Call 911 immediately </a:t>
            </a:r>
            <a:r>
              <a:rPr lang="en-US" sz="2400" b="1" dirty="0"/>
              <a:t>— this is a medical emergency</a:t>
            </a:r>
            <a:r>
              <a:rPr lang="en-US" sz="2400" b="1" dirty="0" smtClean="0"/>
              <a:t>.</a:t>
            </a:r>
            <a:br>
              <a:rPr lang="en-US" sz="2400" b="1" dirty="0" smtClean="0"/>
            </a:br>
            <a:endParaRPr lang="en-US" sz="2400" dirty="0" smtClean="0"/>
          </a:p>
          <a:p>
            <a:pPr marL="0" indent="0">
              <a:buNone/>
            </a:pPr>
            <a:r>
              <a:rPr lang="en-US" sz="2400" dirty="0" smtClean="0"/>
              <a:t>While waiting for emergency services: </a:t>
            </a:r>
            <a:br>
              <a:rPr lang="en-US" sz="2400" dirty="0" smtClean="0"/>
            </a:br>
            <a:endParaRPr lang="en-US" sz="2400" dirty="0" smtClean="0"/>
          </a:p>
          <a:p>
            <a:r>
              <a:rPr lang="en-US" sz="2400" dirty="0" smtClean="0"/>
              <a:t>Move </a:t>
            </a:r>
            <a:r>
              <a:rPr lang="en-US" sz="2400" dirty="0"/>
              <a:t>the person to a cooler environment</a:t>
            </a:r>
            <a:r>
              <a:rPr lang="en-US" sz="2400" dirty="0" smtClean="0"/>
              <a:t>. </a:t>
            </a:r>
            <a:r>
              <a:rPr lang="en-US" sz="2400" dirty="0"/>
              <a:t>Do </a:t>
            </a:r>
            <a:r>
              <a:rPr lang="en-US" sz="2400" b="1" dirty="0"/>
              <a:t>NOT</a:t>
            </a:r>
            <a:r>
              <a:rPr lang="en-US" sz="2400" dirty="0"/>
              <a:t> give fluids</a:t>
            </a:r>
            <a:r>
              <a:rPr lang="en-US" sz="2400" dirty="0" smtClean="0"/>
              <a:t>.</a:t>
            </a:r>
            <a:r>
              <a:rPr lang="en-US" sz="2400" dirty="0"/>
              <a:t/>
            </a:r>
            <a:br>
              <a:rPr lang="en-US" sz="2400" dirty="0"/>
            </a:br>
            <a:endParaRPr lang="en-US" sz="2400" dirty="0"/>
          </a:p>
          <a:p>
            <a:r>
              <a:rPr lang="en-US" sz="2400" dirty="0"/>
              <a:t>Reduce the person's body temperature with cool cloths or even a bath.</a:t>
            </a:r>
            <a:br>
              <a:rPr lang="en-US" sz="2400" dirty="0"/>
            </a:br>
            <a:endParaRPr lang="en-US" sz="2400" dirty="0"/>
          </a:p>
        </p:txBody>
      </p:sp>
      <p:pic>
        <p:nvPicPr>
          <p:cNvPr id="2" name="Picture 1"/>
          <p:cNvPicPr>
            <a:picLocks noChangeAspect="1"/>
          </p:cNvPicPr>
          <p:nvPr/>
        </p:nvPicPr>
        <p:blipFill>
          <a:blip r:embed="rId3"/>
          <a:stretch>
            <a:fillRect/>
          </a:stretch>
        </p:blipFill>
        <p:spPr>
          <a:xfrm>
            <a:off x="9381506" y="11737"/>
            <a:ext cx="2667619" cy="2006049"/>
          </a:xfrm>
          <a:prstGeom prst="rect">
            <a:avLst/>
          </a:prstGeom>
          <a:ln>
            <a:noFill/>
          </a:ln>
          <a:effectLst>
            <a:softEdge rad="112500"/>
          </a:effectLst>
        </p:spPr>
      </p:pic>
    </p:spTree>
    <p:extLst>
      <p:ext uri="{BB962C8B-B14F-4D97-AF65-F5344CB8AC3E}">
        <p14:creationId xmlns:p14="http://schemas.microsoft.com/office/powerpoint/2010/main" val="8918068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ANRBrand_basi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1023</TotalTime>
  <Words>1569</Words>
  <Application>Microsoft Office PowerPoint</Application>
  <PresentationFormat>Widescreen</PresentationFormat>
  <Paragraphs>282</Paragraphs>
  <Slides>24</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ＭＳ Ｐゴシック</vt:lpstr>
      <vt:lpstr>Arial</vt:lpstr>
      <vt:lpstr>Calibri</vt:lpstr>
      <vt:lpstr>Wingdings</vt:lpstr>
      <vt:lpstr>Wingdings 2</vt:lpstr>
      <vt:lpstr>ANRBrand_basic</vt:lpstr>
      <vt:lpstr>Heat Illness Prevention</vt:lpstr>
      <vt:lpstr>The Body’s Response to Heat</vt:lpstr>
      <vt:lpstr>Effects of the Body’s Response to Heat</vt:lpstr>
      <vt:lpstr>Contributing Factors</vt:lpstr>
      <vt:lpstr>Heat Illness  </vt:lpstr>
      <vt:lpstr>Heat Illness – Heat Rash</vt:lpstr>
      <vt:lpstr>Heat Illness – Heat Cramps</vt:lpstr>
      <vt:lpstr>Heat Illness – Heat Exhaustion</vt:lpstr>
      <vt:lpstr>Heat Illness – Heat Stroke</vt:lpstr>
      <vt:lpstr>Heat Illness Standard – Title 8, Section 3395</vt:lpstr>
      <vt:lpstr>Heat Illness Standard - Water</vt:lpstr>
      <vt:lpstr>Heat Illness Standard - Shade</vt:lpstr>
      <vt:lpstr>Heat Illness Standard – Cool-down Rest Periods </vt:lpstr>
      <vt:lpstr>Heat Illness Standard - High Heat Procedures </vt:lpstr>
      <vt:lpstr>Heat Illness Standard – Emergency Response </vt:lpstr>
      <vt:lpstr>Heat Illness Standard – Acclimatization</vt:lpstr>
      <vt:lpstr>Heat Illness Standard - Training</vt:lpstr>
      <vt:lpstr>Heat Illness Standard – Written Plan</vt:lpstr>
      <vt:lpstr>Heat Illness Standard –  Helpful Resources</vt:lpstr>
      <vt:lpstr>Heat Illness Standard –  Helpful Resources</vt:lpstr>
      <vt:lpstr>Heat Illness Standard – Helpful Resources</vt:lpstr>
      <vt:lpstr>Heat Illness Standard – Helpful Resources</vt:lpstr>
      <vt:lpstr>UV Protection 101</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 Malendia Maccree</dc:creator>
  <cp:lastModifiedBy>David A Alamillo</cp:lastModifiedBy>
  <cp:revision>73</cp:revision>
  <dcterms:created xsi:type="dcterms:W3CDTF">2015-03-12T00:43:43Z</dcterms:created>
  <dcterms:modified xsi:type="dcterms:W3CDTF">2017-05-24T21:02:11Z</dcterms:modified>
</cp:coreProperties>
</file>