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5"/>
  </p:notesMasterIdLst>
  <p:sldIdLst>
    <p:sldId id="258" r:id="rId2"/>
    <p:sldId id="256" r:id="rId3"/>
    <p:sldId id="284" r:id="rId4"/>
    <p:sldId id="257" r:id="rId5"/>
    <p:sldId id="285" r:id="rId6"/>
    <p:sldId id="274" r:id="rId7"/>
    <p:sldId id="262" r:id="rId8"/>
    <p:sldId id="259" r:id="rId9"/>
    <p:sldId id="267" r:id="rId10"/>
    <p:sldId id="286" r:id="rId11"/>
    <p:sldId id="260" r:id="rId12"/>
    <p:sldId id="264" r:id="rId13"/>
    <p:sldId id="288"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4AADAC-DC63-4D3E-BF17-F37C9B1119D1}">
  <a:tblStyle styleId="{6A4AADAC-DC63-4D3E-BF17-F37C9B1119D1}"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2"/>
    <p:restoredTop sz="62050"/>
  </p:normalViewPr>
  <p:slideViewPr>
    <p:cSldViewPr snapToGrid="0" snapToObjects="1">
      <p:cViewPr varScale="1">
        <p:scale>
          <a:sx n="94" d="100"/>
          <a:sy n="94" d="100"/>
        </p:scale>
        <p:origin x="18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Record!!!!</a:t>
            </a:r>
          </a:p>
          <a:p>
            <a:pPr lvl="0">
              <a:spcBef>
                <a:spcPts val="0"/>
              </a:spcBef>
              <a:buNone/>
            </a:pPr>
            <a:endParaRPr lang="en-US" dirty="0" smtClean="0"/>
          </a:p>
          <a:p>
            <a:pPr lvl="0">
              <a:spcBef>
                <a:spcPts val="0"/>
              </a:spcBef>
              <a:buNone/>
            </a:pPr>
            <a:r>
              <a:rPr lang="en-US" dirty="0" smtClean="0"/>
              <a:t>Good Morning</a:t>
            </a:r>
          </a:p>
          <a:p>
            <a:pPr lvl="0">
              <a:spcBef>
                <a:spcPts val="0"/>
              </a:spcBef>
              <a:buNone/>
            </a:pPr>
            <a:endParaRPr lang="en-US" dirty="0" smtClean="0"/>
          </a:p>
          <a:p>
            <a:pPr lvl="0">
              <a:spcBef>
                <a:spcPts val="0"/>
              </a:spcBef>
              <a:buNone/>
            </a:pPr>
            <a:r>
              <a:rPr lang="en-US" dirty="0" smtClean="0"/>
              <a:t>CA</a:t>
            </a:r>
            <a:r>
              <a:rPr lang="en-US" baseline="0" dirty="0" smtClean="0"/>
              <a:t> 4-H Professional Development Webinar Series</a:t>
            </a:r>
          </a:p>
          <a:p>
            <a:pPr lvl="0">
              <a:spcBef>
                <a:spcPts val="0"/>
              </a:spcBef>
              <a:buNone/>
            </a:pPr>
            <a:r>
              <a:rPr lang="en-US" baseline="0" dirty="0" smtClean="0"/>
              <a:t>Today, session we’ll discuss strategies for working with angry parents and moving them from angry to being your ally and advocate.  In the past, I’ve called this session “From Daggers to Donuts” because I had a situation where a parent whose child was enrolled in a before and afterschool program. She was continually unsatisfied, rude and derogatory to the staff and generally disruptive when she came to pick up her child every day.  I worked with the parent using these strategies which turned that parent into someone who brought the staff donuts every Monday morning.</a:t>
            </a:r>
          </a:p>
          <a:p>
            <a:pPr lvl="0">
              <a:spcBef>
                <a:spcPts val="0"/>
              </a:spcBef>
              <a:buNone/>
            </a:pPr>
            <a:endParaRPr lang="en-US" baseline="0" dirty="0" smtClean="0"/>
          </a:p>
          <a:p>
            <a:pPr lvl="0">
              <a:spcBef>
                <a:spcPts val="0"/>
              </a:spcBef>
              <a:buNone/>
            </a:pPr>
            <a:r>
              <a:rPr lang="en-US" baseline="0" dirty="0" smtClean="0"/>
              <a:t>This is not a sequence.  Strategies work best in combination, but not all situations require step by step.  Some parents move very quickly to solution-oriented, and understand you’re on the same side---you can skip steps and move to solution when this is the case.  The middle steps are about developing rapport and common understanding. </a:t>
            </a:r>
          </a:p>
          <a:p>
            <a:pPr lvl="0">
              <a:spcBef>
                <a:spcPts val="0"/>
              </a:spcBef>
              <a:buNone/>
            </a:pPr>
            <a:endParaRPr lang="en-US" baseline="0" dirty="0" smtClean="0"/>
          </a:p>
          <a:p>
            <a:pPr lvl="0">
              <a:spcBef>
                <a:spcPts val="0"/>
              </a:spcBef>
              <a:buNone/>
            </a:pPr>
            <a:r>
              <a:rPr lang="en-US" baseline="0" dirty="0" smtClean="0"/>
              <a:t>Above all, You do you!  Be authentic in the way you express care and concern.  Even when you’re on the phone—smile when it’s appropriate—it comes over the phone. </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Be certain</a:t>
            </a:r>
            <a:r>
              <a:rPr lang="en-US" baseline="0" dirty="0" smtClean="0"/>
              <a:t> about what you hear as the hidden concern.</a:t>
            </a:r>
          </a:p>
          <a:p>
            <a:pPr lvl="0">
              <a:spcBef>
                <a:spcPts val="0"/>
              </a:spcBef>
              <a:buNone/>
            </a:pPr>
            <a:endParaRPr lang="en-US" baseline="0" dirty="0" smtClean="0"/>
          </a:p>
          <a:p>
            <a:pPr lvl="0">
              <a:spcBef>
                <a:spcPts val="0"/>
              </a:spcBef>
              <a:buNone/>
            </a:pPr>
            <a:r>
              <a:rPr lang="en-US" baseline="0" dirty="0" smtClean="0"/>
              <a:t>Don’t try to solve it, until you know this. </a:t>
            </a:r>
          </a:p>
          <a:p>
            <a:pPr lvl="0">
              <a:spcBef>
                <a:spcPts val="0"/>
              </a:spcBef>
              <a:buNone/>
            </a:pPr>
            <a:endParaRPr lang="en-US" baseline="0" dirty="0" smtClean="0"/>
          </a:p>
          <a:p>
            <a:pPr lvl="0">
              <a:spcBef>
                <a:spcPts val="0"/>
              </a:spcBef>
              <a:buNone/>
            </a:pPr>
            <a:r>
              <a:rPr lang="en-US" baseline="0" dirty="0" smtClean="0"/>
              <a:t>In most cases, if you haven’t identified and solved the hidden issue, the complaint will just keep resurfacing in a new way. You’ll know that you haven’t hit the mark if the parent keeps complaining---try again. </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Tree>
    <p:extLst>
      <p:ext uri="{BB962C8B-B14F-4D97-AF65-F5344CB8AC3E}">
        <p14:creationId xmlns:p14="http://schemas.microsoft.com/office/powerpoint/2010/main" val="168928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Affirming whatever </a:t>
            </a:r>
            <a:r>
              <a:rPr lang="en-US" i="1" dirty="0" smtClean="0"/>
              <a:t>part</a:t>
            </a:r>
            <a:r>
              <a:rPr lang="en-US" i="0" dirty="0" smtClean="0"/>
              <a:t> of what people say or believe that we can, as a way of neutralizing the</a:t>
            </a:r>
            <a:r>
              <a:rPr lang="en-US" i="0" baseline="0" dirty="0" smtClean="0"/>
              <a:t> adversarial posture. </a:t>
            </a:r>
          </a:p>
          <a:p>
            <a:pPr lvl="0">
              <a:spcBef>
                <a:spcPts val="0"/>
              </a:spcBef>
              <a:buNone/>
            </a:pPr>
            <a:endParaRPr lang="en-US" i="0" baseline="0" dirty="0" smtClean="0"/>
          </a:p>
          <a:p>
            <a:pPr lvl="0">
              <a:spcBef>
                <a:spcPts val="0"/>
              </a:spcBef>
              <a:buNone/>
            </a:pPr>
            <a:r>
              <a:rPr lang="en-US" i="0" baseline="0" dirty="0" smtClean="0"/>
              <a:t>Review</a:t>
            </a:r>
            <a:r>
              <a:rPr lang="mr-IN" i="0" baseline="0" dirty="0" smtClean="0"/>
              <a:t>…</a:t>
            </a:r>
            <a:r>
              <a:rPr lang="en-US" i="0" baseline="0" dirty="0" smtClean="0"/>
              <a:t>..can someone think of other examples?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28600" lvl="0" indent="-228600">
              <a:spcBef>
                <a:spcPts val="0"/>
              </a:spcBef>
              <a:buAutoNum type="arabicParenR"/>
            </a:pPr>
            <a:r>
              <a:rPr lang="en-US" baseline="0" dirty="0" smtClean="0"/>
              <a:t>&lt;Read&gt;</a:t>
            </a:r>
            <a:r>
              <a:rPr lang="mr-IN" baseline="0" dirty="0" smtClean="0"/>
              <a:t>…</a:t>
            </a:r>
            <a:r>
              <a:rPr lang="en-US" baseline="0" dirty="0" smtClean="0"/>
              <a:t>.seek agreement</a:t>
            </a:r>
          </a:p>
          <a:p>
            <a:pPr marL="228600" lvl="0" indent="-228600">
              <a:spcBef>
                <a:spcPts val="0"/>
              </a:spcBef>
              <a:buAutoNum type="arabicParenR"/>
            </a:pPr>
            <a:r>
              <a:rPr lang="en-US" baseline="0" dirty="0" smtClean="0"/>
              <a:t>&lt;Read&gt; Take action that comes from the conversation and be proactive about what you can do to help. </a:t>
            </a:r>
          </a:p>
          <a:p>
            <a:pPr marL="228600" lvl="0" indent="-228600">
              <a:spcBef>
                <a:spcPts val="0"/>
              </a:spcBef>
              <a:buAutoNum type="arabicParenR"/>
            </a:pPr>
            <a:r>
              <a:rPr lang="en-US" baseline="0" dirty="0" smtClean="0"/>
              <a:t>My favorite, &lt;Read&gt; Sometimes the answer is that we can’t do </a:t>
            </a:r>
            <a:r>
              <a:rPr lang="en-US" i="1" baseline="0" dirty="0" smtClean="0"/>
              <a:t>that</a:t>
            </a:r>
            <a:r>
              <a:rPr lang="en-US" i="0" baseline="0" dirty="0" smtClean="0"/>
              <a:t>, but we can and will do </a:t>
            </a:r>
            <a:r>
              <a:rPr lang="en-US" i="1" baseline="0" dirty="0" smtClean="0"/>
              <a:t>this</a:t>
            </a:r>
            <a:r>
              <a:rPr lang="mr-IN" i="1" baseline="0" dirty="0" smtClean="0"/>
              <a:t>…</a:t>
            </a:r>
            <a:endParaRPr lang="en-US" baseline="0" dirty="0" smtClean="0"/>
          </a:p>
          <a:p>
            <a:pPr marL="228600" lvl="0" indent="-228600">
              <a:spcBef>
                <a:spcPts val="0"/>
              </a:spcBef>
              <a:buAutoNum type="arabicParenR"/>
            </a:pPr>
            <a:endParaRPr lang="en-US" dirty="0" smtClean="0"/>
          </a:p>
          <a:p>
            <a:pPr lvl="0">
              <a:spcBef>
                <a:spcPts val="0"/>
              </a:spcBef>
              <a:buNone/>
            </a:pPr>
            <a:endParaRPr lang="en-US" dirty="0" smtClean="0"/>
          </a:p>
          <a:p>
            <a:pPr lvl="0">
              <a:spcBef>
                <a:spcPts val="0"/>
              </a:spcBef>
              <a:buNone/>
            </a:pPr>
            <a:r>
              <a:rPr lang="en-US" dirty="0" smtClean="0"/>
              <a:t>Agree to any follow-up:</a:t>
            </a:r>
            <a:r>
              <a:rPr lang="en-US" baseline="0" dirty="0" smtClean="0"/>
              <a:t> letter, responses, etc. </a:t>
            </a:r>
            <a:endParaRPr lang="en-US" dirty="0" smtClean="0"/>
          </a:p>
          <a:p>
            <a:pPr lvl="0">
              <a:spcBef>
                <a:spcPts val="0"/>
              </a:spcBef>
              <a:buNone/>
            </a:pPr>
            <a:endParaRPr lang="en-US" dirty="0" smtClean="0"/>
          </a:p>
          <a:p>
            <a:pPr lvl="0">
              <a:spcBef>
                <a:spcPts val="0"/>
              </a:spcBef>
              <a:buNone/>
            </a:pPr>
            <a:r>
              <a:rPr lang="en-US" dirty="0" smtClean="0"/>
              <a:t>Be</a:t>
            </a:r>
            <a:r>
              <a:rPr lang="en-US" baseline="0" dirty="0" smtClean="0"/>
              <a:t> prompt with follow-up if you set dates.  If you can’t meet an agreed deadline, let them know why and set a new one. </a:t>
            </a:r>
          </a:p>
          <a:p>
            <a:pPr lvl="0">
              <a:spcBef>
                <a:spcPts val="0"/>
              </a:spcBef>
              <a:buNone/>
            </a:pPr>
            <a:endParaRPr lang="en-US" baseline="0" dirty="0" smtClean="0"/>
          </a:p>
          <a:p>
            <a:pPr lvl="0">
              <a:spcBef>
                <a:spcPts val="0"/>
              </a:spcBef>
              <a:buNone/>
            </a:pPr>
            <a:r>
              <a:rPr lang="en-US" baseline="0" dirty="0" smtClean="0"/>
              <a:t>I hope there are donuts in your future! </a:t>
            </a:r>
          </a:p>
          <a:p>
            <a:pPr lvl="0">
              <a:spcBef>
                <a:spcPts val="0"/>
              </a:spcBef>
              <a:buNone/>
            </a:pPr>
            <a:endParaRPr lang="en-US" baseline="0" dirty="0" smtClean="0"/>
          </a:p>
          <a:p>
            <a:pPr lvl="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smtClean="0"/>
          </a:p>
          <a:p>
            <a:pPr lvl="0">
              <a:spcBef>
                <a:spcPts val="0"/>
              </a:spcBef>
              <a:buNone/>
            </a:pPr>
            <a:endParaRPr lang="en-US" dirty="0" smtClean="0"/>
          </a:p>
          <a:p>
            <a:pPr lvl="0">
              <a:spcBef>
                <a:spcPts val="0"/>
              </a:spcBef>
              <a:buNone/>
            </a:pPr>
            <a:endParaRPr lang="en-US" dirty="0" smtClean="0"/>
          </a:p>
          <a:p>
            <a:pPr lvl="0">
              <a:spcBef>
                <a:spcPts val="0"/>
              </a:spcBef>
              <a:buNone/>
            </a:pPr>
            <a:r>
              <a:rPr lang="en-US" dirty="0" smtClean="0"/>
              <a:t>Finally</a:t>
            </a:r>
            <a:r>
              <a:rPr lang="mr-IN" dirty="0" smtClean="0"/>
              <a:t>…</a:t>
            </a:r>
            <a:r>
              <a:rPr lang="en-US" dirty="0" smtClean="0"/>
              <a:t>.I will upload the whole PPT with notes.</a:t>
            </a:r>
            <a:r>
              <a:rPr lang="en-US" baseline="0" dirty="0" smtClean="0"/>
              <a:t>  You can use to train CCLs or other key volunteers. </a:t>
            </a:r>
          </a:p>
          <a:p>
            <a:pPr lvl="0">
              <a:spcBef>
                <a:spcPts val="0"/>
              </a:spcBef>
              <a:buNone/>
            </a:pPr>
            <a:endParaRPr lang="en-US" baseline="0" dirty="0" smtClean="0"/>
          </a:p>
          <a:p>
            <a:pPr lvl="0">
              <a:spcBef>
                <a:spcPts val="0"/>
              </a:spcBef>
              <a:buNone/>
            </a:pPr>
            <a:r>
              <a:rPr lang="en-US" baseline="0" dirty="0" smtClean="0"/>
              <a:t>In the future we’ll be moving a more interactive version to </a:t>
            </a:r>
            <a:r>
              <a:rPr lang="en-US" baseline="0" dirty="0" err="1" smtClean="0"/>
              <a:t>eXtension</a:t>
            </a:r>
            <a:r>
              <a:rPr lang="en-US" baseline="0" dirty="0" smtClean="0"/>
              <a:t>.  If you do this in person, add some scenario role plays and help people use the steps to practice. If you create some great roles and scenarios, please share them with everyone.  If you need help creating roles and scenes, let me know and we’ll create some good ones.  There will be some in the online course. </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Tree>
    <p:extLst>
      <p:ext uri="{BB962C8B-B14F-4D97-AF65-F5344CB8AC3E}">
        <p14:creationId xmlns:p14="http://schemas.microsoft.com/office/powerpoint/2010/main" val="157737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Connecting with people by remaining calm, </a:t>
            </a:r>
            <a:r>
              <a:rPr lang="en-US" b="1" i="1" dirty="0" smtClean="0"/>
              <a:t>welcoming</a:t>
            </a:r>
            <a:r>
              <a:rPr lang="en-US" b="0" i="0" baseline="0" dirty="0" smtClean="0"/>
              <a:t> </a:t>
            </a:r>
            <a:r>
              <a:rPr lang="en-US" b="1" i="1" baseline="0" dirty="0" smtClean="0"/>
              <a:t>their inquiry or concern, </a:t>
            </a:r>
            <a:r>
              <a:rPr lang="en-US" b="0" i="0" baseline="0" dirty="0" smtClean="0"/>
              <a:t>giving them credit for being a good and involved parent and even congratulating them for their interest. </a:t>
            </a:r>
          </a:p>
          <a:p>
            <a:pPr lvl="0">
              <a:spcBef>
                <a:spcPts val="0"/>
              </a:spcBef>
              <a:buNone/>
            </a:pPr>
            <a:endParaRPr lang="en-US" b="0" i="0" baseline="0" dirty="0" smtClean="0"/>
          </a:p>
          <a:p>
            <a:pPr lvl="0">
              <a:spcBef>
                <a:spcPts val="0"/>
              </a:spcBef>
              <a:buNone/>
            </a:pPr>
            <a:r>
              <a:rPr lang="en-US" b="0" i="0" baseline="0" dirty="0" smtClean="0"/>
              <a:t>Review some responses</a:t>
            </a:r>
            <a:r>
              <a:rPr lang="mr-IN" b="0" i="0" baseline="0" dirty="0" smtClean="0"/>
              <a:t>…</a:t>
            </a:r>
            <a:r>
              <a:rPr lang="en-US" b="0" i="0" baseline="0" dirty="0" smtClean="0"/>
              <a:t>.what are some others you have used to start the conversation? &lt;Pause for answers&gt;</a:t>
            </a:r>
          </a:p>
          <a:p>
            <a:pPr lvl="0">
              <a:spcBef>
                <a:spcPts val="0"/>
              </a:spcBef>
              <a:buNone/>
            </a:pPr>
            <a:endParaRPr lang="en-US" b="0" i="0" baseline="0" dirty="0" smtClean="0"/>
          </a:p>
          <a:p>
            <a:pPr lvl="0">
              <a:spcBef>
                <a:spcPts val="0"/>
              </a:spcBef>
              <a:buNone/>
            </a:pPr>
            <a:endParaRPr lang="en-US" b="0" i="0"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The limitation of joining</a:t>
            </a:r>
            <a:r>
              <a:rPr lang="en-US" baseline="0" dirty="0" smtClean="0"/>
              <a:t> is that the more serious the situation, the harder it is to join and defuse a parent. </a:t>
            </a:r>
          </a:p>
          <a:p>
            <a:pPr lvl="0">
              <a:spcBef>
                <a:spcPts val="0"/>
              </a:spcBef>
              <a:buNone/>
            </a:pPr>
            <a:endParaRPr lang="en-US" baseline="0" dirty="0" smtClean="0"/>
          </a:p>
          <a:p>
            <a:pPr lvl="0">
              <a:spcBef>
                <a:spcPts val="0"/>
              </a:spcBef>
              <a:buNone/>
            </a:pPr>
            <a:r>
              <a:rPr lang="en-US" baseline="0" dirty="0" smtClean="0"/>
              <a:t>Be prepared to revisit the conversation if the parent cannot get to rationale thinking and conversation. </a:t>
            </a:r>
            <a:endParaRPr dirty="0"/>
          </a:p>
        </p:txBody>
      </p:sp>
    </p:spTree>
    <p:extLst>
      <p:ext uri="{BB962C8B-B14F-4D97-AF65-F5344CB8AC3E}">
        <p14:creationId xmlns:p14="http://schemas.microsoft.com/office/powerpoint/2010/main" val="105163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Paraphrasing</a:t>
            </a:r>
            <a:r>
              <a:rPr lang="en-US" baseline="0" dirty="0" smtClean="0"/>
              <a:t> or repeating back what you think you heard is a strategy to use to check on a concern or theme that you’re think you’re hearing.  Oftentimes, parents stack up their issues and then finally one thing makes them explode and bring up the whole stack—and in that stack can be a theme or common thread---</a:t>
            </a:r>
          </a:p>
          <a:p>
            <a:pPr lvl="0">
              <a:spcBef>
                <a:spcPts val="0"/>
              </a:spcBef>
              <a:buNone/>
            </a:pPr>
            <a:endParaRPr lang="en-US" baseline="0" dirty="0" smtClean="0"/>
          </a:p>
          <a:p>
            <a:pPr lvl="0">
              <a:spcBef>
                <a:spcPts val="0"/>
              </a:spcBef>
              <a:buNone/>
            </a:pPr>
            <a:r>
              <a:rPr lang="en-US" baseline="0" dirty="0" smtClean="0"/>
              <a:t>Review listening check phrases</a:t>
            </a:r>
            <a:r>
              <a:rPr lang="mr-IN" baseline="0" dirty="0" smtClean="0"/>
              <a:t>…</a:t>
            </a:r>
            <a:r>
              <a:rPr lang="en-US" baseline="0" dirty="0" smtClean="0"/>
              <a:t>..what might be some others? </a:t>
            </a:r>
          </a:p>
          <a:p>
            <a:pPr lvl="0">
              <a:spcBef>
                <a:spcPts val="0"/>
              </a:spcBef>
              <a:buNone/>
            </a:pPr>
            <a:endParaRPr lang="en-US" baseline="0" dirty="0" smtClean="0"/>
          </a:p>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Be careful to only use this strategy</a:t>
            </a:r>
            <a:r>
              <a:rPr lang="en-US" baseline="0" dirty="0" smtClean="0"/>
              <a:t> when warranted---if the situation is one thing, that’s very clear, there could be no need to do this. </a:t>
            </a:r>
            <a:endParaRPr dirty="0"/>
          </a:p>
        </p:txBody>
      </p:sp>
    </p:spTree>
    <p:extLst>
      <p:ext uri="{BB962C8B-B14F-4D97-AF65-F5344CB8AC3E}">
        <p14:creationId xmlns:p14="http://schemas.microsoft.com/office/powerpoint/2010/main" val="191001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Asking a parent</a:t>
            </a:r>
            <a:r>
              <a:rPr lang="en-US" baseline="0" dirty="0" smtClean="0"/>
              <a:t> how they are doing or what they are feeling at a given moment is a way to find an idea with which you can empathize. </a:t>
            </a:r>
          </a:p>
          <a:p>
            <a:pPr lvl="0">
              <a:spcBef>
                <a:spcPts val="0"/>
              </a:spcBef>
              <a:buNone/>
            </a:pPr>
            <a:endParaRPr lang="en-US" baseline="0" dirty="0" smtClean="0"/>
          </a:p>
          <a:p>
            <a:pPr lvl="0">
              <a:spcBef>
                <a:spcPts val="0"/>
              </a:spcBef>
              <a:buNone/>
            </a:pPr>
            <a:r>
              <a:rPr lang="en-US" baseline="0" dirty="0" smtClean="0"/>
              <a:t>Again, use this with caution and only when it feels like you really need to ask the parent how they’re feeling---sometimes if there is a long silence, this can get the conversation moving again.</a:t>
            </a:r>
          </a:p>
          <a:p>
            <a:pPr lvl="0">
              <a:spcBef>
                <a:spcPts val="0"/>
              </a:spcBef>
              <a:buNone/>
            </a:pPr>
            <a:endParaRPr lang="en-US" baseline="0" dirty="0" smtClean="0"/>
          </a:p>
          <a:p>
            <a:pPr lvl="0">
              <a:spcBef>
                <a:spcPts val="0"/>
              </a:spcBef>
              <a:buNone/>
            </a:pPr>
            <a:r>
              <a:rPr lang="en-US" baseline="0" dirty="0" smtClean="0"/>
              <a:t>It’s okay to have </a:t>
            </a:r>
            <a:r>
              <a:rPr lang="en-US" baseline="0" dirty="0" err="1" smtClean="0"/>
              <a:t>looooonnnnng</a:t>
            </a:r>
            <a:r>
              <a:rPr lang="en-US" baseline="0" dirty="0" smtClean="0"/>
              <a:t> moments of silence—let them sit there for a good 30 seconds before jumping in.  Sometimes people need that to collect themselves, especially if the situation is upsetting to the parent.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Simply identifying</a:t>
            </a:r>
            <a:r>
              <a:rPr lang="en-US" baseline="0" dirty="0" smtClean="0"/>
              <a:t> the feeling that you hear or see—as statements, not questions.  </a:t>
            </a:r>
          </a:p>
          <a:p>
            <a:pPr lvl="0">
              <a:spcBef>
                <a:spcPts val="0"/>
              </a:spcBef>
              <a:buNone/>
            </a:pPr>
            <a:endParaRPr lang="en-US" baseline="0" dirty="0" smtClean="0"/>
          </a:p>
          <a:p>
            <a:pPr lvl="0">
              <a:spcBef>
                <a:spcPts val="0"/>
              </a:spcBef>
              <a:buNone/>
            </a:pPr>
            <a:r>
              <a:rPr lang="en-US" baseline="0" dirty="0" smtClean="0"/>
              <a:t>This </a:t>
            </a:r>
            <a:r>
              <a:rPr lang="en-US" i="1" baseline="0" dirty="0" smtClean="0"/>
              <a:t>assumes</a:t>
            </a:r>
            <a:r>
              <a:rPr lang="en-US" i="0" baseline="0" dirty="0" smtClean="0"/>
              <a:t> that people can identify the feeling in the first place.  You may need practice ”reading” the affect, or feeling tone.  And they may need practice naming it. </a:t>
            </a:r>
          </a:p>
          <a:p>
            <a:pPr lvl="0">
              <a:spcBef>
                <a:spcPts val="0"/>
              </a:spcBef>
              <a:buNone/>
            </a:pPr>
            <a:endParaRPr lang="en-US" i="0" baseline="0" dirty="0" smtClean="0"/>
          </a:p>
          <a:p>
            <a:pPr lvl="0">
              <a:spcBef>
                <a:spcPts val="0"/>
              </a:spcBef>
              <a:buNone/>
            </a:pPr>
            <a:endParaRPr lang="en-US" i="0" baseline="0" dirty="0" smtClean="0"/>
          </a:p>
          <a:p>
            <a:pPr lvl="0">
              <a:spcBef>
                <a:spcPts val="0"/>
              </a:spcBef>
              <a:buNone/>
            </a:pPr>
            <a:r>
              <a:rPr lang="en-US" i="0" baseline="0" dirty="0" smtClean="0"/>
              <a:t>Review quotes</a:t>
            </a:r>
            <a:r>
              <a:rPr lang="mr-IN" i="0" baseline="0" dirty="0" smtClean="0"/>
              <a:t>…</a:t>
            </a:r>
            <a:r>
              <a:rPr lang="en-US" i="0" baseline="0" dirty="0" smtClean="0"/>
              <a:t>.</a:t>
            </a:r>
          </a:p>
          <a:p>
            <a:pPr lvl="0">
              <a:spcBef>
                <a:spcPts val="0"/>
              </a:spcBef>
              <a:buNone/>
            </a:pPr>
            <a:r>
              <a:rPr lang="en-US" i="0" baseline="0" dirty="0" smtClean="0"/>
              <a:t>Can use, “I could be wrong about this, but you sound surprised to hear this.” </a:t>
            </a:r>
          </a:p>
          <a:p>
            <a:pPr lvl="0">
              <a:spcBef>
                <a:spcPts val="0"/>
              </a:spcBef>
              <a:buNone/>
            </a:pPr>
            <a:endParaRPr lang="en-US" i="0" baseline="0" dirty="0" smtClean="0"/>
          </a:p>
          <a:p>
            <a:pPr lvl="0">
              <a:spcBef>
                <a:spcPts val="0"/>
              </a:spcBef>
              <a:buNone/>
            </a:pPr>
            <a:endParaRPr lang="en-US" i="0" baseline="0" dirty="0" smtClean="0"/>
          </a:p>
          <a:p>
            <a:pPr lvl="0">
              <a:spcBef>
                <a:spcPts val="0"/>
              </a:spcBef>
              <a:buNone/>
            </a:pPr>
            <a:endParaRPr lang="en-US" i="0"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 more powerful way of connecting</a:t>
            </a:r>
            <a:r>
              <a:rPr lang="en-US" baseline="0" dirty="0" smtClean="0"/>
              <a:t> and empathizing with what people are going through. </a:t>
            </a:r>
          </a:p>
          <a:p>
            <a:pPr lvl="0">
              <a:spcBef>
                <a:spcPts val="0"/>
              </a:spcBef>
              <a:buNone/>
            </a:pPr>
            <a:endParaRPr lang="en-US" baseline="0" dirty="0" smtClean="0"/>
          </a:p>
          <a:p>
            <a:pPr lvl="0">
              <a:spcBef>
                <a:spcPts val="0"/>
              </a:spcBef>
              <a:buNone/>
            </a:pPr>
            <a:r>
              <a:rPr lang="en-US" baseline="0" dirty="0" smtClean="0"/>
              <a:t>Review quotes</a:t>
            </a:r>
            <a:r>
              <a:rPr lang="mr-IN" baseline="0" dirty="0" smtClean="0"/>
              <a:t>…</a:t>
            </a:r>
            <a:r>
              <a:rPr lang="en-US" baseline="0" dirty="0" smtClean="0"/>
              <a:t>..others ideas?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Validate</a:t>
            </a:r>
            <a:r>
              <a:rPr lang="en-US" baseline="0" dirty="0" smtClean="0"/>
              <a:t> the positive intent in someone’s comments or actions, even if we think it missed the mark. </a:t>
            </a:r>
          </a:p>
          <a:p>
            <a:pPr lvl="0">
              <a:spcBef>
                <a:spcPts val="0"/>
              </a:spcBef>
              <a:buNone/>
            </a:pPr>
            <a:endParaRPr lang="en-US" baseline="0" dirty="0" smtClean="0"/>
          </a:p>
          <a:p>
            <a:pPr lvl="0">
              <a:spcBef>
                <a:spcPts val="0"/>
              </a:spcBef>
              <a:buNone/>
            </a:pPr>
            <a:r>
              <a:rPr lang="en-US" baseline="0" dirty="0" smtClean="0"/>
              <a:t>This skill addresses the hidden or latent need or concern and can help you identify the best solution.  </a:t>
            </a:r>
          </a:p>
          <a:p>
            <a:pPr lvl="0">
              <a:spcBef>
                <a:spcPts val="0"/>
              </a:spcBef>
              <a:buNone/>
            </a:pPr>
            <a:endParaRPr lang="en-US" baseline="0" dirty="0" smtClean="0"/>
          </a:p>
          <a:p>
            <a:pPr lvl="0">
              <a:spcBef>
                <a:spcPts val="0"/>
              </a:spcBef>
              <a:buNone/>
            </a:pPr>
            <a:r>
              <a:rPr lang="en-US" baseline="0" dirty="0" smtClean="0"/>
              <a:t>Review quotes</a:t>
            </a:r>
            <a:r>
              <a:rPr lang="mr-IN" baseline="0" dirty="0" smtClean="0"/>
              <a:t>…</a:t>
            </a:r>
            <a:r>
              <a:rPr lang="en-US" baseline="0" dirty="0" smtClean="0"/>
              <a:t>..other examples?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125" y="0"/>
            <a:ext cx="9144000" cy="6873300"/>
          </a:xfrm>
          <a:prstGeom prst="rect">
            <a:avLst/>
          </a:prstGeom>
          <a:solidFill>
            <a:srgbClr val="021526">
              <a:alpha val="1500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263700" y="250350"/>
            <a:ext cx="8616600" cy="6357300"/>
          </a:xfrm>
          <a:prstGeom prst="rect">
            <a:avLst/>
          </a:prstGeom>
          <a:noFill/>
          <a:ln w="381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1899300" y="2655750"/>
            <a:ext cx="5345400" cy="1546500"/>
          </a:xfrm>
          <a:prstGeom prst="rect">
            <a:avLst/>
          </a:prstGeom>
        </p:spPr>
        <p:txBody>
          <a:bodyPr lIns="91425" tIns="91425" rIns="91425" bIns="91425" anchor="ctr" anchorCtr="0"/>
          <a:lstStyle>
            <a:lvl1pPr lvl="0" algn="ctr">
              <a:spcBef>
                <a:spcPts val="0"/>
              </a:spcBef>
              <a:buSzPct val="100000"/>
              <a:buFont typeface="Raleway"/>
              <a:defRPr sz="3600">
                <a:latin typeface="Raleway"/>
                <a:ea typeface="Raleway"/>
                <a:cs typeface="Raleway"/>
                <a:sym typeface="Raleway"/>
              </a:defRPr>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p:nvPr/>
        </p:nvSpPr>
        <p:spPr>
          <a:xfrm>
            <a:off x="-125" y="0"/>
            <a:ext cx="9144000" cy="6873300"/>
          </a:xfrm>
          <a:prstGeom prst="rect">
            <a:avLst/>
          </a:prstGeom>
          <a:solidFill>
            <a:srgbClr val="021526">
              <a:alpha val="15000"/>
            </a:srgbClr>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263700" y="250350"/>
            <a:ext cx="8616600" cy="6357300"/>
          </a:xfrm>
          <a:prstGeom prst="rect">
            <a:avLst/>
          </a:prstGeom>
          <a:noFill/>
          <a:ln w="381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ctrTitle"/>
          </p:nvPr>
        </p:nvSpPr>
        <p:spPr>
          <a:xfrm>
            <a:off x="1501200" y="1730125"/>
            <a:ext cx="6141599" cy="1546500"/>
          </a:xfrm>
          <a:prstGeom prst="rect">
            <a:avLst/>
          </a:prstGeom>
        </p:spPr>
        <p:txBody>
          <a:bodyPr lIns="91425" tIns="91425" rIns="91425" bIns="91425" anchor="b" anchorCtr="0"/>
          <a:lstStyle>
            <a:lvl1pPr lvl="0" algn="ctr" rtl="0">
              <a:spcBef>
                <a:spcPts val="0"/>
              </a:spcBef>
              <a:buSzPct val="100000"/>
              <a:buFont typeface="Raleway"/>
              <a:defRPr sz="3000">
                <a:latin typeface="Raleway"/>
                <a:ea typeface="Raleway"/>
                <a:cs typeface="Raleway"/>
                <a:sym typeface="Raleway"/>
              </a:defRPr>
            </a:lvl1pPr>
            <a:lvl2pPr lvl="1" algn="ctr" rtl="0">
              <a:spcBef>
                <a:spcPts val="0"/>
              </a:spcBef>
              <a:buSzPct val="100000"/>
              <a:buFont typeface="Raleway"/>
              <a:defRPr sz="3000">
                <a:latin typeface="Raleway"/>
                <a:ea typeface="Raleway"/>
                <a:cs typeface="Raleway"/>
                <a:sym typeface="Raleway"/>
              </a:defRPr>
            </a:lvl2pPr>
            <a:lvl3pPr lvl="2" algn="ctr" rtl="0">
              <a:spcBef>
                <a:spcPts val="0"/>
              </a:spcBef>
              <a:buSzPct val="100000"/>
              <a:buFont typeface="Raleway"/>
              <a:defRPr sz="3000">
                <a:latin typeface="Raleway"/>
                <a:ea typeface="Raleway"/>
                <a:cs typeface="Raleway"/>
                <a:sym typeface="Raleway"/>
              </a:defRPr>
            </a:lvl3pPr>
            <a:lvl4pPr lvl="3" algn="ctr" rtl="0">
              <a:spcBef>
                <a:spcPts val="0"/>
              </a:spcBef>
              <a:buSzPct val="100000"/>
              <a:buFont typeface="Raleway"/>
              <a:defRPr sz="3000">
                <a:latin typeface="Raleway"/>
                <a:ea typeface="Raleway"/>
                <a:cs typeface="Raleway"/>
                <a:sym typeface="Raleway"/>
              </a:defRPr>
            </a:lvl4pPr>
            <a:lvl5pPr lvl="4" algn="ctr" rtl="0">
              <a:spcBef>
                <a:spcPts val="0"/>
              </a:spcBef>
              <a:buSzPct val="100000"/>
              <a:buFont typeface="Raleway"/>
              <a:defRPr sz="3000">
                <a:latin typeface="Raleway"/>
                <a:ea typeface="Raleway"/>
                <a:cs typeface="Raleway"/>
                <a:sym typeface="Raleway"/>
              </a:defRPr>
            </a:lvl5pPr>
            <a:lvl6pPr lvl="5" algn="ctr" rtl="0">
              <a:spcBef>
                <a:spcPts val="0"/>
              </a:spcBef>
              <a:buSzPct val="100000"/>
              <a:buFont typeface="Raleway"/>
              <a:defRPr sz="3000">
                <a:latin typeface="Raleway"/>
                <a:ea typeface="Raleway"/>
                <a:cs typeface="Raleway"/>
                <a:sym typeface="Raleway"/>
              </a:defRPr>
            </a:lvl6pPr>
            <a:lvl7pPr lvl="6" algn="ctr" rtl="0">
              <a:spcBef>
                <a:spcPts val="0"/>
              </a:spcBef>
              <a:buSzPct val="100000"/>
              <a:buFont typeface="Raleway"/>
              <a:defRPr sz="3000">
                <a:latin typeface="Raleway"/>
                <a:ea typeface="Raleway"/>
                <a:cs typeface="Raleway"/>
                <a:sym typeface="Raleway"/>
              </a:defRPr>
            </a:lvl7pPr>
            <a:lvl8pPr lvl="7" algn="ctr" rtl="0">
              <a:spcBef>
                <a:spcPts val="0"/>
              </a:spcBef>
              <a:buSzPct val="100000"/>
              <a:buFont typeface="Raleway"/>
              <a:defRPr sz="3000">
                <a:latin typeface="Raleway"/>
                <a:ea typeface="Raleway"/>
                <a:cs typeface="Raleway"/>
                <a:sym typeface="Raleway"/>
              </a:defRPr>
            </a:lvl8pPr>
            <a:lvl9pPr lvl="8" algn="ctr" rtl="0">
              <a:spcBef>
                <a:spcPts val="0"/>
              </a:spcBef>
              <a:buSzPct val="100000"/>
              <a:buFont typeface="Raleway"/>
              <a:defRPr sz="3000">
                <a:latin typeface="Raleway"/>
                <a:ea typeface="Raleway"/>
                <a:cs typeface="Raleway"/>
                <a:sym typeface="Raleway"/>
              </a:defRPr>
            </a:lvl9pPr>
          </a:lstStyle>
          <a:p>
            <a:endParaRPr/>
          </a:p>
        </p:txBody>
      </p:sp>
      <p:sp>
        <p:nvSpPr>
          <p:cNvPr id="16" name="Shape 16"/>
          <p:cNvSpPr txBox="1">
            <a:spLocks noGrp="1"/>
          </p:cNvSpPr>
          <p:nvPr>
            <p:ph type="subTitle" idx="1"/>
          </p:nvPr>
        </p:nvSpPr>
        <p:spPr>
          <a:xfrm>
            <a:off x="1501200" y="3405746"/>
            <a:ext cx="6141599" cy="1046400"/>
          </a:xfrm>
          <a:prstGeom prst="rect">
            <a:avLst/>
          </a:prstGeom>
        </p:spPr>
        <p:txBody>
          <a:bodyPr lIns="91425" tIns="91425" rIns="91425" bIns="91425" anchor="t" anchorCtr="0"/>
          <a:lstStyle>
            <a:lvl1pPr lvl="0" algn="ctr" rtl="0">
              <a:spcBef>
                <a:spcPts val="0"/>
              </a:spcBef>
              <a:buSzPct val="100000"/>
              <a:buFont typeface="Homemade Apple"/>
              <a:buNone/>
              <a:defRPr sz="1800">
                <a:latin typeface="Homemade Apple"/>
                <a:ea typeface="Homemade Apple"/>
                <a:cs typeface="Homemade Apple"/>
                <a:sym typeface="Homemade Apple"/>
              </a:defRPr>
            </a:lvl1pPr>
            <a:lvl2pPr lvl="1" algn="ctr" rtl="0">
              <a:spcBef>
                <a:spcPts val="0"/>
              </a:spcBef>
              <a:buSzPct val="100000"/>
              <a:buFont typeface="Homemade Apple"/>
              <a:buNone/>
              <a:defRPr sz="1800">
                <a:latin typeface="Homemade Apple"/>
                <a:ea typeface="Homemade Apple"/>
                <a:cs typeface="Homemade Apple"/>
                <a:sym typeface="Homemade Apple"/>
              </a:defRPr>
            </a:lvl2pPr>
            <a:lvl3pPr lvl="2" algn="ctr" rtl="0">
              <a:spcBef>
                <a:spcPts val="0"/>
              </a:spcBef>
              <a:buSzPct val="100000"/>
              <a:buFont typeface="Homemade Apple"/>
              <a:buNone/>
              <a:defRPr sz="1800">
                <a:latin typeface="Homemade Apple"/>
                <a:ea typeface="Homemade Apple"/>
                <a:cs typeface="Homemade Apple"/>
                <a:sym typeface="Homemade Apple"/>
              </a:defRPr>
            </a:lvl3pPr>
            <a:lvl4pPr lvl="3" algn="ctr" rtl="0">
              <a:spcBef>
                <a:spcPts val="0"/>
              </a:spcBef>
              <a:buFont typeface="Homemade Apple"/>
              <a:buNone/>
              <a:defRPr>
                <a:latin typeface="Homemade Apple"/>
                <a:ea typeface="Homemade Apple"/>
                <a:cs typeface="Homemade Apple"/>
                <a:sym typeface="Homemade Apple"/>
              </a:defRPr>
            </a:lvl4pPr>
            <a:lvl5pPr lvl="4" algn="ctr" rtl="0">
              <a:spcBef>
                <a:spcPts val="0"/>
              </a:spcBef>
              <a:buFont typeface="Homemade Apple"/>
              <a:buNone/>
              <a:defRPr>
                <a:latin typeface="Homemade Apple"/>
                <a:ea typeface="Homemade Apple"/>
                <a:cs typeface="Homemade Apple"/>
                <a:sym typeface="Homemade Apple"/>
              </a:defRPr>
            </a:lvl5pPr>
            <a:lvl6pPr lvl="5" algn="ctr" rtl="0">
              <a:spcBef>
                <a:spcPts val="0"/>
              </a:spcBef>
              <a:buFont typeface="Homemade Apple"/>
              <a:buNone/>
              <a:defRPr>
                <a:latin typeface="Homemade Apple"/>
                <a:ea typeface="Homemade Apple"/>
                <a:cs typeface="Homemade Apple"/>
                <a:sym typeface="Homemade Apple"/>
              </a:defRPr>
            </a:lvl6pPr>
            <a:lvl7pPr lvl="6" algn="ctr" rtl="0">
              <a:spcBef>
                <a:spcPts val="0"/>
              </a:spcBef>
              <a:buFont typeface="Homemade Apple"/>
              <a:buNone/>
              <a:defRPr>
                <a:latin typeface="Homemade Apple"/>
                <a:ea typeface="Homemade Apple"/>
                <a:cs typeface="Homemade Apple"/>
                <a:sym typeface="Homemade Apple"/>
              </a:defRPr>
            </a:lvl7pPr>
            <a:lvl8pPr lvl="7" algn="ctr" rtl="0">
              <a:spcBef>
                <a:spcPts val="0"/>
              </a:spcBef>
              <a:buFont typeface="Homemade Apple"/>
              <a:buNone/>
              <a:defRPr>
                <a:latin typeface="Homemade Apple"/>
                <a:ea typeface="Homemade Apple"/>
                <a:cs typeface="Homemade Apple"/>
                <a:sym typeface="Homemade Apple"/>
              </a:defRPr>
            </a:lvl8pPr>
            <a:lvl9pPr lvl="8" algn="ctr" rtl="0">
              <a:spcBef>
                <a:spcPts val="0"/>
              </a:spcBef>
              <a:buFont typeface="Homemade Apple"/>
              <a:buNone/>
              <a:defRPr>
                <a:latin typeface="Homemade Apple"/>
                <a:ea typeface="Homemade Apple"/>
                <a:cs typeface="Homemade Apple"/>
                <a:sym typeface="Homemade Appl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p:nvPr/>
        </p:nvSpPr>
        <p:spPr>
          <a:xfrm>
            <a:off x="-125" y="0"/>
            <a:ext cx="9144000" cy="6873300"/>
          </a:xfrm>
          <a:prstGeom prst="rect">
            <a:avLst/>
          </a:prstGeom>
          <a:solidFill>
            <a:srgbClr val="021526">
              <a:alpha val="15000"/>
            </a:srgbClr>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263700" y="250350"/>
            <a:ext cx="8616600" cy="6357300"/>
          </a:xfrm>
          <a:prstGeom prst="rect">
            <a:avLst/>
          </a:prstGeom>
          <a:noFill/>
          <a:ln w="381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3989770" y="2012475"/>
            <a:ext cx="1164458" cy="917329"/>
          </a:xfrm>
          <a:prstGeom prst="rect">
            <a:avLst/>
          </a:prstGeom>
        </p:spPr>
        <p:txBody>
          <a:bodyPr>
            <a:prstTxWarp prst="textPlain">
              <a:avLst/>
            </a:prstTxWarp>
          </a:bodyPr>
          <a:lstStyle/>
          <a:p>
            <a:pPr lvl="0" algn="ctr"/>
            <a:r>
              <a:rPr b="1" i="0">
                <a:ln>
                  <a:noFill/>
                </a:ln>
                <a:solidFill>
                  <a:srgbClr val="20124D">
                    <a:alpha val="28459"/>
                  </a:srgbClr>
                </a:solidFill>
                <a:latin typeface="Arial"/>
              </a:rPr>
              <a:t>“</a:t>
            </a:r>
          </a:p>
        </p:txBody>
      </p:sp>
      <p:sp>
        <p:nvSpPr>
          <p:cNvPr id="21" name="Shape 21"/>
          <p:cNvSpPr txBox="1">
            <a:spLocks noGrp="1"/>
          </p:cNvSpPr>
          <p:nvPr>
            <p:ph type="body" idx="1"/>
          </p:nvPr>
        </p:nvSpPr>
        <p:spPr>
          <a:xfrm>
            <a:off x="1643400" y="2465700"/>
            <a:ext cx="5857199" cy="3892800"/>
          </a:xfrm>
          <a:prstGeom prst="rect">
            <a:avLst/>
          </a:prstGeom>
        </p:spPr>
        <p:txBody>
          <a:bodyPr lIns="91425" tIns="91425" rIns="91425" bIns="91425" anchor="t" anchorCtr="0"/>
          <a:lstStyle>
            <a:lvl1pPr lvl="0" algn="ctr" rtl="0">
              <a:lnSpc>
                <a:spcPct val="115000"/>
              </a:lnSpc>
              <a:spcBef>
                <a:spcPts val="0"/>
              </a:spcBef>
              <a:buSzPct val="100000"/>
              <a:buFont typeface="Homemade Apple"/>
              <a:defRPr sz="2400">
                <a:latin typeface="Homemade Apple"/>
                <a:ea typeface="Homemade Apple"/>
                <a:cs typeface="Homemade Apple"/>
                <a:sym typeface="Homemade Apple"/>
              </a:defRPr>
            </a:lvl1pPr>
            <a:lvl2pPr lvl="1" algn="ctr" rtl="0">
              <a:lnSpc>
                <a:spcPct val="115000"/>
              </a:lnSpc>
              <a:spcBef>
                <a:spcPts val="0"/>
              </a:spcBef>
              <a:buFont typeface="Homemade Apple"/>
              <a:defRPr>
                <a:latin typeface="Homemade Apple"/>
                <a:ea typeface="Homemade Apple"/>
                <a:cs typeface="Homemade Apple"/>
                <a:sym typeface="Homemade Apple"/>
              </a:defRPr>
            </a:lvl2pPr>
            <a:lvl3pPr lvl="2" algn="ctr" rtl="0">
              <a:lnSpc>
                <a:spcPct val="115000"/>
              </a:lnSpc>
              <a:spcBef>
                <a:spcPts val="0"/>
              </a:spcBef>
              <a:buFont typeface="Homemade Apple"/>
              <a:defRPr>
                <a:latin typeface="Homemade Apple"/>
                <a:ea typeface="Homemade Apple"/>
                <a:cs typeface="Homemade Apple"/>
                <a:sym typeface="Homemade Apple"/>
              </a:defRPr>
            </a:lvl3pPr>
            <a:lvl4pPr lvl="3" algn="ctr" rtl="0">
              <a:lnSpc>
                <a:spcPct val="115000"/>
              </a:lnSpc>
              <a:spcBef>
                <a:spcPts val="0"/>
              </a:spcBef>
              <a:buSzPct val="100000"/>
              <a:buFont typeface="Homemade Apple"/>
              <a:defRPr sz="2400">
                <a:latin typeface="Homemade Apple"/>
                <a:ea typeface="Homemade Apple"/>
                <a:cs typeface="Homemade Apple"/>
                <a:sym typeface="Homemade Apple"/>
              </a:defRPr>
            </a:lvl4pPr>
            <a:lvl5pPr lvl="4" algn="ctr" rtl="0">
              <a:lnSpc>
                <a:spcPct val="115000"/>
              </a:lnSpc>
              <a:spcBef>
                <a:spcPts val="0"/>
              </a:spcBef>
              <a:buSzPct val="100000"/>
              <a:buFont typeface="Homemade Apple"/>
              <a:defRPr sz="2400">
                <a:latin typeface="Homemade Apple"/>
                <a:ea typeface="Homemade Apple"/>
                <a:cs typeface="Homemade Apple"/>
                <a:sym typeface="Homemade Apple"/>
              </a:defRPr>
            </a:lvl5pPr>
            <a:lvl6pPr lvl="5" algn="ctr" rtl="0">
              <a:lnSpc>
                <a:spcPct val="115000"/>
              </a:lnSpc>
              <a:spcBef>
                <a:spcPts val="0"/>
              </a:spcBef>
              <a:buSzPct val="100000"/>
              <a:buFont typeface="Homemade Apple"/>
              <a:defRPr sz="2400">
                <a:latin typeface="Homemade Apple"/>
                <a:ea typeface="Homemade Apple"/>
                <a:cs typeface="Homemade Apple"/>
                <a:sym typeface="Homemade Apple"/>
              </a:defRPr>
            </a:lvl6pPr>
            <a:lvl7pPr lvl="6" algn="ctr" rtl="0">
              <a:lnSpc>
                <a:spcPct val="115000"/>
              </a:lnSpc>
              <a:spcBef>
                <a:spcPts val="0"/>
              </a:spcBef>
              <a:buSzPct val="100000"/>
              <a:buFont typeface="Homemade Apple"/>
              <a:defRPr sz="2400">
                <a:latin typeface="Homemade Apple"/>
                <a:ea typeface="Homemade Apple"/>
                <a:cs typeface="Homemade Apple"/>
                <a:sym typeface="Homemade Apple"/>
              </a:defRPr>
            </a:lvl7pPr>
            <a:lvl8pPr lvl="7" algn="ctr" rtl="0">
              <a:lnSpc>
                <a:spcPct val="115000"/>
              </a:lnSpc>
              <a:spcBef>
                <a:spcPts val="0"/>
              </a:spcBef>
              <a:buSzPct val="100000"/>
              <a:buFont typeface="Homemade Apple"/>
              <a:defRPr sz="2400">
                <a:latin typeface="Homemade Apple"/>
                <a:ea typeface="Homemade Apple"/>
                <a:cs typeface="Homemade Apple"/>
                <a:sym typeface="Homemade Apple"/>
              </a:defRPr>
            </a:lvl8pPr>
            <a:lvl9pPr lvl="8" algn="ctr">
              <a:lnSpc>
                <a:spcPct val="115000"/>
              </a:lnSpc>
              <a:spcBef>
                <a:spcPts val="0"/>
              </a:spcBef>
              <a:buSzPct val="100000"/>
              <a:buFont typeface="Homemade Apple"/>
              <a:defRPr sz="2400">
                <a:latin typeface="Homemade Apple"/>
                <a:ea typeface="Homemade Apple"/>
                <a:cs typeface="Homemade Apple"/>
                <a:sym typeface="Homemade Appl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p:nvPr/>
        </p:nvSpPr>
        <p:spPr>
          <a:xfrm>
            <a:off x="-125" y="0"/>
            <a:ext cx="9144000" cy="6873300"/>
          </a:xfrm>
          <a:prstGeom prst="rect">
            <a:avLst/>
          </a:prstGeom>
          <a:solidFill>
            <a:srgbClr val="021526">
              <a:alpha val="37690"/>
            </a:srgbClr>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263700" y="250350"/>
            <a:ext cx="8616600" cy="6357300"/>
          </a:xfrm>
          <a:prstGeom prst="rect">
            <a:avLst/>
          </a:prstGeom>
          <a:noFill/>
          <a:ln w="381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title"/>
          </p:nvPr>
        </p:nvSpPr>
        <p:spPr>
          <a:xfrm>
            <a:off x="782850" y="274650"/>
            <a:ext cx="7578299" cy="15449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1050521" y="1819650"/>
            <a:ext cx="3418500" cy="4748100"/>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2"/>
          </p:nvPr>
        </p:nvSpPr>
        <p:spPr>
          <a:xfrm>
            <a:off x="4674978" y="1819650"/>
            <a:ext cx="3418500" cy="4748100"/>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Shape 34"/>
          <p:cNvSpPr/>
          <p:nvPr/>
        </p:nvSpPr>
        <p:spPr>
          <a:xfrm>
            <a:off x="-125" y="0"/>
            <a:ext cx="9144000" cy="6873300"/>
          </a:xfrm>
          <a:prstGeom prst="rect">
            <a:avLst/>
          </a:prstGeom>
          <a:solidFill>
            <a:srgbClr val="021526">
              <a:alpha val="37690"/>
            </a:srgbClr>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263700" y="250350"/>
            <a:ext cx="8616600" cy="6357300"/>
          </a:xfrm>
          <a:prstGeom prst="rect">
            <a:avLst/>
          </a:prstGeom>
          <a:noFill/>
          <a:ln w="381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txBox="1">
            <a:spLocks noGrp="1"/>
          </p:cNvSpPr>
          <p:nvPr>
            <p:ph type="title"/>
          </p:nvPr>
        </p:nvSpPr>
        <p:spPr>
          <a:xfrm>
            <a:off x="782850" y="274650"/>
            <a:ext cx="7578299" cy="15449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1"/>
          </p:nvPr>
        </p:nvSpPr>
        <p:spPr>
          <a:xfrm>
            <a:off x="706500" y="1819650"/>
            <a:ext cx="2491800" cy="43961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2"/>
          </p:nvPr>
        </p:nvSpPr>
        <p:spPr>
          <a:xfrm>
            <a:off x="3326101" y="1819650"/>
            <a:ext cx="2491800" cy="43961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3"/>
          </p:nvPr>
        </p:nvSpPr>
        <p:spPr>
          <a:xfrm>
            <a:off x="5945703" y="1819650"/>
            <a:ext cx="2491800" cy="43961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Shape 41"/>
          <p:cNvSpPr/>
          <p:nvPr/>
        </p:nvSpPr>
        <p:spPr>
          <a:xfrm>
            <a:off x="-125" y="0"/>
            <a:ext cx="9144000" cy="6873300"/>
          </a:xfrm>
          <a:prstGeom prst="rect">
            <a:avLst/>
          </a:prstGeom>
          <a:solidFill>
            <a:srgbClr val="021526">
              <a:alpha val="15000"/>
            </a:srgbClr>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263700" y="250350"/>
            <a:ext cx="8616600" cy="6357300"/>
          </a:xfrm>
          <a:prstGeom prst="rect">
            <a:avLst/>
          </a:prstGeom>
          <a:noFill/>
          <a:ln w="381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txBox="1">
            <a:spLocks noGrp="1"/>
          </p:cNvSpPr>
          <p:nvPr>
            <p:ph type="title"/>
          </p:nvPr>
        </p:nvSpPr>
        <p:spPr>
          <a:xfrm>
            <a:off x="782850" y="274650"/>
            <a:ext cx="7578299" cy="15449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p:nvPr/>
        </p:nvSpPr>
        <p:spPr>
          <a:xfrm>
            <a:off x="-125" y="0"/>
            <a:ext cx="9144000" cy="6873300"/>
          </a:xfrm>
          <a:prstGeom prst="rect">
            <a:avLst/>
          </a:prstGeom>
          <a:solidFill>
            <a:srgbClr val="021526">
              <a:alpha val="15000"/>
            </a:srgbClr>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263700" y="250350"/>
            <a:ext cx="8616600" cy="6357300"/>
          </a:xfrm>
          <a:prstGeom prst="rect">
            <a:avLst/>
          </a:prstGeom>
          <a:noFill/>
          <a:ln w="381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lvl="0" algn="ctr">
              <a:spcBef>
                <a:spcPts val="360"/>
              </a:spcBef>
              <a:buSzPct val="100000"/>
              <a:buFont typeface="Homemade Apple"/>
              <a:buNone/>
              <a:defRPr sz="1600">
                <a:latin typeface="Homemade Apple"/>
                <a:ea typeface="Homemade Apple"/>
                <a:cs typeface="Homemade Apple"/>
                <a:sym typeface="Homemade Appl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Shape 49"/>
          <p:cNvSpPr/>
          <p:nvPr/>
        </p:nvSpPr>
        <p:spPr>
          <a:xfrm>
            <a:off x="-125" y="0"/>
            <a:ext cx="9144000" cy="6873300"/>
          </a:xfrm>
          <a:prstGeom prst="rect">
            <a:avLst/>
          </a:prstGeom>
          <a:solidFill>
            <a:srgbClr val="021526">
              <a:alpha val="37690"/>
            </a:srgbClr>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263700" y="250350"/>
            <a:ext cx="8616600" cy="6357300"/>
          </a:xfrm>
          <a:prstGeom prst="rect">
            <a:avLst/>
          </a:prstGeom>
          <a:noFill/>
          <a:ln w="381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82850" y="274650"/>
            <a:ext cx="7578299" cy="1544999"/>
          </a:xfrm>
          <a:prstGeom prst="rect">
            <a:avLst/>
          </a:prstGeom>
          <a:noFill/>
          <a:ln>
            <a:noFill/>
          </a:ln>
        </p:spPr>
        <p:txBody>
          <a:bodyPr lIns="91425" tIns="91425" rIns="91425" bIns="91425" anchor="ctr" anchorCtr="0"/>
          <a:lstStyle>
            <a:lvl1pPr lvl="0"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endParaRPr/>
          </a:p>
        </p:txBody>
      </p:sp>
      <p:sp>
        <p:nvSpPr>
          <p:cNvPr id="7" name="Shape 7"/>
          <p:cNvSpPr txBox="1">
            <a:spLocks noGrp="1"/>
          </p:cNvSpPr>
          <p:nvPr>
            <p:ph type="body" idx="1"/>
          </p:nvPr>
        </p:nvSpPr>
        <p:spPr>
          <a:xfrm>
            <a:off x="782850" y="1819625"/>
            <a:ext cx="7578299" cy="4319700"/>
          </a:xfrm>
          <a:prstGeom prst="rect">
            <a:avLst/>
          </a:prstGeom>
          <a:noFill/>
          <a:ln>
            <a:noFill/>
          </a:ln>
        </p:spPr>
        <p:txBody>
          <a:bodyPr lIns="91425" tIns="91425" rIns="91425" bIns="91425" anchor="t" anchorCtr="0"/>
          <a:lstStyle>
            <a:lvl1pPr lvl="0">
              <a:spcBef>
                <a:spcPts val="600"/>
              </a:spcBef>
              <a:buClr>
                <a:srgbClr val="FFFFFF"/>
              </a:buClr>
              <a:buSzPct val="100000"/>
              <a:buFont typeface="Raleway"/>
              <a:buChar char="✘"/>
              <a:defRPr sz="3000">
                <a:solidFill>
                  <a:srgbClr val="FFFFFF"/>
                </a:solidFill>
                <a:latin typeface="Raleway"/>
                <a:ea typeface="Raleway"/>
                <a:cs typeface="Raleway"/>
                <a:sym typeface="Raleway"/>
              </a:defRPr>
            </a:lvl1pPr>
            <a:lvl2pPr lvl="1">
              <a:spcBef>
                <a:spcPts val="480"/>
              </a:spcBef>
              <a:buClr>
                <a:srgbClr val="FFFFFF"/>
              </a:buClr>
              <a:buSzPct val="100000"/>
              <a:buFont typeface="Raleway"/>
              <a:defRPr sz="2400">
                <a:solidFill>
                  <a:srgbClr val="FFFFFF"/>
                </a:solidFill>
                <a:latin typeface="Raleway"/>
                <a:ea typeface="Raleway"/>
                <a:cs typeface="Raleway"/>
                <a:sym typeface="Raleway"/>
              </a:defRPr>
            </a:lvl2pPr>
            <a:lvl3pPr lvl="2">
              <a:spcBef>
                <a:spcPts val="480"/>
              </a:spcBef>
              <a:buClr>
                <a:srgbClr val="FFFFFF"/>
              </a:buClr>
              <a:buSzPct val="100000"/>
              <a:buFont typeface="Raleway"/>
              <a:defRPr sz="2400">
                <a:solidFill>
                  <a:srgbClr val="FFFFFF"/>
                </a:solidFill>
                <a:latin typeface="Raleway"/>
                <a:ea typeface="Raleway"/>
                <a:cs typeface="Raleway"/>
                <a:sym typeface="Raleway"/>
              </a:defRPr>
            </a:lvl3pPr>
            <a:lvl4pPr lvl="3">
              <a:spcBef>
                <a:spcPts val="360"/>
              </a:spcBef>
              <a:buClr>
                <a:srgbClr val="FFFFFF"/>
              </a:buClr>
              <a:buSzPct val="100000"/>
              <a:buFont typeface="Raleway"/>
              <a:defRPr sz="1800">
                <a:solidFill>
                  <a:srgbClr val="FFFFFF"/>
                </a:solidFill>
                <a:latin typeface="Raleway"/>
                <a:ea typeface="Raleway"/>
                <a:cs typeface="Raleway"/>
                <a:sym typeface="Raleway"/>
              </a:defRPr>
            </a:lvl4pPr>
            <a:lvl5pPr lvl="4">
              <a:spcBef>
                <a:spcPts val="360"/>
              </a:spcBef>
              <a:buClr>
                <a:srgbClr val="FFFFFF"/>
              </a:buClr>
              <a:buSzPct val="100000"/>
              <a:buFont typeface="Raleway"/>
              <a:defRPr sz="1800">
                <a:solidFill>
                  <a:srgbClr val="FFFFFF"/>
                </a:solidFill>
                <a:latin typeface="Raleway"/>
                <a:ea typeface="Raleway"/>
                <a:cs typeface="Raleway"/>
                <a:sym typeface="Raleway"/>
              </a:defRPr>
            </a:lvl5pPr>
            <a:lvl6pPr lvl="5">
              <a:spcBef>
                <a:spcPts val="360"/>
              </a:spcBef>
              <a:buClr>
                <a:srgbClr val="FFFFFF"/>
              </a:buClr>
              <a:buSzPct val="100000"/>
              <a:buFont typeface="Raleway"/>
              <a:defRPr sz="1800">
                <a:solidFill>
                  <a:srgbClr val="FFFFFF"/>
                </a:solidFill>
                <a:latin typeface="Raleway"/>
                <a:ea typeface="Raleway"/>
                <a:cs typeface="Raleway"/>
                <a:sym typeface="Raleway"/>
              </a:defRPr>
            </a:lvl6pPr>
            <a:lvl7pPr lvl="6">
              <a:spcBef>
                <a:spcPts val="360"/>
              </a:spcBef>
              <a:buClr>
                <a:srgbClr val="FFFFFF"/>
              </a:buClr>
              <a:buSzPct val="100000"/>
              <a:buFont typeface="Raleway"/>
              <a:defRPr sz="1800">
                <a:solidFill>
                  <a:srgbClr val="FFFFFF"/>
                </a:solidFill>
                <a:latin typeface="Raleway"/>
                <a:ea typeface="Raleway"/>
                <a:cs typeface="Raleway"/>
                <a:sym typeface="Raleway"/>
              </a:defRPr>
            </a:lvl7pPr>
            <a:lvl8pPr lvl="7">
              <a:spcBef>
                <a:spcPts val="360"/>
              </a:spcBef>
              <a:buClr>
                <a:srgbClr val="FFFFFF"/>
              </a:buClr>
              <a:buSzPct val="100000"/>
              <a:buFont typeface="Raleway"/>
              <a:defRPr sz="1800">
                <a:solidFill>
                  <a:srgbClr val="FFFFFF"/>
                </a:solidFill>
                <a:latin typeface="Raleway"/>
                <a:ea typeface="Raleway"/>
                <a:cs typeface="Raleway"/>
                <a:sym typeface="Raleway"/>
              </a:defRPr>
            </a:lvl8pPr>
            <a:lvl9pPr lvl="8">
              <a:spcBef>
                <a:spcPts val="360"/>
              </a:spcBef>
              <a:buClr>
                <a:srgbClr val="FFFFFF"/>
              </a:buClr>
              <a:buSzPct val="100000"/>
              <a:buFont typeface="Raleway"/>
              <a:defRPr sz="1800">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70" name="Shape 70"/>
          <p:cNvSpPr txBox="1">
            <a:spLocks noGrp="1"/>
          </p:cNvSpPr>
          <p:nvPr>
            <p:ph type="subTitle" idx="4294967295"/>
          </p:nvPr>
        </p:nvSpPr>
        <p:spPr>
          <a:xfrm>
            <a:off x="420757" y="586349"/>
            <a:ext cx="6593700" cy="3164015"/>
          </a:xfrm>
          <a:prstGeom prst="rect">
            <a:avLst/>
          </a:prstGeom>
        </p:spPr>
        <p:txBody>
          <a:bodyPr lIns="91425" tIns="91425" rIns="91425" bIns="91425" anchor="t" anchorCtr="0">
            <a:noAutofit/>
          </a:bodyPr>
          <a:lstStyle/>
          <a:p>
            <a:pPr lvl="0">
              <a:spcBef>
                <a:spcPts val="0"/>
              </a:spcBef>
              <a:buNone/>
            </a:pPr>
            <a:r>
              <a:rPr lang="en-US" sz="4800" b="1" dirty="0" smtClean="0"/>
              <a:t>From Angry to Ally: Strategies for working through parent concerns</a:t>
            </a:r>
            <a:endParaRPr lang="en" sz="4800" b="1" dirty="0"/>
          </a:p>
        </p:txBody>
      </p:sp>
      <p:sp>
        <p:nvSpPr>
          <p:cNvPr id="71" name="Shape 71"/>
          <p:cNvSpPr txBox="1">
            <a:spLocks noGrp="1"/>
          </p:cNvSpPr>
          <p:nvPr>
            <p:ph type="body" idx="4294967295"/>
          </p:nvPr>
        </p:nvSpPr>
        <p:spPr>
          <a:xfrm>
            <a:off x="2001078" y="4293704"/>
            <a:ext cx="6356572" cy="1705070"/>
          </a:xfrm>
          <a:prstGeom prst="rect">
            <a:avLst/>
          </a:prstGeom>
        </p:spPr>
        <p:txBody>
          <a:bodyPr lIns="91425" tIns="91425" rIns="91425" bIns="91425" anchor="b" anchorCtr="0">
            <a:noAutofit/>
          </a:bodyPr>
          <a:lstStyle/>
          <a:p>
            <a:pPr lvl="0" algn="r" rtl="0">
              <a:spcBef>
                <a:spcPts val="0"/>
              </a:spcBef>
              <a:buNone/>
            </a:pPr>
            <a:r>
              <a:rPr lang="en-US" sz="2400" dirty="0" smtClean="0"/>
              <a:t>Gemma Miner</a:t>
            </a:r>
          </a:p>
          <a:p>
            <a:pPr lvl="0" algn="r" rtl="0">
              <a:spcBef>
                <a:spcPts val="0"/>
              </a:spcBef>
              <a:buNone/>
            </a:pPr>
            <a:r>
              <a:rPr lang="en-US" sz="2400" dirty="0" smtClean="0"/>
              <a:t>Academic Coordinator for Volunteer Management</a:t>
            </a:r>
          </a:p>
          <a:p>
            <a:pPr lvl="0" algn="r" rtl="0">
              <a:spcBef>
                <a:spcPts val="0"/>
              </a:spcBef>
              <a:buNone/>
            </a:pPr>
            <a:r>
              <a:rPr lang="en-US" sz="2400" dirty="0" smtClean="0"/>
              <a:t>UC ANR 4-H Youth Development Program</a:t>
            </a:r>
            <a:endParaRPr lang="en"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8" name="Shape 55"/>
          <p:cNvSpPr txBox="1">
            <a:spLocks/>
          </p:cNvSpPr>
          <p:nvPr/>
        </p:nvSpPr>
        <p:spPr>
          <a:xfrm>
            <a:off x="225286" y="344557"/>
            <a:ext cx="7798153" cy="145773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omemade Apple"/>
              <a:buNone/>
              <a:defRPr sz="1800" b="0" i="0" u="none" strike="noStrike" cap="none">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r>
              <a:rPr lang="en-US" sz="5400" dirty="0"/>
              <a:t>6</a:t>
            </a:r>
            <a:r>
              <a:rPr lang="en-US" sz="5400" dirty="0" smtClean="0"/>
              <a:t>) </a:t>
            </a:r>
            <a:r>
              <a:rPr lang="en-US" sz="5400" smtClean="0"/>
              <a:t>Validate Positive Intent</a:t>
            </a:r>
            <a:endParaRPr lang="en" sz="5400" dirty="0"/>
          </a:p>
        </p:txBody>
      </p:sp>
      <p:sp>
        <p:nvSpPr>
          <p:cNvPr id="4" name="TextBox 3"/>
          <p:cNvSpPr txBox="1"/>
          <p:nvPr/>
        </p:nvSpPr>
        <p:spPr>
          <a:xfrm>
            <a:off x="1192697" y="4214191"/>
            <a:ext cx="7050156" cy="1754326"/>
          </a:xfrm>
          <a:prstGeom prst="rect">
            <a:avLst/>
          </a:prstGeom>
          <a:noFill/>
        </p:spPr>
        <p:txBody>
          <a:bodyPr wrap="square" rtlCol="0">
            <a:spAutoFit/>
          </a:bodyPr>
          <a:lstStyle/>
          <a:p>
            <a:r>
              <a:rPr lang="en-US" sz="3600" dirty="0" smtClean="0">
                <a:solidFill>
                  <a:schemeClr val="bg1"/>
                </a:solidFill>
              </a:rPr>
              <a:t>Danger: Be certain about what you hear as the underlying or hidden concern. </a:t>
            </a:r>
            <a:endParaRPr lang="en-US" sz="3600" dirty="0">
              <a:solidFill>
                <a:schemeClr val="bg1"/>
              </a:solidFill>
            </a:endParaRPr>
          </a:p>
        </p:txBody>
      </p:sp>
    </p:spTree>
    <p:extLst>
      <p:ext uri="{BB962C8B-B14F-4D97-AF65-F5344CB8AC3E}">
        <p14:creationId xmlns:p14="http://schemas.microsoft.com/office/powerpoint/2010/main" val="93028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3" name="Shape 55"/>
          <p:cNvSpPr txBox="1">
            <a:spLocks/>
          </p:cNvSpPr>
          <p:nvPr/>
        </p:nvSpPr>
        <p:spPr>
          <a:xfrm>
            <a:off x="331435" y="371062"/>
            <a:ext cx="6380039" cy="145773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omemade Apple"/>
              <a:buNone/>
              <a:defRPr sz="1800" b="0" i="0" u="none" strike="noStrike" cap="none">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r>
              <a:rPr lang="en-US" sz="5400" dirty="0" smtClean="0"/>
              <a:t>7</a:t>
            </a:r>
            <a:r>
              <a:rPr lang="en-US" sz="5400" smtClean="0"/>
              <a:t>) Make Them Right</a:t>
            </a:r>
            <a:endParaRPr lang="en" sz="5400" dirty="0"/>
          </a:p>
        </p:txBody>
      </p:sp>
      <p:sp>
        <p:nvSpPr>
          <p:cNvPr id="5" name="TextBox 4"/>
          <p:cNvSpPr txBox="1"/>
          <p:nvPr/>
        </p:nvSpPr>
        <p:spPr>
          <a:xfrm>
            <a:off x="921025" y="1802296"/>
            <a:ext cx="8010940" cy="4524315"/>
          </a:xfrm>
          <a:prstGeom prst="rect">
            <a:avLst/>
          </a:prstGeom>
          <a:noFill/>
        </p:spPr>
        <p:txBody>
          <a:bodyPr wrap="square" rtlCol="0">
            <a:spAutoFit/>
          </a:bodyPr>
          <a:lstStyle/>
          <a:p>
            <a:r>
              <a:rPr lang="en-US" sz="3200" dirty="0" smtClean="0">
                <a:solidFill>
                  <a:schemeClr val="bg1"/>
                </a:solidFill>
              </a:rPr>
              <a:t>“I believe you, Mrs. P., I’m sure she doesn’t do this at home. Kids can act very different in different settings.” </a:t>
            </a:r>
          </a:p>
          <a:p>
            <a:endParaRPr lang="en-US" sz="3200" dirty="0">
              <a:solidFill>
                <a:schemeClr val="bg1"/>
              </a:solidFill>
            </a:endParaRPr>
          </a:p>
          <a:p>
            <a:r>
              <a:rPr lang="en-US" sz="3200" dirty="0" smtClean="0">
                <a:solidFill>
                  <a:schemeClr val="bg1"/>
                </a:solidFill>
              </a:rPr>
              <a:t>“Mr. S., you’re absolutely right. Janie is a sensitive child</a:t>
            </a:r>
            <a:r>
              <a:rPr lang="mr-IN" sz="3200" dirty="0" smtClean="0">
                <a:solidFill>
                  <a:schemeClr val="bg1"/>
                </a:solidFill>
              </a:rPr>
              <a:t>…</a:t>
            </a:r>
            <a:r>
              <a:rPr lang="en-US" sz="3200" dirty="0" smtClean="0">
                <a:solidFill>
                  <a:schemeClr val="bg1"/>
                </a:solidFill>
              </a:rPr>
              <a:t>which is why she needs our help not over-reacting and feeling so hurt so much of the time.” </a:t>
            </a:r>
          </a:p>
          <a:p>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 name="Shape 55"/>
          <p:cNvSpPr txBox="1">
            <a:spLocks/>
          </p:cNvSpPr>
          <p:nvPr/>
        </p:nvSpPr>
        <p:spPr>
          <a:xfrm>
            <a:off x="397566" y="397567"/>
            <a:ext cx="3835752" cy="145773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omemade Apple"/>
              <a:buNone/>
              <a:defRPr sz="1800" b="0" i="0" u="none" strike="noStrike" cap="none">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r>
              <a:rPr lang="en-US" sz="5400" smtClean="0"/>
              <a:t>8) Finishing</a:t>
            </a:r>
            <a:endParaRPr lang="en" sz="5400" dirty="0"/>
          </a:p>
        </p:txBody>
      </p:sp>
      <p:sp>
        <p:nvSpPr>
          <p:cNvPr id="11" name="TextBox 10"/>
          <p:cNvSpPr txBox="1"/>
          <p:nvPr/>
        </p:nvSpPr>
        <p:spPr>
          <a:xfrm>
            <a:off x="921025" y="1669774"/>
            <a:ext cx="7613375" cy="5016758"/>
          </a:xfrm>
          <a:prstGeom prst="rect">
            <a:avLst/>
          </a:prstGeom>
          <a:noFill/>
        </p:spPr>
        <p:txBody>
          <a:bodyPr wrap="square" rtlCol="0">
            <a:spAutoFit/>
          </a:bodyPr>
          <a:lstStyle/>
          <a:p>
            <a:r>
              <a:rPr lang="en-US" sz="3200" dirty="0" smtClean="0">
                <a:solidFill>
                  <a:schemeClr val="bg1"/>
                </a:solidFill>
              </a:rPr>
              <a:t>“Here’s what we can do to help Jose</a:t>
            </a:r>
            <a:r>
              <a:rPr lang="mr-IN" sz="3200" dirty="0" smtClean="0">
                <a:solidFill>
                  <a:schemeClr val="bg1"/>
                </a:solidFill>
              </a:rPr>
              <a:t>…</a:t>
            </a:r>
            <a:r>
              <a:rPr lang="en-US" sz="3200" dirty="0" smtClean="0">
                <a:solidFill>
                  <a:schemeClr val="bg1"/>
                </a:solidFill>
              </a:rPr>
              <a:t>Do you think that’s a place to start?”</a:t>
            </a:r>
          </a:p>
          <a:p>
            <a:endParaRPr lang="en-US" sz="3200" dirty="0">
              <a:solidFill>
                <a:schemeClr val="bg1"/>
              </a:solidFill>
            </a:endParaRPr>
          </a:p>
          <a:p>
            <a:r>
              <a:rPr lang="en-US" sz="3200" dirty="0" smtClean="0">
                <a:solidFill>
                  <a:schemeClr val="bg1"/>
                </a:solidFill>
              </a:rPr>
              <a:t>“Here’s what I will do at the next club meeting to help all of the members understand the Code of Conduct</a:t>
            </a:r>
            <a:r>
              <a:rPr lang="mr-IN" sz="3200" dirty="0" smtClean="0">
                <a:solidFill>
                  <a:schemeClr val="bg1"/>
                </a:solidFill>
              </a:rPr>
              <a:t>…</a:t>
            </a:r>
            <a:r>
              <a:rPr lang="en-US" sz="3200" dirty="0" smtClean="0">
                <a:solidFill>
                  <a:schemeClr val="bg1"/>
                </a:solidFill>
              </a:rPr>
              <a:t>” </a:t>
            </a:r>
          </a:p>
          <a:p>
            <a:endParaRPr lang="en-US" sz="3200" dirty="0">
              <a:solidFill>
                <a:schemeClr val="bg1"/>
              </a:solidFill>
            </a:endParaRPr>
          </a:p>
          <a:p>
            <a:r>
              <a:rPr lang="en-US" sz="3200" dirty="0" smtClean="0">
                <a:solidFill>
                  <a:schemeClr val="bg1"/>
                </a:solidFill>
              </a:rPr>
              <a:t>“What would you like to have happen?” </a:t>
            </a:r>
          </a:p>
          <a:p>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57808" y="304799"/>
            <a:ext cx="3670852" cy="1842053"/>
          </a:xfrm>
          <a:prstGeom prst="rect">
            <a:avLst/>
          </a:prstGeom>
        </p:spPr>
        <p:txBody>
          <a:bodyPr lIns="91425" tIns="91425" rIns="91425" bIns="91425" anchor="ctr" anchorCtr="0">
            <a:noAutofit/>
          </a:bodyPr>
          <a:lstStyle/>
          <a:p>
            <a:pPr lvl="0">
              <a:spcBef>
                <a:spcPts val="0"/>
              </a:spcBef>
              <a:buNone/>
            </a:pPr>
            <a:r>
              <a:rPr lang="en-US" sz="5400" smtClean="0"/>
              <a:t>Questions?</a:t>
            </a:r>
            <a:endParaRPr lang="en" sz="5400" dirty="0"/>
          </a:p>
        </p:txBody>
      </p:sp>
      <p:sp>
        <p:nvSpPr>
          <p:cNvPr id="3" name="TextBox 2"/>
          <p:cNvSpPr txBox="1"/>
          <p:nvPr/>
        </p:nvSpPr>
        <p:spPr>
          <a:xfrm>
            <a:off x="490331" y="3869635"/>
            <a:ext cx="8300584" cy="1815882"/>
          </a:xfrm>
          <a:prstGeom prst="rect">
            <a:avLst/>
          </a:prstGeom>
          <a:noFill/>
        </p:spPr>
        <p:txBody>
          <a:bodyPr wrap="square" rtlCol="0">
            <a:spAutoFit/>
          </a:bodyPr>
          <a:lstStyle/>
          <a:p>
            <a:r>
              <a:rPr lang="en-US" dirty="0" smtClean="0">
                <a:solidFill>
                  <a:schemeClr val="bg1"/>
                </a:solidFill>
              </a:rPr>
              <a:t>References: </a:t>
            </a:r>
          </a:p>
          <a:p>
            <a:endParaRPr lang="en-US" dirty="0">
              <a:solidFill>
                <a:schemeClr val="bg1"/>
              </a:solidFill>
            </a:endParaRPr>
          </a:p>
          <a:p>
            <a:r>
              <a:rPr lang="en-US" dirty="0" err="1" smtClean="0">
                <a:solidFill>
                  <a:schemeClr val="bg1"/>
                </a:solidFill>
              </a:rPr>
              <a:t>Ditter</a:t>
            </a:r>
            <a:r>
              <a:rPr lang="en-US" dirty="0" smtClean="0">
                <a:solidFill>
                  <a:schemeClr val="bg1"/>
                </a:solidFill>
              </a:rPr>
              <a:t>, R.B. (2017). Communication skills: choosing your words under pressure. American Camp Association.</a:t>
            </a:r>
          </a:p>
          <a:p>
            <a:endParaRPr lang="en-US" dirty="0" smtClean="0">
              <a:solidFill>
                <a:schemeClr val="bg1"/>
              </a:solidFill>
            </a:endParaRPr>
          </a:p>
          <a:p>
            <a:r>
              <a:rPr lang="en-US" dirty="0" smtClean="0">
                <a:solidFill>
                  <a:schemeClr val="bg1"/>
                </a:solidFill>
              </a:rPr>
              <a:t>Ozer, N.D. (2017). Dealing with an angry parent. Retrieved from </a:t>
            </a:r>
            <a:r>
              <a:rPr lang="en-US" dirty="0" err="1" smtClean="0">
                <a:solidFill>
                  <a:schemeClr val="bg1"/>
                </a:solidFill>
              </a:rPr>
              <a:t>www.edutopia.org</a:t>
            </a:r>
            <a:r>
              <a:rPr lang="en-US" dirty="0" smtClean="0">
                <a:solidFill>
                  <a:schemeClr val="bg1"/>
                </a:solidFill>
              </a:rPr>
              <a:t>/discussion/dealing-angry-parent.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6914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291549" y="265043"/>
            <a:ext cx="4890051" cy="1842053"/>
          </a:xfrm>
          <a:prstGeom prst="rect">
            <a:avLst/>
          </a:prstGeom>
        </p:spPr>
        <p:txBody>
          <a:bodyPr lIns="91425" tIns="91425" rIns="91425" bIns="91425" anchor="ctr" anchorCtr="0">
            <a:noAutofit/>
          </a:bodyPr>
          <a:lstStyle/>
          <a:p>
            <a:pPr lvl="0">
              <a:spcBef>
                <a:spcPts val="0"/>
              </a:spcBef>
              <a:buNone/>
            </a:pPr>
            <a:r>
              <a:rPr lang="en-US" sz="5400" dirty="0" smtClean="0"/>
              <a:t>1) Join </a:t>
            </a:r>
            <a:r>
              <a:rPr lang="mr-IN" sz="5400" dirty="0" smtClean="0"/>
              <a:t>–</a:t>
            </a:r>
            <a:r>
              <a:rPr lang="en-US" sz="5400" dirty="0" smtClean="0"/>
              <a:t> Defuse </a:t>
            </a:r>
            <a:endParaRPr lang="en" sz="5400" dirty="0"/>
          </a:p>
        </p:txBody>
      </p:sp>
      <p:sp>
        <p:nvSpPr>
          <p:cNvPr id="2" name="TextBox 1"/>
          <p:cNvSpPr txBox="1"/>
          <p:nvPr/>
        </p:nvSpPr>
        <p:spPr>
          <a:xfrm>
            <a:off x="909546" y="2175981"/>
            <a:ext cx="8057322" cy="3970318"/>
          </a:xfrm>
          <a:prstGeom prst="rect">
            <a:avLst/>
          </a:prstGeom>
          <a:noFill/>
        </p:spPr>
        <p:txBody>
          <a:bodyPr wrap="square" rtlCol="0">
            <a:spAutoFit/>
          </a:bodyPr>
          <a:lstStyle/>
          <a:p>
            <a:r>
              <a:rPr lang="en-US" sz="2800" dirty="0" smtClean="0">
                <a:solidFill>
                  <a:schemeClr val="bg1"/>
                </a:solidFill>
              </a:rPr>
              <a:t>“I’m so glad you called</a:t>
            </a:r>
            <a:r>
              <a:rPr lang="mr-IN" sz="2800" dirty="0" smtClean="0">
                <a:solidFill>
                  <a:schemeClr val="bg1"/>
                </a:solidFill>
              </a:rPr>
              <a:t>…</a:t>
            </a:r>
            <a:r>
              <a:rPr lang="en-US" sz="2800" dirty="0" smtClean="0">
                <a:solidFill>
                  <a:schemeClr val="bg1"/>
                </a:solidFill>
              </a:rPr>
              <a:t>.” </a:t>
            </a:r>
          </a:p>
          <a:p>
            <a:endParaRPr lang="en-US" sz="2800" dirty="0">
              <a:solidFill>
                <a:schemeClr val="bg1"/>
              </a:solidFill>
            </a:endParaRPr>
          </a:p>
          <a:p>
            <a:r>
              <a:rPr lang="en-US" sz="2800" dirty="0" smtClean="0">
                <a:solidFill>
                  <a:schemeClr val="bg1"/>
                </a:solidFill>
              </a:rPr>
              <a:t>“Thank you for meeting with me</a:t>
            </a:r>
            <a:r>
              <a:rPr lang="mr-IN" sz="2800" dirty="0" smtClean="0">
                <a:solidFill>
                  <a:schemeClr val="bg1"/>
                </a:solidFill>
              </a:rPr>
              <a:t>…</a:t>
            </a:r>
            <a:r>
              <a:rPr lang="en-US" sz="2800" dirty="0" smtClean="0">
                <a:solidFill>
                  <a:schemeClr val="bg1"/>
                </a:solidFill>
              </a:rPr>
              <a:t>” </a:t>
            </a:r>
          </a:p>
          <a:p>
            <a:endParaRPr lang="en-US" sz="2800" dirty="0">
              <a:solidFill>
                <a:schemeClr val="bg1"/>
              </a:solidFill>
            </a:endParaRPr>
          </a:p>
          <a:p>
            <a:r>
              <a:rPr lang="en-US" sz="2800" dirty="0" smtClean="0">
                <a:solidFill>
                  <a:schemeClr val="bg1"/>
                </a:solidFill>
              </a:rPr>
              <a:t>“Obviously, you’re calling because you’re concerned about your daughter.  Some parents don’t take the time. We need your input if we’re going to be successful.” </a:t>
            </a:r>
          </a:p>
          <a:p>
            <a:endParaRPr lang="en-US"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1073427" y="1245704"/>
            <a:ext cx="6741117" cy="3631096"/>
          </a:xfrm>
          <a:prstGeom prst="rect">
            <a:avLst/>
          </a:prstGeom>
        </p:spPr>
        <p:txBody>
          <a:bodyPr lIns="91425" tIns="91425" rIns="91425" bIns="91425" anchor="ctr" anchorCtr="0">
            <a:noAutofit/>
          </a:bodyPr>
          <a:lstStyle/>
          <a:p>
            <a:pPr lvl="0">
              <a:spcBef>
                <a:spcPts val="0"/>
              </a:spcBef>
              <a:buNone/>
            </a:pPr>
            <a:r>
              <a:rPr lang="en-US" sz="5400" dirty="0" smtClean="0"/>
              <a:t>Limitation: The more serious the matter, the harder it is to join </a:t>
            </a:r>
            <a:r>
              <a:rPr lang="en-US" sz="5400" smtClean="0"/>
              <a:t>and defuse a parent. </a:t>
            </a:r>
            <a:r>
              <a:rPr lang="en-US" sz="5400" smtClean="0"/>
              <a:t> </a:t>
            </a:r>
            <a:endParaRPr lang="en" sz="5400" dirty="0"/>
          </a:p>
        </p:txBody>
      </p:sp>
    </p:spTree>
    <p:extLst>
      <p:ext uri="{BB962C8B-B14F-4D97-AF65-F5344CB8AC3E}">
        <p14:creationId xmlns:p14="http://schemas.microsoft.com/office/powerpoint/2010/main" val="24722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8" name="Shape 55"/>
          <p:cNvSpPr txBox="1">
            <a:spLocks/>
          </p:cNvSpPr>
          <p:nvPr/>
        </p:nvSpPr>
        <p:spPr>
          <a:xfrm>
            <a:off x="265043" y="344557"/>
            <a:ext cx="6052005" cy="145773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omemade Apple"/>
              <a:buNone/>
              <a:defRPr sz="1800" b="0" i="0" u="none" strike="noStrike" cap="none">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r>
              <a:rPr lang="en-US" sz="5400" smtClean="0"/>
              <a:t>2) Listening Check</a:t>
            </a:r>
            <a:endParaRPr lang="en" sz="5400" dirty="0"/>
          </a:p>
        </p:txBody>
      </p:sp>
      <p:sp>
        <p:nvSpPr>
          <p:cNvPr id="3" name="TextBox 2"/>
          <p:cNvSpPr txBox="1"/>
          <p:nvPr/>
        </p:nvSpPr>
        <p:spPr>
          <a:xfrm>
            <a:off x="1139687" y="1802296"/>
            <a:ext cx="6811617" cy="4524315"/>
          </a:xfrm>
          <a:prstGeom prst="rect">
            <a:avLst/>
          </a:prstGeom>
          <a:noFill/>
        </p:spPr>
        <p:txBody>
          <a:bodyPr wrap="square" rtlCol="0">
            <a:spAutoFit/>
          </a:bodyPr>
          <a:lstStyle/>
          <a:p>
            <a:r>
              <a:rPr lang="en-US" sz="3600" dirty="0" smtClean="0">
                <a:solidFill>
                  <a:schemeClr val="bg1"/>
                </a:solidFill>
              </a:rPr>
              <a:t>“So, let me see if I’m getting this right</a:t>
            </a:r>
            <a:r>
              <a:rPr lang="mr-IN" sz="3600" dirty="0" smtClean="0">
                <a:solidFill>
                  <a:schemeClr val="bg1"/>
                </a:solidFill>
              </a:rPr>
              <a:t>…</a:t>
            </a:r>
            <a:r>
              <a:rPr lang="en-US" sz="3600" dirty="0" smtClean="0">
                <a:solidFill>
                  <a:schemeClr val="bg1"/>
                </a:solidFill>
              </a:rPr>
              <a:t>”</a:t>
            </a:r>
          </a:p>
          <a:p>
            <a:endParaRPr lang="en-US" sz="3600" dirty="0">
              <a:solidFill>
                <a:schemeClr val="bg1"/>
              </a:solidFill>
            </a:endParaRPr>
          </a:p>
          <a:p>
            <a:r>
              <a:rPr lang="en-US" sz="3600" dirty="0" smtClean="0">
                <a:solidFill>
                  <a:schemeClr val="bg1"/>
                </a:solidFill>
              </a:rPr>
              <a:t>“Is what you’re saying</a:t>
            </a:r>
            <a:r>
              <a:rPr lang="mr-IN" sz="3600" dirty="0" smtClean="0">
                <a:solidFill>
                  <a:schemeClr val="bg1"/>
                </a:solidFill>
              </a:rPr>
              <a:t>…</a:t>
            </a:r>
            <a:r>
              <a:rPr lang="en-US" sz="3600" dirty="0" smtClean="0">
                <a:solidFill>
                  <a:schemeClr val="bg1"/>
                </a:solidFill>
              </a:rPr>
              <a:t>.” </a:t>
            </a:r>
          </a:p>
          <a:p>
            <a:endParaRPr lang="en-US" sz="3600" dirty="0">
              <a:solidFill>
                <a:schemeClr val="bg1"/>
              </a:solidFill>
            </a:endParaRPr>
          </a:p>
          <a:p>
            <a:r>
              <a:rPr lang="en-US" sz="3600" dirty="0" smtClean="0">
                <a:solidFill>
                  <a:schemeClr val="bg1"/>
                </a:solidFill>
              </a:rPr>
              <a:t>“I could be wrong about this, I wrote notes that say</a:t>
            </a:r>
            <a:r>
              <a:rPr lang="mr-IN" sz="3600" dirty="0" smtClean="0">
                <a:solidFill>
                  <a:schemeClr val="bg1"/>
                </a:solidFill>
              </a:rPr>
              <a:t>…</a:t>
            </a:r>
            <a:r>
              <a:rPr lang="en-US" sz="3600" dirty="0" smtClean="0">
                <a:solidFill>
                  <a:schemeClr val="bg1"/>
                </a:solidFill>
              </a:rPr>
              <a:t> Did I get that correct?”</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8" name="Shape 55"/>
          <p:cNvSpPr txBox="1">
            <a:spLocks/>
          </p:cNvSpPr>
          <p:nvPr/>
        </p:nvSpPr>
        <p:spPr>
          <a:xfrm>
            <a:off x="265043" y="344557"/>
            <a:ext cx="6052005" cy="145773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omemade Apple"/>
              <a:buNone/>
              <a:defRPr sz="1800" b="0" i="0" u="none" strike="noStrike" cap="none">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r>
              <a:rPr lang="en-US" sz="5400" dirty="0" smtClean="0"/>
              <a:t>2) Listening Check</a:t>
            </a:r>
            <a:endParaRPr lang="en" sz="5400" dirty="0"/>
          </a:p>
        </p:txBody>
      </p:sp>
      <p:sp>
        <p:nvSpPr>
          <p:cNvPr id="3" name="TextBox 2"/>
          <p:cNvSpPr txBox="1"/>
          <p:nvPr/>
        </p:nvSpPr>
        <p:spPr>
          <a:xfrm>
            <a:off x="887897" y="2279374"/>
            <a:ext cx="7050156" cy="2308324"/>
          </a:xfrm>
          <a:prstGeom prst="rect">
            <a:avLst/>
          </a:prstGeom>
          <a:noFill/>
        </p:spPr>
        <p:txBody>
          <a:bodyPr wrap="square" rtlCol="0">
            <a:spAutoFit/>
          </a:bodyPr>
          <a:lstStyle/>
          <a:p>
            <a:r>
              <a:rPr lang="en-US" sz="3600" dirty="0" smtClean="0">
                <a:solidFill>
                  <a:schemeClr val="bg1"/>
                </a:solidFill>
              </a:rPr>
              <a:t>Danger: Could sound disconnected or overly detached if used in the wrong context or the wrong </a:t>
            </a:r>
            <a:r>
              <a:rPr lang="en-US" sz="3600" smtClean="0">
                <a:solidFill>
                  <a:schemeClr val="bg1"/>
                </a:solidFill>
              </a:rPr>
              <a:t>time in the conversation. </a:t>
            </a:r>
            <a:endParaRPr lang="en-US" sz="3600" dirty="0">
              <a:solidFill>
                <a:schemeClr val="bg1"/>
              </a:solidFill>
            </a:endParaRPr>
          </a:p>
        </p:txBody>
      </p:sp>
    </p:spTree>
    <p:extLst>
      <p:ext uri="{BB962C8B-B14F-4D97-AF65-F5344CB8AC3E}">
        <p14:creationId xmlns:p14="http://schemas.microsoft.com/office/powerpoint/2010/main" val="1260340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198"/>
        <p:cNvGrpSpPr/>
        <p:nvPr/>
      </p:nvGrpSpPr>
      <p:grpSpPr>
        <a:xfrm>
          <a:off x="0" y="0"/>
          <a:ext cx="0" cy="0"/>
          <a:chOff x="0" y="0"/>
          <a:chExt cx="0" cy="0"/>
        </a:xfrm>
      </p:grpSpPr>
      <p:sp>
        <p:nvSpPr>
          <p:cNvPr id="5" name="Shape 93"/>
          <p:cNvSpPr txBox="1">
            <a:spLocks/>
          </p:cNvSpPr>
          <p:nvPr/>
        </p:nvSpPr>
        <p:spPr>
          <a:xfrm>
            <a:off x="490331" y="701291"/>
            <a:ext cx="3525078" cy="22937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omemade Apple"/>
              <a:buNone/>
              <a:defRPr sz="1800" b="0" i="0" u="none" strike="noStrike" cap="none">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r>
              <a:rPr lang="en-US" sz="4800" dirty="0" smtClean="0"/>
              <a:t>3) Temperature Check</a:t>
            </a:r>
            <a:endParaRPr lang="en" sz="4800" dirty="0"/>
          </a:p>
        </p:txBody>
      </p:sp>
      <p:pic>
        <p:nvPicPr>
          <p:cNvPr id="3" name="Picture 2"/>
          <p:cNvPicPr>
            <a:picLocks noChangeAspect="1"/>
          </p:cNvPicPr>
          <p:nvPr/>
        </p:nvPicPr>
        <p:blipFill>
          <a:blip r:embed="rId3"/>
          <a:stretch>
            <a:fillRect/>
          </a:stretch>
        </p:blipFill>
        <p:spPr>
          <a:xfrm>
            <a:off x="4156364" y="0"/>
            <a:ext cx="4987636" cy="6858000"/>
          </a:xfrm>
          <a:prstGeom prst="rect">
            <a:avLst/>
          </a:prstGeom>
        </p:spPr>
      </p:pic>
      <p:sp>
        <p:nvSpPr>
          <p:cNvPr id="4" name="TextBox 3"/>
          <p:cNvSpPr txBox="1"/>
          <p:nvPr/>
        </p:nvSpPr>
        <p:spPr>
          <a:xfrm>
            <a:off x="516835" y="3472070"/>
            <a:ext cx="3339548" cy="3108543"/>
          </a:xfrm>
          <a:prstGeom prst="rect">
            <a:avLst/>
          </a:prstGeom>
          <a:noFill/>
        </p:spPr>
        <p:txBody>
          <a:bodyPr wrap="square" rtlCol="0">
            <a:spAutoFit/>
          </a:bodyPr>
          <a:lstStyle/>
          <a:p>
            <a:r>
              <a:rPr lang="en-US" sz="2800" dirty="0" smtClean="0">
                <a:solidFill>
                  <a:schemeClr val="bg1"/>
                </a:solidFill>
              </a:rPr>
              <a:t>Danger: Could be patronizing in some situations. Use with caution and if it feels authentically correct at the moment.</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Shape 55"/>
          <p:cNvSpPr txBox="1">
            <a:spLocks/>
          </p:cNvSpPr>
          <p:nvPr/>
        </p:nvSpPr>
        <p:spPr>
          <a:xfrm>
            <a:off x="265043" y="344557"/>
            <a:ext cx="8123583" cy="145773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omemade Apple"/>
              <a:buNone/>
              <a:defRPr sz="1800" b="0" i="0" u="none" strike="noStrike" cap="none">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r>
              <a:rPr lang="en-US" sz="5400" dirty="0" smtClean="0"/>
              <a:t>4</a:t>
            </a:r>
            <a:r>
              <a:rPr lang="en-US" sz="5400" smtClean="0"/>
              <a:t>) Acknowledge Feelings</a:t>
            </a:r>
            <a:endParaRPr lang="en" sz="5400" dirty="0"/>
          </a:p>
        </p:txBody>
      </p:sp>
      <p:sp>
        <p:nvSpPr>
          <p:cNvPr id="8" name="TextBox 7"/>
          <p:cNvSpPr txBox="1"/>
          <p:nvPr/>
        </p:nvSpPr>
        <p:spPr>
          <a:xfrm>
            <a:off x="921025" y="1802296"/>
            <a:ext cx="6811617" cy="1754326"/>
          </a:xfrm>
          <a:prstGeom prst="rect">
            <a:avLst/>
          </a:prstGeom>
          <a:noFill/>
        </p:spPr>
        <p:txBody>
          <a:bodyPr wrap="square" rtlCol="0">
            <a:spAutoFit/>
          </a:bodyPr>
          <a:lstStyle/>
          <a:p>
            <a:r>
              <a:rPr lang="en-US" sz="3600" dirty="0" smtClean="0">
                <a:solidFill>
                  <a:schemeClr val="bg1"/>
                </a:solidFill>
              </a:rPr>
              <a:t>“You’re disappointed.”</a:t>
            </a:r>
          </a:p>
          <a:p>
            <a:endParaRPr lang="en-US" sz="3600" dirty="0">
              <a:solidFill>
                <a:schemeClr val="bg1"/>
              </a:solidFill>
            </a:endParaRPr>
          </a:p>
          <a:p>
            <a:r>
              <a:rPr lang="en-US" sz="3600" dirty="0" smtClean="0">
                <a:solidFill>
                  <a:schemeClr val="bg1"/>
                </a:solidFill>
              </a:rPr>
              <a:t>“You sound surprised.” </a:t>
            </a:r>
            <a:endParaRPr lang="en-US" sz="3600" dirty="0">
              <a:solidFill>
                <a:schemeClr val="bg1"/>
              </a:solidFill>
            </a:endParaRPr>
          </a:p>
        </p:txBody>
      </p:sp>
      <p:sp>
        <p:nvSpPr>
          <p:cNvPr id="3" name="TextBox 2"/>
          <p:cNvSpPr txBox="1"/>
          <p:nvPr/>
        </p:nvSpPr>
        <p:spPr>
          <a:xfrm>
            <a:off x="2544417" y="4457769"/>
            <a:ext cx="6387711" cy="2062103"/>
          </a:xfrm>
          <a:prstGeom prst="rect">
            <a:avLst/>
          </a:prstGeom>
          <a:noFill/>
        </p:spPr>
        <p:txBody>
          <a:bodyPr wrap="square" rtlCol="0">
            <a:spAutoFit/>
          </a:bodyPr>
          <a:lstStyle/>
          <a:p>
            <a:r>
              <a:rPr lang="en-US" sz="3200" dirty="0" smtClean="0">
                <a:solidFill>
                  <a:schemeClr val="bg1"/>
                </a:solidFill>
              </a:rPr>
              <a:t>Danger: Could be heard as patronizing if done as an analysis rather than stating something that is obvious. </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6" name="Shape 55"/>
          <p:cNvSpPr txBox="1">
            <a:spLocks/>
          </p:cNvSpPr>
          <p:nvPr/>
        </p:nvSpPr>
        <p:spPr>
          <a:xfrm>
            <a:off x="225287" y="344557"/>
            <a:ext cx="6891130" cy="145773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omemade Apple"/>
              <a:buNone/>
              <a:defRPr sz="1800" b="0" i="0" u="none" strike="noStrike" cap="none">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r>
              <a:rPr lang="en-US" sz="5400" dirty="0" smtClean="0"/>
              <a:t>5) Validate Experience</a:t>
            </a:r>
            <a:endParaRPr lang="en" sz="5400" dirty="0"/>
          </a:p>
        </p:txBody>
      </p:sp>
      <p:sp>
        <p:nvSpPr>
          <p:cNvPr id="7" name="TextBox 6"/>
          <p:cNvSpPr txBox="1"/>
          <p:nvPr/>
        </p:nvSpPr>
        <p:spPr>
          <a:xfrm>
            <a:off x="921025" y="1802296"/>
            <a:ext cx="6811617" cy="4524315"/>
          </a:xfrm>
          <a:prstGeom prst="rect">
            <a:avLst/>
          </a:prstGeom>
          <a:noFill/>
        </p:spPr>
        <p:txBody>
          <a:bodyPr wrap="square" rtlCol="0">
            <a:spAutoFit/>
          </a:bodyPr>
          <a:lstStyle/>
          <a:p>
            <a:r>
              <a:rPr lang="en-US" sz="3200" dirty="0" smtClean="0">
                <a:solidFill>
                  <a:schemeClr val="bg1"/>
                </a:solidFill>
              </a:rPr>
              <a:t>“This must be hard to hear.”</a:t>
            </a:r>
          </a:p>
          <a:p>
            <a:endParaRPr lang="en-US" sz="3200" dirty="0">
              <a:solidFill>
                <a:schemeClr val="bg1"/>
              </a:solidFill>
            </a:endParaRPr>
          </a:p>
          <a:p>
            <a:r>
              <a:rPr lang="en-US" sz="3200" dirty="0" smtClean="0">
                <a:solidFill>
                  <a:schemeClr val="bg1"/>
                </a:solidFill>
              </a:rPr>
              <a:t>“As a parent, I understand why you feel that way</a:t>
            </a:r>
            <a:r>
              <a:rPr lang="mr-IN" sz="3200" dirty="0" smtClean="0">
                <a:solidFill>
                  <a:schemeClr val="bg1"/>
                </a:solidFill>
              </a:rPr>
              <a:t>…</a:t>
            </a:r>
            <a:r>
              <a:rPr lang="en-US" sz="3200" dirty="0" smtClean="0">
                <a:solidFill>
                  <a:schemeClr val="bg1"/>
                </a:solidFill>
              </a:rPr>
              <a:t>most parents would feel the same.” </a:t>
            </a:r>
          </a:p>
          <a:p>
            <a:endParaRPr lang="en-US" sz="3200" dirty="0">
              <a:solidFill>
                <a:schemeClr val="bg1"/>
              </a:solidFill>
            </a:endParaRPr>
          </a:p>
          <a:p>
            <a:r>
              <a:rPr lang="en-US" sz="3200" dirty="0" smtClean="0">
                <a:solidFill>
                  <a:schemeClr val="bg1"/>
                </a:solidFill>
              </a:rPr>
              <a:t>“Look, it’s got to be hard on you when you aren’t there to smooth the way.” </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8" name="Shape 55"/>
          <p:cNvSpPr txBox="1">
            <a:spLocks/>
          </p:cNvSpPr>
          <p:nvPr/>
        </p:nvSpPr>
        <p:spPr>
          <a:xfrm>
            <a:off x="225286" y="344557"/>
            <a:ext cx="7798153" cy="145773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omemade Apple"/>
              <a:buNone/>
              <a:defRPr sz="1800" b="0" i="0" u="none" strike="noStrike" cap="none">
                <a:solidFill>
                  <a:srgbClr val="FFFFFF"/>
                </a:solidFill>
                <a:latin typeface="Homemade Apple"/>
                <a:ea typeface="Homemade Apple"/>
                <a:cs typeface="Homemade Apple"/>
                <a:sym typeface="Homemade Apple"/>
              </a:defRPr>
            </a:lvl1pPr>
            <a:lvl2pPr lvl="1"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2pPr>
            <a:lvl3pPr lvl="2"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3pPr>
            <a:lvl4pPr lvl="3"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4pPr>
            <a:lvl5pPr lvl="4"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5pPr>
            <a:lvl6pPr lvl="5"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6pPr>
            <a:lvl7pPr lvl="6"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7pPr>
            <a:lvl8pPr lvl="7"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8pPr>
            <a:lvl9pPr lvl="8" algn="ctr">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9pPr>
          </a:lstStyle>
          <a:p>
            <a:r>
              <a:rPr lang="en-US" sz="5400" dirty="0"/>
              <a:t>6</a:t>
            </a:r>
            <a:r>
              <a:rPr lang="en-US" sz="5400" dirty="0" smtClean="0"/>
              <a:t>) </a:t>
            </a:r>
            <a:r>
              <a:rPr lang="en-US" sz="5400" smtClean="0"/>
              <a:t>Validate Positive Intent</a:t>
            </a:r>
            <a:endParaRPr lang="en" sz="5400" dirty="0"/>
          </a:p>
        </p:txBody>
      </p:sp>
      <p:sp>
        <p:nvSpPr>
          <p:cNvPr id="9" name="TextBox 8"/>
          <p:cNvSpPr txBox="1"/>
          <p:nvPr/>
        </p:nvSpPr>
        <p:spPr>
          <a:xfrm>
            <a:off x="921025" y="1802296"/>
            <a:ext cx="6811617" cy="4524315"/>
          </a:xfrm>
          <a:prstGeom prst="rect">
            <a:avLst/>
          </a:prstGeom>
          <a:noFill/>
        </p:spPr>
        <p:txBody>
          <a:bodyPr wrap="square" rtlCol="0">
            <a:spAutoFit/>
          </a:bodyPr>
          <a:lstStyle/>
          <a:p>
            <a:r>
              <a:rPr lang="en-US" sz="3200" dirty="0" smtClean="0">
                <a:solidFill>
                  <a:schemeClr val="bg1"/>
                </a:solidFill>
              </a:rPr>
              <a:t>“Mrs. P., you’re concerned about your child being successful</a:t>
            </a:r>
            <a:r>
              <a:rPr lang="mr-IN" sz="3200" dirty="0" smtClean="0">
                <a:solidFill>
                  <a:schemeClr val="bg1"/>
                </a:solidFill>
              </a:rPr>
              <a:t>…</a:t>
            </a:r>
            <a:r>
              <a:rPr lang="en-US" sz="3200" dirty="0" smtClean="0">
                <a:solidFill>
                  <a:schemeClr val="bg1"/>
                </a:solidFill>
              </a:rPr>
              <a:t>so are we.” </a:t>
            </a:r>
          </a:p>
          <a:p>
            <a:endParaRPr lang="en-US" sz="3200" dirty="0">
              <a:solidFill>
                <a:schemeClr val="bg1"/>
              </a:solidFill>
            </a:endParaRPr>
          </a:p>
          <a:p>
            <a:r>
              <a:rPr lang="en-US" sz="3200" dirty="0" smtClean="0">
                <a:solidFill>
                  <a:schemeClr val="bg1"/>
                </a:solidFill>
              </a:rPr>
              <a:t>“Mr. S., you want your child to be and feel safe</a:t>
            </a:r>
            <a:r>
              <a:rPr lang="mr-IN" sz="3200" dirty="0" smtClean="0">
                <a:solidFill>
                  <a:schemeClr val="bg1"/>
                </a:solidFill>
              </a:rPr>
              <a:t>…</a:t>
            </a:r>
            <a:r>
              <a:rPr lang="en-US" sz="3200" dirty="0" smtClean="0">
                <a:solidFill>
                  <a:schemeClr val="bg1"/>
                </a:solidFill>
              </a:rPr>
              <a:t>we work hard in 4-H to make sure that everyone feels and is safe.”</a:t>
            </a:r>
          </a:p>
          <a:p>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rand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1451</Words>
  <Application>Microsoft Macintosh PowerPoint</Application>
  <PresentationFormat>On-screen Show (4:3)</PresentationFormat>
  <Paragraphs>125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Homemade Apple</vt:lpstr>
      <vt:lpstr>Mangal</vt:lpstr>
      <vt:lpstr>Raleway</vt:lpstr>
      <vt:lpstr>Arial</vt:lpstr>
      <vt:lpstr>Miranda template</vt:lpstr>
      <vt:lpstr>PowerPoint Presentation</vt:lpstr>
      <vt:lpstr>1) Join – Defuse </vt:lpstr>
      <vt:lpstr>Limitation: The more serious the matter, the harder it is to join and defuse a parent.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Gemma M Miner</cp:lastModifiedBy>
  <cp:revision>17</cp:revision>
  <dcterms:modified xsi:type="dcterms:W3CDTF">2017-05-04T04:01:39Z</dcterms:modified>
</cp:coreProperties>
</file>