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 id="2147483713" r:id="rId3"/>
  </p:sldMasterIdLst>
  <p:notesMasterIdLst>
    <p:notesMasterId r:id="rId41"/>
  </p:notesMasterIdLst>
  <p:sldIdLst>
    <p:sldId id="262" r:id="rId4"/>
    <p:sldId id="263" r:id="rId5"/>
    <p:sldId id="264" r:id="rId6"/>
    <p:sldId id="265" r:id="rId7"/>
    <p:sldId id="266" r:id="rId8"/>
    <p:sldId id="267" r:id="rId9"/>
    <p:sldId id="268" r:id="rId10"/>
    <p:sldId id="269" r:id="rId11"/>
    <p:sldId id="270" r:id="rId12"/>
    <p:sldId id="271" r:id="rId13"/>
    <p:sldId id="272" r:id="rId14"/>
    <p:sldId id="273" r:id="rId15"/>
    <p:sldId id="275" r:id="rId16"/>
    <p:sldId id="276" r:id="rId17"/>
    <p:sldId id="279" r:id="rId18"/>
    <p:sldId id="280" r:id="rId19"/>
    <p:sldId id="282" r:id="rId20"/>
    <p:sldId id="283" r:id="rId21"/>
    <p:sldId id="284" r:id="rId22"/>
    <p:sldId id="285" r:id="rId23"/>
    <p:sldId id="286" r:id="rId24"/>
    <p:sldId id="287" r:id="rId25"/>
    <p:sldId id="290" r:id="rId26"/>
    <p:sldId id="306" r:id="rId27"/>
    <p:sldId id="303" r:id="rId28"/>
    <p:sldId id="304" r:id="rId29"/>
    <p:sldId id="305" r:id="rId30"/>
    <p:sldId id="307" r:id="rId31"/>
    <p:sldId id="308" r:id="rId32"/>
    <p:sldId id="309" r:id="rId33"/>
    <p:sldId id="293" r:id="rId34"/>
    <p:sldId id="310" r:id="rId35"/>
    <p:sldId id="311" r:id="rId36"/>
    <p:sldId id="312" r:id="rId37"/>
    <p:sldId id="300" r:id="rId38"/>
    <p:sldId id="315" r:id="rId39"/>
    <p:sldId id="317"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0000"/>
    <a:srgbClr val="339933"/>
    <a:srgbClr val="FFCC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90" y="10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231FF-7B4D-48F0-9C96-053C40C63168}" type="datetimeFigureOut">
              <a:rPr lang="en-US" smtClean="0"/>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440BF-AE0D-4212-8AFF-453A48F0FB36}" type="slidenum">
              <a:rPr lang="en-US" smtClean="0"/>
              <a:t>‹#›</a:t>
            </a:fld>
            <a:endParaRPr lang="en-US"/>
          </a:p>
        </p:txBody>
      </p:sp>
    </p:spTree>
    <p:extLst>
      <p:ext uri="{BB962C8B-B14F-4D97-AF65-F5344CB8AC3E}">
        <p14:creationId xmlns:p14="http://schemas.microsoft.com/office/powerpoint/2010/main" val="235409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8D6D94FD-3284-44B4-8129-4D3969A07115}" type="slidenum">
              <a:rPr lang="en-US" sz="1200" b="0"/>
              <a:pPr/>
              <a:t>1</a:t>
            </a:fld>
            <a:endParaRPr 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89796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C2D6162A-EA59-45C1-B9F8-F8DF7EB79F2B}" type="slidenum">
              <a:rPr lang="en-US" sz="1200" b="0"/>
              <a:pPr/>
              <a:t>12</a:t>
            </a:fld>
            <a:endParaRPr lang="en-US" sz="1200" b="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02207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C0E7BD37-7F09-4319-B908-F280DCF9CA1D}" type="slidenum">
              <a:rPr lang="en-US" sz="1200" b="0"/>
              <a:pPr/>
              <a:t>13</a:t>
            </a:fld>
            <a:endParaRPr lang="en-US" sz="1200" b="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9598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07269F40-2D06-4942-A438-CFF9A60A48F6}" type="slidenum">
              <a:rPr lang="en-US" sz="1200" b="0"/>
              <a:pPr/>
              <a:t>14</a:t>
            </a:fld>
            <a:endParaRPr lang="en-US" sz="12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258618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0FC9BEB9-86B5-4086-BDD4-6AD650E12A35}" type="slidenum">
              <a:rPr lang="en-US" sz="1200" b="0"/>
              <a:pPr/>
              <a:t>15</a:t>
            </a:fld>
            <a:endParaRPr 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6801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43687ED8-B40A-44BB-ADAC-3E651FDD9CE3}" type="slidenum">
              <a:rPr lang="en-US" sz="1200" b="0"/>
              <a:pPr/>
              <a:t>16</a:t>
            </a:fld>
            <a:endParaRPr lang="en-US" sz="1200" b="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017042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1280C499-9991-4C58-B41D-ACA74D3D84DC}" type="slidenum">
              <a:rPr lang="en-US" sz="1200" b="0"/>
              <a:pPr/>
              <a:t>17</a:t>
            </a:fld>
            <a:endParaRPr lang="en-US" sz="1200" b="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64393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E62B9D01-0676-4DA3-816F-00E9826E93F8}" type="slidenum">
              <a:rPr lang="en-US" sz="1200" b="0"/>
              <a:pPr/>
              <a:t>19</a:t>
            </a:fld>
            <a:endParaRPr lang="en-US" sz="1200" b="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173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b="1">
                <a:solidFill>
                  <a:schemeClr val="tx1"/>
                </a:solidFill>
                <a:latin typeface="Arial" charset="0"/>
                <a:ea typeface="ＭＳ Ｐゴシック" charset="-128"/>
              </a:defRPr>
            </a:lvl1pPr>
            <a:lvl2pPr marL="742950" indent="-285750" defTabSz="923925">
              <a:defRPr sz="2400" b="1">
                <a:solidFill>
                  <a:schemeClr val="tx1"/>
                </a:solidFill>
                <a:latin typeface="Arial" charset="0"/>
                <a:ea typeface="ＭＳ Ｐゴシック" charset="-128"/>
              </a:defRPr>
            </a:lvl2pPr>
            <a:lvl3pPr marL="1143000" indent="-228600" defTabSz="923925">
              <a:defRPr sz="2400" b="1">
                <a:solidFill>
                  <a:schemeClr val="tx1"/>
                </a:solidFill>
                <a:latin typeface="Arial" charset="0"/>
                <a:ea typeface="ＭＳ Ｐゴシック" charset="-128"/>
              </a:defRPr>
            </a:lvl3pPr>
            <a:lvl4pPr marL="1600200" indent="-228600" defTabSz="923925">
              <a:defRPr sz="2400" b="1">
                <a:solidFill>
                  <a:schemeClr val="tx1"/>
                </a:solidFill>
                <a:latin typeface="Arial" charset="0"/>
                <a:ea typeface="ＭＳ Ｐゴシック" charset="-128"/>
              </a:defRPr>
            </a:lvl4pPr>
            <a:lvl5pPr marL="2057400" indent="-228600" defTabSz="923925">
              <a:defRPr sz="2400" b="1">
                <a:solidFill>
                  <a:schemeClr val="tx1"/>
                </a:solidFill>
                <a:latin typeface="Arial" charset="0"/>
                <a:ea typeface="ＭＳ Ｐゴシック" charset="-128"/>
              </a:defRPr>
            </a:lvl5pPr>
            <a:lvl6pPr marL="2514600" indent="-228600" defTabSz="923925"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3925"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3925"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3925" eaLnBrk="0" fontAlgn="base" hangingPunct="0">
              <a:spcBef>
                <a:spcPct val="0"/>
              </a:spcBef>
              <a:spcAft>
                <a:spcPct val="0"/>
              </a:spcAft>
              <a:defRPr sz="2400" b="1">
                <a:solidFill>
                  <a:schemeClr val="tx1"/>
                </a:solidFill>
                <a:latin typeface="Arial" charset="0"/>
                <a:ea typeface="ＭＳ Ｐゴシック" charset="-128"/>
              </a:defRPr>
            </a:lvl9pPr>
          </a:lstStyle>
          <a:p>
            <a:fld id="{0F104AD5-8337-4F68-BEDA-FB20CF975B6D}" type="slidenum">
              <a:rPr lang="en-US" sz="1200" b="0"/>
              <a:pPr/>
              <a:t>2</a:t>
            </a:fld>
            <a:endParaRPr lang="en-US" sz="1200"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2103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AFAF14D6-14A2-480B-8D7E-EA2D33E2868B}" type="slidenum">
              <a:rPr lang="en-US" sz="1200" b="0"/>
              <a:pPr/>
              <a:t>3</a:t>
            </a:fld>
            <a:endParaRPr lang="en-US" sz="1200" b="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9611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5A2AB95D-4DFF-4F40-B966-19A217882CF2}" type="slidenum">
              <a:rPr lang="en-US" sz="1200" b="0"/>
              <a:pPr/>
              <a:t>4</a:t>
            </a:fld>
            <a:endParaRPr lang="en-US" sz="1200"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4207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DE91A8A0-F997-4B44-92BA-2A8AF6568E30}" type="slidenum">
              <a:rPr lang="en-US" sz="1200" b="0"/>
              <a:pPr/>
              <a:t>5</a:t>
            </a:fld>
            <a:endParaRPr lang="en-US" sz="1200"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748368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E4A2EFFB-1DCE-468F-8A15-3E009F7531C9}" type="slidenum">
              <a:rPr lang="en-US" sz="1200" b="0"/>
              <a:pPr/>
              <a:t>6</a:t>
            </a:fld>
            <a:endParaRPr lang="en-US" sz="1200" b="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32741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F8244748-97EA-4140-8C74-1385415A4E8C}" type="slidenum">
              <a:rPr lang="en-US" sz="1200" b="0"/>
              <a:pPr/>
              <a:t>7</a:t>
            </a:fld>
            <a:endParaRPr lang="en-US" sz="12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12921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8C266E4C-F329-48F8-90EF-AD6FFCD8C60B}" type="slidenum">
              <a:rPr lang="en-US" sz="1200" b="0"/>
              <a:pPr/>
              <a:t>9</a:t>
            </a:fld>
            <a:endParaRPr 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84697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5513">
              <a:defRPr sz="2400" b="1">
                <a:solidFill>
                  <a:schemeClr val="tx1"/>
                </a:solidFill>
                <a:latin typeface="Arial" charset="0"/>
                <a:ea typeface="ＭＳ Ｐゴシック" charset="-128"/>
              </a:defRPr>
            </a:lvl1pPr>
            <a:lvl2pPr marL="742950" indent="-285750" defTabSz="925513">
              <a:defRPr sz="2400" b="1">
                <a:solidFill>
                  <a:schemeClr val="tx1"/>
                </a:solidFill>
                <a:latin typeface="Arial" charset="0"/>
                <a:ea typeface="ＭＳ Ｐゴシック" charset="-128"/>
              </a:defRPr>
            </a:lvl2pPr>
            <a:lvl3pPr marL="1143000" indent="-228600" defTabSz="925513">
              <a:defRPr sz="2400" b="1">
                <a:solidFill>
                  <a:schemeClr val="tx1"/>
                </a:solidFill>
                <a:latin typeface="Arial" charset="0"/>
                <a:ea typeface="ＭＳ Ｐゴシック" charset="-128"/>
              </a:defRPr>
            </a:lvl3pPr>
            <a:lvl4pPr marL="1600200" indent="-228600" defTabSz="925513">
              <a:defRPr sz="2400" b="1">
                <a:solidFill>
                  <a:schemeClr val="tx1"/>
                </a:solidFill>
                <a:latin typeface="Arial" charset="0"/>
                <a:ea typeface="ＭＳ Ｐゴシック" charset="-128"/>
              </a:defRPr>
            </a:lvl4pPr>
            <a:lvl5pPr marL="2057400" indent="-228600" defTabSz="925513">
              <a:defRPr sz="2400" b="1">
                <a:solidFill>
                  <a:schemeClr val="tx1"/>
                </a:solidFill>
                <a:latin typeface="Arial" charset="0"/>
                <a:ea typeface="ＭＳ Ｐゴシック" charset="-128"/>
              </a:defRPr>
            </a:lvl5pPr>
            <a:lvl6pPr marL="2514600" indent="-228600" defTabSz="925513"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5513"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5513"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5513" eaLnBrk="0" fontAlgn="base" hangingPunct="0">
              <a:spcBef>
                <a:spcPct val="0"/>
              </a:spcBef>
              <a:spcAft>
                <a:spcPct val="0"/>
              </a:spcAft>
              <a:defRPr sz="2400" b="1">
                <a:solidFill>
                  <a:schemeClr val="tx1"/>
                </a:solidFill>
                <a:latin typeface="Arial" charset="0"/>
                <a:ea typeface="ＭＳ Ｐゴシック" charset="-128"/>
              </a:defRPr>
            </a:lvl9pPr>
          </a:lstStyle>
          <a:p>
            <a:fld id="{D9AEE332-21B7-43BF-B689-A476E40628EE}" type="slidenum">
              <a:rPr lang="en-US" sz="1200" b="0"/>
              <a:pPr/>
              <a:t>11</a:t>
            </a:fld>
            <a:endParaRPr lang="en-US" sz="12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7409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67499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BFB4A4-8897-E444-9922-FC08375AAB5C}" type="datetimeFigureOut">
              <a:rPr lang="en-US"/>
              <a:pPr>
                <a:defRPr/>
              </a:pPr>
              <a:t>4/22/2016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CDEB64-96FC-5A46-BF67-B8411004BCDB}" type="slidenum">
              <a:rPr lang="en-US"/>
              <a:pPr>
                <a:defRPr/>
              </a:pPr>
              <a:t>‹#›</a:t>
            </a:fld>
            <a:endParaRPr lang="en-US"/>
          </a:p>
        </p:txBody>
      </p:sp>
    </p:spTree>
    <p:extLst>
      <p:ext uri="{BB962C8B-B14F-4D97-AF65-F5344CB8AC3E}">
        <p14:creationId xmlns:p14="http://schemas.microsoft.com/office/powerpoint/2010/main" val="407218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2078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6111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46116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1366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743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76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075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210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544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008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716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619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10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870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296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137E39-3C47-554C-8777-2EAB039BF4C7}" type="datetimeFigureOut">
              <a:rPr lang="en-US"/>
              <a:pPr>
                <a:defRPr/>
              </a:pPr>
              <a:t>4/22/2016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903574-3699-B24E-83F4-6EF9AF01B933}" type="slidenum">
              <a:rPr lang="en-US"/>
              <a:pPr>
                <a:defRPr/>
              </a:pPr>
              <a:t>‹#›</a:t>
            </a:fld>
            <a:endParaRPr lang="en-US"/>
          </a:p>
        </p:txBody>
      </p:sp>
    </p:spTree>
    <p:extLst>
      <p:ext uri="{BB962C8B-B14F-4D97-AF65-F5344CB8AC3E}">
        <p14:creationId xmlns:p14="http://schemas.microsoft.com/office/powerpoint/2010/main" val="193902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2.jpe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Wave+ANRLogo_basic.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5275" y="5807075"/>
            <a:ext cx="88519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9F3D356-531F-A04D-8007-71E07D8FB0D7}" type="datetimeFigureOut">
              <a:rPr lang="en-US"/>
              <a:pPr>
                <a:defRPr/>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9300B74-2B8E-5941-8962-3E115ED92C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Wave+ANRLogo+MG.jp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293688" y="5811838"/>
            <a:ext cx="88519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2540606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hyperlink" Target="http://www.ucanr.edu/sites/acp" TargetMode="External"/><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52.jpe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hyperlink" Target="http://www.ucanr.edu/sites/acp"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ipm.ucdavis.edu/QT/asiancitruscard.html" TargetMode="External"/><Relationship Id="rId2" Type="http://schemas.openxmlformats.org/officeDocument/2006/relationships/hyperlink" Target="http://www.ucanr.edu/sites/ACP" TargetMode="External"/><Relationship Id="rId1" Type="http://schemas.openxmlformats.org/officeDocument/2006/relationships/slideLayout" Target="../slideLayouts/slideLayout16.xml"/><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hyperlink" Target="http://class.ucanr.edu/" TargetMode="External"/><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c/c4/Calamondin.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152052"/>
            <a:ext cx="6905625" cy="1143000"/>
          </a:xfrm>
        </p:spPr>
        <p:txBody>
          <a:bodyPr/>
          <a:lstStyle/>
          <a:p>
            <a:pPr eaLnBrk="1" hangingPunct="1">
              <a:defRPr/>
            </a:pPr>
            <a:r>
              <a:rPr lang="es-ES" sz="3200" b="1" dirty="0" smtClean="0">
                <a:solidFill>
                  <a:srgbClr val="800000"/>
                </a:solidFill>
                <a:effectLst>
                  <a:outerShdw blurRad="38100" dist="38100" dir="2700000" algn="tl">
                    <a:srgbClr val="C0C0C0"/>
                  </a:outerShdw>
                </a:effectLst>
              </a:rPr>
              <a:t>El psílido asiático de los cítricos y la enfermedad de Huanglongbing</a:t>
            </a:r>
          </a:p>
        </p:txBody>
      </p:sp>
      <p:pic>
        <p:nvPicPr>
          <p:cNvPr id="2051" name="Picture 4" descr="ACP adult 003"/>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497757" y="1384171"/>
            <a:ext cx="3960813" cy="2874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loridaPics_8107_Susan_Halber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83157" y="2254076"/>
            <a:ext cx="3313113" cy="3024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6"/>
          <p:cNvSpPr txBox="1">
            <a:spLocks noChangeArrowheads="1"/>
          </p:cNvSpPr>
          <p:nvPr/>
        </p:nvSpPr>
        <p:spPr bwMode="auto">
          <a:xfrm>
            <a:off x="727839" y="140785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n-US" sz="1800" dirty="0" err="1">
                <a:solidFill>
                  <a:schemeClr val="bg1"/>
                </a:solidFill>
              </a:rPr>
              <a:t>Psílido</a:t>
            </a:r>
            <a:endParaRPr lang="en-US" sz="1800" dirty="0">
              <a:solidFill>
                <a:schemeClr val="bg1"/>
              </a:solidFill>
            </a:endParaRPr>
          </a:p>
        </p:txBody>
      </p:sp>
      <p:sp>
        <p:nvSpPr>
          <p:cNvPr id="2055" name="Text Box 8"/>
          <p:cNvSpPr txBox="1">
            <a:spLocks noChangeArrowheads="1"/>
          </p:cNvSpPr>
          <p:nvPr/>
        </p:nvSpPr>
        <p:spPr bwMode="auto">
          <a:xfrm>
            <a:off x="4048125" y="55356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endParaRPr lang="en-US"/>
          </a:p>
        </p:txBody>
      </p:sp>
      <p:sp>
        <p:nvSpPr>
          <p:cNvPr id="2056" name="Text Box 6"/>
          <p:cNvSpPr txBox="1">
            <a:spLocks noChangeArrowheads="1"/>
          </p:cNvSpPr>
          <p:nvPr/>
        </p:nvSpPr>
        <p:spPr bwMode="auto">
          <a:xfrm>
            <a:off x="426320" y="4497259"/>
            <a:ext cx="4032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n-US" dirty="0">
                <a:latin typeface="+mn-lt"/>
              </a:rPr>
              <a:t>Beth Grafton-Cardwell</a:t>
            </a:r>
          </a:p>
          <a:p>
            <a:r>
              <a:rPr lang="en-US" sz="1800" dirty="0" err="1">
                <a:latin typeface="+mn-lt"/>
              </a:rPr>
              <a:t>Dept</a:t>
            </a:r>
            <a:r>
              <a:rPr lang="en-US" sz="1800" dirty="0">
                <a:latin typeface="+mn-lt"/>
              </a:rPr>
              <a:t> de </a:t>
            </a:r>
            <a:r>
              <a:rPr lang="en-US" sz="1800" dirty="0" err="1">
                <a:latin typeface="+mn-lt"/>
              </a:rPr>
              <a:t>Entomolog</a:t>
            </a:r>
            <a:r>
              <a:rPr lang="es-ES" sz="1800" dirty="0" err="1">
                <a:latin typeface="+mn-lt"/>
              </a:rPr>
              <a:t>ía</a:t>
            </a:r>
            <a:endParaRPr lang="es-ES" sz="1800" dirty="0">
              <a:latin typeface="+mn-lt"/>
            </a:endParaRPr>
          </a:p>
          <a:p>
            <a:r>
              <a:rPr lang="en-US" sz="1800" dirty="0">
                <a:latin typeface="+mn-lt"/>
              </a:rPr>
              <a:t>UC Riverside</a:t>
            </a:r>
          </a:p>
        </p:txBody>
      </p:sp>
      <p:sp>
        <p:nvSpPr>
          <p:cNvPr id="10" name="Text Box 7"/>
          <p:cNvSpPr txBox="1">
            <a:spLocks noChangeArrowheads="1"/>
          </p:cNvSpPr>
          <p:nvPr/>
        </p:nvSpPr>
        <p:spPr bwMode="auto">
          <a:xfrm>
            <a:off x="6641148" y="1750884"/>
            <a:ext cx="1860550" cy="366712"/>
          </a:xfrm>
          <a:prstGeom prst="rect">
            <a:avLst/>
          </a:prstGeom>
          <a:noFill/>
          <a:ln>
            <a:noFill/>
          </a:ln>
        </p:spPr>
        <p:txBody>
          <a:bodyPr wrap="non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r>
              <a:rPr lang="en-US" sz="1800" dirty="0" err="1"/>
              <a:t>Huanglongbing</a:t>
            </a:r>
            <a:endParaRPr lang="en-US" sz="1800" dirty="0"/>
          </a:p>
        </p:txBody>
      </p:sp>
    </p:spTree>
    <p:extLst>
      <p:ext uri="{BB962C8B-B14F-4D97-AF65-F5344CB8AC3E}">
        <p14:creationId xmlns:p14="http://schemas.microsoft.com/office/powerpoint/2010/main" val="339686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4"/>
          <p:cNvSpPr txBox="1">
            <a:spLocks noChangeArrowheads="1"/>
          </p:cNvSpPr>
          <p:nvPr/>
        </p:nvSpPr>
        <p:spPr bwMode="auto">
          <a:xfrm>
            <a:off x="6149975" y="6513513"/>
            <a:ext cx="274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r">
              <a:spcBef>
                <a:spcPct val="50000"/>
              </a:spcBef>
            </a:pPr>
            <a:r>
              <a:rPr lang="en-US" sz="900" b="0"/>
              <a:t>Katrina Vitkus</a:t>
            </a:r>
          </a:p>
        </p:txBody>
      </p:sp>
      <p:sp>
        <p:nvSpPr>
          <p:cNvPr id="11274" name="Text Box 12"/>
          <p:cNvSpPr txBox="1">
            <a:spLocks noChangeArrowheads="1"/>
          </p:cNvSpPr>
          <p:nvPr/>
        </p:nvSpPr>
        <p:spPr bwMode="auto">
          <a:xfrm>
            <a:off x="1908175" y="0"/>
            <a:ext cx="712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endParaRPr lang="en-US" b="0">
              <a:solidFill>
                <a:srgbClr val="660033"/>
              </a:solidFill>
            </a:endParaRPr>
          </a:p>
        </p:txBody>
      </p:sp>
      <p:sp>
        <p:nvSpPr>
          <p:cNvPr id="91150" name="Text Box 14"/>
          <p:cNvSpPr txBox="1">
            <a:spLocks noChangeArrowheads="1"/>
          </p:cNvSpPr>
          <p:nvPr/>
        </p:nvSpPr>
        <p:spPr bwMode="auto">
          <a:xfrm>
            <a:off x="1692275" y="0"/>
            <a:ext cx="7451725" cy="461665"/>
          </a:xfrm>
          <a:prstGeom prst="rect">
            <a:avLst/>
          </a:prstGeom>
          <a:solidFill>
            <a:schemeClr val="bg1"/>
          </a:solidFill>
          <a:ln w="9525">
            <a:noFill/>
            <a:miter lim="800000"/>
            <a:headEnd/>
            <a:tailEnd/>
          </a:ln>
          <a:effectLst/>
        </p:spPr>
        <p:txBody>
          <a:bodyPr>
            <a:spAutoFit/>
          </a:bodyPr>
          <a:lstStyle/>
          <a:p>
            <a:pPr>
              <a:spcBef>
                <a:spcPct val="50000"/>
              </a:spcBef>
              <a:defRPr/>
            </a:pPr>
            <a:r>
              <a:rPr lang="es-ES" sz="2400" b="1" dirty="0" smtClean="0">
                <a:solidFill>
                  <a:srgbClr val="800000"/>
                </a:solidFill>
                <a:effectLst>
                  <a:outerShdw blurRad="38100" dist="38100" dir="2700000" algn="tl">
                    <a:srgbClr val="C0C0C0"/>
                  </a:outerShdw>
                </a:effectLst>
                <a:ea typeface="ＭＳ Ｐゴシック" pitchFamily="-112" charset="-128"/>
              </a:rPr>
              <a:t>¿Cómo se propagó el psílido por la Florida?</a:t>
            </a:r>
            <a:endParaRPr lang="es-ES" sz="2400" b="1" dirty="0">
              <a:solidFill>
                <a:srgbClr val="800000"/>
              </a:solidFill>
              <a:effectLst>
                <a:outerShdw blurRad="38100" dist="38100" dir="2700000" algn="tl">
                  <a:srgbClr val="C0C0C0"/>
                </a:outerShdw>
              </a:effectLst>
              <a:ea typeface="ＭＳ Ｐゴシック" pitchFamily="-112" charset="-128"/>
            </a:endParaRPr>
          </a:p>
        </p:txBody>
      </p:sp>
      <p:sp>
        <p:nvSpPr>
          <p:cNvPr id="11278" name="Text Box 3"/>
          <p:cNvSpPr txBox="1">
            <a:spLocks noChangeArrowheads="1"/>
          </p:cNvSpPr>
          <p:nvPr/>
        </p:nvSpPr>
        <p:spPr bwMode="auto">
          <a:xfrm>
            <a:off x="235743" y="1041379"/>
            <a:ext cx="3121231" cy="3416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s-ES" sz="1800" dirty="0" smtClean="0"/>
              <a:t>El psílido se detecto por primera vez en árboles de cítricos en traspatios en el sur de la Florida en 1998. Se propagó muy rápidamente, tanto volando (zonas verde) como transportado en plantas de viveros, llevadas de un vivero minorista a otro en todo el estado. </a:t>
            </a:r>
            <a:endParaRPr lang="en-US" sz="1800" dirty="0"/>
          </a:p>
        </p:txBody>
      </p:sp>
      <p:sp>
        <p:nvSpPr>
          <p:cNvPr id="11279" name="Rectangle 17"/>
          <p:cNvSpPr>
            <a:spLocks noChangeArrowheads="1"/>
          </p:cNvSpPr>
          <p:nvPr/>
        </p:nvSpPr>
        <p:spPr bwMode="auto">
          <a:xfrm>
            <a:off x="179374" y="4457699"/>
            <a:ext cx="32339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1800" dirty="0" smtClean="0"/>
              <a:t>En estos viveros que venden al por menor, el naranjo jazmín </a:t>
            </a:r>
            <a:br>
              <a:rPr lang="es-ES" sz="1800" dirty="0" smtClean="0"/>
            </a:br>
            <a:r>
              <a:rPr lang="es-ES" sz="1800" dirty="0" smtClean="0"/>
              <a:t>(</a:t>
            </a:r>
            <a:r>
              <a:rPr lang="es-ES" sz="1800" i="1" dirty="0" err="1" smtClean="0"/>
              <a:t>Murraya</a:t>
            </a:r>
            <a:r>
              <a:rPr lang="es-ES" sz="1800" i="1" dirty="0" smtClean="0"/>
              <a:t> </a:t>
            </a:r>
            <a:r>
              <a:rPr lang="es-ES" sz="1800" i="1" dirty="0" err="1" smtClean="0"/>
              <a:t>paniculata</a:t>
            </a:r>
            <a:r>
              <a:rPr lang="es-ES" sz="1800" dirty="0" smtClean="0"/>
              <a:t>) era un hospedero común</a:t>
            </a:r>
            <a:endParaRPr lang="es-ES" sz="1800"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2821" y="593134"/>
            <a:ext cx="4972767" cy="4972767"/>
          </a:xfrm>
          <a:prstGeom prst="rect">
            <a:avLst/>
          </a:prstGeom>
        </p:spPr>
      </p:pic>
    </p:spTree>
    <p:custDataLst>
      <p:tags r:id="rId1"/>
    </p:custDataLst>
    <p:extLst>
      <p:ext uri="{BB962C8B-B14F-4D97-AF65-F5344CB8AC3E}">
        <p14:creationId xmlns:p14="http://schemas.microsoft.com/office/powerpoint/2010/main" val="2774595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03208" y="4154"/>
            <a:ext cx="6835775" cy="1143000"/>
          </a:xfrm>
        </p:spPr>
        <p:txBody>
          <a:bodyPr/>
          <a:lstStyle/>
          <a:p>
            <a:pPr eaLnBrk="1" hangingPunct="1">
              <a:defRPr/>
            </a:pPr>
            <a:r>
              <a:rPr lang="es-ES" sz="2800" b="1" dirty="0" smtClean="0">
                <a:solidFill>
                  <a:srgbClr val="800000"/>
                </a:solidFill>
                <a:effectLst>
                  <a:outerShdw blurRad="38100" dist="38100" dir="2700000" algn="tl">
                    <a:srgbClr val="C0C0C0"/>
                  </a:outerShdw>
                </a:effectLst>
              </a:rPr>
              <a:t>El </a:t>
            </a:r>
            <a:r>
              <a:rPr lang="es-ES" sz="2800" b="1" dirty="0" err="1" smtClean="0">
                <a:solidFill>
                  <a:srgbClr val="800000"/>
                </a:solidFill>
                <a:effectLst>
                  <a:outerShdw blurRad="38100" dist="38100" dir="2700000" algn="tl">
                    <a:srgbClr val="C0C0C0"/>
                  </a:outerShdw>
                </a:effectLst>
              </a:rPr>
              <a:t>psílido</a:t>
            </a:r>
            <a:r>
              <a:rPr lang="es-ES" sz="2800" b="1" dirty="0" smtClean="0">
                <a:solidFill>
                  <a:srgbClr val="800000"/>
                </a:solidFill>
                <a:effectLst>
                  <a:outerShdw blurRad="38100" dist="38100" dir="2700000" algn="tl">
                    <a:srgbClr val="C0C0C0"/>
                  </a:outerShdw>
                </a:effectLst>
              </a:rPr>
              <a:t> asiático de los cítricos se alimenta y reproduce en la hoja de curry de la India</a:t>
            </a:r>
          </a:p>
        </p:txBody>
      </p:sp>
      <p:sp>
        <p:nvSpPr>
          <p:cNvPr id="12291" name="Text Box 4"/>
          <p:cNvSpPr txBox="1">
            <a:spLocks noChangeArrowheads="1"/>
          </p:cNvSpPr>
          <p:nvPr/>
        </p:nvSpPr>
        <p:spPr bwMode="auto">
          <a:xfrm>
            <a:off x="1271544" y="1226807"/>
            <a:ext cx="702068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2000" dirty="0">
                <a:latin typeface="+mn-lt"/>
              </a:rPr>
              <a:t>Esta hoja de </a:t>
            </a:r>
            <a:r>
              <a:rPr lang="es-ES" sz="2000" dirty="0" err="1">
                <a:latin typeface="+mn-lt"/>
              </a:rPr>
              <a:t>curry</a:t>
            </a:r>
            <a:r>
              <a:rPr lang="es-ES" sz="2000" dirty="0">
                <a:latin typeface="+mn-lt"/>
              </a:rPr>
              <a:t> de la India,  </a:t>
            </a:r>
            <a:r>
              <a:rPr lang="es-ES" sz="2000" i="1" dirty="0" err="1">
                <a:latin typeface="+mn-lt"/>
              </a:rPr>
              <a:t>Bergera</a:t>
            </a:r>
            <a:r>
              <a:rPr lang="es-ES" sz="2000" i="1" dirty="0">
                <a:latin typeface="+mn-lt"/>
              </a:rPr>
              <a:t> </a:t>
            </a:r>
            <a:r>
              <a:rPr lang="es-ES" sz="2000" i="1" dirty="0" err="1">
                <a:latin typeface="+mn-lt"/>
              </a:rPr>
              <a:t>koenigii</a:t>
            </a:r>
            <a:r>
              <a:rPr lang="es-ES" sz="2000" dirty="0">
                <a:latin typeface="+mn-lt"/>
              </a:rPr>
              <a:t>, crece en </a:t>
            </a:r>
            <a:r>
              <a:rPr lang="es-ES" sz="2000" dirty="0" err="1">
                <a:latin typeface="+mn-lt"/>
              </a:rPr>
              <a:t>Hawai</a:t>
            </a:r>
            <a:r>
              <a:rPr lang="es-ES" sz="2000" dirty="0">
                <a:latin typeface="+mn-lt"/>
              </a:rPr>
              <a:t> y sus hojas son enviadas a California para usarse en restaurantes. Es una de las hospederas favoritas del psílido. </a:t>
            </a:r>
          </a:p>
        </p:txBody>
      </p:sp>
      <p:pic>
        <p:nvPicPr>
          <p:cNvPr id="8" name="Picture 3" descr="curry_leaf_from_HI Jennifer Romer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1098" y="2343970"/>
            <a:ext cx="2717800" cy="2036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40406" y="2343970"/>
            <a:ext cx="4296792" cy="3015131"/>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271544" y="4679900"/>
            <a:ext cx="2937354" cy="923330"/>
          </a:xfrm>
          <a:prstGeom prst="rect">
            <a:avLst/>
          </a:prstGeom>
        </p:spPr>
        <p:txBody>
          <a:bodyPr wrap="square">
            <a:spAutoFit/>
          </a:bodyPr>
          <a:lstStyle/>
          <a:p>
            <a:r>
              <a:rPr lang="es-ES" b="1" dirty="0"/>
              <a:t>Se han interceptado hojas infestadas con el ACP en envíos en aeropuertos. </a:t>
            </a:r>
            <a:endParaRPr lang="en-US" b="1" dirty="0"/>
          </a:p>
        </p:txBody>
      </p:sp>
    </p:spTree>
    <p:extLst>
      <p:ext uri="{BB962C8B-B14F-4D97-AF65-F5344CB8AC3E}">
        <p14:creationId xmlns:p14="http://schemas.microsoft.com/office/powerpoint/2010/main" val="336282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279635" y="149388"/>
            <a:ext cx="6835775"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¿Por qué nos preocupa tanto este </a:t>
            </a:r>
            <a:r>
              <a:rPr lang="es-ES" sz="2400" b="1" dirty="0" err="1" smtClean="0">
                <a:solidFill>
                  <a:srgbClr val="800000"/>
                </a:solidFill>
                <a:effectLst>
                  <a:outerShdw blurRad="38100" dist="38100" dir="2700000" algn="tl">
                    <a:srgbClr val="C0C0C0"/>
                  </a:outerShdw>
                </a:effectLst>
              </a:rPr>
              <a:t>psílido</a:t>
            </a:r>
            <a:r>
              <a:rPr lang="es-ES" sz="2400" b="1" dirty="0" smtClean="0">
                <a:solidFill>
                  <a:srgbClr val="800000"/>
                </a:solidFill>
                <a:effectLst>
                  <a:outerShdw blurRad="38100" dist="38100" dir="2700000" algn="tl">
                    <a:srgbClr val="C0C0C0"/>
                  </a:outerShdw>
                </a:effectLst>
              </a:rPr>
              <a:t>?</a:t>
            </a:r>
            <a:br>
              <a:rPr lang="es-ES" sz="2400" b="1" dirty="0" smtClean="0">
                <a:solidFill>
                  <a:srgbClr val="800000"/>
                </a:solidFill>
                <a:effectLst>
                  <a:outerShdw blurRad="38100" dist="38100" dir="2700000" algn="tl">
                    <a:srgbClr val="C0C0C0"/>
                  </a:outerShdw>
                </a:effectLst>
              </a:rPr>
            </a:br>
            <a:endParaRPr lang="es-ES" sz="2000" b="1" dirty="0" smtClean="0">
              <a:solidFill>
                <a:schemeClr val="tx1"/>
              </a:solidFill>
              <a:effectLst>
                <a:outerShdw blurRad="38100" dist="38100" dir="2700000" algn="tl">
                  <a:srgbClr val="C0C0C0"/>
                </a:outerShdw>
              </a:effectLst>
            </a:endParaRPr>
          </a:p>
        </p:txBody>
      </p:sp>
      <p:sp>
        <p:nvSpPr>
          <p:cNvPr id="13315" name="Text Box 3"/>
          <p:cNvSpPr txBox="1">
            <a:spLocks noChangeArrowheads="1"/>
          </p:cNvSpPr>
          <p:nvPr/>
        </p:nvSpPr>
        <p:spPr bwMode="auto">
          <a:xfrm>
            <a:off x="372072" y="3175170"/>
            <a:ext cx="452139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a:latin typeface="+mn-lt"/>
              </a:rPr>
              <a:t>Huanglongbing significa en chino “enfermedad de los brotes amarillos”.  </a:t>
            </a:r>
          </a:p>
          <a:p>
            <a:pPr>
              <a:spcBef>
                <a:spcPct val="50000"/>
              </a:spcBef>
            </a:pPr>
            <a:r>
              <a:rPr lang="es-ES" sz="2000" dirty="0">
                <a:latin typeface="+mn-lt"/>
              </a:rPr>
              <a:t>Causa que las ramas de los árboles de cítricos se pongan amarillas.</a:t>
            </a:r>
          </a:p>
        </p:txBody>
      </p:sp>
      <p:pic>
        <p:nvPicPr>
          <p:cNvPr id="13316" name="Picture 4" descr="DSC00088"/>
          <p:cNvPicPr>
            <a:picLocks noChangeAspect="1" noChangeArrowheads="1"/>
          </p:cNvPicPr>
          <p:nvPr/>
        </p:nvPicPr>
        <p:blipFill>
          <a:blip r:embed="rId3">
            <a:lum contrast="-6000"/>
            <a:extLst>
              <a:ext uri="{28A0092B-C50C-407E-A947-70E740481C1C}">
                <a14:useLocalDpi xmlns:a14="http://schemas.microsoft.com/office/drawing/2010/main"/>
              </a:ext>
            </a:extLst>
          </a:blip>
          <a:srcRect/>
          <a:stretch>
            <a:fillRect/>
          </a:stretch>
        </p:blipFill>
        <p:spPr bwMode="auto">
          <a:xfrm>
            <a:off x="5366749" y="1126974"/>
            <a:ext cx="3364544" cy="409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2072" y="1236172"/>
            <a:ext cx="4416251" cy="1938992"/>
          </a:xfrm>
          <a:prstGeom prst="rect">
            <a:avLst/>
          </a:prstGeom>
          <a:noFill/>
        </p:spPr>
        <p:txBody>
          <a:bodyPr wrap="square" rtlCol="0">
            <a:spAutoFit/>
          </a:bodyPr>
          <a:lstStyle/>
          <a:p>
            <a:r>
              <a:rPr lang="es-ES" sz="2000" b="1" dirty="0"/>
              <a:t>El </a:t>
            </a:r>
            <a:r>
              <a:rPr lang="es-ES" sz="2000" b="1" dirty="0" err="1"/>
              <a:t>psílido</a:t>
            </a:r>
            <a:r>
              <a:rPr lang="es-ES" sz="2000" b="1" dirty="0"/>
              <a:t> asiático de los cítricos puede portar la bacteria que causa la enfermedad Huanglongbing (HLB, por sus siglas en inglés) y propagarla de un cítrico a otro conforme se alimenta de ellos.</a:t>
            </a:r>
            <a:endParaRPr lang="en-US" sz="2000" dirty="0"/>
          </a:p>
        </p:txBody>
      </p:sp>
      <p:pic>
        <p:nvPicPr>
          <p:cNvPr id="8" name="Picture 5" descr="1783 EM sieve tub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31347" y="4598610"/>
            <a:ext cx="1732353" cy="11406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2339407" y="4745353"/>
            <a:ext cx="19319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r>
              <a:rPr lang="en-US" sz="1600" i="1" dirty="0" err="1" smtClean="0"/>
              <a:t>Candidatus</a:t>
            </a:r>
            <a:r>
              <a:rPr lang="en-US" sz="1600" dirty="0" smtClean="0"/>
              <a:t> </a:t>
            </a:r>
            <a:r>
              <a:rPr lang="en-US" sz="1600" dirty="0" err="1" smtClean="0"/>
              <a:t>Liberibacter</a:t>
            </a:r>
            <a:r>
              <a:rPr lang="en-US" sz="1600" dirty="0" smtClean="0"/>
              <a:t> </a:t>
            </a:r>
            <a:r>
              <a:rPr lang="en-US" sz="1600" dirty="0" err="1" smtClean="0"/>
              <a:t>asiaticus</a:t>
            </a:r>
            <a:endParaRPr lang="en-US" sz="1600" dirty="0"/>
          </a:p>
        </p:txBody>
      </p:sp>
    </p:spTree>
    <p:extLst>
      <p:ext uri="{BB962C8B-B14F-4D97-AF65-F5344CB8AC3E}">
        <p14:creationId xmlns:p14="http://schemas.microsoft.com/office/powerpoint/2010/main" val="134140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00834" y="0"/>
            <a:ext cx="8485992"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Una señal temprana de la enfermedad es que las hojas </a:t>
            </a:r>
            <a:br>
              <a:rPr lang="es-ES" sz="2400" b="1" dirty="0" smtClean="0">
                <a:solidFill>
                  <a:srgbClr val="800000"/>
                </a:solidFill>
                <a:effectLst>
                  <a:outerShdw blurRad="38100" dist="38100" dir="2700000" algn="tl">
                    <a:srgbClr val="C0C0C0"/>
                  </a:outerShdw>
                </a:effectLst>
              </a:rPr>
            </a:br>
            <a:r>
              <a:rPr lang="es-ES" sz="2400" b="1" dirty="0" smtClean="0">
                <a:solidFill>
                  <a:srgbClr val="800000"/>
                </a:solidFill>
                <a:effectLst>
                  <a:outerShdw blurRad="38100" dist="38100" dir="2700000" algn="tl">
                    <a:srgbClr val="C0C0C0"/>
                  </a:outerShdw>
                </a:effectLst>
              </a:rPr>
              <a:t>se tornan amarillas </a:t>
            </a:r>
          </a:p>
        </p:txBody>
      </p:sp>
      <p:sp>
        <p:nvSpPr>
          <p:cNvPr id="15363" name="Text Box 3"/>
          <p:cNvSpPr txBox="1">
            <a:spLocks noChangeArrowheads="1"/>
          </p:cNvSpPr>
          <p:nvPr/>
        </p:nvSpPr>
        <p:spPr bwMode="auto">
          <a:xfrm>
            <a:off x="823222" y="3995624"/>
            <a:ext cx="401154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smtClean="0">
                <a:latin typeface="+mn-lt"/>
              </a:rPr>
              <a:t>Las </a:t>
            </a:r>
            <a:r>
              <a:rPr lang="es-ES" sz="2000" dirty="0">
                <a:latin typeface="+mn-lt"/>
              </a:rPr>
              <a:t>hojas con deficiencia de nutrientes (cinc es un ejemplo) tienen el mismo patrón amarillento en ambos lados de la hoja. </a:t>
            </a:r>
          </a:p>
        </p:txBody>
      </p:sp>
      <p:pic>
        <p:nvPicPr>
          <p:cNvPr id="15364" name="Picture 6" descr="greening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0063" y="3419499"/>
            <a:ext cx="3276600"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7"/>
          <p:cNvSpPr txBox="1">
            <a:spLocks noChangeArrowheads="1"/>
          </p:cNvSpPr>
          <p:nvPr/>
        </p:nvSpPr>
        <p:spPr bwMode="auto">
          <a:xfrm>
            <a:off x="8101013" y="5291161"/>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s-ES" sz="1800">
                <a:solidFill>
                  <a:schemeClr val="bg1"/>
                </a:solidFill>
              </a:rPr>
              <a:t>Cinc</a:t>
            </a:r>
          </a:p>
        </p:txBody>
      </p:sp>
      <p:sp>
        <p:nvSpPr>
          <p:cNvPr id="15368" name="Text Box 12"/>
          <p:cNvSpPr txBox="1">
            <a:spLocks noChangeArrowheads="1"/>
          </p:cNvSpPr>
          <p:nvPr/>
        </p:nvSpPr>
        <p:spPr bwMode="auto">
          <a:xfrm>
            <a:off x="773398" y="1704894"/>
            <a:ext cx="3748498"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a:latin typeface="+mn-lt"/>
              </a:rPr>
              <a:t>Las hojas con la enfermedad HLB tienen un patrón de manchas amarillentas que no es igual en ambos lados de la hoja.</a:t>
            </a:r>
          </a:p>
          <a:p>
            <a:pPr>
              <a:spcBef>
                <a:spcPct val="50000"/>
              </a:spcBef>
            </a:pPr>
            <a:endParaRPr lang="es-ES" sz="2000" dirty="0">
              <a:latin typeface="+mn-l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37153" y="924111"/>
            <a:ext cx="3654391" cy="2420441"/>
          </a:xfrm>
          <a:prstGeom prst="rect">
            <a:avLst/>
          </a:prstGeom>
        </p:spPr>
      </p:pic>
      <p:sp>
        <p:nvSpPr>
          <p:cNvPr id="11" name="Text Box 9"/>
          <p:cNvSpPr txBox="1">
            <a:spLocks noChangeArrowheads="1"/>
          </p:cNvSpPr>
          <p:nvPr/>
        </p:nvSpPr>
        <p:spPr bwMode="auto">
          <a:xfrm>
            <a:off x="4997450" y="2912633"/>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sz="1800" dirty="0">
                <a:solidFill>
                  <a:schemeClr val="bg1"/>
                </a:solidFill>
              </a:rPr>
              <a:t>HLB</a:t>
            </a:r>
          </a:p>
        </p:txBody>
      </p:sp>
      <p:sp>
        <p:nvSpPr>
          <p:cNvPr id="12" name="Oval 11"/>
          <p:cNvSpPr/>
          <p:nvPr/>
        </p:nvSpPr>
        <p:spPr>
          <a:xfrm>
            <a:off x="6324076" y="2266045"/>
            <a:ext cx="602855" cy="40083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rot="7547113">
            <a:off x="6532459" y="2717022"/>
            <a:ext cx="602855" cy="40083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154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00626" y="166819"/>
            <a:ext cx="8586200" cy="1143000"/>
          </a:xfrm>
        </p:spPr>
        <p:txBody>
          <a:bodyPr/>
          <a:lstStyle/>
          <a:p>
            <a:pPr eaLnBrk="1" hangingPunct="1">
              <a:defRPr/>
            </a:pPr>
            <a:r>
              <a:rPr lang="es-ES" sz="2800" b="1" dirty="0" smtClean="0">
                <a:solidFill>
                  <a:srgbClr val="800000"/>
                </a:solidFill>
                <a:effectLst>
                  <a:outerShdw blurRad="38100" dist="38100" dir="2700000" algn="tl">
                    <a:srgbClr val="C0C0C0"/>
                  </a:outerShdw>
                </a:effectLst>
              </a:rPr>
              <a:t>Los síntomas del HLB van desde  hojas ligeramente amarillas hasta hojas completamente amarillas </a:t>
            </a:r>
          </a:p>
        </p:txBody>
      </p:sp>
      <p:pic>
        <p:nvPicPr>
          <p:cNvPr id="16387" name="Picture 9" descr="Lisa Jones &amp; Laura FleitesP20071096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00626" y="1446216"/>
            <a:ext cx="4496842" cy="2106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IMG_157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74507" y="2058225"/>
            <a:ext cx="2804843" cy="3737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64868" y="3927031"/>
            <a:ext cx="2568540" cy="1323439"/>
          </a:xfrm>
          <a:prstGeom prst="rect">
            <a:avLst/>
          </a:prstGeom>
        </p:spPr>
        <p:txBody>
          <a:bodyPr wrap="square">
            <a:spAutoFit/>
          </a:bodyPr>
          <a:lstStyle/>
          <a:p>
            <a:pPr algn="ctr"/>
            <a:r>
              <a:rPr lang="en-US" sz="2000" b="1" dirty="0" smtClean="0">
                <a:latin typeface="+mn-lt"/>
                <a:cs typeface="Arial" pitchFamily="34" charset="0"/>
              </a:rPr>
              <a:t>In addition to yellow mottling, the veins of the leaf may be thickened</a:t>
            </a:r>
          </a:p>
        </p:txBody>
      </p:sp>
    </p:spTree>
    <p:extLst>
      <p:ext uri="{BB962C8B-B14F-4D97-AF65-F5344CB8AC3E}">
        <p14:creationId xmlns:p14="http://schemas.microsoft.com/office/powerpoint/2010/main" val="2355514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63256" y="277447"/>
            <a:ext cx="8523570" cy="1143000"/>
          </a:xfrm>
        </p:spPr>
        <p:txBody>
          <a:bodyPr/>
          <a:lstStyle/>
          <a:p>
            <a:pPr eaLnBrk="1" hangingPunct="1">
              <a:defRPr/>
            </a:pPr>
            <a:r>
              <a:rPr lang="es-ES" sz="2800" b="1" dirty="0" smtClean="0">
                <a:solidFill>
                  <a:srgbClr val="800000"/>
                </a:solidFill>
                <a:effectLst>
                  <a:outerShdw blurRad="38100" dist="38100" dir="2700000" algn="tl">
                    <a:srgbClr val="C0C0C0"/>
                  </a:outerShdw>
                </a:effectLst>
              </a:rPr>
              <a:t>La enfermedad HLB impide que la fruta desarrolle </a:t>
            </a:r>
            <a:br>
              <a:rPr lang="es-ES" sz="2800" b="1" dirty="0" smtClean="0">
                <a:solidFill>
                  <a:srgbClr val="800000"/>
                </a:solidFill>
                <a:effectLst>
                  <a:outerShdw blurRad="38100" dist="38100" dir="2700000" algn="tl">
                    <a:srgbClr val="C0C0C0"/>
                  </a:outerShdw>
                </a:effectLst>
              </a:rPr>
            </a:br>
            <a:r>
              <a:rPr lang="es-ES" sz="2800" b="1" dirty="0" smtClean="0">
                <a:solidFill>
                  <a:srgbClr val="800000"/>
                </a:solidFill>
                <a:effectLst>
                  <a:outerShdw blurRad="38100" dist="38100" dir="2700000" algn="tl">
                    <a:srgbClr val="C0C0C0"/>
                  </a:outerShdw>
                </a:effectLst>
              </a:rPr>
              <a:t>el color apropiado</a:t>
            </a:r>
          </a:p>
        </p:txBody>
      </p:sp>
      <p:sp>
        <p:nvSpPr>
          <p:cNvPr id="19459" name="Text Box 3"/>
          <p:cNvSpPr txBox="1">
            <a:spLocks noChangeArrowheads="1"/>
          </p:cNvSpPr>
          <p:nvPr/>
        </p:nvSpPr>
        <p:spPr bwMode="auto">
          <a:xfrm>
            <a:off x="526093" y="1773238"/>
            <a:ext cx="47946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a:latin typeface="+mn-lt"/>
              </a:rPr>
              <a:t>La parte inferior de la fruta puede permanecer verde; por esta razón a esta enfermedad se le llama a veces </a:t>
            </a:r>
            <a:r>
              <a:rPr lang="es-ES" sz="2000" dirty="0" err="1">
                <a:latin typeface="+mn-lt"/>
              </a:rPr>
              <a:t>enverdecimiento</a:t>
            </a:r>
            <a:r>
              <a:rPr lang="es-ES" sz="2000" dirty="0">
                <a:latin typeface="+mn-lt"/>
              </a:rPr>
              <a:t> de los cítricos.</a:t>
            </a:r>
          </a:p>
        </p:txBody>
      </p:sp>
      <p:pic>
        <p:nvPicPr>
          <p:cNvPr id="19460" name="Picture 4" descr="symptomatic and healthy murcotts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7009" y="3148012"/>
            <a:ext cx="3420148" cy="243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FloridaPics_8107_Susan_Halber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29275" y="1514774"/>
            <a:ext cx="3290888" cy="285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806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38204" y="260350"/>
            <a:ext cx="8548622" cy="1512466"/>
          </a:xfrm>
        </p:spPr>
        <p:txBody>
          <a:bodyPr/>
          <a:lstStyle/>
          <a:p>
            <a:pPr eaLnBrk="1" hangingPunct="1">
              <a:defRPr/>
            </a:pPr>
            <a:r>
              <a:rPr lang="es-ES" sz="2400" b="1" dirty="0" smtClean="0">
                <a:solidFill>
                  <a:srgbClr val="800000"/>
                </a:solidFill>
                <a:effectLst>
                  <a:outerShdw blurRad="38100" dist="38100" dir="2700000" algn="tl">
                    <a:srgbClr val="C0C0C0"/>
                  </a:outerShdw>
                </a:effectLst>
              </a:rPr>
              <a:t>Algo que es aún más devastador, es que el HLB causa que la fruta no crezca lo suficiente, sea deforme, no produzca semillas y que su jugo sea amargo</a:t>
            </a:r>
          </a:p>
        </p:txBody>
      </p:sp>
      <p:sp>
        <p:nvSpPr>
          <p:cNvPr id="20483" name="Text Box 3"/>
          <p:cNvSpPr txBox="1">
            <a:spLocks noChangeArrowheads="1"/>
          </p:cNvSpPr>
          <p:nvPr/>
        </p:nvSpPr>
        <p:spPr bwMode="auto">
          <a:xfrm>
            <a:off x="593008" y="2070763"/>
            <a:ext cx="25923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a:latin typeface="+mn-lt"/>
              </a:rPr>
              <a:t>La fruta tiene una forma torcida y segmentos  disparejos</a:t>
            </a:r>
          </a:p>
        </p:txBody>
      </p:sp>
      <p:pic>
        <p:nvPicPr>
          <p:cNvPr id="20484" name="Picture 4" descr="greening_img11_sfruto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86936" y="3803651"/>
            <a:ext cx="22860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greening_img12_sfruto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62484" y="3803651"/>
            <a:ext cx="21336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SC0063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868564" y="1599878"/>
            <a:ext cx="3028655" cy="195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733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12734" y="188640"/>
            <a:ext cx="8774091" cy="1656183"/>
          </a:xfrm>
        </p:spPr>
        <p:txBody>
          <a:bodyPr/>
          <a:lstStyle/>
          <a:p>
            <a:pPr eaLnBrk="1" hangingPunct="1">
              <a:defRPr/>
            </a:pPr>
            <a:r>
              <a:rPr lang="es-ES" sz="2400" b="1" dirty="0" smtClean="0">
                <a:solidFill>
                  <a:srgbClr val="800000"/>
                </a:solidFill>
                <a:effectLst>
                  <a:outerShdw blurRad="38100" dist="38100" dir="2700000" algn="tl">
                    <a:srgbClr val="C0C0C0"/>
                  </a:outerShdw>
                </a:effectLst>
              </a:rPr>
              <a:t>El árbol deja de dar fruto en un lapso tan corto como 5 años después de haber sido infectado con la enfermedad HLB y muere con el tiempo</a:t>
            </a:r>
            <a:br>
              <a:rPr lang="es-ES" sz="2400" b="1" dirty="0" smtClean="0">
                <a:solidFill>
                  <a:srgbClr val="800000"/>
                </a:solidFill>
                <a:effectLst>
                  <a:outerShdw blurRad="38100" dist="38100" dir="2700000" algn="tl">
                    <a:srgbClr val="C0C0C0"/>
                  </a:outerShdw>
                </a:effectLst>
              </a:rPr>
            </a:br>
            <a:r>
              <a:rPr lang="es-ES" sz="2800" b="1" dirty="0">
                <a:solidFill>
                  <a:schemeClr val="tx1"/>
                </a:solidFill>
                <a:effectLst>
                  <a:outerShdw blurRad="38100" dist="38100" dir="2700000" algn="tl">
                    <a:srgbClr val="C0C0C0"/>
                  </a:outerShdw>
                </a:effectLst>
              </a:rPr>
              <a:t>¡</a:t>
            </a:r>
            <a:r>
              <a:rPr lang="es-ES" sz="2800" b="1" dirty="0" smtClean="0">
                <a:solidFill>
                  <a:schemeClr val="tx1"/>
                </a:solidFill>
                <a:effectLst>
                  <a:outerShdw blurRad="38100" dist="38100" dir="2700000" algn="tl">
                    <a:srgbClr val="C0C0C0"/>
                  </a:outerShdw>
                </a:effectLst>
              </a:rPr>
              <a:t>No </a:t>
            </a:r>
            <a:r>
              <a:rPr lang="es-ES" sz="2800" b="1" dirty="0">
                <a:solidFill>
                  <a:schemeClr val="tx1"/>
                </a:solidFill>
                <a:effectLst>
                  <a:outerShdw blurRad="38100" dist="38100" dir="2700000" algn="tl">
                    <a:srgbClr val="C0C0C0"/>
                  </a:outerShdw>
                </a:effectLst>
              </a:rPr>
              <a:t>hay cura para la </a:t>
            </a:r>
            <a:r>
              <a:rPr lang="es-ES" sz="2800" b="1" dirty="0" smtClean="0">
                <a:solidFill>
                  <a:schemeClr val="tx1"/>
                </a:solidFill>
                <a:effectLst>
                  <a:outerShdw blurRad="38100" dist="38100" dir="2700000" algn="tl">
                    <a:srgbClr val="C0C0C0"/>
                  </a:outerShdw>
                </a:effectLst>
              </a:rPr>
              <a:t>enfermedad!</a:t>
            </a:r>
            <a:endParaRPr lang="es-ES" sz="2800" b="1" dirty="0">
              <a:solidFill>
                <a:schemeClr val="tx1"/>
              </a:solidFill>
              <a:effectLst>
                <a:outerShdw blurRad="38100" dist="38100" dir="2700000" algn="tl">
                  <a:srgbClr val="C0C0C0"/>
                </a:outerShdw>
              </a:effectLst>
            </a:endParaRPr>
          </a:p>
        </p:txBody>
      </p:sp>
      <p:sp>
        <p:nvSpPr>
          <p:cNvPr id="22531" name="Text Box 3"/>
          <p:cNvSpPr txBox="1">
            <a:spLocks noChangeArrowheads="1"/>
          </p:cNvSpPr>
          <p:nvPr/>
        </p:nvSpPr>
        <p:spPr bwMode="auto">
          <a:xfrm>
            <a:off x="720736" y="2612547"/>
            <a:ext cx="286170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a:latin typeface="+mn-lt"/>
              </a:rPr>
              <a:t>Este árbol de cítricos de un jardín en la Florida se encuentra obviamente muy enfermo, </a:t>
            </a:r>
            <a:r>
              <a:rPr lang="es-ES" sz="2000" dirty="0" smtClean="0">
                <a:latin typeface="+mn-lt"/>
              </a:rPr>
              <a:t>tiene </a:t>
            </a:r>
            <a:r>
              <a:rPr lang="es-ES" sz="2000" dirty="0">
                <a:latin typeface="+mn-lt"/>
              </a:rPr>
              <a:t>pocas hojas y nada de frutos.</a:t>
            </a:r>
          </a:p>
        </p:txBody>
      </p:sp>
      <p:pic>
        <p:nvPicPr>
          <p:cNvPr id="22532" name="Picture 4" descr="Homeowner tree 1 susan halbe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68691" y="1917335"/>
            <a:ext cx="3222082" cy="37319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36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descr="stubborn_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8030" y="1710085"/>
            <a:ext cx="3222509" cy="3049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Rectangle 2"/>
          <p:cNvSpPr>
            <a:spLocks noGrp="1" noChangeArrowheads="1"/>
          </p:cNvSpPr>
          <p:nvPr>
            <p:ph type="title" idx="4294967295"/>
          </p:nvPr>
        </p:nvSpPr>
        <p:spPr>
          <a:xfrm>
            <a:off x="288099" y="245237"/>
            <a:ext cx="8855901"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Los síntomas del HLB en las hojas y frutos pueden verse muy parecidos a otra enfermedades de los cítricos, conocida como “cítricos testarudos” </a:t>
            </a:r>
            <a:r>
              <a:rPr lang="es-ES" sz="2400" b="1" i="1" dirty="0" smtClean="0">
                <a:solidFill>
                  <a:srgbClr val="800000"/>
                </a:solidFill>
                <a:effectLst>
                  <a:outerShdw blurRad="38100" dist="38100" dir="2700000" algn="tl">
                    <a:srgbClr val="C0C0C0"/>
                  </a:outerShdw>
                </a:effectLst>
              </a:rPr>
              <a:t>(citrus </a:t>
            </a:r>
            <a:r>
              <a:rPr lang="es-ES" sz="2400" b="1" i="1" dirty="0" err="1" smtClean="0">
                <a:solidFill>
                  <a:srgbClr val="800000"/>
                </a:solidFill>
                <a:effectLst>
                  <a:outerShdw blurRad="38100" dist="38100" dir="2700000" algn="tl">
                    <a:srgbClr val="C0C0C0"/>
                  </a:outerShdw>
                </a:effectLst>
              </a:rPr>
              <a:t>stubborn</a:t>
            </a:r>
            <a:r>
              <a:rPr lang="es-ES" sz="2400" b="1" i="1" dirty="0" smtClean="0">
                <a:solidFill>
                  <a:srgbClr val="800000"/>
                </a:solidFill>
                <a:effectLst>
                  <a:outerShdw blurRad="38100" dist="38100" dir="2700000" algn="tl">
                    <a:srgbClr val="C0C0C0"/>
                  </a:outerShdw>
                </a:effectLst>
              </a:rPr>
              <a:t>)</a:t>
            </a:r>
          </a:p>
        </p:txBody>
      </p:sp>
      <p:pic>
        <p:nvPicPr>
          <p:cNvPr id="23557" name="Picture 7" descr="CCPP-Stubborn Source-SwO-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10144" y="1710085"/>
            <a:ext cx="3024187" cy="2378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9"/>
          <p:cNvSpPr txBox="1">
            <a:spLocks noChangeArrowheads="1"/>
          </p:cNvSpPr>
          <p:nvPr/>
        </p:nvSpPr>
        <p:spPr bwMode="auto">
          <a:xfrm>
            <a:off x="526093" y="4292600"/>
            <a:ext cx="476822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s-ES" sz="2000" dirty="0">
                <a:latin typeface="+mn-lt"/>
              </a:rPr>
              <a:t>Así que no se asuste si ve hojas amarillentas o frutos descoloridos – </a:t>
            </a:r>
            <a:endParaRPr lang="es-ES" sz="2000" dirty="0" smtClean="0">
              <a:latin typeface="+mn-lt"/>
            </a:endParaRPr>
          </a:p>
          <a:p>
            <a:pPr>
              <a:spcBef>
                <a:spcPct val="50000"/>
              </a:spcBef>
            </a:pPr>
            <a:r>
              <a:rPr lang="es-ES" sz="2000" dirty="0" smtClean="0">
                <a:latin typeface="+mn-lt"/>
              </a:rPr>
              <a:t>¡</a:t>
            </a:r>
            <a:r>
              <a:rPr lang="es-ES" sz="2000" dirty="0">
                <a:latin typeface="+mn-lt"/>
              </a:rPr>
              <a:t>lo que si tiene que hacer es llevarlos a que se los revisen!</a:t>
            </a:r>
          </a:p>
        </p:txBody>
      </p:sp>
      <p:sp>
        <p:nvSpPr>
          <p:cNvPr id="23559" name="Text Box 10"/>
          <p:cNvSpPr txBox="1">
            <a:spLocks noChangeArrowheads="1"/>
          </p:cNvSpPr>
          <p:nvPr/>
        </p:nvSpPr>
        <p:spPr bwMode="auto">
          <a:xfrm>
            <a:off x="5292725" y="6381750"/>
            <a:ext cx="641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800">
                <a:solidFill>
                  <a:schemeClr val="bg1"/>
                </a:solidFill>
              </a:rPr>
              <a:t>D. Gumpf</a:t>
            </a:r>
          </a:p>
        </p:txBody>
      </p:sp>
    </p:spTree>
    <p:custDataLst>
      <p:tags r:id="rId1"/>
    </p:custDataLst>
    <p:extLst>
      <p:ext uri="{BB962C8B-B14F-4D97-AF65-F5344CB8AC3E}">
        <p14:creationId xmlns:p14="http://schemas.microsoft.com/office/powerpoint/2010/main" val="2721457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1331195" y="-194240"/>
            <a:ext cx="6835775"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¿Cómo contrae la bacteria? </a:t>
            </a:r>
          </a:p>
        </p:txBody>
      </p:sp>
      <p:pic>
        <p:nvPicPr>
          <p:cNvPr id="24579" name="Picture 3" descr="ACP adult 00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76825" y="2231489"/>
            <a:ext cx="3201847" cy="243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5076825" y="4887913"/>
            <a:ext cx="3816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s-ES" sz="1800" dirty="0"/>
              <a:t>El </a:t>
            </a:r>
            <a:r>
              <a:rPr lang="es-ES" sz="1800" dirty="0" err="1"/>
              <a:t>psílido</a:t>
            </a:r>
            <a:r>
              <a:rPr lang="es-ES" sz="1800" dirty="0"/>
              <a:t> porta la bacteria en su cuerpo por el resto de su vida (de semanas a meses).</a:t>
            </a:r>
          </a:p>
        </p:txBody>
      </p:sp>
      <p:sp>
        <p:nvSpPr>
          <p:cNvPr id="24583" name="Text Box 7"/>
          <p:cNvSpPr txBox="1">
            <a:spLocks noChangeArrowheads="1"/>
          </p:cNvSpPr>
          <p:nvPr/>
        </p:nvSpPr>
        <p:spPr bwMode="auto">
          <a:xfrm>
            <a:off x="4359059" y="908050"/>
            <a:ext cx="462210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s-ES" sz="2000" dirty="0">
                <a:latin typeface="+mn-lt"/>
              </a:rPr>
              <a:t>Cuando el insecto se alimenta absorbe también la bacteria y la transmite al siguiente cítrico o planta parecida al cítrico al alimentarse de ella.</a:t>
            </a:r>
          </a:p>
        </p:txBody>
      </p:sp>
      <p:sp>
        <p:nvSpPr>
          <p:cNvPr id="8" name="Rectangle 7"/>
          <p:cNvSpPr/>
          <p:nvPr/>
        </p:nvSpPr>
        <p:spPr>
          <a:xfrm>
            <a:off x="240632" y="1274209"/>
            <a:ext cx="3960407" cy="707886"/>
          </a:xfrm>
          <a:prstGeom prst="rect">
            <a:avLst/>
          </a:prstGeom>
        </p:spPr>
        <p:txBody>
          <a:bodyPr wrap="square">
            <a:spAutoFit/>
          </a:bodyPr>
          <a:lstStyle/>
          <a:p>
            <a:pPr algn="ctr"/>
            <a:r>
              <a:rPr lang="en-US" sz="2000" b="1" dirty="0"/>
              <a:t>The bacteria can be spread by grafting infected </a:t>
            </a:r>
            <a:r>
              <a:rPr lang="en-US" sz="2000" b="1" dirty="0" smtClean="0"/>
              <a:t>plant material</a:t>
            </a:r>
            <a:endParaRPr lang="en-US" sz="20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2854" y="2255872"/>
            <a:ext cx="3490503" cy="23118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7657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68677" y="254022"/>
            <a:ext cx="6400800"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El psílido es un insecto pequeño, de tamaño similar a un áfido</a:t>
            </a:r>
            <a:br>
              <a:rPr lang="es-ES" sz="2400" b="1" dirty="0" smtClean="0">
                <a:solidFill>
                  <a:srgbClr val="800000"/>
                </a:solidFill>
                <a:effectLst>
                  <a:outerShdw blurRad="38100" dist="38100" dir="2700000" algn="tl">
                    <a:srgbClr val="C0C0C0"/>
                  </a:outerShdw>
                </a:effectLst>
              </a:rPr>
            </a:br>
            <a:endParaRPr lang="es-ES" sz="2400" b="1" dirty="0" smtClean="0">
              <a:solidFill>
                <a:srgbClr val="800000"/>
              </a:solidFill>
              <a:effectLst>
                <a:outerShdw blurRad="38100" dist="38100" dir="2700000" algn="tl">
                  <a:srgbClr val="C0C0C0"/>
                </a:outerShdw>
              </a:effectLst>
            </a:endParaRPr>
          </a:p>
        </p:txBody>
      </p:sp>
      <p:pic>
        <p:nvPicPr>
          <p:cNvPr id="3076" name="Picture 5" descr="ACP adult 00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3200" y="2818356"/>
            <a:ext cx="3694893" cy="26805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0608" y="1686012"/>
            <a:ext cx="3873709" cy="2572837"/>
          </a:xfrm>
          <a:prstGeom prst="rect">
            <a:avLst/>
          </a:prstGeom>
        </p:spPr>
      </p:pic>
    </p:spTree>
    <p:custDataLst>
      <p:tags r:id="rId1"/>
    </p:custDataLst>
    <p:extLst>
      <p:ext uri="{BB962C8B-B14F-4D97-AF65-F5344CB8AC3E}">
        <p14:creationId xmlns:p14="http://schemas.microsoft.com/office/powerpoint/2010/main" val="4085868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4" descr="ACPworlddistribution 200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67631" y="1943505"/>
            <a:ext cx="6035251" cy="3145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3404687" y="5213511"/>
            <a:ext cx="5589001"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s-ES" sz="1800" dirty="0">
                <a:latin typeface="+mn-lt"/>
              </a:rPr>
              <a:t>	Ambos el </a:t>
            </a:r>
            <a:r>
              <a:rPr lang="es-ES" sz="1800" dirty="0" err="1">
                <a:latin typeface="+mn-lt"/>
              </a:rPr>
              <a:t>psílido</a:t>
            </a:r>
            <a:r>
              <a:rPr lang="es-ES" sz="1800" dirty="0">
                <a:latin typeface="+mn-lt"/>
              </a:rPr>
              <a:t> y el HLB</a:t>
            </a:r>
          </a:p>
          <a:p>
            <a:pPr eaLnBrk="1" hangingPunct="1"/>
            <a:r>
              <a:rPr lang="es-ES" sz="1800" dirty="0">
                <a:latin typeface="+mn-lt"/>
              </a:rPr>
              <a:t>	El </a:t>
            </a:r>
            <a:r>
              <a:rPr lang="es-ES" sz="1800" dirty="0" err="1">
                <a:latin typeface="+mn-lt"/>
              </a:rPr>
              <a:t>psílido</a:t>
            </a:r>
            <a:r>
              <a:rPr lang="es-ES" sz="1800" dirty="0">
                <a:latin typeface="+mn-lt"/>
              </a:rPr>
              <a:t> asiático del cítrico, pero no la enfermedad</a:t>
            </a:r>
          </a:p>
        </p:txBody>
      </p:sp>
      <p:sp>
        <p:nvSpPr>
          <p:cNvPr id="25604" name="Rectangle 3"/>
          <p:cNvSpPr>
            <a:spLocks noChangeArrowheads="1"/>
          </p:cNvSpPr>
          <p:nvPr/>
        </p:nvSpPr>
        <p:spPr bwMode="auto">
          <a:xfrm>
            <a:off x="3471144" y="5316460"/>
            <a:ext cx="383218" cy="179735"/>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5" name="Rectangle 5"/>
          <p:cNvSpPr>
            <a:spLocks noChangeArrowheads="1"/>
          </p:cNvSpPr>
          <p:nvPr/>
        </p:nvSpPr>
        <p:spPr bwMode="auto">
          <a:xfrm>
            <a:off x="3471144" y="5613356"/>
            <a:ext cx="416446" cy="14861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2" name="Text Box 10"/>
          <p:cNvSpPr txBox="1">
            <a:spLocks noChangeArrowheads="1"/>
          </p:cNvSpPr>
          <p:nvPr/>
        </p:nvSpPr>
        <p:spPr bwMode="auto">
          <a:xfrm>
            <a:off x="350730" y="0"/>
            <a:ext cx="84299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s-ES" sz="2400" b="1" dirty="0">
                <a:solidFill>
                  <a:srgbClr val="800000"/>
                </a:solidFill>
                <a:effectLst>
                  <a:outerShdw blurRad="38100" dist="38100" dir="2700000" algn="tl">
                    <a:srgbClr val="C0C0C0"/>
                  </a:outerShdw>
                </a:effectLst>
              </a:rPr>
              <a:t>¿En dónde se originaron el </a:t>
            </a:r>
            <a:r>
              <a:rPr lang="es-ES" sz="2400" b="1" dirty="0" err="1">
                <a:solidFill>
                  <a:srgbClr val="800000"/>
                </a:solidFill>
                <a:effectLst>
                  <a:outerShdw blurRad="38100" dist="38100" dir="2700000" algn="tl">
                    <a:srgbClr val="C0C0C0"/>
                  </a:outerShdw>
                </a:effectLst>
              </a:rPr>
              <a:t>psílido</a:t>
            </a:r>
            <a:r>
              <a:rPr lang="es-ES" sz="2400" b="1" dirty="0">
                <a:solidFill>
                  <a:srgbClr val="800000"/>
                </a:solidFill>
                <a:effectLst>
                  <a:outerShdw blurRad="38100" dist="38100" dir="2700000" algn="tl">
                    <a:srgbClr val="C0C0C0"/>
                  </a:outerShdw>
                </a:effectLst>
              </a:rPr>
              <a:t> asiático de </a:t>
            </a:r>
            <a:r>
              <a:rPr lang="es-ES" sz="2400" b="1" dirty="0" smtClean="0">
                <a:solidFill>
                  <a:srgbClr val="800000"/>
                </a:solidFill>
                <a:effectLst>
                  <a:outerShdw blurRad="38100" dist="38100" dir="2700000" algn="tl">
                    <a:srgbClr val="C0C0C0"/>
                  </a:outerShdw>
                </a:effectLst>
              </a:rPr>
              <a:t>los cítricos </a:t>
            </a:r>
            <a:r>
              <a:rPr lang="es-ES" sz="2400" b="1" dirty="0">
                <a:solidFill>
                  <a:srgbClr val="800000"/>
                </a:solidFill>
                <a:effectLst>
                  <a:outerShdw blurRad="38100" dist="38100" dir="2700000" algn="tl">
                    <a:srgbClr val="C0C0C0"/>
                  </a:outerShdw>
                </a:effectLst>
              </a:rPr>
              <a:t>y la enfermedad HLB?</a:t>
            </a:r>
          </a:p>
        </p:txBody>
      </p:sp>
      <p:sp>
        <p:nvSpPr>
          <p:cNvPr id="25608" name="Text Box 12"/>
          <p:cNvSpPr txBox="1">
            <a:spLocks noChangeArrowheads="1"/>
          </p:cNvSpPr>
          <p:nvPr/>
        </p:nvSpPr>
        <p:spPr bwMode="auto">
          <a:xfrm>
            <a:off x="1367631" y="977782"/>
            <a:ext cx="71643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1800" dirty="0"/>
              <a:t>Lo más probable es que el insecto (ACP) y la HLB provengan de la India o Asia. </a:t>
            </a:r>
            <a:r>
              <a:rPr lang="en-US" sz="1800" dirty="0"/>
              <a:t>The disease first showed up in the Americas in 2005.</a:t>
            </a:r>
            <a:endParaRPr lang="en-US" sz="1800" dirty="0">
              <a:solidFill>
                <a:srgbClr val="CC0000"/>
              </a:solidFill>
            </a:endParaRPr>
          </a:p>
          <a:p>
            <a:endParaRPr lang="es-ES" sz="1800" dirty="0">
              <a:solidFill>
                <a:srgbClr val="CC0000"/>
              </a:solidFill>
            </a:endParaRPr>
          </a:p>
        </p:txBody>
      </p:sp>
      <p:sp>
        <p:nvSpPr>
          <p:cNvPr id="10" name="TextBox 9"/>
          <p:cNvSpPr txBox="1"/>
          <p:nvPr/>
        </p:nvSpPr>
        <p:spPr>
          <a:xfrm>
            <a:off x="1503123" y="4343398"/>
            <a:ext cx="652743" cy="369332"/>
          </a:xfrm>
          <a:prstGeom prst="rect">
            <a:avLst/>
          </a:prstGeom>
          <a:noFill/>
        </p:spPr>
        <p:txBody>
          <a:bodyPr wrap="none" rtlCol="0">
            <a:spAutoFit/>
          </a:bodyPr>
          <a:lstStyle/>
          <a:p>
            <a:r>
              <a:rPr lang="en-US" b="1" dirty="0" smtClean="0">
                <a:solidFill>
                  <a:schemeClr val="bg1"/>
                </a:solidFill>
              </a:rPr>
              <a:t>2005</a:t>
            </a:r>
            <a:endParaRPr lang="en-US" b="1" dirty="0">
              <a:solidFill>
                <a:schemeClr val="bg1"/>
              </a:solidFill>
            </a:endParaRPr>
          </a:p>
        </p:txBody>
      </p:sp>
    </p:spTree>
    <p:extLst>
      <p:ext uri="{BB962C8B-B14F-4D97-AF65-F5344CB8AC3E}">
        <p14:creationId xmlns:p14="http://schemas.microsoft.com/office/powerpoint/2010/main" val="1812353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ug 0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9897" y="1746945"/>
            <a:ext cx="65881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8" name="Text Box 10"/>
          <p:cNvSpPr txBox="1">
            <a:spLocks noChangeArrowheads="1"/>
          </p:cNvSpPr>
          <p:nvPr/>
        </p:nvSpPr>
        <p:spPr bwMode="auto">
          <a:xfrm>
            <a:off x="413360" y="85725"/>
            <a:ext cx="8551254" cy="1384995"/>
          </a:xfrm>
          <a:prstGeom prst="rect">
            <a:avLst/>
          </a:prstGeom>
          <a:noFill/>
          <a:ln w="9525">
            <a:noFill/>
            <a:miter lim="800000"/>
            <a:headEnd/>
            <a:tailEnd/>
          </a:ln>
          <a:effec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spcBef>
                <a:spcPct val="50000"/>
              </a:spcBef>
              <a:defRPr/>
            </a:pPr>
            <a:r>
              <a:rPr lang="es-ES" dirty="0" smtClean="0">
                <a:solidFill>
                  <a:srgbClr val="800000"/>
                </a:solidFill>
                <a:effectLst>
                  <a:outerShdw blurRad="38100" dist="38100" dir="2700000" algn="tl">
                    <a:srgbClr val="C0C0C0"/>
                  </a:outerShdw>
                </a:effectLst>
                <a:latin typeface="+mn-lt"/>
              </a:rPr>
              <a:t>¿Qué tan rápido se propagó la enfermedad </a:t>
            </a:r>
            <a:br>
              <a:rPr lang="es-ES" dirty="0" smtClean="0">
                <a:solidFill>
                  <a:srgbClr val="800000"/>
                </a:solidFill>
                <a:effectLst>
                  <a:outerShdw blurRad="38100" dist="38100" dir="2700000" algn="tl">
                    <a:srgbClr val="C0C0C0"/>
                  </a:outerShdw>
                </a:effectLst>
                <a:latin typeface="+mn-lt"/>
              </a:rPr>
            </a:br>
            <a:r>
              <a:rPr lang="es-ES" dirty="0" smtClean="0">
                <a:solidFill>
                  <a:srgbClr val="800000"/>
                </a:solidFill>
                <a:effectLst>
                  <a:outerShdw blurRad="38100" dist="38100" dir="2700000" algn="tl">
                    <a:srgbClr val="C0C0C0"/>
                  </a:outerShdw>
                </a:effectLst>
                <a:latin typeface="+mn-lt"/>
              </a:rPr>
              <a:t>en la Florida? </a:t>
            </a:r>
            <a:br>
              <a:rPr lang="es-ES" dirty="0" smtClean="0">
                <a:solidFill>
                  <a:srgbClr val="800000"/>
                </a:solidFill>
                <a:effectLst>
                  <a:outerShdw blurRad="38100" dist="38100" dir="2700000" algn="tl">
                    <a:srgbClr val="C0C0C0"/>
                  </a:outerShdw>
                </a:effectLst>
                <a:latin typeface="+mn-lt"/>
              </a:rPr>
            </a:br>
            <a:r>
              <a:rPr lang="es-ES" sz="1800" dirty="0" smtClean="0">
                <a:latin typeface="+mn-lt"/>
              </a:rPr>
              <a:t>En menos de 3 años se propagó por la mayor parte de las regiones productoras de cítricos en el estado.  </a:t>
            </a:r>
          </a:p>
        </p:txBody>
      </p:sp>
      <p:sp>
        <p:nvSpPr>
          <p:cNvPr id="26631" name="Text Box 9"/>
          <p:cNvSpPr txBox="1">
            <a:spLocks noChangeArrowheads="1"/>
          </p:cNvSpPr>
          <p:nvPr/>
        </p:nvSpPr>
        <p:spPr bwMode="auto">
          <a:xfrm>
            <a:off x="6192044" y="1603092"/>
            <a:ext cx="295195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n-US" sz="2000" dirty="0" smtClean="0">
                <a:latin typeface="+mn-lt"/>
              </a:rPr>
              <a:t>La </a:t>
            </a:r>
            <a:r>
              <a:rPr lang="en-US" sz="2000" dirty="0" err="1" smtClean="0">
                <a:latin typeface="+mn-lt"/>
              </a:rPr>
              <a:t>producción</a:t>
            </a:r>
            <a:r>
              <a:rPr lang="en-US" sz="2000" dirty="0" smtClean="0">
                <a:latin typeface="+mn-lt"/>
              </a:rPr>
              <a:t> de </a:t>
            </a:r>
            <a:r>
              <a:rPr lang="en-US" sz="2000" dirty="0" err="1" smtClean="0">
                <a:latin typeface="+mn-lt"/>
              </a:rPr>
              <a:t>cítricos</a:t>
            </a:r>
            <a:r>
              <a:rPr lang="en-US" sz="2000" dirty="0" smtClean="0">
                <a:latin typeface="+mn-lt"/>
              </a:rPr>
              <a:t> en la Florida se ha </a:t>
            </a:r>
            <a:r>
              <a:rPr lang="en-US" sz="2000" dirty="0" err="1" smtClean="0">
                <a:latin typeface="+mn-lt"/>
              </a:rPr>
              <a:t>visto</a:t>
            </a:r>
            <a:r>
              <a:rPr lang="en-US" sz="2000" dirty="0" smtClean="0">
                <a:latin typeface="+mn-lt"/>
              </a:rPr>
              <a:t> </a:t>
            </a:r>
            <a:r>
              <a:rPr lang="en-US" sz="2000" dirty="0" err="1" smtClean="0">
                <a:latin typeface="+mn-lt"/>
              </a:rPr>
              <a:t>reducida</a:t>
            </a:r>
            <a:r>
              <a:rPr lang="en-US" sz="2000" dirty="0" smtClean="0">
                <a:latin typeface="+mn-lt"/>
              </a:rPr>
              <a:t> en </a:t>
            </a:r>
            <a:r>
              <a:rPr lang="en-US" sz="2000" dirty="0" err="1" smtClean="0">
                <a:latin typeface="+mn-lt"/>
              </a:rPr>
              <a:t>casi</a:t>
            </a:r>
            <a:r>
              <a:rPr lang="en-US" sz="2000" dirty="0" smtClean="0">
                <a:latin typeface="+mn-lt"/>
              </a:rPr>
              <a:t> 50</a:t>
            </a:r>
            <a:r>
              <a:rPr lang="en-US" sz="2000" dirty="0">
                <a:latin typeface="+mn-lt"/>
              </a:rPr>
              <a:t>% </a:t>
            </a:r>
            <a:r>
              <a:rPr lang="en-US" sz="2000" dirty="0" smtClean="0">
                <a:latin typeface="+mn-lt"/>
              </a:rPr>
              <a:t>a </a:t>
            </a:r>
            <a:r>
              <a:rPr lang="en-US" sz="2000" dirty="0" err="1" smtClean="0">
                <a:latin typeface="+mn-lt"/>
              </a:rPr>
              <a:t>causa</a:t>
            </a:r>
            <a:r>
              <a:rPr lang="en-US" sz="2000" dirty="0" smtClean="0">
                <a:latin typeface="+mn-lt"/>
              </a:rPr>
              <a:t> de 2 </a:t>
            </a:r>
            <a:r>
              <a:rPr lang="en-US" sz="2000" dirty="0" err="1" smtClean="0">
                <a:latin typeface="+mn-lt"/>
              </a:rPr>
              <a:t>enfermedades</a:t>
            </a:r>
            <a:r>
              <a:rPr lang="en-US" sz="2000" dirty="0" smtClean="0">
                <a:latin typeface="+mn-lt"/>
              </a:rPr>
              <a:t>: </a:t>
            </a:r>
            <a:r>
              <a:rPr lang="en-US" sz="2000" dirty="0" err="1" smtClean="0">
                <a:latin typeface="+mn-lt"/>
              </a:rPr>
              <a:t>cancro</a:t>
            </a:r>
            <a:r>
              <a:rPr lang="en-US" sz="2000" dirty="0" smtClean="0">
                <a:latin typeface="+mn-lt"/>
              </a:rPr>
              <a:t> y HLB</a:t>
            </a:r>
            <a:endParaRPr lang="en-US" sz="2000" dirty="0">
              <a:latin typeface="+mn-lt"/>
            </a:endParaRPr>
          </a:p>
        </p:txBody>
      </p:sp>
      <p:sp>
        <p:nvSpPr>
          <p:cNvPr id="26632" name="Text Box 10"/>
          <p:cNvSpPr txBox="1">
            <a:spLocks noChangeArrowheads="1"/>
          </p:cNvSpPr>
          <p:nvPr/>
        </p:nvSpPr>
        <p:spPr bwMode="auto">
          <a:xfrm>
            <a:off x="586903" y="2984362"/>
            <a:ext cx="326318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spcBef>
                <a:spcPct val="50000"/>
              </a:spcBef>
            </a:pPr>
            <a:r>
              <a:rPr lang="es-ES" sz="2000" dirty="0" smtClean="0">
                <a:latin typeface="+mn-lt"/>
              </a:rPr>
              <a:t>HLB ya se encontraba en la Florida antes de que llegara el psílido. </a:t>
            </a:r>
          </a:p>
          <a:p>
            <a:pPr algn="ctr">
              <a:spcBef>
                <a:spcPct val="50000"/>
              </a:spcBef>
            </a:pPr>
            <a:r>
              <a:rPr lang="es-ES" sz="2000" dirty="0" smtClean="0">
                <a:latin typeface="+mn-lt"/>
              </a:rPr>
              <a:t>La naranja jazmín y los viveros minoristas ayudaron a propagar la enfermedad.</a:t>
            </a:r>
          </a:p>
          <a:p>
            <a:pPr>
              <a:spcBef>
                <a:spcPct val="50000"/>
              </a:spcBef>
            </a:pPr>
            <a:endParaRPr lang="en-US" sz="2000" dirty="0">
              <a:latin typeface="+mn-lt"/>
            </a:endParaRPr>
          </a:p>
        </p:txBody>
      </p:sp>
    </p:spTree>
    <p:custDataLst>
      <p:tags r:id="rId1"/>
    </p:custDataLst>
    <p:extLst>
      <p:ext uri="{BB962C8B-B14F-4D97-AF65-F5344CB8AC3E}">
        <p14:creationId xmlns:p14="http://schemas.microsoft.com/office/powerpoint/2010/main" val="911282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12"/>
          <p:cNvSpPr txBox="1">
            <a:spLocks noChangeArrowheads="1"/>
          </p:cNvSpPr>
          <p:nvPr/>
        </p:nvSpPr>
        <p:spPr bwMode="auto">
          <a:xfrm>
            <a:off x="1908175" y="0"/>
            <a:ext cx="712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endParaRPr lang="en-US" b="0">
              <a:solidFill>
                <a:srgbClr val="660033"/>
              </a:solidFill>
            </a:endParaRPr>
          </a:p>
        </p:txBody>
      </p:sp>
      <p:sp>
        <p:nvSpPr>
          <p:cNvPr id="133133" name="Text Box 13"/>
          <p:cNvSpPr txBox="1">
            <a:spLocks noChangeArrowheads="1"/>
          </p:cNvSpPr>
          <p:nvPr/>
        </p:nvSpPr>
        <p:spPr bwMode="auto">
          <a:xfrm>
            <a:off x="175364" y="320300"/>
            <a:ext cx="8655485" cy="830997"/>
          </a:xfrm>
          <a:prstGeom prst="rect">
            <a:avLst/>
          </a:prstGeom>
          <a:solidFill>
            <a:schemeClr val="bg1"/>
          </a:solidFill>
          <a:ln w="9525">
            <a:noFill/>
            <a:miter lim="800000"/>
            <a:headEnd/>
            <a:tailEnd/>
          </a:ln>
          <a:effectLst/>
        </p:spPr>
        <p:txBody>
          <a:bodyPr wrap="square">
            <a:spAutoFit/>
          </a:bodyPr>
          <a:lstStyle/>
          <a:p>
            <a:pPr algn="ctr">
              <a:spcBef>
                <a:spcPct val="50000"/>
              </a:spcBef>
              <a:defRPr/>
            </a:pPr>
            <a:r>
              <a:rPr lang="es-ES" sz="2400" b="1" dirty="0" smtClean="0">
                <a:solidFill>
                  <a:srgbClr val="800000"/>
                </a:solidFill>
                <a:effectLst>
                  <a:outerShdw blurRad="38100" dist="38100" dir="2700000" algn="tl">
                    <a:srgbClr val="C0C0C0"/>
                  </a:outerShdw>
                </a:effectLst>
              </a:rPr>
              <a:t>¿Dónde se encuentra el psílido y la enfermedad en Estados Unidos y países vecinos? </a:t>
            </a:r>
            <a:endParaRPr lang="es-ES" sz="2400" b="1" dirty="0">
              <a:solidFill>
                <a:srgbClr val="800000"/>
              </a:solidFill>
              <a:effectLst>
                <a:outerShdw blurRad="38100" dist="38100" dir="2700000" algn="tl">
                  <a:srgbClr val="C0C0C0"/>
                </a:outerShdw>
              </a:effectLs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43017" y="1665962"/>
            <a:ext cx="5021597" cy="3844232"/>
          </a:xfrm>
          <a:prstGeom prst="rect">
            <a:avLst/>
          </a:prstGeom>
        </p:spPr>
      </p:pic>
      <p:sp>
        <p:nvSpPr>
          <p:cNvPr id="11" name="TextBox 10"/>
          <p:cNvSpPr txBox="1"/>
          <p:nvPr/>
        </p:nvSpPr>
        <p:spPr>
          <a:xfrm>
            <a:off x="4108536" y="4133940"/>
            <a:ext cx="789140" cy="338554"/>
          </a:xfrm>
          <a:prstGeom prst="rect">
            <a:avLst/>
          </a:prstGeom>
          <a:noFill/>
        </p:spPr>
        <p:txBody>
          <a:bodyPr wrap="square" rtlCol="0">
            <a:spAutoFit/>
          </a:bodyPr>
          <a:lstStyle/>
          <a:p>
            <a:r>
              <a:rPr lang="en-US" sz="1600" b="1" dirty="0" smtClean="0"/>
              <a:t>2016</a:t>
            </a:r>
            <a:endParaRPr lang="en-US" sz="1600" b="1" dirty="0"/>
          </a:p>
        </p:txBody>
      </p:sp>
      <p:sp>
        <p:nvSpPr>
          <p:cNvPr id="12" name="Text Box 3"/>
          <p:cNvSpPr txBox="1">
            <a:spLocks noChangeArrowheads="1"/>
          </p:cNvSpPr>
          <p:nvPr/>
        </p:nvSpPr>
        <p:spPr bwMode="auto">
          <a:xfrm>
            <a:off x="328773" y="1960801"/>
            <a:ext cx="2802733" cy="347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sz="2000" dirty="0" smtClean="0">
                <a:latin typeface="+mn-lt"/>
              </a:rPr>
              <a:t>The psyllid most likely arrived in California from Mexico.  </a:t>
            </a:r>
          </a:p>
          <a:p>
            <a:pPr eaLnBrk="1" hangingPunct="1"/>
            <a:endParaRPr lang="en-US" sz="2000" dirty="0" smtClean="0">
              <a:latin typeface="+mn-lt"/>
            </a:endParaRPr>
          </a:p>
          <a:p>
            <a:pPr eaLnBrk="1" hangingPunct="1"/>
            <a:r>
              <a:rPr lang="en-US" sz="2000" dirty="0" smtClean="0">
                <a:latin typeface="+mn-lt"/>
              </a:rPr>
              <a:t>The disease is rapidly spreading in Mexico and will likely spread to California in illegal plant material or in the bodies of psyllids.</a:t>
            </a:r>
            <a:endParaRPr lang="en-US" sz="2000" dirty="0">
              <a:latin typeface="+mn-lt"/>
            </a:endParaRPr>
          </a:p>
          <a:p>
            <a:pPr eaLnBrk="1" hangingPunct="1"/>
            <a:endParaRPr lang="en-US" sz="2000" dirty="0">
              <a:latin typeface="+mn-lt"/>
            </a:endParaRPr>
          </a:p>
        </p:txBody>
      </p:sp>
      <p:sp>
        <p:nvSpPr>
          <p:cNvPr id="13" name="TextBox 12"/>
          <p:cNvSpPr txBox="1"/>
          <p:nvPr/>
        </p:nvSpPr>
        <p:spPr>
          <a:xfrm>
            <a:off x="3745282" y="1158920"/>
            <a:ext cx="4631204" cy="369332"/>
          </a:xfrm>
          <a:prstGeom prst="rect">
            <a:avLst/>
          </a:prstGeom>
          <a:noFill/>
        </p:spPr>
        <p:txBody>
          <a:bodyPr wrap="none" rtlCol="0">
            <a:spAutoFit/>
          </a:bodyPr>
          <a:lstStyle/>
          <a:p>
            <a:r>
              <a:rPr lang="en-US" b="1" dirty="0" smtClean="0"/>
              <a:t>The </a:t>
            </a:r>
            <a:r>
              <a:rPr lang="en-US" b="1" dirty="0" err="1" smtClean="0"/>
              <a:t>psyllid</a:t>
            </a:r>
            <a:r>
              <a:rPr lang="en-US" b="1" dirty="0" smtClean="0"/>
              <a:t> was first found in California in 2008</a:t>
            </a:r>
            <a:endParaRPr lang="en-US" b="1" dirty="0"/>
          </a:p>
        </p:txBody>
      </p:sp>
    </p:spTree>
    <p:custDataLst>
      <p:tags r:id="rId1"/>
    </p:custDataLst>
    <p:extLst>
      <p:ext uri="{BB962C8B-B14F-4D97-AF65-F5344CB8AC3E}">
        <p14:creationId xmlns:p14="http://schemas.microsoft.com/office/powerpoint/2010/main" val="2580823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8"/>
          <p:cNvSpPr txBox="1">
            <a:spLocks noChangeArrowheads="1"/>
          </p:cNvSpPr>
          <p:nvPr/>
        </p:nvSpPr>
        <p:spPr bwMode="auto">
          <a:xfrm>
            <a:off x="6948488" y="6643688"/>
            <a:ext cx="168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r">
              <a:spcBef>
                <a:spcPct val="50000"/>
              </a:spcBef>
            </a:pPr>
            <a:r>
              <a:rPr lang="en-US" sz="800" b="0">
                <a:solidFill>
                  <a:schemeClr val="bg1"/>
                </a:solidFill>
              </a:rPr>
              <a:t>E. Grafton-Cardwell</a:t>
            </a:r>
          </a:p>
        </p:txBody>
      </p:sp>
      <p:sp>
        <p:nvSpPr>
          <p:cNvPr id="30725" name="TextBox 1"/>
          <p:cNvSpPr txBox="1">
            <a:spLocks noChangeArrowheads="1"/>
          </p:cNvSpPr>
          <p:nvPr/>
        </p:nvSpPr>
        <p:spPr bwMode="auto">
          <a:xfrm>
            <a:off x="627748" y="4243783"/>
            <a:ext cx="4726096" cy="1323439"/>
          </a:xfrm>
          <a:prstGeom prst="rect">
            <a:avLst/>
          </a:prstGeom>
          <a:solidFill>
            <a:srgbClr val="F0B41E">
              <a:alpha val="47842"/>
            </a:srgbClr>
          </a:solidFill>
          <a:ln w="9525">
            <a:solidFill>
              <a:srgbClr val="800000"/>
            </a:solidFill>
            <a:miter lim="800000"/>
            <a:headEnd/>
            <a:tailEnd/>
          </a:ln>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s-ES" sz="2000" dirty="0" smtClean="0"/>
              <a:t>Es muy importante obtener árboles o injertos ‘certificados’ de viveros serios, en vez de intercambiar partes de plantas de origen desconocido.</a:t>
            </a:r>
            <a:endParaRPr lang="es-ES" sz="2000" dirty="0"/>
          </a:p>
        </p:txBody>
      </p:sp>
      <p:pic>
        <p:nvPicPr>
          <p:cNvPr id="30726"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74499" y="1332039"/>
            <a:ext cx="2861501" cy="3398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5468" y="263047"/>
            <a:ext cx="8710570" cy="830997"/>
          </a:xfrm>
          <a:prstGeom prst="rect">
            <a:avLst/>
          </a:prstGeom>
          <a:noFill/>
        </p:spPr>
        <p:txBody>
          <a:bodyPr wrap="square" rtlCol="0">
            <a:spAutoFit/>
          </a:bodyPr>
          <a:lstStyle/>
          <a:p>
            <a:pPr algn="ctr" eaLnBrk="1" hangingPunct="1">
              <a:spcBef>
                <a:spcPct val="50000"/>
              </a:spcBef>
              <a:defRPr/>
            </a:pPr>
            <a:r>
              <a:rPr lang="es-ES" sz="2400" b="1">
                <a:solidFill>
                  <a:srgbClr val="800000"/>
                </a:solidFill>
                <a:effectLst>
                  <a:outerShdw blurRad="38100" dist="38100" dir="2700000" algn="tl">
                    <a:srgbClr val="C0C0C0"/>
                  </a:outerShdw>
                </a:effectLst>
              </a:rPr>
              <a:t>El HLB se encontró en un árbol en una casa en California en el 2012. ¿Cómo llegó hasta allí? </a:t>
            </a:r>
            <a:endParaRPr lang="es-ES" sz="2400" b="1" dirty="0">
              <a:solidFill>
                <a:srgbClr val="800000"/>
              </a:solidFill>
              <a:effectLst>
                <a:outerShdw blurRad="38100" dist="38100" dir="2700000" algn="tl">
                  <a:srgbClr val="C0C0C0"/>
                </a:outerShdw>
              </a:effectLst>
            </a:endParaRPr>
          </a:p>
        </p:txBody>
      </p:sp>
      <p:sp>
        <p:nvSpPr>
          <p:cNvPr id="8" name="Rectangle 7"/>
          <p:cNvSpPr/>
          <p:nvPr/>
        </p:nvSpPr>
        <p:spPr>
          <a:xfrm>
            <a:off x="414766" y="1427592"/>
            <a:ext cx="4572000" cy="2554545"/>
          </a:xfrm>
          <a:prstGeom prst="rect">
            <a:avLst/>
          </a:prstGeom>
        </p:spPr>
        <p:txBody>
          <a:bodyPr wrap="square">
            <a:spAutoFit/>
          </a:bodyPr>
          <a:lstStyle/>
          <a:p>
            <a:pPr eaLnBrk="1" hangingPunct="1">
              <a:spcBef>
                <a:spcPct val="50000"/>
              </a:spcBef>
              <a:defRPr/>
            </a:pPr>
            <a:r>
              <a:rPr lang="en-US" sz="2000" b="1" dirty="0" smtClean="0">
                <a:solidFill>
                  <a:srgbClr val="CC0000"/>
                </a:solidFill>
              </a:rPr>
              <a:t>Illegally </a:t>
            </a:r>
            <a:r>
              <a:rPr lang="en-US" sz="2000" b="1" dirty="0">
                <a:solidFill>
                  <a:srgbClr val="CC0000"/>
                </a:solidFill>
              </a:rPr>
              <a:t>imported citrus trees </a:t>
            </a:r>
            <a:r>
              <a:rPr lang="en-US" sz="2000" b="1" dirty="0" smtClean="0">
                <a:solidFill>
                  <a:srgbClr val="CC0000"/>
                </a:solidFill>
              </a:rPr>
              <a:t>or </a:t>
            </a:r>
            <a:r>
              <a:rPr lang="en-US" sz="2000" b="1" dirty="0" err="1" smtClean="0">
                <a:solidFill>
                  <a:srgbClr val="CC0000"/>
                </a:solidFill>
              </a:rPr>
              <a:t>budwood</a:t>
            </a:r>
            <a:r>
              <a:rPr lang="en-US" sz="2000" b="1" dirty="0" smtClean="0">
                <a:solidFill>
                  <a:srgbClr val="660033"/>
                </a:solidFill>
              </a:rPr>
              <a:t>:</a:t>
            </a:r>
            <a:r>
              <a:rPr lang="en-US" sz="2000" b="1" dirty="0"/>
              <a:t/>
            </a:r>
            <a:br>
              <a:rPr lang="en-US" sz="2000" b="1" dirty="0"/>
            </a:br>
            <a:r>
              <a:rPr lang="en-US" sz="2000" b="1" dirty="0" smtClean="0"/>
              <a:t>Most likely an HLB-infected tree or infected </a:t>
            </a:r>
            <a:r>
              <a:rPr lang="en-US" sz="2000" b="1" dirty="0" err="1" smtClean="0"/>
              <a:t>budwood</a:t>
            </a:r>
            <a:r>
              <a:rPr lang="en-US" sz="2000" b="1" dirty="0" smtClean="0"/>
              <a:t> </a:t>
            </a:r>
            <a:r>
              <a:rPr lang="en-US" sz="2000" b="1" dirty="0"/>
              <a:t>was brought illegally into California and </a:t>
            </a:r>
            <a:r>
              <a:rPr lang="en-US" sz="2000" b="1" dirty="0" smtClean="0"/>
              <a:t>planted or grafted onto a residential tree.  The disease just sits inside the plant, until a </a:t>
            </a:r>
            <a:r>
              <a:rPr lang="en-US" sz="2000" b="1" dirty="0" err="1" smtClean="0"/>
              <a:t>psyllid</a:t>
            </a:r>
            <a:r>
              <a:rPr lang="en-US" sz="2000" b="1" dirty="0" smtClean="0"/>
              <a:t> arrives and picks it up and moves it.</a:t>
            </a:r>
            <a:endParaRPr lang="en-US" sz="2000" b="1" dirty="0"/>
          </a:p>
        </p:txBody>
      </p:sp>
    </p:spTree>
    <p:custDataLst>
      <p:tags r:id="rId1"/>
    </p:custDataLst>
    <p:extLst>
      <p:ext uri="{BB962C8B-B14F-4D97-AF65-F5344CB8AC3E}">
        <p14:creationId xmlns:p14="http://schemas.microsoft.com/office/powerpoint/2010/main" val="692952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36076" y="650578"/>
            <a:ext cx="5707924" cy="4522671"/>
          </a:xfrm>
          <a:prstGeom prst="rect">
            <a:avLst/>
          </a:prstGeom>
        </p:spPr>
      </p:pic>
      <p:sp>
        <p:nvSpPr>
          <p:cNvPr id="97283" name="Text Box 3"/>
          <p:cNvSpPr txBox="1">
            <a:spLocks noChangeArrowheads="1"/>
          </p:cNvSpPr>
          <p:nvPr/>
        </p:nvSpPr>
        <p:spPr bwMode="auto">
          <a:xfrm>
            <a:off x="369870" y="188913"/>
            <a:ext cx="8594743" cy="461665"/>
          </a:xfrm>
          <a:prstGeom prst="rect">
            <a:avLst/>
          </a:prstGeom>
          <a:noFill/>
          <a:ln w="9525">
            <a:noFill/>
            <a:miter lim="800000"/>
            <a:headEnd/>
            <a:tailEnd/>
          </a:ln>
          <a:effec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defRPr/>
            </a:pPr>
            <a:r>
              <a:rPr lang="en-US" dirty="0" smtClean="0">
                <a:solidFill>
                  <a:srgbClr val="800000"/>
                </a:solidFill>
                <a:effectLst>
                  <a:outerShdw blurRad="38100" dist="38100" dir="2700000" algn="tl">
                    <a:srgbClr val="C0C0C0"/>
                  </a:outerShdw>
                </a:effectLst>
                <a:latin typeface="Calibri"/>
              </a:rPr>
              <a:t>How can I help prevent the spread of the pest and disease?</a:t>
            </a:r>
            <a:endParaRPr lang="en-US" sz="2000" dirty="0" smtClean="0">
              <a:solidFill>
                <a:srgbClr val="800000"/>
              </a:solidFill>
              <a:latin typeface="Calibri"/>
            </a:endParaRPr>
          </a:p>
        </p:txBody>
      </p:sp>
      <p:sp>
        <p:nvSpPr>
          <p:cNvPr id="2" name="TextBox 1"/>
          <p:cNvSpPr txBox="1"/>
          <p:nvPr/>
        </p:nvSpPr>
        <p:spPr>
          <a:xfrm>
            <a:off x="513567" y="1199364"/>
            <a:ext cx="2897453" cy="3477875"/>
          </a:xfrm>
          <a:prstGeom prst="rect">
            <a:avLst/>
          </a:prstGeom>
          <a:noFill/>
        </p:spPr>
        <p:txBody>
          <a:bodyPr wrap="square" rtlCol="0">
            <a:spAutoFit/>
          </a:bodyPr>
          <a:lstStyle/>
          <a:p>
            <a:r>
              <a:rPr lang="en-US" sz="2000" b="1" dirty="0" smtClean="0">
                <a:solidFill>
                  <a:prstClr val="black"/>
                </a:solidFill>
              </a:rPr>
              <a:t>Know where your home is in relation to the pest and disease.</a:t>
            </a:r>
          </a:p>
          <a:p>
            <a:endParaRPr lang="en-US" sz="2000" b="1" dirty="0" smtClean="0">
              <a:solidFill>
                <a:prstClr val="black"/>
              </a:solidFill>
            </a:endParaRPr>
          </a:p>
          <a:p>
            <a:r>
              <a:rPr lang="en-US" sz="2000" b="1" dirty="0" smtClean="0">
                <a:solidFill>
                  <a:prstClr val="black"/>
                </a:solidFill>
              </a:rPr>
              <a:t>If you are inside a psyllid-infested quarantine area, don’t move host plants to or through </a:t>
            </a:r>
            <a:r>
              <a:rPr lang="en-US" sz="2000" b="1" dirty="0" err="1" smtClean="0">
                <a:solidFill>
                  <a:prstClr val="black"/>
                </a:solidFill>
              </a:rPr>
              <a:t>uninfested</a:t>
            </a:r>
            <a:r>
              <a:rPr lang="en-US" sz="2000" b="1" dirty="0" smtClean="0">
                <a:solidFill>
                  <a:prstClr val="black"/>
                </a:solidFill>
              </a:rPr>
              <a:t> areas of the state.</a:t>
            </a:r>
          </a:p>
          <a:p>
            <a:endParaRPr lang="en-US" sz="2000" b="1" dirty="0">
              <a:solidFill>
                <a:prstClr val="black"/>
              </a:solidFill>
            </a:endParaRPr>
          </a:p>
          <a:p>
            <a:r>
              <a:rPr lang="en-US" sz="2000" b="1" dirty="0" smtClean="0">
                <a:solidFill>
                  <a:prstClr val="black"/>
                </a:solidFill>
              </a:rPr>
              <a:t>Keep citrus plants local!</a:t>
            </a:r>
            <a:endParaRPr lang="en-US" sz="2000" b="1" dirty="0">
              <a:solidFill>
                <a:prstClr val="black"/>
              </a:solidFill>
            </a:endParaRPr>
          </a:p>
        </p:txBody>
      </p:sp>
      <p:sp>
        <p:nvSpPr>
          <p:cNvPr id="6" name="TextBox 5"/>
          <p:cNvSpPr txBox="1"/>
          <p:nvPr/>
        </p:nvSpPr>
        <p:spPr>
          <a:xfrm>
            <a:off x="3820438" y="4096011"/>
            <a:ext cx="1077238" cy="369332"/>
          </a:xfrm>
          <a:prstGeom prst="rect">
            <a:avLst/>
          </a:prstGeom>
          <a:noFill/>
        </p:spPr>
        <p:txBody>
          <a:bodyPr wrap="square" rtlCol="0">
            <a:spAutoFit/>
          </a:bodyPr>
          <a:lstStyle/>
          <a:p>
            <a:r>
              <a:rPr lang="en-US" b="1" dirty="0" smtClean="0">
                <a:solidFill>
                  <a:prstClr val="black"/>
                </a:solidFill>
              </a:rPr>
              <a:t>2016</a:t>
            </a:r>
            <a:endParaRPr lang="en-US" b="1" dirty="0">
              <a:solidFill>
                <a:prstClr val="black"/>
              </a:solidFill>
            </a:endParaRPr>
          </a:p>
        </p:txBody>
      </p:sp>
      <p:sp>
        <p:nvSpPr>
          <p:cNvPr id="10" name="TextBox 9"/>
          <p:cNvSpPr txBox="1"/>
          <p:nvPr/>
        </p:nvSpPr>
        <p:spPr>
          <a:xfrm>
            <a:off x="5447923" y="5279824"/>
            <a:ext cx="2694456" cy="369332"/>
          </a:xfrm>
          <a:prstGeom prst="rect">
            <a:avLst/>
          </a:prstGeom>
          <a:solidFill>
            <a:schemeClr val="bg1"/>
          </a:solidFill>
        </p:spPr>
        <p:txBody>
          <a:bodyPr wrap="none" rtlCol="0">
            <a:spAutoFit/>
          </a:bodyPr>
          <a:lstStyle/>
          <a:p>
            <a:r>
              <a:rPr lang="en-US" b="1" dirty="0" smtClean="0">
                <a:solidFill>
                  <a:prstClr val="black"/>
                </a:solidFill>
                <a:hlinkClick r:id="rId3"/>
              </a:rPr>
              <a:t>www.ucanr.edu/sites/acp</a:t>
            </a:r>
            <a:r>
              <a:rPr lang="en-US" b="1" dirty="0" smtClean="0">
                <a:solidFill>
                  <a:prstClr val="black"/>
                </a:solidFill>
              </a:rPr>
              <a:t> </a:t>
            </a:r>
            <a:endParaRPr lang="en-US" b="1" dirty="0">
              <a:solidFill>
                <a:prstClr val="black"/>
              </a:solidFill>
            </a:endParaRPr>
          </a:p>
        </p:txBody>
      </p:sp>
      <p:sp>
        <p:nvSpPr>
          <p:cNvPr id="9" name="TextBox 8"/>
          <p:cNvSpPr txBox="1"/>
          <p:nvPr/>
        </p:nvSpPr>
        <p:spPr>
          <a:xfrm>
            <a:off x="3820438" y="4384851"/>
            <a:ext cx="4146115" cy="584775"/>
          </a:xfrm>
          <a:prstGeom prst="rect">
            <a:avLst/>
          </a:prstGeom>
          <a:noFill/>
        </p:spPr>
        <p:txBody>
          <a:bodyPr wrap="square" rtlCol="0">
            <a:spAutoFit/>
          </a:bodyPr>
          <a:lstStyle/>
          <a:p>
            <a:r>
              <a:rPr lang="en-US" sz="1600" b="1" dirty="0" smtClean="0">
                <a:solidFill>
                  <a:prstClr val="black"/>
                </a:solidFill>
              </a:rPr>
              <a:t>Psyllid quarantine: blue lines</a:t>
            </a:r>
          </a:p>
          <a:p>
            <a:r>
              <a:rPr lang="en-US" sz="1600" b="1" dirty="0" smtClean="0">
                <a:solidFill>
                  <a:prstClr val="black"/>
                </a:solidFill>
              </a:rPr>
              <a:t>HLB quarantine: red lines</a:t>
            </a:r>
            <a:endParaRPr lang="en-US" sz="1600" b="1" dirty="0">
              <a:solidFill>
                <a:prstClr val="black"/>
              </a:solidFill>
            </a:endParaRPr>
          </a:p>
        </p:txBody>
      </p:sp>
    </p:spTree>
    <p:extLst>
      <p:ext uri="{BB962C8B-B14F-4D97-AF65-F5344CB8AC3E}">
        <p14:creationId xmlns:p14="http://schemas.microsoft.com/office/powerpoint/2010/main" val="1391816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3"/>
          <p:cNvSpPr txBox="1">
            <a:spLocks noChangeArrowheads="1"/>
          </p:cNvSpPr>
          <p:nvPr/>
        </p:nvSpPr>
        <p:spPr bwMode="auto">
          <a:xfrm>
            <a:off x="873302" y="188913"/>
            <a:ext cx="7417942" cy="830997"/>
          </a:xfrm>
          <a:prstGeom prst="rect">
            <a:avLst/>
          </a:prstGeom>
          <a:noFill/>
          <a:ln w="9525">
            <a:noFill/>
            <a:miter lim="800000"/>
            <a:headEnd/>
            <a:tailEnd/>
          </a:ln>
          <a:effec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defRPr/>
            </a:pPr>
            <a:r>
              <a:rPr lang="en-US" dirty="0" smtClean="0">
                <a:solidFill>
                  <a:srgbClr val="800000"/>
                </a:solidFill>
                <a:effectLst>
                  <a:outerShdw blurRad="38100" dist="38100" dir="2700000" algn="tl">
                    <a:srgbClr val="C0C0C0"/>
                  </a:outerShdw>
                </a:effectLst>
                <a:latin typeface="+mj-lt"/>
              </a:rPr>
              <a:t>Citrus trees in nurseries in the quarantine areas will have a tag on them</a:t>
            </a:r>
            <a:endParaRPr lang="en-US" sz="2000" dirty="0" smtClean="0">
              <a:solidFill>
                <a:srgbClr val="800000"/>
              </a:solidFill>
              <a:latin typeface="+mj-lt"/>
            </a:endParaRPr>
          </a:p>
        </p:txBody>
      </p:sp>
      <p:sp>
        <p:nvSpPr>
          <p:cNvPr id="2" name="TextBox 1"/>
          <p:cNvSpPr txBox="1"/>
          <p:nvPr/>
        </p:nvSpPr>
        <p:spPr>
          <a:xfrm>
            <a:off x="1849351" y="1726057"/>
            <a:ext cx="2219218" cy="1631216"/>
          </a:xfrm>
          <a:prstGeom prst="rect">
            <a:avLst/>
          </a:prstGeom>
          <a:noFill/>
        </p:spPr>
        <p:txBody>
          <a:bodyPr wrap="square" rtlCol="0">
            <a:spAutoFit/>
          </a:bodyPr>
          <a:lstStyle/>
          <a:p>
            <a:r>
              <a:rPr lang="en-US" sz="2000" b="1" dirty="0" smtClean="0"/>
              <a:t>The tag explains that the tree should not be moved out of the quarantine area.</a:t>
            </a:r>
            <a:endParaRPr lang="en-US" sz="2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36305" y="1676671"/>
            <a:ext cx="3650533" cy="2737900"/>
          </a:xfrm>
          <a:prstGeom prst="rect">
            <a:avLst/>
          </a:prstGeom>
          <a:ln>
            <a:noFill/>
          </a:ln>
          <a:effectLst>
            <a:outerShdw blurRad="292100" dist="139700" dir="2700000" algn="tl" rotWithShape="0">
              <a:srgbClr val="333333">
                <a:alpha val="65000"/>
              </a:srgbClr>
            </a:outerShdw>
          </a:effectLst>
        </p:spPr>
      </p:pic>
      <p:pic>
        <p:nvPicPr>
          <p:cNvPr id="10" name="Picture 4" descr="ACP_Tags_Yellow_and_Blue1"/>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704334" y="3628598"/>
            <a:ext cx="2962907" cy="157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29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3"/>
          <p:cNvSpPr txBox="1">
            <a:spLocks noChangeArrowheads="1"/>
          </p:cNvSpPr>
          <p:nvPr/>
        </p:nvSpPr>
        <p:spPr bwMode="auto">
          <a:xfrm>
            <a:off x="287678" y="209461"/>
            <a:ext cx="8594743" cy="461665"/>
          </a:xfrm>
          <a:prstGeom prst="rect">
            <a:avLst/>
          </a:prstGeom>
          <a:noFill/>
          <a:ln w="9525">
            <a:noFill/>
            <a:miter lim="800000"/>
            <a:headEnd/>
            <a:tailEnd/>
          </a:ln>
          <a:effec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defRPr/>
            </a:pPr>
            <a:r>
              <a:rPr lang="en-US" dirty="0" smtClean="0">
                <a:solidFill>
                  <a:srgbClr val="800000"/>
                </a:solidFill>
                <a:effectLst>
                  <a:outerShdw blurRad="38100" dist="38100" dir="2700000" algn="tl">
                    <a:srgbClr val="C0C0C0"/>
                  </a:outerShdw>
                </a:effectLst>
                <a:latin typeface="+mj-lt"/>
              </a:rPr>
              <a:t>Be sure to buy citrus trees only from a reputable nursery</a:t>
            </a:r>
            <a:endParaRPr lang="en-US" sz="2000" dirty="0" smtClean="0">
              <a:solidFill>
                <a:srgbClr val="800000"/>
              </a:solidFill>
              <a:latin typeface="+mj-lt"/>
            </a:endParaRPr>
          </a:p>
        </p:txBody>
      </p:sp>
      <p:sp>
        <p:nvSpPr>
          <p:cNvPr id="2" name="TextBox 1"/>
          <p:cNvSpPr txBox="1"/>
          <p:nvPr/>
        </p:nvSpPr>
        <p:spPr>
          <a:xfrm>
            <a:off x="1002082" y="2305159"/>
            <a:ext cx="3196749" cy="1938992"/>
          </a:xfrm>
          <a:prstGeom prst="rect">
            <a:avLst/>
          </a:prstGeom>
          <a:noFill/>
        </p:spPr>
        <p:txBody>
          <a:bodyPr wrap="square" rtlCol="0">
            <a:spAutoFit/>
          </a:bodyPr>
          <a:lstStyle/>
          <a:p>
            <a:r>
              <a:rPr lang="en-US" sz="2000" b="1" dirty="0" smtClean="0"/>
              <a:t>If you don’t know where the plants came from, then don’t buy them!</a:t>
            </a:r>
          </a:p>
          <a:p>
            <a:endParaRPr lang="en-US" sz="2000" b="1" dirty="0"/>
          </a:p>
          <a:p>
            <a:r>
              <a:rPr lang="en-US" sz="2000" b="1" dirty="0" smtClean="0"/>
              <a:t>They may be full of pests and diseases.</a:t>
            </a:r>
            <a:endParaRPr lang="en-US" sz="2000" b="1" dirty="0"/>
          </a:p>
        </p:txBody>
      </p:sp>
      <p:pic>
        <p:nvPicPr>
          <p:cNvPr id="7" name="Picture 2" descr="Needles Inspection station Va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7241" y="1925437"/>
            <a:ext cx="3761573" cy="2821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929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876823" y="2191193"/>
            <a:ext cx="36243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r>
              <a:rPr lang="en-US" sz="2000" dirty="0" smtClean="0">
                <a:latin typeface="+mn-lt"/>
              </a:rPr>
              <a:t>The </a:t>
            </a:r>
            <a:r>
              <a:rPr lang="en-US" sz="2000" dirty="0" err="1" smtClean="0">
                <a:latin typeface="+mn-lt"/>
              </a:rPr>
              <a:t>psyllids</a:t>
            </a:r>
            <a:r>
              <a:rPr lang="en-US" sz="2000" dirty="0" smtClean="0">
                <a:latin typeface="+mn-lt"/>
              </a:rPr>
              <a:t> can’t live on citrus fruit.  So as long as you brush or wash the fruit and make sure it is free of leaves and twigs before transporting it, it is ok to move it.</a:t>
            </a:r>
            <a:endParaRPr lang="en-US" sz="2000" dirty="0">
              <a:latin typeface="+mn-lt"/>
            </a:endParaRPr>
          </a:p>
        </p:txBody>
      </p:sp>
      <p:pic>
        <p:nvPicPr>
          <p:cNvPr id="11" name="Picture 12" descr="Gary resiz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8449" y="1981017"/>
            <a:ext cx="3553414" cy="2667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
          <p:cNvSpPr txBox="1">
            <a:spLocks noChangeArrowheads="1"/>
          </p:cNvSpPr>
          <p:nvPr/>
        </p:nvSpPr>
        <p:spPr bwMode="auto">
          <a:xfrm>
            <a:off x="369870" y="188913"/>
            <a:ext cx="8594743" cy="830997"/>
          </a:xfrm>
          <a:prstGeom prst="rect">
            <a:avLst/>
          </a:prstGeom>
          <a:noFill/>
          <a:ln w="9525">
            <a:noFill/>
            <a:miter lim="800000"/>
            <a:headEnd/>
            <a:tailEnd/>
          </a:ln>
          <a:effec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defRPr/>
            </a:pPr>
            <a:r>
              <a:rPr lang="en-US" dirty="0" smtClean="0">
                <a:solidFill>
                  <a:srgbClr val="800000"/>
                </a:solidFill>
                <a:effectLst>
                  <a:outerShdw blurRad="38100" dist="38100" dir="2700000" algn="tl">
                    <a:srgbClr val="C0C0C0"/>
                  </a:outerShdw>
                </a:effectLst>
                <a:latin typeface="+mj-lt"/>
              </a:rPr>
              <a:t>If I am in the quarantine area, is it ok to pick the fruit and give it to my friends?</a:t>
            </a:r>
            <a:endParaRPr lang="en-US" sz="2000" dirty="0" smtClean="0">
              <a:solidFill>
                <a:srgbClr val="800000"/>
              </a:solidFill>
              <a:latin typeface="+mj-lt"/>
            </a:endParaRPr>
          </a:p>
        </p:txBody>
      </p:sp>
    </p:spTree>
    <p:custDataLst>
      <p:tags r:id="rId1"/>
    </p:custDataLst>
    <p:extLst>
      <p:ext uri="{BB962C8B-B14F-4D97-AF65-F5344CB8AC3E}">
        <p14:creationId xmlns:p14="http://schemas.microsoft.com/office/powerpoint/2010/main" val="1600339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513567" y="1359435"/>
            <a:ext cx="511667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r>
              <a:rPr lang="en-US" sz="2000" dirty="0" smtClean="0">
                <a:solidFill>
                  <a:prstClr val="black"/>
                </a:solidFill>
              </a:rPr>
              <a:t>To avoid spreading Asian citrus </a:t>
            </a:r>
            <a:r>
              <a:rPr lang="en-US" sz="2000" dirty="0" err="1" smtClean="0">
                <a:solidFill>
                  <a:prstClr val="black"/>
                </a:solidFill>
              </a:rPr>
              <a:t>psyllid</a:t>
            </a:r>
            <a:r>
              <a:rPr lang="en-US" sz="2000" dirty="0" smtClean="0">
                <a:solidFill>
                  <a:prstClr val="black"/>
                </a:solidFill>
              </a:rPr>
              <a:t>, when your citrus trees are pruned, make sure the green waste:</a:t>
            </a:r>
          </a:p>
          <a:p>
            <a:pPr marL="342900" indent="-342900">
              <a:buFont typeface="Arial" pitchFamily="34" charset="0"/>
              <a:buChar char="•"/>
            </a:pPr>
            <a:r>
              <a:rPr lang="en-US" sz="2000" dirty="0" smtClean="0">
                <a:solidFill>
                  <a:prstClr val="black"/>
                </a:solidFill>
              </a:rPr>
              <a:t>Dries out for two weeks before putting it in the recycling can</a:t>
            </a:r>
          </a:p>
          <a:p>
            <a:pPr marL="342900" indent="-342900">
              <a:buFont typeface="Arial" pitchFamily="34" charset="0"/>
              <a:buChar char="•"/>
            </a:pPr>
            <a:r>
              <a:rPr lang="en-US" sz="2000" dirty="0" smtClean="0">
                <a:solidFill>
                  <a:prstClr val="black"/>
                </a:solidFill>
              </a:rPr>
              <a:t>Or double bag it before putting in trash cans</a:t>
            </a:r>
          </a:p>
          <a:p>
            <a:pPr marL="342900" indent="-342900">
              <a:buFont typeface="Arial" pitchFamily="34" charset="0"/>
              <a:buChar char="•"/>
            </a:pPr>
            <a:r>
              <a:rPr lang="en-US" sz="2000" dirty="0" smtClean="0">
                <a:solidFill>
                  <a:prstClr val="black"/>
                </a:solidFill>
              </a:rPr>
              <a:t>Or chip and shred it to dry it out before disposing of it</a:t>
            </a:r>
          </a:p>
          <a:p>
            <a:pPr marL="342900" indent="-342900">
              <a:buFont typeface="Arial" pitchFamily="34" charset="0"/>
              <a:buChar char="•"/>
            </a:pPr>
            <a:endParaRPr lang="en-US" sz="2000" dirty="0">
              <a:solidFill>
                <a:prstClr val="black"/>
              </a:solidFill>
            </a:endParaRPr>
          </a:p>
        </p:txBody>
      </p:sp>
      <p:sp>
        <p:nvSpPr>
          <p:cNvPr id="12" name="Text Box 3"/>
          <p:cNvSpPr txBox="1">
            <a:spLocks noChangeArrowheads="1"/>
          </p:cNvSpPr>
          <p:nvPr/>
        </p:nvSpPr>
        <p:spPr bwMode="auto">
          <a:xfrm>
            <a:off x="369870" y="188913"/>
            <a:ext cx="8594743" cy="830997"/>
          </a:xfrm>
          <a:prstGeom prst="rect">
            <a:avLst/>
          </a:prstGeom>
          <a:noFill/>
          <a:ln w="9525">
            <a:noFill/>
            <a:miter lim="800000"/>
            <a:headEnd/>
            <a:tailEnd/>
          </a:ln>
          <a:effec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defRPr/>
            </a:pPr>
            <a:r>
              <a:rPr lang="en-US" dirty="0" smtClean="0">
                <a:solidFill>
                  <a:srgbClr val="800000"/>
                </a:solidFill>
                <a:effectLst>
                  <a:outerShdw blurRad="38100" dist="38100" dir="2700000" algn="tl">
                    <a:srgbClr val="C0C0C0"/>
                  </a:outerShdw>
                </a:effectLst>
                <a:latin typeface="Calibri"/>
              </a:rPr>
              <a:t>If I am in an area known to have ACP, what should I do about green waste?</a:t>
            </a:r>
            <a:endParaRPr lang="en-US" sz="2000" dirty="0" smtClean="0">
              <a:solidFill>
                <a:srgbClr val="800000"/>
              </a:solidFill>
              <a:latin typeface="Calibri"/>
            </a:endParaRPr>
          </a:p>
        </p:txBody>
      </p:sp>
      <p:pic>
        <p:nvPicPr>
          <p:cNvPr id="6" name="Picture 5" descr="IMG_239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63329" y="3597139"/>
            <a:ext cx="3334375" cy="22223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G_726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69194" y="1019910"/>
            <a:ext cx="2400300" cy="2951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79043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7" name="Rectangle 11"/>
          <p:cNvSpPr>
            <a:spLocks noChangeArrowheads="1"/>
          </p:cNvSpPr>
          <p:nvPr/>
        </p:nvSpPr>
        <p:spPr bwMode="auto">
          <a:xfrm>
            <a:off x="616449" y="224069"/>
            <a:ext cx="8270376" cy="1143000"/>
          </a:xfrm>
          <a:prstGeom prst="rect">
            <a:avLst/>
          </a:prstGeom>
          <a:noFill/>
          <a:ln w="9525">
            <a:noFill/>
            <a:miter lim="800000"/>
            <a:headEnd/>
            <a:tailEnd/>
          </a:ln>
        </p:spPr>
        <p:txBody>
          <a:bodyPr anchor="ctr"/>
          <a:lstStyle/>
          <a:p>
            <a:pPr algn="ctr">
              <a:defRPr/>
            </a:pPr>
            <a:r>
              <a:rPr lang="en-US" sz="2400" b="1" dirty="0" smtClean="0">
                <a:solidFill>
                  <a:srgbClr val="800000"/>
                </a:solidFill>
                <a:effectLst>
                  <a:outerShdw blurRad="38100" dist="38100" dir="2700000" algn="tl">
                    <a:srgbClr val="C0C0C0"/>
                  </a:outerShdw>
                </a:effectLst>
              </a:rPr>
              <a:t>How do I look for the </a:t>
            </a:r>
            <a:r>
              <a:rPr lang="en-US" sz="2400" b="1" dirty="0" err="1" smtClean="0">
                <a:solidFill>
                  <a:srgbClr val="800000"/>
                </a:solidFill>
                <a:effectLst>
                  <a:outerShdw blurRad="38100" dist="38100" dir="2700000" algn="tl">
                    <a:srgbClr val="C0C0C0"/>
                  </a:outerShdw>
                </a:effectLst>
              </a:rPr>
              <a:t>psyllid</a:t>
            </a:r>
            <a:r>
              <a:rPr lang="en-US" sz="2400" b="1" dirty="0" smtClean="0">
                <a:solidFill>
                  <a:srgbClr val="800000"/>
                </a:solidFill>
                <a:effectLst>
                  <a:outerShdw blurRad="38100" dist="38100" dir="2700000" algn="tl">
                    <a:srgbClr val="C0C0C0"/>
                  </a:outerShdw>
                </a:effectLst>
              </a:rPr>
              <a:t>?</a:t>
            </a:r>
          </a:p>
          <a:p>
            <a:pPr>
              <a:defRPr/>
            </a:pPr>
            <a:r>
              <a:rPr lang="en-US" sz="1200" dirty="0">
                <a:solidFill>
                  <a:srgbClr val="A50021"/>
                </a:solidFill>
                <a:effectLst>
                  <a:outerShdw blurRad="38100" dist="38100" dir="2700000" algn="tl">
                    <a:srgbClr val="C0C0C0"/>
                  </a:outerShdw>
                </a:effectLst>
              </a:rPr>
              <a:t/>
            </a:r>
            <a:br>
              <a:rPr lang="en-US" sz="1200" dirty="0">
                <a:solidFill>
                  <a:srgbClr val="A50021"/>
                </a:solidFill>
                <a:effectLst>
                  <a:outerShdw blurRad="38100" dist="38100" dir="2700000" algn="tl">
                    <a:srgbClr val="C0C0C0"/>
                  </a:outerShdw>
                </a:effectLst>
              </a:rPr>
            </a:br>
            <a:r>
              <a:rPr lang="en-US" sz="2000" b="1" dirty="0" smtClean="0">
                <a:solidFill>
                  <a:prstClr val="black"/>
                </a:solidFill>
              </a:rPr>
              <a:t>Look at new leaves </a:t>
            </a:r>
            <a:r>
              <a:rPr lang="en-US" sz="2000" b="1" dirty="0">
                <a:solidFill>
                  <a:prstClr val="black"/>
                </a:solidFill>
              </a:rPr>
              <a:t>for </a:t>
            </a:r>
            <a:r>
              <a:rPr lang="en-US" sz="2000" b="1" dirty="0" smtClean="0">
                <a:solidFill>
                  <a:prstClr val="black"/>
                </a:solidFill>
              </a:rPr>
              <a:t>adult and </a:t>
            </a:r>
            <a:r>
              <a:rPr lang="en-US" sz="2000" b="1" dirty="0" err="1" smtClean="0">
                <a:solidFill>
                  <a:prstClr val="black"/>
                </a:solidFill>
              </a:rPr>
              <a:t>nymphal</a:t>
            </a:r>
            <a:r>
              <a:rPr lang="en-US" sz="2000" b="1" dirty="0" smtClean="0">
                <a:solidFill>
                  <a:prstClr val="black"/>
                </a:solidFill>
              </a:rPr>
              <a:t> </a:t>
            </a:r>
            <a:r>
              <a:rPr lang="en-US" sz="2000" b="1" dirty="0" err="1" smtClean="0">
                <a:solidFill>
                  <a:prstClr val="black"/>
                </a:solidFill>
              </a:rPr>
              <a:t>psyllids</a:t>
            </a:r>
            <a:r>
              <a:rPr lang="en-US" sz="2000" b="1" dirty="0" smtClean="0">
                <a:solidFill>
                  <a:prstClr val="black"/>
                </a:solidFill>
              </a:rPr>
              <a:t> and the waxy tubules they produce.</a:t>
            </a:r>
            <a:endParaRPr lang="en-US" sz="2000" b="1" dirty="0">
              <a:solidFill>
                <a:prstClr val="black"/>
              </a:solidFill>
            </a:endParaRPr>
          </a:p>
        </p:txBody>
      </p:sp>
      <p:sp>
        <p:nvSpPr>
          <p:cNvPr id="37896" name="Text Box 15"/>
          <p:cNvSpPr txBox="1">
            <a:spLocks noChangeArrowheads="1"/>
          </p:cNvSpPr>
          <p:nvPr/>
        </p:nvSpPr>
        <p:spPr bwMode="auto">
          <a:xfrm>
            <a:off x="7164388" y="3933825"/>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pitchFamily="-112" charset="-128"/>
              </a:defRPr>
            </a:lvl1pPr>
            <a:lvl2pPr marL="742950" indent="-285750" eaLnBrk="0" hangingPunct="0">
              <a:defRPr sz="2400" b="1">
                <a:solidFill>
                  <a:schemeClr val="tx1"/>
                </a:solidFill>
                <a:latin typeface="Arial" charset="0"/>
                <a:ea typeface="ＭＳ Ｐゴシック" pitchFamily="-112" charset="-128"/>
              </a:defRPr>
            </a:lvl2pPr>
            <a:lvl3pPr marL="1143000" indent="-228600" eaLnBrk="0" hangingPunct="0">
              <a:defRPr sz="2400" b="1">
                <a:solidFill>
                  <a:schemeClr val="tx1"/>
                </a:solidFill>
                <a:latin typeface="Arial" charset="0"/>
                <a:ea typeface="ＭＳ Ｐゴシック" pitchFamily="-112" charset="-128"/>
              </a:defRPr>
            </a:lvl3pPr>
            <a:lvl4pPr marL="1600200" indent="-228600" eaLnBrk="0" hangingPunct="0">
              <a:defRPr sz="2400" b="1">
                <a:solidFill>
                  <a:schemeClr val="tx1"/>
                </a:solidFill>
                <a:latin typeface="Arial" charset="0"/>
                <a:ea typeface="ＭＳ Ｐゴシック" pitchFamily="-112" charset="-128"/>
              </a:defRPr>
            </a:lvl4pPr>
            <a:lvl5pPr marL="2057400" indent="-228600" eaLnBrk="0" hangingPunct="0">
              <a:defRPr sz="2400" b="1">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112" charset="-128"/>
              </a:defRPr>
            </a:lvl9pPr>
          </a:lstStyle>
          <a:p>
            <a:pPr algn="r" eaLnBrk="1" hangingPunct="1"/>
            <a:r>
              <a:rPr lang="en-US" sz="1600" dirty="0">
                <a:solidFill>
                  <a:prstClr val="white"/>
                </a:solidFill>
              </a:rPr>
              <a:t>Nymphs</a:t>
            </a:r>
          </a:p>
          <a:p>
            <a:pPr algn="r" eaLnBrk="1" hangingPunct="1"/>
            <a:r>
              <a:rPr lang="en-US" sz="1600" dirty="0">
                <a:solidFill>
                  <a:prstClr val="white"/>
                </a:solidFill>
              </a:rPr>
              <a:t>with tubules</a:t>
            </a:r>
          </a:p>
        </p:txBody>
      </p:sp>
      <p:sp>
        <p:nvSpPr>
          <p:cNvPr id="37900" name="Text Box 20"/>
          <p:cNvSpPr txBox="1">
            <a:spLocks noChangeArrowheads="1"/>
          </p:cNvSpPr>
          <p:nvPr/>
        </p:nvSpPr>
        <p:spPr bwMode="auto">
          <a:xfrm>
            <a:off x="3851275" y="1701800"/>
            <a:ext cx="1687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12" charset="-128"/>
              </a:defRPr>
            </a:lvl1pPr>
            <a:lvl2pPr marL="742950" indent="-285750" eaLnBrk="0" hangingPunct="0">
              <a:defRPr sz="2400" b="1">
                <a:solidFill>
                  <a:schemeClr val="tx1"/>
                </a:solidFill>
                <a:latin typeface="Arial" charset="0"/>
                <a:ea typeface="ＭＳ Ｐゴシック" pitchFamily="-112" charset="-128"/>
              </a:defRPr>
            </a:lvl2pPr>
            <a:lvl3pPr marL="1143000" indent="-228600" eaLnBrk="0" hangingPunct="0">
              <a:defRPr sz="2400" b="1">
                <a:solidFill>
                  <a:schemeClr val="tx1"/>
                </a:solidFill>
                <a:latin typeface="Arial" charset="0"/>
                <a:ea typeface="ＭＳ Ｐゴシック" pitchFamily="-112" charset="-128"/>
              </a:defRPr>
            </a:lvl3pPr>
            <a:lvl4pPr marL="1600200" indent="-228600" eaLnBrk="0" hangingPunct="0">
              <a:defRPr sz="2400" b="1">
                <a:solidFill>
                  <a:schemeClr val="tx1"/>
                </a:solidFill>
                <a:latin typeface="Arial" charset="0"/>
                <a:ea typeface="ＭＳ Ｐゴシック" pitchFamily="-112" charset="-128"/>
              </a:defRPr>
            </a:lvl4pPr>
            <a:lvl5pPr marL="2057400" indent="-228600" eaLnBrk="0" hangingPunct="0">
              <a:defRPr sz="2400" b="1">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112" charset="-128"/>
              </a:defRPr>
            </a:lvl9pPr>
          </a:lstStyle>
          <a:p>
            <a:pPr algn="r">
              <a:spcBef>
                <a:spcPct val="50000"/>
              </a:spcBef>
            </a:pPr>
            <a:r>
              <a:rPr lang="en-US" sz="800" b="0">
                <a:solidFill>
                  <a:prstClr val="white"/>
                </a:solidFill>
              </a:rPr>
              <a:t>E. Grafton-Cardwell</a:t>
            </a:r>
          </a:p>
        </p:txBody>
      </p:sp>
      <p:sp>
        <p:nvSpPr>
          <p:cNvPr id="37903" name="Text Box 23"/>
          <p:cNvSpPr txBox="1">
            <a:spLocks noChangeArrowheads="1"/>
          </p:cNvSpPr>
          <p:nvPr/>
        </p:nvSpPr>
        <p:spPr bwMode="auto">
          <a:xfrm>
            <a:off x="6011863" y="3860800"/>
            <a:ext cx="16875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12" charset="-128"/>
              </a:defRPr>
            </a:lvl1pPr>
            <a:lvl2pPr marL="742950" indent="-285750" eaLnBrk="0" hangingPunct="0">
              <a:defRPr sz="2400" b="1">
                <a:solidFill>
                  <a:schemeClr val="tx1"/>
                </a:solidFill>
                <a:latin typeface="Arial" charset="0"/>
                <a:ea typeface="ＭＳ Ｐゴシック" pitchFamily="-112" charset="-128"/>
              </a:defRPr>
            </a:lvl2pPr>
            <a:lvl3pPr marL="1143000" indent="-228600" eaLnBrk="0" hangingPunct="0">
              <a:defRPr sz="2400" b="1">
                <a:solidFill>
                  <a:schemeClr val="tx1"/>
                </a:solidFill>
                <a:latin typeface="Arial" charset="0"/>
                <a:ea typeface="ＭＳ Ｐゴシック" pitchFamily="-112" charset="-128"/>
              </a:defRPr>
            </a:lvl3pPr>
            <a:lvl4pPr marL="1600200" indent="-228600" eaLnBrk="0" hangingPunct="0">
              <a:defRPr sz="2400" b="1">
                <a:solidFill>
                  <a:schemeClr val="tx1"/>
                </a:solidFill>
                <a:latin typeface="Arial" charset="0"/>
                <a:ea typeface="ＭＳ Ｐゴシック" pitchFamily="-112" charset="-128"/>
              </a:defRPr>
            </a:lvl4pPr>
            <a:lvl5pPr marL="2057400" indent="-228600" eaLnBrk="0" hangingPunct="0">
              <a:defRPr sz="2400" b="1">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112" charset="-128"/>
              </a:defRPr>
            </a:lvl9pPr>
          </a:lstStyle>
          <a:p>
            <a:pPr>
              <a:spcBef>
                <a:spcPct val="50000"/>
              </a:spcBef>
            </a:pPr>
            <a:r>
              <a:rPr lang="en-US" sz="800" b="0" dirty="0">
                <a:solidFill>
                  <a:prstClr val="white"/>
                </a:solidFill>
              </a:rPr>
              <a:t>M. Rogers</a:t>
            </a:r>
          </a:p>
        </p:txBody>
      </p:sp>
      <p:pic>
        <p:nvPicPr>
          <p:cNvPr id="18" name="Picture 1" descr="ACP field shot 1_Rogers.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75921" y="1701800"/>
            <a:ext cx="3219110" cy="24210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 name="Picture 1"/>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595305" y="3624262"/>
            <a:ext cx="4171308" cy="2009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76141" y="2148003"/>
            <a:ext cx="3390471" cy="1200329"/>
          </a:xfrm>
          <a:prstGeom prst="rect">
            <a:avLst/>
          </a:prstGeom>
          <a:noFill/>
        </p:spPr>
        <p:txBody>
          <a:bodyPr wrap="square" rtlCol="0">
            <a:spAutoFit/>
          </a:bodyPr>
          <a:lstStyle/>
          <a:p>
            <a:r>
              <a:rPr lang="en-US" b="1" dirty="0" smtClean="0">
                <a:solidFill>
                  <a:prstClr val="black"/>
                </a:solidFill>
              </a:rPr>
              <a:t>If you find it, you can call your county </a:t>
            </a:r>
            <a:r>
              <a:rPr lang="en-US" b="1" dirty="0" err="1" smtClean="0">
                <a:solidFill>
                  <a:prstClr val="black"/>
                </a:solidFill>
              </a:rPr>
              <a:t>ag</a:t>
            </a:r>
            <a:r>
              <a:rPr lang="en-US" b="1" dirty="0" smtClean="0">
                <a:solidFill>
                  <a:prstClr val="black"/>
                </a:solidFill>
              </a:rPr>
              <a:t> commissioner</a:t>
            </a:r>
          </a:p>
          <a:p>
            <a:r>
              <a:rPr lang="en-US" b="1" dirty="0" smtClean="0">
                <a:solidFill>
                  <a:prstClr val="black"/>
                </a:solidFill>
              </a:rPr>
              <a:t>Or the CDFA hotline – either way act fast to contact the authorities</a:t>
            </a:r>
            <a:endParaRPr lang="en-US" b="1" dirty="0">
              <a:solidFill>
                <a:prstClr val="black"/>
              </a:solidFill>
            </a:endParaRPr>
          </a:p>
        </p:txBody>
      </p:sp>
    </p:spTree>
    <p:custDataLst>
      <p:tags r:id="rId1"/>
    </p:custDataLst>
    <p:extLst>
      <p:ext uri="{BB962C8B-B14F-4D97-AF65-F5344CB8AC3E}">
        <p14:creationId xmlns:p14="http://schemas.microsoft.com/office/powerpoint/2010/main" val="3735500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98983" y="193675"/>
            <a:ext cx="7380312" cy="1143000"/>
          </a:xfrm>
        </p:spPr>
        <p:txBody>
          <a:bodyPr/>
          <a:lstStyle/>
          <a:p>
            <a:pPr eaLnBrk="1" hangingPunct="1">
              <a:defRPr/>
            </a:pPr>
            <a:r>
              <a:rPr lang="en-US" sz="2400" b="1" dirty="0" smtClean="0">
                <a:solidFill>
                  <a:srgbClr val="800000"/>
                </a:solidFill>
                <a:effectLst>
                  <a:outerShdw blurRad="38100" dist="38100" dir="2700000" algn="tl">
                    <a:srgbClr val="C0C0C0"/>
                  </a:outerShdw>
                </a:effectLst>
              </a:rPr>
              <a:t>El psílido </a:t>
            </a:r>
            <a:r>
              <a:rPr lang="en-US" sz="2400" b="1" dirty="0" err="1" smtClean="0">
                <a:solidFill>
                  <a:srgbClr val="800000"/>
                </a:solidFill>
                <a:effectLst>
                  <a:outerShdw blurRad="38100" dist="38100" dir="2700000" algn="tl">
                    <a:srgbClr val="C0C0C0"/>
                  </a:outerShdw>
                </a:effectLst>
              </a:rPr>
              <a:t>tiene</a:t>
            </a:r>
            <a:r>
              <a:rPr lang="en-US" sz="2400" b="1" dirty="0" smtClean="0">
                <a:solidFill>
                  <a:srgbClr val="800000"/>
                </a:solidFill>
                <a:effectLst>
                  <a:outerShdw blurRad="38100" dist="38100" dir="2700000" algn="tl">
                    <a:srgbClr val="C0C0C0"/>
                  </a:outerShdw>
                </a:effectLst>
              </a:rPr>
              <a:t> </a:t>
            </a:r>
            <a:r>
              <a:rPr lang="en-US" sz="2400" b="1" dirty="0" err="1" smtClean="0">
                <a:solidFill>
                  <a:srgbClr val="800000"/>
                </a:solidFill>
                <a:effectLst>
                  <a:outerShdw blurRad="38100" dist="38100" dir="2700000" algn="tl">
                    <a:srgbClr val="C0C0C0"/>
                  </a:outerShdw>
                </a:effectLst>
              </a:rPr>
              <a:t>varias</a:t>
            </a:r>
            <a:r>
              <a:rPr lang="en-US" sz="2400" b="1" dirty="0" smtClean="0">
                <a:solidFill>
                  <a:srgbClr val="800000"/>
                </a:solidFill>
                <a:effectLst>
                  <a:outerShdw blurRad="38100" dist="38100" dir="2700000" algn="tl">
                    <a:srgbClr val="C0C0C0"/>
                  </a:outerShdw>
                </a:effectLst>
              </a:rPr>
              <a:t> </a:t>
            </a:r>
            <a:r>
              <a:rPr lang="en-US" sz="2400" b="1" dirty="0" err="1" smtClean="0">
                <a:solidFill>
                  <a:srgbClr val="800000"/>
                </a:solidFill>
                <a:effectLst>
                  <a:outerShdw blurRad="38100" dist="38100" dir="2700000" algn="tl">
                    <a:srgbClr val="C0C0C0"/>
                  </a:outerShdw>
                </a:effectLst>
              </a:rPr>
              <a:t>etapas</a:t>
            </a:r>
            <a:r>
              <a:rPr lang="en-US" sz="2400" b="1" dirty="0" smtClean="0">
                <a:solidFill>
                  <a:srgbClr val="800000"/>
                </a:solidFill>
                <a:effectLst>
                  <a:outerShdw blurRad="38100" dist="38100" dir="2700000" algn="tl">
                    <a:srgbClr val="C0C0C0"/>
                  </a:outerShdw>
                </a:effectLst>
              </a:rPr>
              <a:t> o </a:t>
            </a:r>
            <a:r>
              <a:rPr lang="en-US" sz="2400" b="1" dirty="0" err="1" smtClean="0">
                <a:solidFill>
                  <a:srgbClr val="800000"/>
                </a:solidFill>
                <a:effectLst>
                  <a:outerShdw blurRad="38100" dist="38100" dir="2700000" algn="tl">
                    <a:srgbClr val="C0C0C0"/>
                  </a:outerShdw>
                </a:effectLst>
              </a:rPr>
              <a:t>estadios</a:t>
            </a:r>
            <a:r>
              <a:rPr lang="en-US" sz="2400" b="1" dirty="0" smtClean="0">
                <a:solidFill>
                  <a:srgbClr val="800000"/>
                </a:solidFill>
                <a:effectLst>
                  <a:outerShdw blurRad="38100" dist="38100" dir="2700000" algn="tl">
                    <a:srgbClr val="C0C0C0"/>
                  </a:outerShdw>
                </a:effectLst>
              </a:rPr>
              <a:t>: </a:t>
            </a:r>
            <a:r>
              <a:rPr lang="en-US" sz="2400" b="1" dirty="0" err="1" smtClean="0">
                <a:solidFill>
                  <a:srgbClr val="800000"/>
                </a:solidFill>
                <a:effectLst>
                  <a:outerShdw blurRad="38100" dist="38100" dir="2700000" algn="tl">
                    <a:srgbClr val="C0C0C0"/>
                  </a:outerShdw>
                </a:effectLst>
              </a:rPr>
              <a:t>huevecillo</a:t>
            </a:r>
            <a:r>
              <a:rPr lang="en-US" sz="2400" b="1" dirty="0" smtClean="0">
                <a:solidFill>
                  <a:srgbClr val="800000"/>
                </a:solidFill>
                <a:effectLst>
                  <a:outerShdw blurRad="38100" dist="38100" dir="2700000" algn="tl">
                    <a:srgbClr val="C0C0C0"/>
                  </a:outerShdw>
                </a:effectLst>
              </a:rPr>
              <a:t>, 5 </a:t>
            </a:r>
            <a:r>
              <a:rPr lang="en-US" sz="2400" b="1" dirty="0" err="1" smtClean="0">
                <a:solidFill>
                  <a:srgbClr val="800000"/>
                </a:solidFill>
                <a:effectLst>
                  <a:outerShdw blurRad="38100" dist="38100" dir="2700000" algn="tl">
                    <a:srgbClr val="C0C0C0"/>
                  </a:outerShdw>
                </a:effectLst>
              </a:rPr>
              <a:t>fases</a:t>
            </a:r>
            <a:r>
              <a:rPr lang="en-US" sz="2400" b="1" dirty="0" smtClean="0">
                <a:solidFill>
                  <a:srgbClr val="800000"/>
                </a:solidFill>
                <a:effectLst>
                  <a:outerShdw blurRad="38100" dist="38100" dir="2700000" algn="tl">
                    <a:srgbClr val="C0C0C0"/>
                  </a:outerShdw>
                </a:effectLst>
              </a:rPr>
              <a:t> </a:t>
            </a:r>
            <a:r>
              <a:rPr lang="en-US" sz="2400" b="1" dirty="0" err="1" smtClean="0">
                <a:solidFill>
                  <a:srgbClr val="800000"/>
                </a:solidFill>
                <a:effectLst>
                  <a:outerShdw blurRad="38100" dist="38100" dir="2700000" algn="tl">
                    <a:srgbClr val="C0C0C0"/>
                  </a:outerShdw>
                </a:effectLst>
              </a:rPr>
              <a:t>intermedias</a:t>
            </a:r>
            <a:r>
              <a:rPr lang="en-US" sz="2400" b="1" dirty="0" smtClean="0">
                <a:solidFill>
                  <a:srgbClr val="800000"/>
                </a:solidFill>
                <a:effectLst>
                  <a:outerShdw blurRad="38100" dist="38100" dir="2700000" algn="tl">
                    <a:srgbClr val="C0C0C0"/>
                  </a:outerShdw>
                </a:effectLst>
              </a:rPr>
              <a:t> sin alas, </a:t>
            </a:r>
            <a:r>
              <a:rPr lang="en-US" sz="2400" b="1" dirty="0" err="1" smtClean="0">
                <a:solidFill>
                  <a:srgbClr val="800000"/>
                </a:solidFill>
                <a:effectLst>
                  <a:outerShdw blurRad="38100" dist="38100" dir="2700000" algn="tl">
                    <a:srgbClr val="C0C0C0"/>
                  </a:outerShdw>
                </a:effectLst>
              </a:rPr>
              <a:t>conocidas</a:t>
            </a:r>
            <a:r>
              <a:rPr lang="en-US" sz="2400" b="1" dirty="0" smtClean="0">
                <a:solidFill>
                  <a:srgbClr val="800000"/>
                </a:solidFill>
                <a:effectLst>
                  <a:outerShdw blurRad="38100" dist="38100" dir="2700000" algn="tl">
                    <a:srgbClr val="C0C0C0"/>
                  </a:outerShdw>
                </a:effectLst>
              </a:rPr>
              <a:t> </a:t>
            </a:r>
            <a:r>
              <a:rPr lang="en-US" sz="2400" b="1" dirty="0" err="1" smtClean="0">
                <a:solidFill>
                  <a:srgbClr val="800000"/>
                </a:solidFill>
                <a:effectLst>
                  <a:outerShdw blurRad="38100" dist="38100" dir="2700000" algn="tl">
                    <a:srgbClr val="C0C0C0"/>
                  </a:outerShdw>
                </a:effectLst>
              </a:rPr>
              <a:t>como</a:t>
            </a:r>
            <a:r>
              <a:rPr lang="en-US" sz="2400" b="1" dirty="0" smtClean="0">
                <a:solidFill>
                  <a:srgbClr val="800000"/>
                </a:solidFill>
                <a:effectLst>
                  <a:outerShdw blurRad="38100" dist="38100" dir="2700000" algn="tl">
                    <a:srgbClr val="C0C0C0"/>
                  </a:outerShdw>
                </a:effectLst>
              </a:rPr>
              <a:t> </a:t>
            </a:r>
            <a:r>
              <a:rPr lang="en-US" sz="2400" b="1" dirty="0" err="1" smtClean="0">
                <a:solidFill>
                  <a:srgbClr val="800000"/>
                </a:solidFill>
                <a:effectLst>
                  <a:outerShdw blurRad="38100" dist="38100" dir="2700000" algn="tl">
                    <a:srgbClr val="C0C0C0"/>
                  </a:outerShdw>
                </a:effectLst>
              </a:rPr>
              <a:t>ninfas</a:t>
            </a:r>
            <a:r>
              <a:rPr lang="en-US" sz="2400" b="1" dirty="0" smtClean="0">
                <a:solidFill>
                  <a:srgbClr val="800000"/>
                </a:solidFill>
                <a:effectLst>
                  <a:outerShdw blurRad="38100" dist="38100" dir="2700000" algn="tl">
                    <a:srgbClr val="C0C0C0"/>
                  </a:outerShdw>
                </a:effectLst>
              </a:rPr>
              <a:t>, y </a:t>
            </a:r>
            <a:r>
              <a:rPr lang="en-US" sz="2400" b="1" dirty="0" err="1" smtClean="0">
                <a:solidFill>
                  <a:srgbClr val="800000"/>
                </a:solidFill>
                <a:effectLst>
                  <a:outerShdw blurRad="38100" dist="38100" dir="2700000" algn="tl">
                    <a:srgbClr val="C0C0C0"/>
                  </a:outerShdw>
                </a:effectLst>
              </a:rPr>
              <a:t>una</a:t>
            </a:r>
            <a:r>
              <a:rPr lang="en-US" sz="2400" b="1" dirty="0" smtClean="0">
                <a:solidFill>
                  <a:srgbClr val="800000"/>
                </a:solidFill>
                <a:effectLst>
                  <a:outerShdw blurRad="38100" dist="38100" dir="2700000" algn="tl">
                    <a:srgbClr val="C0C0C0"/>
                  </a:outerShdw>
                </a:effectLst>
              </a:rPr>
              <a:t> </a:t>
            </a:r>
            <a:r>
              <a:rPr lang="en-US" sz="2400" b="1" dirty="0" err="1" smtClean="0">
                <a:solidFill>
                  <a:srgbClr val="800000"/>
                </a:solidFill>
                <a:effectLst>
                  <a:outerShdw blurRad="38100" dist="38100" dir="2700000" algn="tl">
                    <a:srgbClr val="C0C0C0"/>
                  </a:outerShdw>
                </a:effectLst>
              </a:rPr>
              <a:t>como</a:t>
            </a:r>
            <a:r>
              <a:rPr lang="en-US" sz="2400" b="1" dirty="0" smtClean="0">
                <a:solidFill>
                  <a:srgbClr val="800000"/>
                </a:solidFill>
                <a:effectLst>
                  <a:outerShdw blurRad="38100" dist="38100" dir="2700000" algn="tl">
                    <a:srgbClr val="C0C0C0"/>
                  </a:outerShdw>
                </a:effectLst>
              </a:rPr>
              <a:t> </a:t>
            </a:r>
            <a:r>
              <a:rPr lang="en-US" sz="2400" b="1" dirty="0" err="1" smtClean="0">
                <a:solidFill>
                  <a:srgbClr val="800000"/>
                </a:solidFill>
                <a:effectLst>
                  <a:outerShdw blurRad="38100" dist="38100" dir="2700000" algn="tl">
                    <a:srgbClr val="C0C0C0"/>
                  </a:outerShdw>
                </a:effectLst>
              </a:rPr>
              <a:t>adulto</a:t>
            </a:r>
            <a:r>
              <a:rPr lang="en-US" sz="2400" b="1" dirty="0" smtClean="0">
                <a:solidFill>
                  <a:srgbClr val="800000"/>
                </a:solidFill>
                <a:effectLst>
                  <a:outerShdw blurRad="38100" dist="38100" dir="2700000" algn="tl">
                    <a:srgbClr val="C0C0C0"/>
                  </a:outerShdw>
                </a:effectLst>
              </a:rPr>
              <a:t> </a:t>
            </a:r>
            <a:r>
              <a:rPr lang="en-US" sz="2400" b="1" dirty="0" err="1" smtClean="0">
                <a:solidFill>
                  <a:srgbClr val="800000"/>
                </a:solidFill>
                <a:effectLst>
                  <a:outerShdw blurRad="38100" dist="38100" dir="2700000" algn="tl">
                    <a:srgbClr val="C0C0C0"/>
                  </a:outerShdw>
                </a:effectLst>
              </a:rPr>
              <a:t>alado</a:t>
            </a:r>
            <a:endParaRPr lang="en-US" sz="2400" b="1" dirty="0" smtClean="0">
              <a:solidFill>
                <a:srgbClr val="800000"/>
              </a:solidFill>
              <a:effectLst>
                <a:outerShdw blurRad="38100" dist="38100" dir="2700000" algn="tl">
                  <a:srgbClr val="C0C0C0"/>
                </a:outerShdw>
              </a:effectLst>
            </a:endParaRPr>
          </a:p>
        </p:txBody>
      </p:sp>
      <p:pic>
        <p:nvPicPr>
          <p:cNvPr id="4099" name="Picture 4" descr="acpsyllid"/>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3343275" y="1408136"/>
            <a:ext cx="4286250" cy="3667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5"/>
          <p:cNvSpPr>
            <a:spLocks noChangeShapeType="1"/>
          </p:cNvSpPr>
          <p:nvPr/>
        </p:nvSpPr>
        <p:spPr bwMode="auto">
          <a:xfrm>
            <a:off x="3635375" y="1979636"/>
            <a:ext cx="720725"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1" name="Text Box 6"/>
          <p:cNvSpPr txBox="1">
            <a:spLocks noChangeArrowheads="1"/>
          </p:cNvSpPr>
          <p:nvPr/>
        </p:nvSpPr>
        <p:spPr bwMode="auto">
          <a:xfrm>
            <a:off x="2751138" y="1349399"/>
            <a:ext cx="10456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n-US" dirty="0" err="1">
                <a:latin typeface="+mn-lt"/>
              </a:rPr>
              <a:t>Adulto</a:t>
            </a:r>
            <a:endParaRPr lang="en-US" dirty="0">
              <a:latin typeface="+mn-lt"/>
            </a:endParaRPr>
          </a:p>
        </p:txBody>
      </p:sp>
      <p:sp>
        <p:nvSpPr>
          <p:cNvPr id="4102" name="Text Box 7"/>
          <p:cNvSpPr txBox="1">
            <a:spLocks noChangeArrowheads="1"/>
          </p:cNvSpPr>
          <p:nvPr/>
        </p:nvSpPr>
        <p:spPr bwMode="auto">
          <a:xfrm>
            <a:off x="2679700" y="4806974"/>
            <a:ext cx="15156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n-US">
                <a:latin typeface="+mn-lt"/>
              </a:rPr>
              <a:t>Huevecillo</a:t>
            </a:r>
          </a:p>
        </p:txBody>
      </p:sp>
      <p:sp>
        <p:nvSpPr>
          <p:cNvPr id="4103" name="Text Box 8"/>
          <p:cNvSpPr txBox="1">
            <a:spLocks noChangeArrowheads="1"/>
          </p:cNvSpPr>
          <p:nvPr/>
        </p:nvSpPr>
        <p:spPr bwMode="auto">
          <a:xfrm>
            <a:off x="3882065" y="5003824"/>
            <a:ext cx="43088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n-US">
                <a:latin typeface="+mn-lt"/>
              </a:rPr>
              <a:t>5 ninfas </a:t>
            </a:r>
            <a:br>
              <a:rPr lang="en-US">
                <a:latin typeface="+mn-lt"/>
              </a:rPr>
            </a:br>
            <a:r>
              <a:rPr lang="en-US">
                <a:latin typeface="+mn-lt"/>
              </a:rPr>
              <a:t>(los insectos mudan para crecer)</a:t>
            </a:r>
            <a:endParaRPr lang="en-US" sz="2000" i="1">
              <a:latin typeface="+mn-lt"/>
            </a:endParaRPr>
          </a:p>
        </p:txBody>
      </p:sp>
      <p:sp>
        <p:nvSpPr>
          <p:cNvPr id="4104" name="Line 9"/>
          <p:cNvSpPr>
            <a:spLocks noChangeShapeType="1"/>
          </p:cNvSpPr>
          <p:nvPr/>
        </p:nvSpPr>
        <p:spPr bwMode="auto">
          <a:xfrm flipV="1">
            <a:off x="3276600" y="4356124"/>
            <a:ext cx="719138"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10"/>
          <p:cNvSpPr txBox="1">
            <a:spLocks noChangeArrowheads="1"/>
          </p:cNvSpPr>
          <p:nvPr/>
        </p:nvSpPr>
        <p:spPr bwMode="auto">
          <a:xfrm>
            <a:off x="250825" y="2997200"/>
            <a:ext cx="19036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r>
              <a:rPr lang="en-US" sz="1800" dirty="0" smtClean="0">
                <a:latin typeface="+mn-lt"/>
              </a:rPr>
              <a:t>The lifecycle takes about 4 weeks to complete</a:t>
            </a:r>
            <a:endParaRPr lang="en-US" sz="1800" dirty="0">
              <a:latin typeface="+mn-lt"/>
            </a:endParaRPr>
          </a:p>
        </p:txBody>
      </p:sp>
    </p:spTree>
    <p:extLst>
      <p:ext uri="{BB962C8B-B14F-4D97-AF65-F5344CB8AC3E}">
        <p14:creationId xmlns:p14="http://schemas.microsoft.com/office/powerpoint/2010/main" val="2815521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315823" y="72453"/>
            <a:ext cx="8735710" cy="1143000"/>
          </a:xfrm>
        </p:spPr>
        <p:txBody>
          <a:bodyPr/>
          <a:lstStyle/>
          <a:p>
            <a:pPr eaLnBrk="1" hangingPunct="1">
              <a:defRPr/>
            </a:pPr>
            <a:r>
              <a:rPr lang="en-US" sz="2400" b="1" dirty="0" smtClean="0">
                <a:solidFill>
                  <a:srgbClr val="800000"/>
                </a:solidFill>
                <a:effectLst>
                  <a:outerShdw blurRad="38100" dist="38100" dir="2700000" algn="tl">
                    <a:srgbClr val="C0C0C0"/>
                  </a:outerShdw>
                </a:effectLst>
                <a:ea typeface="+mj-ea"/>
                <a:cs typeface="Arial" pitchFamily="34" charset="0"/>
              </a:rPr>
              <a:t>How do I look for the disease?</a:t>
            </a:r>
            <a:r>
              <a:rPr lang="en-US" sz="2400" b="1" dirty="0" smtClean="0">
                <a:solidFill>
                  <a:srgbClr val="A50021"/>
                </a:solidFill>
                <a:effectLst>
                  <a:outerShdw blurRad="38100" dist="38100" dir="2700000" algn="tl">
                    <a:srgbClr val="C0C0C0"/>
                  </a:outerShdw>
                </a:effectLst>
                <a:ea typeface="+mj-ea"/>
                <a:cs typeface="Arial" pitchFamily="34" charset="0"/>
              </a:rPr>
              <a:t/>
            </a:r>
            <a:br>
              <a:rPr lang="en-US" sz="2400" b="1" dirty="0" smtClean="0">
                <a:solidFill>
                  <a:srgbClr val="A50021"/>
                </a:solidFill>
                <a:effectLst>
                  <a:outerShdw blurRad="38100" dist="38100" dir="2700000" algn="tl">
                    <a:srgbClr val="C0C0C0"/>
                  </a:outerShdw>
                </a:effectLst>
                <a:ea typeface="+mj-ea"/>
                <a:cs typeface="Arial" pitchFamily="34" charset="0"/>
              </a:rPr>
            </a:br>
            <a:r>
              <a:rPr lang="en-US" sz="2000" b="1" dirty="0" smtClean="0">
                <a:latin typeface="+mn-lt"/>
                <a:ea typeface="+mj-ea"/>
                <a:cs typeface="Arial" pitchFamily="34" charset="0"/>
              </a:rPr>
              <a:t>Look for blotchy yellowed leaves and small oddly shaped fruit.</a:t>
            </a:r>
            <a:endParaRPr lang="en-US" sz="2400" b="1" dirty="0" smtClean="0">
              <a:solidFill>
                <a:srgbClr val="660033"/>
              </a:solidFill>
              <a:latin typeface="+mn-lt"/>
              <a:ea typeface="+mj-ea"/>
              <a:cs typeface="Arial" pitchFamily="34" charset="0"/>
            </a:endParaRPr>
          </a:p>
        </p:txBody>
      </p:sp>
      <p:pic>
        <p:nvPicPr>
          <p:cNvPr id="21507" name="Picture 8" descr="tree flush yell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6413" y="1215453"/>
            <a:ext cx="3073400" cy="4608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9" descr="frui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11684" y="3697661"/>
            <a:ext cx="2810089" cy="1873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12"/>
          <p:cNvSpPr txBox="1">
            <a:spLocks noChangeArrowheads="1"/>
          </p:cNvSpPr>
          <p:nvPr/>
        </p:nvSpPr>
        <p:spPr bwMode="auto">
          <a:xfrm>
            <a:off x="7524750" y="6165850"/>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r>
              <a:rPr lang="en-US" sz="800">
                <a:solidFill>
                  <a:prstClr val="white"/>
                </a:solidFill>
              </a:rPr>
              <a:t>E. Grafton-Cardwell</a:t>
            </a:r>
          </a:p>
        </p:txBody>
      </p:sp>
      <p:pic>
        <p:nvPicPr>
          <p:cNvPr id="5122" name="Picture 2" descr="\\mail\users\beth\Documents\bgc_office\HLB\2012\Hacienda heights\First HLB inCA.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697667" y="1078502"/>
            <a:ext cx="3129241" cy="2346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72366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50521" y="908050"/>
            <a:ext cx="889347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s-ES" sz="2000" dirty="0">
                <a:latin typeface="+mn-lt"/>
              </a:rPr>
              <a:t> Si </a:t>
            </a:r>
            <a:r>
              <a:rPr lang="es-ES" sz="2000" dirty="0" smtClean="0">
                <a:latin typeface="+mn-lt"/>
              </a:rPr>
              <a:t>se encuentra </a:t>
            </a:r>
            <a:r>
              <a:rPr lang="es-ES" sz="2000" dirty="0">
                <a:latin typeface="+mn-lt"/>
              </a:rPr>
              <a:t>un psílido, todas las plantas hospederas en ese patio y en patios localizados en una área de 400 metros a la redonda se fumigan con un insecticida foliar y sistémico. </a:t>
            </a:r>
          </a:p>
          <a:p>
            <a:pPr eaLnBrk="1" hangingPunct="1"/>
            <a:r>
              <a:rPr lang="es-ES" sz="2000" dirty="0" smtClean="0">
                <a:solidFill>
                  <a:srgbClr val="990033"/>
                </a:solidFill>
                <a:latin typeface="+mn-lt"/>
              </a:rPr>
              <a:t>Un </a:t>
            </a:r>
            <a:r>
              <a:rPr lang="es-ES" sz="2000" dirty="0">
                <a:solidFill>
                  <a:srgbClr val="990033"/>
                </a:solidFill>
                <a:latin typeface="+mn-lt"/>
              </a:rPr>
              <a:t>fumigador profesional fumiga con insecticidas los</a:t>
            </a:r>
          </a:p>
          <a:p>
            <a:pPr eaLnBrk="1" hangingPunct="1"/>
            <a:r>
              <a:rPr lang="es-ES" sz="2000" dirty="0">
                <a:solidFill>
                  <a:srgbClr val="990033"/>
                </a:solidFill>
                <a:latin typeface="+mn-lt"/>
              </a:rPr>
              <a:t>      árboles de cítricos y plantas con un parentesco </a:t>
            </a:r>
            <a:br>
              <a:rPr lang="es-ES" sz="2000" dirty="0">
                <a:solidFill>
                  <a:srgbClr val="990033"/>
                </a:solidFill>
                <a:latin typeface="+mn-lt"/>
              </a:rPr>
            </a:br>
            <a:r>
              <a:rPr lang="es-ES" sz="2000" dirty="0">
                <a:solidFill>
                  <a:srgbClr val="990033"/>
                </a:solidFill>
                <a:latin typeface="+mn-lt"/>
              </a:rPr>
              <a:t>cercano a los cítricos</a:t>
            </a:r>
          </a:p>
          <a:p>
            <a:pPr eaLnBrk="1" hangingPunct="1"/>
            <a:r>
              <a:rPr lang="es-ES" sz="2000" dirty="0">
                <a:solidFill>
                  <a:srgbClr val="990033"/>
                </a:solidFill>
                <a:latin typeface="+mn-lt"/>
              </a:rPr>
              <a:t> 	</a:t>
            </a:r>
            <a:r>
              <a:rPr lang="es-ES" sz="2000" dirty="0" err="1">
                <a:latin typeface="+mn-lt"/>
              </a:rPr>
              <a:t>ciflutrin</a:t>
            </a:r>
            <a:r>
              <a:rPr lang="es-ES" sz="2000" dirty="0">
                <a:latin typeface="+mn-lt"/>
              </a:rPr>
              <a:t> (Tempo) un </a:t>
            </a:r>
            <a:r>
              <a:rPr lang="es-ES" sz="2000" dirty="0" err="1">
                <a:latin typeface="+mn-lt"/>
              </a:rPr>
              <a:t>piretoide</a:t>
            </a:r>
            <a:r>
              <a:rPr lang="es-ES" sz="2000" dirty="0">
                <a:latin typeface="+mn-lt"/>
              </a:rPr>
              <a:t> foliar </a:t>
            </a:r>
          </a:p>
          <a:p>
            <a:pPr eaLnBrk="1" hangingPunct="1"/>
            <a:r>
              <a:rPr lang="es-ES" sz="2000" dirty="0">
                <a:latin typeface="+mn-lt"/>
              </a:rPr>
              <a:t>	</a:t>
            </a:r>
            <a:r>
              <a:rPr lang="es-ES" sz="2000" dirty="0" err="1">
                <a:latin typeface="+mn-lt"/>
              </a:rPr>
              <a:t>imidacloprida</a:t>
            </a:r>
            <a:r>
              <a:rPr lang="es-ES" sz="2000" dirty="0">
                <a:latin typeface="+mn-lt"/>
              </a:rPr>
              <a:t> (</a:t>
            </a:r>
            <a:r>
              <a:rPr lang="es-ES" sz="2000" dirty="0" err="1">
                <a:latin typeface="+mn-lt"/>
              </a:rPr>
              <a:t>Merit</a:t>
            </a:r>
            <a:r>
              <a:rPr lang="es-ES" sz="2000" dirty="0">
                <a:latin typeface="+mn-lt"/>
              </a:rPr>
              <a:t>) un </a:t>
            </a:r>
            <a:r>
              <a:rPr lang="es-ES" sz="2000" dirty="0" err="1">
                <a:latin typeface="+mn-lt"/>
              </a:rPr>
              <a:t>neonicotinoide</a:t>
            </a:r>
            <a:r>
              <a:rPr lang="es-ES" sz="2000" dirty="0">
                <a:latin typeface="+mn-lt"/>
              </a:rPr>
              <a:t> sistémico </a:t>
            </a:r>
          </a:p>
        </p:txBody>
      </p:sp>
      <p:sp>
        <p:nvSpPr>
          <p:cNvPr id="99331" name="Text Box 3"/>
          <p:cNvSpPr txBox="1">
            <a:spLocks noChangeArrowheads="1"/>
          </p:cNvSpPr>
          <p:nvPr/>
        </p:nvSpPr>
        <p:spPr bwMode="auto">
          <a:xfrm>
            <a:off x="250521" y="74613"/>
            <a:ext cx="86680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es-ES" sz="2400" b="1" dirty="0">
                <a:solidFill>
                  <a:srgbClr val="800000"/>
                </a:solidFill>
                <a:effectLst>
                  <a:outerShdw blurRad="38100" dist="38100" dir="2700000" algn="tl">
                    <a:srgbClr val="C0C0C0"/>
                  </a:outerShdw>
                </a:effectLst>
              </a:rPr>
              <a:t>¿Qué ocurre cuando se detecta el </a:t>
            </a:r>
            <a:r>
              <a:rPr lang="es-ES" sz="2400" b="1" dirty="0" err="1">
                <a:solidFill>
                  <a:srgbClr val="800000"/>
                </a:solidFill>
                <a:effectLst>
                  <a:outerShdw blurRad="38100" dist="38100" dir="2700000" algn="tl">
                    <a:srgbClr val="C0C0C0"/>
                  </a:outerShdw>
                </a:effectLst>
              </a:rPr>
              <a:t>psílido</a:t>
            </a:r>
            <a:r>
              <a:rPr lang="es-ES" sz="2400" b="1" dirty="0">
                <a:solidFill>
                  <a:srgbClr val="800000"/>
                </a:solidFill>
                <a:effectLst>
                  <a:outerShdw blurRad="38100" dist="38100" dir="2700000" algn="tl">
                    <a:srgbClr val="C0C0C0"/>
                  </a:outerShdw>
                </a:effectLst>
              </a:rPr>
              <a:t> asiático</a:t>
            </a:r>
            <a:br>
              <a:rPr lang="es-ES" sz="2400" b="1" dirty="0">
                <a:solidFill>
                  <a:srgbClr val="800000"/>
                </a:solidFill>
                <a:effectLst>
                  <a:outerShdw blurRad="38100" dist="38100" dir="2700000" algn="tl">
                    <a:srgbClr val="C0C0C0"/>
                  </a:outerShdw>
                </a:effectLst>
              </a:rPr>
            </a:br>
            <a:r>
              <a:rPr lang="es-ES" sz="2400" b="1" dirty="0">
                <a:solidFill>
                  <a:srgbClr val="800000"/>
                </a:solidFill>
                <a:effectLst>
                  <a:outerShdw blurRad="38100" dist="38100" dir="2700000" algn="tl">
                    <a:srgbClr val="C0C0C0"/>
                  </a:outerShdw>
                </a:effectLst>
              </a:rPr>
              <a:t>  de los cítricos en algún traspatio en California?</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10618" y="3458353"/>
            <a:ext cx="2844561" cy="2140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57930" y="3462595"/>
            <a:ext cx="2839329" cy="2136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856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7400" y="1126504"/>
          <a:ext cx="8702214" cy="4094480"/>
        </p:xfrm>
        <a:graphic>
          <a:graphicData uri="http://schemas.openxmlformats.org/drawingml/2006/table">
            <a:tbl>
              <a:tblPr>
                <a:tableStyleId>{69C7853C-536D-4A76-A0AE-DD22124D55A5}</a:tableStyleId>
              </a:tblPr>
              <a:tblGrid>
                <a:gridCol w="1740443"/>
                <a:gridCol w="1740443"/>
                <a:gridCol w="1594550"/>
                <a:gridCol w="1345915"/>
                <a:gridCol w="2280863"/>
              </a:tblGrid>
              <a:tr h="508000">
                <a:tc>
                  <a:txBody>
                    <a:bodyPr/>
                    <a:lstStyle/>
                    <a:p>
                      <a:pPr algn="ctr"/>
                      <a:r>
                        <a:rPr lang="en-US" sz="1600" b="1" dirty="0"/>
                        <a:t>Type of treatment</a:t>
                      </a:r>
                    </a:p>
                  </a:txBody>
                  <a:tcPr marL="50800" marR="50800" marT="25400" marB="25400" anchor="ctr">
                    <a:solidFill>
                      <a:schemeClr val="accent1">
                        <a:alpha val="21000"/>
                      </a:schemeClr>
                    </a:solidFill>
                  </a:tcPr>
                </a:tc>
                <a:tc>
                  <a:txBody>
                    <a:bodyPr/>
                    <a:lstStyle/>
                    <a:p>
                      <a:pPr algn="ctr"/>
                      <a:r>
                        <a:rPr lang="en-US" sz="1600" b="1" dirty="0"/>
                        <a:t>Pesticide Name</a:t>
                      </a:r>
                    </a:p>
                  </a:txBody>
                  <a:tcPr marL="50800" marR="50800" marT="25400" marB="25400" anchor="ctr">
                    <a:solidFill>
                      <a:schemeClr val="accent1">
                        <a:alpha val="21000"/>
                      </a:schemeClr>
                    </a:solidFill>
                  </a:tcPr>
                </a:tc>
                <a:tc>
                  <a:txBody>
                    <a:bodyPr/>
                    <a:lstStyle/>
                    <a:p>
                      <a:pPr algn="ctr"/>
                      <a:r>
                        <a:rPr lang="en-US" sz="1600" b="1" dirty="0"/>
                        <a:t>Effectiveness against ACP </a:t>
                      </a:r>
                    </a:p>
                  </a:txBody>
                  <a:tcPr marL="50800" marR="50800" marT="25400" marB="25400" anchor="ctr">
                    <a:solidFill>
                      <a:schemeClr val="accent1">
                        <a:alpha val="21000"/>
                      </a:schemeClr>
                    </a:solidFill>
                  </a:tcPr>
                </a:tc>
                <a:tc>
                  <a:txBody>
                    <a:bodyPr/>
                    <a:lstStyle/>
                    <a:p>
                      <a:pPr algn="ctr"/>
                      <a:r>
                        <a:rPr lang="en-US" sz="1600" b="1" dirty="0"/>
                        <a:t>Duration of control</a:t>
                      </a:r>
                    </a:p>
                  </a:txBody>
                  <a:tcPr marL="50800" marR="50800" marT="25400" marB="25400" anchor="ctr">
                    <a:solidFill>
                      <a:schemeClr val="accent1">
                        <a:alpha val="21000"/>
                      </a:schemeClr>
                    </a:solidFill>
                  </a:tcPr>
                </a:tc>
                <a:tc>
                  <a:txBody>
                    <a:bodyPr/>
                    <a:lstStyle/>
                    <a:p>
                      <a:pPr algn="ctr"/>
                      <a:r>
                        <a:rPr lang="en-US" sz="1600" b="1" dirty="0"/>
                        <a:t>Application timing</a:t>
                      </a:r>
                    </a:p>
                  </a:txBody>
                  <a:tcPr marL="50800" marR="50800" marT="25400" marB="25400" anchor="ctr">
                    <a:solidFill>
                      <a:schemeClr val="accent1">
                        <a:alpha val="21000"/>
                      </a:schemeClr>
                    </a:solidFill>
                  </a:tcPr>
                </a:tc>
              </a:tr>
              <a:tr h="1117600">
                <a:tc>
                  <a:txBody>
                    <a:bodyPr/>
                    <a:lstStyle/>
                    <a:p>
                      <a:pPr algn="ctr"/>
                      <a:r>
                        <a:rPr lang="en-US" sz="1600" b="1" dirty="0"/>
                        <a:t>Professional treatment</a:t>
                      </a:r>
                    </a:p>
                  </a:txBody>
                  <a:tcPr marL="50800" marR="50800" marT="25400" marB="25400" anchor="ctr">
                    <a:solidFill>
                      <a:schemeClr val="accent1">
                        <a:alpha val="21000"/>
                      </a:schemeClr>
                    </a:solidFill>
                  </a:tcPr>
                </a:tc>
                <a:tc>
                  <a:txBody>
                    <a:bodyPr/>
                    <a:lstStyle/>
                    <a:p>
                      <a:pPr algn="ctr"/>
                      <a:r>
                        <a:rPr lang="en-US" sz="1600" b="1" dirty="0"/>
                        <a:t>Tempo &amp; Merit</a:t>
                      </a:r>
                    </a:p>
                  </a:txBody>
                  <a:tcPr marL="50800" marR="50800" marT="25400" marB="25400" anchor="ctr"/>
                </a:tc>
                <a:tc>
                  <a:txBody>
                    <a:bodyPr/>
                    <a:lstStyle/>
                    <a:p>
                      <a:pPr algn="ctr"/>
                      <a:r>
                        <a:rPr lang="en-US" sz="1600" b="1" dirty="0"/>
                        <a:t>High</a:t>
                      </a:r>
                    </a:p>
                  </a:txBody>
                  <a:tcPr marL="50800" marR="50800" marT="25400" marB="25400" anchor="ctr"/>
                </a:tc>
                <a:tc>
                  <a:txBody>
                    <a:bodyPr/>
                    <a:lstStyle/>
                    <a:p>
                      <a:pPr algn="ctr"/>
                      <a:r>
                        <a:rPr lang="en-US" sz="1600" b="1" dirty="0"/>
                        <a:t>Months</a:t>
                      </a:r>
                    </a:p>
                  </a:txBody>
                  <a:tcPr marL="50800" marR="50800" marT="25400" marB="25400" anchor="ctr"/>
                </a:tc>
                <a:tc>
                  <a:txBody>
                    <a:bodyPr/>
                    <a:lstStyle/>
                    <a:p>
                      <a:pPr algn="ctr"/>
                      <a:r>
                        <a:rPr lang="en-US" sz="1600" b="1" dirty="0"/>
                        <a:t>Foliar: when psyllids are present </a:t>
                      </a:r>
                    </a:p>
                    <a:p>
                      <a:pPr algn="ctr"/>
                      <a:r>
                        <a:rPr lang="en-US" sz="1600" b="1" dirty="0"/>
                        <a:t>Systemic: summer or fall</a:t>
                      </a:r>
                    </a:p>
                  </a:txBody>
                  <a:tcPr marL="50800" marR="50800" marT="25400" marB="25400" anchor="ctr"/>
                </a:tc>
              </a:tr>
              <a:tr h="812800">
                <a:tc>
                  <a:txBody>
                    <a:bodyPr/>
                    <a:lstStyle/>
                    <a:p>
                      <a:pPr algn="ctr"/>
                      <a:r>
                        <a:rPr lang="en-US" sz="1600" b="1" dirty="0"/>
                        <a:t>Homeowner-applied broad-spectrum </a:t>
                      </a:r>
                      <a:r>
                        <a:rPr lang="en-US" sz="1600" b="1" dirty="0" err="1"/>
                        <a:t>foliars</a:t>
                      </a:r>
                      <a:endParaRPr lang="en-US" sz="1600" b="1" dirty="0"/>
                    </a:p>
                  </a:txBody>
                  <a:tcPr marL="50800" marR="50800" marT="25400" marB="25400" anchor="ctr">
                    <a:solidFill>
                      <a:schemeClr val="accent1">
                        <a:alpha val="21000"/>
                      </a:schemeClr>
                    </a:solidFill>
                  </a:tcPr>
                </a:tc>
                <a:tc>
                  <a:txBody>
                    <a:bodyPr/>
                    <a:lstStyle/>
                    <a:p>
                      <a:pPr algn="ctr"/>
                      <a:r>
                        <a:rPr lang="en-US" sz="1600" b="1" dirty="0" err="1"/>
                        <a:t>Sevin</a:t>
                      </a:r>
                      <a:r>
                        <a:rPr lang="en-US" sz="1600" b="1" dirty="0"/>
                        <a:t>, </a:t>
                      </a:r>
                      <a:r>
                        <a:rPr lang="en-US" sz="1600" b="1" dirty="0" err="1"/>
                        <a:t>Malathion</a:t>
                      </a:r>
                      <a:endParaRPr lang="en-US" sz="1600" b="1" dirty="0"/>
                    </a:p>
                  </a:txBody>
                  <a:tcPr marL="50800" marR="50800" marT="25400" marB="25400" anchor="ctr"/>
                </a:tc>
                <a:tc>
                  <a:txBody>
                    <a:bodyPr/>
                    <a:lstStyle/>
                    <a:p>
                      <a:pPr algn="ctr"/>
                      <a:r>
                        <a:rPr lang="en-US" sz="1600" b="1" dirty="0"/>
                        <a:t>Moderate</a:t>
                      </a:r>
                    </a:p>
                  </a:txBody>
                  <a:tcPr marL="50800" marR="50800" marT="25400" marB="25400" anchor="ctr"/>
                </a:tc>
                <a:tc>
                  <a:txBody>
                    <a:bodyPr/>
                    <a:lstStyle/>
                    <a:p>
                      <a:pPr algn="ctr"/>
                      <a:r>
                        <a:rPr lang="en-US" sz="1600" b="1" dirty="0"/>
                        <a:t>Weeks </a:t>
                      </a:r>
                    </a:p>
                  </a:txBody>
                  <a:tcPr marL="50800" marR="50800" marT="25400" marB="25400" anchor="ctr"/>
                </a:tc>
                <a:tc>
                  <a:txBody>
                    <a:bodyPr/>
                    <a:lstStyle/>
                    <a:p>
                      <a:pPr algn="ctr"/>
                      <a:r>
                        <a:rPr lang="en-US" sz="1600" b="1"/>
                        <a:t>When psyllids are observed</a:t>
                      </a:r>
                    </a:p>
                  </a:txBody>
                  <a:tcPr marL="50800" marR="50800" marT="25400" marB="25400" anchor="ctr"/>
                </a:tc>
              </a:tr>
              <a:tr h="812800">
                <a:tc>
                  <a:txBody>
                    <a:bodyPr/>
                    <a:lstStyle/>
                    <a:p>
                      <a:pPr algn="ctr"/>
                      <a:r>
                        <a:rPr lang="en-US" sz="1600" b="1" dirty="0"/>
                        <a:t>Homeowner-applied soil drench</a:t>
                      </a:r>
                    </a:p>
                  </a:txBody>
                  <a:tcPr marL="50800" marR="50800" marT="25400" marB="25400" anchor="ctr">
                    <a:solidFill>
                      <a:schemeClr val="accent1">
                        <a:alpha val="21000"/>
                      </a:schemeClr>
                    </a:solidFill>
                  </a:tcPr>
                </a:tc>
                <a:tc>
                  <a:txBody>
                    <a:bodyPr/>
                    <a:lstStyle/>
                    <a:p>
                      <a:pPr algn="ctr"/>
                      <a:r>
                        <a:rPr lang="en-US" sz="1600" b="1"/>
                        <a:t>Bayer Advanced Fruit, Citrus &amp; Vegetable</a:t>
                      </a:r>
                    </a:p>
                  </a:txBody>
                  <a:tcPr marL="50800" marR="50800" marT="25400" marB="25400" anchor="ctr"/>
                </a:tc>
                <a:tc>
                  <a:txBody>
                    <a:bodyPr/>
                    <a:lstStyle/>
                    <a:p>
                      <a:pPr algn="ctr"/>
                      <a:r>
                        <a:rPr lang="en-US" sz="1600" b="1"/>
                        <a:t>Moderate</a:t>
                      </a:r>
                    </a:p>
                  </a:txBody>
                  <a:tcPr marL="50800" marR="50800" marT="25400" marB="25400" anchor="ctr"/>
                </a:tc>
                <a:tc>
                  <a:txBody>
                    <a:bodyPr/>
                    <a:lstStyle/>
                    <a:p>
                      <a:pPr algn="ctr"/>
                      <a:r>
                        <a:rPr lang="en-US" sz="1600" b="1" dirty="0"/>
                        <a:t>Months</a:t>
                      </a:r>
                    </a:p>
                  </a:txBody>
                  <a:tcPr marL="50800" marR="50800" marT="25400" marB="25400" anchor="ctr"/>
                </a:tc>
                <a:tc>
                  <a:txBody>
                    <a:bodyPr/>
                    <a:lstStyle/>
                    <a:p>
                      <a:pPr algn="ctr"/>
                      <a:r>
                        <a:rPr lang="en-US" sz="1600" b="1" dirty="0"/>
                        <a:t>When psyllids are observed </a:t>
                      </a:r>
                      <a:endParaRPr lang="en-US" sz="1600" b="1" dirty="0" smtClean="0"/>
                    </a:p>
                    <a:p>
                      <a:pPr algn="ctr"/>
                      <a:r>
                        <a:rPr lang="en-US" sz="1600" b="1" dirty="0" smtClean="0"/>
                        <a:t>in </a:t>
                      </a:r>
                      <a:r>
                        <a:rPr lang="en-US" sz="1600" b="1" dirty="0"/>
                        <a:t>summer or fall</a:t>
                      </a:r>
                    </a:p>
                  </a:txBody>
                  <a:tcPr marL="50800" marR="50800" marT="25400" marB="25400" anchor="ctr"/>
                </a:tc>
              </a:tr>
              <a:tr h="812800">
                <a:tc>
                  <a:txBody>
                    <a:bodyPr/>
                    <a:lstStyle/>
                    <a:p>
                      <a:pPr algn="ctr"/>
                      <a:r>
                        <a:rPr lang="en-US" sz="1600" b="1" dirty="0"/>
                        <a:t>Homeowner-applied soft </a:t>
                      </a:r>
                      <a:r>
                        <a:rPr lang="en-US" sz="1600" b="1" dirty="0" err="1"/>
                        <a:t>foliars</a:t>
                      </a:r>
                      <a:endParaRPr lang="en-US" sz="1600" b="1" dirty="0"/>
                    </a:p>
                  </a:txBody>
                  <a:tcPr marL="50800" marR="50800" marT="25400" marB="25400" anchor="ctr">
                    <a:solidFill>
                      <a:schemeClr val="accent1">
                        <a:alpha val="21000"/>
                      </a:schemeClr>
                    </a:solidFill>
                  </a:tcPr>
                </a:tc>
                <a:tc>
                  <a:txBody>
                    <a:bodyPr/>
                    <a:lstStyle/>
                    <a:p>
                      <a:pPr algn="ctr"/>
                      <a:r>
                        <a:rPr lang="en-US" sz="1600" b="1"/>
                        <a:t>Insecticidal soaps, oils and pyrethrins</a:t>
                      </a:r>
                    </a:p>
                  </a:txBody>
                  <a:tcPr marL="50800" marR="50800" marT="25400" marB="25400" anchor="ctr"/>
                </a:tc>
                <a:tc>
                  <a:txBody>
                    <a:bodyPr/>
                    <a:lstStyle/>
                    <a:p>
                      <a:pPr algn="ctr"/>
                      <a:r>
                        <a:rPr lang="en-US" sz="1600" b="1"/>
                        <a:t>Low to moderate</a:t>
                      </a:r>
                    </a:p>
                  </a:txBody>
                  <a:tcPr marL="50800" marR="50800" marT="25400" marB="25400" anchor="ctr"/>
                </a:tc>
                <a:tc>
                  <a:txBody>
                    <a:bodyPr/>
                    <a:lstStyle/>
                    <a:p>
                      <a:pPr algn="ctr"/>
                      <a:r>
                        <a:rPr lang="en-US" sz="1600" b="1"/>
                        <a:t>Days</a:t>
                      </a:r>
                    </a:p>
                  </a:txBody>
                  <a:tcPr marL="50800" marR="50800" marT="25400" marB="25400" anchor="ctr"/>
                </a:tc>
                <a:tc>
                  <a:txBody>
                    <a:bodyPr/>
                    <a:lstStyle/>
                    <a:p>
                      <a:pPr algn="ctr"/>
                      <a:r>
                        <a:rPr lang="en-US" sz="1600" b="1" dirty="0"/>
                        <a:t>Every 7-10 days </a:t>
                      </a:r>
                      <a:r>
                        <a:rPr lang="en-US" sz="1600" b="1" dirty="0" smtClean="0"/>
                        <a:t> especially</a:t>
                      </a:r>
                      <a:r>
                        <a:rPr lang="en-US" sz="1600" b="1" baseline="0" dirty="0" smtClean="0"/>
                        <a:t> </a:t>
                      </a:r>
                      <a:r>
                        <a:rPr lang="en-US" sz="1600" b="1" dirty="0" smtClean="0"/>
                        <a:t>during </a:t>
                      </a:r>
                      <a:r>
                        <a:rPr lang="en-US" sz="1600" b="1" dirty="0"/>
                        <a:t>*leaf flushing</a:t>
                      </a:r>
                    </a:p>
                  </a:txBody>
                  <a:tcPr marL="50800" marR="50800" marT="25400" marB="25400" anchor="ctr"/>
                </a:tc>
              </a:tr>
            </a:tbl>
          </a:graphicData>
        </a:graphic>
      </p:graphicFrame>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38088" tIns="-50784" rIns="4761" bIns="6348" numCol="1" anchor="ctr" anchorCtr="0" compatLnSpc="1">
            <a:prstTxWarp prst="textNoShape">
              <a:avLst/>
            </a:prstTxWarp>
            <a:spAutoFit/>
          </a:bodyPr>
          <a:lstStyle/>
          <a:p>
            <a:pPr algn="r" defTabSz="914400"/>
            <a:r>
              <a:rPr lang="en-US" sz="1200" dirty="0" smtClean="0">
                <a:solidFill>
                  <a:srgbClr val="FFFFFF"/>
                </a:solidFill>
                <a:latin typeface="Arial" pitchFamily="34" charset="0"/>
                <a:cs typeface="Arial" pitchFamily="34" charset="0"/>
              </a:rPr>
              <a:t>Homeowners can also apply systemic </a:t>
            </a:r>
            <a:r>
              <a:rPr lang="en-US" sz="1200" dirty="0" err="1" smtClean="0">
                <a:solidFill>
                  <a:srgbClr val="FFFFFF"/>
                </a:solidFill>
                <a:latin typeface="Arial" pitchFamily="34" charset="0"/>
                <a:cs typeface="Arial" pitchFamily="34" charset="0"/>
              </a:rPr>
              <a:t>imidacloprid</a:t>
            </a:r>
            <a:r>
              <a:rPr lang="en-US" sz="1200" dirty="0" smtClean="0">
                <a:solidFill>
                  <a:srgbClr val="FFFFFF"/>
                </a:solidFill>
                <a:latin typeface="Arial" pitchFamily="34" charset="0"/>
                <a:cs typeface="Arial" pitchFamily="34" charset="0"/>
              </a:rPr>
              <a:t> (Bayer Advanced Fruit, Citrus &amp; Vegetable).  This soil drench should be applied during summer or fall when roots are active, but since it lasts 1-2 months it need not be applied more than 2-3 times a year. </a:t>
            </a:r>
            <a:endParaRPr lang="en-US" sz="600" dirty="0" smtClean="0">
              <a:solidFill>
                <a:prstClr val="black"/>
              </a:solidFill>
              <a:latin typeface="Arial" pitchFamily="34" charset="0"/>
              <a:cs typeface="Arial" pitchFamily="34" charset="0"/>
            </a:endParaRPr>
          </a:p>
          <a:p>
            <a:pPr algn="r" defTabSz="914400" eaLnBrk="0" hangingPunct="0"/>
            <a:r>
              <a:rPr lang="en-US" sz="1200" dirty="0" smtClean="0">
                <a:solidFill>
                  <a:srgbClr val="FFFFFF"/>
                </a:solidFill>
                <a:latin typeface="Arial" pitchFamily="34" charset="0"/>
                <a:cs typeface="Arial" pitchFamily="34" charset="0"/>
              </a:rPr>
              <a:t> *Flushing: when new leaves are first developing until they expand and harden</a:t>
            </a:r>
            <a:endParaRPr lang="en-US" dirty="0" smtClean="0">
              <a:solidFill>
                <a:prstClr val="black"/>
              </a:solidFill>
              <a:latin typeface="Arial" pitchFamily="34" charset="0"/>
              <a:cs typeface="Arial" pitchFamily="34" charset="0"/>
            </a:endParaRPr>
          </a:p>
        </p:txBody>
      </p:sp>
      <p:sp>
        <p:nvSpPr>
          <p:cNvPr id="4" name="TextBox 3"/>
          <p:cNvSpPr txBox="1"/>
          <p:nvPr/>
        </p:nvSpPr>
        <p:spPr>
          <a:xfrm>
            <a:off x="493160" y="5393934"/>
            <a:ext cx="7479996" cy="369332"/>
          </a:xfrm>
          <a:prstGeom prst="rect">
            <a:avLst/>
          </a:prstGeom>
          <a:noFill/>
        </p:spPr>
        <p:txBody>
          <a:bodyPr wrap="none" rtlCol="0">
            <a:spAutoFit/>
          </a:bodyPr>
          <a:lstStyle/>
          <a:p>
            <a:r>
              <a:rPr lang="en-US" dirty="0" smtClean="0">
                <a:solidFill>
                  <a:prstClr val="black"/>
                </a:solidFill>
              </a:rPr>
              <a:t>*Flushing: when new leaves are first developing until they expand and harden</a:t>
            </a:r>
            <a:endParaRPr lang="en-US" dirty="0">
              <a:solidFill>
                <a:prstClr val="black"/>
              </a:solidFill>
            </a:endParaRPr>
          </a:p>
        </p:txBody>
      </p:sp>
      <p:sp>
        <p:nvSpPr>
          <p:cNvPr id="5" name="TextBox 4"/>
          <p:cNvSpPr txBox="1"/>
          <p:nvPr/>
        </p:nvSpPr>
        <p:spPr>
          <a:xfrm>
            <a:off x="277400" y="328773"/>
            <a:ext cx="7140539" cy="461665"/>
          </a:xfrm>
          <a:prstGeom prst="rect">
            <a:avLst/>
          </a:prstGeom>
          <a:noFill/>
        </p:spPr>
        <p:txBody>
          <a:bodyPr wrap="square" rtlCol="0">
            <a:spAutoFit/>
          </a:bodyPr>
          <a:lstStyle/>
          <a:p>
            <a:r>
              <a:rPr lang="en-US" sz="2400" b="1" dirty="0" smtClean="0">
                <a:solidFill>
                  <a:srgbClr val="800000"/>
                </a:solidFill>
              </a:rPr>
              <a:t>Insecticide treatments available to homeowners</a:t>
            </a:r>
            <a:endParaRPr lang="en-US" sz="2400" b="1" dirty="0">
              <a:solidFill>
                <a:srgbClr val="800000"/>
              </a:solidFill>
            </a:endParaRPr>
          </a:p>
        </p:txBody>
      </p:sp>
    </p:spTree>
    <p:extLst>
      <p:ext uri="{BB962C8B-B14F-4D97-AF65-F5344CB8AC3E}">
        <p14:creationId xmlns:p14="http://schemas.microsoft.com/office/powerpoint/2010/main" val="1931646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116449" y="281379"/>
            <a:ext cx="4921321" cy="830997"/>
          </a:xfrm>
          <a:prstGeom prst="rect">
            <a:avLst/>
          </a:prstGeom>
          <a:noFill/>
          <a:ln w="9525">
            <a:noFill/>
            <a:miter lim="800000"/>
            <a:headEnd/>
            <a:tailEnd/>
          </a:ln>
          <a:effec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defRPr/>
            </a:pPr>
            <a:r>
              <a:rPr lang="en-US" dirty="0" smtClean="0">
                <a:solidFill>
                  <a:srgbClr val="A50021"/>
                </a:solidFill>
                <a:effectLst>
                  <a:outerShdw blurRad="38100" dist="38100" dir="2700000" algn="tl">
                    <a:srgbClr val="C0C0C0"/>
                  </a:outerShdw>
                </a:effectLst>
                <a:cs typeface="+mn-cs"/>
              </a:rPr>
              <a:t>What about natural enemies?</a:t>
            </a:r>
          </a:p>
          <a:p>
            <a:pPr algn="ctr">
              <a:defRPr/>
            </a:pPr>
            <a:endParaRPr lang="en-US" dirty="0" smtClean="0">
              <a:solidFill>
                <a:srgbClr val="A50021"/>
              </a:solidFill>
              <a:effectLst>
                <a:outerShdw blurRad="38100" dist="38100" dir="2700000" algn="tl">
                  <a:srgbClr val="C0C0C0"/>
                </a:outerShdw>
              </a:effectLst>
              <a:cs typeface="+mn-cs"/>
            </a:endParaRPr>
          </a:p>
        </p:txBody>
      </p:sp>
      <p:sp>
        <p:nvSpPr>
          <p:cNvPr id="3" name="TextBox 2"/>
          <p:cNvSpPr txBox="1"/>
          <p:nvPr/>
        </p:nvSpPr>
        <p:spPr>
          <a:xfrm>
            <a:off x="849640" y="867695"/>
            <a:ext cx="7827656" cy="707886"/>
          </a:xfrm>
          <a:prstGeom prst="rect">
            <a:avLst/>
          </a:prstGeom>
          <a:noFill/>
        </p:spPr>
        <p:txBody>
          <a:bodyPr wrap="none" rtlCol="0">
            <a:spAutoFit/>
          </a:bodyPr>
          <a:lstStyle/>
          <a:p>
            <a:pPr algn="ctr"/>
            <a:r>
              <a:rPr lang="en-US" sz="2000" b="1" dirty="0" smtClean="0">
                <a:solidFill>
                  <a:prstClr val="black"/>
                </a:solidFill>
                <a:latin typeface="Calibri" pitchFamily="34" charset="0"/>
                <a:ea typeface="MS PGothic" pitchFamily="34" charset="-128"/>
                <a:cs typeface="+mn-cs"/>
              </a:rPr>
              <a:t>There is a tiny parasitic wasp that lays its egg  inside the </a:t>
            </a:r>
            <a:r>
              <a:rPr lang="en-US" sz="2000" b="1" dirty="0" err="1" smtClean="0">
                <a:solidFill>
                  <a:prstClr val="black"/>
                </a:solidFill>
                <a:latin typeface="Calibri" pitchFamily="34" charset="0"/>
                <a:ea typeface="MS PGothic" pitchFamily="34" charset="-128"/>
                <a:cs typeface="+mn-cs"/>
              </a:rPr>
              <a:t>psyllid</a:t>
            </a:r>
            <a:r>
              <a:rPr lang="en-US" sz="2000" b="1" dirty="0" smtClean="0">
                <a:solidFill>
                  <a:prstClr val="black"/>
                </a:solidFill>
                <a:latin typeface="Calibri" pitchFamily="34" charset="0"/>
                <a:ea typeface="MS PGothic" pitchFamily="34" charset="-128"/>
                <a:cs typeface="+mn-cs"/>
              </a:rPr>
              <a:t> nymph.  </a:t>
            </a:r>
          </a:p>
          <a:p>
            <a:pPr algn="ctr"/>
            <a:r>
              <a:rPr lang="en-US" sz="2000" b="1" dirty="0" smtClean="0">
                <a:solidFill>
                  <a:prstClr val="black"/>
                </a:solidFill>
                <a:latin typeface="Calibri" pitchFamily="34" charset="0"/>
                <a:ea typeface="MS PGothic" pitchFamily="34" charset="-128"/>
                <a:cs typeface="+mn-cs"/>
              </a:rPr>
              <a:t>The wasp develops and kills the nymph.</a:t>
            </a:r>
            <a:endParaRPr lang="en-US" sz="2000" b="1" dirty="0">
              <a:solidFill>
                <a:prstClr val="black"/>
              </a:solidFill>
              <a:latin typeface="Calibri" pitchFamily="34" charset="0"/>
              <a:ea typeface="MS PGothic" pitchFamily="34" charset="-128"/>
              <a:cs typeface="+mn-cs"/>
            </a:endParaRPr>
          </a:p>
        </p:txBody>
      </p:sp>
      <p:sp>
        <p:nvSpPr>
          <p:cNvPr id="4" name="TextBox 3"/>
          <p:cNvSpPr txBox="1"/>
          <p:nvPr/>
        </p:nvSpPr>
        <p:spPr>
          <a:xfrm>
            <a:off x="985682" y="4325417"/>
            <a:ext cx="3154803" cy="1015663"/>
          </a:xfrm>
          <a:prstGeom prst="rect">
            <a:avLst/>
          </a:prstGeom>
          <a:noFill/>
        </p:spPr>
        <p:txBody>
          <a:bodyPr wrap="square" rtlCol="0">
            <a:spAutoFit/>
          </a:bodyPr>
          <a:lstStyle/>
          <a:p>
            <a:r>
              <a:rPr lang="en-US" sz="2000" b="1" dirty="0" smtClean="0">
                <a:solidFill>
                  <a:prstClr val="black"/>
                </a:solidFill>
                <a:latin typeface="Calibri" pitchFamily="34" charset="0"/>
                <a:ea typeface="MS PGothic" pitchFamily="34" charset="-128"/>
                <a:cs typeface="+mn-cs"/>
              </a:rPr>
              <a:t>The wasps </a:t>
            </a:r>
            <a:r>
              <a:rPr lang="en-US" sz="2000" b="1" dirty="0">
                <a:solidFill>
                  <a:prstClr val="black"/>
                </a:solidFill>
                <a:latin typeface="Calibri" pitchFamily="34" charset="0"/>
                <a:ea typeface="MS PGothic" pitchFamily="34" charset="-128"/>
                <a:cs typeface="+mn-cs"/>
              </a:rPr>
              <a:t>are </a:t>
            </a:r>
            <a:r>
              <a:rPr lang="en-US" sz="2000" b="1" dirty="0" smtClean="0">
                <a:solidFill>
                  <a:prstClr val="black"/>
                </a:solidFill>
                <a:latin typeface="Calibri" pitchFamily="34" charset="0"/>
                <a:ea typeface="MS PGothic" pitchFamily="34" charset="-128"/>
                <a:cs typeface="+mn-cs"/>
              </a:rPr>
              <a:t>specific to the Asian citrus psyllid and pose no risk to people</a:t>
            </a:r>
          </a:p>
        </p:txBody>
      </p:sp>
      <p:sp>
        <p:nvSpPr>
          <p:cNvPr id="5" name="TextBox 4"/>
          <p:cNvSpPr txBox="1"/>
          <p:nvPr/>
        </p:nvSpPr>
        <p:spPr>
          <a:xfrm>
            <a:off x="482255" y="2239766"/>
            <a:ext cx="1832233" cy="369332"/>
          </a:xfrm>
          <a:prstGeom prst="rect">
            <a:avLst/>
          </a:prstGeom>
          <a:noFill/>
        </p:spPr>
        <p:txBody>
          <a:bodyPr wrap="none" rtlCol="0">
            <a:spAutoFit/>
          </a:bodyPr>
          <a:lstStyle/>
          <a:p>
            <a:r>
              <a:rPr lang="en-US" i="1" dirty="0" err="1" smtClean="0">
                <a:solidFill>
                  <a:prstClr val="black"/>
                </a:solidFill>
                <a:latin typeface="Calibri" pitchFamily="34" charset="0"/>
                <a:ea typeface="MS PGothic" pitchFamily="34" charset="-128"/>
                <a:cs typeface="+mn-cs"/>
              </a:rPr>
              <a:t>Tamarixia</a:t>
            </a:r>
            <a:r>
              <a:rPr lang="en-US" i="1" dirty="0" smtClean="0">
                <a:solidFill>
                  <a:prstClr val="black"/>
                </a:solidFill>
                <a:latin typeface="Calibri" pitchFamily="34" charset="0"/>
                <a:ea typeface="MS PGothic" pitchFamily="34" charset="-128"/>
                <a:cs typeface="+mn-cs"/>
              </a:rPr>
              <a:t> </a:t>
            </a:r>
            <a:r>
              <a:rPr lang="en-US" i="1" dirty="0" err="1" smtClean="0">
                <a:solidFill>
                  <a:prstClr val="black"/>
                </a:solidFill>
                <a:latin typeface="Calibri" pitchFamily="34" charset="0"/>
                <a:ea typeface="MS PGothic" pitchFamily="34" charset="-128"/>
                <a:cs typeface="+mn-cs"/>
              </a:rPr>
              <a:t>radiata</a:t>
            </a:r>
            <a:endParaRPr lang="en-US" i="1" dirty="0">
              <a:solidFill>
                <a:prstClr val="black"/>
              </a:solidFill>
              <a:latin typeface="Calibri" pitchFamily="34" charset="0"/>
              <a:ea typeface="MS PGothic" pitchFamily="34" charset="-128"/>
              <a:cs typeface="+mn-cs"/>
            </a:endParaRPr>
          </a:p>
        </p:txBody>
      </p:sp>
      <p:sp>
        <p:nvSpPr>
          <p:cNvPr id="6" name="TextBox 5"/>
          <p:cNvSpPr txBox="1"/>
          <p:nvPr/>
        </p:nvSpPr>
        <p:spPr>
          <a:xfrm>
            <a:off x="5052542" y="2008933"/>
            <a:ext cx="1718128" cy="1200329"/>
          </a:xfrm>
          <a:prstGeom prst="rect">
            <a:avLst/>
          </a:prstGeom>
          <a:noFill/>
        </p:spPr>
        <p:txBody>
          <a:bodyPr wrap="square" rtlCol="0">
            <a:spAutoFit/>
          </a:bodyPr>
          <a:lstStyle/>
          <a:p>
            <a:r>
              <a:rPr lang="en-US" b="1" dirty="0" smtClean="0">
                <a:solidFill>
                  <a:prstClr val="black"/>
                </a:solidFill>
                <a:latin typeface="Calibri" pitchFamily="34" charset="0"/>
                <a:ea typeface="MS PGothic" pitchFamily="34" charset="-128"/>
                <a:cs typeface="+mn-cs"/>
              </a:rPr>
              <a:t>Exit hole left by a parasite that emerged from a </a:t>
            </a:r>
            <a:r>
              <a:rPr lang="en-US" b="1" dirty="0" err="1" smtClean="0">
                <a:solidFill>
                  <a:prstClr val="black"/>
                </a:solidFill>
                <a:latin typeface="Calibri" pitchFamily="34" charset="0"/>
                <a:ea typeface="MS PGothic" pitchFamily="34" charset="-128"/>
                <a:cs typeface="+mn-cs"/>
              </a:rPr>
              <a:t>psyllid</a:t>
            </a:r>
            <a:r>
              <a:rPr lang="en-US" b="1" dirty="0" smtClean="0">
                <a:solidFill>
                  <a:prstClr val="black"/>
                </a:solidFill>
                <a:latin typeface="Calibri" pitchFamily="34" charset="0"/>
                <a:ea typeface="MS PGothic" pitchFamily="34" charset="-128"/>
                <a:cs typeface="+mn-cs"/>
              </a:rPr>
              <a:t> nymph</a:t>
            </a:r>
            <a:endParaRPr lang="en-US" b="1" dirty="0">
              <a:solidFill>
                <a:prstClr val="black"/>
              </a:solidFill>
              <a:latin typeface="Calibri" pitchFamily="34" charset="0"/>
              <a:ea typeface="MS PGothic" pitchFamily="34" charset="-128"/>
              <a:cs typeface="+mn-cs"/>
            </a:endParaRPr>
          </a:p>
        </p:txBody>
      </p:sp>
      <p:pic>
        <p:nvPicPr>
          <p:cNvPr id="8" name="Picture 7" descr="201_tamarixia_radiata_male_cisr_mike_lewis__2_.jpg"/>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314487" y="1735907"/>
            <a:ext cx="2175319" cy="2124746"/>
          </a:xfrm>
          <a:prstGeom prst="rect">
            <a:avLst/>
          </a:prstGeom>
          <a:ln>
            <a:noFill/>
          </a:ln>
          <a:effectLst>
            <a:outerShdw blurRad="292100" dist="139700" dir="2700000" algn="tl" rotWithShape="0">
              <a:srgbClr val="333333">
                <a:alpha val="65000"/>
              </a:srgbClr>
            </a:outerShdw>
          </a:effectLst>
        </p:spPr>
      </p:pic>
      <p:pic>
        <p:nvPicPr>
          <p:cNvPr id="9" name="Picture 2" descr="ACP nymphs that have been attacked by Tamarixia. Photo: M. Hodd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13096" y="3334034"/>
            <a:ext cx="3333750" cy="2533650"/>
          </a:xfrm>
          <a:prstGeom prst="rect">
            <a:avLst/>
          </a:prstGeom>
          <a:noFill/>
        </p:spPr>
      </p:pic>
      <p:pic>
        <p:nvPicPr>
          <p:cNvPr id="10" name="Picture 9" descr="Hoy 2005 Exit hole 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92604" y="1570059"/>
            <a:ext cx="1698595" cy="2290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29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43816"/>
            <a:ext cx="8229600" cy="701407"/>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b="1" i="1" dirty="0" err="1" smtClean="0">
                <a:solidFill>
                  <a:srgbClr val="800000"/>
                </a:solidFill>
                <a:effectLst>
                  <a:outerShdw blurRad="38100" dist="38100" dir="2700000" algn="tl">
                    <a:srgbClr val="000000">
                      <a:alpha val="43137"/>
                    </a:srgbClr>
                  </a:outerShdw>
                </a:effectLst>
                <a:latin typeface="Arial" pitchFamily="34" charset="0"/>
                <a:cs typeface="Arial" pitchFamily="34" charset="0"/>
              </a:rPr>
              <a:t>Tamarixia</a:t>
            </a:r>
            <a:r>
              <a:rPr lang="en-US" sz="24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  parasite releases</a:t>
            </a:r>
            <a:endParaRPr lang="en-US" sz="24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11600" y="945223"/>
            <a:ext cx="5496095" cy="4648207"/>
          </a:xfrm>
          <a:prstGeom prst="rect">
            <a:avLst/>
          </a:prstGeom>
          <a:noFill/>
          <a:ln w="9525">
            <a:noFill/>
            <a:miter lim="800000"/>
            <a:headEnd/>
            <a:tailEnd/>
          </a:ln>
        </p:spPr>
      </p:pic>
      <p:pic>
        <p:nvPicPr>
          <p:cNvPr id="4" name="Picture 3" descr="201_tamarixia_radiata_male_cisr_mike_lewis__2_.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2847" y="983652"/>
            <a:ext cx="1447590" cy="96491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51716" y="1948566"/>
            <a:ext cx="3057142" cy="1938992"/>
          </a:xfrm>
          <a:prstGeom prst="rect">
            <a:avLst/>
          </a:prstGeom>
          <a:noFill/>
        </p:spPr>
        <p:txBody>
          <a:bodyPr wrap="square" rtlCol="0">
            <a:spAutoFit/>
          </a:bodyPr>
          <a:lstStyle/>
          <a:p>
            <a:r>
              <a:rPr lang="en-US" sz="2000" b="1" dirty="0">
                <a:solidFill>
                  <a:prstClr val="black"/>
                </a:solidFill>
                <a:latin typeface="Calibri" pitchFamily="34" charset="0"/>
                <a:ea typeface="MS PGothic" pitchFamily="34" charset="-128"/>
                <a:cs typeface="+mn-cs"/>
              </a:rPr>
              <a:t>The hope is that the parasitoid can reduce the psyllid population in the urban areas and </a:t>
            </a:r>
            <a:r>
              <a:rPr lang="en-US" sz="2000" b="1" dirty="0" smtClean="0">
                <a:solidFill>
                  <a:prstClr val="black"/>
                </a:solidFill>
                <a:latin typeface="Calibri" pitchFamily="34" charset="0"/>
                <a:ea typeface="MS PGothic" pitchFamily="34" charset="-128"/>
                <a:cs typeface="+mn-cs"/>
              </a:rPr>
              <a:t>help </a:t>
            </a:r>
            <a:r>
              <a:rPr lang="en-US" sz="2000" b="1" dirty="0">
                <a:solidFill>
                  <a:prstClr val="black"/>
                </a:solidFill>
                <a:latin typeface="Calibri" pitchFamily="34" charset="0"/>
                <a:ea typeface="MS PGothic" pitchFamily="34" charset="-128"/>
                <a:cs typeface="+mn-cs"/>
              </a:rPr>
              <a:t>to </a:t>
            </a:r>
            <a:r>
              <a:rPr lang="en-US" sz="2000" b="1" dirty="0" smtClean="0">
                <a:solidFill>
                  <a:prstClr val="black"/>
                </a:solidFill>
                <a:latin typeface="Calibri" pitchFamily="34" charset="0"/>
                <a:ea typeface="MS PGothic" pitchFamily="34" charset="-128"/>
                <a:cs typeface="+mn-cs"/>
              </a:rPr>
              <a:t>slow the </a:t>
            </a:r>
            <a:r>
              <a:rPr lang="en-US" sz="2000" b="1" dirty="0">
                <a:solidFill>
                  <a:prstClr val="black"/>
                </a:solidFill>
                <a:latin typeface="Calibri" pitchFamily="34" charset="0"/>
                <a:ea typeface="MS PGothic" pitchFamily="34" charset="-128"/>
                <a:cs typeface="+mn-cs"/>
              </a:rPr>
              <a:t>spread of the </a:t>
            </a:r>
            <a:r>
              <a:rPr lang="en-US" sz="2000" b="1" dirty="0" smtClean="0">
                <a:solidFill>
                  <a:prstClr val="black"/>
                </a:solidFill>
                <a:latin typeface="Calibri" pitchFamily="34" charset="0"/>
                <a:ea typeface="MS PGothic" pitchFamily="34" charset="-128"/>
                <a:cs typeface="+mn-cs"/>
              </a:rPr>
              <a:t>disease.   </a:t>
            </a:r>
            <a:endParaRPr lang="en-US" sz="2000" b="1" dirty="0">
              <a:solidFill>
                <a:prstClr val="black"/>
              </a:solidFill>
              <a:latin typeface="Calibri" pitchFamily="34" charset="0"/>
              <a:ea typeface="MS PGothic" pitchFamily="34" charset="-128"/>
              <a:cs typeface="+mn-cs"/>
            </a:endParaRPr>
          </a:p>
        </p:txBody>
      </p:sp>
      <p:sp>
        <p:nvSpPr>
          <p:cNvPr id="6" name="TextBox 5"/>
          <p:cNvSpPr txBox="1"/>
          <p:nvPr/>
        </p:nvSpPr>
        <p:spPr>
          <a:xfrm>
            <a:off x="5798651" y="5285657"/>
            <a:ext cx="2694456" cy="369332"/>
          </a:xfrm>
          <a:prstGeom prst="rect">
            <a:avLst/>
          </a:prstGeom>
          <a:solidFill>
            <a:schemeClr val="bg1"/>
          </a:solidFill>
        </p:spPr>
        <p:txBody>
          <a:bodyPr wrap="none" rtlCol="0">
            <a:spAutoFit/>
          </a:bodyPr>
          <a:lstStyle/>
          <a:p>
            <a:r>
              <a:rPr lang="en-US" b="1" dirty="0" smtClean="0">
                <a:solidFill>
                  <a:prstClr val="black"/>
                </a:solidFill>
                <a:latin typeface="Calibri" pitchFamily="34" charset="0"/>
                <a:ea typeface="MS PGothic" pitchFamily="34" charset="-128"/>
                <a:cs typeface="+mn-cs"/>
                <a:hlinkClick r:id="rId4"/>
              </a:rPr>
              <a:t>www.ucanr.edu/sites/acp</a:t>
            </a:r>
            <a:r>
              <a:rPr lang="en-US" b="1" dirty="0" smtClean="0">
                <a:solidFill>
                  <a:prstClr val="black"/>
                </a:solidFill>
                <a:latin typeface="Calibri" pitchFamily="34" charset="0"/>
                <a:ea typeface="MS PGothic" pitchFamily="34" charset="-128"/>
                <a:cs typeface="+mn-cs"/>
              </a:rPr>
              <a:t> </a:t>
            </a:r>
            <a:endParaRPr lang="en-US" b="1" dirty="0">
              <a:solidFill>
                <a:prstClr val="black"/>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1140514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63463" y="1252756"/>
            <a:ext cx="8429836"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buFontTx/>
              <a:buChar char="•"/>
            </a:pPr>
            <a:r>
              <a:rPr lang="es-ES" sz="2000" dirty="0">
                <a:latin typeface="+mn-lt"/>
              </a:rPr>
              <a:t>Asegúrese de plantar sólo árboles cultivados en California y certificados y de comprarlos en viveros de buena reputación. </a:t>
            </a:r>
          </a:p>
          <a:p>
            <a:pPr eaLnBrk="1" hangingPunct="1">
              <a:spcBef>
                <a:spcPct val="50000"/>
              </a:spcBef>
              <a:buFontTx/>
              <a:buChar char="•"/>
            </a:pPr>
            <a:r>
              <a:rPr lang="es-ES" sz="2000" dirty="0">
                <a:latin typeface="+mn-lt"/>
              </a:rPr>
              <a:t>No introduzca ningún tipo de planta o partes de plantas </a:t>
            </a:r>
            <a:r>
              <a:rPr lang="es-ES" sz="2000" dirty="0" smtClean="0">
                <a:latin typeface="+mn-lt"/>
              </a:rPr>
              <a:t>provenientes </a:t>
            </a:r>
            <a:r>
              <a:rPr lang="es-ES" sz="2000" dirty="0">
                <a:latin typeface="+mn-lt"/>
              </a:rPr>
              <a:t>de otros estados o países</a:t>
            </a:r>
            <a:r>
              <a:rPr lang="es-ES" sz="2000" dirty="0" smtClean="0">
                <a:latin typeface="+mn-lt"/>
              </a:rPr>
              <a:t>. (¡Es ilegal!)</a:t>
            </a:r>
            <a:endParaRPr lang="es-ES" sz="2000" dirty="0">
              <a:latin typeface="+mn-lt"/>
            </a:endParaRPr>
          </a:p>
          <a:p>
            <a:pPr eaLnBrk="1" hangingPunct="1">
              <a:spcBef>
                <a:spcPct val="50000"/>
              </a:spcBef>
              <a:buFontTx/>
              <a:buChar char="•"/>
            </a:pPr>
            <a:r>
              <a:rPr lang="es-ES" sz="2000" dirty="0">
                <a:latin typeface="+mn-lt"/>
              </a:rPr>
              <a:t>Aprenda a reconocer </a:t>
            </a:r>
            <a:r>
              <a:rPr lang="es-ES" sz="2000" dirty="0" smtClean="0">
                <a:latin typeface="+mn-lt"/>
              </a:rPr>
              <a:t>la </a:t>
            </a:r>
            <a:r>
              <a:rPr lang="es-ES" sz="2000" dirty="0">
                <a:latin typeface="+mn-lt"/>
              </a:rPr>
              <a:t>plaga y la enfermedad</a:t>
            </a:r>
          </a:p>
          <a:p>
            <a:pPr eaLnBrk="1" hangingPunct="1">
              <a:spcBef>
                <a:spcPct val="50000"/>
              </a:spcBef>
              <a:buFontTx/>
              <a:buChar char="•"/>
            </a:pPr>
            <a:r>
              <a:rPr lang="es-ES" sz="2000" dirty="0" smtClean="0">
                <a:latin typeface="+mn-lt"/>
              </a:rPr>
              <a:t>Llame </a:t>
            </a:r>
            <a:r>
              <a:rPr lang="es-ES" sz="2000" dirty="0">
                <a:latin typeface="+mn-lt"/>
              </a:rPr>
              <a:t>a </a:t>
            </a:r>
            <a:r>
              <a:rPr lang="es-ES" sz="2000" dirty="0" smtClean="0">
                <a:latin typeface="+mn-lt"/>
              </a:rPr>
              <a:t>la </a:t>
            </a:r>
            <a:r>
              <a:rPr lang="es-ES" sz="2000" dirty="0">
                <a:latin typeface="+mn-lt"/>
              </a:rPr>
              <a:t>línea directa del </a:t>
            </a:r>
            <a:r>
              <a:rPr lang="es-ES" sz="2000" dirty="0" smtClean="0">
                <a:latin typeface="+mn-lt"/>
              </a:rPr>
              <a:t>Departamento de Alimentos y Agricultura (CDFA) </a:t>
            </a:r>
            <a:r>
              <a:rPr lang="es-ES" sz="2000" dirty="0">
                <a:latin typeface="+mn-lt"/>
              </a:rPr>
              <a:t>si sospecha que uno de sus </a:t>
            </a:r>
            <a:r>
              <a:rPr lang="es-ES" sz="2000" dirty="0" smtClean="0">
                <a:latin typeface="+mn-lt"/>
              </a:rPr>
              <a:t>árboles tiene </a:t>
            </a:r>
            <a:r>
              <a:rPr lang="es-ES" sz="2000" dirty="0">
                <a:latin typeface="+mn-lt"/>
              </a:rPr>
              <a:t>la plaga o la </a:t>
            </a:r>
            <a:r>
              <a:rPr lang="es-ES" sz="2000" dirty="0" smtClean="0">
                <a:latin typeface="+mn-lt"/>
              </a:rPr>
              <a:t>enfermedad</a:t>
            </a:r>
            <a:r>
              <a:rPr lang="es-ES" sz="2000" dirty="0">
                <a:latin typeface="+mn-lt"/>
              </a:rPr>
              <a:t>.   </a:t>
            </a:r>
          </a:p>
        </p:txBody>
      </p:sp>
      <p:sp>
        <p:nvSpPr>
          <p:cNvPr id="124931" name="Text Box 3"/>
          <p:cNvSpPr txBox="1">
            <a:spLocks noChangeArrowheads="1"/>
          </p:cNvSpPr>
          <p:nvPr/>
        </p:nvSpPr>
        <p:spPr bwMode="auto">
          <a:xfrm>
            <a:off x="463463" y="188640"/>
            <a:ext cx="85725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es-ES" sz="2400" b="1" dirty="0">
                <a:solidFill>
                  <a:srgbClr val="800000"/>
                </a:solidFill>
                <a:effectLst>
                  <a:outerShdw blurRad="38100" dist="38100" dir="2700000" algn="tl">
                    <a:srgbClr val="C0C0C0"/>
                  </a:outerShdw>
                </a:effectLst>
              </a:rPr>
              <a:t>¿Cómo puedo ayudar a prevenir que la plaga y la enfermedad se </a:t>
            </a:r>
            <a:r>
              <a:rPr lang="es-ES" sz="2400" b="1" dirty="0" smtClean="0">
                <a:solidFill>
                  <a:srgbClr val="800000"/>
                </a:solidFill>
                <a:effectLst>
                  <a:outerShdw blurRad="38100" dist="38100" dir="2700000" algn="tl">
                    <a:srgbClr val="C0C0C0"/>
                  </a:outerShdw>
                </a:effectLst>
              </a:rPr>
              <a:t>establezcan en California?</a:t>
            </a:r>
            <a:endParaRPr lang="es-ES" sz="2400" b="1" dirty="0">
              <a:solidFill>
                <a:srgbClr val="800000"/>
              </a:solidFill>
              <a:effectLst>
                <a:outerShdw blurRad="38100" dist="38100" dir="2700000" algn="tl">
                  <a:srgbClr val="C0C0C0"/>
                </a:outerShdw>
              </a:effectLst>
            </a:endParaRPr>
          </a:p>
          <a:p>
            <a:pPr algn="ctr" eaLnBrk="1" hangingPunct="1">
              <a:defRPr/>
            </a:pPr>
            <a:endParaRPr lang="es-ES" sz="2400" b="1" dirty="0">
              <a:solidFill>
                <a:srgbClr val="800000"/>
              </a:solidFill>
              <a:effectLst>
                <a:outerShdw blurRad="38100" dist="38100" dir="2700000" algn="tl">
                  <a:srgbClr val="C0C0C0"/>
                </a:outerShdw>
              </a:effectLst>
            </a:endParaRPr>
          </a:p>
        </p:txBody>
      </p:sp>
      <p:pic>
        <p:nvPicPr>
          <p:cNvPr id="40965" name="Picture 8" descr="IfYouFindI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0226" y="4121548"/>
            <a:ext cx="4340312" cy="15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566612" y="4190178"/>
            <a:ext cx="3426249" cy="1457070"/>
          </a:xfrm>
          <a:prstGeom prst="rect">
            <a:avLst/>
          </a:prstGeom>
        </p:spPr>
      </p:pic>
    </p:spTree>
    <p:extLst>
      <p:ext uri="{BB962C8B-B14F-4D97-AF65-F5344CB8AC3E}">
        <p14:creationId xmlns:p14="http://schemas.microsoft.com/office/powerpoint/2010/main" val="809794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8619" y="175364"/>
            <a:ext cx="8141918" cy="461665"/>
          </a:xfrm>
          <a:prstGeom prst="rect">
            <a:avLst/>
          </a:prstGeom>
          <a:noFill/>
        </p:spPr>
        <p:txBody>
          <a:bodyPr wrap="square" rtlCol="0">
            <a:spAutoFit/>
          </a:bodyPr>
          <a:lstStyle/>
          <a:p>
            <a:r>
              <a:rPr lang="en-US" sz="2400" b="1" dirty="0" smtClean="0">
                <a:solidFill>
                  <a:srgbClr val="800000"/>
                </a:solidFill>
                <a:effectLst>
                  <a:outerShdw blurRad="38100" dist="38100" dir="2700000" algn="tl">
                    <a:srgbClr val="000000">
                      <a:alpha val="43137"/>
                    </a:srgbClr>
                  </a:outerShdw>
                </a:effectLst>
              </a:rPr>
              <a:t>Where can I get more University of California information?</a:t>
            </a:r>
            <a:endParaRPr lang="en-US" sz="2400" b="1" dirty="0">
              <a:solidFill>
                <a:srgbClr val="800000"/>
              </a:solidFill>
              <a:effectLst>
                <a:outerShdw blurRad="38100" dist="38100" dir="2700000" algn="tl">
                  <a:srgbClr val="000000">
                    <a:alpha val="43137"/>
                  </a:srgbClr>
                </a:outerShdw>
              </a:effectLst>
            </a:endParaRPr>
          </a:p>
        </p:txBody>
      </p:sp>
      <p:sp>
        <p:nvSpPr>
          <p:cNvPr id="3" name="TextBox 2"/>
          <p:cNvSpPr txBox="1"/>
          <p:nvPr/>
        </p:nvSpPr>
        <p:spPr>
          <a:xfrm>
            <a:off x="250520" y="1189974"/>
            <a:ext cx="4359058"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prstClr val="black"/>
                </a:solidFill>
              </a:rPr>
              <a:t>ACP HLB Website: </a:t>
            </a:r>
            <a:r>
              <a:rPr lang="en-US" sz="2000" dirty="0" smtClean="0">
                <a:solidFill>
                  <a:prstClr val="black"/>
                </a:solidFill>
                <a:hlinkClick r:id="rId2"/>
              </a:rPr>
              <a:t>www.ucanr.edu/sites/ACP</a:t>
            </a:r>
            <a:endParaRPr lang="en-US" sz="2000" dirty="0" smtClean="0">
              <a:solidFill>
                <a:prstClr val="black"/>
              </a:solidFill>
            </a:endParaRPr>
          </a:p>
          <a:p>
            <a:pPr marL="285750" indent="-285750">
              <a:buFont typeface="Arial" panose="020B0604020202020204" pitchFamily="34" charset="0"/>
              <a:buChar char="•"/>
            </a:pPr>
            <a:r>
              <a:rPr lang="en-US" sz="2000" b="1" dirty="0" smtClean="0">
                <a:solidFill>
                  <a:prstClr val="black"/>
                </a:solidFill>
              </a:rPr>
              <a:t>UCIPM Quick tip </a:t>
            </a:r>
            <a:r>
              <a:rPr lang="en-US" sz="2000" b="1" dirty="0">
                <a:solidFill>
                  <a:prstClr val="black"/>
                </a:solidFill>
              </a:rPr>
              <a:t>for homeowners</a:t>
            </a:r>
            <a:br>
              <a:rPr lang="en-US" sz="2000" b="1" dirty="0">
                <a:solidFill>
                  <a:prstClr val="black"/>
                </a:solidFill>
              </a:rPr>
            </a:br>
            <a:r>
              <a:rPr lang="en-US" sz="2000" dirty="0">
                <a:solidFill>
                  <a:prstClr val="black"/>
                </a:solidFill>
                <a:hlinkClick r:id="rId3"/>
              </a:rPr>
              <a:t>http://</a:t>
            </a:r>
            <a:r>
              <a:rPr lang="en-US" sz="2000" dirty="0" smtClean="0">
                <a:solidFill>
                  <a:prstClr val="black"/>
                </a:solidFill>
                <a:hlinkClick r:id="rId3"/>
              </a:rPr>
              <a:t>www.ipm.ucdavis.edu/QT/asiancitruscard.html</a:t>
            </a:r>
            <a:r>
              <a:rPr lang="en-US" sz="2000" dirty="0" smtClean="0">
                <a:solidFill>
                  <a:prstClr val="black"/>
                </a:solidFill>
              </a:rPr>
              <a:t> </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925890" y="2985827"/>
            <a:ext cx="2842248" cy="348386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910204" y="882422"/>
            <a:ext cx="3594970" cy="3864941"/>
          </a:xfrm>
          <a:prstGeom prst="rect">
            <a:avLst/>
          </a:prstGeom>
        </p:spPr>
      </p:pic>
    </p:spTree>
    <p:extLst>
      <p:ext uri="{BB962C8B-B14F-4D97-AF65-F5344CB8AC3E}">
        <p14:creationId xmlns:p14="http://schemas.microsoft.com/office/powerpoint/2010/main" val="2878666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l="6575" t="4657" r="6918" b="4822"/>
          <a:stretch/>
        </p:blipFill>
        <p:spPr>
          <a:xfrm>
            <a:off x="1027135" y="932123"/>
            <a:ext cx="7002050" cy="4579330"/>
          </a:xfrm>
          <a:prstGeom prst="rect">
            <a:avLst/>
          </a:prstGeom>
        </p:spPr>
      </p:pic>
      <p:sp>
        <p:nvSpPr>
          <p:cNvPr id="3" name="Rectangle 2"/>
          <p:cNvSpPr/>
          <p:nvPr/>
        </p:nvSpPr>
        <p:spPr>
          <a:xfrm>
            <a:off x="0" y="28711"/>
            <a:ext cx="9056317" cy="830997"/>
          </a:xfrm>
          <a:prstGeom prst="rect">
            <a:avLst/>
          </a:prstGeom>
        </p:spPr>
        <p:txBody>
          <a:bodyPr wrap="square">
            <a:spAutoFit/>
          </a:bodyPr>
          <a:lstStyle/>
          <a:p>
            <a:pPr algn="ctr"/>
            <a:r>
              <a:rPr lang="en-US" sz="2400" b="1" dirty="0" smtClean="0">
                <a:solidFill>
                  <a:prstClr val="black"/>
                </a:solidFill>
              </a:rPr>
              <a:t>For an in-depth study of the psyllid and ACP in English, take the </a:t>
            </a:r>
          </a:p>
          <a:p>
            <a:pPr algn="ctr"/>
            <a:r>
              <a:rPr lang="en-US" sz="2400" b="1" dirty="0" smtClean="0">
                <a:solidFill>
                  <a:srgbClr val="800000"/>
                </a:solidFill>
              </a:rPr>
              <a:t>ANR </a:t>
            </a:r>
            <a:r>
              <a:rPr lang="en-US" sz="2400" b="1" dirty="0">
                <a:solidFill>
                  <a:srgbClr val="800000"/>
                </a:solidFill>
              </a:rPr>
              <a:t>Online Class on ACP for Master </a:t>
            </a:r>
            <a:r>
              <a:rPr lang="en-US" sz="2400" b="1" dirty="0" smtClean="0">
                <a:solidFill>
                  <a:srgbClr val="800000"/>
                </a:solidFill>
              </a:rPr>
              <a:t>Gardeners</a:t>
            </a:r>
            <a:r>
              <a:rPr lang="en-US" sz="2400" b="1" dirty="0" smtClean="0">
                <a:solidFill>
                  <a:prstClr val="black"/>
                </a:solidFill>
              </a:rPr>
              <a:t> </a:t>
            </a:r>
            <a:r>
              <a:rPr lang="en-US" sz="2400" dirty="0" smtClean="0">
                <a:solidFill>
                  <a:prstClr val="black"/>
                </a:solidFill>
                <a:hlinkClick r:id="rId3"/>
              </a:rPr>
              <a:t>http</a:t>
            </a:r>
            <a:r>
              <a:rPr lang="en-US" sz="2400" dirty="0">
                <a:solidFill>
                  <a:prstClr val="black"/>
                </a:solidFill>
                <a:hlinkClick r:id="rId3"/>
              </a:rPr>
              <a:t>://class.ucanr.edu</a:t>
            </a:r>
            <a:r>
              <a:rPr lang="en-US" sz="2400" dirty="0">
                <a:solidFill>
                  <a:prstClr val="black"/>
                </a:solidFill>
              </a:rPr>
              <a:t> </a:t>
            </a:r>
          </a:p>
        </p:txBody>
      </p:sp>
    </p:spTree>
    <p:extLst>
      <p:ext uri="{BB962C8B-B14F-4D97-AF65-F5344CB8AC3E}">
        <p14:creationId xmlns:p14="http://schemas.microsoft.com/office/powerpoint/2010/main" val="2113359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512519" y="120270"/>
            <a:ext cx="8493696"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Los psílidos adultos pueden alimentarse de hojas jóvenes o maduras. Esto les permite a los adultos sobrevivir todo el año.</a:t>
            </a:r>
          </a:p>
        </p:txBody>
      </p:sp>
      <p:pic>
        <p:nvPicPr>
          <p:cNvPr id="5123" name="Picture 4" descr="ACP adult 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1113" y="1372448"/>
            <a:ext cx="3811587" cy="28940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4080593" y="4375638"/>
            <a:ext cx="48254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2000" dirty="0">
                <a:latin typeface="+mn-lt"/>
              </a:rPr>
              <a:t>Cuando se alimentan, los insectos adultos se inclinan hacia adelante y levantan la parte trasera de su cuerpo en una posición muy característica a un ángulo de 45</a:t>
            </a:r>
            <a:r>
              <a:rPr lang="es-ES" sz="2000" baseline="30000" dirty="0">
                <a:latin typeface="+mn-lt"/>
              </a:rPr>
              <a:t>o</a:t>
            </a:r>
            <a:r>
              <a:rPr lang="es-ES" sz="2000" dirty="0">
                <a:latin typeface="+mn-lt"/>
              </a:rPr>
              <a:t>.</a:t>
            </a:r>
          </a:p>
        </p:txBody>
      </p:sp>
      <p:pic>
        <p:nvPicPr>
          <p:cNvPr id="5125" name="Picture 8" descr="ACP adult 00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0305" y="1372448"/>
            <a:ext cx="3090863" cy="4260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80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1630" y="307562"/>
            <a:ext cx="7842620"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Los huevecillos son entre color amarillo y anaranjado y se les encuentran en las puntas de los brotes de nuevas hojas.  Es difícil verlos porque son muy pequeñitos.</a:t>
            </a:r>
          </a:p>
        </p:txBody>
      </p:sp>
      <p:pic>
        <p:nvPicPr>
          <p:cNvPr id="6" name="Picture 4" descr="ACP eggs 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5370982" y="2046226"/>
            <a:ext cx="2766612" cy="1842517"/>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0690" y="2477479"/>
            <a:ext cx="4253037" cy="2816947"/>
          </a:xfrm>
          <a:prstGeom prst="rect">
            <a:avLst/>
          </a:prstGeom>
          <a:ln>
            <a:noFill/>
          </a:ln>
          <a:effectLst>
            <a:outerShdw blurRad="292100" dist="139700" dir="2700000" algn="tl" rotWithShape="0">
              <a:srgbClr val="333333">
                <a:alpha val="65000"/>
              </a:srgbClr>
            </a:outerShdw>
          </a:effectLst>
        </p:spPr>
      </p:pic>
      <p:cxnSp>
        <p:nvCxnSpPr>
          <p:cNvPr id="8" name="Straight Arrow Connector 7"/>
          <p:cNvCxnSpPr/>
          <p:nvPr/>
        </p:nvCxnSpPr>
        <p:spPr>
          <a:xfrm flipH="1">
            <a:off x="3753024" y="3206944"/>
            <a:ext cx="1890446" cy="472611"/>
          </a:xfrm>
          <a:prstGeom prst="straightConnector1">
            <a:avLst/>
          </a:prstGeom>
          <a:ln w="57150">
            <a:solidFill>
              <a:srgbClr val="FFC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623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63464" y="333375"/>
            <a:ext cx="8607512"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La ninfas producen unos túbulos serosos con los que expulsan melaza fuera de sus cuerpos. Estos túbulos son únicos y fáciles de reconocer.</a:t>
            </a:r>
          </a:p>
        </p:txBody>
      </p:sp>
      <p:pic>
        <p:nvPicPr>
          <p:cNvPr id="7171" name="Picture 4" descr="ACP nymphs 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4566" y="1760285"/>
            <a:ext cx="3582486" cy="2387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ACP nymphs 0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15981" y="3040082"/>
            <a:ext cx="2592709" cy="2216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6"/>
          <p:cNvSpPr txBox="1">
            <a:spLocks noChangeArrowheads="1"/>
          </p:cNvSpPr>
          <p:nvPr/>
        </p:nvSpPr>
        <p:spPr bwMode="auto">
          <a:xfrm>
            <a:off x="5715981" y="1711950"/>
            <a:ext cx="259270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s-ES" sz="2000" dirty="0">
                <a:latin typeface="+mn-lt"/>
              </a:rPr>
              <a:t>Las ninfas </a:t>
            </a:r>
            <a:r>
              <a:rPr lang="es-ES" sz="2000" dirty="0" smtClean="0">
                <a:latin typeface="+mn-lt"/>
              </a:rPr>
              <a:t>pueden </a:t>
            </a:r>
            <a:r>
              <a:rPr lang="es-ES" sz="2000" dirty="0">
                <a:latin typeface="+mn-lt"/>
              </a:rPr>
              <a:t>sobrevivir sólo al </a:t>
            </a:r>
            <a:r>
              <a:rPr lang="es-ES" sz="2000" dirty="0" smtClean="0">
                <a:latin typeface="+mn-lt"/>
              </a:rPr>
              <a:t>vivir </a:t>
            </a:r>
            <a:r>
              <a:rPr lang="es-ES" sz="2000" dirty="0">
                <a:latin typeface="+mn-lt"/>
              </a:rPr>
              <a:t>en hojas y tallos jóvenes y tiernos. </a:t>
            </a:r>
          </a:p>
        </p:txBody>
      </p:sp>
      <p:sp>
        <p:nvSpPr>
          <p:cNvPr id="7174" name="Text Box 7"/>
          <p:cNvSpPr txBox="1">
            <a:spLocks noChangeArrowheads="1"/>
          </p:cNvSpPr>
          <p:nvPr/>
        </p:nvSpPr>
        <p:spPr bwMode="auto">
          <a:xfrm>
            <a:off x="1139826" y="4365691"/>
            <a:ext cx="390664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2000" dirty="0">
                <a:latin typeface="+mn-lt"/>
              </a:rPr>
              <a:t>Por lo tanto, a las ninfas sólo se les encuentra cuando la planta está produciendo nuevas hojas.</a:t>
            </a:r>
          </a:p>
          <a:p>
            <a:endParaRPr lang="es-ES" sz="2000" dirty="0">
              <a:latin typeface="+mn-lt"/>
            </a:endParaRPr>
          </a:p>
        </p:txBody>
      </p:sp>
    </p:spTree>
    <p:extLst>
      <p:ext uri="{BB962C8B-B14F-4D97-AF65-F5344CB8AC3E}">
        <p14:creationId xmlns:p14="http://schemas.microsoft.com/office/powerpoint/2010/main" val="345827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79389" y="254501"/>
            <a:ext cx="8964612"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Cuando el </a:t>
            </a:r>
            <a:r>
              <a:rPr lang="es-ES" sz="2400" b="1" dirty="0" err="1" smtClean="0">
                <a:solidFill>
                  <a:srgbClr val="800000"/>
                </a:solidFill>
                <a:effectLst>
                  <a:outerShdw blurRad="38100" dist="38100" dir="2700000" algn="tl">
                    <a:srgbClr val="C0C0C0"/>
                  </a:outerShdw>
                </a:effectLst>
              </a:rPr>
              <a:t>psílido</a:t>
            </a:r>
            <a:r>
              <a:rPr lang="es-ES" sz="2400" b="1" dirty="0" smtClean="0">
                <a:solidFill>
                  <a:srgbClr val="800000"/>
                </a:solidFill>
                <a:effectLst>
                  <a:outerShdw blurRad="38100" dist="38100" dir="2700000" algn="tl">
                    <a:srgbClr val="C0C0C0"/>
                  </a:outerShdw>
                </a:effectLst>
              </a:rPr>
              <a:t> se alimenta, inyecta en la hoja una </a:t>
            </a:r>
            <a:r>
              <a:rPr lang="es-ES" sz="2400" b="1" dirty="0" err="1" smtClean="0">
                <a:solidFill>
                  <a:srgbClr val="800000"/>
                </a:solidFill>
                <a:effectLst>
                  <a:outerShdw blurRad="38100" dist="38100" dir="2700000" algn="tl">
                    <a:srgbClr val="C0C0C0"/>
                  </a:outerShdw>
                </a:effectLst>
              </a:rPr>
              <a:t>tóxina</a:t>
            </a:r>
            <a:r>
              <a:rPr lang="es-ES" sz="2400" b="1" dirty="0" smtClean="0">
                <a:solidFill>
                  <a:srgbClr val="800000"/>
                </a:solidFill>
                <a:effectLst>
                  <a:outerShdw blurRad="38100" dist="38100" dir="2700000" algn="tl">
                    <a:srgbClr val="C0C0C0"/>
                  </a:outerShdw>
                </a:effectLst>
              </a:rPr>
              <a:t> salival que causa que las puntas de las nuevas hojas se quiebren fácilmente. Si la hoja sobrevive, tiende a  enroscarse conforme crece.</a:t>
            </a:r>
          </a:p>
        </p:txBody>
      </p:sp>
      <p:sp>
        <p:nvSpPr>
          <p:cNvPr id="8198" name="Text Box 7"/>
          <p:cNvSpPr txBox="1">
            <a:spLocks noChangeArrowheads="1"/>
          </p:cNvSpPr>
          <p:nvPr/>
        </p:nvSpPr>
        <p:spPr bwMode="auto">
          <a:xfrm>
            <a:off x="5004626" y="4603720"/>
            <a:ext cx="3600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2000" dirty="0">
                <a:latin typeface="+mn-lt"/>
              </a:rPr>
              <a:t>La presencia de hojas enroscadas es una señal de que el </a:t>
            </a:r>
            <a:r>
              <a:rPr lang="es-ES" sz="2000" dirty="0" err="1">
                <a:latin typeface="+mn-lt"/>
              </a:rPr>
              <a:t>psílido</a:t>
            </a:r>
            <a:r>
              <a:rPr lang="es-ES" sz="2000" dirty="0">
                <a:latin typeface="+mn-lt"/>
              </a:rPr>
              <a:t> ha estado allí.</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1695" y="1737250"/>
            <a:ext cx="3853929" cy="255260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1042" y="1722815"/>
            <a:ext cx="3875724" cy="25670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811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57497" y="44450"/>
            <a:ext cx="8586504"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¿A que plantas puede atacar el psílido? </a:t>
            </a:r>
            <a:br>
              <a:rPr lang="es-ES" sz="2400" b="1" dirty="0" smtClean="0">
                <a:solidFill>
                  <a:srgbClr val="800000"/>
                </a:solidFill>
                <a:effectLst>
                  <a:outerShdw blurRad="38100" dist="38100" dir="2700000" algn="tl">
                    <a:srgbClr val="C0C0C0"/>
                  </a:outerShdw>
                </a:effectLst>
              </a:rPr>
            </a:br>
            <a:r>
              <a:rPr lang="es-ES" sz="2400" b="1" dirty="0" smtClean="0">
                <a:solidFill>
                  <a:srgbClr val="800000"/>
                </a:solidFill>
                <a:effectLst>
                  <a:outerShdw blurRad="38100" dist="38100" dir="2700000" algn="tl">
                    <a:srgbClr val="C0C0C0"/>
                  </a:outerShdw>
                </a:effectLst>
              </a:rPr>
              <a:t>Todo tipo de cítricos y plantas estrechamente relacionadas con la familia de las rutáceas </a:t>
            </a:r>
          </a:p>
        </p:txBody>
      </p:sp>
      <p:sp>
        <p:nvSpPr>
          <p:cNvPr id="9219" name="Rectangle 3"/>
          <p:cNvSpPr>
            <a:spLocks noGrp="1" noChangeArrowheads="1"/>
          </p:cNvSpPr>
          <p:nvPr>
            <p:ph type="body" idx="1"/>
          </p:nvPr>
        </p:nvSpPr>
        <p:spPr>
          <a:xfrm>
            <a:off x="557496" y="1557338"/>
            <a:ext cx="7058025" cy="4114800"/>
          </a:xfrm>
        </p:spPr>
        <p:txBody>
          <a:bodyPr/>
          <a:lstStyle/>
          <a:p>
            <a:pPr eaLnBrk="1" hangingPunct="1">
              <a:lnSpc>
                <a:spcPct val="90000"/>
              </a:lnSpc>
              <a:spcAft>
                <a:spcPts val="300"/>
              </a:spcAft>
            </a:pPr>
            <a:r>
              <a:rPr lang="es-ES" sz="2000" b="1" i="1" dirty="0" smtClean="0"/>
              <a:t>Cítricos</a:t>
            </a:r>
            <a:r>
              <a:rPr lang="es-ES" sz="2000" b="1" dirty="0" smtClean="0"/>
              <a:t> (limas, limones, naranjas, toronjas, mandarinas…)</a:t>
            </a:r>
          </a:p>
          <a:p>
            <a:pPr eaLnBrk="1" hangingPunct="1">
              <a:lnSpc>
                <a:spcPct val="90000"/>
              </a:lnSpc>
              <a:spcAft>
                <a:spcPts val="300"/>
              </a:spcAft>
            </a:pPr>
            <a:r>
              <a:rPr lang="es-ES" sz="2000" b="1" i="1" dirty="0" err="1" smtClean="0"/>
              <a:t>Fortunella</a:t>
            </a:r>
            <a:r>
              <a:rPr lang="es-ES" sz="2000" b="1" i="1" dirty="0" smtClean="0"/>
              <a:t> </a:t>
            </a:r>
            <a:r>
              <a:rPr lang="es-ES" sz="2000" b="1" dirty="0" smtClean="0"/>
              <a:t>(</a:t>
            </a:r>
            <a:r>
              <a:rPr lang="es-ES" sz="2000" b="1" dirty="0" err="1" smtClean="0"/>
              <a:t>kumquats</a:t>
            </a:r>
            <a:r>
              <a:rPr lang="es-ES" sz="2000" b="1" dirty="0" smtClean="0"/>
              <a:t>) </a:t>
            </a:r>
          </a:p>
          <a:p>
            <a:pPr eaLnBrk="1" hangingPunct="1">
              <a:lnSpc>
                <a:spcPct val="90000"/>
              </a:lnSpc>
              <a:spcAft>
                <a:spcPts val="300"/>
              </a:spcAft>
            </a:pPr>
            <a:r>
              <a:rPr lang="es-ES" sz="2000" b="1" i="1" dirty="0" err="1" smtClean="0"/>
              <a:t>Citropsis</a:t>
            </a:r>
            <a:r>
              <a:rPr lang="es-ES" sz="2000" b="1" dirty="0" smtClean="0"/>
              <a:t> (naranja cereza)</a:t>
            </a:r>
          </a:p>
          <a:p>
            <a:pPr eaLnBrk="1" hangingPunct="1">
              <a:lnSpc>
                <a:spcPct val="90000"/>
              </a:lnSpc>
              <a:spcAft>
                <a:spcPts val="300"/>
              </a:spcAft>
            </a:pPr>
            <a:r>
              <a:rPr lang="es-ES" sz="2000" b="1" i="1" dirty="0" err="1" smtClean="0"/>
              <a:t>Murraya</a:t>
            </a:r>
            <a:r>
              <a:rPr lang="es-ES" sz="2000" b="1" i="1" dirty="0" smtClean="0"/>
              <a:t> </a:t>
            </a:r>
            <a:r>
              <a:rPr lang="es-ES" sz="2000" b="1" i="1" dirty="0" err="1" smtClean="0"/>
              <a:t>paniculata</a:t>
            </a:r>
            <a:r>
              <a:rPr lang="es-ES" sz="2000" b="1" dirty="0" smtClean="0"/>
              <a:t> (naranjo jazmín)</a:t>
            </a:r>
          </a:p>
          <a:p>
            <a:pPr eaLnBrk="1" hangingPunct="1">
              <a:lnSpc>
                <a:spcPct val="90000"/>
              </a:lnSpc>
              <a:spcAft>
                <a:spcPts val="300"/>
              </a:spcAft>
            </a:pPr>
            <a:r>
              <a:rPr lang="es-ES" sz="2000" b="1" i="1" dirty="0" err="1" smtClean="0"/>
              <a:t>Bergera</a:t>
            </a:r>
            <a:r>
              <a:rPr lang="es-ES" sz="2000" b="1" i="1" dirty="0" smtClean="0"/>
              <a:t> </a:t>
            </a:r>
            <a:r>
              <a:rPr lang="es-ES" sz="2000" b="1" i="1" dirty="0" err="1" smtClean="0"/>
              <a:t>koenigii</a:t>
            </a:r>
            <a:r>
              <a:rPr lang="es-ES" sz="2000" b="1" i="1" dirty="0" smtClean="0"/>
              <a:t> </a:t>
            </a:r>
            <a:r>
              <a:rPr lang="es-ES" sz="2000" b="1" dirty="0" smtClean="0"/>
              <a:t>(hoja de </a:t>
            </a:r>
            <a:r>
              <a:rPr lang="es-ES" sz="2000" b="1" dirty="0" err="1" smtClean="0"/>
              <a:t>curry</a:t>
            </a:r>
            <a:r>
              <a:rPr lang="es-ES" sz="2000" b="1" dirty="0" smtClean="0"/>
              <a:t> de la India)</a:t>
            </a:r>
          </a:p>
          <a:p>
            <a:pPr eaLnBrk="1" hangingPunct="1">
              <a:lnSpc>
                <a:spcPct val="90000"/>
              </a:lnSpc>
              <a:spcAft>
                <a:spcPts val="300"/>
              </a:spcAft>
            </a:pPr>
            <a:r>
              <a:rPr lang="es-ES" sz="2000" b="1" i="1" dirty="0" err="1" smtClean="0"/>
              <a:t>Severinia</a:t>
            </a:r>
            <a:r>
              <a:rPr lang="es-ES" sz="2000" b="1" i="1" dirty="0" smtClean="0"/>
              <a:t> </a:t>
            </a:r>
            <a:r>
              <a:rPr lang="es-ES" sz="2000" b="1" i="1" dirty="0" err="1" smtClean="0"/>
              <a:t>buxifolia</a:t>
            </a:r>
            <a:r>
              <a:rPr lang="es-ES" sz="2000" b="1" i="1" dirty="0" smtClean="0"/>
              <a:t> </a:t>
            </a:r>
            <a:r>
              <a:rPr lang="es-ES" sz="2000" b="1" dirty="0" smtClean="0"/>
              <a:t>(naranja cajeta)</a:t>
            </a:r>
          </a:p>
          <a:p>
            <a:pPr eaLnBrk="1" hangingPunct="1">
              <a:lnSpc>
                <a:spcPct val="90000"/>
              </a:lnSpc>
              <a:spcAft>
                <a:spcPts val="300"/>
              </a:spcAft>
            </a:pPr>
            <a:r>
              <a:rPr lang="es-ES" sz="2000" b="1" i="1" dirty="0" err="1" smtClean="0"/>
              <a:t>Triphasia</a:t>
            </a:r>
            <a:r>
              <a:rPr lang="es-ES" sz="2000" b="1" i="1" dirty="0" smtClean="0"/>
              <a:t> </a:t>
            </a:r>
            <a:r>
              <a:rPr lang="es-ES" sz="2000" b="1" i="1" dirty="0" err="1" smtClean="0"/>
              <a:t>trifolia</a:t>
            </a:r>
            <a:r>
              <a:rPr lang="es-ES" sz="2000" b="1" dirty="0" smtClean="0"/>
              <a:t> (limoncito)</a:t>
            </a:r>
          </a:p>
          <a:p>
            <a:pPr eaLnBrk="1" hangingPunct="1">
              <a:lnSpc>
                <a:spcPct val="90000"/>
              </a:lnSpc>
              <a:spcAft>
                <a:spcPts val="300"/>
              </a:spcAft>
            </a:pPr>
            <a:r>
              <a:rPr lang="es-ES" sz="2000" b="1" i="1" dirty="0" err="1" smtClean="0"/>
              <a:t>Clausena</a:t>
            </a:r>
            <a:r>
              <a:rPr lang="es-ES" sz="2000" b="1" i="1" dirty="0" smtClean="0"/>
              <a:t> indica</a:t>
            </a:r>
            <a:r>
              <a:rPr lang="es-ES" sz="2000" b="1" dirty="0" smtClean="0"/>
              <a:t> (</a:t>
            </a:r>
            <a:r>
              <a:rPr lang="es-ES" sz="2000" b="1" dirty="0" err="1" smtClean="0"/>
              <a:t>wampei</a:t>
            </a:r>
            <a:r>
              <a:rPr lang="es-ES" sz="2000" b="1" dirty="0" smtClean="0"/>
              <a:t>)</a:t>
            </a:r>
          </a:p>
          <a:p>
            <a:pPr eaLnBrk="1" hangingPunct="1">
              <a:lnSpc>
                <a:spcPct val="90000"/>
              </a:lnSpc>
              <a:spcAft>
                <a:spcPts val="300"/>
              </a:spcAft>
            </a:pPr>
            <a:r>
              <a:rPr lang="es-ES" sz="2000" b="1" i="1" dirty="0" err="1" smtClean="0"/>
              <a:t>Microcitrus</a:t>
            </a:r>
            <a:r>
              <a:rPr lang="es-ES" sz="2000" b="1" i="1" dirty="0" smtClean="0"/>
              <a:t> papuana </a:t>
            </a:r>
            <a:r>
              <a:rPr lang="es-ES" sz="2000" b="1" dirty="0" smtClean="0"/>
              <a:t>(lima del desierto)</a:t>
            </a:r>
          </a:p>
          <a:p>
            <a:pPr eaLnBrk="1" hangingPunct="1">
              <a:lnSpc>
                <a:spcPct val="90000"/>
              </a:lnSpc>
              <a:spcAft>
                <a:spcPts val="300"/>
              </a:spcAft>
            </a:pPr>
            <a:r>
              <a:rPr lang="es-ES" sz="2000" b="1" dirty="0" smtClean="0"/>
              <a:t>Otros…..</a:t>
            </a:r>
          </a:p>
          <a:p>
            <a:pPr eaLnBrk="1" hangingPunct="1">
              <a:lnSpc>
                <a:spcPct val="90000"/>
              </a:lnSpc>
            </a:pPr>
            <a:endParaRPr lang="es-ES" sz="2000" b="1" dirty="0" smtClean="0"/>
          </a:p>
          <a:p>
            <a:pPr eaLnBrk="1" hangingPunct="1">
              <a:lnSpc>
                <a:spcPct val="90000"/>
              </a:lnSpc>
            </a:pPr>
            <a:endParaRPr lang="es-ES" sz="2000" b="1" dirty="0" smtClean="0"/>
          </a:p>
        </p:txBody>
      </p:sp>
      <p:pic>
        <p:nvPicPr>
          <p:cNvPr id="9220" name="Picture 5" descr="Image:Calamondin.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3279" y="3489130"/>
            <a:ext cx="1809895" cy="21830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7315126" y="3070225"/>
            <a:ext cx="1346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1600" dirty="0" err="1"/>
              <a:t>Calamondin</a:t>
            </a:r>
            <a:endParaRPr lang="es-ES" sz="1600" dirty="0"/>
          </a:p>
        </p:txBody>
      </p:sp>
    </p:spTree>
    <p:extLst>
      <p:ext uri="{BB962C8B-B14F-4D97-AF65-F5344CB8AC3E}">
        <p14:creationId xmlns:p14="http://schemas.microsoft.com/office/powerpoint/2010/main" val="3834741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75572" y="72590"/>
            <a:ext cx="8868428" cy="1143000"/>
          </a:xfrm>
        </p:spPr>
        <p:txBody>
          <a:bodyPr/>
          <a:lstStyle/>
          <a:p>
            <a:pPr eaLnBrk="1" hangingPunct="1">
              <a:defRPr/>
            </a:pPr>
            <a:r>
              <a:rPr lang="es-ES" sz="2400" b="1" dirty="0" smtClean="0">
                <a:solidFill>
                  <a:srgbClr val="800000"/>
                </a:solidFill>
                <a:effectLst>
                  <a:outerShdw blurRad="38100" dist="38100" dir="2700000" algn="tl">
                    <a:srgbClr val="C0C0C0"/>
                  </a:outerShdw>
                </a:effectLst>
              </a:rPr>
              <a:t>El psílido asiático se alimenta y reproduce en plantas que no tienen que ver con los cítricos: como el naranjo jazmín ornamental </a:t>
            </a:r>
          </a:p>
        </p:txBody>
      </p:sp>
      <p:sp>
        <p:nvSpPr>
          <p:cNvPr id="10243" name="Text Box 4"/>
          <p:cNvSpPr txBox="1">
            <a:spLocks noChangeArrowheads="1"/>
          </p:cNvSpPr>
          <p:nvPr/>
        </p:nvSpPr>
        <p:spPr bwMode="auto">
          <a:xfrm>
            <a:off x="601249" y="4367381"/>
            <a:ext cx="817949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s-ES" sz="2000" dirty="0">
                <a:latin typeface="+mn-lt"/>
              </a:rPr>
              <a:t>Esta planta de naranjo jazmín, </a:t>
            </a:r>
            <a:br>
              <a:rPr lang="es-ES" sz="2000" dirty="0">
                <a:latin typeface="+mn-lt"/>
              </a:rPr>
            </a:br>
            <a:r>
              <a:rPr lang="es-ES" sz="2000" i="1" dirty="0" err="1">
                <a:latin typeface="+mn-lt"/>
              </a:rPr>
              <a:t>Murraya</a:t>
            </a:r>
            <a:r>
              <a:rPr lang="es-ES" sz="2000" i="1" dirty="0">
                <a:latin typeface="+mn-lt"/>
              </a:rPr>
              <a:t> </a:t>
            </a:r>
            <a:r>
              <a:rPr lang="es-ES" sz="2000" i="1" dirty="0" err="1">
                <a:latin typeface="+mn-lt"/>
              </a:rPr>
              <a:t>paniculata</a:t>
            </a:r>
            <a:r>
              <a:rPr lang="es-ES" sz="2000" dirty="0">
                <a:latin typeface="+mn-lt"/>
              </a:rPr>
              <a:t>, crece a lo largo de la Florida como un arbusto, árbol o seto.  Es una de las hospederas preferidas del psílido porque produce hojas nuevas continuamente. No es una planta común en </a:t>
            </a:r>
            <a:r>
              <a:rPr lang="es-ES" sz="2000" dirty="0" smtClean="0">
                <a:latin typeface="+mn-lt"/>
              </a:rPr>
              <a:t>California o Arizona.</a:t>
            </a:r>
            <a:endParaRPr lang="es-ES" sz="2000" dirty="0">
              <a:latin typeface="+mn-lt"/>
            </a:endParaRPr>
          </a:p>
        </p:txBody>
      </p:sp>
      <p:pic>
        <p:nvPicPr>
          <p:cNvPr id="8" name="Picture 10" descr="murraya flow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1239" y="1257488"/>
            <a:ext cx="3865951" cy="2899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28507" y="1257489"/>
            <a:ext cx="3865951" cy="28994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131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ANRBrand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NRBrand_M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ANRBrand_basic</Template>
  <TotalTime>723</TotalTime>
  <Words>1876</Words>
  <Application>Microsoft Office PowerPoint</Application>
  <PresentationFormat>On-screen Show (4:3)</PresentationFormat>
  <Paragraphs>191</Paragraphs>
  <Slides>37</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ＭＳ Ｐゴシック</vt:lpstr>
      <vt:lpstr>ＭＳ Ｐゴシック</vt:lpstr>
      <vt:lpstr>Arial</vt:lpstr>
      <vt:lpstr>Calibri</vt:lpstr>
      <vt:lpstr>ANRBrand_basic</vt:lpstr>
      <vt:lpstr>Custom Design</vt:lpstr>
      <vt:lpstr>ANRBrand_MG</vt:lpstr>
      <vt:lpstr>El psílido asiático de los cítricos y la enfermedad de Huanglongbing</vt:lpstr>
      <vt:lpstr>El psílido es un insecto pequeño, de tamaño similar a un áfido </vt:lpstr>
      <vt:lpstr>El psílido tiene varias etapas o estadios: huevecillo, 5 fases intermedias sin alas, conocidas como ninfas, y una como adulto alado</vt:lpstr>
      <vt:lpstr>Los psílidos adultos pueden alimentarse de hojas jóvenes o maduras. Esto les permite a los adultos sobrevivir todo el año.</vt:lpstr>
      <vt:lpstr>Los huevecillos son entre color amarillo y anaranjado y se les encuentran en las puntas de los brotes de nuevas hojas.  Es difícil verlos porque son muy pequeñitos.</vt:lpstr>
      <vt:lpstr>La ninfas producen unos túbulos serosos con los que expulsan melaza fuera de sus cuerpos. Estos túbulos son únicos y fáciles de reconocer.</vt:lpstr>
      <vt:lpstr>Cuando el psílido se alimenta, inyecta en la hoja una tóxina salival que causa que las puntas de las nuevas hojas se quiebren fácilmente. Si la hoja sobrevive, tiende a  enroscarse conforme crece.</vt:lpstr>
      <vt:lpstr>¿A que plantas puede atacar el psílido?  Todo tipo de cítricos y plantas estrechamente relacionadas con la familia de las rutáceas </vt:lpstr>
      <vt:lpstr>El psílido asiático se alimenta y reproduce en plantas que no tienen que ver con los cítricos: como el naranjo jazmín ornamental </vt:lpstr>
      <vt:lpstr>PowerPoint Presentation</vt:lpstr>
      <vt:lpstr>El psílido asiático de los cítricos se alimenta y reproduce en la hoja de curry de la India</vt:lpstr>
      <vt:lpstr>¿Por qué nos preocupa tanto este psílido? </vt:lpstr>
      <vt:lpstr>Una señal temprana de la enfermedad es que las hojas  se tornan amarillas </vt:lpstr>
      <vt:lpstr>Los síntomas del HLB van desde  hojas ligeramente amarillas hasta hojas completamente amarillas </vt:lpstr>
      <vt:lpstr>La enfermedad HLB impide que la fruta desarrolle  el color apropiado</vt:lpstr>
      <vt:lpstr>Algo que es aún más devastador, es que el HLB causa que la fruta no crezca lo suficiente, sea deforme, no produzca semillas y que su jugo sea amargo</vt:lpstr>
      <vt:lpstr>El árbol deja de dar fruto en un lapso tan corto como 5 años después de haber sido infectado con la enfermedad HLB y muere con el tiempo ¡No hay cura para la enfermedad!</vt:lpstr>
      <vt:lpstr>Los síntomas del HLB en las hojas y frutos pueden verse muy parecidos a otra enfermedades de los cítricos, conocida como “cítricos testarudos” (citrus stubborn)</vt:lpstr>
      <vt:lpstr>¿Cómo contrae la bacteria?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look for the disease? Look for blotchy yellowed leaves and small oddly shaped fruit.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California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presentation notes brief.</dc:title>
  <dc:creator>Beth Grafton-Cardwell</dc:creator>
  <cp:lastModifiedBy>Beth Grafton-Cardwell</cp:lastModifiedBy>
  <cp:revision>72</cp:revision>
  <dcterms:created xsi:type="dcterms:W3CDTF">2013-01-28T19:05:02Z</dcterms:created>
  <dcterms:modified xsi:type="dcterms:W3CDTF">2016-04-22T22:52:18Z</dcterms:modified>
</cp:coreProperties>
</file>