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05" r:id="rId1"/>
  </p:sldMasterIdLst>
  <p:notesMasterIdLst>
    <p:notesMasterId r:id="rId38"/>
  </p:notesMasterIdLst>
  <p:handoutMasterIdLst>
    <p:handoutMasterId r:id="rId39"/>
  </p:handoutMasterIdLst>
  <p:sldIdLst>
    <p:sldId id="342" r:id="rId2"/>
    <p:sldId id="343" r:id="rId3"/>
    <p:sldId id="344" r:id="rId4"/>
    <p:sldId id="345" r:id="rId5"/>
    <p:sldId id="346" r:id="rId6"/>
    <p:sldId id="257" r:id="rId7"/>
    <p:sldId id="320" r:id="rId8"/>
    <p:sldId id="324" r:id="rId9"/>
    <p:sldId id="325" r:id="rId10"/>
    <p:sldId id="323" r:id="rId11"/>
    <p:sldId id="326" r:id="rId12"/>
    <p:sldId id="322" r:id="rId13"/>
    <p:sldId id="328" r:id="rId14"/>
    <p:sldId id="332" r:id="rId15"/>
    <p:sldId id="333" r:id="rId16"/>
    <p:sldId id="334" r:id="rId17"/>
    <p:sldId id="335" r:id="rId18"/>
    <p:sldId id="336" r:id="rId19"/>
    <p:sldId id="337" r:id="rId20"/>
    <p:sldId id="330" r:id="rId21"/>
    <p:sldId id="359" r:id="rId22"/>
    <p:sldId id="341" r:id="rId23"/>
    <p:sldId id="309" r:id="rId24"/>
    <p:sldId id="331" r:id="rId25"/>
    <p:sldId id="358" r:id="rId26"/>
    <p:sldId id="347" r:id="rId27"/>
    <p:sldId id="348" r:id="rId28"/>
    <p:sldId id="349" r:id="rId29"/>
    <p:sldId id="350" r:id="rId30"/>
    <p:sldId id="351" r:id="rId31"/>
    <p:sldId id="352" r:id="rId32"/>
    <p:sldId id="353" r:id="rId33"/>
    <p:sldId id="354" r:id="rId34"/>
    <p:sldId id="355" r:id="rId35"/>
    <p:sldId id="356" r:id="rId36"/>
    <p:sldId id="357" r:id="rId37"/>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00B050"/>
    <a:srgbClr val="7CABD6"/>
    <a:srgbClr val="0B2F50"/>
    <a:srgbClr val="FFD071"/>
    <a:srgbClr val="FFE4AF"/>
    <a:srgbClr val="164E80"/>
    <a:srgbClr val="08223A"/>
    <a:srgbClr val="092743"/>
    <a:srgbClr val="1240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22" autoAdjust="0"/>
    <p:restoredTop sz="87085" autoAdjust="0"/>
  </p:normalViewPr>
  <p:slideViewPr>
    <p:cSldViewPr snapToGrid="0">
      <p:cViewPr varScale="1">
        <p:scale>
          <a:sx n="97" d="100"/>
          <a:sy n="97" d="100"/>
        </p:scale>
        <p:origin x="1116" y="72"/>
      </p:cViewPr>
      <p:guideLst>
        <p:guide orient="horz" pos="2160"/>
        <p:guide pos="3840"/>
      </p:guideLst>
    </p:cSldViewPr>
  </p:slideViewPr>
  <p:notesTextViewPr>
    <p:cViewPr>
      <p:scale>
        <a:sx n="1" d="1"/>
        <a:sy n="1" d="1"/>
      </p:scale>
      <p:origin x="0" y="0"/>
    </p:cViewPr>
  </p:notesTextViewPr>
  <p:sorterViewPr>
    <p:cViewPr>
      <p:scale>
        <a:sx n="100" d="100"/>
        <a:sy n="100" d="100"/>
      </p:scale>
      <p:origin x="0" y="-47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5"/>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5"/>
          </a:xfrm>
          <a:prstGeom prst="rect">
            <a:avLst/>
          </a:prstGeom>
        </p:spPr>
        <p:txBody>
          <a:bodyPr vert="horz" lIns="93104" tIns="46552" rIns="93104" bIns="46552" rtlCol="0"/>
          <a:lstStyle>
            <a:lvl1pPr algn="r">
              <a:defRPr sz="1200"/>
            </a:lvl1pPr>
          </a:lstStyle>
          <a:p>
            <a:fld id="{0ABD70CB-6653-4DDA-8769-8E6D19EF5689}" type="datetimeFigureOut">
              <a:rPr lang="en-US" smtClean="0"/>
              <a:t>9/22/2017</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3104" tIns="46552" rIns="93104" bIns="46552"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3104" tIns="46552" rIns="93104" bIns="46552" rtlCol="0" anchor="b"/>
          <a:lstStyle>
            <a:lvl1pPr algn="r">
              <a:defRPr sz="1200"/>
            </a:lvl1pPr>
          </a:lstStyle>
          <a:p>
            <a:fld id="{EDFC4E5A-C47A-46C0-8BF1-7BF786C11090}" type="slidenum">
              <a:rPr lang="en-US" smtClean="0"/>
              <a:t>‹#›</a:t>
            </a:fld>
            <a:endParaRPr lang="en-US"/>
          </a:p>
        </p:txBody>
      </p:sp>
    </p:spTree>
    <p:extLst>
      <p:ext uri="{BB962C8B-B14F-4D97-AF65-F5344CB8AC3E}">
        <p14:creationId xmlns:p14="http://schemas.microsoft.com/office/powerpoint/2010/main" val="2695764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5"/>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3898102" y="0"/>
            <a:ext cx="2982119" cy="466435"/>
          </a:xfrm>
          <a:prstGeom prst="rect">
            <a:avLst/>
          </a:prstGeom>
        </p:spPr>
        <p:txBody>
          <a:bodyPr vert="horz" lIns="93104" tIns="46552" rIns="93104" bIns="46552" rtlCol="0"/>
          <a:lstStyle>
            <a:lvl1pPr algn="r">
              <a:defRPr sz="1200"/>
            </a:lvl1pPr>
          </a:lstStyle>
          <a:p>
            <a:fld id="{B83BF9B1-BCED-42E9-A66F-B6CEBAB8129B}" type="datetimeFigureOut">
              <a:rPr lang="en-US" smtClean="0"/>
              <a:t>9/22/2017</a:t>
            </a:fld>
            <a:endParaRPr lang="en-US"/>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688182" y="4473893"/>
            <a:ext cx="5505450" cy="3660458"/>
          </a:xfrm>
          <a:prstGeom prst="rect">
            <a:avLst/>
          </a:prstGeom>
        </p:spPr>
        <p:txBody>
          <a:bodyPr vert="horz" lIns="93104" tIns="46552" rIns="93104" bIns="4655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6433"/>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3104" tIns="46552" rIns="93104" bIns="46552" rtlCol="0" anchor="b"/>
          <a:lstStyle>
            <a:lvl1pPr algn="r">
              <a:defRPr sz="1200"/>
            </a:lvl1pPr>
          </a:lstStyle>
          <a:p>
            <a:fld id="{EE628A6C-0C21-4FD4-A105-AA978EC94A1A}" type="slidenum">
              <a:rPr lang="en-US" smtClean="0"/>
              <a:t>‹#›</a:t>
            </a:fld>
            <a:endParaRPr lang="en-US"/>
          </a:p>
        </p:txBody>
      </p:sp>
    </p:spTree>
    <p:extLst>
      <p:ext uri="{BB962C8B-B14F-4D97-AF65-F5344CB8AC3E}">
        <p14:creationId xmlns:p14="http://schemas.microsoft.com/office/powerpoint/2010/main" val="2800422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654050" y="1162050"/>
            <a:ext cx="5573713" cy="3136900"/>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cs typeface="Arial"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003" eaLnBrk="0" hangingPunct="0">
              <a:spcBef>
                <a:spcPts val="303"/>
              </a:spcBef>
              <a:defRPr sz="1100">
                <a:solidFill>
                  <a:schemeClr val="tx1"/>
                </a:solidFill>
                <a:latin typeface="Arial" charset="0"/>
                <a:ea typeface="ＭＳ Ｐゴシック" pitchFamily="34" charset="-128"/>
                <a:cs typeface="Arial" charset="0"/>
              </a:defRPr>
            </a:lvl1pPr>
            <a:lvl2pPr marL="751122" indent="-288893" defTabSz="971003" eaLnBrk="0" hangingPunct="0">
              <a:spcBef>
                <a:spcPts val="303"/>
              </a:spcBef>
              <a:defRPr sz="1100">
                <a:solidFill>
                  <a:schemeClr val="tx1"/>
                </a:solidFill>
                <a:latin typeface="Arial" charset="0"/>
                <a:ea typeface="ＭＳ Ｐゴシック" pitchFamily="34" charset="-128"/>
                <a:cs typeface="Arial" charset="0"/>
              </a:defRPr>
            </a:lvl2pPr>
            <a:lvl3pPr marL="1155573" indent="-231115" defTabSz="971003" eaLnBrk="0" hangingPunct="0">
              <a:spcBef>
                <a:spcPts val="303"/>
              </a:spcBef>
              <a:defRPr sz="1100">
                <a:solidFill>
                  <a:schemeClr val="tx1"/>
                </a:solidFill>
                <a:latin typeface="Arial" charset="0"/>
                <a:ea typeface="ＭＳ Ｐゴシック" pitchFamily="34" charset="-128"/>
                <a:cs typeface="Arial" charset="0"/>
              </a:defRPr>
            </a:lvl3pPr>
            <a:lvl4pPr marL="1617802" indent="-231115" defTabSz="971003" eaLnBrk="0" hangingPunct="0">
              <a:spcBef>
                <a:spcPts val="303"/>
              </a:spcBef>
              <a:defRPr sz="1100">
                <a:solidFill>
                  <a:schemeClr val="tx1"/>
                </a:solidFill>
                <a:latin typeface="Arial" charset="0"/>
                <a:ea typeface="ＭＳ Ｐゴシック" pitchFamily="34" charset="-128"/>
                <a:cs typeface="Arial" charset="0"/>
              </a:defRPr>
            </a:lvl4pPr>
            <a:lvl5pPr marL="2080031" indent="-231115" defTabSz="971003" eaLnBrk="0" hangingPunct="0">
              <a:spcBef>
                <a:spcPts val="303"/>
              </a:spcBef>
              <a:defRPr sz="1100">
                <a:solidFill>
                  <a:schemeClr val="tx1"/>
                </a:solidFill>
                <a:latin typeface="Arial" charset="0"/>
                <a:ea typeface="ＭＳ Ｐゴシック" pitchFamily="34" charset="-128"/>
                <a:cs typeface="Arial" charset="0"/>
              </a:defRPr>
            </a:lvl5pPr>
            <a:lvl6pPr marL="2542261"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6pPr>
            <a:lvl7pPr marL="3004490"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7pPr>
            <a:lvl8pPr marL="3466719"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8pPr>
            <a:lvl9pPr marL="3928948"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9pPr>
          </a:lstStyle>
          <a:p>
            <a:pPr eaLnBrk="1" hangingPunct="1">
              <a:spcBef>
                <a:spcPct val="0"/>
              </a:spcBef>
            </a:pPr>
            <a:fld id="{76BC00D5-5D52-45AA-8C08-B138D2D5AD0D}" type="slidenum">
              <a:rPr lang="en-US" altLang="en-US" sz="900">
                <a:latin typeface="Arial Narrow" pitchFamily="34" charset="0"/>
              </a:rPr>
              <a:pPr eaLnBrk="1" hangingPunct="1">
                <a:spcBef>
                  <a:spcPct val="0"/>
                </a:spcBef>
              </a:pPr>
              <a:t>1</a:t>
            </a:fld>
            <a:endParaRPr lang="en-US" altLang="en-US" sz="900">
              <a:latin typeface="Arial Narrow" pitchFamily="34" charset="0"/>
            </a:endParaRPr>
          </a:p>
        </p:txBody>
      </p:sp>
      <p:sp>
        <p:nvSpPr>
          <p:cNvPr id="307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003" eaLnBrk="0" hangingPunct="0">
              <a:spcBef>
                <a:spcPts val="303"/>
              </a:spcBef>
              <a:defRPr sz="1100">
                <a:solidFill>
                  <a:schemeClr val="tx1"/>
                </a:solidFill>
                <a:latin typeface="Arial" charset="0"/>
                <a:ea typeface="ＭＳ Ｐゴシック" pitchFamily="34" charset="-128"/>
                <a:cs typeface="Arial" charset="0"/>
              </a:defRPr>
            </a:lvl1pPr>
            <a:lvl2pPr marL="751122" indent="-288893" defTabSz="971003" eaLnBrk="0" hangingPunct="0">
              <a:spcBef>
                <a:spcPts val="303"/>
              </a:spcBef>
              <a:defRPr sz="1100">
                <a:solidFill>
                  <a:schemeClr val="tx1"/>
                </a:solidFill>
                <a:latin typeface="Arial" charset="0"/>
                <a:ea typeface="ＭＳ Ｐゴシック" pitchFamily="34" charset="-128"/>
                <a:cs typeface="Arial" charset="0"/>
              </a:defRPr>
            </a:lvl2pPr>
            <a:lvl3pPr marL="1155573" indent="-231115" defTabSz="971003" eaLnBrk="0" hangingPunct="0">
              <a:spcBef>
                <a:spcPts val="303"/>
              </a:spcBef>
              <a:defRPr sz="1100">
                <a:solidFill>
                  <a:schemeClr val="tx1"/>
                </a:solidFill>
                <a:latin typeface="Arial" charset="0"/>
                <a:ea typeface="ＭＳ Ｐゴシック" pitchFamily="34" charset="-128"/>
                <a:cs typeface="Arial" charset="0"/>
              </a:defRPr>
            </a:lvl3pPr>
            <a:lvl4pPr marL="1617802" indent="-231115" defTabSz="971003" eaLnBrk="0" hangingPunct="0">
              <a:spcBef>
                <a:spcPts val="303"/>
              </a:spcBef>
              <a:defRPr sz="1100">
                <a:solidFill>
                  <a:schemeClr val="tx1"/>
                </a:solidFill>
                <a:latin typeface="Arial" charset="0"/>
                <a:ea typeface="ＭＳ Ｐゴシック" pitchFamily="34" charset="-128"/>
                <a:cs typeface="Arial" charset="0"/>
              </a:defRPr>
            </a:lvl4pPr>
            <a:lvl5pPr marL="2080031" indent="-231115" defTabSz="971003" eaLnBrk="0" hangingPunct="0">
              <a:spcBef>
                <a:spcPts val="303"/>
              </a:spcBef>
              <a:defRPr sz="1100">
                <a:solidFill>
                  <a:schemeClr val="tx1"/>
                </a:solidFill>
                <a:latin typeface="Arial" charset="0"/>
                <a:ea typeface="ＭＳ Ｐゴシック" pitchFamily="34" charset="-128"/>
                <a:cs typeface="Arial" charset="0"/>
              </a:defRPr>
            </a:lvl5pPr>
            <a:lvl6pPr marL="2542261"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6pPr>
            <a:lvl7pPr marL="3004490"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7pPr>
            <a:lvl8pPr marL="3466719"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8pPr>
            <a:lvl9pPr marL="3928948"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9pPr>
          </a:lstStyle>
          <a:p>
            <a:pPr eaLnBrk="1" hangingPunct="1">
              <a:spcBef>
                <a:spcPct val="0"/>
              </a:spcBef>
            </a:pPr>
            <a:fld id="{FA5A2897-F33F-426F-90DE-EB053D6791A0}" type="datetime8">
              <a:rPr lang="en-US" altLang="en-US" sz="900">
                <a:latin typeface="Arial Narrow" pitchFamily="34" charset="0"/>
              </a:rPr>
              <a:pPr eaLnBrk="1" hangingPunct="1">
                <a:spcBef>
                  <a:spcPct val="0"/>
                </a:spcBef>
              </a:pPr>
              <a:t>9/22/2017 1:48 PM</a:t>
            </a:fld>
            <a:endParaRPr lang="en-US" altLang="en-US" sz="900">
              <a:latin typeface="Arial Narrow" pitchFamily="34" charset="0"/>
            </a:endParaRPr>
          </a:p>
        </p:txBody>
      </p:sp>
      <p:sp>
        <p:nvSpPr>
          <p:cNvPr id="3072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003" eaLnBrk="0" hangingPunct="0">
              <a:spcBef>
                <a:spcPts val="303"/>
              </a:spcBef>
              <a:defRPr sz="1100">
                <a:solidFill>
                  <a:schemeClr val="tx1"/>
                </a:solidFill>
                <a:latin typeface="Arial" charset="0"/>
                <a:ea typeface="ＭＳ Ｐゴシック" pitchFamily="34" charset="-128"/>
                <a:cs typeface="Arial" charset="0"/>
              </a:defRPr>
            </a:lvl1pPr>
            <a:lvl2pPr marL="751122" indent="-288893" defTabSz="971003" eaLnBrk="0" hangingPunct="0">
              <a:spcBef>
                <a:spcPts val="303"/>
              </a:spcBef>
              <a:defRPr sz="1100">
                <a:solidFill>
                  <a:schemeClr val="tx1"/>
                </a:solidFill>
                <a:latin typeface="Arial" charset="0"/>
                <a:ea typeface="ＭＳ Ｐゴシック" pitchFamily="34" charset="-128"/>
                <a:cs typeface="Arial" charset="0"/>
              </a:defRPr>
            </a:lvl2pPr>
            <a:lvl3pPr marL="1155573" indent="-231115" defTabSz="971003" eaLnBrk="0" hangingPunct="0">
              <a:spcBef>
                <a:spcPts val="303"/>
              </a:spcBef>
              <a:defRPr sz="1100">
                <a:solidFill>
                  <a:schemeClr val="tx1"/>
                </a:solidFill>
                <a:latin typeface="Arial" charset="0"/>
                <a:ea typeface="ＭＳ Ｐゴシック" pitchFamily="34" charset="-128"/>
                <a:cs typeface="Arial" charset="0"/>
              </a:defRPr>
            </a:lvl3pPr>
            <a:lvl4pPr marL="1617802" indent="-231115" defTabSz="971003" eaLnBrk="0" hangingPunct="0">
              <a:spcBef>
                <a:spcPts val="303"/>
              </a:spcBef>
              <a:defRPr sz="1100">
                <a:solidFill>
                  <a:schemeClr val="tx1"/>
                </a:solidFill>
                <a:latin typeface="Arial" charset="0"/>
                <a:ea typeface="ＭＳ Ｐゴシック" pitchFamily="34" charset="-128"/>
                <a:cs typeface="Arial" charset="0"/>
              </a:defRPr>
            </a:lvl4pPr>
            <a:lvl5pPr marL="2080031" indent="-231115" defTabSz="971003" eaLnBrk="0" hangingPunct="0">
              <a:spcBef>
                <a:spcPts val="303"/>
              </a:spcBef>
              <a:defRPr sz="1100">
                <a:solidFill>
                  <a:schemeClr val="tx1"/>
                </a:solidFill>
                <a:latin typeface="Arial" charset="0"/>
                <a:ea typeface="ＭＳ Ｐゴシック" pitchFamily="34" charset="-128"/>
                <a:cs typeface="Arial" charset="0"/>
              </a:defRPr>
            </a:lvl5pPr>
            <a:lvl6pPr marL="2542261"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6pPr>
            <a:lvl7pPr marL="3004490"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7pPr>
            <a:lvl8pPr marL="3466719"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8pPr>
            <a:lvl9pPr marL="3928948"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9pPr>
          </a:lstStyle>
          <a:p>
            <a:pPr eaLnBrk="1" hangingPunct="1">
              <a:spcBef>
                <a:spcPct val="0"/>
              </a:spcBef>
            </a:pPr>
            <a:r>
              <a:rPr lang="en-US" altLang="en-US" sz="900">
                <a:latin typeface="Arial Narrow" pitchFamily="34" charset="0"/>
              </a:rPr>
              <a:t>Creative/Clients/Elanco/2425-23413 Antibiotic Guidance PowerPoint/2425-23413 Antibiotic Guidance PowerPoint (for internal use only)_v08.pptx</a:t>
            </a:r>
          </a:p>
        </p:txBody>
      </p:sp>
      <p:sp>
        <p:nvSpPr>
          <p:cNvPr id="30727"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003" eaLnBrk="0" hangingPunct="0">
              <a:spcBef>
                <a:spcPts val="303"/>
              </a:spcBef>
              <a:defRPr sz="1100">
                <a:solidFill>
                  <a:schemeClr val="tx1"/>
                </a:solidFill>
                <a:latin typeface="Arial" charset="0"/>
                <a:ea typeface="ＭＳ Ｐゴシック" pitchFamily="34" charset="-128"/>
                <a:cs typeface="Arial" charset="0"/>
              </a:defRPr>
            </a:lvl1pPr>
            <a:lvl2pPr marL="751122" indent="-288893" defTabSz="971003" eaLnBrk="0" hangingPunct="0">
              <a:spcBef>
                <a:spcPts val="303"/>
              </a:spcBef>
              <a:defRPr sz="1100">
                <a:solidFill>
                  <a:schemeClr val="tx1"/>
                </a:solidFill>
                <a:latin typeface="Arial" charset="0"/>
                <a:ea typeface="ＭＳ Ｐゴシック" pitchFamily="34" charset="-128"/>
                <a:cs typeface="Arial" charset="0"/>
              </a:defRPr>
            </a:lvl2pPr>
            <a:lvl3pPr marL="1155573" indent="-231115" defTabSz="971003" eaLnBrk="0" hangingPunct="0">
              <a:spcBef>
                <a:spcPts val="303"/>
              </a:spcBef>
              <a:defRPr sz="1100">
                <a:solidFill>
                  <a:schemeClr val="tx1"/>
                </a:solidFill>
                <a:latin typeface="Arial" charset="0"/>
                <a:ea typeface="ＭＳ Ｐゴシック" pitchFamily="34" charset="-128"/>
                <a:cs typeface="Arial" charset="0"/>
              </a:defRPr>
            </a:lvl3pPr>
            <a:lvl4pPr marL="1617802" indent="-231115" defTabSz="971003" eaLnBrk="0" hangingPunct="0">
              <a:spcBef>
                <a:spcPts val="303"/>
              </a:spcBef>
              <a:defRPr sz="1100">
                <a:solidFill>
                  <a:schemeClr val="tx1"/>
                </a:solidFill>
                <a:latin typeface="Arial" charset="0"/>
                <a:ea typeface="ＭＳ Ｐゴシック" pitchFamily="34" charset="-128"/>
                <a:cs typeface="Arial" charset="0"/>
              </a:defRPr>
            </a:lvl4pPr>
            <a:lvl5pPr marL="2080031" indent="-231115" defTabSz="971003" eaLnBrk="0" hangingPunct="0">
              <a:spcBef>
                <a:spcPts val="303"/>
              </a:spcBef>
              <a:defRPr sz="1100">
                <a:solidFill>
                  <a:schemeClr val="tx1"/>
                </a:solidFill>
                <a:latin typeface="Arial" charset="0"/>
                <a:ea typeface="ＭＳ Ｐゴシック" pitchFamily="34" charset="-128"/>
                <a:cs typeface="Arial" charset="0"/>
              </a:defRPr>
            </a:lvl5pPr>
            <a:lvl6pPr marL="2542261"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6pPr>
            <a:lvl7pPr marL="3004490"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7pPr>
            <a:lvl8pPr marL="3466719"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8pPr>
            <a:lvl9pPr marL="3928948"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9pPr>
          </a:lstStyle>
          <a:p>
            <a:pPr eaLnBrk="1" hangingPunct="1">
              <a:spcBef>
                <a:spcPct val="0"/>
              </a:spcBef>
            </a:pPr>
            <a:r>
              <a:rPr lang="en-US" altLang="en-US" sz="900">
                <a:latin typeface="Arial Narrow" pitchFamily="34" charset="0"/>
              </a:rPr>
              <a:t>Antibiotic Guidance PowerPoint</a:t>
            </a:r>
          </a:p>
        </p:txBody>
      </p:sp>
    </p:spTree>
    <p:extLst>
      <p:ext uri="{BB962C8B-B14F-4D97-AF65-F5344CB8AC3E}">
        <p14:creationId xmlns:p14="http://schemas.microsoft.com/office/powerpoint/2010/main" val="3059405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dirty="0" smtClean="0"/>
              <a:t>Regular pattern use </a:t>
            </a:r>
            <a:r>
              <a:rPr lang="en-US" dirty="0" smtClean="0">
                <a:sym typeface="Wingdings" panose="05000000000000000000" pitchFamily="2" charset="2"/>
              </a:rPr>
              <a:t> cannot</a:t>
            </a:r>
            <a:r>
              <a:rPr lang="en-US" baseline="0" dirty="0" smtClean="0">
                <a:sym typeface="Wingdings" panose="05000000000000000000" pitchFamily="2" charset="2"/>
              </a:rPr>
              <a:t> use MIADs just because “it’s the way things have been working for the past 50 years.” A veterinarian needs to justify that the treatment is medically indicated.</a:t>
            </a:r>
            <a:endParaRPr lang="en-US" dirty="0"/>
          </a:p>
        </p:txBody>
      </p:sp>
      <p:sp>
        <p:nvSpPr>
          <p:cNvPr id="4" name="Slide Number Placeholder 3"/>
          <p:cNvSpPr>
            <a:spLocks noGrp="1"/>
          </p:cNvSpPr>
          <p:nvPr>
            <p:ph type="sldNum" sz="quarter" idx="10"/>
          </p:nvPr>
        </p:nvSpPr>
        <p:spPr/>
        <p:txBody>
          <a:bodyPr/>
          <a:lstStyle/>
          <a:p>
            <a:fld id="{EE628A6C-0C21-4FD4-A105-AA978EC94A1A}" type="slidenum">
              <a:rPr lang="en-US" smtClean="0"/>
              <a:t>10</a:t>
            </a:fld>
            <a:endParaRPr lang="en-US"/>
          </a:p>
        </p:txBody>
      </p:sp>
    </p:spTree>
    <p:extLst>
      <p:ext uri="{BB962C8B-B14F-4D97-AF65-F5344CB8AC3E}">
        <p14:creationId xmlns:p14="http://schemas.microsoft.com/office/powerpoint/2010/main" val="2555197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dirty="0" smtClean="0"/>
              <a:t>16 CCR § 2032.1</a:t>
            </a:r>
            <a:r>
              <a:rPr lang="en-US" baseline="0" dirty="0" smtClean="0"/>
              <a:t> </a:t>
            </a:r>
            <a:r>
              <a:rPr lang="en-US" dirty="0" smtClean="0"/>
              <a:t>Veterinarian-Client-Patient Relationship.</a:t>
            </a:r>
          </a:p>
          <a:p>
            <a:r>
              <a:rPr lang="en-US" dirty="0" smtClean="0"/>
              <a:t>(a) It is unprofessional conduct for a veterinarian to administer, prescribe, dispense or furnish a drug, medicine, appliance, or treatment of whatever nature for the prevention, cure, or relief of a wound, fracture or bodily injury or disease of an animal without having first established a veterinarian-client-patient relationship with the animal patient or patients and the client, except where the patient is a wild animal or the owner is unknown.</a:t>
            </a:r>
          </a:p>
          <a:p>
            <a:r>
              <a:rPr lang="en-US" dirty="0" smtClean="0"/>
              <a:t>(b) A veterinarian-client-patient relationship shall be established by the following:</a:t>
            </a:r>
          </a:p>
          <a:p>
            <a:r>
              <a:rPr lang="en-US" dirty="0" smtClean="0"/>
              <a:t>(1) The client has authorized the veterinarian to assume responsibility for making medical judgments regarding the health of the animal, including the need for medical treatment,</a:t>
            </a:r>
          </a:p>
          <a:p>
            <a:r>
              <a:rPr lang="en-US" dirty="0" smtClean="0"/>
              <a:t>(2) The veterinarian has sufficient knowledge of the animal(s) to initiate at least a general or preliminary diagnosis of the medical condition of the animal(s). This means that the veterinarian is personally acquainted with the care of the animal(s) by virtue of an examination of the animal or by medically appropriate and timely visits to the premises where the animals are kept, and</a:t>
            </a:r>
          </a:p>
          <a:p>
            <a:r>
              <a:rPr lang="en-US" dirty="0" smtClean="0"/>
              <a:t>(3) The veterinarian has assumed responsibility for making medical judgments regarding the health of the animal and has communicated with the client a course of treatment appropriate to the circumstance.</a:t>
            </a:r>
          </a:p>
          <a:p>
            <a:r>
              <a:rPr lang="en-US" dirty="0" smtClean="0"/>
              <a:t>(c) A drug shall not be prescribed for a duration inconsistent with the medical condition of the animal(s) or type of drug prescribed. The veterinarian shall not prescribe a drug for a duration longer than one year from the date the veterinarian examined the animal(s) and prescribed the drug.</a:t>
            </a:r>
          </a:p>
          <a:p>
            <a:r>
              <a:rPr lang="en-US" smtClean="0"/>
              <a:t>(</a:t>
            </a:r>
            <a:r>
              <a:rPr lang="en-US" dirty="0" smtClean="0"/>
              <a:t>d) As used herein, “drug” shall mean any controlled substance, as defined by Section 4021 of Business and Professions code, and any dangerous drug, as defined by Section 4022 of Business and Professions code.</a:t>
            </a:r>
            <a:endParaRPr lang="en-US" dirty="0"/>
          </a:p>
        </p:txBody>
      </p:sp>
      <p:sp>
        <p:nvSpPr>
          <p:cNvPr id="4" name="Slide Number Placeholder 3"/>
          <p:cNvSpPr>
            <a:spLocks noGrp="1"/>
          </p:cNvSpPr>
          <p:nvPr>
            <p:ph type="sldNum" sz="quarter" idx="10"/>
          </p:nvPr>
        </p:nvSpPr>
        <p:spPr/>
        <p:txBody>
          <a:bodyPr/>
          <a:lstStyle/>
          <a:p>
            <a:fld id="{EE628A6C-0C21-4FD4-A105-AA978EC94A1A}" type="slidenum">
              <a:rPr lang="en-US" smtClean="0"/>
              <a:t>11</a:t>
            </a:fld>
            <a:endParaRPr lang="en-US"/>
          </a:p>
        </p:txBody>
      </p:sp>
    </p:spTree>
    <p:extLst>
      <p:ext uri="{BB962C8B-B14F-4D97-AF65-F5344CB8AC3E}">
        <p14:creationId xmlns:p14="http://schemas.microsoft.com/office/powerpoint/2010/main" val="3176372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dirty="0" smtClean="0"/>
              <a:t>The law requires that the CDFA address the veterinary shortage and ensure that</a:t>
            </a:r>
            <a:r>
              <a:rPr lang="en-US" baseline="0" dirty="0" smtClean="0"/>
              <a:t> livestock producers have timely access to veterinary care.</a:t>
            </a:r>
          </a:p>
          <a:p>
            <a:r>
              <a:rPr lang="en-US" baseline="0" dirty="0" smtClean="0"/>
              <a:t>Feed stores will continue to sell antibiotics if they are already doing so and those antibiotics remain OTC under federal legend. A producer will need to present a prescription in order to purchase the drug from the feed store.</a:t>
            </a:r>
            <a:endParaRPr lang="en-US" dirty="0"/>
          </a:p>
        </p:txBody>
      </p:sp>
      <p:sp>
        <p:nvSpPr>
          <p:cNvPr id="4" name="Slide Number Placeholder 3"/>
          <p:cNvSpPr>
            <a:spLocks noGrp="1"/>
          </p:cNvSpPr>
          <p:nvPr>
            <p:ph type="sldNum" sz="quarter" idx="10"/>
          </p:nvPr>
        </p:nvSpPr>
        <p:spPr/>
        <p:txBody>
          <a:bodyPr/>
          <a:lstStyle/>
          <a:p>
            <a:fld id="{EE628A6C-0C21-4FD4-A105-AA978EC94A1A}" type="slidenum">
              <a:rPr lang="en-US" smtClean="0"/>
              <a:t>12</a:t>
            </a:fld>
            <a:endParaRPr lang="en-US"/>
          </a:p>
        </p:txBody>
      </p:sp>
    </p:spTree>
    <p:extLst>
      <p:ext uri="{BB962C8B-B14F-4D97-AF65-F5344CB8AC3E}">
        <p14:creationId xmlns:p14="http://schemas.microsoft.com/office/powerpoint/2010/main" val="2537921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dirty="0" smtClean="0"/>
              <a:t>You</a:t>
            </a:r>
            <a:r>
              <a:rPr lang="en-US" baseline="0" dirty="0" smtClean="0"/>
              <a:t> need to use a drug. </a:t>
            </a:r>
            <a:r>
              <a:rPr lang="en-US" dirty="0" smtClean="0"/>
              <a:t>Is it an antibiotic? If</a:t>
            </a:r>
            <a:r>
              <a:rPr lang="en-US" baseline="0" dirty="0" smtClean="0"/>
              <a:t> you are unsure, call your veterinarian.</a:t>
            </a:r>
            <a:endParaRPr lang="en-US" dirty="0"/>
          </a:p>
        </p:txBody>
      </p:sp>
      <p:sp>
        <p:nvSpPr>
          <p:cNvPr id="4" name="Slide Number Placeholder 3"/>
          <p:cNvSpPr>
            <a:spLocks noGrp="1"/>
          </p:cNvSpPr>
          <p:nvPr>
            <p:ph type="sldNum" sz="quarter" idx="10"/>
          </p:nvPr>
        </p:nvSpPr>
        <p:spPr/>
        <p:txBody>
          <a:bodyPr/>
          <a:lstStyle/>
          <a:p>
            <a:fld id="{EE628A6C-0C21-4FD4-A105-AA978EC94A1A}" type="slidenum">
              <a:rPr lang="en-US" smtClean="0"/>
              <a:t>13</a:t>
            </a:fld>
            <a:endParaRPr lang="en-US"/>
          </a:p>
        </p:txBody>
      </p:sp>
    </p:spTree>
    <p:extLst>
      <p:ext uri="{BB962C8B-B14F-4D97-AF65-F5344CB8AC3E}">
        <p14:creationId xmlns:p14="http://schemas.microsoft.com/office/powerpoint/2010/main" val="2633921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dirty="0" smtClean="0"/>
              <a:t>Is the</a:t>
            </a:r>
            <a:r>
              <a:rPr lang="en-US" baseline="0" dirty="0" smtClean="0"/>
              <a:t> antibiotic you want to use a MIAD? Unsure, call your veterinarian.</a:t>
            </a:r>
            <a:endParaRPr lang="en-US" dirty="0"/>
          </a:p>
        </p:txBody>
      </p:sp>
      <p:sp>
        <p:nvSpPr>
          <p:cNvPr id="4" name="Slide Number Placeholder 3"/>
          <p:cNvSpPr>
            <a:spLocks noGrp="1"/>
          </p:cNvSpPr>
          <p:nvPr>
            <p:ph type="sldNum" sz="quarter" idx="10"/>
          </p:nvPr>
        </p:nvSpPr>
        <p:spPr/>
        <p:txBody>
          <a:bodyPr/>
          <a:lstStyle/>
          <a:p>
            <a:fld id="{EE628A6C-0C21-4FD4-A105-AA978EC94A1A}" type="slidenum">
              <a:rPr lang="en-US" smtClean="0"/>
              <a:t>14</a:t>
            </a:fld>
            <a:endParaRPr lang="en-US"/>
          </a:p>
        </p:txBody>
      </p:sp>
    </p:spTree>
    <p:extLst>
      <p:ext uri="{BB962C8B-B14F-4D97-AF65-F5344CB8AC3E}">
        <p14:creationId xmlns:p14="http://schemas.microsoft.com/office/powerpoint/2010/main" val="3756050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dirty="0" smtClean="0"/>
              <a:t>This chart is available on the </a:t>
            </a:r>
            <a:r>
              <a:rPr lang="en-US" dirty="0" err="1" smtClean="0"/>
              <a:t>Drug_Chart</a:t>
            </a:r>
            <a:r>
              <a:rPr lang="en-US" dirty="0" smtClean="0"/>
              <a:t> handout on the website.</a:t>
            </a:r>
            <a:endParaRPr lang="en-US" dirty="0"/>
          </a:p>
        </p:txBody>
      </p:sp>
      <p:sp>
        <p:nvSpPr>
          <p:cNvPr id="4" name="Slide Number Placeholder 3"/>
          <p:cNvSpPr>
            <a:spLocks noGrp="1"/>
          </p:cNvSpPr>
          <p:nvPr>
            <p:ph type="sldNum" sz="quarter" idx="10"/>
          </p:nvPr>
        </p:nvSpPr>
        <p:spPr/>
        <p:txBody>
          <a:bodyPr/>
          <a:lstStyle/>
          <a:p>
            <a:fld id="{EE628A6C-0C21-4FD4-A105-AA978EC94A1A}" type="slidenum">
              <a:rPr lang="en-US" smtClean="0"/>
              <a:t>15</a:t>
            </a:fld>
            <a:endParaRPr lang="en-US"/>
          </a:p>
        </p:txBody>
      </p:sp>
    </p:spTree>
    <p:extLst>
      <p:ext uri="{BB962C8B-B14F-4D97-AF65-F5344CB8AC3E}">
        <p14:creationId xmlns:p14="http://schemas.microsoft.com/office/powerpoint/2010/main" val="2553291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bottom blue box refers to non-medically important antimicrobial drugs, which are available over-the-counter both federally and in California. This is not changing</a:t>
            </a:r>
            <a:r>
              <a:rPr lang="en-US" sz="1200" kern="1200" baseline="0" dirty="0" smtClean="0">
                <a:solidFill>
                  <a:schemeClr val="tx1"/>
                </a:solidFill>
                <a:effectLst/>
                <a:latin typeface="+mn-lt"/>
                <a:ea typeface="+mn-ea"/>
                <a:cs typeface="+mn-cs"/>
              </a:rPr>
              <a:t> and no VCPR is required. </a:t>
            </a:r>
            <a:r>
              <a:rPr lang="en-US" baseline="0" dirty="0" smtClean="0"/>
              <a:t>The labeled directions must be followed.</a:t>
            </a:r>
            <a:endParaRPr lang="en-US" dirty="0"/>
          </a:p>
        </p:txBody>
      </p:sp>
      <p:sp>
        <p:nvSpPr>
          <p:cNvPr id="4" name="Slide Number Placeholder 3"/>
          <p:cNvSpPr>
            <a:spLocks noGrp="1"/>
          </p:cNvSpPr>
          <p:nvPr>
            <p:ph type="sldNum" sz="quarter" idx="10"/>
          </p:nvPr>
        </p:nvSpPr>
        <p:spPr/>
        <p:txBody>
          <a:bodyPr/>
          <a:lstStyle/>
          <a:p>
            <a:fld id="{EE628A6C-0C21-4FD4-A105-AA978EC94A1A}" type="slidenum">
              <a:rPr lang="en-US" smtClean="0"/>
              <a:t>16</a:t>
            </a:fld>
            <a:endParaRPr lang="en-US"/>
          </a:p>
        </p:txBody>
      </p:sp>
    </p:spTree>
    <p:extLst>
      <p:ext uri="{BB962C8B-B14F-4D97-AF65-F5344CB8AC3E}">
        <p14:creationId xmlns:p14="http://schemas.microsoft.com/office/powerpoint/2010/main" val="2072626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dirty="0" smtClean="0"/>
              <a:t>The second orange</a:t>
            </a:r>
            <a:r>
              <a:rPr lang="en-US" baseline="0" dirty="0" smtClean="0"/>
              <a:t> box refers to </a:t>
            </a:r>
            <a:r>
              <a:rPr lang="en-US" dirty="0" smtClean="0"/>
              <a:t>MIADs administered in livestock feed. This a</a:t>
            </a:r>
            <a:r>
              <a:rPr lang="en-US" baseline="0" dirty="0" smtClean="0"/>
              <a:t> Federal law (that applies to California as well). This is in place from January 1, 2017.</a:t>
            </a:r>
            <a:endParaRPr lang="en-US" dirty="0"/>
          </a:p>
        </p:txBody>
      </p:sp>
      <p:sp>
        <p:nvSpPr>
          <p:cNvPr id="4" name="Slide Number Placeholder 3"/>
          <p:cNvSpPr>
            <a:spLocks noGrp="1"/>
          </p:cNvSpPr>
          <p:nvPr>
            <p:ph type="sldNum" sz="quarter" idx="10"/>
          </p:nvPr>
        </p:nvSpPr>
        <p:spPr/>
        <p:txBody>
          <a:bodyPr/>
          <a:lstStyle/>
          <a:p>
            <a:fld id="{EE628A6C-0C21-4FD4-A105-AA978EC94A1A}" type="slidenum">
              <a:rPr lang="en-US" smtClean="0"/>
              <a:t>17</a:t>
            </a:fld>
            <a:endParaRPr lang="en-US"/>
          </a:p>
        </p:txBody>
      </p:sp>
    </p:spTree>
    <p:extLst>
      <p:ext uri="{BB962C8B-B14F-4D97-AF65-F5344CB8AC3E}">
        <p14:creationId xmlns:p14="http://schemas.microsoft.com/office/powerpoint/2010/main" val="3953223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third gray box illustrates that for </a:t>
            </a:r>
            <a:r>
              <a:rPr lang="en-US" sz="1200" kern="1200" dirty="0" smtClean="0">
                <a:solidFill>
                  <a:schemeClr val="tx1"/>
                </a:solidFill>
                <a:effectLst/>
                <a:latin typeface="+mn-lt"/>
                <a:ea typeface="+mn-ea"/>
                <a:cs typeface="+mn-cs"/>
              </a:rPr>
              <a:t>MIADs under Federal legend, they cannot be sold anywhere but through a veterinarian or pharmacy. This is not changing. </a:t>
            </a:r>
          </a:p>
          <a:p>
            <a:endParaRPr lang="en-US" dirty="0" smtClean="0"/>
          </a:p>
          <a:p>
            <a:r>
              <a:rPr lang="en-US" dirty="0" smtClean="0"/>
              <a:t>(Examples include</a:t>
            </a:r>
            <a:r>
              <a:rPr lang="en-US" baseline="0" dirty="0" smtClean="0"/>
              <a:t> </a:t>
            </a:r>
            <a:r>
              <a:rPr lang="en-US" baseline="0" dirty="0" err="1" smtClean="0"/>
              <a:t>Nuflor</a:t>
            </a:r>
            <a:r>
              <a:rPr lang="en-US" baseline="0" dirty="0" smtClean="0"/>
              <a:t>, </a:t>
            </a:r>
            <a:r>
              <a:rPr lang="en-US" baseline="0" dirty="0" err="1" smtClean="0"/>
              <a:t>Draxxin</a:t>
            </a:r>
            <a:r>
              <a:rPr lang="en-US" baseline="0" dirty="0" smtClean="0"/>
              <a:t>, </a:t>
            </a:r>
            <a:r>
              <a:rPr lang="en-US" baseline="0" dirty="0" err="1" smtClean="0"/>
              <a:t>Naxcel</a:t>
            </a:r>
            <a:r>
              <a:rPr lang="en-US" baseline="0" dirty="0" smtClean="0"/>
              <a:t> or </a:t>
            </a:r>
            <a:r>
              <a:rPr lang="en-US" baseline="0" dirty="0" err="1" smtClean="0"/>
              <a:t>Excede</a:t>
            </a:r>
            <a:r>
              <a:rPr lang="en-US" baseline="0" dirty="0" smtClean="0"/>
              <a:t>)</a:t>
            </a:r>
          </a:p>
        </p:txBody>
      </p:sp>
      <p:sp>
        <p:nvSpPr>
          <p:cNvPr id="4" name="Slide Number Placeholder 3"/>
          <p:cNvSpPr>
            <a:spLocks noGrp="1"/>
          </p:cNvSpPr>
          <p:nvPr>
            <p:ph type="sldNum" sz="quarter" idx="10"/>
          </p:nvPr>
        </p:nvSpPr>
        <p:spPr/>
        <p:txBody>
          <a:bodyPr/>
          <a:lstStyle/>
          <a:p>
            <a:fld id="{EE628A6C-0C21-4FD4-A105-AA978EC94A1A}" type="slidenum">
              <a:rPr lang="en-US" smtClean="0"/>
              <a:t>18</a:t>
            </a:fld>
            <a:endParaRPr lang="en-US"/>
          </a:p>
        </p:txBody>
      </p:sp>
    </p:spTree>
    <p:extLst>
      <p:ext uri="{BB962C8B-B14F-4D97-AF65-F5344CB8AC3E}">
        <p14:creationId xmlns:p14="http://schemas.microsoft.com/office/powerpoint/2010/main" val="1228887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Yellow is MIAD that is changing status from Federal over-the-counter to California, to prescription-only with a valid VCPR</a:t>
            </a:r>
            <a:r>
              <a:rPr lang="en-US" sz="1200" kern="1200" baseline="0" dirty="0" smtClean="0">
                <a:solidFill>
                  <a:schemeClr val="tx1"/>
                </a:solidFill>
                <a:effectLst/>
                <a:latin typeface="+mn-lt"/>
                <a:ea typeface="+mn-ea"/>
                <a:cs typeface="+mn-cs"/>
              </a:rPr>
              <a:t> as of</a:t>
            </a:r>
            <a:r>
              <a:rPr lang="en-US" sz="1200" kern="1200" dirty="0" smtClean="0">
                <a:solidFill>
                  <a:schemeClr val="tx1"/>
                </a:solidFill>
                <a:effectLst/>
                <a:latin typeface="+mn-lt"/>
                <a:ea typeface="+mn-ea"/>
                <a:cs typeface="+mn-cs"/>
              </a:rPr>
              <a:t> January 1, 2018. With a prescription, a producer can buy either directly from a veterinarian, pharmacy, or from a participating CA licensed feed store. </a:t>
            </a:r>
          </a:p>
        </p:txBody>
      </p:sp>
      <p:sp>
        <p:nvSpPr>
          <p:cNvPr id="4" name="Slide Number Placeholder 3"/>
          <p:cNvSpPr>
            <a:spLocks noGrp="1"/>
          </p:cNvSpPr>
          <p:nvPr>
            <p:ph type="sldNum" sz="quarter" idx="10"/>
          </p:nvPr>
        </p:nvSpPr>
        <p:spPr/>
        <p:txBody>
          <a:bodyPr/>
          <a:lstStyle/>
          <a:p>
            <a:fld id="{EE628A6C-0C21-4FD4-A105-AA978EC94A1A}" type="slidenum">
              <a:rPr lang="en-US" smtClean="0"/>
              <a:t>19</a:t>
            </a:fld>
            <a:endParaRPr lang="en-US"/>
          </a:p>
        </p:txBody>
      </p:sp>
    </p:spTree>
    <p:extLst>
      <p:ext uri="{BB962C8B-B14F-4D97-AF65-F5344CB8AC3E}">
        <p14:creationId xmlns:p14="http://schemas.microsoft.com/office/powerpoint/2010/main" val="4073070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654050" y="1162050"/>
            <a:ext cx="5573713" cy="3136900"/>
          </a:xfrm>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cs typeface="Arial" charset="0"/>
            </a:endParaRPr>
          </a:p>
        </p:txBody>
      </p:sp>
      <p:sp>
        <p:nvSpPr>
          <p:cNvPr id="3174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003" eaLnBrk="0" hangingPunct="0">
              <a:spcBef>
                <a:spcPts val="303"/>
              </a:spcBef>
              <a:defRPr sz="1100">
                <a:solidFill>
                  <a:schemeClr val="tx1"/>
                </a:solidFill>
                <a:latin typeface="Arial" charset="0"/>
                <a:ea typeface="ＭＳ Ｐゴシック" pitchFamily="34" charset="-128"/>
                <a:cs typeface="Arial" charset="0"/>
              </a:defRPr>
            </a:lvl1pPr>
            <a:lvl2pPr marL="751122" indent="-288893" defTabSz="971003" eaLnBrk="0" hangingPunct="0">
              <a:spcBef>
                <a:spcPts val="303"/>
              </a:spcBef>
              <a:defRPr sz="1100">
                <a:solidFill>
                  <a:schemeClr val="tx1"/>
                </a:solidFill>
                <a:latin typeface="Arial" charset="0"/>
                <a:ea typeface="ＭＳ Ｐゴシック" pitchFamily="34" charset="-128"/>
                <a:cs typeface="Arial" charset="0"/>
              </a:defRPr>
            </a:lvl2pPr>
            <a:lvl3pPr marL="1155573" indent="-231115" defTabSz="971003" eaLnBrk="0" hangingPunct="0">
              <a:spcBef>
                <a:spcPts val="303"/>
              </a:spcBef>
              <a:defRPr sz="1100">
                <a:solidFill>
                  <a:schemeClr val="tx1"/>
                </a:solidFill>
                <a:latin typeface="Arial" charset="0"/>
                <a:ea typeface="ＭＳ Ｐゴシック" pitchFamily="34" charset="-128"/>
                <a:cs typeface="Arial" charset="0"/>
              </a:defRPr>
            </a:lvl3pPr>
            <a:lvl4pPr marL="1617802" indent="-231115" defTabSz="971003" eaLnBrk="0" hangingPunct="0">
              <a:spcBef>
                <a:spcPts val="303"/>
              </a:spcBef>
              <a:defRPr sz="1100">
                <a:solidFill>
                  <a:schemeClr val="tx1"/>
                </a:solidFill>
                <a:latin typeface="Arial" charset="0"/>
                <a:ea typeface="ＭＳ Ｐゴシック" pitchFamily="34" charset="-128"/>
                <a:cs typeface="Arial" charset="0"/>
              </a:defRPr>
            </a:lvl4pPr>
            <a:lvl5pPr marL="2080031" indent="-231115" defTabSz="971003" eaLnBrk="0" hangingPunct="0">
              <a:spcBef>
                <a:spcPts val="303"/>
              </a:spcBef>
              <a:defRPr sz="1100">
                <a:solidFill>
                  <a:schemeClr val="tx1"/>
                </a:solidFill>
                <a:latin typeface="Arial" charset="0"/>
                <a:ea typeface="ＭＳ Ｐゴシック" pitchFamily="34" charset="-128"/>
                <a:cs typeface="Arial" charset="0"/>
              </a:defRPr>
            </a:lvl5pPr>
            <a:lvl6pPr marL="2542261"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6pPr>
            <a:lvl7pPr marL="3004490"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7pPr>
            <a:lvl8pPr marL="3466719"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8pPr>
            <a:lvl9pPr marL="3928948"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9pPr>
          </a:lstStyle>
          <a:p>
            <a:pPr eaLnBrk="1" hangingPunct="1">
              <a:spcBef>
                <a:spcPct val="0"/>
              </a:spcBef>
            </a:pPr>
            <a:r>
              <a:rPr lang="en-US" altLang="en-US" sz="900">
                <a:latin typeface="Arial Narrow" pitchFamily="34" charset="0"/>
              </a:rPr>
              <a:t>Antibiotic Guidance PowerPoint</a:t>
            </a:r>
          </a:p>
        </p:txBody>
      </p:sp>
      <p:sp>
        <p:nvSpPr>
          <p:cNvPr id="3174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003" eaLnBrk="0" hangingPunct="0">
              <a:spcBef>
                <a:spcPts val="303"/>
              </a:spcBef>
              <a:defRPr sz="1100">
                <a:solidFill>
                  <a:schemeClr val="tx1"/>
                </a:solidFill>
                <a:latin typeface="Arial" charset="0"/>
                <a:ea typeface="ＭＳ Ｐゴシック" pitchFamily="34" charset="-128"/>
                <a:cs typeface="Arial" charset="0"/>
              </a:defRPr>
            </a:lvl1pPr>
            <a:lvl2pPr marL="751122" indent="-288893" defTabSz="971003" eaLnBrk="0" hangingPunct="0">
              <a:spcBef>
                <a:spcPts val="303"/>
              </a:spcBef>
              <a:defRPr sz="1100">
                <a:solidFill>
                  <a:schemeClr val="tx1"/>
                </a:solidFill>
                <a:latin typeface="Arial" charset="0"/>
                <a:ea typeface="ＭＳ Ｐゴシック" pitchFamily="34" charset="-128"/>
                <a:cs typeface="Arial" charset="0"/>
              </a:defRPr>
            </a:lvl2pPr>
            <a:lvl3pPr marL="1155573" indent="-231115" defTabSz="971003" eaLnBrk="0" hangingPunct="0">
              <a:spcBef>
                <a:spcPts val="303"/>
              </a:spcBef>
              <a:defRPr sz="1100">
                <a:solidFill>
                  <a:schemeClr val="tx1"/>
                </a:solidFill>
                <a:latin typeface="Arial" charset="0"/>
                <a:ea typeface="ＭＳ Ｐゴシック" pitchFamily="34" charset="-128"/>
                <a:cs typeface="Arial" charset="0"/>
              </a:defRPr>
            </a:lvl3pPr>
            <a:lvl4pPr marL="1617802" indent="-231115" defTabSz="971003" eaLnBrk="0" hangingPunct="0">
              <a:spcBef>
                <a:spcPts val="303"/>
              </a:spcBef>
              <a:defRPr sz="1100">
                <a:solidFill>
                  <a:schemeClr val="tx1"/>
                </a:solidFill>
                <a:latin typeface="Arial" charset="0"/>
                <a:ea typeface="ＭＳ Ｐゴシック" pitchFamily="34" charset="-128"/>
                <a:cs typeface="Arial" charset="0"/>
              </a:defRPr>
            </a:lvl4pPr>
            <a:lvl5pPr marL="2080031" indent="-231115" defTabSz="971003" eaLnBrk="0" hangingPunct="0">
              <a:spcBef>
                <a:spcPts val="303"/>
              </a:spcBef>
              <a:defRPr sz="1100">
                <a:solidFill>
                  <a:schemeClr val="tx1"/>
                </a:solidFill>
                <a:latin typeface="Arial" charset="0"/>
                <a:ea typeface="ＭＳ Ｐゴシック" pitchFamily="34" charset="-128"/>
                <a:cs typeface="Arial" charset="0"/>
              </a:defRPr>
            </a:lvl5pPr>
            <a:lvl6pPr marL="2542261"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6pPr>
            <a:lvl7pPr marL="3004490"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7pPr>
            <a:lvl8pPr marL="3466719"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8pPr>
            <a:lvl9pPr marL="3928948"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9pPr>
          </a:lstStyle>
          <a:p>
            <a:pPr eaLnBrk="1" hangingPunct="1">
              <a:spcBef>
                <a:spcPct val="0"/>
              </a:spcBef>
            </a:pPr>
            <a:fld id="{E57DE466-2188-4FCA-8F8B-9CEBA79C156F}" type="datetime8">
              <a:rPr lang="en-US" altLang="en-US" sz="900">
                <a:latin typeface="Arial Narrow" pitchFamily="34" charset="0"/>
              </a:rPr>
              <a:pPr eaLnBrk="1" hangingPunct="1">
                <a:spcBef>
                  <a:spcPct val="0"/>
                </a:spcBef>
              </a:pPr>
              <a:t>9/22/2017 1:48 PM</a:t>
            </a:fld>
            <a:endParaRPr lang="en-US" altLang="en-US" sz="900">
              <a:latin typeface="Arial Narrow" pitchFamily="34" charset="0"/>
            </a:endParaRPr>
          </a:p>
        </p:txBody>
      </p:sp>
      <p:sp>
        <p:nvSpPr>
          <p:cNvPr id="3175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003" eaLnBrk="0" hangingPunct="0">
              <a:spcBef>
                <a:spcPts val="303"/>
              </a:spcBef>
              <a:defRPr sz="1100">
                <a:solidFill>
                  <a:schemeClr val="tx1"/>
                </a:solidFill>
                <a:latin typeface="Arial" charset="0"/>
                <a:ea typeface="ＭＳ Ｐゴシック" pitchFamily="34" charset="-128"/>
                <a:cs typeface="Arial" charset="0"/>
              </a:defRPr>
            </a:lvl1pPr>
            <a:lvl2pPr marL="751122" indent="-288893" defTabSz="971003" eaLnBrk="0" hangingPunct="0">
              <a:spcBef>
                <a:spcPts val="303"/>
              </a:spcBef>
              <a:defRPr sz="1100">
                <a:solidFill>
                  <a:schemeClr val="tx1"/>
                </a:solidFill>
                <a:latin typeface="Arial" charset="0"/>
                <a:ea typeface="ＭＳ Ｐゴシック" pitchFamily="34" charset="-128"/>
                <a:cs typeface="Arial" charset="0"/>
              </a:defRPr>
            </a:lvl2pPr>
            <a:lvl3pPr marL="1155573" indent="-231115" defTabSz="971003" eaLnBrk="0" hangingPunct="0">
              <a:spcBef>
                <a:spcPts val="303"/>
              </a:spcBef>
              <a:defRPr sz="1100">
                <a:solidFill>
                  <a:schemeClr val="tx1"/>
                </a:solidFill>
                <a:latin typeface="Arial" charset="0"/>
                <a:ea typeface="ＭＳ Ｐゴシック" pitchFamily="34" charset="-128"/>
                <a:cs typeface="Arial" charset="0"/>
              </a:defRPr>
            </a:lvl3pPr>
            <a:lvl4pPr marL="1617802" indent="-231115" defTabSz="971003" eaLnBrk="0" hangingPunct="0">
              <a:spcBef>
                <a:spcPts val="303"/>
              </a:spcBef>
              <a:defRPr sz="1100">
                <a:solidFill>
                  <a:schemeClr val="tx1"/>
                </a:solidFill>
                <a:latin typeface="Arial" charset="0"/>
                <a:ea typeface="ＭＳ Ｐゴシック" pitchFamily="34" charset="-128"/>
                <a:cs typeface="Arial" charset="0"/>
              </a:defRPr>
            </a:lvl4pPr>
            <a:lvl5pPr marL="2080031" indent="-231115" defTabSz="971003" eaLnBrk="0" hangingPunct="0">
              <a:spcBef>
                <a:spcPts val="303"/>
              </a:spcBef>
              <a:defRPr sz="1100">
                <a:solidFill>
                  <a:schemeClr val="tx1"/>
                </a:solidFill>
                <a:latin typeface="Arial" charset="0"/>
                <a:ea typeface="ＭＳ Ｐゴシック" pitchFamily="34" charset="-128"/>
                <a:cs typeface="Arial" charset="0"/>
              </a:defRPr>
            </a:lvl5pPr>
            <a:lvl6pPr marL="2542261"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6pPr>
            <a:lvl7pPr marL="3004490"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7pPr>
            <a:lvl8pPr marL="3466719"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8pPr>
            <a:lvl9pPr marL="3928948"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9pPr>
          </a:lstStyle>
          <a:p>
            <a:pPr eaLnBrk="1" hangingPunct="1">
              <a:spcBef>
                <a:spcPct val="0"/>
              </a:spcBef>
            </a:pPr>
            <a:r>
              <a:rPr lang="en-US" altLang="en-US" sz="900">
                <a:latin typeface="Arial Narrow" pitchFamily="34" charset="0"/>
              </a:rPr>
              <a:t>Creative/Clients/Elanco/2425-23413 Antibiotic Guidance PowerPoint/2425-23413 Antibiotic Guidance PowerPoint (for internal use only)_v08.pptx</a:t>
            </a:r>
          </a:p>
        </p:txBody>
      </p:sp>
      <p:sp>
        <p:nvSpPr>
          <p:cNvPr id="3175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003" eaLnBrk="0" hangingPunct="0">
              <a:spcBef>
                <a:spcPts val="303"/>
              </a:spcBef>
              <a:defRPr sz="1100">
                <a:solidFill>
                  <a:schemeClr val="tx1"/>
                </a:solidFill>
                <a:latin typeface="Arial" charset="0"/>
                <a:ea typeface="ＭＳ Ｐゴシック" pitchFamily="34" charset="-128"/>
                <a:cs typeface="Arial" charset="0"/>
              </a:defRPr>
            </a:lvl1pPr>
            <a:lvl2pPr marL="751122" indent="-288893" defTabSz="971003" eaLnBrk="0" hangingPunct="0">
              <a:spcBef>
                <a:spcPts val="303"/>
              </a:spcBef>
              <a:defRPr sz="1100">
                <a:solidFill>
                  <a:schemeClr val="tx1"/>
                </a:solidFill>
                <a:latin typeface="Arial" charset="0"/>
                <a:ea typeface="ＭＳ Ｐゴシック" pitchFamily="34" charset="-128"/>
                <a:cs typeface="Arial" charset="0"/>
              </a:defRPr>
            </a:lvl2pPr>
            <a:lvl3pPr marL="1155573" indent="-231115" defTabSz="971003" eaLnBrk="0" hangingPunct="0">
              <a:spcBef>
                <a:spcPts val="303"/>
              </a:spcBef>
              <a:defRPr sz="1100">
                <a:solidFill>
                  <a:schemeClr val="tx1"/>
                </a:solidFill>
                <a:latin typeface="Arial" charset="0"/>
                <a:ea typeface="ＭＳ Ｐゴシック" pitchFamily="34" charset="-128"/>
                <a:cs typeface="Arial" charset="0"/>
              </a:defRPr>
            </a:lvl3pPr>
            <a:lvl4pPr marL="1617802" indent="-231115" defTabSz="971003" eaLnBrk="0" hangingPunct="0">
              <a:spcBef>
                <a:spcPts val="303"/>
              </a:spcBef>
              <a:defRPr sz="1100">
                <a:solidFill>
                  <a:schemeClr val="tx1"/>
                </a:solidFill>
                <a:latin typeface="Arial" charset="0"/>
                <a:ea typeface="ＭＳ Ｐゴシック" pitchFamily="34" charset="-128"/>
                <a:cs typeface="Arial" charset="0"/>
              </a:defRPr>
            </a:lvl4pPr>
            <a:lvl5pPr marL="2080031" indent="-231115" defTabSz="971003" eaLnBrk="0" hangingPunct="0">
              <a:spcBef>
                <a:spcPts val="303"/>
              </a:spcBef>
              <a:defRPr sz="1100">
                <a:solidFill>
                  <a:schemeClr val="tx1"/>
                </a:solidFill>
                <a:latin typeface="Arial" charset="0"/>
                <a:ea typeface="ＭＳ Ｐゴシック" pitchFamily="34" charset="-128"/>
                <a:cs typeface="Arial" charset="0"/>
              </a:defRPr>
            </a:lvl5pPr>
            <a:lvl6pPr marL="2542261"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6pPr>
            <a:lvl7pPr marL="3004490"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7pPr>
            <a:lvl8pPr marL="3466719"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8pPr>
            <a:lvl9pPr marL="3928948"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9pPr>
          </a:lstStyle>
          <a:p>
            <a:pPr eaLnBrk="1" hangingPunct="1">
              <a:spcBef>
                <a:spcPct val="0"/>
              </a:spcBef>
            </a:pPr>
            <a:fld id="{CE917CF2-819B-4C9D-A7D9-809F26B10931}" type="slidenum">
              <a:rPr lang="en-US" altLang="en-US" sz="900">
                <a:latin typeface="Arial Narrow" pitchFamily="34" charset="0"/>
              </a:rPr>
              <a:pPr eaLnBrk="1" hangingPunct="1">
                <a:spcBef>
                  <a:spcPct val="0"/>
                </a:spcBef>
              </a:pPr>
              <a:t>2</a:t>
            </a:fld>
            <a:endParaRPr lang="en-US" altLang="en-US" sz="900">
              <a:latin typeface="Arial Narrow" pitchFamily="34" charset="0"/>
            </a:endParaRPr>
          </a:p>
        </p:txBody>
      </p:sp>
    </p:spTree>
    <p:extLst>
      <p:ext uri="{BB962C8B-B14F-4D97-AF65-F5344CB8AC3E}">
        <p14:creationId xmlns:p14="http://schemas.microsoft.com/office/powerpoint/2010/main" val="795300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dirty="0" smtClean="0"/>
              <a:t>CDFA Program Focus Areas</a:t>
            </a:r>
          </a:p>
          <a:p>
            <a:r>
              <a:rPr lang="en-US" dirty="0" smtClean="0"/>
              <a:t>Feedback Loop!</a:t>
            </a:r>
          </a:p>
          <a:p>
            <a:r>
              <a:rPr lang="en-US" sz="1200" kern="1200" dirty="0" smtClean="0">
                <a:solidFill>
                  <a:schemeClr val="tx1"/>
                </a:solidFill>
                <a:effectLst/>
                <a:latin typeface="+mn-lt"/>
                <a:ea typeface="+mn-ea"/>
                <a:cs typeface="+mn-cs"/>
              </a:rPr>
              <a:t>CAHMS- Confidentiality is protected by law, even from PRAs </a:t>
            </a:r>
            <a:endParaRPr lang="en-US" dirty="0"/>
          </a:p>
        </p:txBody>
      </p:sp>
      <p:sp>
        <p:nvSpPr>
          <p:cNvPr id="4" name="Slide Number Placeholder 3"/>
          <p:cNvSpPr>
            <a:spLocks noGrp="1"/>
          </p:cNvSpPr>
          <p:nvPr>
            <p:ph type="sldNum" sz="quarter" idx="10"/>
          </p:nvPr>
        </p:nvSpPr>
        <p:spPr/>
        <p:txBody>
          <a:bodyPr/>
          <a:lstStyle/>
          <a:p>
            <a:fld id="{EE628A6C-0C21-4FD4-A105-AA978EC94A1A}" type="slidenum">
              <a:rPr lang="en-US" smtClean="0"/>
              <a:t>20</a:t>
            </a:fld>
            <a:endParaRPr lang="en-US"/>
          </a:p>
        </p:txBody>
      </p:sp>
    </p:spTree>
    <p:extLst>
      <p:ext uri="{BB962C8B-B14F-4D97-AF65-F5344CB8AC3E}">
        <p14:creationId xmlns:p14="http://schemas.microsoft.com/office/powerpoint/2010/main" val="3977808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dirty="0" smtClean="0"/>
              <a:t>CDFA Program Focus Areas</a:t>
            </a:r>
          </a:p>
          <a:p>
            <a:r>
              <a:rPr lang="en-US" dirty="0" smtClean="0"/>
              <a:t>Feedback Loop!</a:t>
            </a:r>
          </a:p>
          <a:p>
            <a:r>
              <a:rPr lang="en-US" sz="1200" kern="1200" dirty="0" smtClean="0">
                <a:solidFill>
                  <a:schemeClr val="tx1"/>
                </a:solidFill>
                <a:effectLst/>
                <a:latin typeface="+mn-lt"/>
                <a:ea typeface="+mn-ea"/>
                <a:cs typeface="+mn-cs"/>
              </a:rPr>
              <a:t>CAHMS- Confidentiality is protected by law, even from PRAs </a:t>
            </a:r>
            <a:endParaRPr lang="en-US" dirty="0"/>
          </a:p>
        </p:txBody>
      </p:sp>
      <p:sp>
        <p:nvSpPr>
          <p:cNvPr id="4" name="Slide Number Placeholder 3"/>
          <p:cNvSpPr>
            <a:spLocks noGrp="1"/>
          </p:cNvSpPr>
          <p:nvPr>
            <p:ph type="sldNum" sz="quarter" idx="10"/>
          </p:nvPr>
        </p:nvSpPr>
        <p:spPr/>
        <p:txBody>
          <a:bodyPr/>
          <a:lstStyle/>
          <a:p>
            <a:fld id="{EE628A6C-0C21-4FD4-A105-AA978EC94A1A}" type="slidenum">
              <a:rPr lang="en-US" smtClean="0"/>
              <a:t>21</a:t>
            </a:fld>
            <a:endParaRPr lang="en-US"/>
          </a:p>
        </p:txBody>
      </p:sp>
    </p:spTree>
    <p:extLst>
      <p:ext uri="{BB962C8B-B14F-4D97-AF65-F5344CB8AC3E}">
        <p14:creationId xmlns:p14="http://schemas.microsoft.com/office/powerpoint/2010/main" val="910148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dirty="0" smtClean="0"/>
              <a:t>Reiterate if asked that the surveys will be collecting information on antimicrobial use, current animal management practices, veterinary relationships and access, and disease morbidity/mortality in order to</a:t>
            </a:r>
            <a:r>
              <a:rPr lang="en-US" baseline="0" dirty="0" smtClean="0"/>
              <a:t> better serve the industry. (It is the only antimicrobial resistance program that offers a stewardship component.)</a:t>
            </a:r>
            <a:endParaRPr lang="en-US" dirty="0"/>
          </a:p>
        </p:txBody>
      </p:sp>
      <p:sp>
        <p:nvSpPr>
          <p:cNvPr id="4" name="Slide Number Placeholder 3"/>
          <p:cNvSpPr>
            <a:spLocks noGrp="1"/>
          </p:cNvSpPr>
          <p:nvPr>
            <p:ph type="sldNum" sz="quarter" idx="10"/>
          </p:nvPr>
        </p:nvSpPr>
        <p:spPr/>
        <p:txBody>
          <a:bodyPr/>
          <a:lstStyle/>
          <a:p>
            <a:fld id="{EE628A6C-0C21-4FD4-A105-AA978EC94A1A}" type="slidenum">
              <a:rPr lang="en-US" smtClean="0"/>
              <a:t>22</a:t>
            </a:fld>
            <a:endParaRPr lang="en-US"/>
          </a:p>
        </p:txBody>
      </p:sp>
    </p:spTree>
    <p:extLst>
      <p:ext uri="{BB962C8B-B14F-4D97-AF65-F5344CB8AC3E}">
        <p14:creationId xmlns:p14="http://schemas.microsoft.com/office/powerpoint/2010/main" val="1783936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654050" y="1162050"/>
            <a:ext cx="5573713" cy="3136900"/>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cs typeface="Arial"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003" eaLnBrk="0" hangingPunct="0">
              <a:spcBef>
                <a:spcPts val="303"/>
              </a:spcBef>
              <a:defRPr sz="1100">
                <a:solidFill>
                  <a:schemeClr val="tx1"/>
                </a:solidFill>
                <a:latin typeface="Arial" charset="0"/>
                <a:ea typeface="ＭＳ Ｐゴシック" pitchFamily="34" charset="-128"/>
                <a:cs typeface="Arial" charset="0"/>
              </a:defRPr>
            </a:lvl1pPr>
            <a:lvl2pPr marL="751122" indent="-288893" defTabSz="971003" eaLnBrk="0" hangingPunct="0">
              <a:spcBef>
                <a:spcPts val="303"/>
              </a:spcBef>
              <a:defRPr sz="1100">
                <a:solidFill>
                  <a:schemeClr val="tx1"/>
                </a:solidFill>
                <a:latin typeface="Arial" charset="0"/>
                <a:ea typeface="ＭＳ Ｐゴシック" pitchFamily="34" charset="-128"/>
                <a:cs typeface="Arial" charset="0"/>
              </a:defRPr>
            </a:lvl2pPr>
            <a:lvl3pPr marL="1155573" indent="-231115" defTabSz="971003" eaLnBrk="0" hangingPunct="0">
              <a:spcBef>
                <a:spcPts val="303"/>
              </a:spcBef>
              <a:defRPr sz="1100">
                <a:solidFill>
                  <a:schemeClr val="tx1"/>
                </a:solidFill>
                <a:latin typeface="Arial" charset="0"/>
                <a:ea typeface="ＭＳ Ｐゴシック" pitchFamily="34" charset="-128"/>
                <a:cs typeface="Arial" charset="0"/>
              </a:defRPr>
            </a:lvl3pPr>
            <a:lvl4pPr marL="1617802" indent="-231115" defTabSz="971003" eaLnBrk="0" hangingPunct="0">
              <a:spcBef>
                <a:spcPts val="303"/>
              </a:spcBef>
              <a:defRPr sz="1100">
                <a:solidFill>
                  <a:schemeClr val="tx1"/>
                </a:solidFill>
                <a:latin typeface="Arial" charset="0"/>
                <a:ea typeface="ＭＳ Ｐゴシック" pitchFamily="34" charset="-128"/>
                <a:cs typeface="Arial" charset="0"/>
              </a:defRPr>
            </a:lvl4pPr>
            <a:lvl5pPr marL="2080031" indent="-231115" defTabSz="971003" eaLnBrk="0" hangingPunct="0">
              <a:spcBef>
                <a:spcPts val="303"/>
              </a:spcBef>
              <a:defRPr sz="1100">
                <a:solidFill>
                  <a:schemeClr val="tx1"/>
                </a:solidFill>
                <a:latin typeface="Arial" charset="0"/>
                <a:ea typeface="ＭＳ Ｐゴシック" pitchFamily="34" charset="-128"/>
                <a:cs typeface="Arial" charset="0"/>
              </a:defRPr>
            </a:lvl5pPr>
            <a:lvl6pPr marL="2542261"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6pPr>
            <a:lvl7pPr marL="3004490"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7pPr>
            <a:lvl8pPr marL="3466719"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8pPr>
            <a:lvl9pPr marL="3928948"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9pPr>
          </a:lstStyle>
          <a:p>
            <a:pPr eaLnBrk="1" hangingPunct="1">
              <a:spcBef>
                <a:spcPct val="0"/>
              </a:spcBef>
            </a:pPr>
            <a:fld id="{1EA3A192-7971-43EE-B45B-CF9E3EC399EF}" type="slidenum">
              <a:rPr lang="en-US" altLang="en-US" sz="900">
                <a:latin typeface="Arial Narrow" pitchFamily="34" charset="0"/>
              </a:rPr>
              <a:pPr eaLnBrk="1" hangingPunct="1">
                <a:spcBef>
                  <a:spcPct val="0"/>
                </a:spcBef>
              </a:pPr>
              <a:t>26</a:t>
            </a:fld>
            <a:endParaRPr lang="en-US" altLang="en-US" sz="900">
              <a:latin typeface="Arial Narrow" pitchFamily="34" charset="0"/>
            </a:endParaRPr>
          </a:p>
        </p:txBody>
      </p:sp>
      <p:sp>
        <p:nvSpPr>
          <p:cNvPr id="3584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003" eaLnBrk="0" hangingPunct="0">
              <a:spcBef>
                <a:spcPts val="303"/>
              </a:spcBef>
              <a:defRPr sz="1100">
                <a:solidFill>
                  <a:schemeClr val="tx1"/>
                </a:solidFill>
                <a:latin typeface="Arial" charset="0"/>
                <a:ea typeface="ＭＳ Ｐゴシック" pitchFamily="34" charset="-128"/>
                <a:cs typeface="Arial" charset="0"/>
              </a:defRPr>
            </a:lvl1pPr>
            <a:lvl2pPr marL="751122" indent="-288893" defTabSz="971003" eaLnBrk="0" hangingPunct="0">
              <a:spcBef>
                <a:spcPts val="303"/>
              </a:spcBef>
              <a:defRPr sz="1100">
                <a:solidFill>
                  <a:schemeClr val="tx1"/>
                </a:solidFill>
                <a:latin typeface="Arial" charset="0"/>
                <a:ea typeface="ＭＳ Ｐゴシック" pitchFamily="34" charset="-128"/>
                <a:cs typeface="Arial" charset="0"/>
              </a:defRPr>
            </a:lvl2pPr>
            <a:lvl3pPr marL="1155573" indent="-231115" defTabSz="971003" eaLnBrk="0" hangingPunct="0">
              <a:spcBef>
                <a:spcPts val="303"/>
              </a:spcBef>
              <a:defRPr sz="1100">
                <a:solidFill>
                  <a:schemeClr val="tx1"/>
                </a:solidFill>
                <a:latin typeface="Arial" charset="0"/>
                <a:ea typeface="ＭＳ Ｐゴシック" pitchFamily="34" charset="-128"/>
                <a:cs typeface="Arial" charset="0"/>
              </a:defRPr>
            </a:lvl3pPr>
            <a:lvl4pPr marL="1617802" indent="-231115" defTabSz="971003" eaLnBrk="0" hangingPunct="0">
              <a:spcBef>
                <a:spcPts val="303"/>
              </a:spcBef>
              <a:defRPr sz="1100">
                <a:solidFill>
                  <a:schemeClr val="tx1"/>
                </a:solidFill>
                <a:latin typeface="Arial" charset="0"/>
                <a:ea typeface="ＭＳ Ｐゴシック" pitchFamily="34" charset="-128"/>
                <a:cs typeface="Arial" charset="0"/>
              </a:defRPr>
            </a:lvl4pPr>
            <a:lvl5pPr marL="2080031" indent="-231115" defTabSz="971003" eaLnBrk="0" hangingPunct="0">
              <a:spcBef>
                <a:spcPts val="303"/>
              </a:spcBef>
              <a:defRPr sz="1100">
                <a:solidFill>
                  <a:schemeClr val="tx1"/>
                </a:solidFill>
                <a:latin typeface="Arial" charset="0"/>
                <a:ea typeface="ＭＳ Ｐゴシック" pitchFamily="34" charset="-128"/>
                <a:cs typeface="Arial" charset="0"/>
              </a:defRPr>
            </a:lvl5pPr>
            <a:lvl6pPr marL="2542261"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6pPr>
            <a:lvl7pPr marL="3004490"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7pPr>
            <a:lvl8pPr marL="3466719"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8pPr>
            <a:lvl9pPr marL="3928948"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9pPr>
          </a:lstStyle>
          <a:p>
            <a:pPr eaLnBrk="1" hangingPunct="1">
              <a:spcBef>
                <a:spcPct val="0"/>
              </a:spcBef>
            </a:pPr>
            <a:fld id="{C88F78C4-0CC4-4033-AA9B-FD857956D4C0}" type="datetime8">
              <a:rPr lang="en-US" altLang="en-US" sz="900">
                <a:latin typeface="Arial Narrow" pitchFamily="34" charset="0"/>
              </a:rPr>
              <a:pPr eaLnBrk="1" hangingPunct="1">
                <a:spcBef>
                  <a:spcPct val="0"/>
                </a:spcBef>
              </a:pPr>
              <a:t>9/22/2017 1:48 PM</a:t>
            </a:fld>
            <a:endParaRPr lang="en-US" altLang="en-US" sz="900">
              <a:latin typeface="Arial Narrow" pitchFamily="34" charset="0"/>
            </a:endParaRPr>
          </a:p>
        </p:txBody>
      </p:sp>
      <p:sp>
        <p:nvSpPr>
          <p:cNvPr id="3584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003" eaLnBrk="0" hangingPunct="0">
              <a:spcBef>
                <a:spcPts val="303"/>
              </a:spcBef>
              <a:defRPr sz="1100">
                <a:solidFill>
                  <a:schemeClr val="tx1"/>
                </a:solidFill>
                <a:latin typeface="Arial" charset="0"/>
                <a:ea typeface="ＭＳ Ｐゴシック" pitchFamily="34" charset="-128"/>
                <a:cs typeface="Arial" charset="0"/>
              </a:defRPr>
            </a:lvl1pPr>
            <a:lvl2pPr marL="751122" indent="-288893" defTabSz="971003" eaLnBrk="0" hangingPunct="0">
              <a:spcBef>
                <a:spcPts val="303"/>
              </a:spcBef>
              <a:defRPr sz="1100">
                <a:solidFill>
                  <a:schemeClr val="tx1"/>
                </a:solidFill>
                <a:latin typeface="Arial" charset="0"/>
                <a:ea typeface="ＭＳ Ｐゴシック" pitchFamily="34" charset="-128"/>
                <a:cs typeface="Arial" charset="0"/>
              </a:defRPr>
            </a:lvl2pPr>
            <a:lvl3pPr marL="1155573" indent="-231115" defTabSz="971003" eaLnBrk="0" hangingPunct="0">
              <a:spcBef>
                <a:spcPts val="303"/>
              </a:spcBef>
              <a:defRPr sz="1100">
                <a:solidFill>
                  <a:schemeClr val="tx1"/>
                </a:solidFill>
                <a:latin typeface="Arial" charset="0"/>
                <a:ea typeface="ＭＳ Ｐゴシック" pitchFamily="34" charset="-128"/>
                <a:cs typeface="Arial" charset="0"/>
              </a:defRPr>
            </a:lvl3pPr>
            <a:lvl4pPr marL="1617802" indent="-231115" defTabSz="971003" eaLnBrk="0" hangingPunct="0">
              <a:spcBef>
                <a:spcPts val="303"/>
              </a:spcBef>
              <a:defRPr sz="1100">
                <a:solidFill>
                  <a:schemeClr val="tx1"/>
                </a:solidFill>
                <a:latin typeface="Arial" charset="0"/>
                <a:ea typeface="ＭＳ Ｐゴシック" pitchFamily="34" charset="-128"/>
                <a:cs typeface="Arial" charset="0"/>
              </a:defRPr>
            </a:lvl4pPr>
            <a:lvl5pPr marL="2080031" indent="-231115" defTabSz="971003" eaLnBrk="0" hangingPunct="0">
              <a:spcBef>
                <a:spcPts val="303"/>
              </a:spcBef>
              <a:defRPr sz="1100">
                <a:solidFill>
                  <a:schemeClr val="tx1"/>
                </a:solidFill>
                <a:latin typeface="Arial" charset="0"/>
                <a:ea typeface="ＭＳ Ｐゴシック" pitchFamily="34" charset="-128"/>
                <a:cs typeface="Arial" charset="0"/>
              </a:defRPr>
            </a:lvl5pPr>
            <a:lvl6pPr marL="2542261"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6pPr>
            <a:lvl7pPr marL="3004490"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7pPr>
            <a:lvl8pPr marL="3466719"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8pPr>
            <a:lvl9pPr marL="3928948"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9pPr>
          </a:lstStyle>
          <a:p>
            <a:pPr eaLnBrk="1" hangingPunct="1">
              <a:spcBef>
                <a:spcPct val="0"/>
              </a:spcBef>
            </a:pPr>
            <a:r>
              <a:rPr lang="en-US" altLang="en-US" sz="900">
                <a:latin typeface="Arial Narrow" pitchFamily="34" charset="0"/>
              </a:rPr>
              <a:t>Creative/Clients/Elanco/2425-23413 Antibiotic Guidance PowerPoint/2425-23413 Antibiotic Guidance PowerPoint (for internal use only)_v08.pptx</a:t>
            </a:r>
          </a:p>
        </p:txBody>
      </p:sp>
      <p:sp>
        <p:nvSpPr>
          <p:cNvPr id="35847"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003" eaLnBrk="0" hangingPunct="0">
              <a:spcBef>
                <a:spcPts val="303"/>
              </a:spcBef>
              <a:defRPr sz="1100">
                <a:solidFill>
                  <a:schemeClr val="tx1"/>
                </a:solidFill>
                <a:latin typeface="Arial" charset="0"/>
                <a:ea typeface="ＭＳ Ｐゴシック" pitchFamily="34" charset="-128"/>
                <a:cs typeface="Arial" charset="0"/>
              </a:defRPr>
            </a:lvl1pPr>
            <a:lvl2pPr marL="751122" indent="-288893" defTabSz="971003" eaLnBrk="0" hangingPunct="0">
              <a:spcBef>
                <a:spcPts val="303"/>
              </a:spcBef>
              <a:defRPr sz="1100">
                <a:solidFill>
                  <a:schemeClr val="tx1"/>
                </a:solidFill>
                <a:latin typeface="Arial" charset="0"/>
                <a:ea typeface="ＭＳ Ｐゴシック" pitchFamily="34" charset="-128"/>
                <a:cs typeface="Arial" charset="0"/>
              </a:defRPr>
            </a:lvl2pPr>
            <a:lvl3pPr marL="1155573" indent="-231115" defTabSz="971003" eaLnBrk="0" hangingPunct="0">
              <a:spcBef>
                <a:spcPts val="303"/>
              </a:spcBef>
              <a:defRPr sz="1100">
                <a:solidFill>
                  <a:schemeClr val="tx1"/>
                </a:solidFill>
                <a:latin typeface="Arial" charset="0"/>
                <a:ea typeface="ＭＳ Ｐゴシック" pitchFamily="34" charset="-128"/>
                <a:cs typeface="Arial" charset="0"/>
              </a:defRPr>
            </a:lvl3pPr>
            <a:lvl4pPr marL="1617802" indent="-231115" defTabSz="971003" eaLnBrk="0" hangingPunct="0">
              <a:spcBef>
                <a:spcPts val="303"/>
              </a:spcBef>
              <a:defRPr sz="1100">
                <a:solidFill>
                  <a:schemeClr val="tx1"/>
                </a:solidFill>
                <a:latin typeface="Arial" charset="0"/>
                <a:ea typeface="ＭＳ Ｐゴシック" pitchFamily="34" charset="-128"/>
                <a:cs typeface="Arial" charset="0"/>
              </a:defRPr>
            </a:lvl4pPr>
            <a:lvl5pPr marL="2080031" indent="-231115" defTabSz="971003" eaLnBrk="0" hangingPunct="0">
              <a:spcBef>
                <a:spcPts val="303"/>
              </a:spcBef>
              <a:defRPr sz="1100">
                <a:solidFill>
                  <a:schemeClr val="tx1"/>
                </a:solidFill>
                <a:latin typeface="Arial" charset="0"/>
                <a:ea typeface="ＭＳ Ｐゴシック" pitchFamily="34" charset="-128"/>
                <a:cs typeface="Arial" charset="0"/>
              </a:defRPr>
            </a:lvl5pPr>
            <a:lvl6pPr marL="2542261"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6pPr>
            <a:lvl7pPr marL="3004490"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7pPr>
            <a:lvl8pPr marL="3466719"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8pPr>
            <a:lvl9pPr marL="3928948"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9pPr>
          </a:lstStyle>
          <a:p>
            <a:pPr eaLnBrk="1" hangingPunct="1">
              <a:spcBef>
                <a:spcPct val="0"/>
              </a:spcBef>
            </a:pPr>
            <a:r>
              <a:rPr lang="en-US" altLang="en-US" sz="900">
                <a:latin typeface="Arial Narrow" pitchFamily="34" charset="0"/>
              </a:rPr>
              <a:t>Antibiotic Guidance PowerPoint</a:t>
            </a:r>
          </a:p>
        </p:txBody>
      </p:sp>
    </p:spTree>
    <p:extLst>
      <p:ext uri="{BB962C8B-B14F-4D97-AF65-F5344CB8AC3E}">
        <p14:creationId xmlns:p14="http://schemas.microsoft.com/office/powerpoint/2010/main" val="4101142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654050" y="1162050"/>
            <a:ext cx="5573713" cy="3136900"/>
          </a:xfrm>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7534" indent="-237534">
              <a:spcBef>
                <a:spcPct val="0"/>
              </a:spcBef>
              <a:spcAft>
                <a:spcPts val="1264"/>
              </a:spcAft>
            </a:pPr>
            <a:r>
              <a:rPr lang="en-US" altLang="en-US">
                <a:latin typeface="Arial" charset="0"/>
                <a:cs typeface="Arial" charset="0"/>
              </a:rPr>
              <a:t>GFI #209 provides 2 principles surrounding proposed modification in use: </a:t>
            </a:r>
          </a:p>
          <a:p>
            <a:pPr marL="237534" indent="-237534">
              <a:spcBef>
                <a:spcPct val="0"/>
              </a:spcBef>
              <a:spcAft>
                <a:spcPts val="1264"/>
              </a:spcAft>
            </a:pPr>
            <a:r>
              <a:rPr lang="en-US" altLang="en-US">
                <a:latin typeface="Arial" charset="0"/>
                <a:cs typeface="Arial" charset="0"/>
              </a:rPr>
              <a:t>Limited to use considered necessary for assuring animal health</a:t>
            </a:r>
          </a:p>
          <a:p>
            <a:pPr marL="237534" indent="-237534">
              <a:spcBef>
                <a:spcPct val="0"/>
              </a:spcBef>
              <a:spcAft>
                <a:spcPts val="1264"/>
              </a:spcAft>
              <a:buFontTx/>
              <a:buChar char="-"/>
            </a:pPr>
            <a:r>
              <a:rPr lang="en-US" altLang="en-US">
                <a:latin typeface="Arial" charset="0"/>
                <a:cs typeface="Arial" charset="0"/>
              </a:rPr>
              <a:t>Judicious = therapeutic uses (prevention, control and treatment)</a:t>
            </a:r>
          </a:p>
          <a:p>
            <a:pPr marL="237534" indent="-237534">
              <a:spcBef>
                <a:spcPct val="0"/>
              </a:spcBef>
              <a:spcAft>
                <a:spcPts val="1264"/>
              </a:spcAft>
              <a:buFontTx/>
              <a:buChar char="-"/>
            </a:pPr>
            <a:r>
              <a:rPr lang="en-US" altLang="en-US">
                <a:latin typeface="Arial" charset="0"/>
                <a:cs typeface="Arial" charset="0"/>
              </a:rPr>
              <a:t>Injudicious = performance uses </a:t>
            </a:r>
          </a:p>
          <a:p>
            <a:pPr marL="237534" indent="-237534">
              <a:spcBef>
                <a:spcPct val="0"/>
              </a:spcBef>
              <a:spcAft>
                <a:spcPts val="1264"/>
              </a:spcAft>
            </a:pPr>
            <a:r>
              <a:rPr lang="en-US" altLang="en-US">
                <a:latin typeface="Arial" charset="0"/>
                <a:cs typeface="Arial" charset="0"/>
              </a:rPr>
              <a:t>Therapeutic use needs to include veterinary oversight or consultation</a:t>
            </a:r>
          </a:p>
          <a:p>
            <a:pPr marL="237534" indent="-237534">
              <a:spcBef>
                <a:spcPct val="0"/>
              </a:spcBef>
              <a:spcAft>
                <a:spcPts val="1264"/>
              </a:spcAft>
              <a:buFontTx/>
              <a:buChar char="-"/>
            </a:pPr>
            <a:r>
              <a:rPr lang="en-US" altLang="en-US">
                <a:latin typeface="Arial" charset="0"/>
                <a:cs typeface="Arial" charset="0"/>
              </a:rPr>
              <a:t>Accompanied by marketing status change from OTC to VFD on feed use—from 2 to 43 and 20 (performance and therapy VFD) </a:t>
            </a:r>
          </a:p>
          <a:p>
            <a:pPr marL="237534" indent="-237534">
              <a:spcBef>
                <a:spcPct val="0"/>
              </a:spcBef>
              <a:spcAft>
                <a:spcPts val="1264"/>
              </a:spcAft>
              <a:buFontTx/>
              <a:buChar char="-"/>
            </a:pPr>
            <a:r>
              <a:rPr lang="en-US" altLang="en-US">
                <a:latin typeface="Arial" charset="0"/>
                <a:cs typeface="Arial" charset="0"/>
              </a:rPr>
              <a:t>Rx for water therapies </a:t>
            </a:r>
          </a:p>
          <a:p>
            <a:pPr marL="237534" indent="-237534">
              <a:spcBef>
                <a:spcPct val="0"/>
              </a:spcBef>
              <a:spcAft>
                <a:spcPts val="1264"/>
              </a:spcAft>
              <a:buFontTx/>
              <a:buChar char="-"/>
            </a:pPr>
            <a:r>
              <a:rPr lang="en-US" altLang="en-US">
                <a:latin typeface="Arial" charset="0"/>
                <a:cs typeface="Arial" charset="0"/>
              </a:rPr>
              <a:t>Foreshadowing on other products </a:t>
            </a:r>
          </a:p>
          <a:p>
            <a:pPr marL="237534" indent="-237534"/>
            <a:endParaRPr lang="en-US" altLang="en-US">
              <a:latin typeface="Arial" charset="0"/>
              <a:cs typeface="Arial" charset="0"/>
            </a:endParaRPr>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003" eaLnBrk="0" hangingPunct="0">
              <a:spcBef>
                <a:spcPts val="303"/>
              </a:spcBef>
              <a:defRPr sz="1100">
                <a:solidFill>
                  <a:schemeClr val="tx1"/>
                </a:solidFill>
                <a:latin typeface="Arial" charset="0"/>
                <a:ea typeface="ＭＳ Ｐゴシック" pitchFamily="34" charset="-128"/>
                <a:cs typeface="Arial" charset="0"/>
              </a:defRPr>
            </a:lvl1pPr>
            <a:lvl2pPr marL="751122" indent="-288893" defTabSz="971003" eaLnBrk="0" hangingPunct="0">
              <a:spcBef>
                <a:spcPts val="303"/>
              </a:spcBef>
              <a:defRPr sz="1100">
                <a:solidFill>
                  <a:schemeClr val="tx1"/>
                </a:solidFill>
                <a:latin typeface="Arial" charset="0"/>
                <a:ea typeface="ＭＳ Ｐゴシック" pitchFamily="34" charset="-128"/>
                <a:cs typeface="Arial" charset="0"/>
              </a:defRPr>
            </a:lvl2pPr>
            <a:lvl3pPr marL="1155573" indent="-231115" defTabSz="971003" eaLnBrk="0" hangingPunct="0">
              <a:spcBef>
                <a:spcPts val="303"/>
              </a:spcBef>
              <a:defRPr sz="1100">
                <a:solidFill>
                  <a:schemeClr val="tx1"/>
                </a:solidFill>
                <a:latin typeface="Arial" charset="0"/>
                <a:ea typeface="ＭＳ Ｐゴシック" pitchFamily="34" charset="-128"/>
                <a:cs typeface="Arial" charset="0"/>
              </a:defRPr>
            </a:lvl3pPr>
            <a:lvl4pPr marL="1617802" indent="-231115" defTabSz="971003" eaLnBrk="0" hangingPunct="0">
              <a:spcBef>
                <a:spcPts val="303"/>
              </a:spcBef>
              <a:defRPr sz="1100">
                <a:solidFill>
                  <a:schemeClr val="tx1"/>
                </a:solidFill>
                <a:latin typeface="Arial" charset="0"/>
                <a:ea typeface="ＭＳ Ｐゴシック" pitchFamily="34" charset="-128"/>
                <a:cs typeface="Arial" charset="0"/>
              </a:defRPr>
            </a:lvl4pPr>
            <a:lvl5pPr marL="2080031" indent="-231115" defTabSz="971003" eaLnBrk="0" hangingPunct="0">
              <a:spcBef>
                <a:spcPts val="303"/>
              </a:spcBef>
              <a:defRPr sz="1100">
                <a:solidFill>
                  <a:schemeClr val="tx1"/>
                </a:solidFill>
                <a:latin typeface="Arial" charset="0"/>
                <a:ea typeface="ＭＳ Ｐゴシック" pitchFamily="34" charset="-128"/>
                <a:cs typeface="Arial" charset="0"/>
              </a:defRPr>
            </a:lvl5pPr>
            <a:lvl6pPr marL="2542261"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6pPr>
            <a:lvl7pPr marL="3004490"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7pPr>
            <a:lvl8pPr marL="3466719"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8pPr>
            <a:lvl9pPr marL="3928948"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9pPr>
          </a:lstStyle>
          <a:p>
            <a:pPr eaLnBrk="1" hangingPunct="1">
              <a:spcBef>
                <a:spcPct val="0"/>
              </a:spcBef>
            </a:pPr>
            <a:r>
              <a:rPr lang="en-US" altLang="en-US" sz="900">
                <a:latin typeface="Arial Narrow" pitchFamily="34" charset="0"/>
              </a:rPr>
              <a:t>Antibiotic Guidance PowerPoint</a:t>
            </a:r>
          </a:p>
        </p:txBody>
      </p:sp>
      <p:sp>
        <p:nvSpPr>
          <p:cNvPr id="36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003" eaLnBrk="0" hangingPunct="0">
              <a:spcBef>
                <a:spcPts val="303"/>
              </a:spcBef>
              <a:defRPr sz="1100">
                <a:solidFill>
                  <a:schemeClr val="tx1"/>
                </a:solidFill>
                <a:latin typeface="Arial" charset="0"/>
                <a:ea typeface="ＭＳ Ｐゴシック" pitchFamily="34" charset="-128"/>
                <a:cs typeface="Arial" charset="0"/>
              </a:defRPr>
            </a:lvl1pPr>
            <a:lvl2pPr marL="751122" indent="-288893" defTabSz="971003" eaLnBrk="0" hangingPunct="0">
              <a:spcBef>
                <a:spcPts val="303"/>
              </a:spcBef>
              <a:defRPr sz="1100">
                <a:solidFill>
                  <a:schemeClr val="tx1"/>
                </a:solidFill>
                <a:latin typeface="Arial" charset="0"/>
                <a:ea typeface="ＭＳ Ｐゴシック" pitchFamily="34" charset="-128"/>
                <a:cs typeface="Arial" charset="0"/>
              </a:defRPr>
            </a:lvl2pPr>
            <a:lvl3pPr marL="1155573" indent="-231115" defTabSz="971003" eaLnBrk="0" hangingPunct="0">
              <a:spcBef>
                <a:spcPts val="303"/>
              </a:spcBef>
              <a:defRPr sz="1100">
                <a:solidFill>
                  <a:schemeClr val="tx1"/>
                </a:solidFill>
                <a:latin typeface="Arial" charset="0"/>
                <a:ea typeface="ＭＳ Ｐゴシック" pitchFamily="34" charset="-128"/>
                <a:cs typeface="Arial" charset="0"/>
              </a:defRPr>
            </a:lvl3pPr>
            <a:lvl4pPr marL="1617802" indent="-231115" defTabSz="971003" eaLnBrk="0" hangingPunct="0">
              <a:spcBef>
                <a:spcPts val="303"/>
              </a:spcBef>
              <a:defRPr sz="1100">
                <a:solidFill>
                  <a:schemeClr val="tx1"/>
                </a:solidFill>
                <a:latin typeface="Arial" charset="0"/>
                <a:ea typeface="ＭＳ Ｐゴシック" pitchFamily="34" charset="-128"/>
                <a:cs typeface="Arial" charset="0"/>
              </a:defRPr>
            </a:lvl4pPr>
            <a:lvl5pPr marL="2080031" indent="-231115" defTabSz="971003" eaLnBrk="0" hangingPunct="0">
              <a:spcBef>
                <a:spcPts val="303"/>
              </a:spcBef>
              <a:defRPr sz="1100">
                <a:solidFill>
                  <a:schemeClr val="tx1"/>
                </a:solidFill>
                <a:latin typeface="Arial" charset="0"/>
                <a:ea typeface="ＭＳ Ｐゴシック" pitchFamily="34" charset="-128"/>
                <a:cs typeface="Arial" charset="0"/>
              </a:defRPr>
            </a:lvl5pPr>
            <a:lvl6pPr marL="2542261"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6pPr>
            <a:lvl7pPr marL="3004490"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7pPr>
            <a:lvl8pPr marL="3466719"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8pPr>
            <a:lvl9pPr marL="3928948"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9pPr>
          </a:lstStyle>
          <a:p>
            <a:pPr eaLnBrk="1" hangingPunct="1">
              <a:spcBef>
                <a:spcPct val="0"/>
              </a:spcBef>
            </a:pPr>
            <a:fld id="{685BA5FE-D4F6-4589-B44D-9C4A505FC26B}" type="datetime8">
              <a:rPr lang="en-US" altLang="en-US" sz="900">
                <a:latin typeface="Arial Narrow" pitchFamily="34" charset="0"/>
              </a:rPr>
              <a:pPr eaLnBrk="1" hangingPunct="1">
                <a:spcBef>
                  <a:spcPct val="0"/>
                </a:spcBef>
              </a:pPr>
              <a:t>9/22/2017 1:48 PM</a:t>
            </a:fld>
            <a:endParaRPr lang="en-US" altLang="en-US" sz="900">
              <a:latin typeface="Arial Narrow" pitchFamily="34" charset="0"/>
            </a:endParaRPr>
          </a:p>
        </p:txBody>
      </p:sp>
      <p:sp>
        <p:nvSpPr>
          <p:cNvPr id="368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003" eaLnBrk="0" hangingPunct="0">
              <a:spcBef>
                <a:spcPts val="303"/>
              </a:spcBef>
              <a:defRPr sz="1100">
                <a:solidFill>
                  <a:schemeClr val="tx1"/>
                </a:solidFill>
                <a:latin typeface="Arial" charset="0"/>
                <a:ea typeface="ＭＳ Ｐゴシック" pitchFamily="34" charset="-128"/>
                <a:cs typeface="Arial" charset="0"/>
              </a:defRPr>
            </a:lvl1pPr>
            <a:lvl2pPr marL="751122" indent="-288893" defTabSz="971003" eaLnBrk="0" hangingPunct="0">
              <a:spcBef>
                <a:spcPts val="303"/>
              </a:spcBef>
              <a:defRPr sz="1100">
                <a:solidFill>
                  <a:schemeClr val="tx1"/>
                </a:solidFill>
                <a:latin typeface="Arial" charset="0"/>
                <a:ea typeface="ＭＳ Ｐゴシック" pitchFamily="34" charset="-128"/>
                <a:cs typeface="Arial" charset="0"/>
              </a:defRPr>
            </a:lvl2pPr>
            <a:lvl3pPr marL="1155573" indent="-231115" defTabSz="971003" eaLnBrk="0" hangingPunct="0">
              <a:spcBef>
                <a:spcPts val="303"/>
              </a:spcBef>
              <a:defRPr sz="1100">
                <a:solidFill>
                  <a:schemeClr val="tx1"/>
                </a:solidFill>
                <a:latin typeface="Arial" charset="0"/>
                <a:ea typeface="ＭＳ Ｐゴシック" pitchFamily="34" charset="-128"/>
                <a:cs typeface="Arial" charset="0"/>
              </a:defRPr>
            </a:lvl3pPr>
            <a:lvl4pPr marL="1617802" indent="-231115" defTabSz="971003" eaLnBrk="0" hangingPunct="0">
              <a:spcBef>
                <a:spcPts val="303"/>
              </a:spcBef>
              <a:defRPr sz="1100">
                <a:solidFill>
                  <a:schemeClr val="tx1"/>
                </a:solidFill>
                <a:latin typeface="Arial" charset="0"/>
                <a:ea typeface="ＭＳ Ｐゴシック" pitchFamily="34" charset="-128"/>
                <a:cs typeface="Arial" charset="0"/>
              </a:defRPr>
            </a:lvl4pPr>
            <a:lvl5pPr marL="2080031" indent="-231115" defTabSz="971003" eaLnBrk="0" hangingPunct="0">
              <a:spcBef>
                <a:spcPts val="303"/>
              </a:spcBef>
              <a:defRPr sz="1100">
                <a:solidFill>
                  <a:schemeClr val="tx1"/>
                </a:solidFill>
                <a:latin typeface="Arial" charset="0"/>
                <a:ea typeface="ＭＳ Ｐゴシック" pitchFamily="34" charset="-128"/>
                <a:cs typeface="Arial" charset="0"/>
              </a:defRPr>
            </a:lvl5pPr>
            <a:lvl6pPr marL="2542261"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6pPr>
            <a:lvl7pPr marL="3004490"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7pPr>
            <a:lvl8pPr marL="3466719"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8pPr>
            <a:lvl9pPr marL="3928948"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9pPr>
          </a:lstStyle>
          <a:p>
            <a:pPr eaLnBrk="1" hangingPunct="1">
              <a:spcBef>
                <a:spcPct val="0"/>
              </a:spcBef>
            </a:pPr>
            <a:r>
              <a:rPr lang="en-US" altLang="en-US" sz="900">
                <a:latin typeface="Arial Narrow" pitchFamily="34" charset="0"/>
              </a:rPr>
              <a:t>Creative/Clients/Elanco/2425-23413 Antibiotic Guidance PowerPoint/2425-23413 Antibiotic Guidance PowerPoint (for internal use only)_v08.pptx</a:t>
            </a:r>
          </a:p>
        </p:txBody>
      </p:sp>
      <p:sp>
        <p:nvSpPr>
          <p:cNvPr id="368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003" eaLnBrk="0" hangingPunct="0">
              <a:spcBef>
                <a:spcPts val="303"/>
              </a:spcBef>
              <a:defRPr sz="1100">
                <a:solidFill>
                  <a:schemeClr val="tx1"/>
                </a:solidFill>
                <a:latin typeface="Arial" charset="0"/>
                <a:ea typeface="ＭＳ Ｐゴシック" pitchFamily="34" charset="-128"/>
                <a:cs typeface="Arial" charset="0"/>
              </a:defRPr>
            </a:lvl1pPr>
            <a:lvl2pPr marL="751122" indent="-288893" defTabSz="971003" eaLnBrk="0" hangingPunct="0">
              <a:spcBef>
                <a:spcPts val="303"/>
              </a:spcBef>
              <a:defRPr sz="1100">
                <a:solidFill>
                  <a:schemeClr val="tx1"/>
                </a:solidFill>
                <a:latin typeface="Arial" charset="0"/>
                <a:ea typeface="ＭＳ Ｐゴシック" pitchFamily="34" charset="-128"/>
                <a:cs typeface="Arial" charset="0"/>
              </a:defRPr>
            </a:lvl2pPr>
            <a:lvl3pPr marL="1155573" indent="-231115" defTabSz="971003" eaLnBrk="0" hangingPunct="0">
              <a:spcBef>
                <a:spcPts val="303"/>
              </a:spcBef>
              <a:defRPr sz="1100">
                <a:solidFill>
                  <a:schemeClr val="tx1"/>
                </a:solidFill>
                <a:latin typeface="Arial" charset="0"/>
                <a:ea typeface="ＭＳ Ｐゴシック" pitchFamily="34" charset="-128"/>
                <a:cs typeface="Arial" charset="0"/>
              </a:defRPr>
            </a:lvl3pPr>
            <a:lvl4pPr marL="1617802" indent="-231115" defTabSz="971003" eaLnBrk="0" hangingPunct="0">
              <a:spcBef>
                <a:spcPts val="303"/>
              </a:spcBef>
              <a:defRPr sz="1100">
                <a:solidFill>
                  <a:schemeClr val="tx1"/>
                </a:solidFill>
                <a:latin typeface="Arial" charset="0"/>
                <a:ea typeface="ＭＳ Ｐゴシック" pitchFamily="34" charset="-128"/>
                <a:cs typeface="Arial" charset="0"/>
              </a:defRPr>
            </a:lvl4pPr>
            <a:lvl5pPr marL="2080031" indent="-231115" defTabSz="971003" eaLnBrk="0" hangingPunct="0">
              <a:spcBef>
                <a:spcPts val="303"/>
              </a:spcBef>
              <a:defRPr sz="1100">
                <a:solidFill>
                  <a:schemeClr val="tx1"/>
                </a:solidFill>
                <a:latin typeface="Arial" charset="0"/>
                <a:ea typeface="ＭＳ Ｐゴシック" pitchFamily="34" charset="-128"/>
                <a:cs typeface="Arial" charset="0"/>
              </a:defRPr>
            </a:lvl5pPr>
            <a:lvl6pPr marL="2542261"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6pPr>
            <a:lvl7pPr marL="3004490"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7pPr>
            <a:lvl8pPr marL="3466719"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8pPr>
            <a:lvl9pPr marL="3928948"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9pPr>
          </a:lstStyle>
          <a:p>
            <a:pPr eaLnBrk="1" hangingPunct="1">
              <a:spcBef>
                <a:spcPct val="0"/>
              </a:spcBef>
            </a:pPr>
            <a:fld id="{815613BD-28A4-4B96-8711-999A9FB72283}" type="slidenum">
              <a:rPr lang="en-US" altLang="en-US" sz="900">
                <a:latin typeface="Arial Narrow" pitchFamily="34" charset="0"/>
              </a:rPr>
              <a:pPr eaLnBrk="1" hangingPunct="1">
                <a:spcBef>
                  <a:spcPct val="0"/>
                </a:spcBef>
              </a:pPr>
              <a:t>27</a:t>
            </a:fld>
            <a:endParaRPr lang="en-US" altLang="en-US" sz="900">
              <a:latin typeface="Arial Narrow" pitchFamily="34" charset="0"/>
            </a:endParaRPr>
          </a:p>
        </p:txBody>
      </p:sp>
    </p:spTree>
    <p:extLst>
      <p:ext uri="{BB962C8B-B14F-4D97-AF65-F5344CB8AC3E}">
        <p14:creationId xmlns:p14="http://schemas.microsoft.com/office/powerpoint/2010/main" val="2257319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654050" y="1162050"/>
            <a:ext cx="5573713" cy="3136900"/>
          </a:xfrm>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cs typeface="Arial" charset="0"/>
            </a:endParaRPr>
          </a:p>
        </p:txBody>
      </p:sp>
      <p:sp>
        <p:nvSpPr>
          <p:cNvPr id="3994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003" eaLnBrk="0" hangingPunct="0">
              <a:spcBef>
                <a:spcPts val="303"/>
              </a:spcBef>
              <a:defRPr sz="1100">
                <a:solidFill>
                  <a:schemeClr val="tx1"/>
                </a:solidFill>
                <a:latin typeface="Arial" charset="0"/>
                <a:ea typeface="ＭＳ Ｐゴシック" pitchFamily="34" charset="-128"/>
                <a:cs typeface="Arial" charset="0"/>
              </a:defRPr>
            </a:lvl1pPr>
            <a:lvl2pPr marL="751122" indent="-288893" defTabSz="971003" eaLnBrk="0" hangingPunct="0">
              <a:spcBef>
                <a:spcPts val="303"/>
              </a:spcBef>
              <a:defRPr sz="1100">
                <a:solidFill>
                  <a:schemeClr val="tx1"/>
                </a:solidFill>
                <a:latin typeface="Arial" charset="0"/>
                <a:ea typeface="ＭＳ Ｐゴシック" pitchFamily="34" charset="-128"/>
                <a:cs typeface="Arial" charset="0"/>
              </a:defRPr>
            </a:lvl2pPr>
            <a:lvl3pPr marL="1155573" indent="-231115" defTabSz="971003" eaLnBrk="0" hangingPunct="0">
              <a:spcBef>
                <a:spcPts val="303"/>
              </a:spcBef>
              <a:defRPr sz="1100">
                <a:solidFill>
                  <a:schemeClr val="tx1"/>
                </a:solidFill>
                <a:latin typeface="Arial" charset="0"/>
                <a:ea typeface="ＭＳ Ｐゴシック" pitchFamily="34" charset="-128"/>
                <a:cs typeface="Arial" charset="0"/>
              </a:defRPr>
            </a:lvl3pPr>
            <a:lvl4pPr marL="1617802" indent="-231115" defTabSz="971003" eaLnBrk="0" hangingPunct="0">
              <a:spcBef>
                <a:spcPts val="303"/>
              </a:spcBef>
              <a:defRPr sz="1100">
                <a:solidFill>
                  <a:schemeClr val="tx1"/>
                </a:solidFill>
                <a:latin typeface="Arial" charset="0"/>
                <a:ea typeface="ＭＳ Ｐゴシック" pitchFamily="34" charset="-128"/>
                <a:cs typeface="Arial" charset="0"/>
              </a:defRPr>
            </a:lvl4pPr>
            <a:lvl5pPr marL="2080031" indent="-231115" defTabSz="971003" eaLnBrk="0" hangingPunct="0">
              <a:spcBef>
                <a:spcPts val="303"/>
              </a:spcBef>
              <a:defRPr sz="1100">
                <a:solidFill>
                  <a:schemeClr val="tx1"/>
                </a:solidFill>
                <a:latin typeface="Arial" charset="0"/>
                <a:ea typeface="ＭＳ Ｐゴシック" pitchFamily="34" charset="-128"/>
                <a:cs typeface="Arial" charset="0"/>
              </a:defRPr>
            </a:lvl5pPr>
            <a:lvl6pPr marL="2542261"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6pPr>
            <a:lvl7pPr marL="3004490"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7pPr>
            <a:lvl8pPr marL="3466719"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8pPr>
            <a:lvl9pPr marL="3928948"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9pPr>
          </a:lstStyle>
          <a:p>
            <a:pPr eaLnBrk="1" hangingPunct="1">
              <a:spcBef>
                <a:spcPct val="0"/>
              </a:spcBef>
            </a:pPr>
            <a:r>
              <a:rPr lang="en-US" altLang="en-US" sz="900">
                <a:latin typeface="Arial Narrow" pitchFamily="34" charset="0"/>
              </a:rPr>
              <a:t>Antibiotic Guidance PowerPoint</a:t>
            </a:r>
          </a:p>
        </p:txBody>
      </p:sp>
      <p:sp>
        <p:nvSpPr>
          <p:cNvPr id="3994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003" eaLnBrk="0" hangingPunct="0">
              <a:spcBef>
                <a:spcPts val="303"/>
              </a:spcBef>
              <a:defRPr sz="1100">
                <a:solidFill>
                  <a:schemeClr val="tx1"/>
                </a:solidFill>
                <a:latin typeface="Arial" charset="0"/>
                <a:ea typeface="ＭＳ Ｐゴシック" pitchFamily="34" charset="-128"/>
                <a:cs typeface="Arial" charset="0"/>
              </a:defRPr>
            </a:lvl1pPr>
            <a:lvl2pPr marL="751122" indent="-288893" defTabSz="971003" eaLnBrk="0" hangingPunct="0">
              <a:spcBef>
                <a:spcPts val="303"/>
              </a:spcBef>
              <a:defRPr sz="1100">
                <a:solidFill>
                  <a:schemeClr val="tx1"/>
                </a:solidFill>
                <a:latin typeface="Arial" charset="0"/>
                <a:ea typeface="ＭＳ Ｐゴシック" pitchFamily="34" charset="-128"/>
                <a:cs typeface="Arial" charset="0"/>
              </a:defRPr>
            </a:lvl2pPr>
            <a:lvl3pPr marL="1155573" indent="-231115" defTabSz="971003" eaLnBrk="0" hangingPunct="0">
              <a:spcBef>
                <a:spcPts val="303"/>
              </a:spcBef>
              <a:defRPr sz="1100">
                <a:solidFill>
                  <a:schemeClr val="tx1"/>
                </a:solidFill>
                <a:latin typeface="Arial" charset="0"/>
                <a:ea typeface="ＭＳ Ｐゴシック" pitchFamily="34" charset="-128"/>
                <a:cs typeface="Arial" charset="0"/>
              </a:defRPr>
            </a:lvl3pPr>
            <a:lvl4pPr marL="1617802" indent="-231115" defTabSz="971003" eaLnBrk="0" hangingPunct="0">
              <a:spcBef>
                <a:spcPts val="303"/>
              </a:spcBef>
              <a:defRPr sz="1100">
                <a:solidFill>
                  <a:schemeClr val="tx1"/>
                </a:solidFill>
                <a:latin typeface="Arial" charset="0"/>
                <a:ea typeface="ＭＳ Ｐゴシック" pitchFamily="34" charset="-128"/>
                <a:cs typeface="Arial" charset="0"/>
              </a:defRPr>
            </a:lvl4pPr>
            <a:lvl5pPr marL="2080031" indent="-231115" defTabSz="971003" eaLnBrk="0" hangingPunct="0">
              <a:spcBef>
                <a:spcPts val="303"/>
              </a:spcBef>
              <a:defRPr sz="1100">
                <a:solidFill>
                  <a:schemeClr val="tx1"/>
                </a:solidFill>
                <a:latin typeface="Arial" charset="0"/>
                <a:ea typeface="ＭＳ Ｐゴシック" pitchFamily="34" charset="-128"/>
                <a:cs typeface="Arial" charset="0"/>
              </a:defRPr>
            </a:lvl5pPr>
            <a:lvl6pPr marL="2542261"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6pPr>
            <a:lvl7pPr marL="3004490"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7pPr>
            <a:lvl8pPr marL="3466719"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8pPr>
            <a:lvl9pPr marL="3928948"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9pPr>
          </a:lstStyle>
          <a:p>
            <a:pPr eaLnBrk="1" hangingPunct="1">
              <a:spcBef>
                <a:spcPct val="0"/>
              </a:spcBef>
            </a:pPr>
            <a:fld id="{A3B10CD7-A863-4397-8355-2D71A3CCE108}" type="datetime8">
              <a:rPr lang="en-US" altLang="en-US" sz="900">
                <a:latin typeface="Arial Narrow" pitchFamily="34" charset="0"/>
              </a:rPr>
              <a:pPr eaLnBrk="1" hangingPunct="1">
                <a:spcBef>
                  <a:spcPct val="0"/>
                </a:spcBef>
              </a:pPr>
              <a:t>9/22/2017 1:48 PM</a:t>
            </a:fld>
            <a:endParaRPr lang="en-US" altLang="en-US" sz="900">
              <a:latin typeface="Arial Narrow" pitchFamily="34" charset="0"/>
            </a:endParaRPr>
          </a:p>
        </p:txBody>
      </p:sp>
      <p:sp>
        <p:nvSpPr>
          <p:cNvPr id="3994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003" eaLnBrk="0" hangingPunct="0">
              <a:spcBef>
                <a:spcPts val="303"/>
              </a:spcBef>
              <a:defRPr sz="1100">
                <a:solidFill>
                  <a:schemeClr val="tx1"/>
                </a:solidFill>
                <a:latin typeface="Arial" charset="0"/>
                <a:ea typeface="ＭＳ Ｐゴシック" pitchFamily="34" charset="-128"/>
                <a:cs typeface="Arial" charset="0"/>
              </a:defRPr>
            </a:lvl1pPr>
            <a:lvl2pPr marL="751122" indent="-288893" defTabSz="971003" eaLnBrk="0" hangingPunct="0">
              <a:spcBef>
                <a:spcPts val="303"/>
              </a:spcBef>
              <a:defRPr sz="1100">
                <a:solidFill>
                  <a:schemeClr val="tx1"/>
                </a:solidFill>
                <a:latin typeface="Arial" charset="0"/>
                <a:ea typeface="ＭＳ Ｐゴシック" pitchFamily="34" charset="-128"/>
                <a:cs typeface="Arial" charset="0"/>
              </a:defRPr>
            </a:lvl2pPr>
            <a:lvl3pPr marL="1155573" indent="-231115" defTabSz="971003" eaLnBrk="0" hangingPunct="0">
              <a:spcBef>
                <a:spcPts val="303"/>
              </a:spcBef>
              <a:defRPr sz="1100">
                <a:solidFill>
                  <a:schemeClr val="tx1"/>
                </a:solidFill>
                <a:latin typeface="Arial" charset="0"/>
                <a:ea typeface="ＭＳ Ｐゴシック" pitchFamily="34" charset="-128"/>
                <a:cs typeface="Arial" charset="0"/>
              </a:defRPr>
            </a:lvl3pPr>
            <a:lvl4pPr marL="1617802" indent="-231115" defTabSz="971003" eaLnBrk="0" hangingPunct="0">
              <a:spcBef>
                <a:spcPts val="303"/>
              </a:spcBef>
              <a:defRPr sz="1100">
                <a:solidFill>
                  <a:schemeClr val="tx1"/>
                </a:solidFill>
                <a:latin typeface="Arial" charset="0"/>
                <a:ea typeface="ＭＳ Ｐゴシック" pitchFamily="34" charset="-128"/>
                <a:cs typeface="Arial" charset="0"/>
              </a:defRPr>
            </a:lvl4pPr>
            <a:lvl5pPr marL="2080031" indent="-231115" defTabSz="971003" eaLnBrk="0" hangingPunct="0">
              <a:spcBef>
                <a:spcPts val="303"/>
              </a:spcBef>
              <a:defRPr sz="1100">
                <a:solidFill>
                  <a:schemeClr val="tx1"/>
                </a:solidFill>
                <a:latin typeface="Arial" charset="0"/>
                <a:ea typeface="ＭＳ Ｐゴシック" pitchFamily="34" charset="-128"/>
                <a:cs typeface="Arial" charset="0"/>
              </a:defRPr>
            </a:lvl5pPr>
            <a:lvl6pPr marL="2542261"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6pPr>
            <a:lvl7pPr marL="3004490"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7pPr>
            <a:lvl8pPr marL="3466719"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8pPr>
            <a:lvl9pPr marL="3928948"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9pPr>
          </a:lstStyle>
          <a:p>
            <a:pPr eaLnBrk="1" hangingPunct="1">
              <a:spcBef>
                <a:spcPct val="0"/>
              </a:spcBef>
            </a:pPr>
            <a:r>
              <a:rPr lang="en-US" altLang="en-US" sz="900">
                <a:latin typeface="Arial Narrow" pitchFamily="34" charset="0"/>
              </a:rPr>
              <a:t>Creative/Clients/Elanco/2425-23413 Antibiotic Guidance PowerPoint/2425-23413 Antibiotic Guidance PowerPoint (for internal use only)_v08.pptx</a:t>
            </a:r>
          </a:p>
        </p:txBody>
      </p:sp>
      <p:sp>
        <p:nvSpPr>
          <p:cNvPr id="3994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003" eaLnBrk="0" hangingPunct="0">
              <a:spcBef>
                <a:spcPts val="303"/>
              </a:spcBef>
              <a:defRPr sz="1100">
                <a:solidFill>
                  <a:schemeClr val="tx1"/>
                </a:solidFill>
                <a:latin typeface="Arial" charset="0"/>
                <a:ea typeface="ＭＳ Ｐゴシック" pitchFamily="34" charset="-128"/>
                <a:cs typeface="Arial" charset="0"/>
              </a:defRPr>
            </a:lvl1pPr>
            <a:lvl2pPr marL="751122" indent="-288893" defTabSz="971003" eaLnBrk="0" hangingPunct="0">
              <a:spcBef>
                <a:spcPts val="303"/>
              </a:spcBef>
              <a:defRPr sz="1100">
                <a:solidFill>
                  <a:schemeClr val="tx1"/>
                </a:solidFill>
                <a:latin typeface="Arial" charset="0"/>
                <a:ea typeface="ＭＳ Ｐゴシック" pitchFamily="34" charset="-128"/>
                <a:cs typeface="Arial" charset="0"/>
              </a:defRPr>
            </a:lvl2pPr>
            <a:lvl3pPr marL="1155573" indent="-231115" defTabSz="971003" eaLnBrk="0" hangingPunct="0">
              <a:spcBef>
                <a:spcPts val="303"/>
              </a:spcBef>
              <a:defRPr sz="1100">
                <a:solidFill>
                  <a:schemeClr val="tx1"/>
                </a:solidFill>
                <a:latin typeface="Arial" charset="0"/>
                <a:ea typeface="ＭＳ Ｐゴシック" pitchFamily="34" charset="-128"/>
                <a:cs typeface="Arial" charset="0"/>
              </a:defRPr>
            </a:lvl3pPr>
            <a:lvl4pPr marL="1617802" indent="-231115" defTabSz="971003" eaLnBrk="0" hangingPunct="0">
              <a:spcBef>
                <a:spcPts val="303"/>
              </a:spcBef>
              <a:defRPr sz="1100">
                <a:solidFill>
                  <a:schemeClr val="tx1"/>
                </a:solidFill>
                <a:latin typeface="Arial" charset="0"/>
                <a:ea typeface="ＭＳ Ｐゴシック" pitchFamily="34" charset="-128"/>
                <a:cs typeface="Arial" charset="0"/>
              </a:defRPr>
            </a:lvl4pPr>
            <a:lvl5pPr marL="2080031" indent="-231115" defTabSz="971003" eaLnBrk="0" hangingPunct="0">
              <a:spcBef>
                <a:spcPts val="303"/>
              </a:spcBef>
              <a:defRPr sz="1100">
                <a:solidFill>
                  <a:schemeClr val="tx1"/>
                </a:solidFill>
                <a:latin typeface="Arial" charset="0"/>
                <a:ea typeface="ＭＳ Ｐゴシック" pitchFamily="34" charset="-128"/>
                <a:cs typeface="Arial" charset="0"/>
              </a:defRPr>
            </a:lvl5pPr>
            <a:lvl6pPr marL="2542261"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6pPr>
            <a:lvl7pPr marL="3004490"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7pPr>
            <a:lvl8pPr marL="3466719"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8pPr>
            <a:lvl9pPr marL="3928948"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9pPr>
          </a:lstStyle>
          <a:p>
            <a:pPr eaLnBrk="1" hangingPunct="1">
              <a:spcBef>
                <a:spcPct val="0"/>
              </a:spcBef>
            </a:pPr>
            <a:fld id="{93DC2A67-02C2-4549-99F6-A9603ED5D64E}" type="slidenum">
              <a:rPr lang="en-US" altLang="en-US" sz="900">
                <a:latin typeface="Arial Narrow" pitchFamily="34" charset="0"/>
              </a:rPr>
              <a:pPr eaLnBrk="1" hangingPunct="1">
                <a:spcBef>
                  <a:spcPct val="0"/>
                </a:spcBef>
              </a:pPr>
              <a:t>29</a:t>
            </a:fld>
            <a:endParaRPr lang="en-US" altLang="en-US" sz="900">
              <a:latin typeface="Arial Narrow" pitchFamily="34" charset="0"/>
            </a:endParaRPr>
          </a:p>
        </p:txBody>
      </p:sp>
    </p:spTree>
    <p:extLst>
      <p:ext uri="{BB962C8B-B14F-4D97-AF65-F5344CB8AC3E}">
        <p14:creationId xmlns:p14="http://schemas.microsoft.com/office/powerpoint/2010/main" val="3166013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654050" y="1162050"/>
            <a:ext cx="5573713" cy="313690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cs typeface="Arial" charset="0"/>
            </a:endParaRPr>
          </a:p>
        </p:txBody>
      </p:sp>
      <p:sp>
        <p:nvSpPr>
          <p:cNvPr id="3277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003" eaLnBrk="0" hangingPunct="0">
              <a:spcBef>
                <a:spcPts val="303"/>
              </a:spcBef>
              <a:defRPr sz="1100">
                <a:solidFill>
                  <a:schemeClr val="tx1"/>
                </a:solidFill>
                <a:latin typeface="Arial" charset="0"/>
                <a:ea typeface="ＭＳ Ｐゴシック" pitchFamily="34" charset="-128"/>
                <a:cs typeface="Arial" charset="0"/>
              </a:defRPr>
            </a:lvl1pPr>
            <a:lvl2pPr marL="751122" indent="-288893" defTabSz="971003" eaLnBrk="0" hangingPunct="0">
              <a:spcBef>
                <a:spcPts val="303"/>
              </a:spcBef>
              <a:defRPr sz="1100">
                <a:solidFill>
                  <a:schemeClr val="tx1"/>
                </a:solidFill>
                <a:latin typeface="Arial" charset="0"/>
                <a:ea typeface="ＭＳ Ｐゴシック" pitchFamily="34" charset="-128"/>
                <a:cs typeface="Arial" charset="0"/>
              </a:defRPr>
            </a:lvl2pPr>
            <a:lvl3pPr marL="1155573" indent="-231115" defTabSz="971003" eaLnBrk="0" hangingPunct="0">
              <a:spcBef>
                <a:spcPts val="303"/>
              </a:spcBef>
              <a:defRPr sz="1100">
                <a:solidFill>
                  <a:schemeClr val="tx1"/>
                </a:solidFill>
                <a:latin typeface="Arial" charset="0"/>
                <a:ea typeface="ＭＳ Ｐゴシック" pitchFamily="34" charset="-128"/>
                <a:cs typeface="Arial" charset="0"/>
              </a:defRPr>
            </a:lvl3pPr>
            <a:lvl4pPr marL="1617802" indent="-231115" defTabSz="971003" eaLnBrk="0" hangingPunct="0">
              <a:spcBef>
                <a:spcPts val="303"/>
              </a:spcBef>
              <a:defRPr sz="1100">
                <a:solidFill>
                  <a:schemeClr val="tx1"/>
                </a:solidFill>
                <a:latin typeface="Arial" charset="0"/>
                <a:ea typeface="ＭＳ Ｐゴシック" pitchFamily="34" charset="-128"/>
                <a:cs typeface="Arial" charset="0"/>
              </a:defRPr>
            </a:lvl4pPr>
            <a:lvl5pPr marL="2080031" indent="-231115" defTabSz="971003" eaLnBrk="0" hangingPunct="0">
              <a:spcBef>
                <a:spcPts val="303"/>
              </a:spcBef>
              <a:defRPr sz="1100">
                <a:solidFill>
                  <a:schemeClr val="tx1"/>
                </a:solidFill>
                <a:latin typeface="Arial" charset="0"/>
                <a:ea typeface="ＭＳ Ｐゴシック" pitchFamily="34" charset="-128"/>
                <a:cs typeface="Arial" charset="0"/>
              </a:defRPr>
            </a:lvl5pPr>
            <a:lvl6pPr marL="2542261"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6pPr>
            <a:lvl7pPr marL="3004490"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7pPr>
            <a:lvl8pPr marL="3466719"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8pPr>
            <a:lvl9pPr marL="3928948"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9pPr>
          </a:lstStyle>
          <a:p>
            <a:pPr eaLnBrk="1" hangingPunct="1">
              <a:spcBef>
                <a:spcPct val="0"/>
              </a:spcBef>
            </a:pPr>
            <a:r>
              <a:rPr lang="en-US" altLang="en-US" sz="900">
                <a:latin typeface="Arial Narrow" pitchFamily="34" charset="0"/>
              </a:rPr>
              <a:t>Antibiotic Guidance PowerPoint</a:t>
            </a:r>
          </a:p>
        </p:txBody>
      </p:sp>
      <p:sp>
        <p:nvSpPr>
          <p:cNvPr id="3277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003" eaLnBrk="0" hangingPunct="0">
              <a:spcBef>
                <a:spcPts val="303"/>
              </a:spcBef>
              <a:defRPr sz="1100">
                <a:solidFill>
                  <a:schemeClr val="tx1"/>
                </a:solidFill>
                <a:latin typeface="Arial" charset="0"/>
                <a:ea typeface="ＭＳ Ｐゴシック" pitchFamily="34" charset="-128"/>
                <a:cs typeface="Arial" charset="0"/>
              </a:defRPr>
            </a:lvl1pPr>
            <a:lvl2pPr marL="751122" indent="-288893" defTabSz="971003" eaLnBrk="0" hangingPunct="0">
              <a:spcBef>
                <a:spcPts val="303"/>
              </a:spcBef>
              <a:defRPr sz="1100">
                <a:solidFill>
                  <a:schemeClr val="tx1"/>
                </a:solidFill>
                <a:latin typeface="Arial" charset="0"/>
                <a:ea typeface="ＭＳ Ｐゴシック" pitchFamily="34" charset="-128"/>
                <a:cs typeface="Arial" charset="0"/>
              </a:defRPr>
            </a:lvl2pPr>
            <a:lvl3pPr marL="1155573" indent="-231115" defTabSz="971003" eaLnBrk="0" hangingPunct="0">
              <a:spcBef>
                <a:spcPts val="303"/>
              </a:spcBef>
              <a:defRPr sz="1100">
                <a:solidFill>
                  <a:schemeClr val="tx1"/>
                </a:solidFill>
                <a:latin typeface="Arial" charset="0"/>
                <a:ea typeface="ＭＳ Ｐゴシック" pitchFamily="34" charset="-128"/>
                <a:cs typeface="Arial" charset="0"/>
              </a:defRPr>
            </a:lvl3pPr>
            <a:lvl4pPr marL="1617802" indent="-231115" defTabSz="971003" eaLnBrk="0" hangingPunct="0">
              <a:spcBef>
                <a:spcPts val="303"/>
              </a:spcBef>
              <a:defRPr sz="1100">
                <a:solidFill>
                  <a:schemeClr val="tx1"/>
                </a:solidFill>
                <a:latin typeface="Arial" charset="0"/>
                <a:ea typeface="ＭＳ Ｐゴシック" pitchFamily="34" charset="-128"/>
                <a:cs typeface="Arial" charset="0"/>
              </a:defRPr>
            </a:lvl4pPr>
            <a:lvl5pPr marL="2080031" indent="-231115" defTabSz="971003" eaLnBrk="0" hangingPunct="0">
              <a:spcBef>
                <a:spcPts val="303"/>
              </a:spcBef>
              <a:defRPr sz="1100">
                <a:solidFill>
                  <a:schemeClr val="tx1"/>
                </a:solidFill>
                <a:latin typeface="Arial" charset="0"/>
                <a:ea typeface="ＭＳ Ｐゴシック" pitchFamily="34" charset="-128"/>
                <a:cs typeface="Arial" charset="0"/>
              </a:defRPr>
            </a:lvl5pPr>
            <a:lvl6pPr marL="2542261"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6pPr>
            <a:lvl7pPr marL="3004490"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7pPr>
            <a:lvl8pPr marL="3466719"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8pPr>
            <a:lvl9pPr marL="3928948"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9pPr>
          </a:lstStyle>
          <a:p>
            <a:pPr eaLnBrk="1" hangingPunct="1">
              <a:spcBef>
                <a:spcPct val="0"/>
              </a:spcBef>
            </a:pPr>
            <a:fld id="{71556602-3098-457D-A963-A3DD57325007}" type="datetime8">
              <a:rPr lang="en-US" altLang="en-US" sz="900">
                <a:latin typeface="Arial Narrow" pitchFamily="34" charset="0"/>
              </a:rPr>
              <a:pPr eaLnBrk="1" hangingPunct="1">
                <a:spcBef>
                  <a:spcPct val="0"/>
                </a:spcBef>
              </a:pPr>
              <a:t>9/22/2017 1:48 PM</a:t>
            </a:fld>
            <a:endParaRPr lang="en-US" altLang="en-US" sz="900">
              <a:latin typeface="Arial Narrow" pitchFamily="34" charset="0"/>
            </a:endParaRPr>
          </a:p>
        </p:txBody>
      </p:sp>
      <p:sp>
        <p:nvSpPr>
          <p:cNvPr id="3277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003" eaLnBrk="0" hangingPunct="0">
              <a:spcBef>
                <a:spcPts val="303"/>
              </a:spcBef>
              <a:defRPr sz="1100">
                <a:solidFill>
                  <a:schemeClr val="tx1"/>
                </a:solidFill>
                <a:latin typeface="Arial" charset="0"/>
                <a:ea typeface="ＭＳ Ｐゴシック" pitchFamily="34" charset="-128"/>
                <a:cs typeface="Arial" charset="0"/>
              </a:defRPr>
            </a:lvl1pPr>
            <a:lvl2pPr marL="751122" indent="-288893" defTabSz="971003" eaLnBrk="0" hangingPunct="0">
              <a:spcBef>
                <a:spcPts val="303"/>
              </a:spcBef>
              <a:defRPr sz="1100">
                <a:solidFill>
                  <a:schemeClr val="tx1"/>
                </a:solidFill>
                <a:latin typeface="Arial" charset="0"/>
                <a:ea typeface="ＭＳ Ｐゴシック" pitchFamily="34" charset="-128"/>
                <a:cs typeface="Arial" charset="0"/>
              </a:defRPr>
            </a:lvl2pPr>
            <a:lvl3pPr marL="1155573" indent="-231115" defTabSz="971003" eaLnBrk="0" hangingPunct="0">
              <a:spcBef>
                <a:spcPts val="303"/>
              </a:spcBef>
              <a:defRPr sz="1100">
                <a:solidFill>
                  <a:schemeClr val="tx1"/>
                </a:solidFill>
                <a:latin typeface="Arial" charset="0"/>
                <a:ea typeface="ＭＳ Ｐゴシック" pitchFamily="34" charset="-128"/>
                <a:cs typeface="Arial" charset="0"/>
              </a:defRPr>
            </a:lvl3pPr>
            <a:lvl4pPr marL="1617802" indent="-231115" defTabSz="971003" eaLnBrk="0" hangingPunct="0">
              <a:spcBef>
                <a:spcPts val="303"/>
              </a:spcBef>
              <a:defRPr sz="1100">
                <a:solidFill>
                  <a:schemeClr val="tx1"/>
                </a:solidFill>
                <a:latin typeface="Arial" charset="0"/>
                <a:ea typeface="ＭＳ Ｐゴシック" pitchFamily="34" charset="-128"/>
                <a:cs typeface="Arial" charset="0"/>
              </a:defRPr>
            </a:lvl4pPr>
            <a:lvl5pPr marL="2080031" indent="-231115" defTabSz="971003" eaLnBrk="0" hangingPunct="0">
              <a:spcBef>
                <a:spcPts val="303"/>
              </a:spcBef>
              <a:defRPr sz="1100">
                <a:solidFill>
                  <a:schemeClr val="tx1"/>
                </a:solidFill>
                <a:latin typeface="Arial" charset="0"/>
                <a:ea typeface="ＭＳ Ｐゴシック" pitchFamily="34" charset="-128"/>
                <a:cs typeface="Arial" charset="0"/>
              </a:defRPr>
            </a:lvl5pPr>
            <a:lvl6pPr marL="2542261"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6pPr>
            <a:lvl7pPr marL="3004490"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7pPr>
            <a:lvl8pPr marL="3466719"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8pPr>
            <a:lvl9pPr marL="3928948"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9pPr>
          </a:lstStyle>
          <a:p>
            <a:pPr eaLnBrk="1" hangingPunct="1">
              <a:spcBef>
                <a:spcPct val="0"/>
              </a:spcBef>
            </a:pPr>
            <a:r>
              <a:rPr lang="en-US" altLang="en-US" sz="900">
                <a:latin typeface="Arial Narrow" pitchFamily="34" charset="0"/>
              </a:rPr>
              <a:t>Creative/Clients/Elanco/2425-23413 Antibiotic Guidance PowerPoint/2425-23413 Antibiotic Guidance PowerPoint (for internal use only)_v08.pptx</a:t>
            </a:r>
          </a:p>
        </p:txBody>
      </p:sp>
      <p:sp>
        <p:nvSpPr>
          <p:cNvPr id="3277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003" eaLnBrk="0" hangingPunct="0">
              <a:spcBef>
                <a:spcPts val="303"/>
              </a:spcBef>
              <a:defRPr sz="1100">
                <a:solidFill>
                  <a:schemeClr val="tx1"/>
                </a:solidFill>
                <a:latin typeface="Arial" charset="0"/>
                <a:ea typeface="ＭＳ Ｐゴシック" pitchFamily="34" charset="-128"/>
                <a:cs typeface="Arial" charset="0"/>
              </a:defRPr>
            </a:lvl1pPr>
            <a:lvl2pPr marL="751122" indent="-288893" defTabSz="971003" eaLnBrk="0" hangingPunct="0">
              <a:spcBef>
                <a:spcPts val="303"/>
              </a:spcBef>
              <a:defRPr sz="1100">
                <a:solidFill>
                  <a:schemeClr val="tx1"/>
                </a:solidFill>
                <a:latin typeface="Arial" charset="0"/>
                <a:ea typeface="ＭＳ Ｐゴシック" pitchFamily="34" charset="-128"/>
                <a:cs typeface="Arial" charset="0"/>
              </a:defRPr>
            </a:lvl2pPr>
            <a:lvl3pPr marL="1155573" indent="-231115" defTabSz="971003" eaLnBrk="0" hangingPunct="0">
              <a:spcBef>
                <a:spcPts val="303"/>
              </a:spcBef>
              <a:defRPr sz="1100">
                <a:solidFill>
                  <a:schemeClr val="tx1"/>
                </a:solidFill>
                <a:latin typeface="Arial" charset="0"/>
                <a:ea typeface="ＭＳ Ｐゴシック" pitchFamily="34" charset="-128"/>
                <a:cs typeface="Arial" charset="0"/>
              </a:defRPr>
            </a:lvl3pPr>
            <a:lvl4pPr marL="1617802" indent="-231115" defTabSz="971003" eaLnBrk="0" hangingPunct="0">
              <a:spcBef>
                <a:spcPts val="303"/>
              </a:spcBef>
              <a:defRPr sz="1100">
                <a:solidFill>
                  <a:schemeClr val="tx1"/>
                </a:solidFill>
                <a:latin typeface="Arial" charset="0"/>
                <a:ea typeface="ＭＳ Ｐゴシック" pitchFamily="34" charset="-128"/>
                <a:cs typeface="Arial" charset="0"/>
              </a:defRPr>
            </a:lvl4pPr>
            <a:lvl5pPr marL="2080031" indent="-231115" defTabSz="971003" eaLnBrk="0" hangingPunct="0">
              <a:spcBef>
                <a:spcPts val="303"/>
              </a:spcBef>
              <a:defRPr sz="1100">
                <a:solidFill>
                  <a:schemeClr val="tx1"/>
                </a:solidFill>
                <a:latin typeface="Arial" charset="0"/>
                <a:ea typeface="ＭＳ Ｐゴシック" pitchFamily="34" charset="-128"/>
                <a:cs typeface="Arial" charset="0"/>
              </a:defRPr>
            </a:lvl5pPr>
            <a:lvl6pPr marL="2542261"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6pPr>
            <a:lvl7pPr marL="3004490"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7pPr>
            <a:lvl8pPr marL="3466719"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8pPr>
            <a:lvl9pPr marL="3928948"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9pPr>
          </a:lstStyle>
          <a:p>
            <a:pPr eaLnBrk="1" hangingPunct="1">
              <a:spcBef>
                <a:spcPct val="0"/>
              </a:spcBef>
            </a:pPr>
            <a:fld id="{8ADA5F8D-9E52-401E-9B01-147DA621EE80}" type="slidenum">
              <a:rPr lang="en-US" altLang="en-US" sz="900">
                <a:latin typeface="Arial Narrow" pitchFamily="34" charset="0"/>
              </a:rPr>
              <a:pPr eaLnBrk="1" hangingPunct="1">
                <a:spcBef>
                  <a:spcPct val="0"/>
                </a:spcBef>
              </a:pPr>
              <a:t>3</a:t>
            </a:fld>
            <a:endParaRPr lang="en-US" altLang="en-US" sz="900">
              <a:latin typeface="Arial Narrow" pitchFamily="34" charset="0"/>
            </a:endParaRPr>
          </a:p>
        </p:txBody>
      </p:sp>
    </p:spTree>
    <p:extLst>
      <p:ext uri="{BB962C8B-B14F-4D97-AF65-F5344CB8AC3E}">
        <p14:creationId xmlns:p14="http://schemas.microsoft.com/office/powerpoint/2010/main" val="4167297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654050" y="1162050"/>
            <a:ext cx="5573713" cy="313690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cs typeface="Arial" charset="0"/>
            </a:endParaRPr>
          </a:p>
        </p:txBody>
      </p:sp>
      <p:sp>
        <p:nvSpPr>
          <p:cNvPr id="337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003" eaLnBrk="0" hangingPunct="0">
              <a:spcBef>
                <a:spcPts val="303"/>
              </a:spcBef>
              <a:defRPr sz="1100">
                <a:solidFill>
                  <a:schemeClr val="tx1"/>
                </a:solidFill>
                <a:latin typeface="Arial" charset="0"/>
                <a:ea typeface="ＭＳ Ｐゴシック" pitchFamily="34" charset="-128"/>
                <a:cs typeface="Arial" charset="0"/>
              </a:defRPr>
            </a:lvl1pPr>
            <a:lvl2pPr marL="751122" indent="-288893" defTabSz="971003" eaLnBrk="0" hangingPunct="0">
              <a:spcBef>
                <a:spcPts val="303"/>
              </a:spcBef>
              <a:defRPr sz="1100">
                <a:solidFill>
                  <a:schemeClr val="tx1"/>
                </a:solidFill>
                <a:latin typeface="Arial" charset="0"/>
                <a:ea typeface="ＭＳ Ｐゴシック" pitchFamily="34" charset="-128"/>
                <a:cs typeface="Arial" charset="0"/>
              </a:defRPr>
            </a:lvl2pPr>
            <a:lvl3pPr marL="1155573" indent="-231115" defTabSz="971003" eaLnBrk="0" hangingPunct="0">
              <a:spcBef>
                <a:spcPts val="303"/>
              </a:spcBef>
              <a:defRPr sz="1100">
                <a:solidFill>
                  <a:schemeClr val="tx1"/>
                </a:solidFill>
                <a:latin typeface="Arial" charset="0"/>
                <a:ea typeface="ＭＳ Ｐゴシック" pitchFamily="34" charset="-128"/>
                <a:cs typeface="Arial" charset="0"/>
              </a:defRPr>
            </a:lvl3pPr>
            <a:lvl4pPr marL="1617802" indent="-231115" defTabSz="971003" eaLnBrk="0" hangingPunct="0">
              <a:spcBef>
                <a:spcPts val="303"/>
              </a:spcBef>
              <a:defRPr sz="1100">
                <a:solidFill>
                  <a:schemeClr val="tx1"/>
                </a:solidFill>
                <a:latin typeface="Arial" charset="0"/>
                <a:ea typeface="ＭＳ Ｐゴシック" pitchFamily="34" charset="-128"/>
                <a:cs typeface="Arial" charset="0"/>
              </a:defRPr>
            </a:lvl4pPr>
            <a:lvl5pPr marL="2080031" indent="-231115" defTabSz="971003" eaLnBrk="0" hangingPunct="0">
              <a:spcBef>
                <a:spcPts val="303"/>
              </a:spcBef>
              <a:defRPr sz="1100">
                <a:solidFill>
                  <a:schemeClr val="tx1"/>
                </a:solidFill>
                <a:latin typeface="Arial" charset="0"/>
                <a:ea typeface="ＭＳ Ｐゴシック" pitchFamily="34" charset="-128"/>
                <a:cs typeface="Arial" charset="0"/>
              </a:defRPr>
            </a:lvl5pPr>
            <a:lvl6pPr marL="2542261"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6pPr>
            <a:lvl7pPr marL="3004490"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7pPr>
            <a:lvl8pPr marL="3466719"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8pPr>
            <a:lvl9pPr marL="3928948"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9pPr>
          </a:lstStyle>
          <a:p>
            <a:pPr eaLnBrk="1" hangingPunct="1">
              <a:spcBef>
                <a:spcPct val="0"/>
              </a:spcBef>
            </a:pPr>
            <a:r>
              <a:rPr lang="en-US" altLang="en-US" sz="900">
                <a:latin typeface="Arial Narrow" pitchFamily="34" charset="0"/>
              </a:rPr>
              <a:t>Antibiotic Guidance PowerPoint</a:t>
            </a:r>
          </a:p>
        </p:txBody>
      </p:sp>
      <p:sp>
        <p:nvSpPr>
          <p:cNvPr id="337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003" eaLnBrk="0" hangingPunct="0">
              <a:spcBef>
                <a:spcPts val="303"/>
              </a:spcBef>
              <a:defRPr sz="1100">
                <a:solidFill>
                  <a:schemeClr val="tx1"/>
                </a:solidFill>
                <a:latin typeface="Arial" charset="0"/>
                <a:ea typeface="ＭＳ Ｐゴシック" pitchFamily="34" charset="-128"/>
                <a:cs typeface="Arial" charset="0"/>
              </a:defRPr>
            </a:lvl1pPr>
            <a:lvl2pPr marL="751122" indent="-288893" defTabSz="971003" eaLnBrk="0" hangingPunct="0">
              <a:spcBef>
                <a:spcPts val="303"/>
              </a:spcBef>
              <a:defRPr sz="1100">
                <a:solidFill>
                  <a:schemeClr val="tx1"/>
                </a:solidFill>
                <a:latin typeface="Arial" charset="0"/>
                <a:ea typeface="ＭＳ Ｐゴシック" pitchFamily="34" charset="-128"/>
                <a:cs typeface="Arial" charset="0"/>
              </a:defRPr>
            </a:lvl2pPr>
            <a:lvl3pPr marL="1155573" indent="-231115" defTabSz="971003" eaLnBrk="0" hangingPunct="0">
              <a:spcBef>
                <a:spcPts val="303"/>
              </a:spcBef>
              <a:defRPr sz="1100">
                <a:solidFill>
                  <a:schemeClr val="tx1"/>
                </a:solidFill>
                <a:latin typeface="Arial" charset="0"/>
                <a:ea typeface="ＭＳ Ｐゴシック" pitchFamily="34" charset="-128"/>
                <a:cs typeface="Arial" charset="0"/>
              </a:defRPr>
            </a:lvl3pPr>
            <a:lvl4pPr marL="1617802" indent="-231115" defTabSz="971003" eaLnBrk="0" hangingPunct="0">
              <a:spcBef>
                <a:spcPts val="303"/>
              </a:spcBef>
              <a:defRPr sz="1100">
                <a:solidFill>
                  <a:schemeClr val="tx1"/>
                </a:solidFill>
                <a:latin typeface="Arial" charset="0"/>
                <a:ea typeface="ＭＳ Ｐゴシック" pitchFamily="34" charset="-128"/>
                <a:cs typeface="Arial" charset="0"/>
              </a:defRPr>
            </a:lvl4pPr>
            <a:lvl5pPr marL="2080031" indent="-231115" defTabSz="971003" eaLnBrk="0" hangingPunct="0">
              <a:spcBef>
                <a:spcPts val="303"/>
              </a:spcBef>
              <a:defRPr sz="1100">
                <a:solidFill>
                  <a:schemeClr val="tx1"/>
                </a:solidFill>
                <a:latin typeface="Arial" charset="0"/>
                <a:ea typeface="ＭＳ Ｐゴシック" pitchFamily="34" charset="-128"/>
                <a:cs typeface="Arial" charset="0"/>
              </a:defRPr>
            </a:lvl5pPr>
            <a:lvl6pPr marL="2542261"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6pPr>
            <a:lvl7pPr marL="3004490"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7pPr>
            <a:lvl8pPr marL="3466719"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8pPr>
            <a:lvl9pPr marL="3928948"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9pPr>
          </a:lstStyle>
          <a:p>
            <a:pPr eaLnBrk="1" hangingPunct="1">
              <a:spcBef>
                <a:spcPct val="0"/>
              </a:spcBef>
            </a:pPr>
            <a:fld id="{71D0F05B-3521-4171-97DC-7F8CE31858F5}" type="datetime8">
              <a:rPr lang="en-US" altLang="en-US" sz="900">
                <a:latin typeface="Arial Narrow" pitchFamily="34" charset="0"/>
              </a:rPr>
              <a:pPr eaLnBrk="1" hangingPunct="1">
                <a:spcBef>
                  <a:spcPct val="0"/>
                </a:spcBef>
              </a:pPr>
              <a:t>9/22/2017 1:48 PM</a:t>
            </a:fld>
            <a:endParaRPr lang="en-US" altLang="en-US" sz="900">
              <a:latin typeface="Arial Narrow" pitchFamily="34" charset="0"/>
            </a:endParaRPr>
          </a:p>
        </p:txBody>
      </p:sp>
      <p:sp>
        <p:nvSpPr>
          <p:cNvPr id="3379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003" eaLnBrk="0" hangingPunct="0">
              <a:spcBef>
                <a:spcPts val="303"/>
              </a:spcBef>
              <a:defRPr sz="1100">
                <a:solidFill>
                  <a:schemeClr val="tx1"/>
                </a:solidFill>
                <a:latin typeface="Arial" charset="0"/>
                <a:ea typeface="ＭＳ Ｐゴシック" pitchFamily="34" charset="-128"/>
                <a:cs typeface="Arial" charset="0"/>
              </a:defRPr>
            </a:lvl1pPr>
            <a:lvl2pPr marL="751122" indent="-288893" defTabSz="971003" eaLnBrk="0" hangingPunct="0">
              <a:spcBef>
                <a:spcPts val="303"/>
              </a:spcBef>
              <a:defRPr sz="1100">
                <a:solidFill>
                  <a:schemeClr val="tx1"/>
                </a:solidFill>
                <a:latin typeface="Arial" charset="0"/>
                <a:ea typeface="ＭＳ Ｐゴシック" pitchFamily="34" charset="-128"/>
                <a:cs typeface="Arial" charset="0"/>
              </a:defRPr>
            </a:lvl2pPr>
            <a:lvl3pPr marL="1155573" indent="-231115" defTabSz="971003" eaLnBrk="0" hangingPunct="0">
              <a:spcBef>
                <a:spcPts val="303"/>
              </a:spcBef>
              <a:defRPr sz="1100">
                <a:solidFill>
                  <a:schemeClr val="tx1"/>
                </a:solidFill>
                <a:latin typeface="Arial" charset="0"/>
                <a:ea typeface="ＭＳ Ｐゴシック" pitchFamily="34" charset="-128"/>
                <a:cs typeface="Arial" charset="0"/>
              </a:defRPr>
            </a:lvl3pPr>
            <a:lvl4pPr marL="1617802" indent="-231115" defTabSz="971003" eaLnBrk="0" hangingPunct="0">
              <a:spcBef>
                <a:spcPts val="303"/>
              </a:spcBef>
              <a:defRPr sz="1100">
                <a:solidFill>
                  <a:schemeClr val="tx1"/>
                </a:solidFill>
                <a:latin typeface="Arial" charset="0"/>
                <a:ea typeface="ＭＳ Ｐゴシック" pitchFamily="34" charset="-128"/>
                <a:cs typeface="Arial" charset="0"/>
              </a:defRPr>
            </a:lvl4pPr>
            <a:lvl5pPr marL="2080031" indent="-231115" defTabSz="971003" eaLnBrk="0" hangingPunct="0">
              <a:spcBef>
                <a:spcPts val="303"/>
              </a:spcBef>
              <a:defRPr sz="1100">
                <a:solidFill>
                  <a:schemeClr val="tx1"/>
                </a:solidFill>
                <a:latin typeface="Arial" charset="0"/>
                <a:ea typeface="ＭＳ Ｐゴシック" pitchFamily="34" charset="-128"/>
                <a:cs typeface="Arial" charset="0"/>
              </a:defRPr>
            </a:lvl5pPr>
            <a:lvl6pPr marL="2542261"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6pPr>
            <a:lvl7pPr marL="3004490"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7pPr>
            <a:lvl8pPr marL="3466719"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8pPr>
            <a:lvl9pPr marL="3928948"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9pPr>
          </a:lstStyle>
          <a:p>
            <a:pPr eaLnBrk="1" hangingPunct="1">
              <a:spcBef>
                <a:spcPct val="0"/>
              </a:spcBef>
            </a:pPr>
            <a:r>
              <a:rPr lang="en-US" altLang="en-US" sz="900">
                <a:latin typeface="Arial Narrow" pitchFamily="34" charset="0"/>
              </a:rPr>
              <a:t>Creative/Clients/Elanco/2425-23413 Antibiotic Guidance PowerPoint/2425-23413 Antibiotic Guidance PowerPoint (for internal use only)_v08.pptx</a:t>
            </a:r>
          </a:p>
        </p:txBody>
      </p:sp>
      <p:sp>
        <p:nvSpPr>
          <p:cNvPr id="3379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003" eaLnBrk="0" hangingPunct="0">
              <a:spcBef>
                <a:spcPts val="303"/>
              </a:spcBef>
              <a:defRPr sz="1100">
                <a:solidFill>
                  <a:schemeClr val="tx1"/>
                </a:solidFill>
                <a:latin typeface="Arial" charset="0"/>
                <a:ea typeface="ＭＳ Ｐゴシック" pitchFamily="34" charset="-128"/>
                <a:cs typeface="Arial" charset="0"/>
              </a:defRPr>
            </a:lvl1pPr>
            <a:lvl2pPr marL="751122" indent="-288893" defTabSz="971003" eaLnBrk="0" hangingPunct="0">
              <a:spcBef>
                <a:spcPts val="303"/>
              </a:spcBef>
              <a:defRPr sz="1100">
                <a:solidFill>
                  <a:schemeClr val="tx1"/>
                </a:solidFill>
                <a:latin typeface="Arial" charset="0"/>
                <a:ea typeface="ＭＳ Ｐゴシック" pitchFamily="34" charset="-128"/>
                <a:cs typeface="Arial" charset="0"/>
              </a:defRPr>
            </a:lvl2pPr>
            <a:lvl3pPr marL="1155573" indent="-231115" defTabSz="971003" eaLnBrk="0" hangingPunct="0">
              <a:spcBef>
                <a:spcPts val="303"/>
              </a:spcBef>
              <a:defRPr sz="1100">
                <a:solidFill>
                  <a:schemeClr val="tx1"/>
                </a:solidFill>
                <a:latin typeface="Arial" charset="0"/>
                <a:ea typeface="ＭＳ Ｐゴシック" pitchFamily="34" charset="-128"/>
                <a:cs typeface="Arial" charset="0"/>
              </a:defRPr>
            </a:lvl3pPr>
            <a:lvl4pPr marL="1617802" indent="-231115" defTabSz="971003" eaLnBrk="0" hangingPunct="0">
              <a:spcBef>
                <a:spcPts val="303"/>
              </a:spcBef>
              <a:defRPr sz="1100">
                <a:solidFill>
                  <a:schemeClr val="tx1"/>
                </a:solidFill>
                <a:latin typeface="Arial" charset="0"/>
                <a:ea typeface="ＭＳ Ｐゴシック" pitchFamily="34" charset="-128"/>
                <a:cs typeface="Arial" charset="0"/>
              </a:defRPr>
            </a:lvl4pPr>
            <a:lvl5pPr marL="2080031" indent="-231115" defTabSz="971003" eaLnBrk="0" hangingPunct="0">
              <a:spcBef>
                <a:spcPts val="303"/>
              </a:spcBef>
              <a:defRPr sz="1100">
                <a:solidFill>
                  <a:schemeClr val="tx1"/>
                </a:solidFill>
                <a:latin typeface="Arial" charset="0"/>
                <a:ea typeface="ＭＳ Ｐゴシック" pitchFamily="34" charset="-128"/>
                <a:cs typeface="Arial" charset="0"/>
              </a:defRPr>
            </a:lvl5pPr>
            <a:lvl6pPr marL="2542261"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6pPr>
            <a:lvl7pPr marL="3004490"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7pPr>
            <a:lvl8pPr marL="3466719"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8pPr>
            <a:lvl9pPr marL="3928948"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9pPr>
          </a:lstStyle>
          <a:p>
            <a:pPr eaLnBrk="1" hangingPunct="1">
              <a:spcBef>
                <a:spcPct val="0"/>
              </a:spcBef>
            </a:pPr>
            <a:fld id="{C95C9884-D86E-47FA-BC69-FC484BA7C87F}" type="slidenum">
              <a:rPr lang="en-US" altLang="en-US" sz="900">
                <a:latin typeface="Arial Narrow" pitchFamily="34" charset="0"/>
              </a:rPr>
              <a:pPr eaLnBrk="1" hangingPunct="1">
                <a:spcBef>
                  <a:spcPct val="0"/>
                </a:spcBef>
              </a:pPr>
              <a:t>4</a:t>
            </a:fld>
            <a:endParaRPr lang="en-US" altLang="en-US" sz="900">
              <a:latin typeface="Arial Narrow" pitchFamily="34" charset="0"/>
            </a:endParaRPr>
          </a:p>
        </p:txBody>
      </p:sp>
    </p:spTree>
    <p:extLst>
      <p:ext uri="{BB962C8B-B14F-4D97-AF65-F5344CB8AC3E}">
        <p14:creationId xmlns:p14="http://schemas.microsoft.com/office/powerpoint/2010/main" val="3592696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54050" y="1162050"/>
            <a:ext cx="5573713" cy="313690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cs typeface="Arial" charset="0"/>
            </a:endParaRPr>
          </a:p>
        </p:txBody>
      </p:sp>
      <p:sp>
        <p:nvSpPr>
          <p:cNvPr id="3482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003" eaLnBrk="0" hangingPunct="0">
              <a:spcBef>
                <a:spcPts val="303"/>
              </a:spcBef>
              <a:defRPr sz="1100">
                <a:solidFill>
                  <a:schemeClr val="tx1"/>
                </a:solidFill>
                <a:latin typeface="Arial" charset="0"/>
                <a:ea typeface="ＭＳ Ｐゴシック" pitchFamily="34" charset="-128"/>
                <a:cs typeface="Arial" charset="0"/>
              </a:defRPr>
            </a:lvl1pPr>
            <a:lvl2pPr marL="751122" indent="-288893" defTabSz="971003" eaLnBrk="0" hangingPunct="0">
              <a:spcBef>
                <a:spcPts val="303"/>
              </a:spcBef>
              <a:defRPr sz="1100">
                <a:solidFill>
                  <a:schemeClr val="tx1"/>
                </a:solidFill>
                <a:latin typeface="Arial" charset="0"/>
                <a:ea typeface="ＭＳ Ｐゴシック" pitchFamily="34" charset="-128"/>
                <a:cs typeface="Arial" charset="0"/>
              </a:defRPr>
            </a:lvl2pPr>
            <a:lvl3pPr marL="1155573" indent="-231115" defTabSz="971003" eaLnBrk="0" hangingPunct="0">
              <a:spcBef>
                <a:spcPts val="303"/>
              </a:spcBef>
              <a:defRPr sz="1100">
                <a:solidFill>
                  <a:schemeClr val="tx1"/>
                </a:solidFill>
                <a:latin typeface="Arial" charset="0"/>
                <a:ea typeface="ＭＳ Ｐゴシック" pitchFamily="34" charset="-128"/>
                <a:cs typeface="Arial" charset="0"/>
              </a:defRPr>
            </a:lvl3pPr>
            <a:lvl4pPr marL="1617802" indent="-231115" defTabSz="971003" eaLnBrk="0" hangingPunct="0">
              <a:spcBef>
                <a:spcPts val="303"/>
              </a:spcBef>
              <a:defRPr sz="1100">
                <a:solidFill>
                  <a:schemeClr val="tx1"/>
                </a:solidFill>
                <a:latin typeface="Arial" charset="0"/>
                <a:ea typeface="ＭＳ Ｐゴシック" pitchFamily="34" charset="-128"/>
                <a:cs typeface="Arial" charset="0"/>
              </a:defRPr>
            </a:lvl4pPr>
            <a:lvl5pPr marL="2080031" indent="-231115" defTabSz="971003" eaLnBrk="0" hangingPunct="0">
              <a:spcBef>
                <a:spcPts val="303"/>
              </a:spcBef>
              <a:defRPr sz="1100">
                <a:solidFill>
                  <a:schemeClr val="tx1"/>
                </a:solidFill>
                <a:latin typeface="Arial" charset="0"/>
                <a:ea typeface="ＭＳ Ｐゴシック" pitchFamily="34" charset="-128"/>
                <a:cs typeface="Arial" charset="0"/>
              </a:defRPr>
            </a:lvl5pPr>
            <a:lvl6pPr marL="2542261"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6pPr>
            <a:lvl7pPr marL="3004490"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7pPr>
            <a:lvl8pPr marL="3466719"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8pPr>
            <a:lvl9pPr marL="3928948"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9pPr>
          </a:lstStyle>
          <a:p>
            <a:pPr eaLnBrk="1" hangingPunct="1">
              <a:spcBef>
                <a:spcPct val="0"/>
              </a:spcBef>
            </a:pPr>
            <a:r>
              <a:rPr lang="en-US" altLang="en-US" sz="900">
                <a:latin typeface="Arial Narrow" pitchFamily="34" charset="0"/>
              </a:rPr>
              <a:t>Antibiotic Guidance PowerPoint</a:t>
            </a:r>
          </a:p>
        </p:txBody>
      </p:sp>
      <p:sp>
        <p:nvSpPr>
          <p:cNvPr id="3482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003" eaLnBrk="0" hangingPunct="0">
              <a:spcBef>
                <a:spcPts val="303"/>
              </a:spcBef>
              <a:defRPr sz="1100">
                <a:solidFill>
                  <a:schemeClr val="tx1"/>
                </a:solidFill>
                <a:latin typeface="Arial" charset="0"/>
                <a:ea typeface="ＭＳ Ｐゴシック" pitchFamily="34" charset="-128"/>
                <a:cs typeface="Arial" charset="0"/>
              </a:defRPr>
            </a:lvl1pPr>
            <a:lvl2pPr marL="751122" indent="-288893" defTabSz="971003" eaLnBrk="0" hangingPunct="0">
              <a:spcBef>
                <a:spcPts val="303"/>
              </a:spcBef>
              <a:defRPr sz="1100">
                <a:solidFill>
                  <a:schemeClr val="tx1"/>
                </a:solidFill>
                <a:latin typeface="Arial" charset="0"/>
                <a:ea typeface="ＭＳ Ｐゴシック" pitchFamily="34" charset="-128"/>
                <a:cs typeface="Arial" charset="0"/>
              </a:defRPr>
            </a:lvl2pPr>
            <a:lvl3pPr marL="1155573" indent="-231115" defTabSz="971003" eaLnBrk="0" hangingPunct="0">
              <a:spcBef>
                <a:spcPts val="303"/>
              </a:spcBef>
              <a:defRPr sz="1100">
                <a:solidFill>
                  <a:schemeClr val="tx1"/>
                </a:solidFill>
                <a:latin typeface="Arial" charset="0"/>
                <a:ea typeface="ＭＳ Ｐゴシック" pitchFamily="34" charset="-128"/>
                <a:cs typeface="Arial" charset="0"/>
              </a:defRPr>
            </a:lvl3pPr>
            <a:lvl4pPr marL="1617802" indent="-231115" defTabSz="971003" eaLnBrk="0" hangingPunct="0">
              <a:spcBef>
                <a:spcPts val="303"/>
              </a:spcBef>
              <a:defRPr sz="1100">
                <a:solidFill>
                  <a:schemeClr val="tx1"/>
                </a:solidFill>
                <a:latin typeface="Arial" charset="0"/>
                <a:ea typeface="ＭＳ Ｐゴシック" pitchFamily="34" charset="-128"/>
                <a:cs typeface="Arial" charset="0"/>
              </a:defRPr>
            </a:lvl4pPr>
            <a:lvl5pPr marL="2080031" indent="-231115" defTabSz="971003" eaLnBrk="0" hangingPunct="0">
              <a:spcBef>
                <a:spcPts val="303"/>
              </a:spcBef>
              <a:defRPr sz="1100">
                <a:solidFill>
                  <a:schemeClr val="tx1"/>
                </a:solidFill>
                <a:latin typeface="Arial" charset="0"/>
                <a:ea typeface="ＭＳ Ｐゴシック" pitchFamily="34" charset="-128"/>
                <a:cs typeface="Arial" charset="0"/>
              </a:defRPr>
            </a:lvl5pPr>
            <a:lvl6pPr marL="2542261"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6pPr>
            <a:lvl7pPr marL="3004490"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7pPr>
            <a:lvl8pPr marL="3466719"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8pPr>
            <a:lvl9pPr marL="3928948"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9pPr>
          </a:lstStyle>
          <a:p>
            <a:pPr eaLnBrk="1" hangingPunct="1">
              <a:spcBef>
                <a:spcPct val="0"/>
              </a:spcBef>
            </a:pPr>
            <a:fld id="{63FD764A-0C24-4A77-8FA0-C7AA3EC3CA72}" type="datetime8">
              <a:rPr lang="en-US" altLang="en-US" sz="900">
                <a:latin typeface="Arial Narrow" pitchFamily="34" charset="0"/>
              </a:rPr>
              <a:pPr eaLnBrk="1" hangingPunct="1">
                <a:spcBef>
                  <a:spcPct val="0"/>
                </a:spcBef>
              </a:pPr>
              <a:t>9/22/2017 1:48 PM</a:t>
            </a:fld>
            <a:endParaRPr lang="en-US" altLang="en-US" sz="900">
              <a:latin typeface="Arial Narrow" pitchFamily="34" charset="0"/>
            </a:endParaRPr>
          </a:p>
        </p:txBody>
      </p:sp>
      <p:sp>
        <p:nvSpPr>
          <p:cNvPr id="3482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003" eaLnBrk="0" hangingPunct="0">
              <a:spcBef>
                <a:spcPts val="303"/>
              </a:spcBef>
              <a:defRPr sz="1100">
                <a:solidFill>
                  <a:schemeClr val="tx1"/>
                </a:solidFill>
                <a:latin typeface="Arial" charset="0"/>
                <a:ea typeface="ＭＳ Ｐゴシック" pitchFamily="34" charset="-128"/>
                <a:cs typeface="Arial" charset="0"/>
              </a:defRPr>
            </a:lvl1pPr>
            <a:lvl2pPr marL="751122" indent="-288893" defTabSz="971003" eaLnBrk="0" hangingPunct="0">
              <a:spcBef>
                <a:spcPts val="303"/>
              </a:spcBef>
              <a:defRPr sz="1100">
                <a:solidFill>
                  <a:schemeClr val="tx1"/>
                </a:solidFill>
                <a:latin typeface="Arial" charset="0"/>
                <a:ea typeface="ＭＳ Ｐゴシック" pitchFamily="34" charset="-128"/>
                <a:cs typeface="Arial" charset="0"/>
              </a:defRPr>
            </a:lvl2pPr>
            <a:lvl3pPr marL="1155573" indent="-231115" defTabSz="971003" eaLnBrk="0" hangingPunct="0">
              <a:spcBef>
                <a:spcPts val="303"/>
              </a:spcBef>
              <a:defRPr sz="1100">
                <a:solidFill>
                  <a:schemeClr val="tx1"/>
                </a:solidFill>
                <a:latin typeface="Arial" charset="0"/>
                <a:ea typeface="ＭＳ Ｐゴシック" pitchFamily="34" charset="-128"/>
                <a:cs typeface="Arial" charset="0"/>
              </a:defRPr>
            </a:lvl3pPr>
            <a:lvl4pPr marL="1617802" indent="-231115" defTabSz="971003" eaLnBrk="0" hangingPunct="0">
              <a:spcBef>
                <a:spcPts val="303"/>
              </a:spcBef>
              <a:defRPr sz="1100">
                <a:solidFill>
                  <a:schemeClr val="tx1"/>
                </a:solidFill>
                <a:latin typeface="Arial" charset="0"/>
                <a:ea typeface="ＭＳ Ｐゴシック" pitchFamily="34" charset="-128"/>
                <a:cs typeface="Arial" charset="0"/>
              </a:defRPr>
            </a:lvl4pPr>
            <a:lvl5pPr marL="2080031" indent="-231115" defTabSz="971003" eaLnBrk="0" hangingPunct="0">
              <a:spcBef>
                <a:spcPts val="303"/>
              </a:spcBef>
              <a:defRPr sz="1100">
                <a:solidFill>
                  <a:schemeClr val="tx1"/>
                </a:solidFill>
                <a:latin typeface="Arial" charset="0"/>
                <a:ea typeface="ＭＳ Ｐゴシック" pitchFamily="34" charset="-128"/>
                <a:cs typeface="Arial" charset="0"/>
              </a:defRPr>
            </a:lvl5pPr>
            <a:lvl6pPr marL="2542261"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6pPr>
            <a:lvl7pPr marL="3004490"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7pPr>
            <a:lvl8pPr marL="3466719"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8pPr>
            <a:lvl9pPr marL="3928948"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9pPr>
          </a:lstStyle>
          <a:p>
            <a:pPr eaLnBrk="1" hangingPunct="1">
              <a:spcBef>
                <a:spcPct val="0"/>
              </a:spcBef>
            </a:pPr>
            <a:r>
              <a:rPr lang="en-US" altLang="en-US" sz="900">
                <a:latin typeface="Arial Narrow" pitchFamily="34" charset="0"/>
              </a:rPr>
              <a:t>Creative/Clients/Elanco/2425-23413 Antibiotic Guidance PowerPoint/2425-23413 Antibiotic Guidance PowerPoint (for internal use only)_v08.pptx</a:t>
            </a:r>
          </a:p>
        </p:txBody>
      </p:sp>
      <p:sp>
        <p:nvSpPr>
          <p:cNvPr id="3482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1003" eaLnBrk="0" hangingPunct="0">
              <a:spcBef>
                <a:spcPts val="303"/>
              </a:spcBef>
              <a:defRPr sz="1100">
                <a:solidFill>
                  <a:schemeClr val="tx1"/>
                </a:solidFill>
                <a:latin typeface="Arial" charset="0"/>
                <a:ea typeface="ＭＳ Ｐゴシック" pitchFamily="34" charset="-128"/>
                <a:cs typeface="Arial" charset="0"/>
              </a:defRPr>
            </a:lvl1pPr>
            <a:lvl2pPr marL="751122" indent="-288893" defTabSz="971003" eaLnBrk="0" hangingPunct="0">
              <a:spcBef>
                <a:spcPts val="303"/>
              </a:spcBef>
              <a:defRPr sz="1100">
                <a:solidFill>
                  <a:schemeClr val="tx1"/>
                </a:solidFill>
                <a:latin typeface="Arial" charset="0"/>
                <a:ea typeface="ＭＳ Ｐゴシック" pitchFamily="34" charset="-128"/>
                <a:cs typeface="Arial" charset="0"/>
              </a:defRPr>
            </a:lvl2pPr>
            <a:lvl3pPr marL="1155573" indent="-231115" defTabSz="971003" eaLnBrk="0" hangingPunct="0">
              <a:spcBef>
                <a:spcPts val="303"/>
              </a:spcBef>
              <a:defRPr sz="1100">
                <a:solidFill>
                  <a:schemeClr val="tx1"/>
                </a:solidFill>
                <a:latin typeface="Arial" charset="0"/>
                <a:ea typeface="ＭＳ Ｐゴシック" pitchFamily="34" charset="-128"/>
                <a:cs typeface="Arial" charset="0"/>
              </a:defRPr>
            </a:lvl3pPr>
            <a:lvl4pPr marL="1617802" indent="-231115" defTabSz="971003" eaLnBrk="0" hangingPunct="0">
              <a:spcBef>
                <a:spcPts val="303"/>
              </a:spcBef>
              <a:defRPr sz="1100">
                <a:solidFill>
                  <a:schemeClr val="tx1"/>
                </a:solidFill>
                <a:latin typeface="Arial" charset="0"/>
                <a:ea typeface="ＭＳ Ｐゴシック" pitchFamily="34" charset="-128"/>
                <a:cs typeface="Arial" charset="0"/>
              </a:defRPr>
            </a:lvl4pPr>
            <a:lvl5pPr marL="2080031" indent="-231115" defTabSz="971003" eaLnBrk="0" hangingPunct="0">
              <a:spcBef>
                <a:spcPts val="303"/>
              </a:spcBef>
              <a:defRPr sz="1100">
                <a:solidFill>
                  <a:schemeClr val="tx1"/>
                </a:solidFill>
                <a:latin typeface="Arial" charset="0"/>
                <a:ea typeface="ＭＳ Ｐゴシック" pitchFamily="34" charset="-128"/>
                <a:cs typeface="Arial" charset="0"/>
              </a:defRPr>
            </a:lvl5pPr>
            <a:lvl6pPr marL="2542261"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6pPr>
            <a:lvl7pPr marL="3004490"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7pPr>
            <a:lvl8pPr marL="3466719"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8pPr>
            <a:lvl9pPr marL="3928948" indent="-231115" defTabSz="971003" eaLnBrk="0" fontAlgn="base" hangingPunct="0">
              <a:spcBef>
                <a:spcPts val="303"/>
              </a:spcBef>
              <a:spcAft>
                <a:spcPct val="0"/>
              </a:spcAft>
              <a:defRPr sz="1100">
                <a:solidFill>
                  <a:schemeClr val="tx1"/>
                </a:solidFill>
                <a:latin typeface="Arial" charset="0"/>
                <a:ea typeface="ＭＳ Ｐゴシック" pitchFamily="34" charset="-128"/>
                <a:cs typeface="Arial" charset="0"/>
              </a:defRPr>
            </a:lvl9pPr>
          </a:lstStyle>
          <a:p>
            <a:pPr eaLnBrk="1" hangingPunct="1">
              <a:spcBef>
                <a:spcPct val="0"/>
              </a:spcBef>
            </a:pPr>
            <a:fld id="{BC84FF71-0955-486D-9781-E01425D2553B}" type="slidenum">
              <a:rPr lang="en-US" altLang="en-US" sz="900">
                <a:latin typeface="Arial Narrow" pitchFamily="34" charset="0"/>
              </a:rPr>
              <a:pPr eaLnBrk="1" hangingPunct="1">
                <a:spcBef>
                  <a:spcPct val="0"/>
                </a:spcBef>
              </a:pPr>
              <a:t>5</a:t>
            </a:fld>
            <a:endParaRPr lang="en-US" altLang="en-US" sz="900">
              <a:latin typeface="Arial Narrow" pitchFamily="34" charset="0"/>
            </a:endParaRPr>
          </a:p>
        </p:txBody>
      </p:sp>
    </p:spTree>
    <p:extLst>
      <p:ext uri="{BB962C8B-B14F-4D97-AF65-F5344CB8AC3E}">
        <p14:creationId xmlns:p14="http://schemas.microsoft.com/office/powerpoint/2010/main" val="931345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dirty="0" smtClean="0"/>
              <a:t>This slide set was</a:t>
            </a:r>
            <a:r>
              <a:rPr lang="en-US" baseline="0" dirty="0" smtClean="0"/>
              <a:t> last Updated August 2017</a:t>
            </a:r>
            <a:endParaRPr lang="en-US" dirty="0"/>
          </a:p>
        </p:txBody>
      </p:sp>
      <p:sp>
        <p:nvSpPr>
          <p:cNvPr id="4" name="Slide Number Placeholder 3"/>
          <p:cNvSpPr>
            <a:spLocks noGrp="1"/>
          </p:cNvSpPr>
          <p:nvPr>
            <p:ph type="sldNum" sz="quarter" idx="10"/>
          </p:nvPr>
        </p:nvSpPr>
        <p:spPr/>
        <p:txBody>
          <a:bodyPr/>
          <a:lstStyle/>
          <a:p>
            <a:fld id="{EE628A6C-0C21-4FD4-A105-AA978EC94A1A}" type="slidenum">
              <a:rPr lang="en-US" smtClean="0"/>
              <a:t>6</a:t>
            </a:fld>
            <a:endParaRPr lang="en-US"/>
          </a:p>
        </p:txBody>
      </p:sp>
    </p:spTree>
    <p:extLst>
      <p:ext uri="{BB962C8B-B14F-4D97-AF65-F5344CB8AC3E}">
        <p14:creationId xmlns:p14="http://schemas.microsoft.com/office/powerpoint/2010/main" val="519669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dirty="0" smtClean="0"/>
              <a:t>SB 27 =</a:t>
            </a:r>
            <a:r>
              <a:rPr lang="en-US" baseline="0" dirty="0" smtClean="0"/>
              <a:t> (Hill) author Senator Hill</a:t>
            </a:r>
          </a:p>
          <a:p>
            <a:r>
              <a:rPr lang="en-US" baseline="0" dirty="0" smtClean="0"/>
              <a:t>Livestock = if there are questions on this, you can direct them to the website. We should have some clarity on this in a few weeks.</a:t>
            </a:r>
          </a:p>
          <a:p>
            <a:r>
              <a:rPr lang="en-US" baseline="0" dirty="0" smtClean="0"/>
              <a:t>For the purposes of the PowerPoint, antimicrobial = antibiotic</a:t>
            </a:r>
            <a:endParaRPr lang="en-US" dirty="0"/>
          </a:p>
        </p:txBody>
      </p:sp>
      <p:sp>
        <p:nvSpPr>
          <p:cNvPr id="4" name="Slide Number Placeholder 3"/>
          <p:cNvSpPr>
            <a:spLocks noGrp="1"/>
          </p:cNvSpPr>
          <p:nvPr>
            <p:ph type="sldNum" sz="quarter" idx="10"/>
          </p:nvPr>
        </p:nvSpPr>
        <p:spPr/>
        <p:txBody>
          <a:bodyPr/>
          <a:lstStyle/>
          <a:p>
            <a:fld id="{EE628A6C-0C21-4FD4-A105-AA978EC94A1A}" type="slidenum">
              <a:rPr lang="en-US" smtClean="0"/>
              <a:t>7</a:t>
            </a:fld>
            <a:endParaRPr lang="en-US"/>
          </a:p>
        </p:txBody>
      </p:sp>
    </p:spTree>
    <p:extLst>
      <p:ext uri="{BB962C8B-B14F-4D97-AF65-F5344CB8AC3E}">
        <p14:creationId xmlns:p14="http://schemas.microsoft.com/office/powerpoint/2010/main" val="3052286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r>
              <a:rPr lang="en-US" dirty="0" smtClean="0"/>
              <a:t>Went into effect Jan 2017.</a:t>
            </a:r>
          </a:p>
          <a:p>
            <a:r>
              <a:rPr lang="en-US" dirty="0" smtClean="0"/>
              <a:t>A combination</a:t>
            </a:r>
            <a:r>
              <a:rPr lang="en-US" baseline="0" dirty="0" smtClean="0"/>
              <a:t> VFD drug is a VFD with an approved combination of drugs where at least one is a MIAD.</a:t>
            </a:r>
          </a:p>
          <a:p>
            <a:r>
              <a:rPr lang="en-US" sz="1200" kern="1200" dirty="0" smtClean="0">
                <a:solidFill>
                  <a:schemeClr val="tx1"/>
                </a:solidFill>
                <a:effectLst/>
                <a:latin typeface="+mn-lt"/>
                <a:ea typeface="+mn-ea"/>
                <a:cs typeface="+mn-cs"/>
              </a:rPr>
              <a:t>Off-label is the colloquial term, but extra-label is the technical term. </a:t>
            </a:r>
          </a:p>
          <a:p>
            <a:r>
              <a:rPr lang="en-US" sz="1200" kern="1200" dirty="0" smtClean="0">
                <a:solidFill>
                  <a:schemeClr val="tx1"/>
                </a:solidFill>
                <a:effectLst/>
                <a:latin typeface="+mn-lt"/>
                <a:ea typeface="+mn-ea"/>
                <a:cs typeface="+mn-cs"/>
              </a:rPr>
              <a:t>VCPR will be reference on a later slide. </a:t>
            </a:r>
          </a:p>
          <a:p>
            <a:r>
              <a:rPr lang="en-US" sz="1200" kern="1200" dirty="0" smtClean="0">
                <a:solidFill>
                  <a:schemeClr val="tx1"/>
                </a:solidFill>
                <a:effectLst/>
                <a:latin typeface="+mn-lt"/>
                <a:ea typeface="+mn-ea"/>
                <a:cs typeface="+mn-cs"/>
              </a:rPr>
              <a:t>Water drugs require a prescription, but is still a Federal law. </a:t>
            </a:r>
          </a:p>
        </p:txBody>
      </p:sp>
      <p:sp>
        <p:nvSpPr>
          <p:cNvPr id="4" name="Slide Number Placeholder 3"/>
          <p:cNvSpPr>
            <a:spLocks noGrp="1"/>
          </p:cNvSpPr>
          <p:nvPr>
            <p:ph type="sldNum" sz="quarter" idx="10"/>
          </p:nvPr>
        </p:nvSpPr>
        <p:spPr/>
        <p:txBody>
          <a:bodyPr/>
          <a:lstStyle/>
          <a:p>
            <a:fld id="{EE628A6C-0C21-4FD4-A105-AA978EC94A1A}" type="slidenum">
              <a:rPr lang="en-US" smtClean="0"/>
              <a:t>8</a:t>
            </a:fld>
            <a:endParaRPr lang="en-US"/>
          </a:p>
        </p:txBody>
      </p:sp>
    </p:spTree>
    <p:extLst>
      <p:ext uri="{BB962C8B-B14F-4D97-AF65-F5344CB8AC3E}">
        <p14:creationId xmlns:p14="http://schemas.microsoft.com/office/powerpoint/2010/main" val="2041204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table is comparative between the two laws, with both columns are referencing medically important drug laws.</a:t>
            </a:r>
          </a:p>
          <a:p>
            <a:endParaRPr lang="en-US" dirty="0"/>
          </a:p>
        </p:txBody>
      </p:sp>
      <p:sp>
        <p:nvSpPr>
          <p:cNvPr id="4" name="Slide Number Placeholder 3"/>
          <p:cNvSpPr>
            <a:spLocks noGrp="1"/>
          </p:cNvSpPr>
          <p:nvPr>
            <p:ph type="sldNum" sz="quarter" idx="10"/>
          </p:nvPr>
        </p:nvSpPr>
        <p:spPr/>
        <p:txBody>
          <a:bodyPr/>
          <a:lstStyle/>
          <a:p>
            <a:fld id="{EE628A6C-0C21-4FD4-A105-AA978EC94A1A}" type="slidenum">
              <a:rPr lang="en-US" smtClean="0"/>
              <a:t>9</a:t>
            </a:fld>
            <a:endParaRPr lang="en-US"/>
          </a:p>
        </p:txBody>
      </p:sp>
    </p:spTree>
    <p:extLst>
      <p:ext uri="{BB962C8B-B14F-4D97-AF65-F5344CB8AC3E}">
        <p14:creationId xmlns:p14="http://schemas.microsoft.com/office/powerpoint/2010/main" val="30457433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p:cNvSpPr/>
          <p:nvPr userDrawn="1"/>
        </p:nvSpPr>
        <p:spPr>
          <a:xfrm>
            <a:off x="-1" y="-4"/>
            <a:ext cx="12192000" cy="4338083"/>
          </a:xfrm>
          <a:prstGeom prst="rect">
            <a:avLst/>
          </a:prstGeom>
          <a:gradFill flip="none" rotWithShape="1">
            <a:gsLst>
              <a:gs pos="0">
                <a:srgbClr val="08223A"/>
              </a:gs>
              <a:gs pos="50000">
                <a:srgbClr val="0F385E"/>
              </a:gs>
              <a:gs pos="100000">
                <a:srgbClr val="164E8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0" y="4292360"/>
            <a:ext cx="12192000" cy="91440"/>
          </a:xfrm>
          <a:prstGeom prst="rect">
            <a:avLst/>
          </a:prstGeom>
          <a:gradFill>
            <a:gsLst>
              <a:gs pos="0">
                <a:srgbClr val="FFE4AF"/>
              </a:gs>
              <a:gs pos="50000">
                <a:schemeClr val="accent2">
                  <a:satMod val="110000"/>
                  <a:lumMod val="100000"/>
                  <a:shade val="100000"/>
                </a:schemeClr>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3432" y="3423683"/>
            <a:ext cx="3425133" cy="1828800"/>
          </a:xfrm>
          <a:prstGeom prst="rect">
            <a:avLst/>
          </a:prstGeom>
        </p:spPr>
      </p:pic>
    </p:spTree>
    <p:extLst>
      <p:ext uri="{BB962C8B-B14F-4D97-AF65-F5344CB8AC3E}">
        <p14:creationId xmlns:p14="http://schemas.microsoft.com/office/powerpoint/2010/main" val="376591084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1139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42343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p:cNvSpPr/>
          <p:nvPr userDrawn="1"/>
        </p:nvSpPr>
        <p:spPr>
          <a:xfrm>
            <a:off x="-1" y="-4"/>
            <a:ext cx="12192000" cy="1137687"/>
          </a:xfrm>
          <a:prstGeom prst="rect">
            <a:avLst/>
          </a:prstGeom>
          <a:gradFill flip="none" rotWithShape="1">
            <a:gsLst>
              <a:gs pos="0">
                <a:srgbClr val="08223A"/>
              </a:gs>
              <a:gs pos="50000">
                <a:srgbClr val="0F385E"/>
              </a:gs>
              <a:gs pos="100000">
                <a:srgbClr val="164E8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 y="1091964"/>
            <a:ext cx="12192000" cy="91440"/>
          </a:xfrm>
          <a:prstGeom prst="rect">
            <a:avLst/>
          </a:prstGeom>
          <a:gradFill>
            <a:gsLst>
              <a:gs pos="0">
                <a:srgbClr val="FFE4AF"/>
              </a:gs>
              <a:gs pos="50000">
                <a:schemeClr val="accent2">
                  <a:satMod val="110000"/>
                  <a:lumMod val="100000"/>
                  <a:shade val="100000"/>
                </a:schemeClr>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1411" y="83466"/>
            <a:ext cx="1712567" cy="914400"/>
          </a:xfrm>
          <a:prstGeom prst="rect">
            <a:avLst/>
          </a:prstGeom>
        </p:spPr>
      </p:pic>
      <p:sp>
        <p:nvSpPr>
          <p:cNvPr id="3" name="Content Placeholder 2"/>
          <p:cNvSpPr>
            <a:spLocks noGrp="1"/>
          </p:cNvSpPr>
          <p:nvPr>
            <p:ph sz="half" idx="1"/>
          </p:nvPr>
        </p:nvSpPr>
        <p:spPr>
          <a:xfrm>
            <a:off x="326067" y="1395663"/>
            <a:ext cx="5693733" cy="523373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395662"/>
            <a:ext cx="5731043" cy="523373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p:nvPr>
        </p:nvSpPr>
        <p:spPr>
          <a:xfrm>
            <a:off x="326067" y="-4"/>
            <a:ext cx="10015344" cy="1137689"/>
          </a:xfrm>
        </p:spPr>
        <p:txBody>
          <a:bodyPr/>
          <a:lstStyle>
            <a:lvl1pPr>
              <a:defRPr b="1">
                <a:solidFill>
                  <a:schemeClr val="bg1"/>
                </a:solidFill>
                <a:effectLst>
                  <a:outerShdw blurRad="38100" dist="38100" dir="2700000" algn="tl">
                    <a:srgbClr val="000000">
                      <a:alpha val="43137"/>
                    </a:srgbClr>
                  </a:outerShdw>
                </a:effectLst>
                <a:latin typeface="Cambria" panose="02040503050406030204" pitchFamily="18"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0855081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1411" y="5834574"/>
            <a:ext cx="1712567" cy="914400"/>
          </a:xfrm>
          <a:prstGeom prst="rect">
            <a:avLst/>
          </a:prstGeom>
        </p:spPr>
      </p:pic>
      <p:sp>
        <p:nvSpPr>
          <p:cNvPr id="8" name="Rectangle 7"/>
          <p:cNvSpPr/>
          <p:nvPr userDrawn="1"/>
        </p:nvSpPr>
        <p:spPr>
          <a:xfrm>
            <a:off x="-1" y="-4"/>
            <a:ext cx="12192000" cy="1137687"/>
          </a:xfrm>
          <a:prstGeom prst="rect">
            <a:avLst/>
          </a:prstGeom>
          <a:gradFill flip="none" rotWithShape="1">
            <a:gsLst>
              <a:gs pos="0">
                <a:srgbClr val="08223A"/>
              </a:gs>
              <a:gs pos="50000">
                <a:srgbClr val="0F385E"/>
              </a:gs>
              <a:gs pos="100000">
                <a:srgbClr val="164E8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 y="1091964"/>
            <a:ext cx="12192000" cy="91440"/>
          </a:xfrm>
          <a:prstGeom prst="rect">
            <a:avLst/>
          </a:prstGeom>
          <a:gradFill>
            <a:gsLst>
              <a:gs pos="0">
                <a:srgbClr val="FFE4AF"/>
              </a:gs>
              <a:gs pos="50000">
                <a:schemeClr val="accent2">
                  <a:satMod val="110000"/>
                  <a:lumMod val="100000"/>
                  <a:shade val="100000"/>
                </a:schemeClr>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800"/>
          </a:p>
        </p:txBody>
      </p:sp>
      <p:sp>
        <p:nvSpPr>
          <p:cNvPr id="3" name="Content Placeholder 2"/>
          <p:cNvSpPr>
            <a:spLocks noGrp="1"/>
          </p:cNvSpPr>
          <p:nvPr>
            <p:ph sz="half" idx="1"/>
          </p:nvPr>
        </p:nvSpPr>
        <p:spPr>
          <a:xfrm>
            <a:off x="326067" y="1395663"/>
            <a:ext cx="5693733" cy="523373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395662"/>
            <a:ext cx="5731043" cy="523373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p:nvPr>
        </p:nvSpPr>
        <p:spPr>
          <a:xfrm>
            <a:off x="326067" y="-4"/>
            <a:ext cx="11577176" cy="1137689"/>
          </a:xfrm>
        </p:spPr>
        <p:txBody>
          <a:bodyPr/>
          <a:lstStyle>
            <a:lvl1pPr>
              <a:defRPr b="1">
                <a:solidFill>
                  <a:schemeClr val="bg1"/>
                </a:solidFill>
                <a:effectLst>
                  <a:outerShdw blurRad="38100" dist="38100" dir="2700000" algn="tl">
                    <a:srgbClr val="000000">
                      <a:alpha val="43137"/>
                    </a:srgbClr>
                  </a:outerShdw>
                </a:effectLst>
                <a:latin typeface="Cambria" panose="02040503050406030204" pitchFamily="18"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0944029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8" name="Rectangle 7"/>
          <p:cNvSpPr/>
          <p:nvPr userDrawn="1"/>
        </p:nvSpPr>
        <p:spPr>
          <a:xfrm>
            <a:off x="-1" y="-4"/>
            <a:ext cx="12192000" cy="1137687"/>
          </a:xfrm>
          <a:prstGeom prst="rect">
            <a:avLst/>
          </a:prstGeom>
          <a:gradFill flip="none" rotWithShape="1">
            <a:gsLst>
              <a:gs pos="0">
                <a:srgbClr val="08223A"/>
              </a:gs>
              <a:gs pos="50000">
                <a:srgbClr val="0F385E"/>
              </a:gs>
              <a:gs pos="100000">
                <a:srgbClr val="164E8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 y="1091964"/>
            <a:ext cx="12192000" cy="91440"/>
          </a:xfrm>
          <a:prstGeom prst="rect">
            <a:avLst/>
          </a:prstGeom>
          <a:gradFill>
            <a:gsLst>
              <a:gs pos="0">
                <a:srgbClr val="FFE4AF"/>
              </a:gs>
              <a:gs pos="50000">
                <a:schemeClr val="accent2">
                  <a:satMod val="110000"/>
                  <a:lumMod val="100000"/>
                  <a:shade val="100000"/>
                </a:schemeClr>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800"/>
          </a:p>
        </p:txBody>
      </p:sp>
      <p:sp>
        <p:nvSpPr>
          <p:cNvPr id="3" name="Content Placeholder 2"/>
          <p:cNvSpPr>
            <a:spLocks noGrp="1"/>
          </p:cNvSpPr>
          <p:nvPr>
            <p:ph sz="half" idx="1"/>
          </p:nvPr>
        </p:nvSpPr>
        <p:spPr>
          <a:xfrm>
            <a:off x="326067" y="1395663"/>
            <a:ext cx="5693733" cy="523373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395662"/>
            <a:ext cx="5731043" cy="523373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p:nvPr>
        </p:nvSpPr>
        <p:spPr>
          <a:xfrm>
            <a:off x="326067" y="-4"/>
            <a:ext cx="11577176" cy="1137689"/>
          </a:xfrm>
        </p:spPr>
        <p:txBody>
          <a:bodyPr/>
          <a:lstStyle>
            <a:lvl1pPr>
              <a:defRPr b="1">
                <a:solidFill>
                  <a:schemeClr val="bg1"/>
                </a:solidFill>
                <a:effectLst>
                  <a:outerShdw blurRad="38100" dist="38100" dir="2700000" algn="tl">
                    <a:srgbClr val="000000">
                      <a:alpha val="43137"/>
                    </a:srgbClr>
                  </a:outerShdw>
                </a:effectLst>
                <a:latin typeface="Cambria" panose="02040503050406030204" pitchFamily="18"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689646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Rectangle 5"/>
          <p:cNvSpPr/>
          <p:nvPr userDrawn="1"/>
        </p:nvSpPr>
        <p:spPr>
          <a:xfrm>
            <a:off x="-1" y="-4"/>
            <a:ext cx="12192000" cy="1137687"/>
          </a:xfrm>
          <a:prstGeom prst="rect">
            <a:avLst/>
          </a:prstGeom>
          <a:gradFill flip="none" rotWithShape="1">
            <a:gsLst>
              <a:gs pos="0">
                <a:srgbClr val="08223A"/>
              </a:gs>
              <a:gs pos="50000">
                <a:srgbClr val="0F385E"/>
              </a:gs>
              <a:gs pos="100000">
                <a:srgbClr val="164E8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userDrawn="1"/>
        </p:nvSpPr>
        <p:spPr>
          <a:xfrm>
            <a:off x="-1" y="1091964"/>
            <a:ext cx="12192000" cy="91440"/>
          </a:xfrm>
          <a:prstGeom prst="rect">
            <a:avLst/>
          </a:prstGeom>
          <a:gradFill>
            <a:gsLst>
              <a:gs pos="0">
                <a:srgbClr val="FFE4AF"/>
              </a:gs>
              <a:gs pos="50000">
                <a:schemeClr val="accent2">
                  <a:satMod val="110000"/>
                  <a:lumMod val="100000"/>
                  <a:shade val="100000"/>
                </a:schemeClr>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1411" y="83466"/>
            <a:ext cx="1712567" cy="914400"/>
          </a:xfrm>
          <a:prstGeom prst="rect">
            <a:avLst/>
          </a:prstGeom>
        </p:spPr>
      </p:pic>
      <p:sp>
        <p:nvSpPr>
          <p:cNvPr id="9" name="Title 1"/>
          <p:cNvSpPr>
            <a:spLocks noGrp="1"/>
          </p:cNvSpPr>
          <p:nvPr>
            <p:ph type="title"/>
          </p:nvPr>
        </p:nvSpPr>
        <p:spPr>
          <a:xfrm>
            <a:off x="326067" y="-4"/>
            <a:ext cx="10015344" cy="1137689"/>
          </a:xfrm>
        </p:spPr>
        <p:txBody>
          <a:bodyPr/>
          <a:lstStyle>
            <a:lvl1pPr>
              <a:defRPr b="1">
                <a:solidFill>
                  <a:schemeClr val="bg1"/>
                </a:solidFill>
                <a:effectLst>
                  <a:outerShdw blurRad="38100" dist="38100" dir="2700000" algn="tl">
                    <a:srgbClr val="000000">
                      <a:alpha val="43137"/>
                    </a:srgbClr>
                  </a:outerShdw>
                </a:effectLst>
                <a:latin typeface="Cambria" panose="02040503050406030204" pitchFamily="18"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04181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1411" y="5834563"/>
            <a:ext cx="1712567" cy="914400"/>
          </a:xfrm>
          <a:prstGeom prst="rect">
            <a:avLst/>
          </a:prstGeom>
        </p:spPr>
      </p:pic>
      <p:sp>
        <p:nvSpPr>
          <p:cNvPr id="6" name="Rectangle 5"/>
          <p:cNvSpPr/>
          <p:nvPr userDrawn="1"/>
        </p:nvSpPr>
        <p:spPr>
          <a:xfrm>
            <a:off x="-1" y="-4"/>
            <a:ext cx="12192000" cy="1137687"/>
          </a:xfrm>
          <a:prstGeom prst="rect">
            <a:avLst/>
          </a:prstGeom>
          <a:gradFill flip="none" rotWithShape="1">
            <a:gsLst>
              <a:gs pos="0">
                <a:srgbClr val="08223A"/>
              </a:gs>
              <a:gs pos="50000">
                <a:srgbClr val="0F385E"/>
              </a:gs>
              <a:gs pos="100000">
                <a:srgbClr val="164E8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userDrawn="1"/>
        </p:nvSpPr>
        <p:spPr>
          <a:xfrm>
            <a:off x="-1" y="1091964"/>
            <a:ext cx="12192000" cy="91440"/>
          </a:xfrm>
          <a:prstGeom prst="rect">
            <a:avLst/>
          </a:prstGeom>
          <a:gradFill>
            <a:gsLst>
              <a:gs pos="0">
                <a:srgbClr val="FFE4AF"/>
              </a:gs>
              <a:gs pos="50000">
                <a:schemeClr val="accent2">
                  <a:satMod val="110000"/>
                  <a:lumMod val="100000"/>
                  <a:shade val="100000"/>
                </a:schemeClr>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800"/>
          </a:p>
        </p:txBody>
      </p:sp>
      <p:sp>
        <p:nvSpPr>
          <p:cNvPr id="9" name="Title 1"/>
          <p:cNvSpPr>
            <a:spLocks noGrp="1"/>
          </p:cNvSpPr>
          <p:nvPr>
            <p:ph type="title"/>
          </p:nvPr>
        </p:nvSpPr>
        <p:spPr>
          <a:xfrm>
            <a:off x="326067" y="-4"/>
            <a:ext cx="11577176" cy="1137689"/>
          </a:xfrm>
        </p:spPr>
        <p:txBody>
          <a:bodyPr/>
          <a:lstStyle>
            <a:lvl1pPr>
              <a:defRPr b="1">
                <a:solidFill>
                  <a:schemeClr val="bg1"/>
                </a:solidFill>
                <a:effectLst>
                  <a:outerShdw blurRad="38100" dist="38100" dir="2700000" algn="tl">
                    <a:srgbClr val="000000">
                      <a:alpha val="43137"/>
                    </a:srgbClr>
                  </a:outerShdw>
                </a:effectLst>
                <a:latin typeface="Cambria" panose="02040503050406030204" pitchFamily="18"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15095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Rectangle 5"/>
          <p:cNvSpPr/>
          <p:nvPr userDrawn="1"/>
        </p:nvSpPr>
        <p:spPr>
          <a:xfrm>
            <a:off x="-1" y="-4"/>
            <a:ext cx="12192000" cy="1137687"/>
          </a:xfrm>
          <a:prstGeom prst="rect">
            <a:avLst/>
          </a:prstGeom>
          <a:gradFill flip="none" rotWithShape="1">
            <a:gsLst>
              <a:gs pos="0">
                <a:srgbClr val="08223A"/>
              </a:gs>
              <a:gs pos="50000">
                <a:srgbClr val="0F385E"/>
              </a:gs>
              <a:gs pos="100000">
                <a:srgbClr val="164E8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userDrawn="1"/>
        </p:nvSpPr>
        <p:spPr>
          <a:xfrm>
            <a:off x="-1" y="1091964"/>
            <a:ext cx="12192000" cy="91440"/>
          </a:xfrm>
          <a:prstGeom prst="rect">
            <a:avLst/>
          </a:prstGeom>
          <a:gradFill>
            <a:gsLst>
              <a:gs pos="0">
                <a:srgbClr val="FFE4AF"/>
              </a:gs>
              <a:gs pos="50000">
                <a:schemeClr val="accent2">
                  <a:satMod val="110000"/>
                  <a:lumMod val="100000"/>
                  <a:shade val="100000"/>
                </a:schemeClr>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800"/>
          </a:p>
        </p:txBody>
      </p:sp>
      <p:sp>
        <p:nvSpPr>
          <p:cNvPr id="9" name="Title 1"/>
          <p:cNvSpPr>
            <a:spLocks noGrp="1"/>
          </p:cNvSpPr>
          <p:nvPr>
            <p:ph type="title"/>
          </p:nvPr>
        </p:nvSpPr>
        <p:spPr>
          <a:xfrm>
            <a:off x="326067" y="-4"/>
            <a:ext cx="11577176" cy="1137689"/>
          </a:xfrm>
        </p:spPr>
        <p:txBody>
          <a:bodyPr/>
          <a:lstStyle>
            <a:lvl1pPr>
              <a:defRPr b="1">
                <a:solidFill>
                  <a:schemeClr val="bg1"/>
                </a:solidFill>
                <a:effectLst>
                  <a:outerShdw blurRad="38100" dist="38100" dir="2700000" algn="tl">
                    <a:srgbClr val="000000">
                      <a:alpha val="43137"/>
                    </a:srgbClr>
                  </a:outerShdw>
                </a:effectLst>
                <a:latin typeface="Cambria" panose="02040503050406030204" pitchFamily="18"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29101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p:cNvSpPr/>
          <p:nvPr userDrawn="1"/>
        </p:nvSpPr>
        <p:spPr>
          <a:xfrm>
            <a:off x="-1" y="-4"/>
            <a:ext cx="12192000" cy="1137687"/>
          </a:xfrm>
          <a:prstGeom prst="rect">
            <a:avLst/>
          </a:prstGeom>
          <a:gradFill flip="none" rotWithShape="1">
            <a:gsLst>
              <a:gs pos="0">
                <a:srgbClr val="08223A"/>
              </a:gs>
              <a:gs pos="50000">
                <a:srgbClr val="0F385E"/>
              </a:gs>
              <a:gs pos="100000">
                <a:srgbClr val="164E8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1" y="1091964"/>
            <a:ext cx="12192000" cy="91440"/>
          </a:xfrm>
          <a:prstGeom prst="rect">
            <a:avLst/>
          </a:prstGeom>
          <a:gradFill>
            <a:gsLst>
              <a:gs pos="0">
                <a:srgbClr val="FFE4AF"/>
              </a:gs>
              <a:gs pos="50000">
                <a:schemeClr val="accent2">
                  <a:satMod val="110000"/>
                  <a:lumMod val="100000"/>
                  <a:shade val="100000"/>
                </a:schemeClr>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1411" y="83466"/>
            <a:ext cx="1712567" cy="914400"/>
          </a:xfrm>
          <a:prstGeom prst="rect">
            <a:avLst/>
          </a:prstGeom>
        </p:spPr>
      </p:pic>
    </p:spTree>
    <p:extLst>
      <p:ext uri="{BB962C8B-B14F-4D97-AF65-F5344CB8AC3E}">
        <p14:creationId xmlns:p14="http://schemas.microsoft.com/office/powerpoint/2010/main" val="3053088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37959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8" name="Rectangle 7"/>
          <p:cNvSpPr/>
          <p:nvPr userDrawn="1"/>
        </p:nvSpPr>
        <p:spPr>
          <a:xfrm>
            <a:off x="-1" y="-4"/>
            <a:ext cx="12192000" cy="1137687"/>
          </a:xfrm>
          <a:prstGeom prst="rect">
            <a:avLst/>
          </a:prstGeom>
          <a:gradFill flip="none" rotWithShape="1">
            <a:gsLst>
              <a:gs pos="0">
                <a:srgbClr val="08223A"/>
              </a:gs>
              <a:gs pos="50000">
                <a:srgbClr val="0F385E"/>
              </a:gs>
              <a:gs pos="100000">
                <a:srgbClr val="164E8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 y="1091964"/>
            <a:ext cx="12192000" cy="91440"/>
          </a:xfrm>
          <a:prstGeom prst="rect">
            <a:avLst/>
          </a:prstGeom>
          <a:gradFill>
            <a:gsLst>
              <a:gs pos="0">
                <a:srgbClr val="FFE4AF"/>
              </a:gs>
              <a:gs pos="50000">
                <a:schemeClr val="accent2">
                  <a:satMod val="110000"/>
                  <a:lumMod val="100000"/>
                  <a:shade val="100000"/>
                </a:schemeClr>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1411" y="83466"/>
            <a:ext cx="1712567" cy="914400"/>
          </a:xfrm>
          <a:prstGeom prst="rect">
            <a:avLst/>
          </a:prstGeom>
        </p:spPr>
      </p:pic>
    </p:spTree>
    <p:extLst>
      <p:ext uri="{BB962C8B-B14F-4D97-AF65-F5344CB8AC3E}">
        <p14:creationId xmlns:p14="http://schemas.microsoft.com/office/powerpoint/2010/main" val="21236782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74917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
        <p:nvSpPr>
          <p:cNvPr id="6" name="Rectangle 5"/>
          <p:cNvSpPr/>
          <p:nvPr userDrawn="1"/>
        </p:nvSpPr>
        <p:spPr>
          <a:xfrm>
            <a:off x="-1" y="-4"/>
            <a:ext cx="12192000" cy="1137687"/>
          </a:xfrm>
          <a:prstGeom prst="rect">
            <a:avLst/>
          </a:prstGeom>
          <a:gradFill flip="none" rotWithShape="1">
            <a:gsLst>
              <a:gs pos="0">
                <a:srgbClr val="08223A"/>
              </a:gs>
              <a:gs pos="50000">
                <a:srgbClr val="0F385E"/>
              </a:gs>
              <a:gs pos="100000">
                <a:srgbClr val="164E8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userDrawn="1"/>
        </p:nvSpPr>
        <p:spPr>
          <a:xfrm>
            <a:off x="-1" y="1091964"/>
            <a:ext cx="12192000" cy="91440"/>
          </a:xfrm>
          <a:prstGeom prst="rect">
            <a:avLst/>
          </a:prstGeom>
          <a:gradFill>
            <a:gsLst>
              <a:gs pos="0">
                <a:srgbClr val="FFE4AF"/>
              </a:gs>
              <a:gs pos="50000">
                <a:schemeClr val="accent2">
                  <a:satMod val="110000"/>
                  <a:lumMod val="100000"/>
                  <a:shade val="100000"/>
                </a:schemeClr>
              </a:gs>
              <a:gs pos="100000">
                <a:schemeClr val="accent2">
                  <a:lumMod val="99000"/>
                  <a:satMod val="120000"/>
                  <a:shade val="78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1411" y="83466"/>
            <a:ext cx="1712567" cy="914400"/>
          </a:xfrm>
          <a:prstGeom prst="rect">
            <a:avLst/>
          </a:prstGeom>
        </p:spPr>
      </p:pic>
    </p:spTree>
    <p:extLst>
      <p:ext uri="{BB962C8B-B14F-4D97-AF65-F5344CB8AC3E}">
        <p14:creationId xmlns:p14="http://schemas.microsoft.com/office/powerpoint/2010/main" val="3952685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3128253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18762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84085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9/22/2017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804985033"/>
      </p:ext>
    </p:extLst>
  </p:cSld>
  <p:clrMap bg1="lt1" tx1="dk1" bg2="lt2" tx2="dk2" accent1="accent1" accent2="accent2" accent3="accent3" accent4="accent4" accent5="accent5" accent6="accent6" hlink="hlink" folHlink="folHlink"/>
  <p:sldLayoutIdLst>
    <p:sldLayoutId id="2147484506" r:id="rId1"/>
    <p:sldLayoutId id="2147484507" r:id="rId2"/>
    <p:sldLayoutId id="2147484508" r:id="rId3"/>
    <p:sldLayoutId id="2147484509" r:id="rId4"/>
    <p:sldLayoutId id="2147484510" r:id="rId5"/>
    <p:sldLayoutId id="2147484511" r:id="rId6"/>
    <p:sldLayoutId id="2147484512" r:id="rId7"/>
    <p:sldLayoutId id="2147484513" r:id="rId8"/>
    <p:sldLayoutId id="2147484514" r:id="rId9"/>
    <p:sldLayoutId id="2147484515" r:id="rId10"/>
    <p:sldLayoutId id="2147484516" r:id="rId11"/>
    <p:sldLayoutId id="2147484490" r:id="rId12"/>
    <p:sldLayoutId id="2147484500" r:id="rId13"/>
    <p:sldLayoutId id="2147484501" r:id="rId14"/>
    <p:sldLayoutId id="2147484492" r:id="rId15"/>
    <p:sldLayoutId id="2147484502" r:id="rId16"/>
    <p:sldLayoutId id="214748450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7.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itle 3"/>
          <p:cNvSpPr>
            <a:spLocks noGrp="1"/>
          </p:cNvSpPr>
          <p:nvPr>
            <p:ph type="ctrTitle"/>
          </p:nvPr>
        </p:nvSpPr>
        <p:spPr>
          <a:xfrm>
            <a:off x="2667000" y="1724026"/>
            <a:ext cx="6858000" cy="1327548"/>
          </a:xfrm>
        </p:spPr>
        <p:txBody>
          <a:bodyPr>
            <a:noAutofit/>
          </a:bodyPr>
          <a:lstStyle/>
          <a:p>
            <a:pPr>
              <a:lnSpc>
                <a:spcPts val="3300"/>
              </a:lnSpc>
              <a:defRPr/>
            </a:pPr>
            <a:r>
              <a:rPr lang="en-US" sz="6600" dirty="0">
                <a:solidFill>
                  <a:schemeClr val="tx1"/>
                </a:solidFill>
                <a:ea typeface="+mj-ea"/>
              </a:rPr>
              <a:t>Antibiotic </a:t>
            </a:r>
            <a:r>
              <a:rPr lang="en-US" sz="6600" dirty="0" smtClean="0">
                <a:solidFill>
                  <a:schemeClr val="tx1"/>
                </a:solidFill>
                <a:ea typeface="+mj-ea"/>
              </a:rPr>
              <a:t>Use</a:t>
            </a:r>
            <a:br>
              <a:rPr lang="en-US" sz="6600" dirty="0" smtClean="0">
                <a:solidFill>
                  <a:schemeClr val="tx1"/>
                </a:solidFill>
                <a:ea typeface="+mj-ea"/>
              </a:rPr>
            </a:br>
            <a:r>
              <a:rPr lang="en-US" sz="6600" dirty="0">
                <a:solidFill>
                  <a:schemeClr val="tx1"/>
                </a:solidFill>
                <a:ea typeface="+mj-ea"/>
              </a:rPr>
              <a:t/>
            </a:r>
            <a:br>
              <a:rPr lang="en-US" sz="6600" dirty="0">
                <a:solidFill>
                  <a:schemeClr val="tx1"/>
                </a:solidFill>
                <a:ea typeface="+mj-ea"/>
              </a:rPr>
            </a:br>
            <a:r>
              <a:rPr lang="en-US" sz="6600" dirty="0">
                <a:solidFill>
                  <a:schemeClr val="tx1"/>
                </a:solidFill>
                <a:ea typeface="+mj-ea"/>
              </a:rPr>
              <a:t>in Animal Health</a:t>
            </a:r>
          </a:p>
        </p:txBody>
      </p:sp>
      <p:sp>
        <p:nvSpPr>
          <p:cNvPr id="5" name="Subtitle 4"/>
          <p:cNvSpPr>
            <a:spLocks noGrp="1"/>
          </p:cNvSpPr>
          <p:nvPr>
            <p:ph type="subTitle" idx="1"/>
          </p:nvPr>
        </p:nvSpPr>
        <p:spPr>
          <a:xfrm>
            <a:off x="2038350" y="3657600"/>
            <a:ext cx="8867775" cy="338138"/>
          </a:xfrm>
        </p:spPr>
        <p:txBody>
          <a:bodyPr>
            <a:noAutofit/>
          </a:bodyPr>
          <a:lstStyle/>
          <a:p>
            <a:pPr>
              <a:defRPr/>
            </a:pPr>
            <a:r>
              <a:rPr lang="en-US" sz="3600" b="1" dirty="0">
                <a:solidFill>
                  <a:srgbClr val="FF0000"/>
                </a:solidFill>
                <a:effectLst>
                  <a:outerShdw blurRad="38100" dist="38100" dir="2700000" algn="tl">
                    <a:srgbClr val="000000">
                      <a:alpha val="43137"/>
                    </a:srgbClr>
                  </a:outerShdw>
                </a:effectLst>
                <a:ea typeface="+mn-ea"/>
              </a:rPr>
              <a:t>Understanding FDA final VFD ruling </a:t>
            </a:r>
          </a:p>
        </p:txBody>
      </p:sp>
      <p:sp>
        <p:nvSpPr>
          <p:cNvPr id="717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2250"/>
              </a:lnSpc>
              <a:spcBef>
                <a:spcPct val="50000"/>
              </a:spcBef>
              <a:buChar char="•"/>
              <a:defRPr sz="1800">
                <a:solidFill>
                  <a:schemeClr val="tx1"/>
                </a:solidFill>
                <a:latin typeface="Arial" charset="0"/>
                <a:ea typeface="ＭＳ Ｐゴシック" pitchFamily="34" charset="-128"/>
              </a:defRPr>
            </a:lvl1pPr>
            <a:lvl2pPr marL="557213" indent="-214313" eaLnBrk="0" hangingPunct="0">
              <a:spcBef>
                <a:spcPct val="20000"/>
              </a:spcBef>
              <a:buChar char="–"/>
              <a:defRPr sz="1500">
                <a:solidFill>
                  <a:schemeClr val="tx1"/>
                </a:solidFill>
                <a:latin typeface="Arial" charset="0"/>
                <a:ea typeface="ＭＳ Ｐゴシック" pitchFamily="34" charset="-128"/>
              </a:defRPr>
            </a:lvl2pPr>
            <a:lvl3pPr marL="857250" indent="-171450" eaLnBrk="0" hangingPunct="0">
              <a:spcBef>
                <a:spcPct val="20000"/>
              </a:spcBef>
              <a:buChar char="•"/>
              <a:defRPr>
                <a:solidFill>
                  <a:schemeClr val="tx1"/>
                </a:solidFill>
                <a:latin typeface="Arial" charset="0"/>
                <a:ea typeface="ＭＳ Ｐゴシック" pitchFamily="34" charset="-128"/>
              </a:defRPr>
            </a:lvl3pPr>
            <a:lvl4pPr marL="1200150" indent="-171450" eaLnBrk="0" hangingPunct="0">
              <a:spcBef>
                <a:spcPct val="20000"/>
              </a:spcBef>
              <a:buChar char="–"/>
              <a:defRPr sz="1200">
                <a:solidFill>
                  <a:schemeClr val="tx1"/>
                </a:solidFill>
                <a:latin typeface="Arial" charset="0"/>
                <a:ea typeface="ＭＳ Ｐゴシック" pitchFamily="34" charset="-128"/>
              </a:defRPr>
            </a:lvl4pPr>
            <a:lvl5pPr marL="1543050" indent="-171450" eaLnBrk="0" hangingPunct="0">
              <a:spcBef>
                <a:spcPct val="20000"/>
              </a:spcBef>
              <a:buChar char="»"/>
              <a:defRPr sz="1200">
                <a:solidFill>
                  <a:schemeClr val="tx1"/>
                </a:solidFill>
                <a:latin typeface="Arial" charset="0"/>
                <a:ea typeface="ＭＳ Ｐゴシック" pitchFamily="34" charset="-128"/>
              </a:defRPr>
            </a:lvl5pPr>
            <a:lvl6pPr marL="1885950" indent="-171450" eaLnBrk="0" fontAlgn="base" hangingPunct="0">
              <a:spcBef>
                <a:spcPct val="20000"/>
              </a:spcBef>
              <a:spcAft>
                <a:spcPct val="0"/>
              </a:spcAft>
              <a:buChar char="»"/>
              <a:defRPr sz="1200">
                <a:solidFill>
                  <a:schemeClr val="tx1"/>
                </a:solidFill>
                <a:latin typeface="Arial" charset="0"/>
                <a:ea typeface="ＭＳ Ｐゴシック" pitchFamily="34" charset="-128"/>
              </a:defRPr>
            </a:lvl6pPr>
            <a:lvl7pPr marL="2228850" indent="-171450" eaLnBrk="0" fontAlgn="base" hangingPunct="0">
              <a:spcBef>
                <a:spcPct val="20000"/>
              </a:spcBef>
              <a:spcAft>
                <a:spcPct val="0"/>
              </a:spcAft>
              <a:buChar char="»"/>
              <a:defRPr sz="1200">
                <a:solidFill>
                  <a:schemeClr val="tx1"/>
                </a:solidFill>
                <a:latin typeface="Arial" charset="0"/>
                <a:ea typeface="ＭＳ Ｐゴシック" pitchFamily="34" charset="-128"/>
              </a:defRPr>
            </a:lvl7pPr>
            <a:lvl8pPr marL="2571750" indent="-171450" eaLnBrk="0" fontAlgn="base" hangingPunct="0">
              <a:spcBef>
                <a:spcPct val="20000"/>
              </a:spcBef>
              <a:spcAft>
                <a:spcPct val="0"/>
              </a:spcAft>
              <a:buChar char="»"/>
              <a:defRPr sz="1200">
                <a:solidFill>
                  <a:schemeClr val="tx1"/>
                </a:solidFill>
                <a:latin typeface="Arial" charset="0"/>
                <a:ea typeface="ＭＳ Ｐゴシック" pitchFamily="34" charset="-128"/>
              </a:defRPr>
            </a:lvl8pPr>
            <a:lvl9pPr marL="2914650" indent="-171450" eaLnBrk="0" fontAlgn="base" hangingPunct="0">
              <a:spcBef>
                <a:spcPct val="20000"/>
              </a:spcBef>
              <a:spcAft>
                <a:spcPct val="0"/>
              </a:spcAft>
              <a:buChar char="»"/>
              <a:defRPr sz="1200">
                <a:solidFill>
                  <a:schemeClr val="tx1"/>
                </a:solidFill>
                <a:latin typeface="Arial" charset="0"/>
                <a:ea typeface="ＭＳ Ｐゴシック" pitchFamily="34" charset="-128"/>
              </a:defRPr>
            </a:lvl9pPr>
          </a:lstStyle>
          <a:p>
            <a:pPr eaLnBrk="1" hangingPunct="1">
              <a:lnSpc>
                <a:spcPct val="100000"/>
              </a:lnSpc>
              <a:spcBef>
                <a:spcPct val="0"/>
              </a:spcBef>
              <a:buFontTx/>
              <a:buNone/>
            </a:pPr>
            <a:fld id="{7FBC7B8D-465F-417D-8FE2-74E328E868B9}" type="slidenum">
              <a:rPr lang="en-US" altLang="en-US" sz="825"/>
              <a:pPr eaLnBrk="1" hangingPunct="1">
                <a:lnSpc>
                  <a:spcPct val="100000"/>
                </a:lnSpc>
                <a:spcBef>
                  <a:spcPct val="0"/>
                </a:spcBef>
                <a:buFontTx/>
                <a:buNone/>
              </a:pPr>
              <a:t>1</a:t>
            </a:fld>
            <a:endParaRPr lang="en-US" altLang="en-US" sz="825"/>
          </a:p>
        </p:txBody>
      </p:sp>
    </p:spTree>
    <p:extLst>
      <p:ext uri="{BB962C8B-B14F-4D97-AF65-F5344CB8AC3E}">
        <p14:creationId xmlns:p14="http://schemas.microsoft.com/office/powerpoint/2010/main" val="2626437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625"/>
            <a:ext cx="10515600" cy="1325563"/>
          </a:xfrm>
        </p:spPr>
        <p:txBody>
          <a:bodyPr>
            <a:normAutofit/>
          </a:bodyPr>
          <a:lstStyle/>
          <a:p>
            <a:r>
              <a:rPr lang="en-US" b="1" dirty="0" smtClean="0">
                <a:solidFill>
                  <a:schemeClr val="bg1"/>
                </a:solidFill>
              </a:rPr>
              <a:t>Livestock: Use of Antimicrobial Drugs</a:t>
            </a:r>
            <a:endParaRPr lang="en-US" b="1" dirty="0">
              <a:solidFill>
                <a:schemeClr val="bg1"/>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sz="2400" dirty="0">
                <a:solidFill>
                  <a:srgbClr val="00B050"/>
                </a:solidFill>
                <a:effectLst>
                  <a:outerShdw blurRad="38100" dist="38100" dir="2700000" algn="tl">
                    <a:srgbClr val="000000">
                      <a:alpha val="43137"/>
                    </a:srgbClr>
                  </a:outerShdw>
                </a:effectLst>
              </a:rPr>
              <a:t>CA Law for </a:t>
            </a:r>
            <a:r>
              <a:rPr lang="en-US" sz="2400" u="sng" dirty="0">
                <a:solidFill>
                  <a:srgbClr val="00B050"/>
                </a:solidFill>
                <a:effectLst>
                  <a:outerShdw blurRad="38100" dist="38100" dir="2700000" algn="tl">
                    <a:srgbClr val="000000">
                      <a:alpha val="43137"/>
                    </a:srgbClr>
                  </a:outerShdw>
                </a:effectLst>
              </a:rPr>
              <a:t>all</a:t>
            </a:r>
            <a:r>
              <a:rPr lang="en-US" sz="2400" dirty="0">
                <a:solidFill>
                  <a:srgbClr val="00B050"/>
                </a:solidFill>
                <a:effectLst>
                  <a:outerShdw blurRad="38100" dist="38100" dir="2700000" algn="tl">
                    <a:srgbClr val="000000">
                      <a:alpha val="43137"/>
                    </a:srgbClr>
                  </a:outerShdw>
                </a:effectLst>
              </a:rPr>
              <a:t> MIADs in Livestock</a:t>
            </a:r>
          </a:p>
          <a:p>
            <a:pPr lvl="1"/>
            <a:r>
              <a:rPr lang="en-US" dirty="0" smtClean="0"/>
              <a:t>Effective </a:t>
            </a:r>
            <a:r>
              <a:rPr lang="en-US" b="1" dirty="0" smtClean="0"/>
              <a:t>Jan. 1</a:t>
            </a:r>
            <a:r>
              <a:rPr lang="en-US" b="1" baseline="30000" dirty="0" smtClean="0"/>
              <a:t>st</a:t>
            </a:r>
            <a:r>
              <a:rPr lang="en-US" b="1" dirty="0" smtClean="0"/>
              <a:t>, 2018</a:t>
            </a:r>
            <a:r>
              <a:rPr lang="en-US" dirty="0" smtClean="0"/>
              <a:t>, over-the-counter </a:t>
            </a:r>
            <a:r>
              <a:rPr lang="en-US" dirty="0"/>
              <a:t>injectable and all other </a:t>
            </a:r>
            <a:r>
              <a:rPr lang="en-US" dirty="0" smtClean="0"/>
              <a:t>forms of MIADs must </a:t>
            </a:r>
            <a:r>
              <a:rPr lang="en-US" dirty="0"/>
              <a:t>be </a:t>
            </a:r>
            <a:r>
              <a:rPr lang="en-US" dirty="0" smtClean="0"/>
              <a:t>given with </a:t>
            </a:r>
            <a:r>
              <a:rPr lang="en-US" dirty="0"/>
              <a:t>a prescription or </a:t>
            </a:r>
            <a:r>
              <a:rPr lang="en-US" dirty="0" smtClean="0"/>
              <a:t>VFD </a:t>
            </a:r>
            <a:r>
              <a:rPr lang="en-US" dirty="0"/>
              <a:t>ordered by a California licensed </a:t>
            </a:r>
            <a:r>
              <a:rPr lang="en-US" dirty="0" smtClean="0"/>
              <a:t>veterinarian.</a:t>
            </a:r>
          </a:p>
          <a:p>
            <a:pPr lvl="1"/>
            <a:endParaRPr lang="en-US" dirty="0" smtClean="0"/>
          </a:p>
          <a:p>
            <a:pPr marL="0" indent="0">
              <a:buNone/>
            </a:pPr>
            <a:r>
              <a:rPr lang="en-US" sz="2400" dirty="0">
                <a:effectLst>
                  <a:outerShdw blurRad="38100" dist="38100" dir="2700000" algn="tl">
                    <a:srgbClr val="000000">
                      <a:alpha val="43137"/>
                    </a:srgbClr>
                  </a:outerShdw>
                </a:effectLst>
              </a:rPr>
              <a:t>Limitations of Use</a:t>
            </a:r>
          </a:p>
          <a:p>
            <a:pPr lvl="1"/>
            <a:r>
              <a:rPr lang="en-US" dirty="0"/>
              <a:t>P</a:t>
            </a:r>
            <a:r>
              <a:rPr lang="en-US" dirty="0" smtClean="0"/>
              <a:t>ermitted when </a:t>
            </a:r>
            <a:r>
              <a:rPr lang="en-US" dirty="0"/>
              <a:t>deemed </a:t>
            </a:r>
            <a:r>
              <a:rPr lang="en-US" dirty="0" smtClean="0"/>
              <a:t>necessary by a </a:t>
            </a:r>
            <a:r>
              <a:rPr lang="en-US" dirty="0"/>
              <a:t>CA-licensed </a:t>
            </a:r>
            <a:r>
              <a:rPr lang="en-US" dirty="0" smtClean="0"/>
              <a:t>veterinarian </a:t>
            </a:r>
            <a:endParaRPr lang="en-US" dirty="0"/>
          </a:p>
          <a:p>
            <a:pPr lvl="1"/>
            <a:r>
              <a:rPr lang="en-US" dirty="0" smtClean="0"/>
              <a:t>Only </a:t>
            </a:r>
            <a:r>
              <a:rPr lang="en-US" dirty="0"/>
              <a:t>for treatment, control </a:t>
            </a:r>
            <a:r>
              <a:rPr lang="en-US" dirty="0" smtClean="0"/>
              <a:t>or, in some cases, </a:t>
            </a:r>
            <a:r>
              <a:rPr lang="en-US" dirty="0"/>
              <a:t>prevention of disease </a:t>
            </a:r>
            <a:r>
              <a:rPr lang="en-US" dirty="0" smtClean="0"/>
              <a:t/>
            </a:r>
            <a:br>
              <a:rPr lang="en-US" dirty="0" smtClean="0"/>
            </a:br>
            <a:r>
              <a:rPr lang="en-US" dirty="0" smtClean="0"/>
              <a:t>(</a:t>
            </a:r>
            <a:r>
              <a:rPr lang="en-US" b="1" dirty="0"/>
              <a:t>not for growth promotion</a:t>
            </a:r>
            <a:r>
              <a:rPr lang="en-US" dirty="0"/>
              <a:t>) </a:t>
            </a:r>
          </a:p>
          <a:p>
            <a:pPr lvl="1"/>
            <a:r>
              <a:rPr lang="en-US" b="1" dirty="0" smtClean="0"/>
              <a:t>“</a:t>
            </a:r>
            <a:r>
              <a:rPr lang="en-US" b="1" dirty="0" smtClean="0">
                <a:solidFill>
                  <a:srgbClr val="2F5597"/>
                </a:solidFill>
                <a:effectLst>
                  <a:outerShdw blurRad="38100" dist="38100" dir="2700000" algn="tl">
                    <a:srgbClr val="000000">
                      <a:alpha val="43137"/>
                    </a:srgbClr>
                  </a:outerShdw>
                </a:effectLst>
              </a:rPr>
              <a:t>Regular Pattern</a:t>
            </a:r>
            <a:r>
              <a:rPr lang="en-US" b="1" dirty="0" smtClean="0"/>
              <a:t>” Preventative</a:t>
            </a:r>
            <a:r>
              <a:rPr lang="en-US" b="1" dirty="0" smtClean="0">
                <a:solidFill>
                  <a:srgbClr val="00B050"/>
                </a:solidFill>
              </a:rPr>
              <a:t> </a:t>
            </a:r>
            <a:r>
              <a:rPr lang="en-US" b="1" dirty="0" smtClean="0"/>
              <a:t>Use</a:t>
            </a:r>
          </a:p>
          <a:p>
            <a:pPr lvl="2"/>
            <a:r>
              <a:rPr lang="en-US" sz="1600" dirty="0"/>
              <a:t>MIADs may not be administered solely based on age, weight, season, </a:t>
            </a:r>
            <a:br>
              <a:rPr lang="en-US" sz="1600" dirty="0"/>
            </a:br>
            <a:r>
              <a:rPr lang="en-US" sz="1600" dirty="0"/>
              <a:t>or life stage event without further justification by a licensed </a:t>
            </a:r>
            <a:br>
              <a:rPr lang="en-US" sz="1600" dirty="0"/>
            </a:br>
            <a:r>
              <a:rPr lang="en-US" sz="1600" dirty="0"/>
              <a:t>veterinarian within a valid veterinarian-client-patient relationship</a:t>
            </a:r>
          </a:p>
          <a:p>
            <a:pPr marL="0" indent="0">
              <a:buNone/>
            </a:pPr>
            <a:endParaRPr lang="en-US" sz="1800" dirty="0"/>
          </a:p>
          <a:p>
            <a:pPr marL="0" indent="0">
              <a:buNone/>
            </a:pPr>
            <a:r>
              <a:rPr lang="en-US" sz="2400" dirty="0">
                <a:effectLst>
                  <a:outerShdw blurRad="38100" dist="38100" dir="2700000" algn="tl">
                    <a:srgbClr val="000000">
                      <a:alpha val="43137"/>
                    </a:srgbClr>
                  </a:outerShdw>
                </a:effectLst>
              </a:rPr>
              <a:t>Requirements</a:t>
            </a:r>
          </a:p>
          <a:p>
            <a:pPr lvl="1"/>
            <a:r>
              <a:rPr lang="en-US" dirty="0"/>
              <a:t>Valid</a:t>
            </a:r>
            <a:r>
              <a:rPr lang="en-US" dirty="0">
                <a:solidFill>
                  <a:srgbClr val="00B050"/>
                </a:solidFill>
              </a:rPr>
              <a:t> </a:t>
            </a:r>
            <a:r>
              <a:rPr lang="en-US" b="1" dirty="0" smtClean="0"/>
              <a:t>VCPR</a:t>
            </a:r>
            <a:r>
              <a:rPr lang="en-US" dirty="0" smtClean="0">
                <a:solidFill>
                  <a:srgbClr val="00B050"/>
                </a:solidFill>
                <a:effectLst>
                  <a:outerShdw blurRad="38100" dist="38100" dir="2700000" algn="tl">
                    <a:srgbClr val="000000">
                      <a:alpha val="43137"/>
                    </a:srgbClr>
                  </a:outerShdw>
                </a:effectLst>
              </a:rPr>
              <a:t>  </a:t>
            </a:r>
            <a:endParaRPr lang="en-US" dirty="0">
              <a:solidFill>
                <a:srgbClr val="00B050"/>
              </a:solidFill>
              <a:effectLst>
                <a:outerShdw blurRad="38100" dist="38100" dir="2700000" algn="tl">
                  <a:srgbClr val="000000">
                    <a:alpha val="43137"/>
                  </a:srgbClr>
                </a:outerShdw>
              </a:effectLst>
            </a:endParaRPr>
          </a:p>
          <a:p>
            <a:pPr lvl="1"/>
            <a:r>
              <a:rPr lang="en-US" dirty="0"/>
              <a:t>Prescription </a:t>
            </a:r>
            <a:r>
              <a:rPr lang="en-US" dirty="0" smtClean="0"/>
              <a:t>or VFD</a:t>
            </a:r>
            <a:endParaRPr lang="en-US" dirty="0"/>
          </a:p>
          <a:p>
            <a:endParaRPr lang="en-US" dirty="0"/>
          </a:p>
        </p:txBody>
      </p:sp>
      <p:pic>
        <p:nvPicPr>
          <p:cNvPr id="1029" name="Picture 5" descr="C:\Users\roselle.busch\AppData\Local\Microsoft\Windows\INetCache\IE\HSLPP24A\rx_symbol_black_italic_small_plai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3569" y="4748254"/>
            <a:ext cx="1881146" cy="1881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251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Veterinary Oversight</a:t>
            </a:r>
            <a:endParaRPr lang="en-US" b="1" dirty="0">
              <a:solidFill>
                <a:schemeClr val="bg1"/>
              </a:solidFill>
            </a:endParaRPr>
          </a:p>
        </p:txBody>
      </p:sp>
      <p:sp>
        <p:nvSpPr>
          <p:cNvPr id="3" name="Content Placeholder 2"/>
          <p:cNvSpPr>
            <a:spLocks noGrp="1"/>
          </p:cNvSpPr>
          <p:nvPr>
            <p:ph idx="1"/>
          </p:nvPr>
        </p:nvSpPr>
        <p:spPr/>
        <p:txBody>
          <a:bodyPr/>
          <a:lstStyle/>
          <a:p>
            <a:pPr marL="0" indent="0">
              <a:buNone/>
            </a:pPr>
            <a:r>
              <a:rPr lang="en-US" sz="2400" dirty="0">
                <a:solidFill>
                  <a:srgbClr val="00B050"/>
                </a:solidFill>
                <a:effectLst>
                  <a:outerShdw blurRad="38100" dist="38100" dir="2700000" algn="tl">
                    <a:srgbClr val="000000">
                      <a:alpha val="43137"/>
                    </a:srgbClr>
                  </a:outerShdw>
                </a:effectLst>
              </a:rPr>
              <a:t>Veterinarian-Client-Patient Relationship (VCPR)</a:t>
            </a:r>
          </a:p>
          <a:p>
            <a:pPr lvl="1">
              <a:lnSpc>
                <a:spcPct val="150000"/>
              </a:lnSpc>
              <a:buFont typeface="Wingdings" panose="05000000000000000000" pitchFamily="2" charset="2"/>
              <a:buChar char="ü"/>
            </a:pPr>
            <a:r>
              <a:rPr lang="en-US" dirty="0" smtClean="0"/>
              <a:t>Veterinarian assumed responsibility</a:t>
            </a:r>
          </a:p>
          <a:p>
            <a:pPr lvl="2">
              <a:lnSpc>
                <a:spcPct val="150000"/>
              </a:lnSpc>
              <a:buFont typeface="Wingdings" panose="05000000000000000000" pitchFamily="2" charset="2"/>
              <a:buChar char="ü"/>
            </a:pPr>
            <a:r>
              <a:rPr lang="en-US" sz="1600" dirty="0"/>
              <a:t>Communicated with client</a:t>
            </a:r>
          </a:p>
          <a:p>
            <a:pPr lvl="1">
              <a:lnSpc>
                <a:spcPct val="150000"/>
              </a:lnSpc>
              <a:buFont typeface="Wingdings" panose="05000000000000000000" pitchFamily="2" charset="2"/>
              <a:buChar char="ü"/>
            </a:pPr>
            <a:r>
              <a:rPr lang="en-US" dirty="0"/>
              <a:t>Client </a:t>
            </a:r>
            <a:r>
              <a:rPr lang="en-US" dirty="0" smtClean="0"/>
              <a:t>authorized</a:t>
            </a:r>
            <a:endParaRPr lang="en-US" dirty="0"/>
          </a:p>
          <a:p>
            <a:pPr lvl="1">
              <a:lnSpc>
                <a:spcPct val="150000"/>
              </a:lnSpc>
              <a:buFont typeface="Wingdings" panose="05000000000000000000" pitchFamily="2" charset="2"/>
              <a:buChar char="ü"/>
            </a:pPr>
            <a:r>
              <a:rPr lang="en-US" dirty="0"/>
              <a:t>Knowledge of animal(s)</a:t>
            </a:r>
          </a:p>
          <a:p>
            <a:pPr lvl="2">
              <a:lnSpc>
                <a:spcPct val="150000"/>
              </a:lnSpc>
              <a:buFont typeface="Wingdings" panose="05000000000000000000" pitchFamily="2" charset="2"/>
              <a:buChar char="ü"/>
            </a:pPr>
            <a:r>
              <a:rPr lang="en-US" sz="1600" dirty="0"/>
              <a:t>Examination of patient </a:t>
            </a:r>
            <a:r>
              <a:rPr lang="en-US" sz="1600" b="1" dirty="0"/>
              <a:t>OR</a:t>
            </a:r>
            <a:endParaRPr lang="en-US" sz="1600" dirty="0"/>
          </a:p>
          <a:p>
            <a:pPr lvl="2">
              <a:lnSpc>
                <a:spcPct val="150000"/>
              </a:lnSpc>
              <a:buFont typeface="Wingdings" panose="05000000000000000000" pitchFamily="2" charset="2"/>
              <a:buChar char="ü"/>
            </a:pPr>
            <a:r>
              <a:rPr lang="en-US" sz="1600" dirty="0"/>
              <a:t>Medically appropriate and timely visits </a:t>
            </a:r>
          </a:p>
          <a:p>
            <a:pPr marL="0" indent="0">
              <a:lnSpc>
                <a:spcPct val="150000"/>
              </a:lnSpc>
              <a:buNone/>
            </a:pPr>
            <a:r>
              <a:rPr lang="en-US" sz="2000" dirty="0"/>
              <a:t>As defined by the California </a:t>
            </a:r>
          </a:p>
          <a:p>
            <a:pPr marL="0" indent="0">
              <a:buNone/>
            </a:pPr>
            <a:endParaRPr lang="en-US" sz="2000" dirty="0"/>
          </a:p>
          <a:p>
            <a:endParaRPr lang="en-US" dirty="0"/>
          </a:p>
        </p:txBody>
      </p:sp>
      <p:pic>
        <p:nvPicPr>
          <p:cNvPr id="4" name="Picture 2" descr="Image result for california veterinary medical boar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21184" r="-964" b="21096"/>
          <a:stretch/>
        </p:blipFill>
        <p:spPr bwMode="auto">
          <a:xfrm>
            <a:off x="4005964" y="5267325"/>
            <a:ext cx="1699432" cy="11149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roselle.busch\AppData\Local\Microsoft\Windows\INetCache\IE\HSLPP24A\women-shaking-hand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4160" y="1937293"/>
            <a:ext cx="3601478" cy="23868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664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420"/>
            <a:ext cx="10515600" cy="1325563"/>
          </a:xfrm>
        </p:spPr>
        <p:txBody>
          <a:bodyPr/>
          <a:lstStyle/>
          <a:p>
            <a:r>
              <a:rPr lang="en-US" b="1" dirty="0" smtClean="0">
                <a:solidFill>
                  <a:schemeClr val="bg1"/>
                </a:solidFill>
              </a:rPr>
              <a:t>Veterinary Shortage</a:t>
            </a:r>
            <a:endParaRPr lang="en-US" b="1"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US" sz="2400" dirty="0">
                <a:solidFill>
                  <a:srgbClr val="00B050"/>
                </a:solidFill>
                <a:effectLst>
                  <a:outerShdw blurRad="38100" dist="38100" dir="2700000" algn="tl">
                    <a:srgbClr val="000000">
                      <a:alpha val="43137"/>
                    </a:srgbClr>
                  </a:outerShdw>
                </a:effectLst>
              </a:rPr>
              <a:t>Timely Access to Veterinary Care</a:t>
            </a:r>
          </a:p>
          <a:p>
            <a:pPr lvl="1"/>
            <a:r>
              <a:rPr lang="en-US" dirty="0" smtClean="0"/>
              <a:t>Identify ‘rural’ areas with a deficit of </a:t>
            </a:r>
            <a:r>
              <a:rPr lang="en-US" b="1" dirty="0" smtClean="0"/>
              <a:t>livestock veterinarians</a:t>
            </a:r>
          </a:p>
          <a:p>
            <a:pPr lvl="1"/>
            <a:endParaRPr lang="en-US" dirty="0"/>
          </a:p>
          <a:p>
            <a:pPr marL="0" indent="0">
              <a:buNone/>
            </a:pPr>
            <a:r>
              <a:rPr lang="en-US" sz="2400" dirty="0">
                <a:effectLst>
                  <a:outerShdw blurRad="38100" dist="38100" dir="2700000" algn="tl">
                    <a:srgbClr val="000000">
                      <a:alpha val="43137"/>
                    </a:srgbClr>
                  </a:outerShdw>
                </a:effectLst>
              </a:rPr>
              <a:t>Proposed solutions</a:t>
            </a:r>
          </a:p>
          <a:p>
            <a:pPr lvl="1"/>
            <a:r>
              <a:rPr lang="en-US" b="1" dirty="0" smtClean="0"/>
              <a:t>Feed Stores</a:t>
            </a:r>
            <a:r>
              <a:rPr lang="en-US" dirty="0" smtClean="0"/>
              <a:t> can continue to sell antibiotics</a:t>
            </a:r>
            <a:endParaRPr lang="en-US" b="1" dirty="0" smtClean="0"/>
          </a:p>
          <a:p>
            <a:pPr lvl="1"/>
            <a:r>
              <a:rPr lang="en-US" dirty="0" smtClean="0"/>
              <a:t>Treatment protocols</a:t>
            </a:r>
          </a:p>
          <a:p>
            <a:pPr lvl="2"/>
            <a:r>
              <a:rPr lang="en-US" sz="1600" dirty="0"/>
              <a:t>Reviewed as needed or annually within a valid VCPR</a:t>
            </a:r>
          </a:p>
          <a:p>
            <a:pPr lvl="2"/>
            <a:r>
              <a:rPr lang="en-US" sz="1600" b="1" dirty="0"/>
              <a:t>Standing prescriptions</a:t>
            </a:r>
          </a:p>
          <a:p>
            <a:pPr lvl="1"/>
            <a:r>
              <a:rPr lang="en-US" dirty="0" smtClean="0"/>
              <a:t>Provide supplemental</a:t>
            </a:r>
            <a:r>
              <a:rPr lang="en-US" b="1" dirty="0" smtClean="0"/>
              <a:t> education</a:t>
            </a:r>
            <a:r>
              <a:rPr lang="en-US" dirty="0" smtClean="0"/>
              <a:t> for veterinarians</a:t>
            </a:r>
          </a:p>
          <a:p>
            <a:pPr lvl="2"/>
            <a:r>
              <a:rPr lang="en-US" sz="1600" dirty="0"/>
              <a:t>Livestock handling</a:t>
            </a:r>
          </a:p>
          <a:p>
            <a:pPr lvl="2"/>
            <a:r>
              <a:rPr lang="en-US" sz="1600" dirty="0"/>
              <a:t>Herd Health (Preventative Medicine)</a:t>
            </a:r>
          </a:p>
          <a:p>
            <a:pPr lvl="2"/>
            <a:r>
              <a:rPr lang="en-US" sz="1600" dirty="0"/>
              <a:t>Common diseases</a:t>
            </a:r>
          </a:p>
          <a:p>
            <a:pPr lvl="1"/>
            <a:endParaRPr lang="en-US" sz="1600" dirty="0"/>
          </a:p>
        </p:txBody>
      </p:sp>
      <p:pic>
        <p:nvPicPr>
          <p:cNvPr id="3086" name="Picture 14" descr="C:\Users\roselle.busch\AppData\Local\Microsoft\Windows\INetCache\IE\HSLPP24A\Veterinary_Caduceu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9084" y="1736696"/>
            <a:ext cx="1251697" cy="229477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roselle.busch\AppData\Local\Microsoft\Windows\INetCache\IE\DXGXGOHB\1024px-Vet_Students_Cattle_RVC_2006-0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2076" y="4406187"/>
            <a:ext cx="3121152" cy="20817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925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519" y="46037"/>
            <a:ext cx="10515600" cy="1325563"/>
          </a:xfrm>
        </p:spPr>
        <p:txBody>
          <a:bodyPr/>
          <a:lstStyle/>
          <a:p>
            <a:r>
              <a:rPr lang="en-US" b="1" dirty="0" smtClean="0">
                <a:solidFill>
                  <a:schemeClr val="bg1"/>
                </a:solidFill>
              </a:rPr>
              <a:t>Need to use a livestock drug?</a:t>
            </a:r>
            <a:endParaRPr lang="en-US" b="1" dirty="0">
              <a:solidFill>
                <a:schemeClr val="bg1"/>
              </a:solidFill>
            </a:endParaRPr>
          </a:p>
        </p:txBody>
      </p:sp>
      <p:pic>
        <p:nvPicPr>
          <p:cNvPr id="22" name="Content Placeholder 21"/>
          <p:cNvPicPr>
            <a:picLocks noGrp="1" noChangeAspect="1"/>
          </p:cNvPicPr>
          <p:nvPr>
            <p:ph idx="1"/>
          </p:nvPr>
        </p:nvPicPr>
        <p:blipFill>
          <a:blip r:embed="rId3" cstate="print">
            <a:extLst>
              <a:ext uri="{BEBA8EAE-BF5A-486C-A8C5-ECC9F3942E4B}">
                <a14:imgProps xmlns:a14="http://schemas.microsoft.com/office/drawing/2010/main">
                  <a14:imgLayer r:embed="rId4">
                    <a14:imgEffect>
                      <a14:backgroundRemoval t="0" b="89953" l="9969" r="89969"/>
                    </a14:imgEffect>
                  </a14:imgLayer>
                </a14:imgProps>
              </a:ext>
              <a:ext uri="{28A0092B-C50C-407E-A947-70E740481C1C}">
                <a14:useLocalDpi xmlns:a14="http://schemas.microsoft.com/office/drawing/2010/main" val="0"/>
              </a:ext>
            </a:extLst>
          </a:blip>
          <a:stretch>
            <a:fillRect/>
          </a:stretch>
        </p:blipFill>
        <p:spPr>
          <a:xfrm>
            <a:off x="2704214" y="1371600"/>
            <a:ext cx="6804211" cy="5257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46095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519" y="0"/>
            <a:ext cx="10515600" cy="1325563"/>
          </a:xfrm>
        </p:spPr>
        <p:txBody>
          <a:bodyPr/>
          <a:lstStyle/>
          <a:p>
            <a:r>
              <a:rPr lang="en-US" b="1" dirty="0" smtClean="0">
                <a:solidFill>
                  <a:schemeClr val="bg1"/>
                </a:solidFill>
              </a:rPr>
              <a:t>MIADs?</a:t>
            </a:r>
            <a:endParaRPr lang="en-US" b="1" dirty="0">
              <a:solidFill>
                <a:schemeClr val="bg1"/>
              </a:solidFill>
            </a:endParaRPr>
          </a:p>
        </p:txBody>
      </p:sp>
      <p:pic>
        <p:nvPicPr>
          <p:cNvPr id="7" name="Content Placeholder 6"/>
          <p:cNvPicPr>
            <a:picLocks noGrp="1" noChangeAspect="1"/>
          </p:cNvPicPr>
          <p:nvPr>
            <p:ph idx="1"/>
          </p:nvPr>
        </p:nvPicPr>
        <p:blipFill>
          <a:blip r:embed="rId3" cstate="print">
            <a:extLst>
              <a:ext uri="{BEBA8EAE-BF5A-486C-A8C5-ECC9F3942E4B}">
                <a14:imgProps xmlns:a14="http://schemas.microsoft.com/office/drawing/2010/main">
                  <a14:imgLayer r:embed="rId4">
                    <a14:imgEffect>
                      <a14:backgroundRemoval t="0" b="90000" l="10000" r="90000">
                        <a14:foregroundMark x1="29364" y1="19824" x2="29364" y2="19824"/>
                        <a14:foregroundMark x1="43591" y1="21471" x2="43591" y2="21471"/>
                        <a14:foregroundMark x1="64636" y1="16176" x2="64636" y2="16176"/>
                        <a14:backgroundMark x1="28182" y1="18824" x2="28182" y2="18824"/>
                        <a14:backgroundMark x1="63318" y1="18706" x2="63318" y2="18706"/>
                        <a14:backgroundMark x1="64591" y1="18824" x2="64591" y2="18824"/>
                      </a14:backgroundRemoval>
                    </a14:imgEffect>
                  </a14:imgLayer>
                </a14:imgProps>
              </a:ext>
              <a:ext uri="{28A0092B-C50C-407E-A947-70E740481C1C}">
                <a14:useLocalDpi xmlns:a14="http://schemas.microsoft.com/office/drawing/2010/main" val="0"/>
              </a:ext>
            </a:extLst>
          </a:blip>
          <a:stretch>
            <a:fillRect/>
          </a:stretch>
        </p:blipFill>
        <p:spPr>
          <a:xfrm>
            <a:off x="2704214" y="1371600"/>
            <a:ext cx="6804211" cy="5257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64621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850"/>
            <a:ext cx="10515600" cy="1325563"/>
          </a:xfrm>
        </p:spPr>
        <p:txBody>
          <a:bodyPr/>
          <a:lstStyle/>
          <a:p>
            <a:r>
              <a:rPr lang="en-US" b="1" dirty="0" smtClean="0">
                <a:solidFill>
                  <a:schemeClr val="bg1"/>
                </a:solidFill>
              </a:rPr>
              <a:t>Medically Important </a:t>
            </a:r>
            <a:r>
              <a:rPr lang="en-US" b="1" dirty="0" err="1" smtClean="0">
                <a:solidFill>
                  <a:schemeClr val="bg1"/>
                </a:solidFill>
              </a:rPr>
              <a:t>Antibioitc</a:t>
            </a:r>
            <a:r>
              <a:rPr lang="en-US" b="1" dirty="0" smtClean="0">
                <a:solidFill>
                  <a:schemeClr val="bg1"/>
                </a:solidFill>
              </a:rPr>
              <a:t> Drugs</a:t>
            </a:r>
            <a:endParaRPr lang="en-US" b="1" dirty="0">
              <a:solidFill>
                <a:schemeClr val="bg1"/>
              </a:solidFill>
            </a:endParaRPr>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499830" y="1395413"/>
            <a:ext cx="6949771" cy="4948237"/>
          </a:xfrm>
          <a:prstGeom prst="rect">
            <a:avLst/>
          </a:prstGeom>
          <a:solidFill>
            <a:schemeClr val="bg1"/>
          </a:solid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579266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519" y="47989"/>
            <a:ext cx="10515600" cy="1325563"/>
          </a:xfrm>
        </p:spPr>
        <p:txBody>
          <a:bodyPr/>
          <a:lstStyle/>
          <a:p>
            <a:r>
              <a:rPr lang="en-US" b="1" dirty="0" smtClean="0">
                <a:solidFill>
                  <a:schemeClr val="bg1"/>
                </a:solidFill>
              </a:rPr>
              <a:t>What’s the confusion?</a:t>
            </a:r>
            <a:endParaRPr lang="en-US" b="1" dirty="0">
              <a:solidFill>
                <a:schemeClr val="bg1"/>
              </a:solidFill>
            </a:endParaRPr>
          </a:p>
        </p:txBody>
      </p:sp>
      <p:pic>
        <p:nvPicPr>
          <p:cNvPr id="7" name="Content Placeholder 6"/>
          <p:cNvPicPr>
            <a:picLocks noGrp="1" noChangeAspect="1"/>
          </p:cNvPicPr>
          <p:nvPr>
            <p:ph idx="1"/>
          </p:nvPr>
        </p:nvPicPr>
        <p:blipFill>
          <a:blip r:embed="rId3" cstate="print">
            <a:extLst>
              <a:ext uri="{BEBA8EAE-BF5A-486C-A8C5-ECC9F3942E4B}">
                <a14:imgProps xmlns:a14="http://schemas.microsoft.com/office/drawing/2010/main">
                  <a14:imgLayer r:embed="rId4">
                    <a14:imgEffect>
                      <a14:backgroundRemoval t="554" b="97310" l="306" r="89847">
                        <a14:foregroundMark x1="29174" y1="14715" x2="29174" y2="14715"/>
                        <a14:foregroundMark x1="22752" y1="24921" x2="22752" y2="24921"/>
                        <a14:foregroundMark x1="17370" y1="42484" x2="17370" y2="42484"/>
                        <a14:foregroundMark x1="19511" y1="36630" x2="19511" y2="36630"/>
                        <a14:foregroundMark x1="46789" y1="21203" x2="46789" y2="21203"/>
                        <a14:backgroundMark x1="27829" y1="18750" x2="27829" y2="18750"/>
                        <a14:backgroundMark x1="19694" y1="37263" x2="19694" y2="37263"/>
                        <a14:backgroundMark x1="18104" y1="37184" x2="18104" y2="37184"/>
                        <a14:backgroundMark x1="17125" y1="37184" x2="17125" y2="37184"/>
                        <a14:backgroundMark x1="63486" y1="18750" x2="63486" y2="18750"/>
                        <a14:backgroundMark x1="64771" y1="18750" x2="64771" y2="18750"/>
                        <a14:backgroundMark x1="65627" y1="18829" x2="65627" y2="18829"/>
                        <a14:backgroundMark x1="66116" y1="18750" x2="66116" y2="18750"/>
                        <a14:backgroundMark x1="65199" y1="18750" x2="65199" y2="18750"/>
                        <a14:backgroundMark x1="64343" y1="18829" x2="64343" y2="18829"/>
                      </a14:backgroundRemoval>
                    </a14:imgEffect>
                  </a14:imgLayer>
                </a14:imgProps>
              </a:ext>
              <a:ext uri="{28A0092B-C50C-407E-A947-70E740481C1C}">
                <a14:useLocalDpi xmlns:a14="http://schemas.microsoft.com/office/drawing/2010/main" val="0"/>
              </a:ext>
            </a:extLst>
          </a:blip>
          <a:stretch>
            <a:fillRect/>
          </a:stretch>
        </p:blipFill>
        <p:spPr>
          <a:xfrm>
            <a:off x="2708328" y="1373552"/>
            <a:ext cx="6795982" cy="52538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98046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48519" y="46037"/>
            <a:ext cx="10515600" cy="1325563"/>
          </a:xfrm>
        </p:spPr>
        <p:txBody>
          <a:bodyPr/>
          <a:lstStyle/>
          <a:p>
            <a:r>
              <a:rPr lang="en-US" b="1" dirty="0">
                <a:solidFill>
                  <a:schemeClr val="bg1"/>
                </a:solidFill>
              </a:rPr>
              <a:t>What’s the confusion?</a:t>
            </a:r>
          </a:p>
        </p:txBody>
      </p:sp>
      <p:pic>
        <p:nvPicPr>
          <p:cNvPr id="11" name="Content Placeholder 10"/>
          <p:cNvPicPr>
            <a:picLocks noGrp="1" noChangeAspect="1"/>
          </p:cNvPicPr>
          <p:nvPr>
            <p:ph idx="1"/>
          </p:nvPr>
        </p:nvPicPr>
        <p:blipFill>
          <a:blip r:embed="rId3" cstate="print">
            <a:extLst>
              <a:ext uri="{BEBA8EAE-BF5A-486C-A8C5-ECC9F3942E4B}">
                <a14:imgProps xmlns:a14="http://schemas.microsoft.com/office/drawing/2010/main">
                  <a14:imgLayer r:embed="rId4">
                    <a14:imgEffect>
                      <a14:backgroundRemoval t="0" b="100000" l="245" r="89847"/>
                    </a14:imgEffect>
                  </a14:imgLayer>
                </a14:imgProps>
              </a:ext>
              <a:ext uri="{28A0092B-C50C-407E-A947-70E740481C1C}">
                <a14:useLocalDpi xmlns:a14="http://schemas.microsoft.com/office/drawing/2010/main" val="0"/>
              </a:ext>
            </a:extLst>
          </a:blip>
          <a:stretch>
            <a:fillRect/>
          </a:stretch>
        </p:blipFill>
        <p:spPr>
          <a:xfrm>
            <a:off x="2704214" y="1371600"/>
            <a:ext cx="6804211" cy="5257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793061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48519" y="0"/>
            <a:ext cx="10515600" cy="1325563"/>
          </a:xfrm>
        </p:spPr>
        <p:txBody>
          <a:bodyPr/>
          <a:lstStyle/>
          <a:p>
            <a:r>
              <a:rPr lang="en-US" b="1" dirty="0">
                <a:solidFill>
                  <a:schemeClr val="bg1"/>
                </a:solidFill>
              </a:rPr>
              <a:t>What’s the confusion?</a:t>
            </a:r>
          </a:p>
        </p:txBody>
      </p:sp>
      <p:pic>
        <p:nvPicPr>
          <p:cNvPr id="11" name="Content Placeholder 10"/>
          <p:cNvPicPr>
            <a:picLocks noGrp="1" noChangeAspect="1"/>
          </p:cNvPicPr>
          <p:nvPr>
            <p:ph idx="1"/>
          </p:nvPr>
        </p:nvPicPr>
        <p:blipFill>
          <a:blip r:embed="rId3" cstate="print">
            <a:extLst>
              <a:ext uri="{BEBA8EAE-BF5A-486C-A8C5-ECC9F3942E4B}">
                <a14:imgProps xmlns:a14="http://schemas.microsoft.com/office/drawing/2010/main">
                  <a14:imgLayer r:embed="rId4">
                    <a14:imgEffect>
                      <a14:backgroundRemoval t="0" b="97943" l="673" r="89847">
                        <a14:backgroundMark x1="47706" y1="45649" x2="47706" y2="45649"/>
                      </a14:backgroundRemoval>
                    </a14:imgEffect>
                  </a14:imgLayer>
                </a14:imgProps>
              </a:ext>
              <a:ext uri="{28A0092B-C50C-407E-A947-70E740481C1C}">
                <a14:useLocalDpi xmlns:a14="http://schemas.microsoft.com/office/drawing/2010/main" val="0"/>
              </a:ext>
            </a:extLst>
          </a:blip>
          <a:stretch>
            <a:fillRect/>
          </a:stretch>
        </p:blipFill>
        <p:spPr>
          <a:xfrm>
            <a:off x="2704214" y="1371600"/>
            <a:ext cx="6804211" cy="5257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897130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48519" y="117475"/>
            <a:ext cx="10515600" cy="1325563"/>
          </a:xfrm>
        </p:spPr>
        <p:txBody>
          <a:bodyPr/>
          <a:lstStyle/>
          <a:p>
            <a:r>
              <a:rPr lang="en-US" b="1" dirty="0">
                <a:solidFill>
                  <a:schemeClr val="bg1"/>
                </a:solidFill>
              </a:rPr>
              <a:t>What’s the confusion?</a:t>
            </a:r>
          </a:p>
        </p:txBody>
      </p:sp>
      <p:pic>
        <p:nvPicPr>
          <p:cNvPr id="9" name="Content Placeholder 8"/>
          <p:cNvPicPr>
            <a:picLocks noGrp="1" noChangeAspect="1"/>
          </p:cNvPicPr>
          <p:nvPr>
            <p:ph idx="1"/>
          </p:nvPr>
        </p:nvPicPr>
        <p:blipFill>
          <a:blip r:embed="rId3" cstate="print">
            <a:extLst>
              <a:ext uri="{BEBA8EAE-BF5A-486C-A8C5-ECC9F3942E4B}">
                <a14:imgProps xmlns:a14="http://schemas.microsoft.com/office/drawing/2010/main">
                  <a14:imgLayer r:embed="rId4">
                    <a14:imgEffect>
                      <a14:backgroundRemoval t="0" b="100000" l="0" r="100000">
                        <a14:foregroundMark x1="20489" y1="31329" x2="20489" y2="31329"/>
                        <a14:foregroundMark x1="18593" y1="34335" x2="18593" y2="34335"/>
                        <a14:foregroundMark x1="20612" y1="46123" x2="20612" y2="46123"/>
                        <a14:foregroundMark x1="73945" y1="48813" x2="73945" y2="48813"/>
                        <a14:foregroundMark x1="73945" y1="48813" x2="73945" y2="48813"/>
                        <a14:foregroundMark x1="82141" y1="34177" x2="82141" y2="34177"/>
                        <a14:foregroundMark x1="87645" y1="48813" x2="87645" y2="48813"/>
                        <a14:foregroundMark x1="19817" y1="70174" x2="19817" y2="70174"/>
                        <a14:foregroundMark x1="5688" y1="51582" x2="5688" y2="51582"/>
                        <a14:foregroundMark x1="12049" y1="41297" x2="12049" y2="41297"/>
                        <a14:foregroundMark x1="2630" y1="40744" x2="2630" y2="40744"/>
                        <a14:foregroundMark x1="5443" y1="40744" x2="5443" y2="40744"/>
                        <a14:foregroundMark x1="9847" y1="73022" x2="9847" y2="73022"/>
                        <a14:foregroundMark x1="9847" y1="73022" x2="9847" y2="73022"/>
                        <a14:foregroundMark x1="14985" y1="79905" x2="14985" y2="79905"/>
                        <a14:foregroundMark x1="5566" y1="84968" x2="5566" y2="84968"/>
                        <a14:foregroundMark x1="2324" y1="84256" x2="2324" y2="84256"/>
                        <a14:foregroundMark x1="97064" y1="63212" x2="97064" y2="63212"/>
                        <a14:foregroundMark x1="83486" y1="60839" x2="83486" y2="60839"/>
                        <a14:foregroundMark x1="75535" y1="44462" x2="75535" y2="44462"/>
                        <a14:foregroundMark x1="75046" y1="58544" x2="75046" y2="58544"/>
                        <a14:foregroundMark x1="77431" y1="68434" x2="77431" y2="68434"/>
                        <a14:foregroundMark x1="71131" y1="96994" x2="96575" y2="95253"/>
                        <a14:foregroundMark x1="85260" y1="83782" x2="85260" y2="83782"/>
                        <a14:foregroundMark x1="81468" y1="84494" x2="88318" y2="83228"/>
                        <a14:foregroundMark x1="10398" y1="90032" x2="14985" y2="42009"/>
                        <a14:foregroundMark x1="83242" y1="39399" x2="88318" y2="71598"/>
                        <a14:foregroundMark x1="14740" y1="86551" x2="15902" y2="66535"/>
                        <a14:foregroundMark x1="64343" y1="93196" x2="58838" y2="39003"/>
                        <a14:backgroundMark x1="23609" y1="45332" x2="23609" y2="45332"/>
                        <a14:backgroundMark x1="47584" y1="47706" x2="47584" y2="47706"/>
                      </a14:backgroundRemoval>
                    </a14:imgEffect>
                  </a14:imgLayer>
                </a14:imgProps>
              </a:ext>
              <a:ext uri="{28A0092B-C50C-407E-A947-70E740481C1C}">
                <a14:useLocalDpi xmlns:a14="http://schemas.microsoft.com/office/drawing/2010/main" val="0"/>
              </a:ext>
            </a:extLst>
          </a:blip>
          <a:stretch>
            <a:fillRect/>
          </a:stretch>
        </p:blipFill>
        <p:spPr>
          <a:xfrm>
            <a:off x="2708328" y="1373552"/>
            <a:ext cx="6795982" cy="52538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73243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26795" y="531238"/>
            <a:ext cx="6172200" cy="438150"/>
          </a:xfrm>
        </p:spPr>
        <p:txBody>
          <a:bodyPr>
            <a:noAutofit/>
          </a:bodyPr>
          <a:lstStyle/>
          <a:p>
            <a:pPr>
              <a:defRPr/>
            </a:pPr>
            <a:r>
              <a:rPr lang="en-US" dirty="0" smtClean="0">
                <a:solidFill>
                  <a:schemeClr val="tx1"/>
                </a:solidFill>
                <a:ea typeface="+mj-ea"/>
              </a:rPr>
              <a:t>Consumer Attitudes</a:t>
            </a:r>
            <a:endParaRPr lang="en-US" dirty="0">
              <a:solidFill>
                <a:schemeClr val="tx1"/>
              </a:solidFill>
              <a:ea typeface="+mj-ea"/>
            </a:endParaRPr>
          </a:p>
        </p:txBody>
      </p:sp>
      <p:sp>
        <p:nvSpPr>
          <p:cNvPr id="8195" name="Content Placeholder 2"/>
          <p:cNvSpPr>
            <a:spLocks noGrp="1"/>
          </p:cNvSpPr>
          <p:nvPr>
            <p:ph idx="1"/>
          </p:nvPr>
        </p:nvSpPr>
        <p:spPr>
          <a:xfrm>
            <a:off x="2931319" y="1683545"/>
            <a:ext cx="6172200" cy="1520429"/>
          </a:xfrm>
        </p:spPr>
        <p:txBody>
          <a:bodyPr>
            <a:normAutofit fontScale="92500" lnSpcReduction="20000"/>
          </a:bodyPr>
          <a:lstStyle/>
          <a:p>
            <a:r>
              <a:rPr lang="en-US" altLang="en-US" dirty="0"/>
              <a:t>Antibiotic use is a public health issue </a:t>
            </a:r>
          </a:p>
          <a:p>
            <a:r>
              <a:rPr lang="en-US" altLang="en-US" dirty="0"/>
              <a:t>Important for animal agriculture to:</a:t>
            </a:r>
          </a:p>
          <a:p>
            <a:pPr marL="427435" lvl="1" indent="-254794"/>
            <a:r>
              <a:rPr lang="en-US" altLang="en-US" sz="1700" dirty="0"/>
              <a:t>Be proactive &amp; take a leading role</a:t>
            </a:r>
          </a:p>
          <a:p>
            <a:pPr marL="427435" lvl="1" indent="-254794"/>
            <a:r>
              <a:rPr lang="en-US" altLang="en-US" sz="1700" dirty="0"/>
              <a:t>Maintain confidence in food supply</a:t>
            </a:r>
          </a:p>
          <a:p>
            <a:pPr marL="427435" lvl="1" indent="-254794"/>
            <a:r>
              <a:rPr lang="en-US" altLang="en-US" sz="1700" dirty="0"/>
              <a:t>Build consumer trust</a:t>
            </a:r>
          </a:p>
        </p:txBody>
      </p:sp>
      <p:sp>
        <p:nvSpPr>
          <p:cNvPr id="81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2250"/>
              </a:lnSpc>
              <a:spcBef>
                <a:spcPct val="50000"/>
              </a:spcBef>
              <a:buChar char="•"/>
              <a:defRPr sz="1800">
                <a:solidFill>
                  <a:schemeClr val="tx1"/>
                </a:solidFill>
                <a:latin typeface="Arial" charset="0"/>
                <a:ea typeface="ＭＳ Ｐゴシック" pitchFamily="34" charset="-128"/>
              </a:defRPr>
            </a:lvl1pPr>
            <a:lvl2pPr marL="557213" indent="-214313" eaLnBrk="0" hangingPunct="0">
              <a:spcBef>
                <a:spcPct val="20000"/>
              </a:spcBef>
              <a:buChar char="–"/>
              <a:defRPr sz="1500">
                <a:solidFill>
                  <a:schemeClr val="tx1"/>
                </a:solidFill>
                <a:latin typeface="Arial" charset="0"/>
                <a:ea typeface="ＭＳ Ｐゴシック" pitchFamily="34" charset="-128"/>
              </a:defRPr>
            </a:lvl2pPr>
            <a:lvl3pPr marL="857250" indent="-171450" eaLnBrk="0" hangingPunct="0">
              <a:spcBef>
                <a:spcPct val="20000"/>
              </a:spcBef>
              <a:buChar char="•"/>
              <a:defRPr>
                <a:solidFill>
                  <a:schemeClr val="tx1"/>
                </a:solidFill>
                <a:latin typeface="Arial" charset="0"/>
                <a:ea typeface="ＭＳ Ｐゴシック" pitchFamily="34" charset="-128"/>
              </a:defRPr>
            </a:lvl3pPr>
            <a:lvl4pPr marL="1200150" indent="-171450" eaLnBrk="0" hangingPunct="0">
              <a:spcBef>
                <a:spcPct val="20000"/>
              </a:spcBef>
              <a:buChar char="–"/>
              <a:defRPr sz="1200">
                <a:solidFill>
                  <a:schemeClr val="tx1"/>
                </a:solidFill>
                <a:latin typeface="Arial" charset="0"/>
                <a:ea typeface="ＭＳ Ｐゴシック" pitchFamily="34" charset="-128"/>
              </a:defRPr>
            </a:lvl4pPr>
            <a:lvl5pPr marL="1543050" indent="-171450" eaLnBrk="0" hangingPunct="0">
              <a:spcBef>
                <a:spcPct val="20000"/>
              </a:spcBef>
              <a:buChar char="»"/>
              <a:defRPr sz="1200">
                <a:solidFill>
                  <a:schemeClr val="tx1"/>
                </a:solidFill>
                <a:latin typeface="Arial" charset="0"/>
                <a:ea typeface="ＭＳ Ｐゴシック" pitchFamily="34" charset="-128"/>
              </a:defRPr>
            </a:lvl5pPr>
            <a:lvl6pPr marL="1885950" indent="-171450" eaLnBrk="0" fontAlgn="base" hangingPunct="0">
              <a:spcBef>
                <a:spcPct val="20000"/>
              </a:spcBef>
              <a:spcAft>
                <a:spcPct val="0"/>
              </a:spcAft>
              <a:buChar char="»"/>
              <a:defRPr sz="1200">
                <a:solidFill>
                  <a:schemeClr val="tx1"/>
                </a:solidFill>
                <a:latin typeface="Arial" charset="0"/>
                <a:ea typeface="ＭＳ Ｐゴシック" pitchFamily="34" charset="-128"/>
              </a:defRPr>
            </a:lvl6pPr>
            <a:lvl7pPr marL="2228850" indent="-171450" eaLnBrk="0" fontAlgn="base" hangingPunct="0">
              <a:spcBef>
                <a:spcPct val="20000"/>
              </a:spcBef>
              <a:spcAft>
                <a:spcPct val="0"/>
              </a:spcAft>
              <a:buChar char="»"/>
              <a:defRPr sz="1200">
                <a:solidFill>
                  <a:schemeClr val="tx1"/>
                </a:solidFill>
                <a:latin typeface="Arial" charset="0"/>
                <a:ea typeface="ＭＳ Ｐゴシック" pitchFamily="34" charset="-128"/>
              </a:defRPr>
            </a:lvl7pPr>
            <a:lvl8pPr marL="2571750" indent="-171450" eaLnBrk="0" fontAlgn="base" hangingPunct="0">
              <a:spcBef>
                <a:spcPct val="20000"/>
              </a:spcBef>
              <a:spcAft>
                <a:spcPct val="0"/>
              </a:spcAft>
              <a:buChar char="»"/>
              <a:defRPr sz="1200">
                <a:solidFill>
                  <a:schemeClr val="tx1"/>
                </a:solidFill>
                <a:latin typeface="Arial" charset="0"/>
                <a:ea typeface="ＭＳ Ｐゴシック" pitchFamily="34" charset="-128"/>
              </a:defRPr>
            </a:lvl8pPr>
            <a:lvl9pPr marL="2914650" indent="-171450" eaLnBrk="0" fontAlgn="base" hangingPunct="0">
              <a:spcBef>
                <a:spcPct val="20000"/>
              </a:spcBef>
              <a:spcAft>
                <a:spcPct val="0"/>
              </a:spcAft>
              <a:buChar char="»"/>
              <a:defRPr sz="1200">
                <a:solidFill>
                  <a:schemeClr val="tx1"/>
                </a:solidFill>
                <a:latin typeface="Arial" charset="0"/>
                <a:ea typeface="ＭＳ Ｐゴシック" pitchFamily="34" charset="-128"/>
              </a:defRPr>
            </a:lvl9pPr>
          </a:lstStyle>
          <a:p>
            <a:pPr eaLnBrk="1" hangingPunct="1">
              <a:lnSpc>
                <a:spcPct val="100000"/>
              </a:lnSpc>
              <a:spcBef>
                <a:spcPct val="0"/>
              </a:spcBef>
              <a:buFontTx/>
              <a:buNone/>
            </a:pPr>
            <a:fld id="{11723299-334D-48F7-B12C-7A0C5D056909}" type="slidenum">
              <a:rPr lang="en-US" altLang="en-US" sz="825"/>
              <a:pPr eaLnBrk="1" hangingPunct="1">
                <a:lnSpc>
                  <a:spcPct val="100000"/>
                </a:lnSpc>
                <a:spcBef>
                  <a:spcPct val="0"/>
                </a:spcBef>
                <a:buFontTx/>
                <a:buNone/>
              </a:pPr>
              <a:t>2</a:t>
            </a:fld>
            <a:endParaRPr lang="en-US" altLang="en-US" sz="825"/>
          </a:p>
        </p:txBody>
      </p:sp>
      <p:sp>
        <p:nvSpPr>
          <p:cNvPr id="6" name="TextBox 5"/>
          <p:cNvSpPr txBox="1"/>
          <p:nvPr/>
        </p:nvSpPr>
        <p:spPr>
          <a:xfrm>
            <a:off x="3359944" y="5228036"/>
            <a:ext cx="2622834" cy="230832"/>
          </a:xfrm>
          <a:prstGeom prst="rect">
            <a:avLst/>
          </a:prstGeom>
          <a:noFill/>
        </p:spPr>
        <p:txBody>
          <a:bodyPr wrap="none">
            <a:spAutoFit/>
          </a:bodyPr>
          <a:lstStyle/>
          <a:p>
            <a:pPr>
              <a:defRPr/>
            </a:pPr>
            <a:r>
              <a:rPr lang="en-US" sz="900" dirty="0"/>
              <a:t>* Source: ml&amp;p research for USFRA, 10/11, n=1,400.</a:t>
            </a:r>
          </a:p>
        </p:txBody>
      </p:sp>
      <p:sp>
        <p:nvSpPr>
          <p:cNvPr id="7" name="Rectangle 6"/>
          <p:cNvSpPr/>
          <p:nvPr/>
        </p:nvSpPr>
        <p:spPr>
          <a:xfrm>
            <a:off x="3438129" y="3340198"/>
            <a:ext cx="5334466" cy="339278"/>
          </a:xfrm>
          <a:prstGeom prst="rect">
            <a:avLst/>
          </a:prstGeom>
          <a:solidFill>
            <a:srgbClr val="2461AA"/>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500" b="1" dirty="0"/>
              <a:t>Consumer attitudes*</a:t>
            </a:r>
          </a:p>
        </p:txBody>
      </p:sp>
      <p:sp>
        <p:nvSpPr>
          <p:cNvPr id="8" name="Rectangle 7"/>
          <p:cNvSpPr/>
          <p:nvPr/>
        </p:nvSpPr>
        <p:spPr>
          <a:xfrm>
            <a:off x="3438129" y="3718530"/>
            <a:ext cx="1749533" cy="556550"/>
          </a:xfrm>
          <a:prstGeom prst="rect">
            <a:avLst/>
          </a:prstGeom>
          <a:solidFill>
            <a:srgbClr val="86B1E6"/>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3000" b="1" dirty="0">
                <a:solidFill>
                  <a:srgbClr val="C00000"/>
                </a:solidFill>
              </a:rPr>
              <a:t>48%</a:t>
            </a:r>
          </a:p>
        </p:txBody>
      </p:sp>
      <p:sp>
        <p:nvSpPr>
          <p:cNvPr id="10" name="Rectangle 9"/>
          <p:cNvSpPr/>
          <p:nvPr/>
        </p:nvSpPr>
        <p:spPr>
          <a:xfrm>
            <a:off x="3438129" y="4318038"/>
            <a:ext cx="1749533" cy="725351"/>
          </a:xfrm>
          <a:prstGeom prst="rect">
            <a:avLst/>
          </a:prstGeom>
          <a:solidFill>
            <a:srgbClr val="86B1E6"/>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050" dirty="0">
                <a:solidFill>
                  <a:schemeClr val="tx1"/>
                </a:solidFill>
              </a:rPr>
              <a:t>Feel </a:t>
            </a:r>
            <a:r>
              <a:rPr lang="en-US" sz="1050" b="1" dirty="0">
                <a:solidFill>
                  <a:srgbClr val="C00000"/>
                </a:solidFill>
              </a:rPr>
              <a:t>uncomfortable </a:t>
            </a:r>
            <a:br>
              <a:rPr lang="en-US" sz="1050" b="1" dirty="0">
                <a:solidFill>
                  <a:srgbClr val="C00000"/>
                </a:solidFill>
              </a:rPr>
            </a:br>
            <a:r>
              <a:rPr lang="en-US" sz="1050" dirty="0">
                <a:solidFill>
                  <a:schemeClr val="tx1"/>
                </a:solidFill>
              </a:rPr>
              <a:t>about antibiotic use in animal production</a:t>
            </a:r>
          </a:p>
        </p:txBody>
      </p:sp>
      <p:sp>
        <p:nvSpPr>
          <p:cNvPr id="11" name="Rectangle 10"/>
          <p:cNvSpPr/>
          <p:nvPr/>
        </p:nvSpPr>
        <p:spPr>
          <a:xfrm>
            <a:off x="5230596" y="3718530"/>
            <a:ext cx="1749533" cy="556550"/>
          </a:xfrm>
          <a:prstGeom prst="rect">
            <a:avLst/>
          </a:prstGeom>
          <a:solidFill>
            <a:srgbClr val="86B1E6"/>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3000" b="1" dirty="0">
                <a:solidFill>
                  <a:srgbClr val="C00000"/>
                </a:solidFill>
              </a:rPr>
              <a:t>71%</a:t>
            </a:r>
          </a:p>
        </p:txBody>
      </p:sp>
      <p:sp>
        <p:nvSpPr>
          <p:cNvPr id="12" name="Rectangle 11"/>
          <p:cNvSpPr/>
          <p:nvPr/>
        </p:nvSpPr>
        <p:spPr>
          <a:xfrm>
            <a:off x="5230596" y="4318038"/>
            <a:ext cx="1749533" cy="725351"/>
          </a:xfrm>
          <a:prstGeom prst="rect">
            <a:avLst/>
          </a:prstGeom>
          <a:solidFill>
            <a:srgbClr val="86B1E6"/>
          </a:solidFill>
          <a:ln/>
        </p:spPr>
        <p:style>
          <a:lnRef idx="0">
            <a:schemeClr val="accent2"/>
          </a:lnRef>
          <a:fillRef idx="3">
            <a:schemeClr val="accent2"/>
          </a:fillRef>
          <a:effectRef idx="3">
            <a:schemeClr val="accent2"/>
          </a:effectRef>
          <a:fontRef idx="minor">
            <a:schemeClr val="lt1"/>
          </a:fontRef>
        </p:style>
        <p:txBody>
          <a:bodyPr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defRPr/>
            </a:pPr>
            <a:r>
              <a:rPr lang="en-US" sz="1050">
                <a:latin typeface="Arial" pitchFamily="34" charset="0"/>
              </a:rPr>
              <a:t>Have </a:t>
            </a:r>
            <a:r>
              <a:rPr lang="en-US" altLang="en-US" sz="1050" b="1">
                <a:solidFill>
                  <a:srgbClr val="C00000"/>
                </a:solidFill>
                <a:latin typeface="Arial" pitchFamily="34" charset="0"/>
              </a:rPr>
              <a:t>“</a:t>
            </a:r>
            <a:r>
              <a:rPr lang="en-US" sz="1050" b="1">
                <a:solidFill>
                  <a:srgbClr val="C00000"/>
                </a:solidFill>
                <a:latin typeface="Arial" pitchFamily="34" charset="0"/>
              </a:rPr>
              <a:t>serious or </a:t>
            </a:r>
            <a:br>
              <a:rPr lang="en-US" sz="1050" b="1">
                <a:solidFill>
                  <a:srgbClr val="C00000"/>
                </a:solidFill>
                <a:latin typeface="Arial" pitchFamily="34" charset="0"/>
              </a:rPr>
            </a:br>
            <a:r>
              <a:rPr lang="en-US" sz="1050" b="1">
                <a:solidFill>
                  <a:srgbClr val="C00000"/>
                </a:solidFill>
                <a:latin typeface="Arial" pitchFamily="34" charset="0"/>
              </a:rPr>
              <a:t>some concerns</a:t>
            </a:r>
            <a:r>
              <a:rPr lang="en-US" altLang="en-US" sz="1050" b="1">
                <a:solidFill>
                  <a:srgbClr val="C00000"/>
                </a:solidFill>
                <a:latin typeface="Arial" pitchFamily="34" charset="0"/>
              </a:rPr>
              <a:t>”</a:t>
            </a:r>
            <a:r>
              <a:rPr lang="en-US" sz="1050" b="1">
                <a:solidFill>
                  <a:srgbClr val="C00000"/>
                </a:solidFill>
                <a:latin typeface="Arial" pitchFamily="34" charset="0"/>
              </a:rPr>
              <a:t> </a:t>
            </a:r>
            <a:r>
              <a:rPr lang="en-US" sz="1050">
                <a:latin typeface="Arial" pitchFamily="34" charset="0"/>
              </a:rPr>
              <a:t>about  conventional methods</a:t>
            </a:r>
          </a:p>
        </p:txBody>
      </p:sp>
      <p:sp>
        <p:nvSpPr>
          <p:cNvPr id="13" name="Rectangle 12"/>
          <p:cNvSpPr/>
          <p:nvPr/>
        </p:nvSpPr>
        <p:spPr>
          <a:xfrm>
            <a:off x="7023062" y="3718530"/>
            <a:ext cx="1749533" cy="556550"/>
          </a:xfrm>
          <a:prstGeom prst="rect">
            <a:avLst/>
          </a:prstGeom>
          <a:solidFill>
            <a:srgbClr val="86B1E6"/>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3000" b="1" dirty="0">
                <a:solidFill>
                  <a:srgbClr val="C00000"/>
                </a:solidFill>
              </a:rPr>
              <a:t>53%</a:t>
            </a:r>
          </a:p>
        </p:txBody>
      </p:sp>
      <p:sp>
        <p:nvSpPr>
          <p:cNvPr id="14" name="Rectangle 13"/>
          <p:cNvSpPr/>
          <p:nvPr/>
        </p:nvSpPr>
        <p:spPr>
          <a:xfrm>
            <a:off x="7023062" y="4318038"/>
            <a:ext cx="1749533" cy="725351"/>
          </a:xfrm>
          <a:prstGeom prst="rect">
            <a:avLst/>
          </a:prstGeom>
          <a:solidFill>
            <a:srgbClr val="86B1E6"/>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050" dirty="0">
                <a:solidFill>
                  <a:schemeClr val="tx1"/>
                </a:solidFill>
              </a:rPr>
              <a:t>Frequently</a:t>
            </a:r>
            <a:r>
              <a:rPr lang="en-US" sz="1050" dirty="0"/>
              <a:t> </a:t>
            </a:r>
            <a:r>
              <a:rPr lang="en-US" sz="1050" b="1" dirty="0">
                <a:solidFill>
                  <a:srgbClr val="C00000"/>
                </a:solidFill>
              </a:rPr>
              <a:t>wonder </a:t>
            </a:r>
            <a:br>
              <a:rPr lang="en-US" sz="1050" b="1" dirty="0">
                <a:solidFill>
                  <a:srgbClr val="C00000"/>
                </a:solidFill>
              </a:rPr>
            </a:br>
            <a:r>
              <a:rPr lang="en-US" sz="1050" dirty="0">
                <a:solidFill>
                  <a:schemeClr val="tx1"/>
                </a:solidFill>
              </a:rPr>
              <a:t>if the food they buy </a:t>
            </a:r>
            <a:br>
              <a:rPr lang="en-US" sz="1050" dirty="0">
                <a:solidFill>
                  <a:schemeClr val="tx1"/>
                </a:solidFill>
              </a:rPr>
            </a:br>
            <a:r>
              <a:rPr lang="en-US" sz="1050" dirty="0">
                <a:solidFill>
                  <a:schemeClr val="tx1"/>
                </a:solidFill>
              </a:rPr>
              <a:t>is safe</a:t>
            </a:r>
            <a:endParaRPr lang="en-US" sz="1050" b="1" dirty="0">
              <a:solidFill>
                <a:schemeClr val="tx1"/>
              </a:solidFill>
            </a:endParaRPr>
          </a:p>
        </p:txBody>
      </p:sp>
    </p:spTree>
    <p:extLst>
      <p:ext uri="{BB962C8B-B14F-4D97-AF65-F5344CB8AC3E}">
        <p14:creationId xmlns:p14="http://schemas.microsoft.com/office/powerpoint/2010/main" val="38897659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4242" y="3040478"/>
            <a:ext cx="4764907" cy="3573681"/>
          </a:xfrm>
          <a:prstGeom prst="rect">
            <a:avLst/>
          </a:prstGeom>
        </p:spPr>
      </p:pic>
      <p:sp>
        <p:nvSpPr>
          <p:cNvPr id="2" name="Title 1"/>
          <p:cNvSpPr>
            <a:spLocks noGrp="1"/>
          </p:cNvSpPr>
          <p:nvPr>
            <p:ph type="title"/>
          </p:nvPr>
        </p:nvSpPr>
        <p:spPr>
          <a:xfrm>
            <a:off x="838200" y="62866"/>
            <a:ext cx="10515600" cy="1325563"/>
          </a:xfrm>
        </p:spPr>
        <p:txBody>
          <a:bodyPr/>
          <a:lstStyle/>
          <a:p>
            <a:r>
              <a:rPr lang="en-US" b="1" dirty="0" smtClean="0">
                <a:solidFill>
                  <a:schemeClr val="bg1"/>
                </a:solidFill>
              </a:rPr>
              <a:t>Antimicrobial Use &amp; Stewardship</a:t>
            </a:r>
            <a:endParaRPr lang="en-US" b="1"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sz="2400" dirty="0">
                <a:solidFill>
                  <a:srgbClr val="00B050"/>
                </a:solidFill>
                <a:effectLst>
                  <a:outerShdw blurRad="38100" dist="38100" dir="2700000" algn="tl">
                    <a:srgbClr val="000000">
                      <a:alpha val="43137"/>
                    </a:srgbClr>
                  </a:outerShdw>
                </a:effectLst>
              </a:rPr>
              <a:t>Stewardship</a:t>
            </a:r>
            <a:endParaRPr lang="en-US" sz="2400" dirty="0">
              <a:effectLst>
                <a:outerShdw blurRad="38100" dist="38100" dir="2700000" algn="tl">
                  <a:srgbClr val="000000">
                    <a:alpha val="43137"/>
                  </a:srgbClr>
                </a:outerShdw>
              </a:effectLst>
            </a:endParaRPr>
          </a:p>
          <a:p>
            <a:pPr lvl="1"/>
            <a:r>
              <a:rPr lang="en-US" b="1" dirty="0" smtClean="0"/>
              <a:t>Judicious Antimicrobial Use </a:t>
            </a:r>
            <a:r>
              <a:rPr lang="en-US" dirty="0" smtClean="0"/>
              <a:t>Principles</a:t>
            </a:r>
          </a:p>
          <a:p>
            <a:pPr lvl="1"/>
            <a:r>
              <a:rPr lang="en-US" dirty="0" smtClean="0"/>
              <a:t>Herd Health Guidelines and Best Management Practices</a:t>
            </a:r>
          </a:p>
          <a:p>
            <a:pPr lvl="2"/>
            <a:r>
              <a:rPr lang="en-US" sz="1600" dirty="0"/>
              <a:t>Existing </a:t>
            </a:r>
            <a:r>
              <a:rPr lang="en-US" sz="1600" b="1" dirty="0"/>
              <a:t>Quality Assurance </a:t>
            </a:r>
            <a:r>
              <a:rPr lang="en-US" sz="1600" dirty="0"/>
              <a:t>programs</a:t>
            </a:r>
          </a:p>
          <a:p>
            <a:pPr lvl="1"/>
            <a:r>
              <a:rPr lang="en-US" dirty="0" smtClean="0"/>
              <a:t>Antibiotic Alternatives</a:t>
            </a:r>
          </a:p>
          <a:p>
            <a:pPr lvl="2"/>
            <a:r>
              <a:rPr lang="en-US" sz="1600" dirty="0"/>
              <a:t>Scientifically proven to be </a:t>
            </a:r>
            <a:r>
              <a:rPr lang="en-US" sz="1600" b="1" dirty="0"/>
              <a:t>effective and practical</a:t>
            </a:r>
          </a:p>
          <a:p>
            <a:endParaRPr lang="en-US" sz="1600" dirty="0"/>
          </a:p>
          <a:p>
            <a:pPr marL="0" indent="0">
              <a:buNone/>
            </a:pPr>
            <a:r>
              <a:rPr lang="en-US" sz="2400" dirty="0">
                <a:solidFill>
                  <a:srgbClr val="2F5597"/>
                </a:solidFill>
                <a:effectLst>
                  <a:outerShdw blurRad="38100" dist="38100" dir="2700000" algn="tl">
                    <a:srgbClr val="000000">
                      <a:alpha val="43137"/>
                    </a:srgbClr>
                  </a:outerShdw>
                </a:effectLst>
              </a:rPr>
              <a:t>California Animal Health</a:t>
            </a:r>
            <a:br>
              <a:rPr lang="en-US" sz="2400" dirty="0">
                <a:solidFill>
                  <a:srgbClr val="2F5597"/>
                </a:solidFill>
                <a:effectLst>
                  <a:outerShdw blurRad="38100" dist="38100" dir="2700000" algn="tl">
                    <a:srgbClr val="000000">
                      <a:alpha val="43137"/>
                    </a:srgbClr>
                  </a:outerShdw>
                </a:effectLst>
              </a:rPr>
            </a:br>
            <a:r>
              <a:rPr lang="en-US" sz="2400" dirty="0">
                <a:solidFill>
                  <a:srgbClr val="2F5597"/>
                </a:solidFill>
                <a:effectLst>
                  <a:outerShdw blurRad="38100" dist="38100" dir="2700000" algn="tl">
                    <a:srgbClr val="000000">
                      <a:alpha val="43137"/>
                    </a:srgbClr>
                  </a:outerShdw>
                </a:effectLst>
              </a:rPr>
              <a:t>Monitoring System (CAHMS)</a:t>
            </a:r>
          </a:p>
          <a:p>
            <a:pPr lvl="1"/>
            <a:r>
              <a:rPr lang="en-US" dirty="0" smtClean="0"/>
              <a:t>Gather information on</a:t>
            </a:r>
          </a:p>
          <a:p>
            <a:pPr lvl="2"/>
            <a:r>
              <a:rPr lang="en-US" sz="1600" b="1" dirty="0"/>
              <a:t>Sales &amp; use </a:t>
            </a:r>
            <a:r>
              <a:rPr lang="en-US" sz="1600" dirty="0"/>
              <a:t>of MIADs</a:t>
            </a:r>
          </a:p>
          <a:p>
            <a:pPr lvl="2"/>
            <a:r>
              <a:rPr lang="en-US" sz="1600" dirty="0"/>
              <a:t>Livestock </a:t>
            </a:r>
            <a:r>
              <a:rPr lang="en-US" sz="1600" b="1" dirty="0"/>
              <a:t>management practices</a:t>
            </a:r>
            <a:r>
              <a:rPr lang="en-US" sz="1600" dirty="0"/>
              <a:t/>
            </a:r>
            <a:br>
              <a:rPr lang="en-US" sz="1600" dirty="0"/>
            </a:br>
            <a:r>
              <a:rPr lang="en-US" sz="1600" dirty="0"/>
              <a:t>(including animal health outcomes)</a:t>
            </a:r>
          </a:p>
          <a:p>
            <a:pPr lvl="2"/>
            <a:r>
              <a:rPr lang="en-US" sz="1600" dirty="0"/>
              <a:t>Trends in antimicrobial </a:t>
            </a:r>
            <a:r>
              <a:rPr lang="en-US" sz="1600" b="1" dirty="0"/>
              <a:t>resistance</a:t>
            </a:r>
          </a:p>
          <a:p>
            <a:pPr marL="342900" lvl="1" indent="0">
              <a:buNone/>
            </a:pPr>
            <a:endParaRPr lang="en-US" b="1" dirty="0" smtClean="0"/>
          </a:p>
          <a:p>
            <a:pPr marL="342900" lvl="1" indent="0">
              <a:buNone/>
            </a:pPr>
            <a:r>
              <a:rPr lang="en-US" sz="2000" b="1" dirty="0"/>
              <a:t>Confidentiality protected by law</a:t>
            </a:r>
          </a:p>
        </p:txBody>
      </p:sp>
    </p:spTree>
    <p:extLst>
      <p:ext uri="{BB962C8B-B14F-4D97-AF65-F5344CB8AC3E}">
        <p14:creationId xmlns:p14="http://schemas.microsoft.com/office/powerpoint/2010/main" val="40878146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866"/>
            <a:ext cx="10515600" cy="1325563"/>
          </a:xfrm>
        </p:spPr>
        <p:txBody>
          <a:bodyPr/>
          <a:lstStyle/>
          <a:p>
            <a:r>
              <a:rPr lang="en-US" b="1" dirty="0" smtClean="0">
                <a:solidFill>
                  <a:schemeClr val="bg1"/>
                </a:solidFill>
              </a:rPr>
              <a:t>Antimicrobial Use &amp; Stewardship</a:t>
            </a:r>
            <a:endParaRPr lang="en-US" b="1" dirty="0">
              <a:solidFill>
                <a:schemeClr val="bg1"/>
              </a:solidFill>
            </a:endParaRPr>
          </a:p>
        </p:txBody>
      </p:sp>
      <p:sp>
        <p:nvSpPr>
          <p:cNvPr id="3" name="Content Placeholder 2"/>
          <p:cNvSpPr>
            <a:spLocks noGrp="1"/>
          </p:cNvSpPr>
          <p:nvPr>
            <p:ph idx="1"/>
          </p:nvPr>
        </p:nvSpPr>
        <p:spPr/>
        <p:txBody>
          <a:bodyPr>
            <a:normAutofit fontScale="25000" lnSpcReduction="20000"/>
          </a:bodyPr>
          <a:lstStyle/>
          <a:p>
            <a:pPr marL="0" indent="0">
              <a:buNone/>
            </a:pPr>
            <a:r>
              <a:rPr lang="en-US" sz="12300" dirty="0" smtClean="0">
                <a:solidFill>
                  <a:srgbClr val="00B050"/>
                </a:solidFill>
                <a:effectLst>
                  <a:outerShdw blurRad="38100" dist="38100" dir="2700000" algn="tl">
                    <a:srgbClr val="000000">
                      <a:alpha val="43137"/>
                    </a:srgbClr>
                  </a:outerShdw>
                </a:effectLst>
              </a:rPr>
              <a:t>Stewardship  Committee to help Guide CDFA:</a:t>
            </a:r>
          </a:p>
          <a:p>
            <a:pPr lvl="1"/>
            <a:endParaRPr lang="en-US" b="1" dirty="0" smtClean="0"/>
          </a:p>
          <a:p>
            <a:pPr marL="688975">
              <a:tabLst>
                <a:tab pos="2860675" algn="l"/>
              </a:tabLst>
            </a:pPr>
            <a:r>
              <a:rPr lang="en-US" sz="6400" b="1" dirty="0"/>
              <a:t>Robert </a:t>
            </a:r>
            <a:r>
              <a:rPr lang="en-US" sz="6400" b="1" dirty="0" err="1"/>
              <a:t>Atwill</a:t>
            </a:r>
            <a:r>
              <a:rPr lang="en-US" sz="6400" b="1" dirty="0"/>
              <a:t>	</a:t>
            </a:r>
            <a:r>
              <a:rPr lang="en-US" sz="6400" b="1" dirty="0" smtClean="0"/>
              <a:t>UC CE  </a:t>
            </a:r>
            <a:r>
              <a:rPr lang="en-US" sz="6400" b="1" dirty="0"/>
              <a:t>Vet Med</a:t>
            </a:r>
            <a:endParaRPr lang="en-US" sz="6400" dirty="0"/>
          </a:p>
          <a:p>
            <a:pPr marL="688975">
              <a:tabLst>
                <a:tab pos="2860675" algn="l"/>
              </a:tabLst>
            </a:pPr>
            <a:r>
              <a:rPr lang="en-US" sz="6400" b="1" dirty="0"/>
              <a:t>Terry </a:t>
            </a:r>
            <a:r>
              <a:rPr lang="en-US" sz="6400" b="1" dirty="0" err="1"/>
              <a:t>Lehenbauer</a:t>
            </a:r>
            <a:r>
              <a:rPr lang="en-US" sz="6400" b="1" dirty="0"/>
              <a:t> 	</a:t>
            </a:r>
            <a:r>
              <a:rPr lang="en-US" sz="6400" b="1" dirty="0" smtClean="0"/>
              <a:t>UCD </a:t>
            </a:r>
            <a:r>
              <a:rPr lang="en-US" sz="6400" b="1" dirty="0"/>
              <a:t>Vet School Tulare</a:t>
            </a:r>
            <a:endParaRPr lang="en-US" sz="6400" dirty="0"/>
          </a:p>
          <a:p>
            <a:pPr marL="688975">
              <a:tabLst>
                <a:tab pos="2860675" algn="l"/>
              </a:tabLst>
            </a:pPr>
            <a:r>
              <a:rPr lang="en-US" sz="6400" b="1" dirty="0"/>
              <a:t>Joan Dean Rowe 	</a:t>
            </a:r>
            <a:r>
              <a:rPr lang="en-US" sz="6400" b="1" dirty="0" smtClean="0"/>
              <a:t>UCD </a:t>
            </a:r>
            <a:r>
              <a:rPr lang="en-US" sz="6400" b="1" dirty="0"/>
              <a:t>Vet School</a:t>
            </a:r>
            <a:endParaRPr lang="en-US" sz="6400" dirty="0"/>
          </a:p>
          <a:p>
            <a:pPr marL="688975">
              <a:tabLst>
                <a:tab pos="2860675" algn="l"/>
              </a:tabLst>
            </a:pPr>
            <a:r>
              <a:rPr lang="en-US" sz="6400" b="1" dirty="0"/>
              <a:t>Bennie </a:t>
            </a:r>
            <a:r>
              <a:rPr lang="en-US" sz="6400" b="1" dirty="0" err="1"/>
              <a:t>Osburn</a:t>
            </a:r>
            <a:r>
              <a:rPr lang="en-US" sz="6400" b="1" dirty="0"/>
              <a:t>   	UCD Vet </a:t>
            </a:r>
            <a:r>
              <a:rPr lang="en-US" sz="6400" b="1" dirty="0" smtClean="0"/>
              <a:t>School, Dean Emeritus</a:t>
            </a:r>
            <a:endParaRPr lang="en-US" sz="6400" dirty="0"/>
          </a:p>
          <a:p>
            <a:pPr marL="688975">
              <a:tabLst>
                <a:tab pos="2860675" algn="l"/>
              </a:tabLst>
            </a:pPr>
            <a:r>
              <a:rPr lang="en-US" sz="6400" b="1" dirty="0"/>
              <a:t>Jim </a:t>
            </a:r>
            <a:r>
              <a:rPr lang="en-US" sz="6400" b="1" dirty="0" err="1"/>
              <a:t>Oltjen</a:t>
            </a:r>
            <a:r>
              <a:rPr lang="en-US" sz="6400" b="1" dirty="0"/>
              <a:t> 	</a:t>
            </a:r>
            <a:r>
              <a:rPr lang="en-US" sz="6400" b="1" dirty="0" smtClean="0"/>
              <a:t>UC CE </a:t>
            </a:r>
            <a:r>
              <a:rPr lang="en-US" sz="6400" b="1" dirty="0"/>
              <a:t>Animal Science</a:t>
            </a:r>
            <a:endParaRPr lang="en-US" sz="6400" dirty="0"/>
          </a:p>
          <a:p>
            <a:pPr marL="688975">
              <a:tabLst>
                <a:tab pos="2860675" algn="l"/>
              </a:tabLst>
            </a:pPr>
            <a:r>
              <a:rPr lang="en-US" sz="6400" b="1" dirty="0"/>
              <a:t>Grant Miller  	CVMA</a:t>
            </a:r>
            <a:endParaRPr lang="en-US" sz="6400" dirty="0"/>
          </a:p>
          <a:p>
            <a:pPr marL="688975">
              <a:tabLst>
                <a:tab pos="2860675" algn="l"/>
              </a:tabLst>
            </a:pPr>
            <a:r>
              <a:rPr lang="en-US" sz="6400" b="1" dirty="0"/>
              <a:t>Rob Rutherford   	Cal </a:t>
            </a:r>
            <a:r>
              <a:rPr lang="en-US" sz="6400" b="1" dirty="0" smtClean="0"/>
              <a:t>Poly Emeritus</a:t>
            </a:r>
            <a:endParaRPr lang="en-US" sz="6400" dirty="0"/>
          </a:p>
          <a:p>
            <a:pPr marL="688975">
              <a:tabLst>
                <a:tab pos="2860675" algn="l"/>
              </a:tabLst>
            </a:pPr>
            <a:r>
              <a:rPr lang="en-US" sz="6400" b="1" dirty="0"/>
              <a:t>Dave Daley   	CCA and Chico State</a:t>
            </a:r>
            <a:endParaRPr lang="en-US" sz="6400" dirty="0"/>
          </a:p>
          <a:p>
            <a:pPr marL="688975">
              <a:tabLst>
                <a:tab pos="2860675" algn="l"/>
              </a:tabLst>
            </a:pPr>
            <a:r>
              <a:rPr lang="en-US" sz="6400" b="1" dirty="0"/>
              <a:t>Tina </a:t>
            </a:r>
            <a:r>
              <a:rPr lang="en-US" sz="6400" b="1" dirty="0" err="1"/>
              <a:t>Saitone</a:t>
            </a:r>
            <a:r>
              <a:rPr lang="en-US" sz="6400" b="1" dirty="0"/>
              <a:t> 	</a:t>
            </a:r>
            <a:r>
              <a:rPr lang="en-US" sz="6400" b="1" dirty="0" smtClean="0"/>
              <a:t>UC CE </a:t>
            </a:r>
            <a:r>
              <a:rPr lang="en-US" sz="6400" b="1" dirty="0"/>
              <a:t>Ag Econ</a:t>
            </a:r>
            <a:endParaRPr lang="en-US" sz="6400" dirty="0"/>
          </a:p>
          <a:p>
            <a:pPr marL="0" indent="0">
              <a:buNone/>
            </a:pPr>
            <a:endParaRPr lang="en-US" sz="1600" dirty="0"/>
          </a:p>
          <a:p>
            <a:pPr marL="0" indent="0">
              <a:buNone/>
            </a:pPr>
            <a:endParaRPr lang="en-US" sz="1600" dirty="0">
              <a:solidFill>
                <a:srgbClr val="2F5597"/>
              </a:solidFill>
              <a:effectLst>
                <a:outerShdw blurRad="38100" dist="38100" dir="2700000" algn="tl">
                  <a:srgbClr val="000000">
                    <a:alpha val="43137"/>
                  </a:srgbClr>
                </a:outerShdw>
              </a:effectLst>
            </a:endParaRPr>
          </a:p>
          <a:p>
            <a:pPr marL="0" indent="0">
              <a:buNone/>
            </a:pPr>
            <a:r>
              <a:rPr lang="en-US" sz="9600" dirty="0" smtClean="0">
                <a:solidFill>
                  <a:srgbClr val="2F5597"/>
                </a:solidFill>
                <a:effectLst>
                  <a:outerShdw blurRad="38100" dist="38100" dir="2700000" algn="tl">
                    <a:srgbClr val="000000">
                      <a:alpha val="43137"/>
                    </a:srgbClr>
                  </a:outerShdw>
                </a:effectLst>
              </a:rPr>
              <a:t>CDFA Veterinarians:  </a:t>
            </a:r>
            <a:r>
              <a:rPr lang="en-US" sz="7200" b="1" dirty="0"/>
              <a:t>Dennis Wilson, Rosie Busch, Marissa </a:t>
            </a:r>
            <a:r>
              <a:rPr lang="en-US" sz="7200" b="1" dirty="0" smtClean="0"/>
              <a:t>Silva</a:t>
            </a:r>
            <a:endParaRPr lang="en-US" sz="7200" b="1" dirty="0"/>
          </a:p>
        </p:txBody>
      </p:sp>
    </p:spTree>
    <p:extLst>
      <p:ext uri="{BB962C8B-B14F-4D97-AF65-F5344CB8AC3E}">
        <p14:creationId xmlns:p14="http://schemas.microsoft.com/office/powerpoint/2010/main" val="39460539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008"/>
            <a:ext cx="10515600" cy="1325563"/>
          </a:xfrm>
        </p:spPr>
        <p:txBody>
          <a:bodyPr/>
          <a:lstStyle/>
          <a:p>
            <a:r>
              <a:rPr lang="en-US" b="1" dirty="0" smtClean="0">
                <a:solidFill>
                  <a:schemeClr val="bg1"/>
                </a:solidFill>
              </a:rPr>
              <a:t>CAHMS Beef Survey</a:t>
            </a:r>
            <a:endParaRPr lang="en-US" b="1" dirty="0">
              <a:solidFill>
                <a:schemeClr val="bg1"/>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sz="2400" dirty="0">
                <a:solidFill>
                  <a:srgbClr val="009242"/>
                </a:solidFill>
                <a:effectLst>
                  <a:outerShdw blurRad="38100" dist="38100" dir="2700000" algn="tl">
                    <a:srgbClr val="000000">
                      <a:alpha val="43137"/>
                    </a:srgbClr>
                  </a:outerShdw>
                </a:effectLst>
              </a:rPr>
              <a:t>2016 Cow-Calf Beef California </a:t>
            </a:r>
            <a:br>
              <a:rPr lang="en-US" sz="2400" dirty="0">
                <a:solidFill>
                  <a:srgbClr val="009242"/>
                </a:solidFill>
                <a:effectLst>
                  <a:outerShdw blurRad="38100" dist="38100" dir="2700000" algn="tl">
                    <a:srgbClr val="000000">
                      <a:alpha val="43137"/>
                    </a:srgbClr>
                  </a:outerShdw>
                </a:effectLst>
              </a:rPr>
            </a:br>
            <a:r>
              <a:rPr lang="en-US" sz="2400" dirty="0">
                <a:solidFill>
                  <a:srgbClr val="009242"/>
                </a:solidFill>
                <a:effectLst>
                  <a:outerShdw blurRad="38100" dist="38100" dir="2700000" algn="tl">
                    <a:srgbClr val="000000">
                      <a:alpha val="43137"/>
                    </a:srgbClr>
                  </a:outerShdw>
                </a:effectLst>
              </a:rPr>
              <a:t>Antimicrobial Use and Stewardship Survey</a:t>
            </a:r>
          </a:p>
          <a:p>
            <a:pPr lvl="1"/>
            <a:r>
              <a:rPr lang="en-US" dirty="0" smtClean="0"/>
              <a:t>Mailing </a:t>
            </a:r>
            <a:r>
              <a:rPr lang="en-US" dirty="0"/>
              <a:t>out in </a:t>
            </a:r>
            <a:r>
              <a:rPr lang="en-US" b="1" dirty="0" smtClean="0"/>
              <a:t>Fall 2017</a:t>
            </a:r>
            <a:endParaRPr lang="en-US" b="1" dirty="0"/>
          </a:p>
          <a:p>
            <a:pPr lvl="1"/>
            <a:r>
              <a:rPr lang="en-US" dirty="0"/>
              <a:t>Includes pre-paid return envelope</a:t>
            </a:r>
          </a:p>
          <a:p>
            <a:pPr lvl="1"/>
            <a:r>
              <a:rPr lang="en-US" dirty="0"/>
              <a:t>Voluntary, anonymous survey</a:t>
            </a:r>
          </a:p>
          <a:p>
            <a:pPr lvl="1"/>
            <a:r>
              <a:rPr lang="en-US" dirty="0"/>
              <a:t>All information held </a:t>
            </a:r>
            <a:r>
              <a:rPr lang="en-US" b="1" dirty="0"/>
              <a:t>confidential</a:t>
            </a:r>
            <a:r>
              <a:rPr lang="en-US" dirty="0"/>
              <a:t>, </a:t>
            </a:r>
            <a:r>
              <a:rPr lang="en-US" dirty="0" smtClean="0"/>
              <a:t/>
            </a:r>
            <a:br>
              <a:rPr lang="en-US" dirty="0" smtClean="0"/>
            </a:br>
            <a:r>
              <a:rPr lang="en-US" dirty="0" smtClean="0"/>
              <a:t>as </a:t>
            </a:r>
            <a:r>
              <a:rPr lang="en-US" dirty="0"/>
              <a:t>mandated by law</a:t>
            </a:r>
          </a:p>
          <a:p>
            <a:pPr marL="0" indent="0">
              <a:buNone/>
            </a:pPr>
            <a:endParaRPr lang="en-US" sz="1800" dirty="0"/>
          </a:p>
          <a:p>
            <a:pPr marL="0" indent="0">
              <a:buNone/>
            </a:pPr>
            <a:r>
              <a:rPr lang="en-US" sz="2400" dirty="0">
                <a:solidFill>
                  <a:srgbClr val="2F5597"/>
                </a:solidFill>
                <a:effectLst>
                  <a:outerShdw blurRad="38100" dist="38100" dir="2700000" algn="tl">
                    <a:srgbClr val="000000">
                      <a:alpha val="43137"/>
                    </a:srgbClr>
                  </a:outerShdw>
                </a:effectLst>
              </a:rPr>
              <a:t>Although voluntary, participation is crucial! </a:t>
            </a:r>
          </a:p>
          <a:p>
            <a:pPr lvl="1"/>
            <a:r>
              <a:rPr lang="en-US" dirty="0" smtClean="0"/>
              <a:t>Information direct from the source </a:t>
            </a:r>
            <a:br>
              <a:rPr lang="en-US" dirty="0" smtClean="0"/>
            </a:br>
            <a:r>
              <a:rPr lang="en-US" dirty="0" smtClean="0"/>
              <a:t>(</a:t>
            </a:r>
            <a:r>
              <a:rPr lang="en-US" b="1" dirty="0" smtClean="0"/>
              <a:t>no assumptions </a:t>
            </a:r>
            <a:r>
              <a:rPr lang="en-US" dirty="0" smtClean="0"/>
              <a:t>made for the industry)</a:t>
            </a:r>
          </a:p>
          <a:p>
            <a:pPr lvl="1"/>
            <a:r>
              <a:rPr lang="en-US" dirty="0" smtClean="0"/>
              <a:t>Helps the </a:t>
            </a:r>
            <a:r>
              <a:rPr lang="en-US" dirty="0"/>
              <a:t>Antimicrobial Use &amp; Stewardship </a:t>
            </a:r>
            <a:r>
              <a:rPr lang="en-US" dirty="0" smtClean="0"/>
              <a:t>program </a:t>
            </a:r>
            <a:br>
              <a:rPr lang="en-US" dirty="0" smtClean="0"/>
            </a:br>
            <a:r>
              <a:rPr lang="en-US" dirty="0" smtClean="0"/>
              <a:t>provide </a:t>
            </a:r>
            <a:r>
              <a:rPr lang="en-US" b="1" dirty="0" smtClean="0"/>
              <a:t>useful resources</a:t>
            </a:r>
          </a:p>
          <a:p>
            <a:pPr lvl="2"/>
            <a:r>
              <a:rPr lang="en-US" sz="1600" dirty="0"/>
              <a:t>Better serve the California </a:t>
            </a:r>
            <a:r>
              <a:rPr lang="en-US" sz="1600" dirty="0" smtClean="0"/>
              <a:t>livestock </a:t>
            </a:r>
            <a:r>
              <a:rPr lang="en-US" sz="1600" dirty="0"/>
              <a:t>industry</a:t>
            </a:r>
          </a:p>
          <a:p>
            <a:pPr lvl="1"/>
            <a:r>
              <a:rPr lang="en-US" dirty="0" smtClean="0"/>
              <a:t>Deliver tools for California producers to take an </a:t>
            </a:r>
            <a:r>
              <a:rPr lang="en-US" b="1" dirty="0" smtClean="0"/>
              <a:t>active and progressive role </a:t>
            </a:r>
            <a:r>
              <a:rPr lang="en-US" dirty="0" smtClean="0"/>
              <a:t>in the fight </a:t>
            </a:r>
            <a:r>
              <a:rPr lang="en-US" b="1" dirty="0" smtClean="0"/>
              <a:t>against antimicrobial resistance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798341" y="1377571"/>
            <a:ext cx="2558375" cy="3310838"/>
          </a:xfrm>
          <a:prstGeom prst="rect">
            <a:avLst/>
          </a:prstGeom>
          <a:noFill/>
          <a:ln>
            <a:solidFill>
              <a:schemeClr val="accent5">
                <a:lumMod val="75000"/>
              </a:schemeClr>
            </a:solidFill>
          </a:ln>
        </p:spPr>
      </p:pic>
    </p:spTree>
    <p:extLst>
      <p:ext uri="{BB962C8B-B14F-4D97-AF65-F5344CB8AC3E}">
        <p14:creationId xmlns:p14="http://schemas.microsoft.com/office/powerpoint/2010/main" val="38540162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301" y="79375"/>
            <a:ext cx="10515600" cy="1325563"/>
          </a:xfrm>
        </p:spPr>
        <p:txBody>
          <a:bodyPr/>
          <a:lstStyle/>
          <a:p>
            <a:r>
              <a:rPr lang="en-US" b="1" dirty="0" smtClean="0">
                <a:solidFill>
                  <a:schemeClr val="bg1"/>
                </a:solidFill>
              </a:rPr>
              <a:t>Three C’s of Antibiotic Use</a:t>
            </a:r>
            <a:endParaRPr lang="en-US" b="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9301" y="2347203"/>
            <a:ext cx="8229600" cy="29842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009787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smtClean="0">
                <a:solidFill>
                  <a:schemeClr val="bg1"/>
                </a:solidFill>
              </a:rPr>
              <a:t>Additional Resources </a:t>
            </a:r>
            <a:endParaRPr lang="en-US" b="1" dirty="0">
              <a:solidFill>
                <a:schemeClr val="bg1"/>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06" t="-27" r="490" b="1181"/>
          <a:stretch/>
        </p:blipFill>
        <p:spPr>
          <a:xfrm>
            <a:off x="3638215" y="1756410"/>
            <a:ext cx="4915570" cy="420243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681381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9851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946797" y="1101329"/>
            <a:ext cx="6172200" cy="438150"/>
          </a:xfrm>
        </p:spPr>
        <p:txBody>
          <a:bodyPr>
            <a:normAutofit fontScale="90000"/>
          </a:bodyPr>
          <a:lstStyle/>
          <a:p>
            <a:pPr>
              <a:defRPr/>
            </a:pPr>
            <a:r>
              <a:rPr lang="en-US" dirty="0">
                <a:solidFill>
                  <a:schemeClr val="tx1"/>
                </a:solidFill>
                <a:ea typeface="+mj-ea"/>
              </a:rPr>
              <a:t>Access to Antibiotics </a:t>
            </a:r>
          </a:p>
        </p:txBody>
      </p:sp>
      <p:sp>
        <p:nvSpPr>
          <p:cNvPr id="12291" name="Content Placeholder 2"/>
          <p:cNvSpPr>
            <a:spLocks noGrp="1"/>
          </p:cNvSpPr>
          <p:nvPr>
            <p:ph idx="1"/>
          </p:nvPr>
        </p:nvSpPr>
        <p:spPr>
          <a:xfrm>
            <a:off x="2936083" y="1683546"/>
            <a:ext cx="6531769" cy="645319"/>
          </a:xfrm>
        </p:spPr>
        <p:txBody>
          <a:bodyPr>
            <a:normAutofit fontScale="70000" lnSpcReduction="20000"/>
          </a:bodyPr>
          <a:lstStyle/>
          <a:p>
            <a:pPr>
              <a:spcBef>
                <a:spcPct val="0"/>
              </a:spcBef>
              <a:spcAft>
                <a:spcPts val="900"/>
              </a:spcAft>
            </a:pPr>
            <a:r>
              <a:rPr lang="en-US" altLang="en-US"/>
              <a:t>FDA issues 3 documents proposing to modify use of medically important antibiotics in food-producing animals</a:t>
            </a:r>
          </a:p>
        </p:txBody>
      </p:sp>
      <p:sp>
        <p:nvSpPr>
          <p:cNvPr id="122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2250"/>
              </a:lnSpc>
              <a:spcBef>
                <a:spcPct val="50000"/>
              </a:spcBef>
              <a:buChar char="•"/>
              <a:defRPr sz="1800">
                <a:solidFill>
                  <a:schemeClr val="tx1"/>
                </a:solidFill>
                <a:latin typeface="Arial" charset="0"/>
                <a:ea typeface="ＭＳ Ｐゴシック" pitchFamily="34" charset="-128"/>
              </a:defRPr>
            </a:lvl1pPr>
            <a:lvl2pPr marL="557213" indent="-214313" eaLnBrk="0" hangingPunct="0">
              <a:spcBef>
                <a:spcPct val="20000"/>
              </a:spcBef>
              <a:buChar char="–"/>
              <a:defRPr sz="1500">
                <a:solidFill>
                  <a:schemeClr val="tx1"/>
                </a:solidFill>
                <a:latin typeface="Arial" charset="0"/>
                <a:ea typeface="ＭＳ Ｐゴシック" pitchFamily="34" charset="-128"/>
              </a:defRPr>
            </a:lvl2pPr>
            <a:lvl3pPr marL="857250" indent="-171450" eaLnBrk="0" hangingPunct="0">
              <a:spcBef>
                <a:spcPct val="20000"/>
              </a:spcBef>
              <a:buChar char="•"/>
              <a:defRPr>
                <a:solidFill>
                  <a:schemeClr val="tx1"/>
                </a:solidFill>
                <a:latin typeface="Arial" charset="0"/>
                <a:ea typeface="ＭＳ Ｐゴシック" pitchFamily="34" charset="-128"/>
              </a:defRPr>
            </a:lvl3pPr>
            <a:lvl4pPr marL="1200150" indent="-171450" eaLnBrk="0" hangingPunct="0">
              <a:spcBef>
                <a:spcPct val="20000"/>
              </a:spcBef>
              <a:buChar char="–"/>
              <a:defRPr sz="1200">
                <a:solidFill>
                  <a:schemeClr val="tx1"/>
                </a:solidFill>
                <a:latin typeface="Arial" charset="0"/>
                <a:ea typeface="ＭＳ Ｐゴシック" pitchFamily="34" charset="-128"/>
              </a:defRPr>
            </a:lvl4pPr>
            <a:lvl5pPr marL="1543050" indent="-171450" eaLnBrk="0" hangingPunct="0">
              <a:spcBef>
                <a:spcPct val="20000"/>
              </a:spcBef>
              <a:buChar char="»"/>
              <a:defRPr sz="1200">
                <a:solidFill>
                  <a:schemeClr val="tx1"/>
                </a:solidFill>
                <a:latin typeface="Arial" charset="0"/>
                <a:ea typeface="ＭＳ Ｐゴシック" pitchFamily="34" charset="-128"/>
              </a:defRPr>
            </a:lvl5pPr>
            <a:lvl6pPr marL="1885950" indent="-171450" eaLnBrk="0" fontAlgn="base" hangingPunct="0">
              <a:spcBef>
                <a:spcPct val="20000"/>
              </a:spcBef>
              <a:spcAft>
                <a:spcPct val="0"/>
              </a:spcAft>
              <a:buChar char="»"/>
              <a:defRPr sz="1200">
                <a:solidFill>
                  <a:schemeClr val="tx1"/>
                </a:solidFill>
                <a:latin typeface="Arial" charset="0"/>
                <a:ea typeface="ＭＳ Ｐゴシック" pitchFamily="34" charset="-128"/>
              </a:defRPr>
            </a:lvl6pPr>
            <a:lvl7pPr marL="2228850" indent="-171450" eaLnBrk="0" fontAlgn="base" hangingPunct="0">
              <a:spcBef>
                <a:spcPct val="20000"/>
              </a:spcBef>
              <a:spcAft>
                <a:spcPct val="0"/>
              </a:spcAft>
              <a:buChar char="»"/>
              <a:defRPr sz="1200">
                <a:solidFill>
                  <a:schemeClr val="tx1"/>
                </a:solidFill>
                <a:latin typeface="Arial" charset="0"/>
                <a:ea typeface="ＭＳ Ｐゴシック" pitchFamily="34" charset="-128"/>
              </a:defRPr>
            </a:lvl7pPr>
            <a:lvl8pPr marL="2571750" indent="-171450" eaLnBrk="0" fontAlgn="base" hangingPunct="0">
              <a:spcBef>
                <a:spcPct val="20000"/>
              </a:spcBef>
              <a:spcAft>
                <a:spcPct val="0"/>
              </a:spcAft>
              <a:buChar char="»"/>
              <a:defRPr sz="1200">
                <a:solidFill>
                  <a:schemeClr val="tx1"/>
                </a:solidFill>
                <a:latin typeface="Arial" charset="0"/>
                <a:ea typeface="ＭＳ Ｐゴシック" pitchFamily="34" charset="-128"/>
              </a:defRPr>
            </a:lvl8pPr>
            <a:lvl9pPr marL="2914650" indent="-171450" eaLnBrk="0" fontAlgn="base" hangingPunct="0">
              <a:spcBef>
                <a:spcPct val="20000"/>
              </a:spcBef>
              <a:spcAft>
                <a:spcPct val="0"/>
              </a:spcAft>
              <a:buChar char="»"/>
              <a:defRPr sz="1200">
                <a:solidFill>
                  <a:schemeClr val="tx1"/>
                </a:solidFill>
                <a:latin typeface="Arial" charset="0"/>
                <a:ea typeface="ＭＳ Ｐゴシック" pitchFamily="34" charset="-128"/>
              </a:defRPr>
            </a:lvl9pPr>
          </a:lstStyle>
          <a:p>
            <a:pPr eaLnBrk="1" hangingPunct="1">
              <a:lnSpc>
                <a:spcPct val="100000"/>
              </a:lnSpc>
              <a:spcBef>
                <a:spcPct val="0"/>
              </a:spcBef>
              <a:buFontTx/>
              <a:buNone/>
            </a:pPr>
            <a:fld id="{9DD78259-8627-4E6F-8780-4D7B36A1F954}" type="slidenum">
              <a:rPr lang="en-US" altLang="en-US" sz="825"/>
              <a:pPr eaLnBrk="1" hangingPunct="1">
                <a:lnSpc>
                  <a:spcPct val="100000"/>
                </a:lnSpc>
                <a:spcBef>
                  <a:spcPct val="0"/>
                </a:spcBef>
                <a:buFontTx/>
                <a:buNone/>
              </a:pPr>
              <a:t>26</a:t>
            </a:fld>
            <a:endParaRPr lang="en-US" altLang="en-US" sz="825"/>
          </a:p>
        </p:txBody>
      </p:sp>
      <p:pic>
        <p:nvPicPr>
          <p:cNvPr id="1229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4701" y="2612232"/>
            <a:ext cx="1854994"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956" y="2612232"/>
            <a:ext cx="1853804"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4023" y="2612232"/>
            <a:ext cx="1854994"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355181" y="4885136"/>
            <a:ext cx="1614488" cy="461665"/>
          </a:xfrm>
          <a:prstGeom prst="rect">
            <a:avLst/>
          </a:prstGeom>
          <a:noFill/>
        </p:spPr>
        <p:txBody>
          <a:bodyPr>
            <a:spAutoFit/>
          </a:bodyPr>
          <a:lstStyle/>
          <a:p>
            <a:pPr>
              <a:defRPr/>
            </a:pPr>
            <a:r>
              <a:rPr lang="en-US" sz="1200" dirty="0"/>
              <a:t>Guidance for Industry (GFI) #209</a:t>
            </a:r>
          </a:p>
        </p:txBody>
      </p:sp>
      <p:sp>
        <p:nvSpPr>
          <p:cNvPr id="9" name="TextBox 8"/>
          <p:cNvSpPr txBox="1"/>
          <p:nvPr/>
        </p:nvSpPr>
        <p:spPr>
          <a:xfrm>
            <a:off x="5410200" y="4898233"/>
            <a:ext cx="1614488" cy="461665"/>
          </a:xfrm>
          <a:prstGeom prst="rect">
            <a:avLst/>
          </a:prstGeom>
          <a:noFill/>
        </p:spPr>
        <p:txBody>
          <a:bodyPr>
            <a:spAutoFit/>
          </a:bodyPr>
          <a:lstStyle/>
          <a:p>
            <a:pPr>
              <a:defRPr/>
            </a:pPr>
            <a:r>
              <a:rPr lang="en-US" sz="1200" dirty="0"/>
              <a:t>Guidance for Industry (GFI) #213</a:t>
            </a:r>
          </a:p>
        </p:txBody>
      </p:sp>
      <p:sp>
        <p:nvSpPr>
          <p:cNvPr id="10" name="TextBox 9"/>
          <p:cNvSpPr txBox="1"/>
          <p:nvPr/>
        </p:nvSpPr>
        <p:spPr>
          <a:xfrm>
            <a:off x="7466410" y="4892281"/>
            <a:ext cx="1614488" cy="276999"/>
          </a:xfrm>
          <a:prstGeom prst="rect">
            <a:avLst/>
          </a:prstGeom>
          <a:noFill/>
        </p:spPr>
        <p:txBody>
          <a:bodyPr>
            <a:spAutoFit/>
          </a:bodyPr>
          <a:lstStyle/>
          <a:p>
            <a:pPr>
              <a:defRPr/>
            </a:pPr>
            <a:r>
              <a:rPr lang="en-US" sz="1200" dirty="0"/>
              <a:t>CFR 558 </a:t>
            </a:r>
          </a:p>
        </p:txBody>
      </p:sp>
    </p:spTree>
    <p:extLst>
      <p:ext uri="{BB962C8B-B14F-4D97-AF65-F5344CB8AC3E}">
        <p14:creationId xmlns:p14="http://schemas.microsoft.com/office/powerpoint/2010/main" val="3632390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6705" y="648716"/>
            <a:ext cx="7886700" cy="994172"/>
          </a:xfrm>
        </p:spPr>
        <p:txBody>
          <a:bodyPr/>
          <a:lstStyle/>
          <a:p>
            <a:pPr>
              <a:defRPr/>
            </a:pPr>
            <a:r>
              <a:rPr lang="en-US" dirty="0">
                <a:solidFill>
                  <a:schemeClr val="tx1"/>
                </a:solidFill>
                <a:ea typeface="+mj-ea"/>
              </a:rPr>
              <a:t>Guidance for Industry #209</a:t>
            </a:r>
          </a:p>
        </p:txBody>
      </p:sp>
      <p:sp>
        <p:nvSpPr>
          <p:cNvPr id="13315" name="Content Placeholder 2"/>
          <p:cNvSpPr>
            <a:spLocks noGrp="1"/>
          </p:cNvSpPr>
          <p:nvPr>
            <p:ph idx="1"/>
          </p:nvPr>
        </p:nvSpPr>
        <p:spPr>
          <a:xfrm>
            <a:off x="2936082" y="1687118"/>
            <a:ext cx="5722144" cy="1801415"/>
          </a:xfrm>
        </p:spPr>
        <p:txBody>
          <a:bodyPr>
            <a:normAutofit fontScale="70000" lnSpcReduction="20000"/>
          </a:bodyPr>
          <a:lstStyle/>
          <a:p>
            <a:pPr>
              <a:spcBef>
                <a:spcPct val="0"/>
              </a:spcBef>
              <a:spcAft>
                <a:spcPts val="900"/>
              </a:spcAft>
            </a:pPr>
            <a:r>
              <a:rPr lang="en-US" altLang="en-US"/>
              <a:t>The “what” component </a:t>
            </a:r>
          </a:p>
          <a:p>
            <a:pPr>
              <a:spcBef>
                <a:spcPct val="0"/>
              </a:spcBef>
              <a:spcAft>
                <a:spcPts val="900"/>
              </a:spcAft>
            </a:pPr>
            <a:r>
              <a:rPr lang="en-US" altLang="en-US"/>
              <a:t>Establishes “judicious use” principle</a:t>
            </a:r>
          </a:p>
          <a:p>
            <a:pPr marL="427435" lvl="1" indent="-254794">
              <a:lnSpc>
                <a:spcPts val="1800"/>
              </a:lnSpc>
              <a:spcBef>
                <a:spcPct val="0"/>
              </a:spcBef>
              <a:spcAft>
                <a:spcPts val="900"/>
              </a:spcAft>
            </a:pPr>
            <a:r>
              <a:rPr lang="en-US" altLang="en-US"/>
              <a:t>Limits shared-class antibiotics to therapeutic purposes</a:t>
            </a:r>
          </a:p>
          <a:p>
            <a:pPr>
              <a:spcBef>
                <a:spcPct val="0"/>
              </a:spcBef>
              <a:spcAft>
                <a:spcPts val="900"/>
              </a:spcAft>
            </a:pPr>
            <a:r>
              <a:rPr lang="en-US" altLang="en-US"/>
              <a:t>Key: Use of </a:t>
            </a:r>
            <a:r>
              <a:rPr lang="en-US" altLang="en-US" b="1">
                <a:solidFill>
                  <a:srgbClr val="C00000"/>
                </a:solidFill>
              </a:rPr>
              <a:t>medically important </a:t>
            </a:r>
            <a:r>
              <a:rPr lang="en-US" altLang="en-US"/>
              <a:t>antimicrobial drugs in food-producing animals should be limited to: </a:t>
            </a:r>
          </a:p>
        </p:txBody>
      </p:sp>
      <p:sp>
        <p:nvSpPr>
          <p:cNvPr id="133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2250"/>
              </a:lnSpc>
              <a:spcBef>
                <a:spcPct val="50000"/>
              </a:spcBef>
              <a:buChar char="•"/>
              <a:defRPr sz="1800">
                <a:solidFill>
                  <a:schemeClr val="tx1"/>
                </a:solidFill>
                <a:latin typeface="Arial" charset="0"/>
                <a:ea typeface="ＭＳ Ｐゴシック" pitchFamily="34" charset="-128"/>
              </a:defRPr>
            </a:lvl1pPr>
            <a:lvl2pPr marL="557213" indent="-214313" eaLnBrk="0" hangingPunct="0">
              <a:spcBef>
                <a:spcPct val="20000"/>
              </a:spcBef>
              <a:buChar char="–"/>
              <a:defRPr sz="1500">
                <a:solidFill>
                  <a:schemeClr val="tx1"/>
                </a:solidFill>
                <a:latin typeface="Arial" charset="0"/>
                <a:ea typeface="ＭＳ Ｐゴシック" pitchFamily="34" charset="-128"/>
              </a:defRPr>
            </a:lvl2pPr>
            <a:lvl3pPr marL="857250" indent="-171450" eaLnBrk="0" hangingPunct="0">
              <a:spcBef>
                <a:spcPct val="20000"/>
              </a:spcBef>
              <a:buChar char="•"/>
              <a:defRPr>
                <a:solidFill>
                  <a:schemeClr val="tx1"/>
                </a:solidFill>
                <a:latin typeface="Arial" charset="0"/>
                <a:ea typeface="ＭＳ Ｐゴシック" pitchFamily="34" charset="-128"/>
              </a:defRPr>
            </a:lvl3pPr>
            <a:lvl4pPr marL="1200150" indent="-171450" eaLnBrk="0" hangingPunct="0">
              <a:spcBef>
                <a:spcPct val="20000"/>
              </a:spcBef>
              <a:buChar char="–"/>
              <a:defRPr sz="1200">
                <a:solidFill>
                  <a:schemeClr val="tx1"/>
                </a:solidFill>
                <a:latin typeface="Arial" charset="0"/>
                <a:ea typeface="ＭＳ Ｐゴシック" pitchFamily="34" charset="-128"/>
              </a:defRPr>
            </a:lvl4pPr>
            <a:lvl5pPr marL="1543050" indent="-171450" eaLnBrk="0" hangingPunct="0">
              <a:spcBef>
                <a:spcPct val="20000"/>
              </a:spcBef>
              <a:buChar char="»"/>
              <a:defRPr sz="1200">
                <a:solidFill>
                  <a:schemeClr val="tx1"/>
                </a:solidFill>
                <a:latin typeface="Arial" charset="0"/>
                <a:ea typeface="ＭＳ Ｐゴシック" pitchFamily="34" charset="-128"/>
              </a:defRPr>
            </a:lvl5pPr>
            <a:lvl6pPr marL="1885950" indent="-171450" eaLnBrk="0" fontAlgn="base" hangingPunct="0">
              <a:spcBef>
                <a:spcPct val="20000"/>
              </a:spcBef>
              <a:spcAft>
                <a:spcPct val="0"/>
              </a:spcAft>
              <a:buChar char="»"/>
              <a:defRPr sz="1200">
                <a:solidFill>
                  <a:schemeClr val="tx1"/>
                </a:solidFill>
                <a:latin typeface="Arial" charset="0"/>
                <a:ea typeface="ＭＳ Ｐゴシック" pitchFamily="34" charset="-128"/>
              </a:defRPr>
            </a:lvl6pPr>
            <a:lvl7pPr marL="2228850" indent="-171450" eaLnBrk="0" fontAlgn="base" hangingPunct="0">
              <a:spcBef>
                <a:spcPct val="20000"/>
              </a:spcBef>
              <a:spcAft>
                <a:spcPct val="0"/>
              </a:spcAft>
              <a:buChar char="»"/>
              <a:defRPr sz="1200">
                <a:solidFill>
                  <a:schemeClr val="tx1"/>
                </a:solidFill>
                <a:latin typeface="Arial" charset="0"/>
                <a:ea typeface="ＭＳ Ｐゴシック" pitchFamily="34" charset="-128"/>
              </a:defRPr>
            </a:lvl7pPr>
            <a:lvl8pPr marL="2571750" indent="-171450" eaLnBrk="0" fontAlgn="base" hangingPunct="0">
              <a:spcBef>
                <a:spcPct val="20000"/>
              </a:spcBef>
              <a:spcAft>
                <a:spcPct val="0"/>
              </a:spcAft>
              <a:buChar char="»"/>
              <a:defRPr sz="1200">
                <a:solidFill>
                  <a:schemeClr val="tx1"/>
                </a:solidFill>
                <a:latin typeface="Arial" charset="0"/>
                <a:ea typeface="ＭＳ Ｐゴシック" pitchFamily="34" charset="-128"/>
              </a:defRPr>
            </a:lvl8pPr>
            <a:lvl9pPr marL="2914650" indent="-171450" eaLnBrk="0" fontAlgn="base" hangingPunct="0">
              <a:spcBef>
                <a:spcPct val="20000"/>
              </a:spcBef>
              <a:spcAft>
                <a:spcPct val="0"/>
              </a:spcAft>
              <a:buChar char="»"/>
              <a:defRPr sz="1200">
                <a:solidFill>
                  <a:schemeClr val="tx1"/>
                </a:solidFill>
                <a:latin typeface="Arial" charset="0"/>
                <a:ea typeface="ＭＳ Ｐゴシック" pitchFamily="34" charset="-128"/>
              </a:defRPr>
            </a:lvl9pPr>
          </a:lstStyle>
          <a:p>
            <a:pPr eaLnBrk="1" hangingPunct="1">
              <a:lnSpc>
                <a:spcPct val="100000"/>
              </a:lnSpc>
              <a:spcBef>
                <a:spcPct val="0"/>
              </a:spcBef>
              <a:buFontTx/>
              <a:buNone/>
            </a:pPr>
            <a:fld id="{67D81812-7DAD-4036-A048-7F124F574DE2}" type="slidenum">
              <a:rPr lang="en-US" altLang="en-US" sz="825"/>
              <a:pPr eaLnBrk="1" hangingPunct="1">
                <a:lnSpc>
                  <a:spcPct val="100000"/>
                </a:lnSpc>
                <a:spcBef>
                  <a:spcPct val="0"/>
                </a:spcBef>
                <a:buFontTx/>
                <a:buNone/>
              </a:pPr>
              <a:t>27</a:t>
            </a:fld>
            <a:endParaRPr lang="en-US" altLang="en-US" sz="825"/>
          </a:p>
        </p:txBody>
      </p:sp>
      <p:grpSp>
        <p:nvGrpSpPr>
          <p:cNvPr id="13317" name="Group 10"/>
          <p:cNvGrpSpPr>
            <a:grpSpLocks/>
          </p:cNvGrpSpPr>
          <p:nvPr/>
        </p:nvGrpSpPr>
        <p:grpSpPr bwMode="auto">
          <a:xfrm>
            <a:off x="3019426" y="3593306"/>
            <a:ext cx="3109913" cy="1462088"/>
            <a:chOff x="470647" y="3647343"/>
            <a:chExt cx="4145795" cy="1949824"/>
          </a:xfrm>
        </p:grpSpPr>
        <p:sp>
          <p:nvSpPr>
            <p:cNvPr id="7" name="Rounded Rectangle 6"/>
            <p:cNvSpPr/>
            <p:nvPr/>
          </p:nvSpPr>
          <p:spPr>
            <a:xfrm>
              <a:off x="470647" y="3647343"/>
              <a:ext cx="4074459" cy="1949824"/>
            </a:xfrm>
            <a:prstGeom prst="roundRect">
              <a:avLst/>
            </a:prstGeom>
            <a:solidFill>
              <a:srgbClr val="2461AA"/>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350" b="1" dirty="0"/>
            </a:p>
          </p:txBody>
        </p:sp>
        <p:sp>
          <p:nvSpPr>
            <p:cNvPr id="5" name="TextBox 4"/>
            <p:cNvSpPr txBox="1"/>
            <p:nvPr/>
          </p:nvSpPr>
          <p:spPr>
            <a:xfrm>
              <a:off x="756346" y="3783894"/>
              <a:ext cx="3860096" cy="1739270"/>
            </a:xfrm>
            <a:prstGeom prst="rect">
              <a:avLst/>
            </a:prstGeom>
            <a:noFill/>
          </p:spPr>
          <p:txBody>
            <a:bodyPr>
              <a:spAutoFit/>
            </a:bodyPr>
            <a:lstStyle/>
            <a:p>
              <a:pPr marL="258366" indent="-258366">
                <a:buFontTx/>
                <a:buAutoNum type="arabicPeriod"/>
                <a:defRPr/>
              </a:pPr>
              <a:r>
                <a:rPr lang="en-US" sz="1650" b="1" dirty="0">
                  <a:solidFill>
                    <a:schemeClr val="bg1"/>
                  </a:solidFill>
                </a:rPr>
                <a:t>Uses necessary to assure animal health</a:t>
              </a:r>
            </a:p>
            <a:p>
              <a:pPr marL="258366" indent="-258366">
                <a:defRPr/>
              </a:pPr>
              <a:r>
                <a:rPr lang="en-US" sz="1875" b="1" dirty="0">
                  <a:solidFill>
                    <a:schemeClr val="bg1"/>
                  </a:solidFill>
                </a:rPr>
                <a:t>	</a:t>
              </a:r>
              <a:r>
                <a:rPr lang="en-US" sz="1350" dirty="0">
                  <a:solidFill>
                    <a:schemeClr val="bg1"/>
                  </a:solidFill>
                </a:rPr>
                <a:t>- Prevention</a:t>
              </a:r>
            </a:p>
            <a:p>
              <a:pPr marL="258366" indent="-258366">
                <a:defRPr/>
              </a:pPr>
              <a:r>
                <a:rPr lang="en-US" sz="1350" dirty="0">
                  <a:solidFill>
                    <a:schemeClr val="bg1"/>
                  </a:solidFill>
                </a:rPr>
                <a:t>	- Control </a:t>
              </a:r>
            </a:p>
            <a:p>
              <a:pPr marL="258366" indent="-258366">
                <a:defRPr/>
              </a:pPr>
              <a:r>
                <a:rPr lang="en-US" sz="1350" dirty="0">
                  <a:solidFill>
                    <a:schemeClr val="bg1"/>
                  </a:solidFill>
                </a:rPr>
                <a:t>	- Treatment </a:t>
              </a:r>
            </a:p>
          </p:txBody>
        </p:sp>
      </p:grpSp>
      <p:grpSp>
        <p:nvGrpSpPr>
          <p:cNvPr id="13318" name="Group 8"/>
          <p:cNvGrpSpPr>
            <a:grpSpLocks/>
          </p:cNvGrpSpPr>
          <p:nvPr/>
        </p:nvGrpSpPr>
        <p:grpSpPr bwMode="auto">
          <a:xfrm>
            <a:off x="6140055" y="3593306"/>
            <a:ext cx="3055144" cy="1462088"/>
            <a:chOff x="4630268" y="3647343"/>
            <a:chExt cx="4074459" cy="1949824"/>
          </a:xfrm>
        </p:grpSpPr>
        <p:sp>
          <p:nvSpPr>
            <p:cNvPr id="8" name="Rounded Rectangle 7"/>
            <p:cNvSpPr/>
            <p:nvPr/>
          </p:nvSpPr>
          <p:spPr>
            <a:xfrm>
              <a:off x="4630268" y="3647343"/>
              <a:ext cx="4074459" cy="1949824"/>
            </a:xfrm>
            <a:prstGeom prst="roundRect">
              <a:avLst/>
            </a:prstGeom>
            <a:solidFill>
              <a:srgbClr val="2461AA"/>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350" b="1" dirty="0"/>
            </a:p>
          </p:txBody>
        </p:sp>
        <p:sp>
          <p:nvSpPr>
            <p:cNvPr id="6" name="TextBox 5"/>
            <p:cNvSpPr txBox="1"/>
            <p:nvPr/>
          </p:nvSpPr>
          <p:spPr>
            <a:xfrm>
              <a:off x="4924022" y="3783894"/>
              <a:ext cx="3710838" cy="1739270"/>
            </a:xfrm>
            <a:prstGeom prst="rect">
              <a:avLst/>
            </a:prstGeom>
            <a:noFill/>
          </p:spPr>
          <p:txBody>
            <a:bodyPr>
              <a:spAutoFit/>
            </a:bodyPr>
            <a:lstStyle/>
            <a:p>
              <a:pPr marL="258366" indent="-258366">
                <a:defRPr/>
              </a:pPr>
              <a:r>
                <a:rPr lang="en-US" sz="1650" b="1" dirty="0">
                  <a:solidFill>
                    <a:schemeClr val="bg1"/>
                  </a:solidFill>
                </a:rPr>
                <a:t>2. Uses that include veterinary oversight</a:t>
              </a:r>
            </a:p>
            <a:p>
              <a:pPr marL="258366" indent="-258366">
                <a:defRPr/>
              </a:pPr>
              <a:r>
                <a:rPr lang="en-US" sz="1875" b="1" dirty="0">
                  <a:solidFill>
                    <a:schemeClr val="bg1"/>
                  </a:solidFill>
                </a:rPr>
                <a:t>	</a:t>
              </a:r>
              <a:r>
                <a:rPr lang="en-US" sz="1350" dirty="0">
                  <a:solidFill>
                    <a:schemeClr val="bg1"/>
                  </a:solidFill>
                </a:rPr>
                <a:t>-</a:t>
              </a:r>
              <a:r>
                <a:rPr lang="en-US" sz="1875" b="1" dirty="0">
                  <a:solidFill>
                    <a:schemeClr val="bg1"/>
                  </a:solidFill>
                </a:rPr>
                <a:t> </a:t>
              </a:r>
              <a:r>
                <a:rPr lang="en-US" sz="1350" b="1" dirty="0">
                  <a:solidFill>
                    <a:schemeClr val="bg1"/>
                  </a:solidFill>
                </a:rPr>
                <a:t>Feed: </a:t>
              </a:r>
              <a:r>
                <a:rPr lang="en-US" sz="1350" dirty="0">
                  <a:solidFill>
                    <a:schemeClr val="bg1"/>
                  </a:solidFill>
                </a:rPr>
                <a:t>OTC to VFD </a:t>
              </a:r>
            </a:p>
            <a:p>
              <a:pPr marL="258366" indent="-258366">
                <a:defRPr/>
              </a:pPr>
              <a:r>
                <a:rPr lang="en-US" sz="1350" dirty="0">
                  <a:solidFill>
                    <a:schemeClr val="bg1"/>
                  </a:solidFill>
                </a:rPr>
                <a:t>	- </a:t>
              </a:r>
              <a:r>
                <a:rPr lang="en-US" sz="1350" b="1" dirty="0">
                  <a:solidFill>
                    <a:schemeClr val="bg1"/>
                  </a:solidFill>
                </a:rPr>
                <a:t>Water: </a:t>
              </a:r>
              <a:r>
                <a:rPr lang="en-US" sz="1350" dirty="0">
                  <a:solidFill>
                    <a:schemeClr val="bg1"/>
                  </a:solidFill>
                </a:rPr>
                <a:t>Rx </a:t>
              </a:r>
              <a:r>
                <a:rPr lang="en-US" sz="1350" i="1" dirty="0">
                  <a:solidFill>
                    <a:schemeClr val="bg1"/>
                  </a:solidFill>
                </a:rPr>
                <a:t>(specified in GFI #213)</a:t>
              </a:r>
            </a:p>
          </p:txBody>
        </p:sp>
      </p:grpSp>
      <p:pic>
        <p:nvPicPr>
          <p:cNvPr id="13319"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60000">
            <a:off x="8857060" y="943396"/>
            <a:ext cx="1234678" cy="1603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4547626" y="5326426"/>
            <a:ext cx="2793626" cy="285750"/>
          </a:xfrm>
          <a:prstGeom prst="rect">
            <a:avLst/>
          </a:prstGeom>
          <a:solidFill>
            <a:srgbClr val="86B1E6"/>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050" b="1" dirty="0">
                <a:solidFill>
                  <a:schemeClr val="tx1"/>
                </a:solidFill>
              </a:rPr>
              <a:t>Performance uses (prohibited)</a:t>
            </a:r>
          </a:p>
        </p:txBody>
      </p:sp>
    </p:spTree>
    <p:extLst>
      <p:ext uri="{BB962C8B-B14F-4D97-AF65-F5344CB8AC3E}">
        <p14:creationId xmlns:p14="http://schemas.microsoft.com/office/powerpoint/2010/main" val="760726480"/>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5125" y="540242"/>
            <a:ext cx="6172200" cy="807244"/>
          </a:xfrm>
        </p:spPr>
        <p:txBody>
          <a:bodyPr>
            <a:normAutofit fontScale="90000"/>
          </a:bodyPr>
          <a:lstStyle/>
          <a:p>
            <a:pPr>
              <a:defRPr/>
            </a:pPr>
            <a:r>
              <a:rPr lang="en-US" dirty="0">
                <a:solidFill>
                  <a:schemeClr val="tx1"/>
                </a:solidFill>
                <a:ea typeface="+mj-ea"/>
              </a:rPr>
              <a:t>Products Affected vs. Unaffected as Defined by FDA Guidance 152</a:t>
            </a:r>
          </a:p>
        </p:txBody>
      </p:sp>
      <p:sp>
        <p:nvSpPr>
          <p:cNvPr id="1536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2250"/>
              </a:lnSpc>
              <a:spcBef>
                <a:spcPct val="50000"/>
              </a:spcBef>
              <a:buChar char="•"/>
              <a:defRPr sz="1800">
                <a:solidFill>
                  <a:schemeClr val="tx1"/>
                </a:solidFill>
                <a:latin typeface="Arial" charset="0"/>
                <a:ea typeface="ＭＳ Ｐゴシック" pitchFamily="34" charset="-128"/>
              </a:defRPr>
            </a:lvl1pPr>
            <a:lvl2pPr marL="557213" indent="-214313" eaLnBrk="0" hangingPunct="0">
              <a:spcBef>
                <a:spcPct val="20000"/>
              </a:spcBef>
              <a:buChar char="–"/>
              <a:defRPr sz="1500">
                <a:solidFill>
                  <a:schemeClr val="tx1"/>
                </a:solidFill>
                <a:latin typeface="Arial" charset="0"/>
                <a:ea typeface="ＭＳ Ｐゴシック" pitchFamily="34" charset="-128"/>
              </a:defRPr>
            </a:lvl2pPr>
            <a:lvl3pPr marL="857250" indent="-171450" eaLnBrk="0" hangingPunct="0">
              <a:spcBef>
                <a:spcPct val="20000"/>
              </a:spcBef>
              <a:buChar char="•"/>
              <a:defRPr>
                <a:solidFill>
                  <a:schemeClr val="tx1"/>
                </a:solidFill>
                <a:latin typeface="Arial" charset="0"/>
                <a:ea typeface="ＭＳ Ｐゴシック" pitchFamily="34" charset="-128"/>
              </a:defRPr>
            </a:lvl3pPr>
            <a:lvl4pPr marL="1200150" indent="-171450" eaLnBrk="0" hangingPunct="0">
              <a:spcBef>
                <a:spcPct val="20000"/>
              </a:spcBef>
              <a:buChar char="–"/>
              <a:defRPr sz="1200">
                <a:solidFill>
                  <a:schemeClr val="tx1"/>
                </a:solidFill>
                <a:latin typeface="Arial" charset="0"/>
                <a:ea typeface="ＭＳ Ｐゴシック" pitchFamily="34" charset="-128"/>
              </a:defRPr>
            </a:lvl4pPr>
            <a:lvl5pPr marL="1543050" indent="-171450" eaLnBrk="0" hangingPunct="0">
              <a:spcBef>
                <a:spcPct val="20000"/>
              </a:spcBef>
              <a:buChar char="»"/>
              <a:defRPr sz="1200">
                <a:solidFill>
                  <a:schemeClr val="tx1"/>
                </a:solidFill>
                <a:latin typeface="Arial" charset="0"/>
                <a:ea typeface="ＭＳ Ｐゴシック" pitchFamily="34" charset="-128"/>
              </a:defRPr>
            </a:lvl5pPr>
            <a:lvl6pPr marL="1885950" indent="-171450" eaLnBrk="0" fontAlgn="base" hangingPunct="0">
              <a:spcBef>
                <a:spcPct val="20000"/>
              </a:spcBef>
              <a:spcAft>
                <a:spcPct val="0"/>
              </a:spcAft>
              <a:buChar char="»"/>
              <a:defRPr sz="1200">
                <a:solidFill>
                  <a:schemeClr val="tx1"/>
                </a:solidFill>
                <a:latin typeface="Arial" charset="0"/>
                <a:ea typeface="ＭＳ Ｐゴシック" pitchFamily="34" charset="-128"/>
              </a:defRPr>
            </a:lvl6pPr>
            <a:lvl7pPr marL="2228850" indent="-171450" eaLnBrk="0" fontAlgn="base" hangingPunct="0">
              <a:spcBef>
                <a:spcPct val="20000"/>
              </a:spcBef>
              <a:spcAft>
                <a:spcPct val="0"/>
              </a:spcAft>
              <a:buChar char="»"/>
              <a:defRPr sz="1200">
                <a:solidFill>
                  <a:schemeClr val="tx1"/>
                </a:solidFill>
                <a:latin typeface="Arial" charset="0"/>
                <a:ea typeface="ＭＳ Ｐゴシック" pitchFamily="34" charset="-128"/>
              </a:defRPr>
            </a:lvl7pPr>
            <a:lvl8pPr marL="2571750" indent="-171450" eaLnBrk="0" fontAlgn="base" hangingPunct="0">
              <a:spcBef>
                <a:spcPct val="20000"/>
              </a:spcBef>
              <a:spcAft>
                <a:spcPct val="0"/>
              </a:spcAft>
              <a:buChar char="»"/>
              <a:defRPr sz="1200">
                <a:solidFill>
                  <a:schemeClr val="tx1"/>
                </a:solidFill>
                <a:latin typeface="Arial" charset="0"/>
                <a:ea typeface="ＭＳ Ｐゴシック" pitchFamily="34" charset="-128"/>
              </a:defRPr>
            </a:lvl8pPr>
            <a:lvl9pPr marL="2914650" indent="-171450" eaLnBrk="0" fontAlgn="base" hangingPunct="0">
              <a:spcBef>
                <a:spcPct val="20000"/>
              </a:spcBef>
              <a:spcAft>
                <a:spcPct val="0"/>
              </a:spcAft>
              <a:buChar char="»"/>
              <a:defRPr sz="1200">
                <a:solidFill>
                  <a:schemeClr val="tx1"/>
                </a:solidFill>
                <a:latin typeface="Arial" charset="0"/>
                <a:ea typeface="ＭＳ Ｐゴシック" pitchFamily="34" charset="-128"/>
              </a:defRPr>
            </a:lvl9pPr>
          </a:lstStyle>
          <a:p>
            <a:pPr eaLnBrk="1" hangingPunct="1">
              <a:lnSpc>
                <a:spcPct val="100000"/>
              </a:lnSpc>
              <a:spcBef>
                <a:spcPct val="0"/>
              </a:spcBef>
              <a:buFontTx/>
              <a:buNone/>
            </a:pPr>
            <a:fld id="{93AD057A-DEC9-4EC4-8EDF-B14B6CFBC008}" type="slidenum">
              <a:rPr lang="en-US" altLang="en-US" sz="825"/>
              <a:pPr eaLnBrk="1" hangingPunct="1">
                <a:lnSpc>
                  <a:spcPct val="100000"/>
                </a:lnSpc>
                <a:spcBef>
                  <a:spcPct val="0"/>
                </a:spcBef>
                <a:buFontTx/>
                <a:buNone/>
              </a:pPr>
              <a:t>28</a:t>
            </a:fld>
            <a:endParaRPr lang="en-US" altLang="en-US" sz="825"/>
          </a:p>
        </p:txBody>
      </p:sp>
      <p:sp>
        <p:nvSpPr>
          <p:cNvPr id="5" name="Rectangle 4"/>
          <p:cNvSpPr/>
          <p:nvPr/>
        </p:nvSpPr>
        <p:spPr>
          <a:xfrm>
            <a:off x="3016130" y="4123518"/>
            <a:ext cx="6165971" cy="858074"/>
          </a:xfrm>
          <a:prstGeom prst="rect">
            <a:avLst/>
          </a:prstGeom>
          <a:solidFill>
            <a:srgbClr val="B7D8FF"/>
          </a:solidFill>
          <a:ln/>
        </p:spPr>
        <p:style>
          <a:lnRef idx="0">
            <a:schemeClr val="accent2"/>
          </a:lnRef>
          <a:fillRef idx="3">
            <a:schemeClr val="accent2"/>
          </a:fillRef>
          <a:effectRef idx="3">
            <a:schemeClr val="accent2"/>
          </a:effectRef>
          <a:fontRef idx="minor">
            <a:schemeClr val="lt1"/>
          </a:fontRef>
        </p:style>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57350" indent="-28575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defRPr/>
            </a:pPr>
            <a:r>
              <a:rPr lang="en-US" sz="1200" b="1">
                <a:latin typeface="Arial" pitchFamily="34" charset="0"/>
              </a:rPr>
              <a:t>Therapeutic uses </a:t>
            </a:r>
            <a:r>
              <a:rPr lang="en-US" sz="1200" b="1">
                <a:latin typeface="Verdana" pitchFamily="34" charset="0"/>
              </a:rPr>
              <a:t>—</a:t>
            </a:r>
            <a:r>
              <a:rPr lang="en-US" sz="1200" b="1">
                <a:latin typeface="Arial" pitchFamily="34" charset="0"/>
              </a:rPr>
              <a:t> </a:t>
            </a:r>
            <a:r>
              <a:rPr lang="en-US" sz="1200">
                <a:latin typeface="Arial" pitchFamily="34" charset="0"/>
              </a:rPr>
              <a:t>still allowed under veterinary supervision</a:t>
            </a:r>
          </a:p>
          <a:p>
            <a:pPr lvl="3" eaLnBrk="1" hangingPunct="1">
              <a:buFont typeface="Arial" pitchFamily="34" charset="0"/>
              <a:buChar char="•"/>
              <a:defRPr/>
            </a:pPr>
            <a:r>
              <a:rPr lang="en-US" sz="1200">
                <a:latin typeface="Arial" pitchFamily="34" charset="0"/>
              </a:rPr>
              <a:t>Treat animals diagnosed with an illness</a:t>
            </a:r>
          </a:p>
          <a:p>
            <a:pPr lvl="3" eaLnBrk="1" hangingPunct="1">
              <a:buFont typeface="Arial" pitchFamily="34" charset="0"/>
              <a:buChar char="•"/>
              <a:defRPr/>
            </a:pPr>
            <a:r>
              <a:rPr lang="en-US" sz="1200">
                <a:latin typeface="Arial" pitchFamily="34" charset="0"/>
              </a:rPr>
              <a:t>Control the spread of illness in a herd</a:t>
            </a:r>
          </a:p>
          <a:p>
            <a:pPr lvl="3" eaLnBrk="1" hangingPunct="1">
              <a:buFont typeface="Arial" pitchFamily="34" charset="0"/>
              <a:buChar char="•"/>
              <a:defRPr/>
            </a:pPr>
            <a:r>
              <a:rPr lang="en-US" sz="1200">
                <a:latin typeface="Arial" pitchFamily="34" charset="0"/>
              </a:rPr>
              <a:t>Prevent illness in healthy animals when exposure is likely</a:t>
            </a:r>
          </a:p>
        </p:txBody>
      </p:sp>
      <p:sp>
        <p:nvSpPr>
          <p:cNvPr id="6" name="Rectangle 5"/>
          <p:cNvSpPr/>
          <p:nvPr/>
        </p:nvSpPr>
        <p:spPr>
          <a:xfrm>
            <a:off x="3023846" y="5032723"/>
            <a:ext cx="3050953" cy="615602"/>
          </a:xfrm>
          <a:prstGeom prst="rect">
            <a:avLst/>
          </a:prstGeom>
          <a:solidFill>
            <a:srgbClr val="B7D8FF"/>
          </a:solidFill>
          <a:ln/>
        </p:spPr>
        <p:style>
          <a:lnRef idx="0">
            <a:schemeClr val="accent2"/>
          </a:lnRef>
          <a:fillRef idx="3">
            <a:schemeClr val="accent2"/>
          </a:fillRef>
          <a:effectRef idx="3">
            <a:schemeClr val="accent2"/>
          </a:effectRef>
          <a:fontRef idx="minor">
            <a:schemeClr val="lt1"/>
          </a:fontRef>
        </p:style>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sz="1200" b="1">
                <a:latin typeface="Arial" pitchFamily="34" charset="0"/>
              </a:rPr>
              <a:t>Production uses </a:t>
            </a:r>
            <a:r>
              <a:rPr lang="en-US" sz="1200" b="1">
                <a:latin typeface="Verdana" pitchFamily="34" charset="0"/>
              </a:rPr>
              <a:t>— </a:t>
            </a:r>
            <a:r>
              <a:rPr lang="en-US" sz="1200">
                <a:latin typeface="Arial" pitchFamily="34" charset="0"/>
              </a:rPr>
              <a:t>Still allowed</a:t>
            </a:r>
          </a:p>
          <a:p>
            <a:pPr eaLnBrk="1" hangingPunct="1">
              <a:defRPr/>
            </a:pPr>
            <a:r>
              <a:rPr lang="en-US" sz="1200">
                <a:latin typeface="Arial" pitchFamily="34" charset="0"/>
              </a:rPr>
              <a:t>Enhance growth or improve feed efficiency</a:t>
            </a:r>
          </a:p>
        </p:txBody>
      </p:sp>
      <p:sp>
        <p:nvSpPr>
          <p:cNvPr id="7" name="Rectangle 6"/>
          <p:cNvSpPr/>
          <p:nvPr/>
        </p:nvSpPr>
        <p:spPr>
          <a:xfrm>
            <a:off x="3016129" y="2234805"/>
            <a:ext cx="3058668" cy="1837581"/>
          </a:xfrm>
          <a:prstGeom prst="rect">
            <a:avLst/>
          </a:prstGeom>
          <a:solidFill>
            <a:srgbClr val="86B1E6"/>
          </a:solidFill>
          <a:ln/>
        </p:spPr>
        <p:style>
          <a:lnRef idx="0">
            <a:schemeClr val="accent2"/>
          </a:lnRef>
          <a:fillRef idx="3">
            <a:schemeClr val="accent2"/>
          </a:fillRef>
          <a:effectRef idx="3">
            <a:schemeClr val="accent2"/>
          </a:effectRef>
          <a:fontRef idx="minor">
            <a:schemeClr val="lt1"/>
          </a:fontRef>
        </p:style>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sz="1200" b="1" u="sng">
                <a:latin typeface="Arial" pitchFamily="34" charset="0"/>
              </a:rPr>
              <a:t>Non-Medically Important</a:t>
            </a:r>
          </a:p>
          <a:p>
            <a:pPr eaLnBrk="1" hangingPunct="1">
              <a:defRPr/>
            </a:pPr>
            <a:r>
              <a:rPr lang="en-US" sz="1200">
                <a:latin typeface="Arial" pitchFamily="34" charset="0"/>
              </a:rPr>
              <a:t>Products used exclusively in animals:</a:t>
            </a:r>
          </a:p>
          <a:p>
            <a:pPr eaLnBrk="1" hangingPunct="1">
              <a:defRPr/>
            </a:pPr>
            <a:r>
              <a:rPr lang="en-US" sz="1200">
                <a:latin typeface="Arial" pitchFamily="34" charset="0"/>
              </a:rPr>
              <a:t>- Ionophores (Rumensin</a:t>
            </a:r>
            <a:r>
              <a:rPr lang="en-US" sz="1200" baseline="30000">
                <a:latin typeface="Arial" pitchFamily="34" charset="0"/>
              </a:rPr>
              <a:t>®</a:t>
            </a:r>
            <a:r>
              <a:rPr lang="en-US" sz="1200">
                <a:latin typeface="Arial" pitchFamily="34" charset="0"/>
              </a:rPr>
              <a:t>)</a:t>
            </a:r>
          </a:p>
          <a:p>
            <a:pPr eaLnBrk="1" hangingPunct="1">
              <a:defRPr/>
            </a:pPr>
            <a:r>
              <a:rPr lang="en-US" sz="1200">
                <a:latin typeface="Arial" pitchFamily="34" charset="0"/>
              </a:rPr>
              <a:t>- Polypeptides</a:t>
            </a:r>
          </a:p>
          <a:p>
            <a:pPr eaLnBrk="1" hangingPunct="1">
              <a:defRPr/>
            </a:pPr>
            <a:r>
              <a:rPr lang="en-US" sz="1200">
                <a:latin typeface="Arial" pitchFamily="34" charset="0"/>
              </a:rPr>
              <a:t>- Carbadox</a:t>
            </a:r>
          </a:p>
          <a:p>
            <a:pPr eaLnBrk="1" hangingPunct="1">
              <a:defRPr/>
            </a:pPr>
            <a:r>
              <a:rPr lang="en-US" sz="1200">
                <a:latin typeface="Arial" pitchFamily="34" charset="0"/>
              </a:rPr>
              <a:t>- Bambermycin</a:t>
            </a:r>
          </a:p>
          <a:p>
            <a:pPr eaLnBrk="1" hangingPunct="1">
              <a:defRPr/>
            </a:pPr>
            <a:r>
              <a:rPr lang="en-US" sz="1200">
                <a:latin typeface="Arial" pitchFamily="34" charset="0"/>
              </a:rPr>
              <a:t>- Pleuromutilin</a:t>
            </a:r>
          </a:p>
        </p:txBody>
      </p:sp>
      <p:sp>
        <p:nvSpPr>
          <p:cNvPr id="8" name="Rectangle 7"/>
          <p:cNvSpPr/>
          <p:nvPr/>
        </p:nvSpPr>
        <p:spPr>
          <a:xfrm>
            <a:off x="6127851" y="2231277"/>
            <a:ext cx="3058668" cy="1841108"/>
          </a:xfrm>
          <a:prstGeom prst="rect">
            <a:avLst/>
          </a:prstGeom>
          <a:solidFill>
            <a:srgbClr val="86B1E6"/>
          </a:solidFill>
          <a:ln/>
        </p:spPr>
        <p:style>
          <a:lnRef idx="0">
            <a:schemeClr val="accent2"/>
          </a:lnRef>
          <a:fillRef idx="3">
            <a:schemeClr val="accent2"/>
          </a:fillRef>
          <a:effectRef idx="3">
            <a:schemeClr val="accent2"/>
          </a:effectRef>
          <a:fontRef idx="minor">
            <a:schemeClr val="lt1"/>
          </a:fontRef>
        </p:style>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sz="1200" b="1" u="sng">
                <a:latin typeface="Arial" pitchFamily="34" charset="0"/>
              </a:rPr>
              <a:t>Medically Important</a:t>
            </a:r>
          </a:p>
          <a:p>
            <a:pPr eaLnBrk="1" hangingPunct="1">
              <a:defRPr/>
            </a:pPr>
            <a:r>
              <a:rPr lang="en-US" sz="1200">
                <a:latin typeface="Arial" pitchFamily="34" charset="0"/>
              </a:rPr>
              <a:t>Products deemed </a:t>
            </a:r>
            <a:r>
              <a:rPr lang="en-US" altLang="en-US" sz="1200">
                <a:latin typeface="Arial" pitchFamily="34" charset="0"/>
              </a:rPr>
              <a:t>“</a:t>
            </a:r>
            <a:r>
              <a:rPr lang="en-US" sz="1200">
                <a:latin typeface="Arial" pitchFamily="34" charset="0"/>
              </a:rPr>
              <a:t>important for human medicine</a:t>
            </a:r>
            <a:r>
              <a:rPr lang="en-US" altLang="en-US" sz="1200">
                <a:latin typeface="Arial" pitchFamily="34" charset="0"/>
              </a:rPr>
              <a:t>”</a:t>
            </a:r>
            <a:r>
              <a:rPr lang="en-US" sz="1200">
                <a:latin typeface="Arial" pitchFamily="34" charset="0"/>
              </a:rPr>
              <a:t> &amp; used by both animals &amp; humans, such as:</a:t>
            </a:r>
          </a:p>
          <a:p>
            <a:pPr eaLnBrk="1" hangingPunct="1">
              <a:defRPr/>
            </a:pPr>
            <a:r>
              <a:rPr lang="en-US" sz="1200">
                <a:latin typeface="Arial" pitchFamily="34" charset="0"/>
              </a:rPr>
              <a:t>- Penicillins</a:t>
            </a:r>
          </a:p>
          <a:p>
            <a:pPr eaLnBrk="1" hangingPunct="1">
              <a:defRPr/>
            </a:pPr>
            <a:r>
              <a:rPr lang="en-US" sz="1200">
                <a:latin typeface="Arial" pitchFamily="34" charset="0"/>
              </a:rPr>
              <a:t>- Cephalosporins</a:t>
            </a:r>
          </a:p>
          <a:p>
            <a:pPr eaLnBrk="1" hangingPunct="1">
              <a:defRPr/>
            </a:pPr>
            <a:r>
              <a:rPr lang="en-US" sz="1200">
                <a:latin typeface="Arial" pitchFamily="34" charset="0"/>
              </a:rPr>
              <a:t>- Quinolones</a:t>
            </a:r>
          </a:p>
          <a:p>
            <a:pPr eaLnBrk="1" hangingPunct="1">
              <a:defRPr/>
            </a:pPr>
            <a:r>
              <a:rPr lang="en-US" sz="1200">
                <a:latin typeface="Arial" pitchFamily="34" charset="0"/>
              </a:rPr>
              <a:t>- Fluoroquinolones</a:t>
            </a:r>
          </a:p>
          <a:p>
            <a:pPr eaLnBrk="1" hangingPunct="1">
              <a:defRPr/>
            </a:pPr>
            <a:r>
              <a:rPr lang="en-US" sz="1200">
                <a:latin typeface="Arial" pitchFamily="34" charset="0"/>
              </a:rPr>
              <a:t>- Tetracyclines</a:t>
            </a:r>
          </a:p>
        </p:txBody>
      </p:sp>
      <p:sp>
        <p:nvSpPr>
          <p:cNvPr id="9" name="Rectangle 8"/>
          <p:cNvSpPr/>
          <p:nvPr/>
        </p:nvSpPr>
        <p:spPr>
          <a:xfrm>
            <a:off x="3023844" y="1843237"/>
            <a:ext cx="3058668" cy="339278"/>
          </a:xfrm>
          <a:prstGeom prst="rect">
            <a:avLst/>
          </a:prstGeom>
          <a:solidFill>
            <a:srgbClr val="2461AA"/>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350" b="1" dirty="0"/>
              <a:t>Unaffected</a:t>
            </a:r>
          </a:p>
        </p:txBody>
      </p:sp>
      <p:sp>
        <p:nvSpPr>
          <p:cNvPr id="10" name="Rectangle 9"/>
          <p:cNvSpPr/>
          <p:nvPr/>
        </p:nvSpPr>
        <p:spPr>
          <a:xfrm>
            <a:off x="6123432" y="1840867"/>
            <a:ext cx="3058668" cy="339278"/>
          </a:xfrm>
          <a:prstGeom prst="rect">
            <a:avLst/>
          </a:prstGeom>
          <a:solidFill>
            <a:srgbClr val="2461AA"/>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350" b="1" dirty="0"/>
              <a:t>Affected</a:t>
            </a:r>
          </a:p>
        </p:txBody>
      </p:sp>
      <p:sp>
        <p:nvSpPr>
          <p:cNvPr id="11" name="TextBox 10"/>
          <p:cNvSpPr txBox="1"/>
          <p:nvPr/>
        </p:nvSpPr>
        <p:spPr>
          <a:xfrm>
            <a:off x="7624763" y="2819402"/>
            <a:ext cx="1357313" cy="1061829"/>
          </a:xfrm>
          <a:prstGeom prst="rect">
            <a:avLst/>
          </a:prstGeom>
          <a:noFill/>
        </p:spPr>
        <p:txBody>
          <a:bodyPr>
            <a:spAutoFit/>
          </a:bodyPr>
          <a:lstStyle/>
          <a:p>
            <a:pPr>
              <a:defRPr/>
            </a:pPr>
            <a:r>
              <a:rPr lang="en-US" sz="1200" dirty="0"/>
              <a:t>-</a:t>
            </a:r>
            <a:r>
              <a:rPr lang="en-US" sz="1350" dirty="0"/>
              <a:t> </a:t>
            </a:r>
            <a:r>
              <a:rPr lang="en-US" sz="1200" dirty="0"/>
              <a:t>Macrolides</a:t>
            </a:r>
          </a:p>
          <a:p>
            <a:pPr>
              <a:defRPr/>
            </a:pPr>
            <a:r>
              <a:rPr lang="en-US" sz="1200" dirty="0"/>
              <a:t>- Sulfas</a:t>
            </a:r>
          </a:p>
          <a:p>
            <a:pPr>
              <a:defRPr/>
            </a:pPr>
            <a:r>
              <a:rPr lang="en-US" sz="1200" dirty="0"/>
              <a:t>- </a:t>
            </a:r>
            <a:r>
              <a:rPr lang="en-US" sz="1200" dirty="0" err="1"/>
              <a:t>Glycopeptides</a:t>
            </a:r>
            <a:endParaRPr lang="en-US" sz="1200" dirty="0"/>
          </a:p>
          <a:p>
            <a:pPr>
              <a:defRPr/>
            </a:pPr>
            <a:r>
              <a:rPr lang="en-US" sz="1200" dirty="0"/>
              <a:t>- Others</a:t>
            </a:r>
            <a:endParaRPr lang="en-US" sz="1200" b="1" dirty="0"/>
          </a:p>
          <a:p>
            <a:pPr>
              <a:defRPr/>
            </a:pPr>
            <a:endParaRPr lang="en-US" sz="1350" dirty="0"/>
          </a:p>
        </p:txBody>
      </p:sp>
      <p:sp>
        <p:nvSpPr>
          <p:cNvPr id="12" name="Rectangle 11"/>
          <p:cNvSpPr/>
          <p:nvPr/>
        </p:nvSpPr>
        <p:spPr>
          <a:xfrm>
            <a:off x="6131149" y="5032723"/>
            <a:ext cx="3050953" cy="615602"/>
          </a:xfrm>
          <a:prstGeom prst="rect">
            <a:avLst/>
          </a:prstGeom>
          <a:solidFill>
            <a:srgbClr val="B7D8FF"/>
          </a:solidFill>
          <a:ln/>
        </p:spPr>
        <p:style>
          <a:lnRef idx="0">
            <a:schemeClr val="accent2"/>
          </a:lnRef>
          <a:fillRef idx="3">
            <a:schemeClr val="accent2"/>
          </a:fillRef>
          <a:effectRef idx="3">
            <a:schemeClr val="accent2"/>
          </a:effectRef>
          <a:fontRef idx="minor">
            <a:schemeClr val="lt1"/>
          </a:fontRef>
        </p:style>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sz="1200" b="1" dirty="0">
                <a:latin typeface="Arial" pitchFamily="34" charset="0"/>
              </a:rPr>
              <a:t>Production uses </a:t>
            </a:r>
            <a:r>
              <a:rPr lang="en-US" sz="1200" b="1" dirty="0">
                <a:latin typeface="Verdana" pitchFamily="34" charset="0"/>
              </a:rPr>
              <a:t>— </a:t>
            </a:r>
            <a:r>
              <a:rPr lang="en-US" sz="1200" dirty="0">
                <a:latin typeface="Arial" pitchFamily="34" charset="0"/>
              </a:rPr>
              <a:t>No longer allowed</a:t>
            </a:r>
          </a:p>
          <a:p>
            <a:pPr eaLnBrk="1" hangingPunct="1">
              <a:defRPr/>
            </a:pPr>
            <a:r>
              <a:rPr lang="en-US" sz="1200" dirty="0">
                <a:latin typeface="Arial" pitchFamily="34" charset="0"/>
              </a:rPr>
              <a:t>Enhance growth or improve feed efficiency</a:t>
            </a:r>
          </a:p>
        </p:txBody>
      </p:sp>
    </p:spTree>
    <p:extLst>
      <p:ext uri="{BB962C8B-B14F-4D97-AF65-F5344CB8AC3E}">
        <p14:creationId xmlns:p14="http://schemas.microsoft.com/office/powerpoint/2010/main" val="42877080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tx1"/>
                </a:solidFill>
                <a:ea typeface="+mj-ea"/>
              </a:rPr>
              <a:t>Implications</a:t>
            </a:r>
          </a:p>
        </p:txBody>
      </p:sp>
      <p:sp>
        <p:nvSpPr>
          <p:cNvPr id="17411" name="Content Placeholder 2"/>
          <p:cNvSpPr>
            <a:spLocks noGrp="1"/>
          </p:cNvSpPr>
          <p:nvPr>
            <p:ph idx="1"/>
          </p:nvPr>
        </p:nvSpPr>
        <p:spPr>
          <a:xfrm>
            <a:off x="2921795" y="1869284"/>
            <a:ext cx="5917406" cy="1488281"/>
          </a:xfrm>
        </p:spPr>
        <p:txBody>
          <a:bodyPr>
            <a:normAutofit fontScale="70000" lnSpcReduction="20000"/>
          </a:bodyPr>
          <a:lstStyle/>
          <a:p>
            <a:r>
              <a:rPr lang="en-US" altLang="en-US" dirty="0"/>
              <a:t>Food producers aren’t losing all feed-grade antibiotics</a:t>
            </a:r>
          </a:p>
          <a:p>
            <a:r>
              <a:rPr lang="en-US" altLang="en-US" dirty="0"/>
              <a:t>The way they’re used will change </a:t>
            </a:r>
          </a:p>
          <a:p>
            <a:r>
              <a:rPr lang="en-US" altLang="en-US" dirty="0"/>
              <a:t>Key phrase is “medically important”</a:t>
            </a:r>
          </a:p>
          <a:p>
            <a:pPr lvl="1"/>
            <a:r>
              <a:rPr lang="en-US" altLang="en-US" dirty="0"/>
              <a:t>Refers to drugs important for therapeutic use in humans</a:t>
            </a:r>
          </a:p>
        </p:txBody>
      </p:sp>
      <p:sp>
        <p:nvSpPr>
          <p:cNvPr id="174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2250"/>
              </a:lnSpc>
              <a:spcBef>
                <a:spcPct val="50000"/>
              </a:spcBef>
              <a:buChar char="•"/>
              <a:defRPr sz="1800">
                <a:solidFill>
                  <a:schemeClr val="tx1"/>
                </a:solidFill>
                <a:latin typeface="Arial" charset="0"/>
                <a:ea typeface="ＭＳ Ｐゴシック" pitchFamily="34" charset="-128"/>
              </a:defRPr>
            </a:lvl1pPr>
            <a:lvl2pPr marL="557213" indent="-214313" eaLnBrk="0" hangingPunct="0">
              <a:spcBef>
                <a:spcPct val="20000"/>
              </a:spcBef>
              <a:buChar char="–"/>
              <a:defRPr sz="1500">
                <a:solidFill>
                  <a:schemeClr val="tx1"/>
                </a:solidFill>
                <a:latin typeface="Arial" charset="0"/>
                <a:ea typeface="ＭＳ Ｐゴシック" pitchFamily="34" charset="-128"/>
              </a:defRPr>
            </a:lvl2pPr>
            <a:lvl3pPr marL="857250" indent="-171450" eaLnBrk="0" hangingPunct="0">
              <a:spcBef>
                <a:spcPct val="20000"/>
              </a:spcBef>
              <a:buChar char="•"/>
              <a:defRPr>
                <a:solidFill>
                  <a:schemeClr val="tx1"/>
                </a:solidFill>
                <a:latin typeface="Arial" charset="0"/>
                <a:ea typeface="ＭＳ Ｐゴシック" pitchFamily="34" charset="-128"/>
              </a:defRPr>
            </a:lvl3pPr>
            <a:lvl4pPr marL="1200150" indent="-171450" eaLnBrk="0" hangingPunct="0">
              <a:spcBef>
                <a:spcPct val="20000"/>
              </a:spcBef>
              <a:buChar char="–"/>
              <a:defRPr sz="1200">
                <a:solidFill>
                  <a:schemeClr val="tx1"/>
                </a:solidFill>
                <a:latin typeface="Arial" charset="0"/>
                <a:ea typeface="ＭＳ Ｐゴシック" pitchFamily="34" charset="-128"/>
              </a:defRPr>
            </a:lvl4pPr>
            <a:lvl5pPr marL="1543050" indent="-171450" eaLnBrk="0" hangingPunct="0">
              <a:spcBef>
                <a:spcPct val="20000"/>
              </a:spcBef>
              <a:buChar char="»"/>
              <a:defRPr sz="1200">
                <a:solidFill>
                  <a:schemeClr val="tx1"/>
                </a:solidFill>
                <a:latin typeface="Arial" charset="0"/>
                <a:ea typeface="ＭＳ Ｐゴシック" pitchFamily="34" charset="-128"/>
              </a:defRPr>
            </a:lvl5pPr>
            <a:lvl6pPr marL="1885950" indent="-171450" eaLnBrk="0" fontAlgn="base" hangingPunct="0">
              <a:spcBef>
                <a:spcPct val="20000"/>
              </a:spcBef>
              <a:spcAft>
                <a:spcPct val="0"/>
              </a:spcAft>
              <a:buChar char="»"/>
              <a:defRPr sz="1200">
                <a:solidFill>
                  <a:schemeClr val="tx1"/>
                </a:solidFill>
                <a:latin typeface="Arial" charset="0"/>
                <a:ea typeface="ＭＳ Ｐゴシック" pitchFamily="34" charset="-128"/>
              </a:defRPr>
            </a:lvl6pPr>
            <a:lvl7pPr marL="2228850" indent="-171450" eaLnBrk="0" fontAlgn="base" hangingPunct="0">
              <a:spcBef>
                <a:spcPct val="20000"/>
              </a:spcBef>
              <a:spcAft>
                <a:spcPct val="0"/>
              </a:spcAft>
              <a:buChar char="»"/>
              <a:defRPr sz="1200">
                <a:solidFill>
                  <a:schemeClr val="tx1"/>
                </a:solidFill>
                <a:latin typeface="Arial" charset="0"/>
                <a:ea typeface="ＭＳ Ｐゴシック" pitchFamily="34" charset="-128"/>
              </a:defRPr>
            </a:lvl7pPr>
            <a:lvl8pPr marL="2571750" indent="-171450" eaLnBrk="0" fontAlgn="base" hangingPunct="0">
              <a:spcBef>
                <a:spcPct val="20000"/>
              </a:spcBef>
              <a:spcAft>
                <a:spcPct val="0"/>
              </a:spcAft>
              <a:buChar char="»"/>
              <a:defRPr sz="1200">
                <a:solidFill>
                  <a:schemeClr val="tx1"/>
                </a:solidFill>
                <a:latin typeface="Arial" charset="0"/>
                <a:ea typeface="ＭＳ Ｐゴシック" pitchFamily="34" charset="-128"/>
              </a:defRPr>
            </a:lvl8pPr>
            <a:lvl9pPr marL="2914650" indent="-171450" eaLnBrk="0" fontAlgn="base" hangingPunct="0">
              <a:spcBef>
                <a:spcPct val="20000"/>
              </a:spcBef>
              <a:spcAft>
                <a:spcPct val="0"/>
              </a:spcAft>
              <a:buChar char="»"/>
              <a:defRPr sz="1200">
                <a:solidFill>
                  <a:schemeClr val="tx1"/>
                </a:solidFill>
                <a:latin typeface="Arial" charset="0"/>
                <a:ea typeface="ＭＳ Ｐゴシック" pitchFamily="34" charset="-128"/>
              </a:defRPr>
            </a:lvl9pPr>
          </a:lstStyle>
          <a:p>
            <a:pPr eaLnBrk="1" hangingPunct="1">
              <a:lnSpc>
                <a:spcPct val="100000"/>
              </a:lnSpc>
              <a:spcBef>
                <a:spcPct val="0"/>
              </a:spcBef>
              <a:buFontTx/>
              <a:buNone/>
            </a:pPr>
            <a:fld id="{94D8317F-104B-4995-9782-9709A39E8261}" type="slidenum">
              <a:rPr lang="en-US" altLang="en-US" sz="825"/>
              <a:pPr eaLnBrk="1" hangingPunct="1">
                <a:lnSpc>
                  <a:spcPct val="100000"/>
                </a:lnSpc>
                <a:spcBef>
                  <a:spcPct val="0"/>
                </a:spcBef>
                <a:buFontTx/>
                <a:buNone/>
              </a:pPr>
              <a:t>29</a:t>
            </a:fld>
            <a:endParaRPr lang="en-US" altLang="en-US" sz="825"/>
          </a:p>
        </p:txBody>
      </p:sp>
      <p:pic>
        <p:nvPicPr>
          <p:cNvPr id="17413"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8070" y="3239691"/>
            <a:ext cx="3908822" cy="238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5333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a:xfrm>
            <a:off x="3011710" y="4304969"/>
            <a:ext cx="3058668" cy="445770"/>
          </a:xfrm>
          <a:prstGeom prst="rect">
            <a:avLst/>
          </a:prstGeom>
          <a:solidFill>
            <a:srgbClr val="86B1E6"/>
          </a:solidFill>
          <a:ln/>
        </p:spPr>
        <p:style>
          <a:lnRef idx="0">
            <a:schemeClr val="accent2"/>
          </a:lnRef>
          <a:fillRef idx="3">
            <a:schemeClr val="accent2"/>
          </a:fillRef>
          <a:effectRef idx="3">
            <a:schemeClr val="accent2"/>
          </a:effectRef>
          <a:fontRef idx="minor">
            <a:schemeClr val="lt1"/>
          </a:fontRef>
        </p:style>
        <p:txBody>
          <a:bodyPr/>
          <a:lstStyle/>
          <a:p>
            <a:pPr>
              <a:defRPr/>
            </a:pPr>
            <a:r>
              <a:rPr lang="en-US" sz="1200" dirty="0">
                <a:solidFill>
                  <a:schemeClr val="tx1"/>
                </a:solidFill>
              </a:rPr>
              <a:t>There is no evidence that use of antibiotics in animals causes resistance in humans</a:t>
            </a:r>
          </a:p>
        </p:txBody>
      </p:sp>
      <p:sp>
        <p:nvSpPr>
          <p:cNvPr id="18" name="Rectangle 17"/>
          <p:cNvSpPr/>
          <p:nvPr/>
        </p:nvSpPr>
        <p:spPr>
          <a:xfrm>
            <a:off x="6123432" y="4301443"/>
            <a:ext cx="3058668" cy="445770"/>
          </a:xfrm>
          <a:prstGeom prst="rect">
            <a:avLst/>
          </a:prstGeom>
          <a:solidFill>
            <a:srgbClr val="86B1E6"/>
          </a:solidFill>
          <a:ln/>
        </p:spPr>
        <p:style>
          <a:lnRef idx="0">
            <a:schemeClr val="accent2"/>
          </a:lnRef>
          <a:fillRef idx="3">
            <a:schemeClr val="accent2"/>
          </a:fillRef>
          <a:effectRef idx="3">
            <a:schemeClr val="accent2"/>
          </a:effectRef>
          <a:fontRef idx="minor">
            <a:schemeClr val="lt1"/>
          </a:fontRef>
        </p:style>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sz="1200">
                <a:latin typeface="Arial" pitchFamily="34" charset="0"/>
              </a:rPr>
              <a:t>Yeah, right. We</a:t>
            </a:r>
            <a:r>
              <a:rPr lang="en-US" altLang="en-US" sz="1200">
                <a:latin typeface="Arial" pitchFamily="34" charset="0"/>
              </a:rPr>
              <a:t>’</a:t>
            </a:r>
            <a:r>
              <a:rPr lang="en-US" sz="1200">
                <a:latin typeface="Arial" pitchFamily="34" charset="0"/>
              </a:rPr>
              <a:t>re using so many, that has to be part of the reason. </a:t>
            </a:r>
          </a:p>
        </p:txBody>
      </p:sp>
      <p:sp>
        <p:nvSpPr>
          <p:cNvPr id="15" name="Rectangle 14"/>
          <p:cNvSpPr/>
          <p:nvPr/>
        </p:nvSpPr>
        <p:spPr>
          <a:xfrm>
            <a:off x="3011710" y="3806651"/>
            <a:ext cx="3058668" cy="445770"/>
          </a:xfrm>
          <a:prstGeom prst="rect">
            <a:avLst/>
          </a:prstGeom>
          <a:solidFill>
            <a:srgbClr val="B7D8FF"/>
          </a:solidFill>
          <a:ln/>
        </p:spPr>
        <p:style>
          <a:lnRef idx="0">
            <a:schemeClr val="accent2"/>
          </a:lnRef>
          <a:fillRef idx="3">
            <a:schemeClr val="accent2"/>
          </a:fillRef>
          <a:effectRef idx="3">
            <a:schemeClr val="accent2"/>
          </a:effectRef>
          <a:fontRef idx="minor">
            <a:schemeClr val="lt1"/>
          </a:fontRef>
        </p:style>
        <p:txBody>
          <a:bodyPr/>
          <a:lstStyle/>
          <a:p>
            <a:pPr>
              <a:defRPr/>
            </a:pPr>
            <a:r>
              <a:rPr lang="en-US" sz="1200" dirty="0">
                <a:solidFill>
                  <a:schemeClr val="tx1"/>
                </a:solidFill>
              </a:rPr>
              <a:t>There are rules that dictate maximum residue limits allowed in animals</a:t>
            </a:r>
          </a:p>
        </p:txBody>
      </p:sp>
      <p:sp>
        <p:nvSpPr>
          <p:cNvPr id="16" name="Rectangle 15"/>
          <p:cNvSpPr/>
          <p:nvPr/>
        </p:nvSpPr>
        <p:spPr>
          <a:xfrm>
            <a:off x="6123432" y="3803125"/>
            <a:ext cx="3058668" cy="445770"/>
          </a:xfrm>
          <a:prstGeom prst="rect">
            <a:avLst/>
          </a:prstGeom>
          <a:solidFill>
            <a:srgbClr val="B7D8FF"/>
          </a:solidFill>
          <a:ln/>
        </p:spPr>
        <p:style>
          <a:lnRef idx="0">
            <a:schemeClr val="accent2"/>
          </a:lnRef>
          <a:fillRef idx="3">
            <a:schemeClr val="accent2"/>
          </a:fillRef>
          <a:effectRef idx="3">
            <a:schemeClr val="accent2"/>
          </a:effectRef>
          <a:fontRef idx="minor">
            <a:schemeClr val="lt1"/>
          </a:fontRef>
        </p:style>
        <p:txBody>
          <a:bodyPr/>
          <a:lstStyle/>
          <a:p>
            <a:pPr>
              <a:defRPr/>
            </a:pPr>
            <a:r>
              <a:rPr lang="en-US" sz="1200" dirty="0">
                <a:solidFill>
                  <a:schemeClr val="tx1"/>
                </a:solidFill>
              </a:rPr>
              <a:t>How can we be sure ANY residue is safe? </a:t>
            </a:r>
          </a:p>
        </p:txBody>
      </p:sp>
      <p:sp>
        <p:nvSpPr>
          <p:cNvPr id="13" name="Rectangle 12"/>
          <p:cNvSpPr/>
          <p:nvPr/>
        </p:nvSpPr>
        <p:spPr>
          <a:xfrm>
            <a:off x="3011710" y="3153730"/>
            <a:ext cx="3058668" cy="603504"/>
          </a:xfrm>
          <a:prstGeom prst="rect">
            <a:avLst/>
          </a:prstGeom>
          <a:solidFill>
            <a:srgbClr val="86B1E6"/>
          </a:solidFill>
          <a:ln/>
        </p:spPr>
        <p:style>
          <a:lnRef idx="0">
            <a:schemeClr val="accent2"/>
          </a:lnRef>
          <a:fillRef idx="3">
            <a:schemeClr val="accent2"/>
          </a:fillRef>
          <a:effectRef idx="3">
            <a:schemeClr val="accent2"/>
          </a:effectRef>
          <a:fontRef idx="minor">
            <a:schemeClr val="lt1"/>
          </a:fontRef>
        </p:style>
        <p:txBody>
          <a:bodyPr/>
          <a:lstStyle/>
          <a:p>
            <a:pPr>
              <a:defRPr/>
            </a:pPr>
            <a:r>
              <a:rPr lang="en-US" sz="1200" dirty="0">
                <a:solidFill>
                  <a:schemeClr val="tx1"/>
                </a:solidFill>
              </a:rPr>
              <a:t>Regulatory agency reviews have approved antibiotics as safe after rigorous review process</a:t>
            </a:r>
          </a:p>
        </p:txBody>
      </p:sp>
      <p:sp>
        <p:nvSpPr>
          <p:cNvPr id="14" name="Rectangle 13"/>
          <p:cNvSpPr/>
          <p:nvPr/>
        </p:nvSpPr>
        <p:spPr>
          <a:xfrm>
            <a:off x="6123432" y="3150203"/>
            <a:ext cx="3058668" cy="603504"/>
          </a:xfrm>
          <a:prstGeom prst="rect">
            <a:avLst/>
          </a:prstGeom>
          <a:solidFill>
            <a:srgbClr val="86B1E6"/>
          </a:solidFill>
          <a:ln/>
        </p:spPr>
        <p:style>
          <a:lnRef idx="0">
            <a:schemeClr val="accent2"/>
          </a:lnRef>
          <a:fillRef idx="3">
            <a:schemeClr val="accent2"/>
          </a:fillRef>
          <a:effectRef idx="3">
            <a:schemeClr val="accent2"/>
          </a:effectRef>
          <a:fontRef idx="minor">
            <a:schemeClr val="lt1"/>
          </a:fontRef>
        </p:style>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sz="1200">
                <a:latin typeface="Arial" pitchFamily="34" charset="0"/>
              </a:rPr>
              <a:t>We don</a:t>
            </a:r>
            <a:r>
              <a:rPr lang="en-US" altLang="en-US" sz="1200">
                <a:latin typeface="Arial" pitchFamily="34" charset="0"/>
              </a:rPr>
              <a:t>’</a:t>
            </a:r>
            <a:r>
              <a:rPr lang="en-US" sz="1200">
                <a:latin typeface="Arial" pitchFamily="34" charset="0"/>
              </a:rPr>
              <a:t>t know if it</a:t>
            </a:r>
            <a:r>
              <a:rPr lang="en-US" altLang="en-US" sz="1200">
                <a:latin typeface="Arial" pitchFamily="34" charset="0"/>
              </a:rPr>
              <a:t>’</a:t>
            </a:r>
            <a:r>
              <a:rPr lang="en-US" sz="1200">
                <a:latin typeface="Arial" pitchFamily="34" charset="0"/>
              </a:rPr>
              <a:t>s safe for the long term. They</a:t>
            </a:r>
            <a:r>
              <a:rPr lang="en-US" altLang="en-US" sz="1200">
                <a:latin typeface="Arial" pitchFamily="34" charset="0"/>
              </a:rPr>
              <a:t>’</a:t>
            </a:r>
            <a:r>
              <a:rPr lang="en-US" sz="1200">
                <a:latin typeface="Arial" pitchFamily="34" charset="0"/>
              </a:rPr>
              <a:t>ve been wrong before.</a:t>
            </a:r>
          </a:p>
        </p:txBody>
      </p:sp>
      <p:sp>
        <p:nvSpPr>
          <p:cNvPr id="11" name="Rectangle 10"/>
          <p:cNvSpPr/>
          <p:nvPr/>
        </p:nvSpPr>
        <p:spPr>
          <a:xfrm>
            <a:off x="3011710" y="2655230"/>
            <a:ext cx="3058668" cy="445770"/>
          </a:xfrm>
          <a:prstGeom prst="rect">
            <a:avLst/>
          </a:prstGeom>
          <a:solidFill>
            <a:srgbClr val="B7D8FF"/>
          </a:solidFill>
          <a:ln/>
        </p:spPr>
        <p:style>
          <a:lnRef idx="0">
            <a:schemeClr val="accent2"/>
          </a:lnRef>
          <a:fillRef idx="3">
            <a:schemeClr val="accent2"/>
          </a:fillRef>
          <a:effectRef idx="3">
            <a:schemeClr val="accent2"/>
          </a:effectRef>
          <a:fontRef idx="minor">
            <a:schemeClr val="lt1"/>
          </a:fontRef>
        </p:style>
        <p:txBody>
          <a:bodyPr/>
          <a:lstStyle/>
          <a:p>
            <a:pPr>
              <a:defRPr/>
            </a:pPr>
            <a:r>
              <a:rPr lang="en-US" sz="1200" dirty="0">
                <a:solidFill>
                  <a:schemeClr val="tx1"/>
                </a:solidFill>
              </a:rPr>
              <a:t>We use antibiotics to keep animals healthy</a:t>
            </a:r>
          </a:p>
        </p:txBody>
      </p:sp>
      <p:sp>
        <p:nvSpPr>
          <p:cNvPr id="12" name="Rectangle 11"/>
          <p:cNvSpPr/>
          <p:nvPr/>
        </p:nvSpPr>
        <p:spPr>
          <a:xfrm>
            <a:off x="6123432" y="2651704"/>
            <a:ext cx="3058668" cy="445770"/>
          </a:xfrm>
          <a:prstGeom prst="rect">
            <a:avLst/>
          </a:prstGeom>
          <a:solidFill>
            <a:srgbClr val="B7D8FF"/>
          </a:solidFill>
          <a:ln/>
        </p:spPr>
        <p:style>
          <a:lnRef idx="0">
            <a:schemeClr val="accent2"/>
          </a:lnRef>
          <a:fillRef idx="3">
            <a:schemeClr val="accent2"/>
          </a:fillRef>
          <a:effectRef idx="3">
            <a:schemeClr val="accent2"/>
          </a:effectRef>
          <a:fontRef idx="minor">
            <a:schemeClr val="lt1"/>
          </a:fontRef>
        </p:style>
        <p:txBody>
          <a:bodyPr/>
          <a:lstStyle/>
          <a:p>
            <a:pPr>
              <a:defRPr/>
            </a:pPr>
            <a:r>
              <a:rPr lang="en-US" sz="1200" dirty="0">
                <a:solidFill>
                  <a:schemeClr val="tx1"/>
                </a:solidFill>
              </a:rPr>
              <a:t>You HAVE to use antibiotics because animals are kept in poor conditions</a:t>
            </a:r>
          </a:p>
        </p:txBody>
      </p:sp>
      <p:sp>
        <p:nvSpPr>
          <p:cNvPr id="9" name="Rectangle 8"/>
          <p:cNvSpPr/>
          <p:nvPr/>
        </p:nvSpPr>
        <p:spPr>
          <a:xfrm>
            <a:off x="3011710" y="2158604"/>
            <a:ext cx="3058668" cy="445770"/>
          </a:xfrm>
          <a:prstGeom prst="rect">
            <a:avLst/>
          </a:prstGeom>
          <a:solidFill>
            <a:srgbClr val="86B1E6"/>
          </a:solidFill>
          <a:ln/>
        </p:spPr>
        <p:style>
          <a:lnRef idx="0">
            <a:schemeClr val="accent2"/>
          </a:lnRef>
          <a:fillRef idx="3">
            <a:schemeClr val="accent2"/>
          </a:fillRef>
          <a:effectRef idx="3">
            <a:schemeClr val="accent2"/>
          </a:effectRef>
          <a:fontRef idx="minor">
            <a:schemeClr val="lt1"/>
          </a:fontRef>
        </p:style>
        <p:txBody>
          <a:bodyPr/>
          <a:lstStyle/>
          <a:p>
            <a:pPr>
              <a:defRPr/>
            </a:pPr>
            <a:r>
              <a:rPr lang="en-US" sz="1200" dirty="0">
                <a:solidFill>
                  <a:schemeClr val="tx1"/>
                </a:solidFill>
              </a:rPr>
              <a:t>We use antibiotics to be more efficient</a:t>
            </a:r>
          </a:p>
        </p:txBody>
      </p:sp>
      <p:sp>
        <p:nvSpPr>
          <p:cNvPr id="10" name="Rectangle 9"/>
          <p:cNvSpPr/>
          <p:nvPr/>
        </p:nvSpPr>
        <p:spPr>
          <a:xfrm>
            <a:off x="6123432" y="2155077"/>
            <a:ext cx="3058668" cy="445770"/>
          </a:xfrm>
          <a:prstGeom prst="rect">
            <a:avLst/>
          </a:prstGeom>
          <a:solidFill>
            <a:srgbClr val="86B1E6"/>
          </a:solidFill>
          <a:ln/>
        </p:spPr>
        <p:style>
          <a:lnRef idx="0">
            <a:schemeClr val="accent2"/>
          </a:lnRef>
          <a:fillRef idx="3">
            <a:schemeClr val="accent2"/>
          </a:fillRef>
          <a:effectRef idx="3">
            <a:schemeClr val="accent2"/>
          </a:effectRef>
          <a:fontRef idx="minor">
            <a:schemeClr val="lt1"/>
          </a:fontRef>
        </p:style>
        <p:txBody>
          <a:bodyPr/>
          <a:lstStyle/>
          <a:p>
            <a:pPr>
              <a:defRPr/>
            </a:pPr>
            <a:r>
              <a:rPr lang="en-US" sz="1200" dirty="0">
                <a:solidFill>
                  <a:schemeClr val="tx1"/>
                </a:solidFill>
              </a:rPr>
              <a:t>Because you only care about making money</a:t>
            </a:r>
          </a:p>
        </p:txBody>
      </p:sp>
      <p:sp>
        <p:nvSpPr>
          <p:cNvPr id="2" name="Title 1"/>
          <p:cNvSpPr>
            <a:spLocks noGrp="1"/>
          </p:cNvSpPr>
          <p:nvPr>
            <p:ph type="title"/>
          </p:nvPr>
        </p:nvSpPr>
        <p:spPr>
          <a:xfrm>
            <a:off x="2928938" y="1101329"/>
            <a:ext cx="6172200" cy="438150"/>
          </a:xfrm>
        </p:spPr>
        <p:txBody>
          <a:bodyPr>
            <a:normAutofit fontScale="90000"/>
          </a:bodyPr>
          <a:lstStyle/>
          <a:p>
            <a:pPr>
              <a:defRPr/>
            </a:pPr>
            <a:r>
              <a:rPr lang="en-US" dirty="0">
                <a:solidFill>
                  <a:schemeClr val="tx1"/>
                </a:solidFill>
                <a:ea typeface="+mj-ea"/>
              </a:rPr>
              <a:t>Consumer Attitudes</a:t>
            </a:r>
          </a:p>
        </p:txBody>
      </p:sp>
      <p:sp>
        <p:nvSpPr>
          <p:cNvPr id="924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2250"/>
              </a:lnSpc>
              <a:spcBef>
                <a:spcPct val="50000"/>
              </a:spcBef>
              <a:buChar char="•"/>
              <a:defRPr sz="1800">
                <a:solidFill>
                  <a:schemeClr val="tx1"/>
                </a:solidFill>
                <a:latin typeface="Arial" charset="0"/>
                <a:ea typeface="ＭＳ Ｐゴシック" pitchFamily="34" charset="-128"/>
              </a:defRPr>
            </a:lvl1pPr>
            <a:lvl2pPr marL="557213" indent="-214313" eaLnBrk="0" hangingPunct="0">
              <a:spcBef>
                <a:spcPct val="20000"/>
              </a:spcBef>
              <a:buChar char="–"/>
              <a:defRPr sz="1500">
                <a:solidFill>
                  <a:schemeClr val="tx1"/>
                </a:solidFill>
                <a:latin typeface="Arial" charset="0"/>
                <a:ea typeface="ＭＳ Ｐゴシック" pitchFamily="34" charset="-128"/>
              </a:defRPr>
            </a:lvl2pPr>
            <a:lvl3pPr marL="857250" indent="-171450" eaLnBrk="0" hangingPunct="0">
              <a:spcBef>
                <a:spcPct val="20000"/>
              </a:spcBef>
              <a:buChar char="•"/>
              <a:defRPr>
                <a:solidFill>
                  <a:schemeClr val="tx1"/>
                </a:solidFill>
                <a:latin typeface="Arial" charset="0"/>
                <a:ea typeface="ＭＳ Ｐゴシック" pitchFamily="34" charset="-128"/>
              </a:defRPr>
            </a:lvl3pPr>
            <a:lvl4pPr marL="1200150" indent="-171450" eaLnBrk="0" hangingPunct="0">
              <a:spcBef>
                <a:spcPct val="20000"/>
              </a:spcBef>
              <a:buChar char="–"/>
              <a:defRPr sz="1200">
                <a:solidFill>
                  <a:schemeClr val="tx1"/>
                </a:solidFill>
                <a:latin typeface="Arial" charset="0"/>
                <a:ea typeface="ＭＳ Ｐゴシック" pitchFamily="34" charset="-128"/>
              </a:defRPr>
            </a:lvl4pPr>
            <a:lvl5pPr marL="1543050" indent="-171450" eaLnBrk="0" hangingPunct="0">
              <a:spcBef>
                <a:spcPct val="20000"/>
              </a:spcBef>
              <a:buChar char="»"/>
              <a:defRPr sz="1200">
                <a:solidFill>
                  <a:schemeClr val="tx1"/>
                </a:solidFill>
                <a:latin typeface="Arial" charset="0"/>
                <a:ea typeface="ＭＳ Ｐゴシック" pitchFamily="34" charset="-128"/>
              </a:defRPr>
            </a:lvl5pPr>
            <a:lvl6pPr marL="1885950" indent="-171450" eaLnBrk="0" fontAlgn="base" hangingPunct="0">
              <a:spcBef>
                <a:spcPct val="20000"/>
              </a:spcBef>
              <a:spcAft>
                <a:spcPct val="0"/>
              </a:spcAft>
              <a:buChar char="»"/>
              <a:defRPr sz="1200">
                <a:solidFill>
                  <a:schemeClr val="tx1"/>
                </a:solidFill>
                <a:latin typeface="Arial" charset="0"/>
                <a:ea typeface="ＭＳ Ｐゴシック" pitchFamily="34" charset="-128"/>
              </a:defRPr>
            </a:lvl6pPr>
            <a:lvl7pPr marL="2228850" indent="-171450" eaLnBrk="0" fontAlgn="base" hangingPunct="0">
              <a:spcBef>
                <a:spcPct val="20000"/>
              </a:spcBef>
              <a:spcAft>
                <a:spcPct val="0"/>
              </a:spcAft>
              <a:buChar char="»"/>
              <a:defRPr sz="1200">
                <a:solidFill>
                  <a:schemeClr val="tx1"/>
                </a:solidFill>
                <a:latin typeface="Arial" charset="0"/>
                <a:ea typeface="ＭＳ Ｐゴシック" pitchFamily="34" charset="-128"/>
              </a:defRPr>
            </a:lvl7pPr>
            <a:lvl8pPr marL="2571750" indent="-171450" eaLnBrk="0" fontAlgn="base" hangingPunct="0">
              <a:spcBef>
                <a:spcPct val="20000"/>
              </a:spcBef>
              <a:spcAft>
                <a:spcPct val="0"/>
              </a:spcAft>
              <a:buChar char="»"/>
              <a:defRPr sz="1200">
                <a:solidFill>
                  <a:schemeClr val="tx1"/>
                </a:solidFill>
                <a:latin typeface="Arial" charset="0"/>
                <a:ea typeface="ＭＳ Ｐゴシック" pitchFamily="34" charset="-128"/>
              </a:defRPr>
            </a:lvl8pPr>
            <a:lvl9pPr marL="2914650" indent="-171450" eaLnBrk="0" fontAlgn="base" hangingPunct="0">
              <a:spcBef>
                <a:spcPct val="20000"/>
              </a:spcBef>
              <a:spcAft>
                <a:spcPct val="0"/>
              </a:spcAft>
              <a:buChar char="»"/>
              <a:defRPr sz="1200">
                <a:solidFill>
                  <a:schemeClr val="tx1"/>
                </a:solidFill>
                <a:latin typeface="Arial" charset="0"/>
                <a:ea typeface="ＭＳ Ｐゴシック" pitchFamily="34" charset="-128"/>
              </a:defRPr>
            </a:lvl9pPr>
          </a:lstStyle>
          <a:p>
            <a:pPr eaLnBrk="1" hangingPunct="1">
              <a:lnSpc>
                <a:spcPct val="100000"/>
              </a:lnSpc>
              <a:spcBef>
                <a:spcPct val="0"/>
              </a:spcBef>
              <a:buFontTx/>
              <a:buNone/>
            </a:pPr>
            <a:fld id="{7AE48F92-8BBA-4E23-9C6E-2B825BBEB271}" type="slidenum">
              <a:rPr lang="en-US" altLang="en-US" sz="825"/>
              <a:pPr eaLnBrk="1" hangingPunct="1">
                <a:lnSpc>
                  <a:spcPct val="100000"/>
                </a:lnSpc>
                <a:spcBef>
                  <a:spcPct val="0"/>
                </a:spcBef>
                <a:buFontTx/>
                <a:buNone/>
              </a:pPr>
              <a:t>3</a:t>
            </a:fld>
            <a:endParaRPr lang="en-US" altLang="en-US" sz="825"/>
          </a:p>
        </p:txBody>
      </p:sp>
      <p:sp>
        <p:nvSpPr>
          <p:cNvPr id="6" name="Rectangle 5"/>
          <p:cNvSpPr/>
          <p:nvPr/>
        </p:nvSpPr>
        <p:spPr>
          <a:xfrm>
            <a:off x="3019425" y="1767037"/>
            <a:ext cx="3058668" cy="339278"/>
          </a:xfrm>
          <a:prstGeom prst="rect">
            <a:avLst/>
          </a:prstGeom>
          <a:solidFill>
            <a:srgbClr val="2461AA"/>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350" b="1" dirty="0"/>
              <a:t>You say</a:t>
            </a:r>
          </a:p>
        </p:txBody>
      </p:sp>
      <p:sp>
        <p:nvSpPr>
          <p:cNvPr id="8" name="Rectangle 7"/>
          <p:cNvSpPr/>
          <p:nvPr/>
        </p:nvSpPr>
        <p:spPr>
          <a:xfrm>
            <a:off x="6119013" y="1764667"/>
            <a:ext cx="3058668" cy="339278"/>
          </a:xfrm>
          <a:prstGeom prst="rect">
            <a:avLst/>
          </a:prstGeom>
          <a:solidFill>
            <a:srgbClr val="2461AA"/>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350" b="1" dirty="0"/>
              <a:t>They hear</a:t>
            </a:r>
          </a:p>
        </p:txBody>
      </p:sp>
    </p:spTree>
    <p:extLst>
      <p:ext uri="{BB962C8B-B14F-4D97-AF65-F5344CB8AC3E}">
        <p14:creationId xmlns:p14="http://schemas.microsoft.com/office/powerpoint/2010/main" val="3843485021"/>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580159"/>
            <a:ext cx="2620772" cy="3697685"/>
          </a:xfrm>
        </p:spPr>
        <p:txBody>
          <a:bodyPr>
            <a:normAutofit/>
          </a:bodyPr>
          <a:lstStyle/>
          <a:p>
            <a:pPr algn="r"/>
            <a:r>
              <a:rPr lang="en-US" dirty="0">
                <a:solidFill>
                  <a:srgbClr val="FF0000"/>
                </a:solidFill>
              </a:rPr>
              <a:t>Veterinary Feed Directive (VFD)</a:t>
            </a:r>
          </a:p>
        </p:txBody>
      </p:sp>
      <p:sp useBgFill="1">
        <p:nvSpPr>
          <p:cNvPr id="3" name="Content Placeholder 2"/>
          <p:cNvSpPr>
            <a:spLocks noGrp="1"/>
          </p:cNvSpPr>
          <p:nvPr>
            <p:ph idx="1"/>
          </p:nvPr>
        </p:nvSpPr>
        <p:spPr>
          <a:xfrm>
            <a:off x="5256025" y="1343027"/>
            <a:ext cx="4783327" cy="3934817"/>
          </a:xfrm>
        </p:spPr>
        <p:txBody>
          <a:bodyPr anchor="ctr">
            <a:normAutofit fontScale="92500" lnSpcReduction="20000"/>
          </a:bodyPr>
          <a:lstStyle/>
          <a:p>
            <a:pPr>
              <a:spcBef>
                <a:spcPct val="0"/>
              </a:spcBef>
              <a:spcAft>
                <a:spcPts val="900"/>
              </a:spcAft>
            </a:pPr>
            <a:r>
              <a:rPr lang="en-US" altLang="en-US" dirty="0">
                <a:cs typeface="Segoe UI" pitchFamily="34" charset="0"/>
              </a:rPr>
              <a:t>Existing regulatory framework for veterinary oversight of feed-use drugs (21 CFR 558)</a:t>
            </a:r>
          </a:p>
          <a:p>
            <a:pPr>
              <a:spcBef>
                <a:spcPct val="0"/>
              </a:spcBef>
              <a:spcAft>
                <a:spcPts val="900"/>
              </a:spcAft>
            </a:pPr>
            <a:r>
              <a:rPr lang="en-US" altLang="en-US" dirty="0">
                <a:cs typeface="Segoe UI" pitchFamily="34" charset="0"/>
              </a:rPr>
              <a:t>Designates VFDs as medicated feeds needing veterinary oversight</a:t>
            </a:r>
          </a:p>
          <a:p>
            <a:pPr>
              <a:spcBef>
                <a:spcPct val="0"/>
              </a:spcBef>
              <a:spcAft>
                <a:spcPts val="900"/>
              </a:spcAft>
            </a:pPr>
            <a:r>
              <a:rPr lang="en-US" altLang="en-US" dirty="0">
                <a:cs typeface="Segoe UI" pitchFamily="34" charset="0"/>
              </a:rPr>
              <a:t>Limits use of such products to veterinary oversight</a:t>
            </a:r>
          </a:p>
          <a:p>
            <a:pPr>
              <a:spcBef>
                <a:spcPct val="0"/>
              </a:spcBef>
              <a:spcAft>
                <a:spcPts val="900"/>
              </a:spcAft>
            </a:pPr>
            <a:r>
              <a:rPr lang="en-US" altLang="en-US" dirty="0">
                <a:cs typeface="Segoe UI" pitchFamily="34" charset="0"/>
              </a:rPr>
              <a:t>Requires a written statement (form) issued by a veterinarian</a:t>
            </a:r>
          </a:p>
          <a:p>
            <a:pPr marL="427435" lvl="1" indent="-254794">
              <a:lnSpc>
                <a:spcPts val="1800"/>
              </a:lnSpc>
              <a:spcBef>
                <a:spcPct val="0"/>
              </a:spcBef>
              <a:spcAft>
                <a:spcPts val="450"/>
              </a:spcAft>
            </a:pPr>
            <a:r>
              <a:rPr lang="en-US" altLang="en-US" dirty="0">
                <a:cs typeface="Segoe UI" pitchFamily="34" charset="0"/>
              </a:rPr>
              <a:t>Authorizes manufacture &amp; use of feed containing a drug  </a:t>
            </a:r>
            <a:endParaRPr lang="en-US" altLang="en-US" dirty="0"/>
          </a:p>
        </p:txBody>
      </p:sp>
    </p:spTree>
    <p:extLst>
      <p:ext uri="{BB962C8B-B14F-4D97-AF65-F5344CB8AC3E}">
        <p14:creationId xmlns:p14="http://schemas.microsoft.com/office/powerpoint/2010/main" val="1706363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590081"/>
            <a:ext cx="7886700" cy="994172"/>
          </a:xfrm>
        </p:spPr>
        <p:txBody>
          <a:bodyPr/>
          <a:lstStyle/>
          <a:p>
            <a:pPr>
              <a:defRPr/>
            </a:pPr>
            <a:r>
              <a:rPr lang="en-US" dirty="0">
                <a:solidFill>
                  <a:schemeClr val="tx1"/>
                </a:solidFill>
                <a:ea typeface="+mj-ea"/>
              </a:rPr>
              <a:t>Extra Label Use is NOT Permitted</a:t>
            </a:r>
          </a:p>
        </p:txBody>
      </p:sp>
      <p:sp>
        <p:nvSpPr>
          <p:cNvPr id="22531" name="Content Placeholder 2"/>
          <p:cNvSpPr>
            <a:spLocks noGrp="1"/>
          </p:cNvSpPr>
          <p:nvPr>
            <p:ph idx="1"/>
          </p:nvPr>
        </p:nvSpPr>
        <p:spPr>
          <a:xfrm>
            <a:off x="2867025" y="2677717"/>
            <a:ext cx="6172200" cy="1765697"/>
          </a:xfrm>
        </p:spPr>
        <p:txBody>
          <a:bodyPr/>
          <a:lstStyle/>
          <a:p>
            <a:pPr marL="172641" lvl="1" indent="-172641">
              <a:lnSpc>
                <a:spcPts val="2250"/>
              </a:lnSpc>
              <a:spcBef>
                <a:spcPct val="50000"/>
              </a:spcBef>
              <a:buFontTx/>
              <a:buChar char="•"/>
            </a:pPr>
            <a:r>
              <a:rPr lang="en-US" altLang="en-US" dirty="0"/>
              <a:t>“Use of feed containing this veterinary feed directive (VFD) drug in a manner other than as directed on the labeling (extra label use) is not permitted”</a:t>
            </a:r>
          </a:p>
          <a:p>
            <a:pPr marL="172641" lvl="1" indent="-172641">
              <a:lnSpc>
                <a:spcPts val="2250"/>
              </a:lnSpc>
              <a:spcBef>
                <a:spcPct val="50000"/>
              </a:spcBef>
              <a:buFontTx/>
              <a:buChar char="•"/>
            </a:pPr>
            <a:endParaRPr lang="en-US" altLang="en-US" dirty="0"/>
          </a:p>
          <a:p>
            <a:endParaRPr lang="en-US" altLang="en-US" dirty="0"/>
          </a:p>
        </p:txBody>
      </p:sp>
      <p:sp>
        <p:nvSpPr>
          <p:cNvPr id="225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2250"/>
              </a:lnSpc>
              <a:spcBef>
                <a:spcPct val="50000"/>
              </a:spcBef>
              <a:buChar char="•"/>
              <a:defRPr sz="1800">
                <a:solidFill>
                  <a:schemeClr val="tx1"/>
                </a:solidFill>
                <a:latin typeface="Arial" charset="0"/>
                <a:ea typeface="ＭＳ Ｐゴシック" pitchFamily="34" charset="-128"/>
              </a:defRPr>
            </a:lvl1pPr>
            <a:lvl2pPr marL="557213" indent="-214313" eaLnBrk="0" hangingPunct="0">
              <a:spcBef>
                <a:spcPct val="20000"/>
              </a:spcBef>
              <a:buChar char="–"/>
              <a:defRPr sz="1500">
                <a:solidFill>
                  <a:schemeClr val="tx1"/>
                </a:solidFill>
                <a:latin typeface="Arial" charset="0"/>
                <a:ea typeface="ＭＳ Ｐゴシック" pitchFamily="34" charset="-128"/>
              </a:defRPr>
            </a:lvl2pPr>
            <a:lvl3pPr marL="857250" indent="-171450" eaLnBrk="0" hangingPunct="0">
              <a:spcBef>
                <a:spcPct val="20000"/>
              </a:spcBef>
              <a:buChar char="•"/>
              <a:defRPr>
                <a:solidFill>
                  <a:schemeClr val="tx1"/>
                </a:solidFill>
                <a:latin typeface="Arial" charset="0"/>
                <a:ea typeface="ＭＳ Ｐゴシック" pitchFamily="34" charset="-128"/>
              </a:defRPr>
            </a:lvl3pPr>
            <a:lvl4pPr marL="1200150" indent="-171450" eaLnBrk="0" hangingPunct="0">
              <a:spcBef>
                <a:spcPct val="20000"/>
              </a:spcBef>
              <a:buChar char="–"/>
              <a:defRPr sz="1200">
                <a:solidFill>
                  <a:schemeClr val="tx1"/>
                </a:solidFill>
                <a:latin typeface="Arial" charset="0"/>
                <a:ea typeface="ＭＳ Ｐゴシック" pitchFamily="34" charset="-128"/>
              </a:defRPr>
            </a:lvl4pPr>
            <a:lvl5pPr marL="1543050" indent="-171450" eaLnBrk="0" hangingPunct="0">
              <a:spcBef>
                <a:spcPct val="20000"/>
              </a:spcBef>
              <a:buChar char="»"/>
              <a:defRPr sz="1200">
                <a:solidFill>
                  <a:schemeClr val="tx1"/>
                </a:solidFill>
                <a:latin typeface="Arial" charset="0"/>
                <a:ea typeface="ＭＳ Ｐゴシック" pitchFamily="34" charset="-128"/>
              </a:defRPr>
            </a:lvl5pPr>
            <a:lvl6pPr marL="1885950" indent="-171450" eaLnBrk="0" fontAlgn="base" hangingPunct="0">
              <a:spcBef>
                <a:spcPct val="20000"/>
              </a:spcBef>
              <a:spcAft>
                <a:spcPct val="0"/>
              </a:spcAft>
              <a:buChar char="»"/>
              <a:defRPr sz="1200">
                <a:solidFill>
                  <a:schemeClr val="tx1"/>
                </a:solidFill>
                <a:latin typeface="Arial" charset="0"/>
                <a:ea typeface="ＭＳ Ｐゴシック" pitchFamily="34" charset="-128"/>
              </a:defRPr>
            </a:lvl6pPr>
            <a:lvl7pPr marL="2228850" indent="-171450" eaLnBrk="0" fontAlgn="base" hangingPunct="0">
              <a:spcBef>
                <a:spcPct val="20000"/>
              </a:spcBef>
              <a:spcAft>
                <a:spcPct val="0"/>
              </a:spcAft>
              <a:buChar char="»"/>
              <a:defRPr sz="1200">
                <a:solidFill>
                  <a:schemeClr val="tx1"/>
                </a:solidFill>
                <a:latin typeface="Arial" charset="0"/>
                <a:ea typeface="ＭＳ Ｐゴシック" pitchFamily="34" charset="-128"/>
              </a:defRPr>
            </a:lvl7pPr>
            <a:lvl8pPr marL="2571750" indent="-171450" eaLnBrk="0" fontAlgn="base" hangingPunct="0">
              <a:spcBef>
                <a:spcPct val="20000"/>
              </a:spcBef>
              <a:spcAft>
                <a:spcPct val="0"/>
              </a:spcAft>
              <a:buChar char="»"/>
              <a:defRPr sz="1200">
                <a:solidFill>
                  <a:schemeClr val="tx1"/>
                </a:solidFill>
                <a:latin typeface="Arial" charset="0"/>
                <a:ea typeface="ＭＳ Ｐゴシック" pitchFamily="34" charset="-128"/>
              </a:defRPr>
            </a:lvl8pPr>
            <a:lvl9pPr marL="2914650" indent="-171450" eaLnBrk="0" fontAlgn="base" hangingPunct="0">
              <a:spcBef>
                <a:spcPct val="20000"/>
              </a:spcBef>
              <a:spcAft>
                <a:spcPct val="0"/>
              </a:spcAft>
              <a:buChar char="»"/>
              <a:defRPr sz="1200">
                <a:solidFill>
                  <a:schemeClr val="tx1"/>
                </a:solidFill>
                <a:latin typeface="Arial" charset="0"/>
                <a:ea typeface="ＭＳ Ｐゴシック" pitchFamily="34" charset="-128"/>
              </a:defRPr>
            </a:lvl9pPr>
          </a:lstStyle>
          <a:p>
            <a:pPr eaLnBrk="1" hangingPunct="1">
              <a:lnSpc>
                <a:spcPct val="100000"/>
              </a:lnSpc>
              <a:spcBef>
                <a:spcPct val="0"/>
              </a:spcBef>
              <a:buFontTx/>
              <a:buNone/>
            </a:pPr>
            <a:fld id="{31410019-58BE-478C-A80D-B09DE54761B3}" type="slidenum">
              <a:rPr lang="en-US" altLang="en-US" sz="825"/>
              <a:pPr eaLnBrk="1" hangingPunct="1">
                <a:lnSpc>
                  <a:spcPct val="100000"/>
                </a:lnSpc>
                <a:spcBef>
                  <a:spcPct val="0"/>
                </a:spcBef>
                <a:buFontTx/>
                <a:buNone/>
              </a:pPr>
              <a:t>31</a:t>
            </a:fld>
            <a:endParaRPr lang="en-US" altLang="en-US" sz="825"/>
          </a:p>
        </p:txBody>
      </p:sp>
    </p:spTree>
    <p:extLst>
      <p:ext uri="{BB962C8B-B14F-4D97-AF65-F5344CB8AC3E}">
        <p14:creationId xmlns:p14="http://schemas.microsoft.com/office/powerpoint/2010/main" val="7183234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itchFamily="18" charset="0"/>
                <a:ea typeface="ＭＳ Ｐゴシック" pitchFamily="34" charset="-128"/>
              </a:defRPr>
            </a:lvl1pPr>
            <a:lvl2pPr marL="557213" indent="-214313" eaLnBrk="0" hangingPunct="0">
              <a:defRPr sz="1800">
                <a:solidFill>
                  <a:schemeClr val="tx1"/>
                </a:solidFill>
                <a:latin typeface="Times New Roman" pitchFamily="18" charset="0"/>
                <a:ea typeface="ＭＳ Ｐゴシック" pitchFamily="34" charset="-128"/>
              </a:defRPr>
            </a:lvl2pPr>
            <a:lvl3pPr marL="857250" indent="-171450" eaLnBrk="0" hangingPunct="0">
              <a:defRPr sz="1800">
                <a:solidFill>
                  <a:schemeClr val="tx1"/>
                </a:solidFill>
                <a:latin typeface="Times New Roman" pitchFamily="18" charset="0"/>
                <a:ea typeface="ＭＳ Ｐゴシック" pitchFamily="34" charset="-128"/>
              </a:defRPr>
            </a:lvl3pPr>
            <a:lvl4pPr marL="1200150" indent="-171450" eaLnBrk="0" hangingPunct="0">
              <a:defRPr sz="1800">
                <a:solidFill>
                  <a:schemeClr val="tx1"/>
                </a:solidFill>
                <a:latin typeface="Times New Roman" pitchFamily="18" charset="0"/>
                <a:ea typeface="ＭＳ Ｐゴシック" pitchFamily="34" charset="-128"/>
              </a:defRPr>
            </a:lvl4pPr>
            <a:lvl5pPr marL="1543050" indent="-171450" eaLnBrk="0" hangingPunct="0">
              <a:defRPr sz="1800">
                <a:solidFill>
                  <a:schemeClr val="tx1"/>
                </a:solidFill>
                <a:latin typeface="Times New Roman" pitchFamily="18" charset="0"/>
                <a:ea typeface="ＭＳ Ｐゴシック" pitchFamily="34" charset="-128"/>
              </a:defRPr>
            </a:lvl5pPr>
            <a:lvl6pPr marL="1885950" indent="-171450" eaLnBrk="0" fontAlgn="base" hangingPunct="0">
              <a:spcBef>
                <a:spcPct val="0"/>
              </a:spcBef>
              <a:spcAft>
                <a:spcPct val="0"/>
              </a:spcAft>
              <a:defRPr sz="1800">
                <a:solidFill>
                  <a:schemeClr val="tx1"/>
                </a:solidFill>
                <a:latin typeface="Times New Roman" pitchFamily="18" charset="0"/>
                <a:ea typeface="ＭＳ Ｐゴシック" pitchFamily="34" charset="-128"/>
              </a:defRPr>
            </a:lvl6pPr>
            <a:lvl7pPr marL="2228850" indent="-171450" eaLnBrk="0" fontAlgn="base" hangingPunct="0">
              <a:spcBef>
                <a:spcPct val="0"/>
              </a:spcBef>
              <a:spcAft>
                <a:spcPct val="0"/>
              </a:spcAft>
              <a:defRPr sz="1800">
                <a:solidFill>
                  <a:schemeClr val="tx1"/>
                </a:solidFill>
                <a:latin typeface="Times New Roman" pitchFamily="18" charset="0"/>
                <a:ea typeface="ＭＳ Ｐゴシック" pitchFamily="34" charset="-128"/>
              </a:defRPr>
            </a:lvl7pPr>
            <a:lvl8pPr marL="2571750" indent="-171450" eaLnBrk="0" fontAlgn="base" hangingPunct="0">
              <a:spcBef>
                <a:spcPct val="0"/>
              </a:spcBef>
              <a:spcAft>
                <a:spcPct val="0"/>
              </a:spcAft>
              <a:defRPr sz="1800">
                <a:solidFill>
                  <a:schemeClr val="tx1"/>
                </a:solidFill>
                <a:latin typeface="Times New Roman" pitchFamily="18" charset="0"/>
                <a:ea typeface="ＭＳ Ｐゴシック" pitchFamily="34" charset="-128"/>
              </a:defRPr>
            </a:lvl8pPr>
            <a:lvl9pPr marL="2914650" indent="-171450" eaLnBrk="0" fontAlgn="base" hangingPunct="0">
              <a:spcBef>
                <a:spcPct val="0"/>
              </a:spcBef>
              <a:spcAft>
                <a:spcPct val="0"/>
              </a:spcAft>
              <a:defRPr sz="1800">
                <a:solidFill>
                  <a:schemeClr val="tx1"/>
                </a:solidFill>
                <a:latin typeface="Times New Roman" pitchFamily="18" charset="0"/>
                <a:ea typeface="ＭＳ Ｐゴシック" pitchFamily="34" charset="-128"/>
              </a:defRPr>
            </a:lvl9pPr>
          </a:lstStyle>
          <a:p>
            <a:pPr eaLnBrk="1" hangingPunct="1"/>
            <a:fld id="{C11EBB51-7151-4F69-A656-9FFC0D7EC34F}" type="slidenum">
              <a:rPr lang="en-US" altLang="en-US" sz="825">
                <a:latin typeface="Arial" charset="0"/>
              </a:rPr>
              <a:pPr eaLnBrk="1" hangingPunct="1"/>
              <a:t>32</a:t>
            </a:fld>
            <a:endParaRPr lang="en-US" altLang="en-US" sz="825">
              <a:latin typeface="Arial" charset="0"/>
            </a:endParaRPr>
          </a:p>
        </p:txBody>
      </p:sp>
      <p:sp>
        <p:nvSpPr>
          <p:cNvPr id="25603" name="TextBox 2"/>
          <p:cNvSpPr txBox="1">
            <a:spLocks noChangeArrowheads="1"/>
          </p:cNvSpPr>
          <p:nvPr/>
        </p:nvSpPr>
        <p:spPr bwMode="auto">
          <a:xfrm>
            <a:off x="3400057" y="1309756"/>
            <a:ext cx="5402121"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r>
              <a:rPr lang="en-US" altLang="en-US" sz="1800" dirty="0">
                <a:latin typeface="+mn-lt"/>
              </a:rPr>
              <a:t>California SB No. 27  (Chapter 758)</a:t>
            </a:r>
            <a:br>
              <a:rPr lang="en-US" altLang="en-US" sz="1800" dirty="0">
                <a:latin typeface="+mn-lt"/>
              </a:rPr>
            </a:br>
            <a:endParaRPr lang="en-US" altLang="en-US" sz="1800" dirty="0">
              <a:latin typeface="+mn-lt"/>
            </a:endParaRPr>
          </a:p>
          <a:p>
            <a:pPr algn="ctr" eaLnBrk="1" hangingPunct="1"/>
            <a:r>
              <a:rPr lang="en-US" altLang="en-US" sz="2700" b="1" dirty="0">
                <a:latin typeface="+mn-lt"/>
              </a:rPr>
              <a:t>Livestock: use of antimicrobial drugs</a:t>
            </a:r>
          </a:p>
          <a:p>
            <a:pPr algn="ctr" eaLnBrk="1" hangingPunct="1"/>
            <a:r>
              <a:rPr lang="en-US" altLang="en-US" b="1" dirty="0">
                <a:latin typeface="+mn-lt"/>
              </a:rPr>
              <a:t>Effective January 1, 2018</a:t>
            </a:r>
            <a:endParaRPr lang="en-US" altLang="en-US" dirty="0">
              <a:latin typeface="+mn-lt"/>
            </a:endParaRPr>
          </a:p>
        </p:txBody>
      </p:sp>
      <p:sp>
        <p:nvSpPr>
          <p:cNvPr id="25604" name="TextBox 3"/>
          <p:cNvSpPr txBox="1">
            <a:spLocks noChangeArrowheads="1"/>
          </p:cNvSpPr>
          <p:nvPr/>
        </p:nvSpPr>
        <p:spPr bwMode="auto">
          <a:xfrm>
            <a:off x="2946348" y="2843886"/>
            <a:ext cx="676400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altLang="en-US" sz="2100" dirty="0">
                <a:latin typeface="+mn-lt"/>
              </a:rPr>
              <a:t>Prohibits the administration of medically important antimicrobial drugs to livestock unless ordered by a licensed veterinarian through a prescription or veterinary feed directive pursuant to a veterinarian-client-patient relationship, and would prohibit the administration of a medically important antimicrobial drug to livestock solely for purposes of promoting weight gain or improving feed efficiency. </a:t>
            </a:r>
          </a:p>
        </p:txBody>
      </p:sp>
    </p:spTree>
    <p:extLst>
      <p:ext uri="{BB962C8B-B14F-4D97-AF65-F5344CB8AC3E}">
        <p14:creationId xmlns:p14="http://schemas.microsoft.com/office/powerpoint/2010/main" val="22357106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580159"/>
            <a:ext cx="2620772" cy="3697685"/>
          </a:xfrm>
        </p:spPr>
        <p:txBody>
          <a:bodyPr>
            <a:normAutofit/>
          </a:bodyPr>
          <a:lstStyle/>
          <a:p>
            <a:pPr algn="r"/>
            <a:r>
              <a:rPr lang="en-US" dirty="0" smtClean="0">
                <a:solidFill>
                  <a:srgbClr val="FF0000"/>
                </a:solidFill>
              </a:rPr>
              <a:t>CDFA Must…</a:t>
            </a:r>
            <a:endParaRPr lang="en-US" dirty="0">
              <a:solidFill>
                <a:srgbClr val="FF0000"/>
              </a:solidFill>
            </a:endParaRPr>
          </a:p>
        </p:txBody>
      </p:sp>
      <p:sp useBgFill="1">
        <p:nvSpPr>
          <p:cNvPr id="3" name="Content Placeholder 2"/>
          <p:cNvSpPr>
            <a:spLocks noGrp="1"/>
          </p:cNvSpPr>
          <p:nvPr>
            <p:ph idx="1"/>
          </p:nvPr>
        </p:nvSpPr>
        <p:spPr>
          <a:xfrm>
            <a:off x="5256025" y="1343027"/>
            <a:ext cx="4783327" cy="3934817"/>
          </a:xfrm>
        </p:spPr>
        <p:txBody>
          <a:bodyPr anchor="ctr">
            <a:normAutofit fontScale="92500" lnSpcReduction="20000"/>
          </a:bodyPr>
          <a:lstStyle/>
          <a:p>
            <a:pPr marL="342900" indent="-342900">
              <a:buAutoNum type="arabicPeriod"/>
            </a:pPr>
            <a:r>
              <a:rPr lang="en-US" altLang="en-US" dirty="0"/>
              <a:t>Develop antimicrobial stewardship guidelines and best management practices on the proper use of medically important antimicrobial drugs</a:t>
            </a:r>
          </a:p>
          <a:p>
            <a:pPr marL="342900" indent="-342900">
              <a:buAutoNum type="arabicPeriod"/>
            </a:pPr>
            <a:endParaRPr lang="en-US" altLang="en-US" dirty="0"/>
          </a:p>
          <a:p>
            <a:pPr marL="342900" indent="-342900">
              <a:buAutoNum type="arabicPeriod"/>
            </a:pPr>
            <a:r>
              <a:rPr lang="en-US" altLang="en-US" dirty="0"/>
              <a:t>Gather information on medically important antimicrobial drug sales and usage, antimicrobial resistant bacteria, and livestock management practice data. </a:t>
            </a:r>
          </a:p>
        </p:txBody>
      </p:sp>
    </p:spTree>
    <p:extLst>
      <p:ext uri="{BB962C8B-B14F-4D97-AF65-F5344CB8AC3E}">
        <p14:creationId xmlns:p14="http://schemas.microsoft.com/office/powerpoint/2010/main" val="13826528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580159"/>
            <a:ext cx="2620772" cy="3697685"/>
          </a:xfrm>
        </p:spPr>
        <p:txBody>
          <a:bodyPr>
            <a:normAutofit/>
          </a:bodyPr>
          <a:lstStyle/>
          <a:p>
            <a:pPr algn="r"/>
            <a:r>
              <a:rPr lang="en-US" dirty="0" smtClean="0">
                <a:solidFill>
                  <a:srgbClr val="FF0000"/>
                </a:solidFill>
              </a:rPr>
              <a:t>CDFA Phase I</a:t>
            </a:r>
            <a:br>
              <a:rPr lang="en-US" dirty="0" smtClean="0">
                <a:solidFill>
                  <a:srgbClr val="FF0000"/>
                </a:solidFill>
              </a:rPr>
            </a:br>
            <a:r>
              <a:rPr lang="en-US" sz="2100" dirty="0">
                <a:solidFill>
                  <a:schemeClr val="tx1"/>
                </a:solidFill>
              </a:rPr>
              <a:t>(Antimicrobial and Herd Monitoring )</a:t>
            </a:r>
            <a:r>
              <a:rPr lang="en-US" sz="2100" dirty="0"/>
              <a:t/>
            </a:r>
            <a:br>
              <a:rPr lang="en-US" sz="2100" dirty="0"/>
            </a:br>
            <a:endParaRPr lang="en-US" sz="2100" dirty="0"/>
          </a:p>
        </p:txBody>
      </p:sp>
      <p:sp useBgFill="1">
        <p:nvSpPr>
          <p:cNvPr id="3" name="Content Placeholder 2"/>
          <p:cNvSpPr>
            <a:spLocks noGrp="1"/>
          </p:cNvSpPr>
          <p:nvPr>
            <p:ph idx="1"/>
          </p:nvPr>
        </p:nvSpPr>
        <p:spPr>
          <a:xfrm>
            <a:off x="5256025" y="1343027"/>
            <a:ext cx="4783327" cy="3934817"/>
          </a:xfrm>
        </p:spPr>
        <p:txBody>
          <a:bodyPr anchor="ctr">
            <a:normAutofit fontScale="55000" lnSpcReduction="20000"/>
          </a:bodyPr>
          <a:lstStyle/>
          <a:p>
            <a:pPr marL="385763" indent="-385763">
              <a:buAutoNum type="alphaUcPeriod"/>
            </a:pPr>
            <a:r>
              <a:rPr lang="en-US" b="1" dirty="0" smtClean="0"/>
              <a:t>Veterinary </a:t>
            </a:r>
            <a:r>
              <a:rPr lang="en-US" b="1" dirty="0"/>
              <a:t>Involvement in Animal </a:t>
            </a:r>
            <a:r>
              <a:rPr lang="en-US" b="1" dirty="0" smtClean="0"/>
              <a:t>Stewardship</a:t>
            </a:r>
          </a:p>
          <a:p>
            <a:pPr marL="0" indent="0">
              <a:buNone/>
            </a:pPr>
            <a:r>
              <a:rPr lang="en-US" dirty="0" smtClean="0"/>
              <a:t>	1. Defined </a:t>
            </a:r>
            <a:r>
              <a:rPr lang="en-US" dirty="0"/>
              <a:t>Criteria for </a:t>
            </a:r>
            <a:r>
              <a:rPr lang="en-US" dirty="0" smtClean="0"/>
              <a:t>VCPR</a:t>
            </a:r>
          </a:p>
          <a:p>
            <a:pPr marL="0" indent="0">
              <a:buNone/>
            </a:pPr>
            <a:r>
              <a:rPr lang="en-US" dirty="0"/>
              <a:t>	</a:t>
            </a:r>
            <a:r>
              <a:rPr lang="en-US" dirty="0" smtClean="0"/>
              <a:t>2. Development </a:t>
            </a:r>
            <a:r>
              <a:rPr lang="en-US" dirty="0"/>
              <a:t>of Preventative Herd/ Flock </a:t>
            </a:r>
            <a:r>
              <a:rPr lang="en-US" dirty="0" smtClean="0"/>
              <a:t>		Health </a:t>
            </a:r>
            <a:r>
              <a:rPr lang="en-US" dirty="0"/>
              <a:t>Plan</a:t>
            </a:r>
          </a:p>
          <a:p>
            <a:pPr marL="0" indent="0">
              <a:buNone/>
            </a:pPr>
            <a:r>
              <a:rPr lang="en-US" dirty="0"/>
              <a:t>	3. Responsible Antibiotic Selection and Use</a:t>
            </a:r>
          </a:p>
          <a:p>
            <a:pPr marL="0" indent="0">
              <a:buNone/>
            </a:pPr>
            <a:r>
              <a:rPr lang="en-US" dirty="0"/>
              <a:t>	4. Analysis of Treatment Outcomes</a:t>
            </a:r>
          </a:p>
          <a:p>
            <a:pPr marL="0" indent="0">
              <a:buNone/>
            </a:pPr>
            <a:r>
              <a:rPr lang="en-US" sz="2175" b="1" dirty="0"/>
              <a:t>B. </a:t>
            </a:r>
            <a:r>
              <a:rPr lang="en-US" b="1" dirty="0"/>
              <a:t>Preventive Biosecurity (Prevent Introduction or 	Transmission)</a:t>
            </a:r>
          </a:p>
          <a:p>
            <a:pPr marL="0" indent="0">
              <a:buNone/>
            </a:pPr>
            <a:r>
              <a:rPr lang="en-US" dirty="0" smtClean="0"/>
              <a:t>	1</a:t>
            </a:r>
            <a:r>
              <a:rPr lang="en-US" dirty="0"/>
              <a:t>. </a:t>
            </a:r>
            <a:r>
              <a:rPr lang="en-US" sz="2175" dirty="0"/>
              <a:t>HACCP Principles</a:t>
            </a:r>
          </a:p>
          <a:p>
            <a:pPr marL="0" indent="0">
              <a:buNone/>
            </a:pPr>
            <a:r>
              <a:rPr lang="en-US" sz="2175" dirty="0"/>
              <a:t>	2. Human Hygiene</a:t>
            </a:r>
          </a:p>
          <a:p>
            <a:pPr marL="0" indent="0">
              <a:buNone/>
            </a:pPr>
            <a:r>
              <a:rPr lang="en-US" sz="2175" dirty="0"/>
              <a:t>	3. Vehicular Hygiene (Farm-to-Farm 			Transmission)</a:t>
            </a:r>
          </a:p>
          <a:p>
            <a:pPr marL="0" indent="0">
              <a:buNone/>
            </a:pPr>
            <a:r>
              <a:rPr lang="en-US" sz="2175" dirty="0"/>
              <a:t>	4. Incoming Animal Quarantine</a:t>
            </a:r>
          </a:p>
          <a:p>
            <a:pPr marL="0" indent="0">
              <a:buNone/>
            </a:pPr>
            <a:r>
              <a:rPr lang="en-US" sz="2175" dirty="0"/>
              <a:t>	5. Farm Organization and Layout of Animal 		Groups</a:t>
            </a:r>
          </a:p>
        </p:txBody>
      </p:sp>
    </p:spTree>
    <p:extLst>
      <p:ext uri="{BB962C8B-B14F-4D97-AF65-F5344CB8AC3E}">
        <p14:creationId xmlns:p14="http://schemas.microsoft.com/office/powerpoint/2010/main" val="9333915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580159"/>
            <a:ext cx="2620772" cy="3697685"/>
          </a:xfrm>
        </p:spPr>
        <p:txBody>
          <a:bodyPr>
            <a:normAutofit/>
          </a:bodyPr>
          <a:lstStyle/>
          <a:p>
            <a:pPr algn="r"/>
            <a:r>
              <a:rPr lang="en-US" dirty="0" smtClean="0">
                <a:solidFill>
                  <a:srgbClr val="FF0000"/>
                </a:solidFill>
              </a:rPr>
              <a:t>CDFA Phase 2</a:t>
            </a:r>
            <a:br>
              <a:rPr lang="en-US" dirty="0" smtClean="0">
                <a:solidFill>
                  <a:srgbClr val="FF0000"/>
                </a:solidFill>
              </a:rPr>
            </a:br>
            <a:r>
              <a:rPr lang="en-US" sz="2100" dirty="0"/>
              <a:t>(Areas Addressed in BQA Programs)</a:t>
            </a:r>
            <a:br>
              <a:rPr lang="en-US" sz="2100" dirty="0"/>
            </a:br>
            <a:endParaRPr lang="en-US" sz="2100" dirty="0"/>
          </a:p>
        </p:txBody>
      </p:sp>
      <p:sp useBgFill="1">
        <p:nvSpPr>
          <p:cNvPr id="3" name="Content Placeholder 2"/>
          <p:cNvSpPr>
            <a:spLocks noGrp="1"/>
          </p:cNvSpPr>
          <p:nvPr>
            <p:ph idx="1"/>
          </p:nvPr>
        </p:nvSpPr>
        <p:spPr>
          <a:xfrm>
            <a:off x="5256025" y="1343026"/>
            <a:ext cx="4783327" cy="4135652"/>
          </a:xfrm>
        </p:spPr>
        <p:txBody>
          <a:bodyPr anchor="ctr">
            <a:normAutofit fontScale="70000" lnSpcReduction="20000"/>
          </a:bodyPr>
          <a:lstStyle/>
          <a:p>
            <a:pPr marL="342900" indent="-342900">
              <a:buAutoNum type="alphaUcPeriod"/>
            </a:pPr>
            <a:r>
              <a:rPr lang="en-US" sz="1800" b="1" dirty="0"/>
              <a:t>Care and Husbandry Practices</a:t>
            </a:r>
          </a:p>
          <a:p>
            <a:pPr marL="0" indent="0">
              <a:buNone/>
            </a:pPr>
            <a:r>
              <a:rPr lang="en-US" sz="1800" dirty="0"/>
              <a:t> 	1. Preventative Healthcare </a:t>
            </a:r>
          </a:p>
          <a:p>
            <a:pPr marL="0" indent="0">
              <a:buNone/>
            </a:pPr>
            <a:r>
              <a:rPr lang="en-US" sz="1800" dirty="0"/>
              <a:t>	2. Vaccination Protocols </a:t>
            </a:r>
          </a:p>
          <a:p>
            <a:pPr marL="0" indent="0">
              <a:buNone/>
            </a:pPr>
            <a:r>
              <a:rPr lang="en-US" sz="1800" dirty="0"/>
              <a:t>	3. Nutrition </a:t>
            </a:r>
          </a:p>
          <a:p>
            <a:pPr marL="0" indent="0">
              <a:buNone/>
            </a:pPr>
            <a:r>
              <a:rPr lang="en-US" sz="1800" dirty="0"/>
              <a:t>	4. Lameness </a:t>
            </a:r>
          </a:p>
          <a:p>
            <a:pPr marL="0" indent="0">
              <a:buNone/>
            </a:pPr>
            <a:r>
              <a:rPr lang="en-US" sz="1800" dirty="0"/>
              <a:t>	5. Anthelmintic Protocols </a:t>
            </a:r>
          </a:p>
          <a:p>
            <a:pPr marL="0" indent="0">
              <a:buNone/>
            </a:pPr>
            <a:r>
              <a:rPr lang="en-US" sz="1800" dirty="0"/>
              <a:t>	6. Behavior</a:t>
            </a:r>
          </a:p>
          <a:p>
            <a:pPr marL="0" indent="0">
              <a:buNone/>
            </a:pPr>
            <a:r>
              <a:rPr lang="en-US" sz="1800" dirty="0"/>
              <a:t>	7. Culling Management (Timely Marketing) </a:t>
            </a:r>
          </a:p>
          <a:p>
            <a:pPr marL="0" indent="0">
              <a:buNone/>
            </a:pPr>
            <a:r>
              <a:rPr lang="en-US" sz="1800" dirty="0"/>
              <a:t>	8. Necropsy and Follow-Up Diagnostics </a:t>
            </a:r>
          </a:p>
          <a:p>
            <a:pPr marL="0" indent="0">
              <a:buNone/>
            </a:pPr>
            <a:r>
              <a:rPr lang="en-US" sz="1800" b="1" dirty="0"/>
              <a:t>B. Environmental Management </a:t>
            </a:r>
          </a:p>
          <a:p>
            <a:pPr marL="0" indent="0">
              <a:buNone/>
            </a:pPr>
            <a:r>
              <a:rPr lang="en-US" sz="1800" dirty="0"/>
              <a:t>	1. Stocking Rate (Suggested Group Sizes) </a:t>
            </a:r>
          </a:p>
          <a:p>
            <a:pPr marL="0" indent="0">
              <a:buNone/>
            </a:pPr>
            <a:r>
              <a:rPr lang="en-US" sz="1800" dirty="0"/>
              <a:t>	2. Facility Structure</a:t>
            </a:r>
          </a:p>
          <a:p>
            <a:pPr marL="0" indent="0">
              <a:buNone/>
            </a:pPr>
            <a:r>
              <a:rPr lang="en-US" sz="1800" dirty="0"/>
              <a:t>	3. Feed and Water Hygiene </a:t>
            </a:r>
          </a:p>
          <a:p>
            <a:pPr marL="0" indent="0">
              <a:buNone/>
            </a:pPr>
            <a:r>
              <a:rPr lang="fr-FR" sz="1800" dirty="0"/>
              <a:t>	4. </a:t>
            </a:r>
            <a:r>
              <a:rPr lang="fr-FR" sz="1800" dirty="0" err="1"/>
              <a:t>Manure</a:t>
            </a:r>
            <a:r>
              <a:rPr lang="fr-FR" sz="1800" dirty="0"/>
              <a:t> Management (</a:t>
            </a:r>
            <a:r>
              <a:rPr lang="fr-FR" sz="1800" dirty="0" err="1"/>
              <a:t>aka</a:t>
            </a:r>
            <a:r>
              <a:rPr lang="fr-FR" sz="1800" dirty="0"/>
              <a:t> </a:t>
            </a:r>
            <a:r>
              <a:rPr lang="fr-FR" sz="1800" dirty="0" err="1"/>
              <a:t>Nutrient</a:t>
            </a:r>
            <a:r>
              <a:rPr lang="fr-FR" sz="1800" dirty="0"/>
              <a:t> 			Management Plan) </a:t>
            </a:r>
          </a:p>
          <a:p>
            <a:pPr marL="0" indent="0">
              <a:buNone/>
            </a:pPr>
            <a:r>
              <a:rPr lang="fr-FR" sz="1800" dirty="0"/>
              <a:t>	5. Land Management</a:t>
            </a:r>
          </a:p>
        </p:txBody>
      </p:sp>
    </p:spTree>
    <p:extLst>
      <p:ext uri="{BB962C8B-B14F-4D97-AF65-F5344CB8AC3E}">
        <p14:creationId xmlns:p14="http://schemas.microsoft.com/office/powerpoint/2010/main" val="34980730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580159"/>
            <a:ext cx="2620772" cy="3697685"/>
          </a:xfrm>
        </p:spPr>
        <p:txBody>
          <a:bodyPr>
            <a:normAutofit/>
          </a:bodyPr>
          <a:lstStyle/>
          <a:p>
            <a:pPr algn="r"/>
            <a:r>
              <a:rPr lang="en-US" dirty="0" smtClean="0">
                <a:solidFill>
                  <a:srgbClr val="FF0000"/>
                </a:solidFill>
              </a:rPr>
              <a:t>CDFA Phase 2</a:t>
            </a:r>
            <a:br>
              <a:rPr lang="en-US" dirty="0" smtClean="0">
                <a:solidFill>
                  <a:srgbClr val="FF0000"/>
                </a:solidFill>
              </a:rPr>
            </a:br>
            <a:r>
              <a:rPr lang="en-US" sz="2100" dirty="0">
                <a:solidFill>
                  <a:schemeClr val="tx1"/>
                </a:solidFill>
              </a:rPr>
              <a:t>(Areas Addressed in BQA Programs)</a:t>
            </a:r>
            <a:br>
              <a:rPr lang="en-US" sz="2100" dirty="0">
                <a:solidFill>
                  <a:schemeClr val="tx1"/>
                </a:solidFill>
              </a:rPr>
            </a:br>
            <a:endParaRPr lang="en-US" sz="2100" dirty="0">
              <a:solidFill>
                <a:schemeClr val="tx1"/>
              </a:solidFill>
            </a:endParaRPr>
          </a:p>
        </p:txBody>
      </p:sp>
      <p:sp useBgFill="1">
        <p:nvSpPr>
          <p:cNvPr id="3" name="Content Placeholder 2"/>
          <p:cNvSpPr>
            <a:spLocks noGrp="1"/>
          </p:cNvSpPr>
          <p:nvPr>
            <p:ph idx="1"/>
          </p:nvPr>
        </p:nvSpPr>
        <p:spPr>
          <a:xfrm>
            <a:off x="5256025" y="1343026"/>
            <a:ext cx="4783327" cy="4135652"/>
          </a:xfrm>
        </p:spPr>
        <p:txBody>
          <a:bodyPr anchor="ctr">
            <a:normAutofit/>
          </a:bodyPr>
          <a:lstStyle/>
          <a:p>
            <a:pPr marL="0" indent="0">
              <a:buNone/>
            </a:pPr>
            <a:r>
              <a:rPr lang="en-US" sz="1800" b="1" dirty="0"/>
              <a:t>C. Transportation/ Handling Guidelines</a:t>
            </a:r>
          </a:p>
          <a:p>
            <a:pPr marL="0" indent="0">
              <a:buNone/>
            </a:pPr>
            <a:r>
              <a:rPr lang="en-US" sz="1800" dirty="0"/>
              <a:t>	1. Reduction of Stress = Reduction of 		Illness </a:t>
            </a:r>
          </a:p>
          <a:p>
            <a:pPr marL="0" indent="0">
              <a:buNone/>
            </a:pPr>
            <a:r>
              <a:rPr lang="en-US" sz="1800" dirty="0"/>
              <a:t>	2. Flight Zone </a:t>
            </a:r>
          </a:p>
          <a:p>
            <a:pPr marL="0" indent="0">
              <a:buNone/>
            </a:pPr>
            <a:r>
              <a:rPr lang="en-US" sz="1800" dirty="0"/>
              <a:t>	3. Physical Body Language </a:t>
            </a:r>
          </a:p>
          <a:p>
            <a:pPr marL="0" indent="0">
              <a:buNone/>
            </a:pPr>
            <a:r>
              <a:rPr lang="en-US" sz="1800" dirty="0"/>
              <a:t>	4. Herd Behavior </a:t>
            </a:r>
          </a:p>
          <a:p>
            <a:pPr marL="0" indent="0">
              <a:buNone/>
            </a:pPr>
            <a:r>
              <a:rPr lang="en-US" sz="1800" dirty="0"/>
              <a:t>	5. Loading Density </a:t>
            </a:r>
          </a:p>
          <a:p>
            <a:pPr marL="0" indent="0">
              <a:buNone/>
            </a:pPr>
            <a:r>
              <a:rPr lang="en-US" sz="1800" dirty="0"/>
              <a:t>	6. Long Haul Protocols </a:t>
            </a:r>
          </a:p>
          <a:p>
            <a:pPr marL="0" indent="0">
              <a:buNone/>
            </a:pPr>
            <a:r>
              <a:rPr lang="en-US" sz="1800" dirty="0"/>
              <a:t>	7. Vehicle Sanitation Standards (for animal 		transport health) </a:t>
            </a:r>
          </a:p>
        </p:txBody>
      </p:sp>
    </p:spTree>
    <p:extLst>
      <p:ext uri="{BB962C8B-B14F-4D97-AF65-F5344CB8AC3E}">
        <p14:creationId xmlns:p14="http://schemas.microsoft.com/office/powerpoint/2010/main" val="2645119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931319" y="662743"/>
            <a:ext cx="6172200" cy="438150"/>
          </a:xfrm>
        </p:spPr>
        <p:txBody>
          <a:bodyPr>
            <a:normAutofit fontScale="90000"/>
          </a:bodyPr>
          <a:lstStyle/>
          <a:p>
            <a:pPr>
              <a:defRPr/>
            </a:pPr>
            <a:r>
              <a:rPr lang="en-US" dirty="0">
                <a:solidFill>
                  <a:schemeClr val="tx1"/>
                </a:solidFill>
                <a:ea typeface="+mj-ea"/>
              </a:rPr>
              <a:t>Access to Antibiotics </a:t>
            </a:r>
          </a:p>
        </p:txBody>
      </p:sp>
      <p:sp>
        <p:nvSpPr>
          <p:cNvPr id="10243" name="Content Placeholder 2"/>
          <p:cNvSpPr>
            <a:spLocks noGrp="1"/>
          </p:cNvSpPr>
          <p:nvPr>
            <p:ph idx="1"/>
          </p:nvPr>
        </p:nvSpPr>
        <p:spPr>
          <a:xfrm>
            <a:off x="2931319" y="1295778"/>
            <a:ext cx="5035154" cy="1500188"/>
          </a:xfrm>
        </p:spPr>
        <p:txBody>
          <a:bodyPr>
            <a:normAutofit fontScale="92500" lnSpcReduction="20000"/>
          </a:bodyPr>
          <a:lstStyle/>
          <a:p>
            <a:r>
              <a:rPr lang="en-US" altLang="en-US"/>
              <a:t>A public health issue</a:t>
            </a:r>
          </a:p>
          <a:p>
            <a:r>
              <a:rPr lang="en-US" altLang="en-US"/>
              <a:t>Antibiotic resistance vs. antibiotic residues</a:t>
            </a:r>
          </a:p>
          <a:p>
            <a:r>
              <a:rPr lang="en-US" altLang="en-US"/>
              <a:t>Access to effective antibiotics:  </a:t>
            </a:r>
          </a:p>
        </p:txBody>
      </p:sp>
      <p:sp>
        <p:nvSpPr>
          <p:cNvPr id="102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2250"/>
              </a:lnSpc>
              <a:spcBef>
                <a:spcPct val="50000"/>
              </a:spcBef>
              <a:buChar char="•"/>
              <a:defRPr sz="1800">
                <a:solidFill>
                  <a:schemeClr val="tx1"/>
                </a:solidFill>
                <a:latin typeface="Arial" charset="0"/>
                <a:ea typeface="ＭＳ Ｐゴシック" pitchFamily="34" charset="-128"/>
              </a:defRPr>
            </a:lvl1pPr>
            <a:lvl2pPr marL="557213" indent="-214313" eaLnBrk="0" hangingPunct="0">
              <a:spcBef>
                <a:spcPct val="20000"/>
              </a:spcBef>
              <a:buChar char="–"/>
              <a:defRPr sz="1500">
                <a:solidFill>
                  <a:schemeClr val="tx1"/>
                </a:solidFill>
                <a:latin typeface="Arial" charset="0"/>
                <a:ea typeface="ＭＳ Ｐゴシック" pitchFamily="34" charset="-128"/>
              </a:defRPr>
            </a:lvl2pPr>
            <a:lvl3pPr marL="857250" indent="-171450" eaLnBrk="0" hangingPunct="0">
              <a:spcBef>
                <a:spcPct val="20000"/>
              </a:spcBef>
              <a:buChar char="•"/>
              <a:defRPr>
                <a:solidFill>
                  <a:schemeClr val="tx1"/>
                </a:solidFill>
                <a:latin typeface="Arial" charset="0"/>
                <a:ea typeface="ＭＳ Ｐゴシック" pitchFamily="34" charset="-128"/>
              </a:defRPr>
            </a:lvl3pPr>
            <a:lvl4pPr marL="1200150" indent="-171450" eaLnBrk="0" hangingPunct="0">
              <a:spcBef>
                <a:spcPct val="20000"/>
              </a:spcBef>
              <a:buChar char="–"/>
              <a:defRPr sz="1200">
                <a:solidFill>
                  <a:schemeClr val="tx1"/>
                </a:solidFill>
                <a:latin typeface="Arial" charset="0"/>
                <a:ea typeface="ＭＳ Ｐゴシック" pitchFamily="34" charset="-128"/>
              </a:defRPr>
            </a:lvl4pPr>
            <a:lvl5pPr marL="1543050" indent="-171450" eaLnBrk="0" hangingPunct="0">
              <a:spcBef>
                <a:spcPct val="20000"/>
              </a:spcBef>
              <a:buChar char="»"/>
              <a:defRPr sz="1200">
                <a:solidFill>
                  <a:schemeClr val="tx1"/>
                </a:solidFill>
                <a:latin typeface="Arial" charset="0"/>
                <a:ea typeface="ＭＳ Ｐゴシック" pitchFamily="34" charset="-128"/>
              </a:defRPr>
            </a:lvl5pPr>
            <a:lvl6pPr marL="1885950" indent="-171450" eaLnBrk="0" fontAlgn="base" hangingPunct="0">
              <a:spcBef>
                <a:spcPct val="20000"/>
              </a:spcBef>
              <a:spcAft>
                <a:spcPct val="0"/>
              </a:spcAft>
              <a:buChar char="»"/>
              <a:defRPr sz="1200">
                <a:solidFill>
                  <a:schemeClr val="tx1"/>
                </a:solidFill>
                <a:latin typeface="Arial" charset="0"/>
                <a:ea typeface="ＭＳ Ｐゴシック" pitchFamily="34" charset="-128"/>
              </a:defRPr>
            </a:lvl6pPr>
            <a:lvl7pPr marL="2228850" indent="-171450" eaLnBrk="0" fontAlgn="base" hangingPunct="0">
              <a:spcBef>
                <a:spcPct val="20000"/>
              </a:spcBef>
              <a:spcAft>
                <a:spcPct val="0"/>
              </a:spcAft>
              <a:buChar char="»"/>
              <a:defRPr sz="1200">
                <a:solidFill>
                  <a:schemeClr val="tx1"/>
                </a:solidFill>
                <a:latin typeface="Arial" charset="0"/>
                <a:ea typeface="ＭＳ Ｐゴシック" pitchFamily="34" charset="-128"/>
              </a:defRPr>
            </a:lvl7pPr>
            <a:lvl8pPr marL="2571750" indent="-171450" eaLnBrk="0" fontAlgn="base" hangingPunct="0">
              <a:spcBef>
                <a:spcPct val="20000"/>
              </a:spcBef>
              <a:spcAft>
                <a:spcPct val="0"/>
              </a:spcAft>
              <a:buChar char="»"/>
              <a:defRPr sz="1200">
                <a:solidFill>
                  <a:schemeClr val="tx1"/>
                </a:solidFill>
                <a:latin typeface="Arial" charset="0"/>
                <a:ea typeface="ＭＳ Ｐゴシック" pitchFamily="34" charset="-128"/>
              </a:defRPr>
            </a:lvl8pPr>
            <a:lvl9pPr marL="2914650" indent="-171450" eaLnBrk="0" fontAlgn="base" hangingPunct="0">
              <a:spcBef>
                <a:spcPct val="20000"/>
              </a:spcBef>
              <a:spcAft>
                <a:spcPct val="0"/>
              </a:spcAft>
              <a:buChar char="»"/>
              <a:defRPr sz="1200">
                <a:solidFill>
                  <a:schemeClr val="tx1"/>
                </a:solidFill>
                <a:latin typeface="Arial" charset="0"/>
                <a:ea typeface="ＭＳ Ｐゴシック" pitchFamily="34" charset="-128"/>
              </a:defRPr>
            </a:lvl9pPr>
          </a:lstStyle>
          <a:p>
            <a:pPr eaLnBrk="1" hangingPunct="1">
              <a:lnSpc>
                <a:spcPct val="100000"/>
              </a:lnSpc>
              <a:spcBef>
                <a:spcPct val="0"/>
              </a:spcBef>
              <a:buFontTx/>
              <a:buNone/>
            </a:pPr>
            <a:fld id="{09847492-3EF0-444A-AF16-B2BE43EC9C5E}" type="slidenum">
              <a:rPr lang="en-US" altLang="en-US" sz="825"/>
              <a:pPr eaLnBrk="1" hangingPunct="1">
                <a:lnSpc>
                  <a:spcPct val="100000"/>
                </a:lnSpc>
                <a:spcBef>
                  <a:spcPct val="0"/>
                </a:spcBef>
                <a:buFontTx/>
                <a:buNone/>
              </a:pPr>
              <a:t>4</a:t>
            </a:fld>
            <a:endParaRPr lang="en-US" altLang="en-US" sz="825"/>
          </a:p>
        </p:txBody>
      </p:sp>
      <p:sp>
        <p:nvSpPr>
          <p:cNvPr id="6" name="TextBox 5"/>
          <p:cNvSpPr txBox="1"/>
          <p:nvPr/>
        </p:nvSpPr>
        <p:spPr>
          <a:xfrm>
            <a:off x="3175399" y="4777980"/>
            <a:ext cx="1783556" cy="553998"/>
          </a:xfrm>
          <a:prstGeom prst="rect">
            <a:avLst/>
          </a:prstGeom>
          <a:noFill/>
        </p:spPr>
        <p:txBody>
          <a:bodyPr>
            <a:spAutoFit/>
          </a:bodyPr>
          <a:lstStyle/>
          <a:p>
            <a:pPr algn="ctr">
              <a:defRPr/>
            </a:pPr>
            <a:r>
              <a:rPr lang="en-US" sz="1500" dirty="0"/>
              <a:t>Critical for public health</a:t>
            </a:r>
          </a:p>
        </p:txBody>
      </p:sp>
      <p:sp>
        <p:nvSpPr>
          <p:cNvPr id="7" name="TextBox 6"/>
          <p:cNvSpPr txBox="1"/>
          <p:nvPr/>
        </p:nvSpPr>
        <p:spPr>
          <a:xfrm>
            <a:off x="5285186" y="4777979"/>
            <a:ext cx="1783556" cy="553998"/>
          </a:xfrm>
          <a:prstGeom prst="rect">
            <a:avLst/>
          </a:prstGeom>
          <a:noFill/>
        </p:spPr>
        <p:txBody>
          <a:bodyPr>
            <a:spAutoFit/>
          </a:bodyPr>
          <a:lstStyle/>
          <a:p>
            <a:pPr algn="ctr">
              <a:defRPr/>
            </a:pPr>
            <a:r>
              <a:rPr lang="en-US" sz="1500" dirty="0"/>
              <a:t>Vital for livestock &amp; poultry production </a:t>
            </a:r>
          </a:p>
        </p:txBody>
      </p:sp>
      <p:sp>
        <p:nvSpPr>
          <p:cNvPr id="8" name="TextBox 7"/>
          <p:cNvSpPr txBox="1"/>
          <p:nvPr/>
        </p:nvSpPr>
        <p:spPr>
          <a:xfrm>
            <a:off x="7394975" y="4777979"/>
            <a:ext cx="1782365" cy="553998"/>
          </a:xfrm>
          <a:prstGeom prst="rect">
            <a:avLst/>
          </a:prstGeom>
          <a:noFill/>
        </p:spPr>
        <p:txBody>
          <a:bodyPr>
            <a:spAutoFit/>
          </a:bodyPr>
          <a:lstStyle/>
          <a:p>
            <a:pPr algn="ctr">
              <a:defRPr/>
            </a:pPr>
            <a:r>
              <a:rPr lang="en-US" sz="1500" dirty="0"/>
              <a:t>Essential for animal well-being </a:t>
            </a:r>
          </a:p>
        </p:txBody>
      </p:sp>
      <p:pic>
        <p:nvPicPr>
          <p:cNvPr id="10248"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5399" y="2990851"/>
            <a:ext cx="1783556" cy="178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5186" y="2990851"/>
            <a:ext cx="1783556" cy="178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4"/>
          <p:cNvPicPr>
            <a:picLocks noChangeAspect="1"/>
          </p:cNvPicPr>
          <p:nvPr/>
        </p:nvPicPr>
        <p:blipFill>
          <a:blip r:embed="rId5" cstate="print">
            <a:extLst>
              <a:ext uri="{28A0092B-C50C-407E-A947-70E740481C1C}">
                <a14:useLocalDpi xmlns:a14="http://schemas.microsoft.com/office/drawing/2010/main" val="0"/>
              </a:ext>
            </a:extLst>
          </a:blip>
          <a:srcRect l="7935" r="25215"/>
          <a:stretch>
            <a:fillRect/>
          </a:stretch>
        </p:blipFill>
        <p:spPr bwMode="auto">
          <a:xfrm>
            <a:off x="7435455" y="2983708"/>
            <a:ext cx="1787128" cy="178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4692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32535" y="691754"/>
            <a:ext cx="6172200" cy="438150"/>
          </a:xfrm>
        </p:spPr>
        <p:txBody>
          <a:bodyPr>
            <a:normAutofit fontScale="90000"/>
          </a:bodyPr>
          <a:lstStyle/>
          <a:p>
            <a:pPr>
              <a:defRPr/>
            </a:pPr>
            <a:r>
              <a:rPr lang="en-US" dirty="0">
                <a:solidFill>
                  <a:schemeClr val="tx1"/>
                </a:solidFill>
                <a:ea typeface="+mj-ea"/>
              </a:rPr>
              <a:t>Access to Antibiotics </a:t>
            </a:r>
          </a:p>
        </p:txBody>
      </p:sp>
      <p:sp>
        <p:nvSpPr>
          <p:cNvPr id="11267" name="Content Placeholder 2"/>
          <p:cNvSpPr>
            <a:spLocks noGrp="1"/>
          </p:cNvSpPr>
          <p:nvPr>
            <p:ph idx="1"/>
          </p:nvPr>
        </p:nvSpPr>
        <p:spPr>
          <a:xfrm>
            <a:off x="2936083" y="1687117"/>
            <a:ext cx="5985272" cy="2189558"/>
          </a:xfrm>
        </p:spPr>
        <p:txBody>
          <a:bodyPr>
            <a:normAutofit fontScale="85000" lnSpcReduction="20000"/>
          </a:bodyPr>
          <a:lstStyle/>
          <a:p>
            <a:r>
              <a:rPr lang="en-US" altLang="en-US" dirty="0"/>
              <a:t>U.S. Food and Drug Administration: </a:t>
            </a:r>
          </a:p>
          <a:p>
            <a:pPr lvl="1"/>
            <a:r>
              <a:rPr lang="en-US" altLang="en-US" dirty="0"/>
              <a:t>Concerned overuse in animals may reduce effectiveness in humans </a:t>
            </a:r>
          </a:p>
          <a:p>
            <a:pPr lvl="1"/>
            <a:r>
              <a:rPr lang="en-US" altLang="en-US" dirty="0"/>
              <a:t>Is making important changes to antibiotic use in animals</a:t>
            </a:r>
          </a:p>
          <a:p>
            <a:pPr lvl="1"/>
            <a:r>
              <a:rPr lang="en-US" altLang="en-US" dirty="0"/>
              <a:t>Goal is to promote judicious use of antibiotics, protect public health, and help curb the development of antimicrobial resistance</a:t>
            </a:r>
          </a:p>
        </p:txBody>
      </p:sp>
      <p:sp>
        <p:nvSpPr>
          <p:cNvPr id="112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2250"/>
              </a:lnSpc>
              <a:spcBef>
                <a:spcPct val="50000"/>
              </a:spcBef>
              <a:buChar char="•"/>
              <a:defRPr sz="1800">
                <a:solidFill>
                  <a:schemeClr val="tx1"/>
                </a:solidFill>
                <a:latin typeface="Arial" charset="0"/>
                <a:ea typeface="ＭＳ Ｐゴシック" pitchFamily="34" charset="-128"/>
              </a:defRPr>
            </a:lvl1pPr>
            <a:lvl2pPr marL="557213" indent="-214313" eaLnBrk="0" hangingPunct="0">
              <a:spcBef>
                <a:spcPct val="20000"/>
              </a:spcBef>
              <a:buChar char="–"/>
              <a:defRPr sz="1500">
                <a:solidFill>
                  <a:schemeClr val="tx1"/>
                </a:solidFill>
                <a:latin typeface="Arial" charset="0"/>
                <a:ea typeface="ＭＳ Ｐゴシック" pitchFamily="34" charset="-128"/>
              </a:defRPr>
            </a:lvl2pPr>
            <a:lvl3pPr marL="857250" indent="-171450" eaLnBrk="0" hangingPunct="0">
              <a:spcBef>
                <a:spcPct val="20000"/>
              </a:spcBef>
              <a:buChar char="•"/>
              <a:defRPr>
                <a:solidFill>
                  <a:schemeClr val="tx1"/>
                </a:solidFill>
                <a:latin typeface="Arial" charset="0"/>
                <a:ea typeface="ＭＳ Ｐゴシック" pitchFamily="34" charset="-128"/>
              </a:defRPr>
            </a:lvl3pPr>
            <a:lvl4pPr marL="1200150" indent="-171450" eaLnBrk="0" hangingPunct="0">
              <a:spcBef>
                <a:spcPct val="20000"/>
              </a:spcBef>
              <a:buChar char="–"/>
              <a:defRPr sz="1200">
                <a:solidFill>
                  <a:schemeClr val="tx1"/>
                </a:solidFill>
                <a:latin typeface="Arial" charset="0"/>
                <a:ea typeface="ＭＳ Ｐゴシック" pitchFamily="34" charset="-128"/>
              </a:defRPr>
            </a:lvl4pPr>
            <a:lvl5pPr marL="1543050" indent="-171450" eaLnBrk="0" hangingPunct="0">
              <a:spcBef>
                <a:spcPct val="20000"/>
              </a:spcBef>
              <a:buChar char="»"/>
              <a:defRPr sz="1200">
                <a:solidFill>
                  <a:schemeClr val="tx1"/>
                </a:solidFill>
                <a:latin typeface="Arial" charset="0"/>
                <a:ea typeface="ＭＳ Ｐゴシック" pitchFamily="34" charset="-128"/>
              </a:defRPr>
            </a:lvl5pPr>
            <a:lvl6pPr marL="1885950" indent="-171450" eaLnBrk="0" fontAlgn="base" hangingPunct="0">
              <a:spcBef>
                <a:spcPct val="20000"/>
              </a:spcBef>
              <a:spcAft>
                <a:spcPct val="0"/>
              </a:spcAft>
              <a:buChar char="»"/>
              <a:defRPr sz="1200">
                <a:solidFill>
                  <a:schemeClr val="tx1"/>
                </a:solidFill>
                <a:latin typeface="Arial" charset="0"/>
                <a:ea typeface="ＭＳ Ｐゴシック" pitchFamily="34" charset="-128"/>
              </a:defRPr>
            </a:lvl6pPr>
            <a:lvl7pPr marL="2228850" indent="-171450" eaLnBrk="0" fontAlgn="base" hangingPunct="0">
              <a:spcBef>
                <a:spcPct val="20000"/>
              </a:spcBef>
              <a:spcAft>
                <a:spcPct val="0"/>
              </a:spcAft>
              <a:buChar char="»"/>
              <a:defRPr sz="1200">
                <a:solidFill>
                  <a:schemeClr val="tx1"/>
                </a:solidFill>
                <a:latin typeface="Arial" charset="0"/>
                <a:ea typeface="ＭＳ Ｐゴシック" pitchFamily="34" charset="-128"/>
              </a:defRPr>
            </a:lvl7pPr>
            <a:lvl8pPr marL="2571750" indent="-171450" eaLnBrk="0" fontAlgn="base" hangingPunct="0">
              <a:spcBef>
                <a:spcPct val="20000"/>
              </a:spcBef>
              <a:spcAft>
                <a:spcPct val="0"/>
              </a:spcAft>
              <a:buChar char="»"/>
              <a:defRPr sz="1200">
                <a:solidFill>
                  <a:schemeClr val="tx1"/>
                </a:solidFill>
                <a:latin typeface="Arial" charset="0"/>
                <a:ea typeface="ＭＳ Ｐゴシック" pitchFamily="34" charset="-128"/>
              </a:defRPr>
            </a:lvl8pPr>
            <a:lvl9pPr marL="2914650" indent="-171450" eaLnBrk="0" fontAlgn="base" hangingPunct="0">
              <a:spcBef>
                <a:spcPct val="20000"/>
              </a:spcBef>
              <a:spcAft>
                <a:spcPct val="0"/>
              </a:spcAft>
              <a:buChar char="»"/>
              <a:defRPr sz="1200">
                <a:solidFill>
                  <a:schemeClr val="tx1"/>
                </a:solidFill>
                <a:latin typeface="Arial" charset="0"/>
                <a:ea typeface="ＭＳ Ｐゴシック" pitchFamily="34" charset="-128"/>
              </a:defRPr>
            </a:lvl9pPr>
          </a:lstStyle>
          <a:p>
            <a:pPr eaLnBrk="1" hangingPunct="1">
              <a:lnSpc>
                <a:spcPct val="100000"/>
              </a:lnSpc>
              <a:spcBef>
                <a:spcPct val="0"/>
              </a:spcBef>
              <a:buFontTx/>
              <a:buNone/>
            </a:pPr>
            <a:fld id="{C275BE18-1CEB-4696-9D40-3F06682A4748}" type="slidenum">
              <a:rPr lang="en-US" altLang="en-US" sz="825"/>
              <a:pPr eaLnBrk="1" hangingPunct="1">
                <a:lnSpc>
                  <a:spcPct val="100000"/>
                </a:lnSpc>
                <a:spcBef>
                  <a:spcPct val="0"/>
                </a:spcBef>
                <a:buFontTx/>
                <a:buNone/>
              </a:pPr>
              <a:t>5</a:t>
            </a:fld>
            <a:endParaRPr lang="en-US" altLang="en-US" sz="825"/>
          </a:p>
        </p:txBody>
      </p:sp>
      <p:pic>
        <p:nvPicPr>
          <p:cNvPr id="11269"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9853" y="4527948"/>
            <a:ext cx="2586038" cy="104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230346"/>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4800" b="1" dirty="0">
                <a:solidFill>
                  <a:schemeClr val="bg1"/>
                </a:solidFill>
              </a:rPr>
              <a:t>Antimicrobial Use in CA Livestock </a:t>
            </a:r>
            <a:endParaRPr lang="en-US" b="1" dirty="0">
              <a:solidFill>
                <a:schemeClr val="bg1"/>
              </a:solidFill>
            </a:endParaRPr>
          </a:p>
        </p:txBody>
      </p:sp>
      <p:sp>
        <p:nvSpPr>
          <p:cNvPr id="5" name="Subtitle 4"/>
          <p:cNvSpPr>
            <a:spLocks noGrp="1"/>
          </p:cNvSpPr>
          <p:nvPr>
            <p:ph type="subTitle" idx="1"/>
          </p:nvPr>
        </p:nvSpPr>
        <p:spPr>
          <a:xfrm>
            <a:off x="1524001" y="5252484"/>
            <a:ext cx="9143999" cy="1605517"/>
          </a:xfrm>
        </p:spPr>
        <p:txBody>
          <a:bodyPr>
            <a:normAutofit/>
          </a:bodyPr>
          <a:lstStyle/>
          <a:p>
            <a:pPr>
              <a:lnSpc>
                <a:spcPct val="100000"/>
              </a:lnSpc>
            </a:pPr>
            <a:r>
              <a:rPr lang="en-US" sz="1800" dirty="0"/>
              <a:t>August 2017</a:t>
            </a:r>
          </a:p>
          <a:p>
            <a:pPr>
              <a:lnSpc>
                <a:spcPct val="100000"/>
              </a:lnSpc>
            </a:pPr>
            <a:r>
              <a:rPr lang="en-US" dirty="0" smtClean="0"/>
              <a:t>Antimicrobial </a:t>
            </a:r>
            <a:r>
              <a:rPr lang="en-US" dirty="0"/>
              <a:t>Use and Stewardship </a:t>
            </a:r>
            <a:endParaRPr lang="en-US" dirty="0" smtClean="0"/>
          </a:p>
          <a:p>
            <a:pPr>
              <a:lnSpc>
                <a:spcPct val="100000"/>
              </a:lnSpc>
            </a:pPr>
            <a:r>
              <a:rPr lang="en-US" dirty="0" smtClean="0"/>
              <a:t>California </a:t>
            </a:r>
            <a:r>
              <a:rPr lang="en-US" dirty="0"/>
              <a:t>Department of Food </a:t>
            </a:r>
            <a:r>
              <a:rPr lang="en-US" dirty="0" smtClean="0"/>
              <a:t>and Agriculture</a:t>
            </a:r>
            <a:endParaRPr lang="en-US" dirty="0"/>
          </a:p>
        </p:txBody>
      </p:sp>
    </p:spTree>
    <p:extLst>
      <p:ext uri="{BB962C8B-B14F-4D97-AF65-F5344CB8AC3E}">
        <p14:creationId xmlns:p14="http://schemas.microsoft.com/office/powerpoint/2010/main" val="1322649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smtClean="0">
                <a:solidFill>
                  <a:schemeClr val="bg1"/>
                </a:solidFill>
              </a:rPr>
              <a:t>Relevant Terms </a:t>
            </a:r>
            <a:endParaRPr lang="en-US" b="1" dirty="0">
              <a:solidFill>
                <a:schemeClr val="bg1"/>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sz="2600" dirty="0">
                <a:solidFill>
                  <a:srgbClr val="00B050"/>
                </a:solidFill>
                <a:effectLst>
                  <a:outerShdw blurRad="38100" dist="38100" dir="2700000" algn="tl">
                    <a:srgbClr val="000000">
                      <a:alpha val="43137"/>
                    </a:srgbClr>
                  </a:outerShdw>
                </a:effectLst>
              </a:rPr>
              <a:t>Antimicrobial Resistance</a:t>
            </a:r>
          </a:p>
          <a:p>
            <a:pPr lvl="1"/>
            <a:r>
              <a:rPr lang="en-US" sz="1900" dirty="0"/>
              <a:t>When the drug used to kill the bacteria causing infection </a:t>
            </a:r>
            <a:r>
              <a:rPr lang="en-US" sz="1900" b="1" dirty="0"/>
              <a:t>no longer works</a:t>
            </a:r>
            <a:endParaRPr lang="en-US" sz="1900" b="1" u="sng" dirty="0"/>
          </a:p>
          <a:p>
            <a:pPr marL="0" indent="0">
              <a:buNone/>
            </a:pPr>
            <a:endParaRPr lang="en-US" sz="1900" b="1" u="sng" dirty="0"/>
          </a:p>
          <a:p>
            <a:pPr marL="0" indent="0">
              <a:buNone/>
            </a:pPr>
            <a:r>
              <a:rPr lang="en-US" sz="2600" dirty="0">
                <a:solidFill>
                  <a:srgbClr val="00B050"/>
                </a:solidFill>
                <a:effectLst>
                  <a:outerShdw blurRad="38100" dist="38100" dir="2700000" algn="tl">
                    <a:srgbClr val="000000">
                      <a:alpha val="43137"/>
                    </a:srgbClr>
                  </a:outerShdw>
                </a:effectLst>
              </a:rPr>
              <a:t>Medically Important Antimicrobial Drug </a:t>
            </a:r>
            <a:r>
              <a:rPr lang="en-US" sz="2600" dirty="0">
                <a:effectLst>
                  <a:outerShdw blurRad="38100" dist="38100" dir="2700000" algn="tl">
                    <a:srgbClr val="000000">
                      <a:alpha val="43137"/>
                    </a:srgbClr>
                  </a:outerShdw>
                </a:effectLst>
              </a:rPr>
              <a:t>(MIAD)</a:t>
            </a:r>
          </a:p>
          <a:p>
            <a:pPr lvl="1"/>
            <a:r>
              <a:rPr lang="en-US" sz="1900" dirty="0"/>
              <a:t>Those identified by the FDA as </a:t>
            </a:r>
            <a:r>
              <a:rPr lang="en-US" sz="1900" b="1" dirty="0"/>
              <a:t>significant to human health  </a:t>
            </a:r>
          </a:p>
          <a:p>
            <a:pPr marL="0" indent="0">
              <a:buNone/>
            </a:pPr>
            <a:endParaRPr lang="en-US" sz="1900" dirty="0"/>
          </a:p>
          <a:p>
            <a:pPr marL="0" indent="0">
              <a:buNone/>
            </a:pPr>
            <a:r>
              <a:rPr lang="en-US" sz="2600" dirty="0">
                <a:solidFill>
                  <a:srgbClr val="2F5597"/>
                </a:solidFill>
                <a:effectLst>
                  <a:outerShdw blurRad="38100" dist="38100" dir="2700000" algn="tl">
                    <a:srgbClr val="000000">
                      <a:alpha val="43137"/>
                    </a:srgbClr>
                  </a:outerShdw>
                </a:effectLst>
              </a:rPr>
              <a:t>Guidance For Industry </a:t>
            </a:r>
            <a:r>
              <a:rPr lang="en-US" sz="2600" dirty="0">
                <a:effectLst>
                  <a:outerShdw blurRad="38100" dist="38100" dir="2700000" algn="tl">
                    <a:srgbClr val="000000">
                      <a:alpha val="43137"/>
                    </a:srgbClr>
                  </a:outerShdw>
                </a:effectLst>
              </a:rPr>
              <a:t>(GFI)</a:t>
            </a:r>
          </a:p>
          <a:p>
            <a:pPr lvl="1"/>
            <a:r>
              <a:rPr lang="en-US" sz="1900" dirty="0"/>
              <a:t>Federal Documents published by the FDA Center for Veterinary Medicine (GFI 209, 213, 152 specifically address antibiotic use in livestock feed and water)</a:t>
            </a:r>
          </a:p>
          <a:p>
            <a:pPr marL="0" indent="0">
              <a:buNone/>
            </a:pPr>
            <a:endParaRPr lang="en-US" sz="1900" dirty="0"/>
          </a:p>
          <a:p>
            <a:pPr marL="0" indent="0">
              <a:buNone/>
            </a:pPr>
            <a:r>
              <a:rPr lang="en-US" sz="2600" dirty="0">
                <a:solidFill>
                  <a:srgbClr val="2F5597"/>
                </a:solidFill>
                <a:effectLst>
                  <a:outerShdw blurRad="38100" dist="38100" dir="2700000" algn="tl">
                    <a:srgbClr val="000000">
                      <a:alpha val="43137"/>
                    </a:srgbClr>
                  </a:outerShdw>
                </a:effectLst>
              </a:rPr>
              <a:t>SB 27</a:t>
            </a:r>
          </a:p>
          <a:p>
            <a:pPr lvl="1"/>
            <a:r>
              <a:rPr lang="en-US" sz="1900" dirty="0"/>
              <a:t>Senate Bill 27(Hill) was signed into California law in 2015, </a:t>
            </a:r>
            <a:br>
              <a:rPr lang="en-US" sz="1900" dirty="0"/>
            </a:br>
            <a:r>
              <a:rPr lang="en-US" sz="1900" dirty="0"/>
              <a:t>effective </a:t>
            </a:r>
            <a:r>
              <a:rPr lang="en-US" sz="1900" b="1" dirty="0"/>
              <a:t>Jan 1</a:t>
            </a:r>
            <a:r>
              <a:rPr lang="en-US" sz="1900" b="1" baseline="30000" dirty="0"/>
              <a:t>st</a:t>
            </a:r>
            <a:r>
              <a:rPr lang="en-US" sz="1900" b="1" dirty="0"/>
              <a:t>, 2018</a:t>
            </a:r>
          </a:p>
          <a:p>
            <a:pPr marL="0" indent="0">
              <a:buNone/>
            </a:pPr>
            <a:endParaRPr lang="en-US" sz="1900" dirty="0"/>
          </a:p>
          <a:p>
            <a:pPr marL="0" indent="0">
              <a:buNone/>
            </a:pPr>
            <a:r>
              <a:rPr lang="en-US" sz="2600" dirty="0">
                <a:solidFill>
                  <a:srgbClr val="2F5597"/>
                </a:solidFill>
                <a:effectLst>
                  <a:outerShdw blurRad="38100" dist="38100" dir="2700000" algn="tl">
                    <a:srgbClr val="000000">
                      <a:alpha val="43137"/>
                    </a:srgbClr>
                  </a:outerShdw>
                </a:effectLst>
              </a:rPr>
              <a:t>Livestock</a:t>
            </a:r>
          </a:p>
          <a:p>
            <a:pPr lvl="1"/>
            <a:r>
              <a:rPr lang="en-US" sz="1900" dirty="0"/>
              <a:t>“All animals and poultry, including aquatic and amphibian species, that are raised, kept, or used for profit. Livestock does not include bees or those species that are usually kept as pets, such as dogs, cats, and pet birds.” </a:t>
            </a:r>
            <a:r>
              <a:rPr lang="en-US" sz="1900" i="1" dirty="0"/>
              <a:t>–as defined directly from Food and Agriculture Code</a:t>
            </a:r>
          </a:p>
        </p:txBody>
      </p:sp>
    </p:spTree>
    <p:extLst>
      <p:ext uri="{BB962C8B-B14F-4D97-AF65-F5344CB8AC3E}">
        <p14:creationId xmlns:p14="http://schemas.microsoft.com/office/powerpoint/2010/main" val="1571263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dirty="0">
                <a:solidFill>
                  <a:schemeClr val="bg1"/>
                </a:solidFill>
              </a:rPr>
              <a:t>Review of </a:t>
            </a:r>
            <a:r>
              <a:rPr lang="en-US" dirty="0" smtClean="0">
                <a:solidFill>
                  <a:schemeClr val="bg1"/>
                </a:solidFill>
              </a:rPr>
              <a:t>National Regulations</a:t>
            </a:r>
            <a:endParaRPr lang="en-US" dirty="0">
              <a:solidFill>
                <a:schemeClr val="bg1"/>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sz="2400" dirty="0">
                <a:solidFill>
                  <a:srgbClr val="00B050"/>
                </a:solidFill>
                <a:effectLst>
                  <a:outerShdw blurRad="38100" dist="38100" dir="2700000" algn="tl">
                    <a:srgbClr val="000000">
                      <a:alpha val="43137"/>
                    </a:srgbClr>
                  </a:outerShdw>
                </a:effectLst>
              </a:rPr>
              <a:t>Veterinary Feed Directive (VFD) for MIADs in Livestock Feed </a:t>
            </a:r>
          </a:p>
          <a:p>
            <a:pPr lvl="1"/>
            <a:r>
              <a:rPr lang="en-US" dirty="0" smtClean="0"/>
              <a:t>A </a:t>
            </a:r>
            <a:r>
              <a:rPr lang="en-US" dirty="0"/>
              <a:t>written statement issued by a licensed veterinarian (in the State where it is used) for the use of VFD drugs or combination VFD drugs </a:t>
            </a:r>
            <a:r>
              <a:rPr lang="en-US" dirty="0" smtClean="0"/>
              <a:t>in </a:t>
            </a:r>
            <a:r>
              <a:rPr lang="en-US" dirty="0"/>
              <a:t>or on feed.</a:t>
            </a:r>
          </a:p>
          <a:p>
            <a:pPr marL="0" indent="0">
              <a:buNone/>
            </a:pPr>
            <a:endParaRPr lang="en-US" sz="1800" dirty="0">
              <a:solidFill>
                <a:schemeClr val="accent2">
                  <a:lumMod val="75000"/>
                </a:schemeClr>
              </a:solidFill>
            </a:endParaRPr>
          </a:p>
          <a:p>
            <a:pPr marL="0" indent="0">
              <a:buNone/>
            </a:pPr>
            <a:r>
              <a:rPr lang="en-US" sz="2400" dirty="0">
                <a:effectLst>
                  <a:outerShdw blurRad="38100" dist="38100" dir="2700000" algn="tl">
                    <a:srgbClr val="000000">
                      <a:alpha val="43137"/>
                    </a:srgbClr>
                  </a:outerShdw>
                </a:effectLst>
              </a:rPr>
              <a:t>Limitations on Use</a:t>
            </a:r>
          </a:p>
          <a:p>
            <a:pPr lvl="1"/>
            <a:r>
              <a:rPr lang="en-US" dirty="0"/>
              <a:t>Must be used according to the label (</a:t>
            </a:r>
            <a:r>
              <a:rPr lang="en-US" b="1" dirty="0"/>
              <a:t>no extra-label use</a:t>
            </a:r>
            <a:r>
              <a:rPr lang="en-US" dirty="0"/>
              <a:t>)</a:t>
            </a:r>
          </a:p>
          <a:p>
            <a:pPr lvl="1"/>
            <a:r>
              <a:rPr lang="en-US" dirty="0"/>
              <a:t>Only for treatment, control or prevention of disease </a:t>
            </a:r>
            <a:r>
              <a:rPr lang="en-US" dirty="0" smtClean="0"/>
              <a:t/>
            </a:r>
            <a:br>
              <a:rPr lang="en-US" dirty="0" smtClean="0"/>
            </a:br>
            <a:r>
              <a:rPr lang="en-US" dirty="0" smtClean="0"/>
              <a:t>(</a:t>
            </a:r>
            <a:r>
              <a:rPr lang="en-US" b="1" dirty="0"/>
              <a:t>not for growth promotion</a:t>
            </a:r>
            <a:r>
              <a:rPr lang="en-US" dirty="0"/>
              <a:t>) </a:t>
            </a:r>
          </a:p>
          <a:p>
            <a:pPr marL="0" indent="0">
              <a:buNone/>
            </a:pPr>
            <a:endParaRPr lang="en-US" sz="1800" dirty="0"/>
          </a:p>
          <a:p>
            <a:pPr marL="0" indent="0">
              <a:buNone/>
            </a:pPr>
            <a:r>
              <a:rPr lang="en-US" sz="2400" dirty="0">
                <a:effectLst>
                  <a:outerShdw blurRad="38100" dist="38100" dir="2700000" algn="tl">
                    <a:srgbClr val="000000">
                      <a:alpha val="43137"/>
                    </a:srgbClr>
                  </a:outerShdw>
                </a:effectLst>
              </a:rPr>
              <a:t>Requirements</a:t>
            </a:r>
          </a:p>
          <a:p>
            <a:pPr lvl="1"/>
            <a:r>
              <a:rPr lang="en-US" dirty="0" smtClean="0"/>
              <a:t>Valid </a:t>
            </a:r>
            <a:r>
              <a:rPr lang="en-US" b="1" dirty="0" smtClean="0"/>
              <a:t>Veterinarian-Client-Patient Relationship (VCPR)</a:t>
            </a:r>
          </a:p>
          <a:p>
            <a:pPr lvl="1"/>
            <a:r>
              <a:rPr lang="en-US" dirty="0" smtClean="0"/>
              <a:t>New </a:t>
            </a:r>
            <a:r>
              <a:rPr lang="en-US" dirty="0"/>
              <a:t>VFD if </a:t>
            </a:r>
            <a:r>
              <a:rPr lang="en-US" dirty="0" smtClean="0"/>
              <a:t>feeding continues beyond expiration of </a:t>
            </a:r>
            <a:r>
              <a:rPr lang="en-US" dirty="0"/>
              <a:t>VFD document </a:t>
            </a:r>
          </a:p>
          <a:p>
            <a:pPr lvl="1"/>
            <a:r>
              <a:rPr lang="en-US" dirty="0"/>
              <a:t>All parties, including the client and the veterinarian, must maintain a copy of     </a:t>
            </a:r>
          </a:p>
          <a:p>
            <a:pPr marL="342900" lvl="1" indent="0">
              <a:buNone/>
            </a:pPr>
            <a:r>
              <a:rPr lang="en-US" dirty="0"/>
              <a:t>   the VFD for a minimum of </a:t>
            </a:r>
            <a:r>
              <a:rPr lang="en-US" b="1" dirty="0"/>
              <a:t>2 </a:t>
            </a:r>
            <a:r>
              <a:rPr lang="en-US" b="1" dirty="0" smtClean="0"/>
              <a:t>years</a:t>
            </a:r>
            <a:endParaRPr lang="en-US" dirty="0"/>
          </a:p>
          <a:p>
            <a:pPr marL="0" indent="0">
              <a:buNone/>
            </a:pPr>
            <a:endParaRPr lang="en-US" sz="1800" dirty="0">
              <a:solidFill>
                <a:schemeClr val="accent2">
                  <a:lumMod val="75000"/>
                </a:schemeClr>
              </a:solidFill>
            </a:endParaRPr>
          </a:p>
          <a:p>
            <a:pPr marL="0" indent="0">
              <a:buNone/>
            </a:pPr>
            <a:r>
              <a:rPr lang="en-US" sz="2400" dirty="0">
                <a:solidFill>
                  <a:srgbClr val="2F5597"/>
                </a:solidFill>
                <a:effectLst>
                  <a:outerShdw blurRad="38100" dist="38100" dir="2700000" algn="tl">
                    <a:srgbClr val="000000">
                      <a:alpha val="43137"/>
                    </a:srgbClr>
                  </a:outerShdw>
                </a:effectLst>
              </a:rPr>
              <a:t>Medications in Water </a:t>
            </a:r>
            <a:r>
              <a:rPr lang="en-US" sz="2400" dirty="0">
                <a:solidFill>
                  <a:srgbClr val="2F5597"/>
                </a:solidFill>
                <a:effectLst>
                  <a:outerShdw blurRad="38100" dist="38100" dir="2700000" algn="tl">
                    <a:srgbClr val="000000">
                      <a:alpha val="43137"/>
                    </a:srgbClr>
                  </a:outerShdw>
                </a:effectLst>
                <a:sym typeface="Wingdings" panose="05000000000000000000" pitchFamily="2" charset="2"/>
              </a:rPr>
              <a:t></a:t>
            </a:r>
            <a:r>
              <a:rPr lang="en-US" sz="2400" dirty="0">
                <a:solidFill>
                  <a:srgbClr val="2F5597"/>
                </a:solidFill>
                <a:effectLst>
                  <a:outerShdw blurRad="38100" dist="38100" dir="2700000" algn="tl">
                    <a:srgbClr val="000000">
                      <a:alpha val="43137"/>
                    </a:srgbClr>
                  </a:outerShdw>
                </a:effectLst>
              </a:rPr>
              <a:t> Require Prescription (not a VFD)</a:t>
            </a:r>
          </a:p>
          <a:p>
            <a:endParaRPr lang="en-US" dirty="0">
              <a:solidFill>
                <a:srgbClr val="2F5597"/>
              </a:solidFill>
            </a:endParaRPr>
          </a:p>
        </p:txBody>
      </p:sp>
    </p:spTree>
    <p:extLst>
      <p:ext uri="{BB962C8B-B14F-4D97-AF65-F5344CB8AC3E}">
        <p14:creationId xmlns:p14="http://schemas.microsoft.com/office/powerpoint/2010/main" val="3376185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solidFill>
                  <a:schemeClr val="bg1"/>
                </a:solidFill>
              </a:rPr>
              <a:t>How Is CA Different?</a:t>
            </a:r>
            <a:endParaRPr lang="en-US" dirty="0">
              <a:solidFill>
                <a:schemeClr val="bg1"/>
              </a:solidFill>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3556000" y="1305457"/>
            <a:ext cx="4829906" cy="52116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20624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2759</TotalTime>
  <Words>2275</Words>
  <Application>Microsoft Office PowerPoint</Application>
  <PresentationFormat>Widescreen</PresentationFormat>
  <Paragraphs>372</Paragraphs>
  <Slides>36</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ＭＳ Ｐゴシック</vt:lpstr>
      <vt:lpstr>Arial</vt:lpstr>
      <vt:lpstr>Arial Narrow</vt:lpstr>
      <vt:lpstr>Calibri</vt:lpstr>
      <vt:lpstr>Calibri Light</vt:lpstr>
      <vt:lpstr>Cambria</vt:lpstr>
      <vt:lpstr>Segoe UI</vt:lpstr>
      <vt:lpstr>Verdana</vt:lpstr>
      <vt:lpstr>Wingdings</vt:lpstr>
      <vt:lpstr>Office Theme</vt:lpstr>
      <vt:lpstr>Antibiotic Use  in Animal Health</vt:lpstr>
      <vt:lpstr>Consumer Attitudes</vt:lpstr>
      <vt:lpstr>Consumer Attitudes</vt:lpstr>
      <vt:lpstr>Access to Antibiotics </vt:lpstr>
      <vt:lpstr>Access to Antibiotics </vt:lpstr>
      <vt:lpstr>Antimicrobial Use in CA Livestock </vt:lpstr>
      <vt:lpstr>Relevant Terms </vt:lpstr>
      <vt:lpstr>Review of National Regulations</vt:lpstr>
      <vt:lpstr>How Is CA Different?</vt:lpstr>
      <vt:lpstr>Livestock: Use of Antimicrobial Drugs</vt:lpstr>
      <vt:lpstr>Veterinary Oversight</vt:lpstr>
      <vt:lpstr>Veterinary Shortage</vt:lpstr>
      <vt:lpstr>Need to use a livestock drug?</vt:lpstr>
      <vt:lpstr>MIADs?</vt:lpstr>
      <vt:lpstr>Medically Important Antibioitc Drugs</vt:lpstr>
      <vt:lpstr>What’s the confusion?</vt:lpstr>
      <vt:lpstr>What’s the confusion?</vt:lpstr>
      <vt:lpstr>What’s the confusion?</vt:lpstr>
      <vt:lpstr>What’s the confusion?</vt:lpstr>
      <vt:lpstr>Antimicrobial Use &amp; Stewardship</vt:lpstr>
      <vt:lpstr>Antimicrobial Use &amp; Stewardship</vt:lpstr>
      <vt:lpstr>CAHMS Beef Survey</vt:lpstr>
      <vt:lpstr>Three C’s of Antibiotic Use</vt:lpstr>
      <vt:lpstr>Additional Resources </vt:lpstr>
      <vt:lpstr>PowerPoint Presentation</vt:lpstr>
      <vt:lpstr>Access to Antibiotics </vt:lpstr>
      <vt:lpstr>Guidance for Industry #209</vt:lpstr>
      <vt:lpstr>Products Affected vs. Unaffected as Defined by FDA Guidance 152</vt:lpstr>
      <vt:lpstr>Implications</vt:lpstr>
      <vt:lpstr>Veterinary Feed Directive (VFD)</vt:lpstr>
      <vt:lpstr>Extra Label Use is NOT Permitted</vt:lpstr>
      <vt:lpstr>PowerPoint Presentation</vt:lpstr>
      <vt:lpstr>CDFA Must…</vt:lpstr>
      <vt:lpstr>CDFA Phase I (Antimicrobial and Herd Monitoring ) </vt:lpstr>
      <vt:lpstr>CDFA Phase 2 (Areas Addressed in BQA Programs) </vt:lpstr>
      <vt:lpstr>CDFA Phase 2 (Areas Addressed in BQA Programs)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Administration and Regulated Use Portions for June 12 Meeting</dc:title>
  <dc:creator>Silva, Marissa@CDFA</dc:creator>
  <cp:lastModifiedBy>James W. Oltjen</cp:lastModifiedBy>
  <cp:revision>156</cp:revision>
  <cp:lastPrinted>2017-09-18T21:23:39Z</cp:lastPrinted>
  <dcterms:created xsi:type="dcterms:W3CDTF">2017-06-05T22:22:06Z</dcterms:created>
  <dcterms:modified xsi:type="dcterms:W3CDTF">2017-09-22T20:49:14Z</dcterms:modified>
</cp:coreProperties>
</file>