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2" r:id="rId2"/>
  </p:sldMasterIdLst>
  <p:notesMasterIdLst>
    <p:notesMasterId r:id="rId28"/>
  </p:notesMasterIdLst>
  <p:handoutMasterIdLst>
    <p:handoutMasterId r:id="rId29"/>
  </p:handoutMasterIdLst>
  <p:sldIdLst>
    <p:sldId id="468" r:id="rId3"/>
    <p:sldId id="467" r:id="rId4"/>
    <p:sldId id="426" r:id="rId5"/>
    <p:sldId id="452" r:id="rId6"/>
    <p:sldId id="387" r:id="rId7"/>
    <p:sldId id="388" r:id="rId8"/>
    <p:sldId id="454" r:id="rId9"/>
    <p:sldId id="441" r:id="rId10"/>
    <p:sldId id="442" r:id="rId11"/>
    <p:sldId id="445" r:id="rId12"/>
    <p:sldId id="446" r:id="rId13"/>
    <p:sldId id="392" r:id="rId14"/>
    <p:sldId id="265" r:id="rId15"/>
    <p:sldId id="459" r:id="rId16"/>
    <p:sldId id="458" r:id="rId17"/>
    <p:sldId id="461" r:id="rId18"/>
    <p:sldId id="462" r:id="rId19"/>
    <p:sldId id="470" r:id="rId20"/>
    <p:sldId id="472" r:id="rId21"/>
    <p:sldId id="471" r:id="rId22"/>
    <p:sldId id="367" r:id="rId23"/>
    <p:sldId id="466" r:id="rId24"/>
    <p:sldId id="436" r:id="rId25"/>
    <p:sldId id="473" r:id="rId26"/>
    <p:sldId id="306" r:id="rId27"/>
  </p:sldIdLst>
  <p:sldSz cx="9144000" cy="6858000" type="screen4x3"/>
  <p:notesSz cx="6950075" cy="9236075"/>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S Fox" initials="JSF" lastIdx="1" clrIdx="0">
    <p:extLst>
      <p:ext uri="{19B8F6BF-5375-455C-9EA6-DF929625EA0E}">
        <p15:presenceInfo xmlns:p15="http://schemas.microsoft.com/office/powerpoint/2012/main" userId="S-1-5-21-3516884288-2819916808-3028616173-1741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95"/>
    <a:srgbClr val="1946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73995" autoAdjust="0"/>
  </p:normalViewPr>
  <p:slideViewPr>
    <p:cSldViewPr snapToGrid="0" snapToObjects="1">
      <p:cViewPr varScale="1">
        <p:scale>
          <a:sx n="76" d="100"/>
          <a:sy n="76" d="100"/>
        </p:scale>
        <p:origin x="108" y="78"/>
      </p:cViewPr>
      <p:guideLst>
        <p:guide orient="horz" pos="2160"/>
        <p:guide pos="2880"/>
      </p:guideLst>
    </p:cSldViewPr>
  </p:slideViewPr>
  <p:notesTextViewPr>
    <p:cViewPr>
      <p:scale>
        <a:sx n="1" d="1"/>
        <a:sy n="1" d="1"/>
      </p:scale>
      <p:origin x="0" y="0"/>
    </p:cViewPr>
  </p:notesTextViewPr>
  <p:sorterViewPr>
    <p:cViewPr>
      <p:scale>
        <a:sx n="140" d="100"/>
        <a:sy n="140" d="100"/>
      </p:scale>
      <p:origin x="0" y="-16934"/>
    </p:cViewPr>
  </p:sorterViewPr>
  <p:notesViewPr>
    <p:cSldViewPr snapToGrid="0" snapToObjects="1">
      <p:cViewPr varScale="1">
        <p:scale>
          <a:sx n="74" d="100"/>
          <a:sy n="74" d="100"/>
        </p:scale>
        <p:origin x="2880" y="-53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59E9BC07-8E4D-48C3-80C4-0DC748309651}" type="datetimeFigureOut">
              <a:rPr lang="en-US" smtClean="0"/>
              <a:t>10/26/2017</a:t>
            </a:fld>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F494052B-5806-4128-9A2C-B0A058239FCA}" type="slidenum">
              <a:rPr lang="en-US" smtClean="0"/>
              <a:t>‹#›</a:t>
            </a:fld>
            <a:endParaRPr lang="en-US" dirty="0"/>
          </a:p>
        </p:txBody>
      </p:sp>
    </p:spTree>
    <p:extLst>
      <p:ext uri="{BB962C8B-B14F-4D97-AF65-F5344CB8AC3E}">
        <p14:creationId xmlns:p14="http://schemas.microsoft.com/office/powerpoint/2010/main" val="820602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74EEEA7-B8C8-47A7-B8B2-10F8E505D55A}" type="datetimeFigureOut">
              <a:rPr lang="en-US" smtClean="0"/>
              <a:t>10/26/2017</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A0C6AE4F-926F-40AB-9148-9CB86DB92A5F}" type="slidenum">
              <a:rPr lang="en-US" smtClean="0"/>
              <a:t>‹#›</a:t>
            </a:fld>
            <a:endParaRPr lang="en-US" dirty="0"/>
          </a:p>
        </p:txBody>
      </p:sp>
    </p:spTree>
    <p:extLst>
      <p:ext uri="{BB962C8B-B14F-4D97-AF65-F5344CB8AC3E}">
        <p14:creationId xmlns:p14="http://schemas.microsoft.com/office/powerpoint/2010/main" val="1363721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C6AE4F-926F-40AB-9148-9CB86DB92A5F}" type="slidenum">
              <a:rPr lang="en-US" smtClean="0"/>
              <a:t>1</a:t>
            </a:fld>
            <a:endParaRPr lang="en-US" dirty="0"/>
          </a:p>
        </p:txBody>
      </p:sp>
    </p:spTree>
    <p:extLst>
      <p:ext uri="{BB962C8B-B14F-4D97-AF65-F5344CB8AC3E}">
        <p14:creationId xmlns:p14="http://schemas.microsoft.com/office/powerpoint/2010/main" val="4113253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C6AE4F-926F-40AB-9148-9CB86DB92A5F}" type="slidenum">
              <a:rPr lang="en-US" smtClean="0"/>
              <a:t>11</a:t>
            </a:fld>
            <a:endParaRPr lang="en-US" dirty="0"/>
          </a:p>
        </p:txBody>
      </p:sp>
    </p:spTree>
    <p:extLst>
      <p:ext uri="{BB962C8B-B14F-4D97-AF65-F5344CB8AC3E}">
        <p14:creationId xmlns:p14="http://schemas.microsoft.com/office/powerpoint/2010/main" val="3318836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normAutofit/>
          </a:bodyPr>
          <a:lstStyle/>
          <a:p>
            <a:pPr>
              <a:lnSpc>
                <a:spcPct val="90000"/>
              </a:lnSpc>
            </a:pPr>
            <a:endParaRPr lang="en-US" dirty="0"/>
          </a:p>
        </p:txBody>
      </p:sp>
      <p:sp>
        <p:nvSpPr>
          <p:cNvPr id="102404" name="Slide Number Placeholder 3"/>
          <p:cNvSpPr>
            <a:spLocks noGrp="1"/>
          </p:cNvSpPr>
          <p:nvPr>
            <p:ph type="sldNum" sz="quarter" idx="5"/>
          </p:nvPr>
        </p:nvSpPr>
        <p:spPr/>
        <p:txBody>
          <a:bodyPr/>
          <a:lstStyle/>
          <a:p>
            <a:pPr>
              <a:defRPr/>
            </a:pPr>
            <a:fld id="{EF564597-35AE-4C6C-BDCD-366D92F0BE81}" type="slidenum">
              <a:rPr lang="en-US" smtClean="0"/>
              <a:pPr>
                <a:defRPr/>
              </a:pPr>
              <a:t>12</a:t>
            </a:fld>
            <a:endParaRPr lang="en-US" dirty="0" smtClean="0"/>
          </a:p>
        </p:txBody>
      </p:sp>
    </p:spTree>
    <p:extLst>
      <p:ext uri="{BB962C8B-B14F-4D97-AF65-F5344CB8AC3E}">
        <p14:creationId xmlns:p14="http://schemas.microsoft.com/office/powerpoint/2010/main" val="78452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fld id="{8F30CFD9-A7FA-4ADF-BECD-C7DC061EB107}" type="slidenum">
              <a:rPr lang="en-US" smtClean="0"/>
              <a:t>13</a:t>
            </a:fld>
            <a:endParaRPr lang="en-US" dirty="0"/>
          </a:p>
        </p:txBody>
      </p:sp>
    </p:spTree>
    <p:extLst>
      <p:ext uri="{BB962C8B-B14F-4D97-AF65-F5344CB8AC3E}">
        <p14:creationId xmlns:p14="http://schemas.microsoft.com/office/powerpoint/2010/main" val="2707425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Arial" charset="0"/>
              <a:ea typeface="MS PGothic"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According to USDA regulations, systems for collecting racial and ethnic information must be established and maintained in all programs.  </a:t>
            </a:r>
          </a:p>
          <a:p>
            <a:pPr eaLnBrk="1" hangingPunct="1"/>
            <a:endParaRPr lang="en-US" dirty="0" smtClean="0">
              <a:latin typeface="Arial" charset="0"/>
              <a:ea typeface="MS PGothic" charset="0"/>
            </a:endParaRPr>
          </a:p>
          <a:p>
            <a:pPr eaLnBrk="1" hangingPunct="1"/>
            <a:r>
              <a:rPr lang="en-US" dirty="0" smtClean="0">
                <a:latin typeface="Arial" charset="0"/>
                <a:ea typeface="MS PGothic" charset="0"/>
              </a:rPr>
              <a:t>Collect </a:t>
            </a:r>
            <a:r>
              <a:rPr lang="en-US" dirty="0">
                <a:latin typeface="Arial" charset="0"/>
                <a:ea typeface="MS PGothic" charset="0"/>
              </a:rPr>
              <a:t>racial and ethnic data </a:t>
            </a:r>
            <a:r>
              <a:rPr lang="en-US" u="sng" dirty="0">
                <a:latin typeface="Arial" charset="0"/>
                <a:ea typeface="MS PGothic" charset="0"/>
              </a:rPr>
              <a:t>annually</a:t>
            </a:r>
            <a:r>
              <a:rPr lang="en-US" dirty="0">
                <a:latin typeface="Arial" charset="0"/>
                <a:ea typeface="MS PGothic" charset="0"/>
              </a:rPr>
              <a:t> and maintain the data on file.  </a:t>
            </a:r>
          </a:p>
          <a:p>
            <a:pPr eaLnBrk="1" hangingPunct="1"/>
            <a:r>
              <a:rPr lang="en-US" dirty="0">
                <a:latin typeface="Arial" charset="0"/>
                <a:ea typeface="MS PGothic" charset="0"/>
              </a:rPr>
              <a:t>May be required to show to reviewers at any time. </a:t>
            </a: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B953C49D-956D-324B-8A0E-98742D1C1BD5}" type="slidenum">
              <a:rPr lang="en-US" sz="1200"/>
              <a:pPr/>
              <a:t>14</a:t>
            </a:fld>
            <a:endParaRPr lang="en-US" sz="1200" dirty="0"/>
          </a:p>
        </p:txBody>
      </p:sp>
    </p:spTree>
    <p:extLst>
      <p:ext uri="{BB962C8B-B14F-4D97-AF65-F5344CB8AC3E}">
        <p14:creationId xmlns:p14="http://schemas.microsoft.com/office/powerpoint/2010/main" val="4127257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r>
              <a:rPr lang="en-US" sz="1200" dirty="0" smtClean="0"/>
              <a:t>. </a:t>
            </a:r>
          </a:p>
          <a:p>
            <a:pPr eaLnBrk="1" hangingPunct="1">
              <a:lnSpc>
                <a:spcPct val="80000"/>
              </a:lnSpc>
              <a:buFont typeface="Wingdings" pitchFamily="2" charset="2"/>
              <a:buNone/>
            </a:pPr>
            <a:r>
              <a:rPr lang="en-US" sz="1200" dirty="0" smtClean="0"/>
              <a:t>The </a:t>
            </a:r>
            <a:r>
              <a:rPr lang="en-US" sz="1200" u="sng" dirty="0" smtClean="0"/>
              <a:t>purpose</a:t>
            </a:r>
            <a:r>
              <a:rPr lang="en-US" sz="1200" dirty="0" smtClean="0"/>
              <a:t> </a:t>
            </a:r>
            <a:r>
              <a:rPr lang="en-US" sz="1200" baseline="0" dirty="0" smtClean="0"/>
              <a:t>of data collection is to d</a:t>
            </a:r>
            <a:r>
              <a:rPr lang="en-US" sz="1200" dirty="0" smtClean="0"/>
              <a:t>etermine how effectively ANR programs are reaching potential eligible persons and beneficiaries.</a:t>
            </a:r>
            <a:r>
              <a:rPr lang="en-US" sz="1200" baseline="0" dirty="0" smtClean="0"/>
              <a:t> Programs </a:t>
            </a:r>
            <a:r>
              <a:rPr lang="en-US" sz="1200" dirty="0" smtClean="0"/>
              <a:t>compare participant </a:t>
            </a:r>
            <a:r>
              <a:rPr lang="en-US" sz="1200" dirty="0" smtClean="0"/>
              <a:t>data with potential eligible persons within their service areas,</a:t>
            </a:r>
            <a:r>
              <a:rPr lang="en-US" sz="1200" baseline="0" dirty="0" smtClean="0"/>
              <a:t> i</a:t>
            </a:r>
            <a:r>
              <a:rPr lang="en-US" sz="1200" dirty="0" smtClean="0"/>
              <a:t>f disparities or areas of underrepresentation occur, it will be necessary to investigate the causes for it. </a:t>
            </a:r>
            <a:r>
              <a:rPr lang="en-US" sz="2800" dirty="0" smtClean="0"/>
              <a:t>Should compare their participant data with potentially eligible persons within their service areas.</a:t>
            </a:r>
            <a:r>
              <a:rPr lang="en-US" sz="2600" dirty="0" smtClean="0"/>
              <a:t/>
            </a:r>
            <a:br>
              <a:rPr lang="en-US" sz="2600" dirty="0" smtClean="0"/>
            </a:br>
            <a:endParaRPr lang="en-US" sz="600" dirty="0" smtClean="0"/>
          </a:p>
          <a:p>
            <a:r>
              <a:rPr lang="en-US" dirty="0" smtClean="0">
                <a:latin typeface="Calibri" charset="0"/>
                <a:ea typeface="MS PGothic" charset="0"/>
              </a:rPr>
              <a:t>To monitor compliance with Federal civil rights laws. </a:t>
            </a:r>
          </a:p>
          <a:p>
            <a:endParaRPr lang="en-US" sz="600" dirty="0" smtClean="0">
              <a:latin typeface="Calibri" charset="0"/>
              <a:ea typeface="MS PGothic" charset="0"/>
            </a:endParaRPr>
          </a:p>
          <a:p>
            <a:pPr eaLnBrk="1" hangingPunct="1"/>
            <a:r>
              <a:rPr lang="en-US" altLang="en-US" sz="800" dirty="0" smtClean="0">
                <a:latin typeface="Cambria" panose="02040503050406030204" pitchFamily="18" charset="0"/>
              </a:rPr>
              <a:t>It is </a:t>
            </a:r>
            <a:r>
              <a:rPr lang="en-US" altLang="en-US" sz="800" u="sng" dirty="0" smtClean="0">
                <a:latin typeface="Cambria" panose="02040503050406030204" pitchFamily="18" charset="0"/>
              </a:rPr>
              <a:t>optional</a:t>
            </a:r>
            <a:r>
              <a:rPr lang="en-US" altLang="en-US" sz="800" dirty="0" smtClean="0">
                <a:latin typeface="Cambria" panose="02040503050406030204" pitchFamily="18" charset="0"/>
              </a:rPr>
              <a:t> for participants to provide Racial Ethnic, and Gender (REG) information.</a:t>
            </a:r>
          </a:p>
          <a:p>
            <a:pPr eaLnBrk="1" hangingPunct="1"/>
            <a:r>
              <a:rPr lang="en-US" altLang="en-US" sz="800" dirty="0" smtClean="0">
                <a:latin typeface="Cambria" panose="02040503050406030204" pitchFamily="18" charset="0"/>
              </a:rPr>
              <a:t>It is a </a:t>
            </a:r>
            <a:r>
              <a:rPr lang="en-US" altLang="en-US" sz="800" u="sng" dirty="0" smtClean="0">
                <a:latin typeface="Cambria" panose="02040503050406030204" pitchFamily="18" charset="0"/>
              </a:rPr>
              <a:t>requirement</a:t>
            </a:r>
            <a:r>
              <a:rPr lang="en-US" altLang="en-US" sz="800" dirty="0" smtClean="0">
                <a:latin typeface="Cambria" panose="02040503050406030204" pitchFamily="18" charset="0"/>
              </a:rPr>
              <a:t> for ANR to collect REG Data annually.</a:t>
            </a:r>
          </a:p>
          <a:p>
            <a:pPr eaLnBrk="1" hangingPunct="1"/>
            <a:r>
              <a:rPr lang="en-US" altLang="en-US" sz="800" dirty="0" smtClean="0">
                <a:latin typeface="Cambria" panose="02040503050406030204" pitchFamily="18" charset="0"/>
              </a:rPr>
              <a:t>Purpose is to produce data on characteristics of population served and monitor compliance.</a:t>
            </a:r>
          </a:p>
          <a:p>
            <a:pPr eaLnBrk="1" hangingPunct="1"/>
            <a:r>
              <a:rPr lang="en-US" altLang="en-US" sz="800" dirty="0" smtClean="0">
                <a:latin typeface="Cambria" panose="02040503050406030204" pitchFamily="18" charset="0"/>
              </a:rPr>
              <a:t>REG Data may be checked during civil rights review.</a:t>
            </a:r>
          </a:p>
          <a:p>
            <a:pPr>
              <a:spcBef>
                <a:spcPts val="0"/>
              </a:spcBef>
            </a:pPr>
            <a:r>
              <a:rPr lang="en-US" altLang="en-US" sz="1200" dirty="0" smtClean="0"/>
              <a:t>To produce data on characteristics of population served.</a:t>
            </a:r>
          </a:p>
          <a:p>
            <a:pPr>
              <a:spcBef>
                <a:spcPts val="0"/>
              </a:spcBef>
            </a:pPr>
            <a:r>
              <a:rPr lang="en-US" altLang="en-US" sz="1200" dirty="0" smtClean="0"/>
              <a:t>To Monitor compliance </a:t>
            </a:r>
            <a:r>
              <a:rPr lang="en-US" sz="1200" dirty="0" smtClean="0">
                <a:ea typeface="MS PGothic" charset="0"/>
              </a:rPr>
              <a:t>with Federal civil rights laws.</a:t>
            </a:r>
          </a:p>
          <a:p>
            <a:pPr eaLnBrk="1" hangingPunct="1"/>
            <a:endParaRPr lang="en-US" dirty="0">
              <a:latin typeface="Arial" charset="0"/>
              <a:ea typeface="MS PGothic"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Systems for collecting racial and ethnic information must be established and maintained in all programs.  </a:t>
            </a:r>
          </a:p>
          <a:p>
            <a:pPr eaLnBrk="1" hangingPunct="1"/>
            <a:endParaRPr lang="en-US" dirty="0" smtClean="0">
              <a:latin typeface="Arial" charset="0"/>
              <a:ea typeface="MS PGothic" charset="0"/>
            </a:endParaRPr>
          </a:p>
          <a:p>
            <a:pPr eaLnBrk="1" hangingPunct="1"/>
            <a:r>
              <a:rPr lang="en-US" dirty="0" smtClean="0">
                <a:latin typeface="Arial" charset="0"/>
                <a:ea typeface="MS PGothic" charset="0"/>
              </a:rPr>
              <a:t>Collect </a:t>
            </a:r>
            <a:r>
              <a:rPr lang="en-US" dirty="0">
                <a:latin typeface="Arial" charset="0"/>
                <a:ea typeface="MS PGothic" charset="0"/>
              </a:rPr>
              <a:t>racial and ethnic data </a:t>
            </a:r>
            <a:r>
              <a:rPr lang="en-US" u="sng" dirty="0">
                <a:latin typeface="Arial" charset="0"/>
                <a:ea typeface="MS PGothic" charset="0"/>
              </a:rPr>
              <a:t>annually</a:t>
            </a:r>
            <a:r>
              <a:rPr lang="en-US" dirty="0">
                <a:latin typeface="Arial" charset="0"/>
                <a:ea typeface="MS PGothic" charset="0"/>
              </a:rPr>
              <a:t> and maintain the data on file.  </a:t>
            </a:r>
          </a:p>
          <a:p>
            <a:pPr eaLnBrk="1" hangingPunct="1"/>
            <a:r>
              <a:rPr lang="en-US" dirty="0">
                <a:latin typeface="Arial" charset="0"/>
                <a:ea typeface="MS PGothic" charset="0"/>
              </a:rPr>
              <a:t>May be required to show to reviewers at any time. </a:t>
            </a:r>
          </a:p>
          <a:p>
            <a:pPr eaLnBrk="1" hangingPunct="1"/>
            <a:endParaRPr lang="en-US" dirty="0">
              <a:latin typeface="Arial" charset="0"/>
              <a:ea typeface="MS PGothic" charset="0"/>
            </a:endParaRPr>
          </a:p>
          <a:p>
            <a:pPr eaLnBrk="1" hangingPunct="1"/>
            <a:r>
              <a:rPr lang="en-US" dirty="0">
                <a:latin typeface="Arial" charset="0"/>
                <a:ea typeface="MS PGothic" charset="0"/>
              </a:rPr>
              <a:t>Additionally, reviewers will review the racial and ethnic data during administrative reviews.  Please do not send Racial and Ethnic data to ODE, unless requested</a:t>
            </a:r>
            <a:r>
              <a:rPr lang="en-US" dirty="0" smtClean="0">
                <a:latin typeface="Arial" charset="0"/>
                <a:ea typeface="MS PGothic" charset="0"/>
              </a:rPr>
              <a:t>.</a:t>
            </a:r>
          </a:p>
          <a:p>
            <a:pPr eaLnBrk="1" hangingPunct="1">
              <a:lnSpc>
                <a:spcPct val="80000"/>
              </a:lnSpc>
              <a:buFont typeface="Wingdings" pitchFamily="2" charset="2"/>
              <a:buNone/>
            </a:pPr>
            <a:endParaRPr lang="en-US" sz="1200" dirty="0" smtClean="0"/>
          </a:p>
          <a:p>
            <a:pPr eaLnBrk="1" hangingPunct="1">
              <a:lnSpc>
                <a:spcPct val="80000"/>
              </a:lnSpc>
              <a:buFont typeface="Wingdings" pitchFamily="2" charset="2"/>
              <a:buNone/>
            </a:pPr>
            <a:r>
              <a:rPr lang="en-US" sz="1200" dirty="0" smtClean="0"/>
              <a:t>The </a:t>
            </a:r>
            <a:r>
              <a:rPr lang="en-US" sz="1200" u="sng" dirty="0" smtClean="0"/>
              <a:t>purpose</a:t>
            </a:r>
            <a:r>
              <a:rPr lang="en-US" sz="1200" dirty="0" smtClean="0"/>
              <a:t> </a:t>
            </a:r>
            <a:r>
              <a:rPr lang="en-US" sz="1200" baseline="0" dirty="0" smtClean="0"/>
              <a:t>of </a:t>
            </a:r>
            <a:r>
              <a:rPr lang="en-US" sz="1200" baseline="0" dirty="0" smtClean="0"/>
              <a:t>data collection is to d</a:t>
            </a:r>
            <a:r>
              <a:rPr lang="en-US" sz="1200" dirty="0" smtClean="0"/>
              <a:t>etermine how effectively ANR programs are reaching potential eligible persons and beneficiaries.</a:t>
            </a:r>
            <a:r>
              <a:rPr lang="en-US" sz="1200" baseline="0" dirty="0" smtClean="0"/>
              <a:t>  Child Nutrition Programs </a:t>
            </a:r>
            <a:r>
              <a:rPr lang="en-US" sz="1200" dirty="0" smtClean="0"/>
              <a:t>compares sponsor’s participant data with potential eligible persons within their service areas,</a:t>
            </a:r>
            <a:r>
              <a:rPr lang="en-US" sz="1200" baseline="0" dirty="0" smtClean="0"/>
              <a:t> i</a:t>
            </a:r>
            <a:r>
              <a:rPr lang="en-US" sz="1200" dirty="0" smtClean="0"/>
              <a:t>f disparities or areas of underrepresentation occur, it will be necessary to investigate the causes for it. </a:t>
            </a:r>
          </a:p>
          <a:p>
            <a:pPr eaLnBrk="1" hangingPunct="1">
              <a:lnSpc>
                <a:spcPct val="80000"/>
              </a:lnSpc>
            </a:pPr>
            <a:endParaRPr lang="en-US" sz="1200" dirty="0" smtClean="0"/>
          </a:p>
          <a:p>
            <a:pPr eaLnBrk="1" hangingPunct="1">
              <a:lnSpc>
                <a:spcPct val="80000"/>
              </a:lnSpc>
            </a:pPr>
            <a:r>
              <a:rPr lang="en-US" sz="1200" dirty="0" smtClean="0"/>
              <a:t>This data also may assist in the selection of locations for compliance reviews and for reporting purposes.</a:t>
            </a:r>
            <a:endParaRPr lang="en-US" dirty="0">
              <a:latin typeface="Arial" charset="0"/>
              <a:ea typeface="MS PGothic"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B953C49D-956D-324B-8A0E-98742D1C1BD5}" type="slidenum">
              <a:rPr lang="en-US" sz="1200"/>
              <a:pPr/>
              <a:t>15</a:t>
            </a:fld>
            <a:endParaRPr lang="en-US" sz="1200" dirty="0"/>
          </a:p>
        </p:txBody>
      </p:sp>
    </p:spTree>
    <p:extLst>
      <p:ext uri="{BB962C8B-B14F-4D97-AF65-F5344CB8AC3E}">
        <p14:creationId xmlns:p14="http://schemas.microsoft.com/office/powerpoint/2010/main" val="120756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Arial" charset="0"/>
              <a:ea typeface="MS PGothic" charset="0"/>
            </a:endParaRPr>
          </a:p>
          <a:p>
            <a:pPr eaLnBrk="1" hangingPunct="1"/>
            <a:r>
              <a:rPr lang="en-US" dirty="0" smtClean="0">
                <a:latin typeface="Arial" charset="0"/>
                <a:ea typeface="MS PGothic" charset="0"/>
              </a:rPr>
              <a:t>Definitions:</a:t>
            </a:r>
          </a:p>
          <a:p>
            <a:pPr eaLnBrk="1" hangingPunct="1"/>
            <a:endParaRPr lang="en-US" dirty="0" smtClean="0">
              <a:latin typeface="Arial" charset="0"/>
              <a:ea typeface="MS PGothic" charset="0"/>
            </a:endParaRPr>
          </a:p>
          <a:p>
            <a:r>
              <a:rPr lang="en-US" sz="1200" b="1" kern="1200" dirty="0" smtClean="0">
                <a:solidFill>
                  <a:schemeClr val="tx1"/>
                </a:solidFill>
                <a:effectLst/>
                <a:latin typeface="+mn-lt"/>
                <a:ea typeface="+mn-ea"/>
                <a:cs typeface="+mn-cs"/>
              </a:rPr>
              <a:t>Potential Clientele:</a:t>
            </a:r>
            <a:r>
              <a:rPr lang="en-US" sz="1200" kern="1200" dirty="0" smtClean="0">
                <a:solidFill>
                  <a:schemeClr val="tx1"/>
                </a:solidFill>
                <a:effectLst/>
                <a:latin typeface="+mn-lt"/>
                <a:ea typeface="+mn-ea"/>
                <a:cs typeface="+mn-cs"/>
              </a:rPr>
              <a:t>  In a given county or program, the potential clientele consists of all those individuals or organizations who have a need for, would benefit from, and who are eligible for participation in any existing or planned educational activity that might be conducted in the fulfillment of the program’s mission.  Depending on how the potential clientele is defined, the demographic makeup (i.e. the race, ethnicity and gender breakdown) of that particular population is derived from the “best” available source(s).  This demographic breakdown becomes the </a:t>
            </a:r>
            <a:r>
              <a:rPr lang="en-US" sz="1200" i="1" kern="1200" dirty="0" smtClean="0">
                <a:solidFill>
                  <a:schemeClr val="tx1"/>
                </a:solidFill>
                <a:effectLst/>
                <a:latin typeface="+mn-lt"/>
                <a:ea typeface="+mn-ea"/>
                <a:cs typeface="+mn-cs"/>
              </a:rPr>
              <a:t>baseline</a:t>
            </a:r>
            <a:r>
              <a:rPr lang="en-US" sz="1200" kern="1200" dirty="0" smtClean="0">
                <a:solidFill>
                  <a:schemeClr val="tx1"/>
                </a:solidFill>
                <a:effectLst/>
                <a:latin typeface="+mn-lt"/>
                <a:ea typeface="+mn-ea"/>
                <a:cs typeface="+mn-cs"/>
              </a:rPr>
              <a:t> for that particular clientele group; it is the number and percent of persons eligible to participate in programs and related activities.</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eaLnBrk="1" hangingPunct="1"/>
            <a:endParaRPr lang="en-US" dirty="0" smtClean="0">
              <a:latin typeface="Arial" charset="0"/>
              <a:ea typeface="MS PGothic" charset="0"/>
            </a:endParaRPr>
          </a:p>
          <a:p>
            <a:pPr eaLnBrk="1" hangingPunct="1"/>
            <a:endParaRPr lang="en-US" dirty="0">
              <a:latin typeface="Arial" charset="0"/>
              <a:ea typeface="MS PGothic" charset="0"/>
            </a:endParaRPr>
          </a:p>
          <a:p>
            <a:pPr eaLnBrk="1" hangingPunct="1">
              <a:lnSpc>
                <a:spcPct val="80000"/>
              </a:lnSpc>
              <a:buFont typeface="Wingdings" pitchFamily="2" charset="2"/>
              <a:buNone/>
            </a:pPr>
            <a:r>
              <a:rPr lang="en-US" sz="1200" dirty="0" smtClean="0"/>
              <a:t>The </a:t>
            </a:r>
            <a:r>
              <a:rPr lang="en-US" sz="1200" u="sng" dirty="0" smtClean="0"/>
              <a:t>purpose</a:t>
            </a:r>
            <a:r>
              <a:rPr lang="en-US" sz="1200" dirty="0" smtClean="0"/>
              <a:t> </a:t>
            </a:r>
            <a:r>
              <a:rPr lang="en-US" sz="1200" baseline="0" dirty="0" smtClean="0"/>
              <a:t>of data collection is to d</a:t>
            </a:r>
            <a:r>
              <a:rPr lang="en-US" sz="1200" dirty="0" smtClean="0"/>
              <a:t>etermine how effectively ANR programs are reaching potential eligible persons and beneficiaries.</a:t>
            </a:r>
            <a:r>
              <a:rPr lang="en-US" sz="1200" baseline="0" dirty="0" smtClean="0"/>
              <a:t> Programs </a:t>
            </a:r>
            <a:r>
              <a:rPr lang="en-US" sz="1200" dirty="0" smtClean="0"/>
              <a:t>compares s participant data with potential eligible persons within their service areas,</a:t>
            </a:r>
            <a:r>
              <a:rPr lang="en-US" sz="1200" baseline="0" dirty="0" smtClean="0"/>
              <a:t> i</a:t>
            </a:r>
            <a:r>
              <a:rPr lang="en-US" sz="1200" dirty="0" smtClean="0"/>
              <a:t>f disparities or areas of underrepresentation occur, it will be necessary to investigate the causes for it.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eaLnBrk="1" hangingPunct="1">
              <a:lnSpc>
                <a:spcPct val="80000"/>
              </a:lnSpc>
            </a:pPr>
            <a:endParaRPr lang="en-US" sz="1200" dirty="0" smtClean="0"/>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B953C49D-956D-324B-8A0E-98742D1C1BD5}" type="slidenum">
              <a:rPr lang="en-US" sz="1200"/>
              <a:pPr/>
              <a:t>16</a:t>
            </a:fld>
            <a:endParaRPr lang="en-US" sz="1200" dirty="0"/>
          </a:p>
        </p:txBody>
      </p:sp>
    </p:spTree>
    <p:extLst>
      <p:ext uri="{BB962C8B-B14F-4D97-AF65-F5344CB8AC3E}">
        <p14:creationId xmlns:p14="http://schemas.microsoft.com/office/powerpoint/2010/main" val="3498561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Actual </a:t>
            </a:r>
            <a:r>
              <a:rPr lang="en-US" sz="1200" b="1" kern="1200" dirty="0" smtClean="0">
                <a:solidFill>
                  <a:schemeClr val="tx1"/>
                </a:solidFill>
                <a:effectLst/>
                <a:latin typeface="+mn-lt"/>
                <a:ea typeface="+mn-ea"/>
                <a:cs typeface="+mn-cs"/>
              </a:rPr>
              <a:t>Clientele:</a:t>
            </a:r>
            <a:r>
              <a:rPr lang="en-US" sz="1200" kern="1200" dirty="0" smtClean="0">
                <a:solidFill>
                  <a:schemeClr val="tx1"/>
                </a:solidFill>
                <a:effectLst/>
                <a:latin typeface="+mn-lt"/>
                <a:ea typeface="+mn-ea"/>
                <a:cs typeface="+mn-cs"/>
              </a:rPr>
              <a:t>  Actual participants in the applied research and/or educational programs carried out in the accomplishment of the CE program’s mission are the </a:t>
            </a:r>
            <a:r>
              <a:rPr lang="en-US" sz="1200" i="1" kern="1200" dirty="0" smtClean="0">
                <a:solidFill>
                  <a:schemeClr val="tx1"/>
                </a:solidFill>
                <a:effectLst/>
                <a:latin typeface="+mn-lt"/>
                <a:ea typeface="+mn-ea"/>
                <a:cs typeface="+mn-cs"/>
              </a:rPr>
              <a:t>actual</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clientele </a:t>
            </a:r>
            <a:r>
              <a:rPr lang="en-US" sz="1200" kern="1200" dirty="0" smtClean="0">
                <a:solidFill>
                  <a:schemeClr val="tx1"/>
                </a:solidFill>
                <a:effectLst/>
                <a:latin typeface="+mn-lt"/>
                <a:ea typeface="+mn-ea"/>
                <a:cs typeface="+mn-cs"/>
              </a:rPr>
              <a:t>contacts.  The number of these contacts (broken down by race, ethnicity and gender) are documented as either audience contacts or program enrollees (i.e. 4-H enrollees, EFNEP participants</a:t>
            </a:r>
            <a:r>
              <a:rPr lang="en-US" sz="1200" kern="1200" dirty="0" smtClean="0">
                <a:solidFill>
                  <a:schemeClr val="tx1"/>
                </a:solidFill>
                <a:effectLst/>
                <a:latin typeface="+mn-lt"/>
                <a:ea typeface="+mn-ea"/>
                <a:cs typeface="+mn-cs"/>
              </a:rPr>
              <a:t>, Master Food Preserver and </a:t>
            </a:r>
            <a:r>
              <a:rPr lang="en-US" sz="1200" kern="1200" dirty="0" smtClean="0">
                <a:solidFill>
                  <a:schemeClr val="tx1"/>
                </a:solidFill>
                <a:effectLst/>
                <a:latin typeface="+mn-lt"/>
                <a:ea typeface="+mn-ea"/>
                <a:cs typeface="+mn-cs"/>
              </a:rPr>
              <a:t>Master Gardener volunteers). </a:t>
            </a:r>
          </a:p>
          <a:p>
            <a:pPr eaLnBrk="1" hangingPunct="1">
              <a:lnSpc>
                <a:spcPct val="80000"/>
              </a:lnSpc>
            </a:pPr>
            <a:endParaRPr lang="en-US" sz="1200" dirty="0" smtClean="0"/>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B953C49D-956D-324B-8A0E-98742D1C1BD5}" type="slidenum">
              <a:rPr lang="en-US" sz="1200"/>
              <a:pPr/>
              <a:t>17</a:t>
            </a:fld>
            <a:endParaRPr lang="en-US" sz="1200" dirty="0"/>
          </a:p>
        </p:txBody>
      </p:sp>
    </p:spTree>
    <p:extLst>
      <p:ext uri="{BB962C8B-B14F-4D97-AF65-F5344CB8AC3E}">
        <p14:creationId xmlns:p14="http://schemas.microsoft.com/office/powerpoint/2010/main" val="3211180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397000" y="1154113"/>
            <a:ext cx="4156075" cy="31178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program is </a:t>
            </a:r>
            <a:r>
              <a:rPr lang="en-US" i="1" dirty="0" smtClean="0"/>
              <a:t>in compliance</a:t>
            </a:r>
            <a:r>
              <a:rPr lang="en-US" dirty="0" smtClean="0"/>
              <a:t> when parity of participation is achieved or when outreach efforts demonstrate that the opportunity to benefit from programs or services have been equitably offered to all potential clientele (i.e. when the All Reasonable Effort standard has been met</a:t>
            </a:r>
            <a:r>
              <a:rPr lang="en-US" dirty="0" smtClean="0"/>
              <a:t>).</a:t>
            </a:r>
            <a:endParaRPr lang="en-US" dirty="0" smtClean="0"/>
          </a:p>
        </p:txBody>
      </p:sp>
      <p:sp>
        <p:nvSpPr>
          <p:cNvPr id="409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0"/>
                <a:cs typeface="MS PGothic" charset="0"/>
              </a:defRPr>
            </a:lvl1pPr>
            <a:lvl2pPr marL="742950" indent="-285750">
              <a:defRPr>
                <a:solidFill>
                  <a:schemeClr val="tx1"/>
                </a:solidFill>
                <a:latin typeface="Calibri" charset="0"/>
                <a:ea typeface="MS PGothic" charset="0"/>
                <a:cs typeface="MS PGothic" charset="0"/>
              </a:defRPr>
            </a:lvl2pPr>
            <a:lvl3pPr marL="1143000" indent="-228600">
              <a:defRPr>
                <a:solidFill>
                  <a:schemeClr val="tx1"/>
                </a:solidFill>
                <a:latin typeface="Calibri" charset="0"/>
                <a:ea typeface="MS PGothic" charset="0"/>
                <a:cs typeface="MS PGothic" charset="0"/>
              </a:defRPr>
            </a:lvl3pPr>
            <a:lvl4pPr marL="1600200" indent="-228600">
              <a:defRPr>
                <a:solidFill>
                  <a:schemeClr val="tx1"/>
                </a:solidFill>
                <a:latin typeface="Calibri" charset="0"/>
                <a:ea typeface="MS PGothic" charset="0"/>
                <a:cs typeface="MS PGothic" charset="0"/>
              </a:defRPr>
            </a:lvl4pPr>
            <a:lvl5pPr marL="2057400" indent="-22860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fld id="{5BBA8662-21A6-4940-9D43-41B885A44746}" type="slidenum">
              <a:rPr lang="en-US"/>
              <a:pPr/>
              <a:t>18</a:t>
            </a:fld>
            <a:endParaRPr lang="en-US" dirty="0"/>
          </a:p>
        </p:txBody>
      </p:sp>
    </p:spTree>
    <p:extLst>
      <p:ext uri="{BB962C8B-B14F-4D97-AF65-F5344CB8AC3E}">
        <p14:creationId xmlns:p14="http://schemas.microsoft.com/office/powerpoint/2010/main" val="202194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397000" y="1154113"/>
            <a:ext cx="4156075" cy="31178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Parity or ‘parity of participation’ is defined by the USDA as when the percentage of each minority group making up your actual contacts comes to within 20% of their percentage in the baseline. For example, if Hispanics make up 10% of your potential or baseline, then Hispanics should make up at </a:t>
            </a:r>
            <a:r>
              <a:rPr lang="en-US" sz="1200" b="0" i="0" u="none" strike="noStrike" kern="1200" baseline="0" dirty="0" smtClean="0">
                <a:solidFill>
                  <a:schemeClr val="tx1"/>
                </a:solidFill>
                <a:latin typeface="+mn-lt"/>
                <a:ea typeface="+mn-ea"/>
                <a:cs typeface="+mn-cs"/>
              </a:rPr>
              <a:t>least 8</a:t>
            </a:r>
            <a:r>
              <a:rPr lang="en-US" sz="1200" b="0" i="0" u="none" strike="noStrike" kern="1200" baseline="0" dirty="0" smtClean="0">
                <a:solidFill>
                  <a:schemeClr val="tx1"/>
                </a:solidFill>
                <a:latin typeface="+mn-lt"/>
                <a:ea typeface="+mn-ea"/>
                <a:cs typeface="+mn-cs"/>
              </a:rPr>
              <a:t>% of your actual contacts in order for your program to be in parity for Hispanics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you have parity,</a:t>
            </a:r>
            <a:r>
              <a:rPr lang="en-US" sz="1200" kern="1200" baseline="0" dirty="0" smtClean="0">
                <a:solidFill>
                  <a:schemeClr val="tx1"/>
                </a:solidFill>
                <a:effectLst/>
                <a:latin typeface="+mn-lt"/>
                <a:ea typeface="+mn-ea"/>
                <a:cs typeface="+mn-cs"/>
              </a:rPr>
              <a:t> you are in compliance.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latin typeface="Calibri" charset="0"/>
              <a:ea typeface="MS PGothic" charset="0"/>
            </a:endParaRPr>
          </a:p>
        </p:txBody>
      </p:sp>
      <p:sp>
        <p:nvSpPr>
          <p:cNvPr id="409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0"/>
                <a:cs typeface="MS PGothic" charset="0"/>
              </a:defRPr>
            </a:lvl1pPr>
            <a:lvl2pPr marL="742950" indent="-285750">
              <a:defRPr>
                <a:solidFill>
                  <a:schemeClr val="tx1"/>
                </a:solidFill>
                <a:latin typeface="Calibri" charset="0"/>
                <a:ea typeface="MS PGothic" charset="0"/>
                <a:cs typeface="MS PGothic" charset="0"/>
              </a:defRPr>
            </a:lvl2pPr>
            <a:lvl3pPr marL="1143000" indent="-228600">
              <a:defRPr>
                <a:solidFill>
                  <a:schemeClr val="tx1"/>
                </a:solidFill>
                <a:latin typeface="Calibri" charset="0"/>
                <a:ea typeface="MS PGothic" charset="0"/>
                <a:cs typeface="MS PGothic" charset="0"/>
              </a:defRPr>
            </a:lvl3pPr>
            <a:lvl4pPr marL="1600200" indent="-228600">
              <a:defRPr>
                <a:solidFill>
                  <a:schemeClr val="tx1"/>
                </a:solidFill>
                <a:latin typeface="Calibri" charset="0"/>
                <a:ea typeface="MS PGothic" charset="0"/>
                <a:cs typeface="MS PGothic" charset="0"/>
              </a:defRPr>
            </a:lvl4pPr>
            <a:lvl5pPr marL="2057400" indent="-22860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fld id="{5BBA8662-21A6-4940-9D43-41B885A44746}" type="slidenum">
              <a:rPr lang="en-US"/>
              <a:pPr/>
              <a:t>19</a:t>
            </a:fld>
            <a:endParaRPr lang="en-US" dirty="0"/>
          </a:p>
        </p:txBody>
      </p:sp>
    </p:spTree>
    <p:extLst>
      <p:ext uri="{BB962C8B-B14F-4D97-AF65-F5344CB8AC3E}">
        <p14:creationId xmlns:p14="http://schemas.microsoft.com/office/powerpoint/2010/main" val="2408926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397000" y="1154113"/>
            <a:ext cx="4156075" cy="31178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r>
              <a:rPr lang="en-US" sz="1200" b="0" kern="1200" dirty="0" smtClean="0">
                <a:solidFill>
                  <a:schemeClr val="tx1"/>
                </a:solidFill>
                <a:effectLst/>
                <a:latin typeface="+mn-lt"/>
                <a:ea typeface="+mn-ea"/>
                <a:cs typeface="+mn-cs"/>
              </a:rPr>
              <a:t>If</a:t>
            </a:r>
            <a:r>
              <a:rPr lang="en-US" sz="1200" b="0" kern="1200" baseline="0" dirty="0" smtClean="0">
                <a:solidFill>
                  <a:schemeClr val="tx1"/>
                </a:solidFill>
                <a:effectLst/>
                <a:latin typeface="+mn-lt"/>
                <a:ea typeface="+mn-ea"/>
                <a:cs typeface="+mn-cs"/>
              </a:rPr>
              <a:t> parity is not reached, you must conduct ARE in order to be in compliance.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All Reasonable Effort:</a:t>
            </a:r>
            <a:r>
              <a:rPr lang="en-US" sz="1200" kern="1200" dirty="0" smtClean="0">
                <a:solidFill>
                  <a:schemeClr val="tx1"/>
                </a:solidFill>
                <a:effectLst/>
                <a:latin typeface="+mn-lt"/>
                <a:ea typeface="+mn-ea"/>
                <a:cs typeface="+mn-cs"/>
              </a:rPr>
              <a:t>  All Reasonable Effort is defined as the utilization of three of the four federally approved outreach methods to ensure that eligible individuals from protected/underrepresented groups are aware of, invited to participate and benefit from appropriate ANR-CE programs.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Method 1: </a:t>
            </a:r>
            <a:r>
              <a:rPr lang="en-US" sz="1200" kern="1200" dirty="0" smtClean="0">
                <a:solidFill>
                  <a:schemeClr val="tx1"/>
                </a:solidFill>
                <a:effectLst/>
                <a:latin typeface="+mn-lt"/>
                <a:ea typeface="+mn-ea"/>
                <a:cs typeface="+mn-cs"/>
              </a:rPr>
              <a:t> Use of mass media, including electronic and print outlets can include press releases, public service announcements (PSAs), radio and/or television appearances. Also, social media and other web-based avenues may also qualify as “mass media.”</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Method 2:  </a:t>
            </a:r>
            <a:r>
              <a:rPr lang="en-US" sz="1200" kern="1200" dirty="0" smtClean="0">
                <a:solidFill>
                  <a:schemeClr val="tx1"/>
                </a:solidFill>
                <a:effectLst/>
                <a:latin typeface="+mn-lt"/>
                <a:ea typeface="+mn-ea"/>
                <a:cs typeface="+mn-cs"/>
              </a:rPr>
              <a:t>Use of newsletters, posters, flyers, and print announcements distributed in a “mass mailing” type of process (either in hardcopy or electronic format).</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Method 3:  </a:t>
            </a:r>
            <a:r>
              <a:rPr lang="en-US" sz="1200" kern="1200" dirty="0" smtClean="0">
                <a:solidFill>
                  <a:schemeClr val="tx1"/>
                </a:solidFill>
                <a:effectLst/>
                <a:latin typeface="+mn-lt"/>
                <a:ea typeface="+mn-ea"/>
                <a:cs typeface="+mn-cs"/>
              </a:rPr>
              <a:t> Use of personal letters (hardcopy or electronic) to targeted </a:t>
            </a:r>
            <a:r>
              <a:rPr lang="en-US" sz="1200" i="1" kern="1200" dirty="0" smtClean="0">
                <a:solidFill>
                  <a:schemeClr val="tx1"/>
                </a:solidFill>
                <a:effectLst/>
                <a:latin typeface="+mn-lt"/>
                <a:ea typeface="+mn-ea"/>
                <a:cs typeface="+mn-cs"/>
              </a:rPr>
              <a:t>individual</a:t>
            </a:r>
            <a:r>
              <a:rPr lang="en-US" sz="1200" kern="1200" dirty="0" smtClean="0">
                <a:solidFill>
                  <a:schemeClr val="tx1"/>
                </a:solidFill>
                <a:effectLst/>
                <a:latin typeface="+mn-lt"/>
                <a:ea typeface="+mn-ea"/>
                <a:cs typeface="+mn-cs"/>
              </a:rPr>
              <a:t> underserved clientele informing them of dates and times of program activities and specific invitations for them to attend and participate -- (</a:t>
            </a:r>
            <a:r>
              <a:rPr lang="en-US" sz="1200" i="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distributed in a “mass mailing” type of process).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Method 4:</a:t>
            </a:r>
            <a:r>
              <a:rPr lang="en-US" sz="1200" kern="1200" dirty="0" smtClean="0">
                <a:solidFill>
                  <a:schemeClr val="tx1"/>
                </a:solidFill>
                <a:effectLst/>
                <a:latin typeface="+mn-lt"/>
                <a:ea typeface="+mn-ea"/>
                <a:cs typeface="+mn-cs"/>
              </a:rPr>
              <a:t>  Use of personal, (e.g. face-to-face), contact to the same clientele described in Method 3, above</a:t>
            </a:r>
            <a:endParaRPr lang="en-US" dirty="0">
              <a:latin typeface="Calibri" charset="0"/>
              <a:ea typeface="MS PGothic" charset="0"/>
            </a:endParaRPr>
          </a:p>
        </p:txBody>
      </p:sp>
      <p:sp>
        <p:nvSpPr>
          <p:cNvPr id="409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0"/>
                <a:cs typeface="MS PGothic" charset="0"/>
              </a:defRPr>
            </a:lvl1pPr>
            <a:lvl2pPr marL="742950" indent="-285750">
              <a:defRPr>
                <a:solidFill>
                  <a:schemeClr val="tx1"/>
                </a:solidFill>
                <a:latin typeface="Calibri" charset="0"/>
                <a:ea typeface="MS PGothic" charset="0"/>
                <a:cs typeface="MS PGothic" charset="0"/>
              </a:defRPr>
            </a:lvl2pPr>
            <a:lvl3pPr marL="1143000" indent="-228600">
              <a:defRPr>
                <a:solidFill>
                  <a:schemeClr val="tx1"/>
                </a:solidFill>
                <a:latin typeface="Calibri" charset="0"/>
                <a:ea typeface="MS PGothic" charset="0"/>
                <a:cs typeface="MS PGothic" charset="0"/>
              </a:defRPr>
            </a:lvl3pPr>
            <a:lvl4pPr marL="1600200" indent="-228600">
              <a:defRPr>
                <a:solidFill>
                  <a:schemeClr val="tx1"/>
                </a:solidFill>
                <a:latin typeface="Calibri" charset="0"/>
                <a:ea typeface="MS PGothic" charset="0"/>
                <a:cs typeface="MS PGothic" charset="0"/>
              </a:defRPr>
            </a:lvl4pPr>
            <a:lvl5pPr marL="2057400" indent="-22860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fld id="{5BBA8662-21A6-4940-9D43-41B885A44746}" type="slidenum">
              <a:rPr lang="en-US"/>
              <a:pPr/>
              <a:t>20</a:t>
            </a:fld>
            <a:endParaRPr lang="en-US" dirty="0"/>
          </a:p>
        </p:txBody>
      </p:sp>
    </p:spTree>
    <p:extLst>
      <p:ext uri="{BB962C8B-B14F-4D97-AF65-F5344CB8AC3E}">
        <p14:creationId xmlns:p14="http://schemas.microsoft.com/office/powerpoint/2010/main" val="4191339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r>
              <a:rPr lang="en-US" sz="1800" dirty="0" smtClean="0"/>
              <a:t>As a result of participating in this training, you will:  </a:t>
            </a:r>
          </a:p>
          <a:p>
            <a:endParaRPr lang="en-US" sz="1800" dirty="0" smtClean="0"/>
          </a:p>
          <a:p>
            <a:r>
              <a:rPr lang="en-US" sz="1800" dirty="0" smtClean="0"/>
              <a:t>•Recognize and prevent discrimination based on any of the protected classes  </a:t>
            </a:r>
          </a:p>
          <a:p>
            <a:endParaRPr lang="en-US" sz="1800" dirty="0" smtClean="0"/>
          </a:p>
          <a:p>
            <a:r>
              <a:rPr lang="en-US" sz="1800" dirty="0" smtClean="0"/>
              <a:t>•Understand civil rights compliance procedures   </a:t>
            </a:r>
          </a:p>
          <a:p>
            <a:endParaRPr lang="en-US" sz="1800" dirty="0" smtClean="0"/>
          </a:p>
          <a:p>
            <a:r>
              <a:rPr lang="en-US" sz="1800" dirty="0" smtClean="0"/>
              <a:t>•Understand the collecting and reporting of data on ethnicity and race   </a:t>
            </a:r>
          </a:p>
          <a:p>
            <a:endParaRPr lang="en-US" sz="1800" dirty="0" smtClean="0"/>
          </a:p>
          <a:p>
            <a:endParaRPr lang="en-US" sz="1800" dirty="0"/>
          </a:p>
        </p:txBody>
      </p:sp>
      <p:sp>
        <p:nvSpPr>
          <p:cNvPr id="80900" name="Slide Number Placeholder 3"/>
          <p:cNvSpPr>
            <a:spLocks noGrp="1"/>
          </p:cNvSpPr>
          <p:nvPr>
            <p:ph type="sldNum" sz="quarter" idx="5"/>
          </p:nvPr>
        </p:nvSpPr>
        <p:spPr/>
        <p:txBody>
          <a:bodyPr/>
          <a:lstStyle/>
          <a:p>
            <a:pPr>
              <a:defRPr/>
            </a:pPr>
            <a:fld id="{EA08D002-0F04-423A-A3EF-7D56BF24D5B1}" type="slidenum">
              <a:rPr lang="en-US" smtClean="0"/>
              <a:pPr>
                <a:defRPr/>
              </a:pPr>
              <a:t>2</a:t>
            </a:fld>
            <a:endParaRPr lang="en-US" dirty="0" smtClean="0"/>
          </a:p>
        </p:txBody>
      </p:sp>
    </p:spTree>
    <p:extLst>
      <p:ext uri="{BB962C8B-B14F-4D97-AF65-F5344CB8AC3E}">
        <p14:creationId xmlns:p14="http://schemas.microsoft.com/office/powerpoint/2010/main" val="529579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986" name="Notes Placeholder 2"/>
          <p:cNvSpPr>
            <a:spLocks noGrp="1"/>
          </p:cNvSpPr>
          <p:nvPr>
            <p:ph type="body" idx="1"/>
          </p:nvPr>
        </p:nvSpPr>
        <p:spPr bwMode="auto">
          <a:xfrm>
            <a:off x="695325" y="4445000"/>
            <a:ext cx="5559425" cy="46101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FNS INSTRUCTION 113-1</a:t>
            </a:r>
          </a:p>
          <a:p>
            <a:endParaRPr lang="en-US" altLang="ja-JP" dirty="0">
              <a:latin typeface="Calibri" charset="0"/>
              <a:ea typeface="MS PGothic" charset="0"/>
            </a:endParaRPr>
          </a:p>
          <a:p>
            <a:r>
              <a:rPr lang="en-US" dirty="0">
                <a:latin typeface="Calibri" charset="0"/>
                <a:ea typeface="MS PGothic" charset="0"/>
              </a:rPr>
              <a:t>Self-identification by the applicant/participant is the preferred method of obtaining characteristic data. Where an applicant does not provide this information, the data collector shall through visual observation secure and record the information where possible. However, the data collector may not </a:t>
            </a:r>
            <a:r>
              <a:rPr lang="ja-JP" altLang="en-US" dirty="0">
                <a:latin typeface="Calibri" charset="0"/>
                <a:ea typeface="MS PGothic" charset="0"/>
              </a:rPr>
              <a:t>“</a:t>
            </a:r>
            <a:r>
              <a:rPr lang="en-US" altLang="ja-JP" dirty="0">
                <a:latin typeface="Calibri" charset="0"/>
                <a:ea typeface="MS PGothic" charset="0"/>
              </a:rPr>
              <a:t>second guess,</a:t>
            </a:r>
            <a:r>
              <a:rPr lang="ja-JP" altLang="en-US" dirty="0">
                <a:latin typeface="Calibri" charset="0"/>
                <a:ea typeface="MS PGothic" charset="0"/>
              </a:rPr>
              <a:t>”</a:t>
            </a:r>
            <a:r>
              <a:rPr lang="en-US" altLang="ja-JP" dirty="0">
                <a:latin typeface="Calibri" charset="0"/>
                <a:ea typeface="MS PGothic" charset="0"/>
              </a:rPr>
              <a:t> or in any other way change or challenge a self-declaration made by the applicant as to his or her race or ethnic background unless such declarations are patently false</a:t>
            </a:r>
            <a:r>
              <a:rPr lang="en-US" altLang="ja-JP" i="1" dirty="0" smtClean="0">
                <a:latin typeface="Calibri" charset="0"/>
                <a:ea typeface="MS PGothic" charset="0"/>
              </a:rPr>
              <a:t>.</a:t>
            </a:r>
          </a:p>
          <a:p>
            <a:endParaRPr lang="en-US" altLang="ja-JP" i="1" dirty="0">
              <a:latin typeface="Calibri" charset="0"/>
              <a:ea typeface="MS PGothic" charset="0"/>
            </a:endParaRPr>
          </a:p>
          <a:p>
            <a:r>
              <a:rPr lang="en-US" dirty="0">
                <a:latin typeface="Calibri" charset="0"/>
                <a:ea typeface="MS PGothic" charset="0"/>
              </a:rPr>
              <a:t>Self-identification by the participant at the time of certification is the preferred method of obtaining data. Participants must be asked to self-identify their racial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charset="0"/>
                <a:ea typeface="MS PGothic" charset="0"/>
              </a:rPr>
              <a:t>and ethnic </a:t>
            </a:r>
            <a:r>
              <a:rPr lang="en-US" dirty="0" smtClean="0">
                <a:latin typeface="Calibri" charset="0"/>
                <a:ea typeface="MS PGothic" charset="0"/>
              </a:rPr>
              <a:t>categories.</a:t>
            </a:r>
            <a:r>
              <a:rPr lang="en-US" altLang="en-US" sz="1200" dirty="0" smtClean="0">
                <a:latin typeface="Cambria" panose="02040503050406030204" pitchFamily="18" charset="0"/>
              </a:rPr>
              <a:t> It is </a:t>
            </a:r>
            <a:r>
              <a:rPr lang="en-US" altLang="en-US" sz="1200" u="sng" dirty="0" smtClean="0">
                <a:latin typeface="Cambria" panose="02040503050406030204" pitchFamily="18" charset="0"/>
              </a:rPr>
              <a:t>optional</a:t>
            </a:r>
            <a:r>
              <a:rPr lang="en-US" altLang="en-US" sz="1200" dirty="0" smtClean="0">
                <a:latin typeface="Cambria" panose="02040503050406030204" pitchFamily="18" charset="0"/>
              </a:rPr>
              <a:t> for participants to provide Racial Ethnic, and Gender (REG)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charset="0"/>
              <a:ea typeface="MS PGothic" charset="0"/>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353B387C-EE50-0F48-873C-47F3961DA588}" type="slidenum">
              <a:rPr lang="en-US" sz="1200"/>
              <a:pPr/>
              <a:t>21</a:t>
            </a:fld>
            <a:endParaRPr lang="en-US" sz="1200" dirty="0"/>
          </a:p>
        </p:txBody>
      </p:sp>
    </p:spTree>
    <p:extLst>
      <p:ext uri="{BB962C8B-B14F-4D97-AF65-F5344CB8AC3E}">
        <p14:creationId xmlns:p14="http://schemas.microsoft.com/office/powerpoint/2010/main" val="398651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986" name="Notes Placeholder 2"/>
          <p:cNvSpPr>
            <a:spLocks noGrp="1"/>
          </p:cNvSpPr>
          <p:nvPr>
            <p:ph type="body" idx="1"/>
          </p:nvPr>
        </p:nvSpPr>
        <p:spPr bwMode="auto">
          <a:xfrm>
            <a:off x="695325" y="4445000"/>
            <a:ext cx="5559425" cy="46101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smtClean="0">
                <a:solidFill>
                  <a:schemeClr val="tx1"/>
                </a:solidFill>
                <a:latin typeface="+mn-lt"/>
                <a:ea typeface="+mn-ea"/>
                <a:cs typeface="+mn-cs"/>
              </a:rPr>
              <a:t>Do I Need to Keep Records of Who Participates in My Program?</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Yes, you should keep records of clientele who participate in your program</a:t>
            </a:r>
          </a:p>
          <a:p>
            <a:r>
              <a:rPr lang="en-US" sz="1200" b="0" i="0" u="none" strike="noStrike" kern="1200" baseline="0" dirty="0" smtClean="0">
                <a:solidFill>
                  <a:schemeClr val="tx1"/>
                </a:solidFill>
                <a:latin typeface="+mn-lt"/>
                <a:ea typeface="+mn-ea"/>
                <a:cs typeface="+mn-cs"/>
              </a:rPr>
              <a:t>There are various contact records you should keep that include the gender, race, and ethnicity of the contact (should it be available</a:t>
            </a:r>
            <a:r>
              <a:rPr lang="en-US" sz="1200" b="0" i="0" u="none" strike="noStrike" kern="1200" baseline="0" dirty="0" smtClean="0">
                <a:solidFill>
                  <a:schemeClr val="tx1"/>
                </a:solidFill>
                <a:latin typeface="+mn-lt"/>
                <a:ea typeface="+mn-ea"/>
                <a:cs typeface="+mn-cs"/>
              </a:rPr>
              <a:t>)</a:t>
            </a:r>
            <a:endParaRPr lang="en-US" sz="1200" b="0" i="0" u="none" strike="noStrike" kern="1200" baseline="0" dirty="0" smtClean="0">
              <a:solidFill>
                <a:schemeClr val="tx1"/>
              </a:solidFill>
              <a:latin typeface="+mn-lt"/>
              <a:ea typeface="+mn-ea"/>
              <a:cs typeface="+mn-cs"/>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353B387C-EE50-0F48-873C-47F3961DA588}" type="slidenum">
              <a:rPr lang="en-US" sz="1200"/>
              <a:pPr/>
              <a:t>22</a:t>
            </a:fld>
            <a:endParaRPr lang="en-US" sz="1200" dirty="0"/>
          </a:p>
        </p:txBody>
      </p:sp>
    </p:spTree>
    <p:extLst>
      <p:ext uri="{BB962C8B-B14F-4D97-AF65-F5344CB8AC3E}">
        <p14:creationId xmlns:p14="http://schemas.microsoft.com/office/powerpoint/2010/main" val="1594748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smtClean="0"/>
              <a:t>Outreach and community contacts. </a:t>
            </a:r>
            <a:r>
              <a:rPr lang="en-US" altLang="en-US" sz="1200" b="0" dirty="0" smtClean="0"/>
              <a:t>The</a:t>
            </a:r>
            <a:r>
              <a:rPr lang="en-US" altLang="en-US" sz="1200" dirty="0" smtClean="0"/>
              <a:t> recipient will make contacts in the community with local organizations, minority leaders and others to advise them of the availability of services at the recipient’s project or facility.</a:t>
            </a:r>
          </a:p>
          <a:p>
            <a:endParaRPr lang="en-US" alt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728DBA6-B87E-4956-B15A-14829B59F4F8}" type="slidenum">
              <a:rPr lang="en-US" altLang="en-US" smtClean="0"/>
              <a:pPr/>
              <a:t>23</a:t>
            </a:fld>
            <a:endParaRPr lang="en-US" altLang="en-US" dirty="0" smtClean="0"/>
          </a:p>
        </p:txBody>
      </p:sp>
    </p:spTree>
    <p:extLst>
      <p:ext uri="{BB962C8B-B14F-4D97-AF65-F5344CB8AC3E}">
        <p14:creationId xmlns:p14="http://schemas.microsoft.com/office/powerpoint/2010/main" val="910552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728DBA6-B87E-4956-B15A-14829B59F4F8}" type="slidenum">
              <a:rPr lang="en-US" altLang="en-US" smtClean="0"/>
              <a:pPr/>
              <a:t>24</a:t>
            </a:fld>
            <a:endParaRPr lang="en-US" altLang="en-US" dirty="0" smtClean="0"/>
          </a:p>
        </p:txBody>
      </p:sp>
    </p:spTree>
    <p:extLst>
      <p:ext uri="{BB962C8B-B14F-4D97-AF65-F5344CB8AC3E}">
        <p14:creationId xmlns:p14="http://schemas.microsoft.com/office/powerpoint/2010/main" val="1020187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0CFD9-A7FA-4ADF-BECD-C7DC061EB107}" type="slidenum">
              <a:rPr lang="en-US" smtClean="0"/>
              <a:t>25</a:t>
            </a:fld>
            <a:endParaRPr lang="en-US" dirty="0"/>
          </a:p>
        </p:txBody>
      </p:sp>
    </p:spTree>
    <p:extLst>
      <p:ext uri="{BB962C8B-B14F-4D97-AF65-F5344CB8AC3E}">
        <p14:creationId xmlns:p14="http://schemas.microsoft.com/office/powerpoint/2010/main" val="2200122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D35E5C1-6F24-405A-B4FC-270A0971C87A}" type="slidenum">
              <a:rPr lang="en-US" altLang="en-US" smtClean="0"/>
              <a:pPr/>
              <a:t>3</a:t>
            </a:fld>
            <a:endParaRPr lang="en-US" altLang="en-US" dirty="0" smtClean="0"/>
          </a:p>
        </p:txBody>
      </p:sp>
    </p:spTree>
    <p:extLst>
      <p:ext uri="{BB962C8B-B14F-4D97-AF65-F5344CB8AC3E}">
        <p14:creationId xmlns:p14="http://schemas.microsoft.com/office/powerpoint/2010/main" val="2777587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r>
              <a:rPr lang="en-US" sz="1200" b="1" kern="1200" dirty="0" smtClean="0">
                <a:solidFill>
                  <a:schemeClr val="tx1"/>
                </a:solidFill>
                <a:effectLst/>
                <a:latin typeface="+mn-lt"/>
                <a:ea typeface="+mn-ea"/>
                <a:cs typeface="+mn-cs"/>
              </a:rPr>
              <a:t>Civil Rights:	</a:t>
            </a:r>
            <a:r>
              <a:rPr lang="en-US" sz="1200" kern="1200" dirty="0" smtClean="0">
                <a:solidFill>
                  <a:schemeClr val="tx1"/>
                </a:solidFill>
                <a:effectLst/>
                <a:latin typeface="+mn-lt"/>
                <a:ea typeface="+mn-ea"/>
                <a:cs typeface="+mn-cs"/>
              </a:rPr>
              <a:t>The rights of individuals to receive equal treatment based on certain legally protected classes.</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80900" name="Slide Number Placeholder 3"/>
          <p:cNvSpPr>
            <a:spLocks noGrp="1"/>
          </p:cNvSpPr>
          <p:nvPr>
            <p:ph type="sldNum" sz="quarter" idx="5"/>
          </p:nvPr>
        </p:nvSpPr>
        <p:spPr/>
        <p:txBody>
          <a:bodyPr/>
          <a:lstStyle/>
          <a:p>
            <a:pPr>
              <a:defRPr/>
            </a:pPr>
            <a:fld id="{EA08D002-0F04-423A-A3EF-7D56BF24D5B1}" type="slidenum">
              <a:rPr lang="en-US" smtClean="0"/>
              <a:pPr>
                <a:defRPr/>
              </a:pPr>
              <a:t>4</a:t>
            </a:fld>
            <a:endParaRPr lang="en-US" dirty="0" smtClean="0"/>
          </a:p>
        </p:txBody>
      </p:sp>
    </p:spTree>
    <p:extLst>
      <p:ext uri="{BB962C8B-B14F-4D97-AF65-F5344CB8AC3E}">
        <p14:creationId xmlns:p14="http://schemas.microsoft.com/office/powerpoint/2010/main" val="3922580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a:t>
            </a:r>
            <a:r>
              <a:rPr lang="en-US" baseline="0" dirty="0" smtClean="0"/>
              <a:t> VI is the major civil rights law prohibiting discrimination by recipients of federal funds.</a:t>
            </a:r>
            <a:endParaRPr lang="en-US" dirty="0"/>
          </a:p>
        </p:txBody>
      </p:sp>
      <p:sp>
        <p:nvSpPr>
          <p:cNvPr id="4" name="Slide Number Placeholder 3"/>
          <p:cNvSpPr>
            <a:spLocks noGrp="1"/>
          </p:cNvSpPr>
          <p:nvPr>
            <p:ph type="sldNum" sz="quarter" idx="10"/>
          </p:nvPr>
        </p:nvSpPr>
        <p:spPr/>
        <p:txBody>
          <a:bodyPr/>
          <a:lstStyle/>
          <a:p>
            <a:pPr>
              <a:defRPr/>
            </a:pPr>
            <a:fld id="{48B15308-0D35-4FE9-8ECE-6A97D0EF03CB}" type="slidenum">
              <a:rPr lang="en-US" smtClean="0"/>
              <a:pPr>
                <a:defRPr/>
              </a:pPr>
              <a:t>5</a:t>
            </a:fld>
            <a:endParaRPr lang="en-US" dirty="0"/>
          </a:p>
        </p:txBody>
      </p:sp>
    </p:spTree>
    <p:extLst>
      <p:ext uri="{BB962C8B-B14F-4D97-AF65-F5344CB8AC3E}">
        <p14:creationId xmlns:p14="http://schemas.microsoft.com/office/powerpoint/2010/main" val="74734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dirty="0"/>
          </a:p>
        </p:txBody>
      </p:sp>
      <p:sp>
        <p:nvSpPr>
          <p:cNvPr id="80900" name="Slide Number Placeholder 3"/>
          <p:cNvSpPr>
            <a:spLocks noGrp="1"/>
          </p:cNvSpPr>
          <p:nvPr>
            <p:ph type="sldNum" sz="quarter" idx="5"/>
          </p:nvPr>
        </p:nvSpPr>
        <p:spPr/>
        <p:txBody>
          <a:bodyPr/>
          <a:lstStyle/>
          <a:p>
            <a:pPr>
              <a:defRPr/>
            </a:pPr>
            <a:fld id="{EA08D002-0F04-423A-A3EF-7D56BF24D5B1}" type="slidenum">
              <a:rPr lang="en-US" smtClean="0"/>
              <a:pPr>
                <a:defRPr/>
              </a:pPr>
              <a:t>6</a:t>
            </a:fld>
            <a:endParaRPr lang="en-US" dirty="0" smtClean="0"/>
          </a:p>
        </p:txBody>
      </p:sp>
    </p:spTree>
    <p:extLst>
      <p:ext uri="{BB962C8B-B14F-4D97-AF65-F5344CB8AC3E}">
        <p14:creationId xmlns:p14="http://schemas.microsoft.com/office/powerpoint/2010/main" val="3079419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Discrimination:</a:t>
            </a:r>
            <a:r>
              <a:rPr lang="en-US" sz="1200" kern="1200" dirty="0" smtClean="0">
                <a:solidFill>
                  <a:schemeClr val="tx1"/>
                </a:solidFill>
                <a:effectLst/>
                <a:latin typeface="+mn-lt"/>
                <a:ea typeface="+mn-ea"/>
                <a:cs typeface="+mn-cs"/>
              </a:rPr>
              <a:t>   Different treatment or denial of benefits, services, rights or privileges to a person or persons because of their race, color, religion, sex, gender, gender identity, gender expression, national origin, age, disability, veteran status, sexual orientation, genetic information or any other characteristic protected by law.</a:t>
            </a:r>
          </a:p>
          <a:p>
            <a:endParaRPr lang="en-US" dirty="0"/>
          </a:p>
        </p:txBody>
      </p:sp>
      <p:sp>
        <p:nvSpPr>
          <p:cNvPr id="80900" name="Slide Number Placeholder 3"/>
          <p:cNvSpPr>
            <a:spLocks noGrp="1"/>
          </p:cNvSpPr>
          <p:nvPr>
            <p:ph type="sldNum" sz="quarter" idx="5"/>
          </p:nvPr>
        </p:nvSpPr>
        <p:spPr/>
        <p:txBody>
          <a:bodyPr/>
          <a:lstStyle/>
          <a:p>
            <a:pPr>
              <a:defRPr/>
            </a:pPr>
            <a:fld id="{EA08D002-0F04-423A-A3EF-7D56BF24D5B1}" type="slidenum">
              <a:rPr lang="en-US" smtClean="0"/>
              <a:pPr>
                <a:defRPr/>
              </a:pPr>
              <a:t>7</a:t>
            </a:fld>
            <a:endParaRPr lang="en-US" dirty="0" smtClean="0"/>
          </a:p>
        </p:txBody>
      </p:sp>
    </p:spTree>
    <p:extLst>
      <p:ext uri="{BB962C8B-B14F-4D97-AF65-F5344CB8AC3E}">
        <p14:creationId xmlns:p14="http://schemas.microsoft.com/office/powerpoint/2010/main" val="1047349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Cannot discriminate on the bases of a protected class.</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7F5B8D7-36BF-4A30-9D09-9032A67DA4E1}" type="slidenum">
              <a:rPr lang="en-US" altLang="en-US" smtClean="0"/>
              <a:pPr/>
              <a:t>8</a:t>
            </a:fld>
            <a:endParaRPr lang="en-US" altLang="en-US" dirty="0" smtClean="0"/>
          </a:p>
        </p:txBody>
      </p:sp>
    </p:spTree>
    <p:extLst>
      <p:ext uri="{BB962C8B-B14F-4D97-AF65-F5344CB8AC3E}">
        <p14:creationId xmlns:p14="http://schemas.microsoft.com/office/powerpoint/2010/main" val="2275034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C6AE4F-926F-40AB-9148-9CB86DB92A5F}" type="slidenum">
              <a:rPr lang="en-US" smtClean="0"/>
              <a:t>10</a:t>
            </a:fld>
            <a:endParaRPr lang="en-US" dirty="0"/>
          </a:p>
        </p:txBody>
      </p:sp>
    </p:spTree>
    <p:extLst>
      <p:ext uri="{BB962C8B-B14F-4D97-AF65-F5344CB8AC3E}">
        <p14:creationId xmlns:p14="http://schemas.microsoft.com/office/powerpoint/2010/main" val="453279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620853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383702C-82DC-4D44-8201-8606573CDC88}" type="datetimeFigureOut">
              <a:rPr lang="en-US" altLang="en-US"/>
              <a:pPr/>
              <a:t>10/26/2017</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7248845B-83CE-4FBA-9E74-DF590B7562A6}" type="slidenum">
              <a:rPr lang="en-US" altLang="en-US"/>
              <a:pPr/>
              <a:t>‹#›</a:t>
            </a:fld>
            <a:endParaRPr lang="en-US" altLang="en-US" dirty="0"/>
          </a:p>
        </p:txBody>
      </p:sp>
    </p:spTree>
    <p:extLst>
      <p:ext uri="{BB962C8B-B14F-4D97-AF65-F5344CB8AC3E}">
        <p14:creationId xmlns:p14="http://schemas.microsoft.com/office/powerpoint/2010/main" val="1244173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5389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44509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1543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543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5194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13633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61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4549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2928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6745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4405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69990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2588428-0A11-4BBB-BDF6-7D785E19DD84}" type="datetimeFigureOut">
              <a:rPr lang="en-US" altLang="en-US"/>
              <a:pPr/>
              <a:t>10/26/2017</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1A45593F-81E6-482D-B40F-649BA4D262FB}" type="slidenum">
              <a:rPr lang="en-US" altLang="en-US"/>
              <a:pPr/>
              <a:t>‹#›</a:t>
            </a:fld>
            <a:endParaRPr lang="en-US" altLang="en-US" dirty="0"/>
          </a:p>
        </p:txBody>
      </p:sp>
    </p:spTree>
    <p:extLst>
      <p:ext uri="{BB962C8B-B14F-4D97-AF65-F5344CB8AC3E}">
        <p14:creationId xmlns:p14="http://schemas.microsoft.com/office/powerpoint/2010/main" val="2172342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3816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3" descr="2015_SIconference_Mast ideas_#6.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5837238"/>
            <a:ext cx="9144000" cy="1020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txStyles>
    <p:title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8C19ECC6-085F-4AA5-B1FA-C5F5A6500430}" type="datetimeFigureOut">
              <a:rPr lang="en-US" altLang="en-US"/>
              <a:pPr/>
              <a:t>10/26/2017</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charset="0"/>
                <a:ea typeface="ＭＳ Ｐゴシック" charset="0"/>
                <a:cs typeface="ＭＳ Ｐゴシック"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90C755A-D1D1-4ACF-B4D2-BFA31A4815C5}"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ucanr.edu/sites/anrstaff/Diversity/Affirmative_Actio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mailto:dewhite@ucanr.edu" TargetMode="External"/><Relationship Id="rId4" Type="http://schemas.openxmlformats.org/officeDocument/2006/relationships/hyperlink" Target="mailto:jsims@ucanr.edu"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038225"/>
            <a:ext cx="7772400" cy="3981450"/>
          </a:xfrm>
        </p:spPr>
        <p:txBody>
          <a:bodyPr/>
          <a:lstStyle/>
          <a:p>
            <a:r>
              <a:rPr lang="en-US" dirty="0" smtClean="0"/>
              <a:t/>
            </a:r>
            <a:br>
              <a:rPr lang="en-US" dirty="0" smtClean="0"/>
            </a:br>
            <a:r>
              <a:rPr lang="en-US" dirty="0" smtClean="0"/>
              <a:t/>
            </a:r>
            <a:br>
              <a:rPr lang="en-US" dirty="0" smtClean="0"/>
            </a:br>
            <a:r>
              <a:rPr lang="en-US" dirty="0"/>
              <a:t/>
            </a:r>
            <a:br>
              <a:rPr lang="en-US" dirty="0"/>
            </a:br>
            <a:r>
              <a:rPr lang="en-US" dirty="0" smtClean="0">
                <a:solidFill>
                  <a:srgbClr val="006A95"/>
                </a:solidFill>
              </a:rPr>
              <a:t>Civil Rights </a:t>
            </a:r>
            <a:br>
              <a:rPr lang="en-US" dirty="0" smtClean="0">
                <a:solidFill>
                  <a:srgbClr val="006A95"/>
                </a:solidFill>
              </a:rPr>
            </a:br>
            <a:r>
              <a:rPr lang="en-US" dirty="0" smtClean="0">
                <a:solidFill>
                  <a:srgbClr val="006A95"/>
                </a:solidFill>
              </a:rPr>
              <a:t>Compliance             </a:t>
            </a:r>
            <a:br>
              <a:rPr lang="en-US" dirty="0" smtClean="0">
                <a:solidFill>
                  <a:srgbClr val="006A95"/>
                </a:solidFill>
              </a:rPr>
            </a:br>
            <a:r>
              <a:rPr lang="en-US" dirty="0" smtClean="0">
                <a:solidFill>
                  <a:srgbClr val="006A95"/>
                </a:solidFill>
              </a:rPr>
              <a:t>and                                     Outreach</a:t>
            </a:r>
            <a:r>
              <a:rPr lang="en-US" dirty="0" smtClean="0"/>
              <a:t/>
            </a:r>
            <a:br>
              <a:rPr lang="en-US" dirty="0" smtClean="0"/>
            </a:br>
            <a:r>
              <a:rPr lang="en-US" dirty="0" smtClean="0"/>
              <a:t/>
            </a:r>
            <a:br>
              <a:rPr lang="en-US" dirty="0" smtClean="0"/>
            </a:br>
            <a:r>
              <a:rPr lang="en-US" dirty="0"/>
              <a:t/>
            </a:r>
            <a:br>
              <a:rPr lang="en-US" dirty="0"/>
            </a:br>
            <a:r>
              <a:rPr lang="en-US" dirty="0" smtClean="0"/>
              <a:t>												     </a:t>
            </a:r>
            <a:r>
              <a:rPr lang="en-US" sz="1600" dirty="0" smtClean="0"/>
              <a:t>October 11, 2017</a:t>
            </a:r>
            <a:r>
              <a:rPr lang="en-US" sz="1400" dirty="0" smtClean="0"/>
              <a:t/>
            </a:r>
            <a:br>
              <a:rPr lang="en-US" sz="1400" dirty="0" smtClean="0"/>
            </a:br>
            <a:endParaRPr lang="en-US" sz="1400" dirty="0"/>
          </a:p>
        </p:txBody>
      </p:sp>
    </p:spTree>
    <p:extLst>
      <p:ext uri="{BB962C8B-B14F-4D97-AF65-F5344CB8AC3E}">
        <p14:creationId xmlns:p14="http://schemas.microsoft.com/office/powerpoint/2010/main" val="3204190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381000"/>
            <a:ext cx="9144000" cy="1143000"/>
          </a:xfrm>
        </p:spPr>
        <p:txBody>
          <a:bodyPr/>
          <a:lstStyle/>
          <a:p>
            <a:r>
              <a:rPr lang="en-US" sz="4000" dirty="0" smtClean="0">
                <a:solidFill>
                  <a:srgbClr val="006A95"/>
                </a:solidFill>
                <a:latin typeface="Cambria" panose="02040503050406030204" pitchFamily="18" charset="0"/>
              </a:rPr>
              <a:t>Retaliation Prohibited </a:t>
            </a:r>
            <a:endParaRPr lang="en-US" altLang="en-US" sz="4000" dirty="0" smtClean="0">
              <a:solidFill>
                <a:srgbClr val="006A95"/>
              </a:solidFill>
              <a:latin typeface="Cambria" panose="02040503050406030204" pitchFamily="18" charset="0"/>
            </a:endParaRPr>
          </a:p>
        </p:txBody>
      </p:sp>
      <p:sp>
        <p:nvSpPr>
          <p:cNvPr id="7171" name="Content Placeholder 2"/>
          <p:cNvSpPr>
            <a:spLocks noGrp="1"/>
          </p:cNvSpPr>
          <p:nvPr>
            <p:ph idx="1"/>
          </p:nvPr>
        </p:nvSpPr>
        <p:spPr>
          <a:xfrm>
            <a:off x="381000" y="1771650"/>
            <a:ext cx="8534400" cy="4429124"/>
          </a:xfrm>
        </p:spPr>
        <p:txBody>
          <a:bodyPr/>
          <a:lstStyle/>
          <a:p>
            <a:pPr marL="0" lvl="0" indent="0">
              <a:buNone/>
            </a:pPr>
            <a:r>
              <a:rPr lang="en-US" dirty="0"/>
              <a:t>Retaliation </a:t>
            </a:r>
            <a:r>
              <a:rPr lang="en-US" dirty="0" smtClean="0"/>
              <a:t>prohibited against:</a:t>
            </a:r>
          </a:p>
          <a:p>
            <a:pPr lvl="1"/>
            <a:r>
              <a:rPr lang="en-US" sz="3200" dirty="0" smtClean="0"/>
              <a:t>Individuals who file complaints,</a:t>
            </a:r>
          </a:p>
          <a:p>
            <a:pPr lvl="1"/>
            <a:r>
              <a:rPr lang="en-US" sz="3200" dirty="0" smtClean="0"/>
              <a:t>Individuals for participating </a:t>
            </a:r>
            <a:r>
              <a:rPr lang="en-US" sz="3200" dirty="0"/>
              <a:t>in any manner in an investigation or resolution of a complaint of discrimination or </a:t>
            </a:r>
            <a:r>
              <a:rPr lang="en-US" sz="3200" dirty="0" smtClean="0"/>
              <a:t>harassment or</a:t>
            </a:r>
          </a:p>
          <a:p>
            <a:pPr lvl="1"/>
            <a:r>
              <a:rPr lang="en-US" sz="3200" dirty="0" smtClean="0"/>
              <a:t>Anyone opposing discrimination.</a:t>
            </a:r>
          </a:p>
          <a:p>
            <a:pPr marL="0" indent="0">
              <a:spcBef>
                <a:spcPct val="0"/>
              </a:spcBef>
              <a:buFont typeface="Arial" charset="0"/>
              <a:buNone/>
            </a:pPr>
            <a:endParaRPr lang="en-US" sz="1600" dirty="0">
              <a:latin typeface="Cambria" panose="02040503050406030204" pitchFamily="18" charset="0"/>
              <a:ea typeface="MS PGothic" charset="0"/>
            </a:endParaRPr>
          </a:p>
          <a:p>
            <a:pPr marL="0" indent="0">
              <a:spcBef>
                <a:spcPct val="0"/>
              </a:spcBef>
              <a:buFont typeface="Arial" charset="0"/>
              <a:buNone/>
            </a:pPr>
            <a:r>
              <a:rPr lang="en-US" sz="1600" dirty="0" smtClean="0">
                <a:latin typeface="Cambria" panose="02040503050406030204" pitchFamily="18" charset="0"/>
                <a:ea typeface="MS PGothic" charset="0"/>
              </a:rPr>
              <a:t>						</a:t>
            </a:r>
            <a:r>
              <a:rPr lang="en-US" sz="1600" dirty="0">
                <a:latin typeface="Cambria" panose="02040503050406030204" pitchFamily="18" charset="0"/>
                <a:ea typeface="MS PGothic" charset="0"/>
              </a:rPr>
              <a:t>	</a:t>
            </a:r>
            <a:r>
              <a:rPr lang="en-US" sz="1600" dirty="0" smtClean="0">
                <a:latin typeface="Cambria" panose="02040503050406030204" pitchFamily="18" charset="0"/>
                <a:ea typeface="MS PGothic" charset="0"/>
              </a:rPr>
              <a:t>						</a:t>
            </a:r>
            <a:r>
              <a:rPr lang="en-US" sz="1600" dirty="0">
                <a:solidFill>
                  <a:srgbClr val="FF0000"/>
                </a:solidFill>
                <a:latin typeface="Cambria" panose="02040503050406030204" pitchFamily="18" charset="0"/>
                <a:ea typeface="MS PGothic" charset="0"/>
              </a:rPr>
              <a:t>	</a:t>
            </a:r>
            <a:r>
              <a:rPr lang="en-US" sz="1600" dirty="0">
                <a:latin typeface="Cambria" panose="02040503050406030204" pitchFamily="18" charset="0"/>
              </a:rPr>
              <a:t> </a:t>
            </a:r>
            <a:endParaRPr lang="en-US" sz="1600" dirty="0" smtClean="0">
              <a:latin typeface="Cambria" panose="02040503050406030204" pitchFamily="18" charset="0"/>
            </a:endParaRPr>
          </a:p>
          <a:p>
            <a:pPr marL="0" indent="0">
              <a:spcBef>
                <a:spcPct val="0"/>
              </a:spcBef>
              <a:buFont typeface="Arial" charset="0"/>
              <a:buNone/>
            </a:pPr>
            <a:r>
              <a:rPr lang="en-US" sz="1600" dirty="0">
                <a:latin typeface="Cambria" panose="02040503050406030204" pitchFamily="18" charset="0"/>
              </a:rPr>
              <a:t>	</a:t>
            </a:r>
            <a:r>
              <a:rPr lang="en-US" sz="1600" dirty="0" smtClean="0">
                <a:latin typeface="Cambria" panose="02040503050406030204" pitchFamily="18" charset="0"/>
              </a:rPr>
              <a:t>											</a:t>
            </a:r>
            <a:r>
              <a:rPr lang="en-US" sz="2800" dirty="0" smtClean="0">
                <a:solidFill>
                  <a:srgbClr val="FF0000"/>
                </a:solidFill>
                <a:latin typeface="Cambria" panose="02040503050406030204" pitchFamily="18" charset="0"/>
              </a:rPr>
              <a:t>Protected Activity</a:t>
            </a:r>
            <a:endParaRPr lang="en-US" altLang="en-US" sz="2800" dirty="0" smtClean="0">
              <a:solidFill>
                <a:srgbClr val="FF0000"/>
              </a:solidFill>
              <a:latin typeface="Cambria" panose="02040503050406030204" pitchFamily="18" charset="0"/>
            </a:endParaRPr>
          </a:p>
        </p:txBody>
      </p:sp>
    </p:spTree>
    <p:extLst>
      <p:ext uri="{BB962C8B-B14F-4D97-AF65-F5344CB8AC3E}">
        <p14:creationId xmlns:p14="http://schemas.microsoft.com/office/powerpoint/2010/main" val="1441541713"/>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7387"/>
          </a:xfrm>
        </p:spPr>
        <p:txBody>
          <a:bodyPr/>
          <a:lstStyle/>
          <a:p>
            <a:r>
              <a:rPr lang="en-US" dirty="0">
                <a:solidFill>
                  <a:srgbClr val="006A95"/>
                </a:solidFill>
                <a:latin typeface="Cambria" panose="02040503050406030204" pitchFamily="18" charset="0"/>
              </a:rPr>
              <a:t>Retaliation Examples</a:t>
            </a:r>
            <a:endParaRPr lang="en-US" dirty="0"/>
          </a:p>
        </p:txBody>
      </p:sp>
      <p:sp>
        <p:nvSpPr>
          <p:cNvPr id="3" name="Content Placeholder 2"/>
          <p:cNvSpPr>
            <a:spLocks noGrp="1"/>
          </p:cNvSpPr>
          <p:nvPr>
            <p:ph sz="half" idx="1"/>
          </p:nvPr>
        </p:nvSpPr>
        <p:spPr>
          <a:xfrm>
            <a:off x="457200" y="2738239"/>
            <a:ext cx="4038600" cy="3393036"/>
          </a:xfrm>
        </p:spPr>
        <p:txBody>
          <a:bodyPr/>
          <a:lstStyle/>
          <a:p>
            <a:pPr lvl="1"/>
            <a:r>
              <a:rPr lang="en-US" dirty="0" smtClean="0">
                <a:latin typeface="Cambria"/>
                <a:cs typeface="Cambria"/>
              </a:rPr>
              <a:t>Refusing to speak to a complainant</a:t>
            </a:r>
          </a:p>
          <a:p>
            <a:pPr lvl="1"/>
            <a:r>
              <a:rPr lang="en-US" dirty="0" smtClean="0">
                <a:latin typeface="Cambria"/>
                <a:cs typeface="Cambria"/>
              </a:rPr>
              <a:t>Badmouthing the complainant to others</a:t>
            </a:r>
          </a:p>
          <a:p>
            <a:pPr lvl="1"/>
            <a:r>
              <a:rPr lang="en-US" dirty="0" smtClean="0">
                <a:latin typeface="Cambria"/>
                <a:cs typeface="Cambria"/>
              </a:rPr>
              <a:t>Ridicule or humiliation of the complainant</a:t>
            </a:r>
          </a:p>
          <a:p>
            <a:pPr lvl="1"/>
            <a:r>
              <a:rPr lang="en-US" dirty="0" smtClean="0">
                <a:latin typeface="Cambria"/>
                <a:cs typeface="Cambria"/>
              </a:rPr>
              <a:t>Refusing to provide a recommendation</a:t>
            </a:r>
          </a:p>
          <a:p>
            <a:pPr lvl="1"/>
            <a:endParaRPr lang="en-US" dirty="0" smtClean="0">
              <a:latin typeface="Cambria"/>
              <a:cs typeface="Cambria"/>
            </a:endParaRPr>
          </a:p>
          <a:p>
            <a:endParaRPr lang="en-US" dirty="0">
              <a:latin typeface="Cambria"/>
              <a:cs typeface="Cambria"/>
            </a:endParaRPr>
          </a:p>
        </p:txBody>
      </p:sp>
      <p:sp>
        <p:nvSpPr>
          <p:cNvPr id="4" name="Content Placeholder 3"/>
          <p:cNvSpPr>
            <a:spLocks noGrp="1"/>
          </p:cNvSpPr>
          <p:nvPr>
            <p:ph sz="half" idx="2"/>
          </p:nvPr>
        </p:nvSpPr>
        <p:spPr>
          <a:xfrm>
            <a:off x="4648200" y="2738239"/>
            <a:ext cx="4038600" cy="3393036"/>
          </a:xfrm>
        </p:spPr>
        <p:txBody>
          <a:bodyPr/>
          <a:lstStyle/>
          <a:p>
            <a:pPr lvl="1"/>
            <a:r>
              <a:rPr lang="en-US" dirty="0" smtClean="0">
                <a:latin typeface="Cambria"/>
                <a:cs typeface="Cambria"/>
              </a:rPr>
              <a:t>Excluding from participating in meetings or projects</a:t>
            </a:r>
          </a:p>
          <a:p>
            <a:pPr lvl="1"/>
            <a:r>
              <a:rPr lang="en-US" dirty="0" smtClean="0">
                <a:latin typeface="Cambria"/>
                <a:cs typeface="Cambria"/>
              </a:rPr>
              <a:t>Poor </a:t>
            </a:r>
            <a:r>
              <a:rPr lang="en-US" dirty="0">
                <a:latin typeface="Cambria"/>
                <a:cs typeface="Cambria"/>
              </a:rPr>
              <a:t>performance </a:t>
            </a:r>
            <a:r>
              <a:rPr lang="en-US" dirty="0" smtClean="0">
                <a:latin typeface="Cambria"/>
                <a:cs typeface="Cambria"/>
              </a:rPr>
              <a:t>evaluation</a:t>
            </a:r>
            <a:endParaRPr lang="en-US" dirty="0">
              <a:latin typeface="Cambria"/>
              <a:cs typeface="Cambria"/>
            </a:endParaRPr>
          </a:p>
          <a:p>
            <a:pPr lvl="1"/>
            <a:r>
              <a:rPr lang="en-US" dirty="0">
                <a:latin typeface="Cambria"/>
                <a:cs typeface="Cambria"/>
              </a:rPr>
              <a:t>Demotion</a:t>
            </a:r>
          </a:p>
          <a:p>
            <a:pPr lvl="1"/>
            <a:r>
              <a:rPr lang="en-US" dirty="0" smtClean="0">
                <a:latin typeface="Cambria"/>
                <a:cs typeface="Cambria"/>
              </a:rPr>
              <a:t>Termination</a:t>
            </a:r>
            <a:r>
              <a:rPr lang="en-US" dirty="0">
                <a:latin typeface="Cambria"/>
                <a:cs typeface="Cambria"/>
              </a:rPr>
              <a:t>/Forced resignation</a:t>
            </a:r>
          </a:p>
          <a:p>
            <a:pPr lvl="1"/>
            <a:endParaRPr lang="en-US" dirty="0" smtClean="0"/>
          </a:p>
          <a:p>
            <a:endParaRPr lang="en-US" dirty="0"/>
          </a:p>
        </p:txBody>
      </p:sp>
      <p:sp>
        <p:nvSpPr>
          <p:cNvPr id="5" name="Rectangle 4"/>
          <p:cNvSpPr/>
          <p:nvPr/>
        </p:nvSpPr>
        <p:spPr>
          <a:xfrm>
            <a:off x="457200" y="1562100"/>
            <a:ext cx="8305799" cy="954107"/>
          </a:xfrm>
          <a:prstGeom prst="rect">
            <a:avLst/>
          </a:prstGeom>
        </p:spPr>
        <p:txBody>
          <a:bodyPr wrap="square">
            <a:spAutoFit/>
          </a:bodyPr>
          <a:lstStyle/>
          <a:p>
            <a:pPr marL="0" lvl="0" indent="0" algn="ctr">
              <a:buNone/>
            </a:pPr>
            <a:r>
              <a:rPr lang="en-US" sz="2800" dirty="0">
                <a:latin typeface="Cambria"/>
                <a:cs typeface="Cambria"/>
              </a:rPr>
              <a:t>Retaliation includes threats, intimidation, </a:t>
            </a:r>
            <a:r>
              <a:rPr lang="en-US" sz="2800" dirty="0" smtClean="0">
                <a:latin typeface="Cambria"/>
                <a:cs typeface="Cambria"/>
              </a:rPr>
              <a:t>         reprisals, and</a:t>
            </a:r>
            <a:r>
              <a:rPr lang="en-US" sz="2800" dirty="0">
                <a:latin typeface="Cambria"/>
                <a:cs typeface="Cambria"/>
              </a:rPr>
              <a:t>/or adverse actions.</a:t>
            </a:r>
          </a:p>
        </p:txBody>
      </p:sp>
    </p:spTree>
    <p:extLst>
      <p:ext uri="{BB962C8B-B14F-4D97-AF65-F5344CB8AC3E}">
        <p14:creationId xmlns:p14="http://schemas.microsoft.com/office/powerpoint/2010/main" val="440178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3"/>
          <p:cNvSpPr>
            <a:spLocks noGrp="1" noChangeArrowheads="1"/>
          </p:cNvSpPr>
          <p:nvPr>
            <p:ph idx="1"/>
          </p:nvPr>
        </p:nvSpPr>
        <p:spPr>
          <a:xfrm>
            <a:off x="457200" y="1695450"/>
            <a:ext cx="8001000" cy="4435475"/>
          </a:xfrm>
        </p:spPr>
        <p:txBody>
          <a:bodyPr>
            <a:normAutofit/>
          </a:bodyPr>
          <a:lstStyle/>
          <a:p>
            <a:pPr eaLnBrk="1" hangingPunct="1"/>
            <a:endParaRPr lang="en-US" dirty="0" smtClean="0"/>
          </a:p>
          <a:p>
            <a:pPr marL="0" indent="0" eaLnBrk="1" hangingPunct="1">
              <a:buNone/>
            </a:pPr>
            <a:r>
              <a:rPr lang="en-US" dirty="0" smtClean="0"/>
              <a:t>Assure the same meaningful access to educational information and resources to everyone who participates in your programs including the Master Gardener Program.</a:t>
            </a:r>
          </a:p>
          <a:p>
            <a:pPr eaLnBrk="1" hangingPunct="1"/>
            <a:endParaRPr lang="en-US" sz="1600" dirty="0" smtClean="0"/>
          </a:p>
          <a:p>
            <a:pPr eaLnBrk="1" hangingPunct="1">
              <a:buNone/>
            </a:pPr>
            <a:endParaRPr lang="en-US" dirty="0" smtClean="0"/>
          </a:p>
          <a:p>
            <a:pPr eaLnBrk="1" hangingPunct="1">
              <a:buNone/>
            </a:pPr>
            <a:r>
              <a:rPr lang="en-US" dirty="0" smtClean="0"/>
              <a:t>	</a:t>
            </a:r>
            <a:endParaRPr lang="en-US" sz="2600" dirty="0" smtClean="0"/>
          </a:p>
          <a:p>
            <a:pPr eaLnBrk="1" hangingPunct="1">
              <a:buNone/>
            </a:pPr>
            <a:endParaRPr lang="en-US" sz="2600" dirty="0" smtClean="0"/>
          </a:p>
          <a:p>
            <a:pPr eaLnBrk="1" hangingPunct="1"/>
            <a:endParaRPr lang="en-US" dirty="0" smtClean="0"/>
          </a:p>
        </p:txBody>
      </p:sp>
      <p:sp>
        <p:nvSpPr>
          <p:cNvPr id="27651" name="Rectangle 2"/>
          <p:cNvSpPr>
            <a:spLocks noGrp="1" noChangeArrowheads="1"/>
          </p:cNvSpPr>
          <p:nvPr>
            <p:ph type="title"/>
          </p:nvPr>
        </p:nvSpPr>
        <p:spPr/>
        <p:txBody>
          <a:bodyPr>
            <a:normAutofit/>
          </a:bodyPr>
          <a:lstStyle/>
          <a:p>
            <a:pPr algn="ctr" eaLnBrk="1" hangingPunct="1"/>
            <a:r>
              <a:rPr lang="en-US" sz="4400" dirty="0" smtClean="0">
                <a:solidFill>
                  <a:srgbClr val="006A95"/>
                </a:solidFill>
              </a:rPr>
              <a:t>Assure Nondiscrimination</a:t>
            </a:r>
          </a:p>
        </p:txBody>
      </p:sp>
    </p:spTree>
    <p:extLst>
      <p:ext uri="{BB962C8B-B14F-4D97-AF65-F5344CB8AC3E}">
        <p14:creationId xmlns:p14="http://schemas.microsoft.com/office/powerpoint/2010/main" val="3706650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457199" y="-1"/>
            <a:ext cx="8229601" cy="5972175"/>
          </a:xfrm>
        </p:spPr>
        <p:txBody>
          <a:bodyPr anchor="ctr"/>
          <a:lstStyle/>
          <a:p>
            <a:pPr marL="114300" marR="0" indent="0" algn="ctr">
              <a:lnSpc>
                <a:spcPct val="115000"/>
              </a:lnSpc>
              <a:spcBef>
                <a:spcPts val="0"/>
              </a:spcBef>
              <a:spcAft>
                <a:spcPts val="1200"/>
              </a:spcAft>
              <a:buNone/>
            </a:pPr>
            <a:endParaRPr lang="en-US" sz="3600" dirty="0" smtClean="0">
              <a:latin typeface="Cambria" panose="02040503050406030204" pitchFamily="18" charset="0"/>
              <a:ea typeface="Calibri" panose="020F0502020204030204" pitchFamily="34" charset="0"/>
              <a:cs typeface="Times New Roman" panose="02020603050405020304" pitchFamily="18" charset="0"/>
            </a:endParaRPr>
          </a:p>
          <a:p>
            <a:pPr marL="514350" lvl="1" indent="0" algn="ctr">
              <a:lnSpc>
                <a:spcPct val="115000"/>
              </a:lnSpc>
              <a:spcBef>
                <a:spcPts val="0"/>
              </a:spcBef>
              <a:spcAft>
                <a:spcPts val="1200"/>
              </a:spcAft>
              <a:buNone/>
            </a:pPr>
            <a:endParaRPr lang="en-US" sz="3200" dirty="0" smtClean="0">
              <a:latin typeface="Cambria" panose="02040503050406030204" pitchFamily="18" charset="0"/>
              <a:ea typeface="Calibri" panose="020F0502020204030204" pitchFamily="34" charset="0"/>
              <a:cs typeface="Times New Roman" panose="02020603050405020304" pitchFamily="18" charset="0"/>
            </a:endParaRPr>
          </a:p>
          <a:p>
            <a:pPr marL="514350" lvl="1" indent="0" algn="ctr">
              <a:lnSpc>
                <a:spcPct val="115000"/>
              </a:lnSpc>
              <a:spcBef>
                <a:spcPts val="0"/>
              </a:spcBef>
              <a:spcAft>
                <a:spcPts val="1200"/>
              </a:spcAft>
              <a:buNone/>
            </a:pPr>
            <a:endParaRPr lang="en-US" sz="3200" dirty="0">
              <a:latin typeface="Cambria" panose="02040503050406030204" pitchFamily="18" charset="0"/>
              <a:ea typeface="Calibri" panose="020F0502020204030204" pitchFamily="34" charset="0"/>
              <a:cs typeface="Times New Roman" panose="02020603050405020304" pitchFamily="18" charset="0"/>
            </a:endParaRPr>
          </a:p>
          <a:p>
            <a:pPr marL="514350" lvl="1" indent="0" algn="ctr">
              <a:lnSpc>
                <a:spcPct val="115000"/>
              </a:lnSpc>
              <a:spcBef>
                <a:spcPts val="0"/>
              </a:spcBef>
              <a:spcAft>
                <a:spcPts val="1200"/>
              </a:spcAft>
              <a:buNone/>
            </a:pPr>
            <a:r>
              <a:rPr lang="en-US" sz="3200" dirty="0" smtClean="0">
                <a:solidFill>
                  <a:srgbClr val="006A95"/>
                </a:solidFill>
                <a:latin typeface="Cambria" panose="02040503050406030204" pitchFamily="18" charset="0"/>
                <a:ea typeface="Calibri" panose="020F0502020204030204" pitchFamily="34" charset="0"/>
                <a:cs typeface="Times New Roman" panose="02020603050405020304" pitchFamily="18" charset="0"/>
              </a:rPr>
              <a:t>COLLECTING DATA</a:t>
            </a:r>
            <a:endParaRPr lang="en-US" sz="1600" dirty="0" smtClean="0">
              <a:solidFill>
                <a:srgbClr val="006A95"/>
              </a:solidFill>
              <a:latin typeface="Cambria" panose="02040503050406030204" pitchFamily="18" charset="0"/>
            </a:endParaRPr>
          </a:p>
          <a:p>
            <a:pPr marL="114300" marR="0" indent="0">
              <a:lnSpc>
                <a:spcPct val="115000"/>
              </a:lnSpc>
              <a:spcBef>
                <a:spcPts val="0"/>
              </a:spcBef>
              <a:spcAft>
                <a:spcPts val="0"/>
              </a:spcAft>
              <a:buNone/>
            </a:pPr>
            <a:endParaRPr lang="en-US" sz="1600" dirty="0">
              <a:latin typeface="Cambria" panose="02040503050406030204" pitchFamily="18" charset="0"/>
            </a:endParaRPr>
          </a:p>
          <a:p>
            <a:pPr marL="114300" marR="0" indent="0">
              <a:lnSpc>
                <a:spcPct val="115000"/>
              </a:lnSpc>
              <a:spcBef>
                <a:spcPts val="0"/>
              </a:spcBef>
              <a:spcAft>
                <a:spcPts val="0"/>
              </a:spcAft>
              <a:buNone/>
            </a:pPr>
            <a:r>
              <a:rPr lang="en-US" sz="1600" dirty="0" smtClean="0">
                <a:latin typeface="Cambria" panose="02040503050406030204" pitchFamily="18" charset="0"/>
              </a:rPr>
              <a:t>												</a:t>
            </a:r>
          </a:p>
          <a:p>
            <a:pPr marL="114300" marR="0" indent="0">
              <a:lnSpc>
                <a:spcPct val="115000"/>
              </a:lnSpc>
              <a:spcBef>
                <a:spcPts val="0"/>
              </a:spcBef>
              <a:spcAft>
                <a:spcPts val="0"/>
              </a:spcAft>
              <a:buNone/>
            </a:pPr>
            <a:r>
              <a:rPr lang="en-US" sz="1600" dirty="0">
                <a:latin typeface="Cambria" panose="02040503050406030204" pitchFamily="18" charset="0"/>
              </a:rPr>
              <a:t>	</a:t>
            </a:r>
            <a:r>
              <a:rPr lang="en-US" sz="1600" dirty="0" smtClean="0">
                <a:latin typeface="Cambria" panose="02040503050406030204" pitchFamily="18" charset="0"/>
              </a:rPr>
              <a:t>											</a:t>
            </a:r>
          </a:p>
          <a:p>
            <a:pPr marL="114300" marR="0" indent="0">
              <a:lnSpc>
                <a:spcPct val="115000"/>
              </a:lnSpc>
              <a:spcBef>
                <a:spcPts val="0"/>
              </a:spcBef>
              <a:spcAft>
                <a:spcPts val="0"/>
              </a:spcAft>
              <a:buNone/>
            </a:pPr>
            <a:r>
              <a:rPr lang="en-US" sz="1600" dirty="0">
                <a:latin typeface="Cambria" panose="02040503050406030204" pitchFamily="18" charset="0"/>
              </a:rPr>
              <a:t>	</a:t>
            </a:r>
            <a:r>
              <a:rPr lang="en-US" sz="1600" dirty="0" smtClean="0">
                <a:latin typeface="Cambria" panose="02040503050406030204" pitchFamily="18" charset="0"/>
              </a:rPr>
              <a:t>											</a:t>
            </a:r>
          </a:p>
          <a:p>
            <a:pPr marL="114300" marR="0" indent="0">
              <a:lnSpc>
                <a:spcPct val="115000"/>
              </a:lnSpc>
              <a:spcBef>
                <a:spcPts val="0"/>
              </a:spcBef>
              <a:spcAft>
                <a:spcPts val="0"/>
              </a:spcAft>
              <a:buNone/>
            </a:pPr>
            <a:r>
              <a:rPr lang="en-US" sz="1600" dirty="0" smtClean="0">
                <a:latin typeface="Cambria" panose="02040503050406030204" pitchFamily="18" charset="0"/>
              </a:rPr>
              <a:t>										</a:t>
            </a:r>
          </a:p>
          <a:p>
            <a:pPr marL="114300" marR="0" indent="0">
              <a:lnSpc>
                <a:spcPct val="115000"/>
              </a:lnSpc>
              <a:spcBef>
                <a:spcPts val="0"/>
              </a:spcBef>
              <a:spcAft>
                <a:spcPts val="0"/>
              </a:spcAft>
              <a:buNone/>
            </a:pPr>
            <a:r>
              <a:rPr lang="en-US" sz="1600" dirty="0" smtClean="0">
                <a:latin typeface="Cambria" panose="02040503050406030204" pitchFamily="18" charset="0"/>
              </a:rPr>
              <a:t>												</a:t>
            </a:r>
          </a:p>
          <a:p>
            <a:pPr marL="114300" marR="0" indent="0">
              <a:lnSpc>
                <a:spcPct val="115000"/>
              </a:lnSpc>
              <a:spcBef>
                <a:spcPts val="0"/>
              </a:spcBef>
              <a:spcAft>
                <a:spcPts val="0"/>
              </a:spcAft>
              <a:buNone/>
            </a:pPr>
            <a:r>
              <a:rPr lang="en-US" sz="1600" dirty="0">
                <a:latin typeface="Cambria" panose="02040503050406030204" pitchFamily="18" charset="0"/>
              </a:rPr>
              <a:t>	</a:t>
            </a:r>
            <a:r>
              <a:rPr lang="en-US" sz="1600" dirty="0" smtClean="0">
                <a:latin typeface="Cambria" panose="02040503050406030204" pitchFamily="18" charset="0"/>
              </a:rPr>
              <a:t>																					</a:t>
            </a:r>
            <a:endParaRPr lang="en-US" sz="1600" dirty="0">
              <a:latin typeface="Cambria" panose="02040503050406030204" pitchFamily="18" charset="0"/>
            </a:endParaRPr>
          </a:p>
        </p:txBody>
      </p:sp>
    </p:spTree>
    <p:extLst>
      <p:ext uri="{BB962C8B-B14F-4D97-AF65-F5344CB8AC3E}">
        <p14:creationId xmlns:p14="http://schemas.microsoft.com/office/powerpoint/2010/main" val="782460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214314"/>
            <a:ext cx="8229600" cy="785812"/>
          </a:xfrm>
        </p:spPr>
        <p:txBody>
          <a:bodyPr/>
          <a:lstStyle/>
          <a:p>
            <a:r>
              <a:rPr lang="en-US" sz="4000" dirty="0" smtClean="0">
                <a:solidFill>
                  <a:srgbClr val="006A95"/>
                </a:solidFill>
                <a:latin typeface="Cambria" charset="0"/>
                <a:ea typeface="MS PGothic" charset="0"/>
              </a:rPr>
              <a:t>Why Collect Data</a:t>
            </a:r>
            <a:endParaRPr lang="en-US" sz="4000" dirty="0">
              <a:solidFill>
                <a:srgbClr val="006A95"/>
              </a:solidFill>
              <a:latin typeface="Cambria" charset="0"/>
              <a:ea typeface="MS PGothic" charset="0"/>
            </a:endParaRPr>
          </a:p>
        </p:txBody>
      </p:sp>
      <p:sp>
        <p:nvSpPr>
          <p:cNvPr id="32770" name="Content Placeholder 2"/>
          <p:cNvSpPr>
            <a:spLocks noGrp="1"/>
          </p:cNvSpPr>
          <p:nvPr>
            <p:ph idx="1"/>
          </p:nvPr>
        </p:nvSpPr>
        <p:spPr>
          <a:xfrm>
            <a:off x="381000" y="1228725"/>
            <a:ext cx="8534400" cy="5029200"/>
          </a:xfrm>
        </p:spPr>
        <p:txBody>
          <a:bodyPr/>
          <a:lstStyle/>
          <a:p>
            <a:pPr marL="0" indent="0">
              <a:buNone/>
            </a:pPr>
            <a:r>
              <a:rPr lang="en-US" sz="2800" dirty="0" smtClean="0"/>
              <a:t>“Each recipient shall </a:t>
            </a:r>
            <a:r>
              <a:rPr lang="en-US" sz="2800" dirty="0"/>
              <a:t>keep such records and submit to the </a:t>
            </a:r>
            <a:r>
              <a:rPr lang="en-US" sz="2800" dirty="0" smtClean="0"/>
              <a:t>Agency </a:t>
            </a:r>
            <a:r>
              <a:rPr lang="en-US" sz="2800" dirty="0"/>
              <a:t>timely, complete and accurate </a:t>
            </a:r>
            <a:r>
              <a:rPr lang="en-US" sz="2800" dirty="0" smtClean="0"/>
              <a:t>compliance reports </a:t>
            </a:r>
            <a:r>
              <a:rPr lang="en-US" sz="2800" dirty="0"/>
              <a:t>at such times, and in such form and containing such information, </a:t>
            </a:r>
            <a:r>
              <a:rPr lang="en-US" sz="2800" b="1" dirty="0"/>
              <a:t>as the </a:t>
            </a:r>
            <a:r>
              <a:rPr lang="en-US" sz="2800" b="1" dirty="0" smtClean="0"/>
              <a:t>Agency may </a:t>
            </a:r>
            <a:r>
              <a:rPr lang="en-US" sz="2800" b="1" dirty="0"/>
              <a:t>determine to be necessary </a:t>
            </a:r>
            <a:r>
              <a:rPr lang="en-US" sz="2800" dirty="0"/>
              <a:t>to ascertain whether </a:t>
            </a:r>
            <a:r>
              <a:rPr lang="en-US" sz="2800" dirty="0" smtClean="0"/>
              <a:t>the recipient has </a:t>
            </a:r>
            <a:r>
              <a:rPr lang="en-US" sz="2800" dirty="0"/>
              <a:t>complied or is complying …” </a:t>
            </a:r>
            <a:r>
              <a:rPr lang="en-US" sz="2800" b="1" dirty="0"/>
              <a:t>In general, recipients should have available for the Agency racial and ethnic data showing the extent to which members of minority groups are beneficiaries of federally assisted programs. </a:t>
            </a:r>
            <a:endParaRPr lang="en-US" sz="2800" b="1" dirty="0">
              <a:latin typeface="Calibri" charset="0"/>
              <a:ea typeface="MS PGothic" charset="0"/>
            </a:endParaRPr>
          </a:p>
          <a:p>
            <a:pPr marL="0" indent="0">
              <a:buNone/>
            </a:pPr>
            <a:r>
              <a:rPr lang="en-US" dirty="0" smtClean="0">
                <a:latin typeface="Calibri" charset="0"/>
                <a:ea typeface="MS PGothic" charset="0"/>
              </a:rPr>
              <a:t>													   </a:t>
            </a:r>
          </a:p>
          <a:p>
            <a:pPr marL="0" indent="0">
              <a:buNone/>
            </a:pPr>
            <a:r>
              <a:rPr lang="en-US" sz="2800" dirty="0">
                <a:latin typeface="Calibri" charset="0"/>
                <a:ea typeface="MS PGothic" charset="0"/>
              </a:rPr>
              <a:t>	</a:t>
            </a:r>
            <a:r>
              <a:rPr lang="en-US" sz="2800" dirty="0" smtClean="0">
                <a:latin typeface="Calibri" charset="0"/>
                <a:ea typeface="MS PGothic" charset="0"/>
              </a:rPr>
              <a:t>												     7 CFR 15.5(b)</a:t>
            </a:r>
            <a:endParaRPr lang="en-US" sz="2800" dirty="0">
              <a:latin typeface="Calibri" charset="0"/>
              <a:ea typeface="MS PGothic" charset="0"/>
            </a:endParaRPr>
          </a:p>
        </p:txBody>
      </p:sp>
    </p:spTree>
    <p:extLst>
      <p:ext uri="{BB962C8B-B14F-4D97-AF65-F5344CB8AC3E}">
        <p14:creationId xmlns:p14="http://schemas.microsoft.com/office/powerpoint/2010/main" val="2253600989"/>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214313"/>
            <a:ext cx="8229600" cy="1309687"/>
          </a:xfrm>
        </p:spPr>
        <p:txBody>
          <a:bodyPr/>
          <a:lstStyle/>
          <a:p>
            <a:r>
              <a:rPr lang="en-US" sz="4000" dirty="0" smtClean="0">
                <a:solidFill>
                  <a:srgbClr val="006A95"/>
                </a:solidFill>
                <a:latin typeface="Cambria" charset="0"/>
                <a:ea typeface="MS PGothic" charset="0"/>
              </a:rPr>
              <a:t>Purpose of Data Collection</a:t>
            </a:r>
            <a:endParaRPr lang="en-US" sz="4000" dirty="0">
              <a:solidFill>
                <a:srgbClr val="006A95"/>
              </a:solidFill>
              <a:latin typeface="Cambria" charset="0"/>
              <a:ea typeface="MS PGothic" charset="0"/>
            </a:endParaRPr>
          </a:p>
        </p:txBody>
      </p:sp>
      <p:sp>
        <p:nvSpPr>
          <p:cNvPr id="32770" name="Content Placeholder 2"/>
          <p:cNvSpPr>
            <a:spLocks noGrp="1"/>
          </p:cNvSpPr>
          <p:nvPr>
            <p:ph idx="1"/>
          </p:nvPr>
        </p:nvSpPr>
        <p:spPr>
          <a:xfrm>
            <a:off x="381000" y="1524000"/>
            <a:ext cx="8534400" cy="4733925"/>
          </a:xfrm>
        </p:spPr>
        <p:txBody>
          <a:bodyPr/>
          <a:lstStyle/>
          <a:p>
            <a:r>
              <a:rPr lang="en-US" dirty="0">
                <a:latin typeface="+mj-lt"/>
              </a:rPr>
              <a:t>To determine how effectively ANR programs are reaching </a:t>
            </a:r>
            <a:r>
              <a:rPr lang="en-US" dirty="0" smtClean="0">
                <a:latin typeface="+mj-lt"/>
              </a:rPr>
              <a:t>eligible </a:t>
            </a:r>
            <a:r>
              <a:rPr lang="en-US" dirty="0">
                <a:latin typeface="+mj-lt"/>
              </a:rPr>
              <a:t>persons and </a:t>
            </a:r>
            <a:r>
              <a:rPr lang="en-US" dirty="0" smtClean="0">
                <a:latin typeface="+mj-lt"/>
              </a:rPr>
              <a:t>beneficiaries. </a:t>
            </a:r>
          </a:p>
          <a:p>
            <a:r>
              <a:rPr lang="en-US" dirty="0">
                <a:latin typeface="+mj-lt"/>
                <a:ea typeface="MS PGothic" charset="0"/>
              </a:rPr>
              <a:t>Purpose is to produce data on characteristics of population served and monitor compliance.</a:t>
            </a:r>
          </a:p>
          <a:p>
            <a:r>
              <a:rPr lang="en-US" dirty="0">
                <a:latin typeface="+mj-lt"/>
                <a:ea typeface="MS PGothic" charset="0"/>
              </a:rPr>
              <a:t>It is a </a:t>
            </a:r>
            <a:r>
              <a:rPr lang="en-US" u="sng" dirty="0">
                <a:latin typeface="+mj-lt"/>
                <a:ea typeface="MS PGothic" charset="0"/>
              </a:rPr>
              <a:t>requirement</a:t>
            </a:r>
            <a:r>
              <a:rPr lang="en-US" dirty="0">
                <a:latin typeface="+mj-lt"/>
                <a:ea typeface="MS PGothic" charset="0"/>
              </a:rPr>
              <a:t> for ANR to collect </a:t>
            </a:r>
            <a:r>
              <a:rPr lang="en-US" dirty="0" smtClean="0">
                <a:latin typeface="+mj-lt"/>
                <a:ea typeface="MS PGothic" charset="0"/>
              </a:rPr>
              <a:t>Race, Ethnicity and Gender (REG) Data </a:t>
            </a:r>
            <a:r>
              <a:rPr lang="en-US" dirty="0">
                <a:latin typeface="+mj-lt"/>
                <a:ea typeface="MS PGothic" charset="0"/>
              </a:rPr>
              <a:t>annually.</a:t>
            </a:r>
          </a:p>
          <a:p>
            <a:pPr eaLnBrk="1" hangingPunct="1"/>
            <a:r>
              <a:rPr lang="en-US" dirty="0" smtClean="0">
                <a:latin typeface="+mj-lt"/>
                <a:ea typeface="MS PGothic" charset="0"/>
              </a:rPr>
              <a:t>REG </a:t>
            </a:r>
            <a:r>
              <a:rPr lang="en-US" dirty="0">
                <a:latin typeface="+mj-lt"/>
                <a:ea typeface="MS PGothic" charset="0"/>
              </a:rPr>
              <a:t>Data may be checked during civil rights </a:t>
            </a:r>
            <a:r>
              <a:rPr lang="en-US" dirty="0" smtClean="0">
                <a:latin typeface="+mj-lt"/>
                <a:ea typeface="MS PGothic" charset="0"/>
              </a:rPr>
              <a:t>compliance reviews.</a:t>
            </a:r>
            <a:endParaRPr lang="en-US" dirty="0">
              <a:latin typeface="+mj-lt"/>
              <a:ea typeface="MS PGothic" charset="0"/>
            </a:endParaRPr>
          </a:p>
          <a:p>
            <a:pPr marL="0" lvl="1" indent="0">
              <a:spcBef>
                <a:spcPct val="0"/>
              </a:spcBef>
              <a:buClr>
                <a:schemeClr val="accent1"/>
              </a:buClr>
              <a:buFont typeface="Arial" charset="0"/>
              <a:buNone/>
            </a:pPr>
            <a:endParaRPr lang="en-US" dirty="0">
              <a:latin typeface="Calibri" charset="0"/>
              <a:ea typeface="MS PGothic" charset="0"/>
            </a:endParaRPr>
          </a:p>
        </p:txBody>
      </p:sp>
    </p:spTree>
    <p:extLst>
      <p:ext uri="{BB962C8B-B14F-4D97-AF65-F5344CB8AC3E}">
        <p14:creationId xmlns:p14="http://schemas.microsoft.com/office/powerpoint/2010/main" val="4210065859"/>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104776"/>
            <a:ext cx="8229600" cy="1152524"/>
          </a:xfrm>
        </p:spPr>
        <p:txBody>
          <a:bodyPr/>
          <a:lstStyle/>
          <a:p>
            <a:r>
              <a:rPr lang="en-US" sz="4000" dirty="0" smtClean="0">
                <a:solidFill>
                  <a:srgbClr val="006A95"/>
                </a:solidFill>
                <a:latin typeface="Cambria" charset="0"/>
                <a:ea typeface="MS PGothic" charset="0"/>
              </a:rPr>
              <a:t>Potential Clientele</a:t>
            </a:r>
            <a:endParaRPr lang="en-US" sz="4000" dirty="0">
              <a:solidFill>
                <a:srgbClr val="006A95"/>
              </a:solidFill>
              <a:latin typeface="Cambria" charset="0"/>
              <a:ea typeface="MS PGothic" charset="0"/>
            </a:endParaRPr>
          </a:p>
        </p:txBody>
      </p:sp>
      <p:sp>
        <p:nvSpPr>
          <p:cNvPr id="32770" name="Content Placeholder 2"/>
          <p:cNvSpPr>
            <a:spLocks noGrp="1"/>
          </p:cNvSpPr>
          <p:nvPr>
            <p:ph idx="1"/>
          </p:nvPr>
        </p:nvSpPr>
        <p:spPr>
          <a:xfrm>
            <a:off x="381000" y="1390650"/>
            <a:ext cx="8534400" cy="4867275"/>
          </a:xfrm>
        </p:spPr>
        <p:txBody>
          <a:bodyPr/>
          <a:lstStyle/>
          <a:p>
            <a:pPr marL="0" indent="0">
              <a:buNone/>
            </a:pPr>
            <a:r>
              <a:rPr lang="en-US" dirty="0" smtClean="0"/>
              <a:t>In </a:t>
            </a:r>
            <a:r>
              <a:rPr lang="en-US" dirty="0"/>
              <a:t>a given county or program, the potential clientele consists of all those individuals or organizations who have a need for, would benefit from, and who are eligible for participation in any </a:t>
            </a:r>
            <a:r>
              <a:rPr lang="en-US" dirty="0" smtClean="0"/>
              <a:t>educational </a:t>
            </a:r>
            <a:r>
              <a:rPr lang="en-US" dirty="0"/>
              <a:t>activity that might be </a:t>
            </a:r>
            <a:r>
              <a:rPr lang="en-US" dirty="0" smtClean="0"/>
              <a:t>conducted. The </a:t>
            </a:r>
            <a:r>
              <a:rPr lang="en-US" dirty="0"/>
              <a:t>demographic breakdown becomes the </a:t>
            </a:r>
            <a:r>
              <a:rPr lang="en-US" i="1" dirty="0"/>
              <a:t>baseline</a:t>
            </a:r>
            <a:r>
              <a:rPr lang="en-US" dirty="0"/>
              <a:t> for that particular clientele </a:t>
            </a:r>
            <a:r>
              <a:rPr lang="en-US" dirty="0" smtClean="0"/>
              <a:t>group.</a:t>
            </a:r>
          </a:p>
          <a:p>
            <a:pPr marL="0" indent="0">
              <a:buNone/>
            </a:pPr>
            <a:r>
              <a:rPr lang="en-US" b="1" dirty="0" smtClean="0"/>
              <a:t>It </a:t>
            </a:r>
            <a:r>
              <a:rPr lang="en-US" b="1" dirty="0"/>
              <a:t>is the number and percent of persons eligible to participate in programs and related activities.</a:t>
            </a:r>
          </a:p>
          <a:p>
            <a:pPr marL="0" indent="0">
              <a:buNone/>
            </a:pPr>
            <a:r>
              <a:rPr lang="en-US" dirty="0" smtClean="0">
                <a:latin typeface="Calibri" charset="0"/>
                <a:ea typeface="MS PGothic" charset="0"/>
              </a:rPr>
              <a:t>												</a:t>
            </a:r>
            <a:endParaRPr lang="en-US" sz="2800" dirty="0">
              <a:latin typeface="Calibri" charset="0"/>
              <a:ea typeface="MS PGothic" charset="0"/>
            </a:endParaRPr>
          </a:p>
        </p:txBody>
      </p:sp>
    </p:spTree>
    <p:extLst>
      <p:ext uri="{BB962C8B-B14F-4D97-AF65-F5344CB8AC3E}">
        <p14:creationId xmlns:p14="http://schemas.microsoft.com/office/powerpoint/2010/main" val="3841565754"/>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104776"/>
            <a:ext cx="8229600" cy="962024"/>
          </a:xfrm>
        </p:spPr>
        <p:txBody>
          <a:bodyPr/>
          <a:lstStyle/>
          <a:p>
            <a:r>
              <a:rPr lang="en-US" sz="4000" dirty="0" smtClean="0">
                <a:solidFill>
                  <a:srgbClr val="006A95"/>
                </a:solidFill>
                <a:latin typeface="Cambria" charset="0"/>
                <a:ea typeface="MS PGothic" charset="0"/>
              </a:rPr>
              <a:t>Actual Clientele</a:t>
            </a:r>
            <a:endParaRPr lang="en-US" sz="4000" dirty="0">
              <a:solidFill>
                <a:srgbClr val="006A95"/>
              </a:solidFill>
              <a:latin typeface="Cambria" charset="0"/>
              <a:ea typeface="MS PGothic" charset="0"/>
            </a:endParaRPr>
          </a:p>
        </p:txBody>
      </p:sp>
      <p:sp>
        <p:nvSpPr>
          <p:cNvPr id="32770" name="Content Placeholder 2"/>
          <p:cNvSpPr>
            <a:spLocks noGrp="1"/>
          </p:cNvSpPr>
          <p:nvPr>
            <p:ph idx="1"/>
          </p:nvPr>
        </p:nvSpPr>
        <p:spPr>
          <a:xfrm>
            <a:off x="381000" y="1310368"/>
            <a:ext cx="8382000" cy="4686300"/>
          </a:xfrm>
        </p:spPr>
        <p:txBody>
          <a:bodyPr/>
          <a:lstStyle/>
          <a:p>
            <a:pPr marL="0" indent="0">
              <a:buNone/>
            </a:pPr>
            <a:r>
              <a:rPr lang="en-US" dirty="0" smtClean="0"/>
              <a:t>Actual </a:t>
            </a:r>
            <a:r>
              <a:rPr lang="en-US" dirty="0"/>
              <a:t>participants in the applied research and/or educational programs carried out in the accomplishment of the CE program’s mission are the </a:t>
            </a:r>
            <a:r>
              <a:rPr lang="en-US" i="1" dirty="0"/>
              <a:t>actual</a:t>
            </a:r>
            <a:r>
              <a:rPr lang="en-US" dirty="0"/>
              <a:t> </a:t>
            </a:r>
            <a:r>
              <a:rPr lang="en-US" i="1" dirty="0"/>
              <a:t>clientele </a:t>
            </a:r>
            <a:r>
              <a:rPr lang="en-US" dirty="0"/>
              <a:t>contacts.  The number of </a:t>
            </a:r>
            <a:r>
              <a:rPr lang="en-US" dirty="0" smtClean="0"/>
              <a:t>contacts </a:t>
            </a:r>
            <a:r>
              <a:rPr lang="en-US" dirty="0"/>
              <a:t>(broken down by race, ethnicity and gender) are documented as either audience contacts or program enrollees (i.e. 4-H enrollees, EFNEP participants, </a:t>
            </a:r>
            <a:r>
              <a:rPr lang="en-US" dirty="0" smtClean="0"/>
              <a:t>Master Food Preserver and Master </a:t>
            </a:r>
            <a:r>
              <a:rPr lang="en-US" dirty="0"/>
              <a:t>Gardener volunteers).</a:t>
            </a:r>
            <a:r>
              <a:rPr lang="en-US" dirty="0" smtClean="0">
                <a:latin typeface="Calibri" charset="0"/>
                <a:ea typeface="MS PGothic" charset="0"/>
              </a:rPr>
              <a:t>												</a:t>
            </a:r>
            <a:endParaRPr lang="en-US" sz="2800" dirty="0">
              <a:latin typeface="Calibri" charset="0"/>
              <a:ea typeface="MS PGothic" charset="0"/>
            </a:endParaRPr>
          </a:p>
        </p:txBody>
      </p:sp>
    </p:spTree>
    <p:extLst>
      <p:ext uri="{BB962C8B-B14F-4D97-AF65-F5344CB8AC3E}">
        <p14:creationId xmlns:p14="http://schemas.microsoft.com/office/powerpoint/2010/main" val="2407783752"/>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33400" y="441327"/>
            <a:ext cx="8229600" cy="987425"/>
          </a:xfrm>
        </p:spPr>
        <p:txBody>
          <a:bodyPr/>
          <a:lstStyle/>
          <a:p>
            <a:r>
              <a:rPr lang="en-US" sz="4000" dirty="0">
                <a:solidFill>
                  <a:srgbClr val="006A95"/>
                </a:solidFill>
                <a:latin typeface="Cambria" charset="0"/>
                <a:ea typeface="MS PGothic" charset="0"/>
              </a:rPr>
              <a:t>Program Compliance</a:t>
            </a:r>
          </a:p>
        </p:txBody>
      </p:sp>
      <p:sp>
        <p:nvSpPr>
          <p:cNvPr id="39939" name="Content Placeholder 2"/>
          <p:cNvSpPr>
            <a:spLocks noGrp="1"/>
          </p:cNvSpPr>
          <p:nvPr>
            <p:ph idx="1"/>
          </p:nvPr>
        </p:nvSpPr>
        <p:spPr>
          <a:xfrm>
            <a:off x="533400" y="1428752"/>
            <a:ext cx="8229600" cy="4498975"/>
          </a:xfrm>
        </p:spPr>
        <p:txBody>
          <a:bodyPr/>
          <a:lstStyle/>
          <a:p>
            <a:pPr marL="609600" indent="-609600">
              <a:lnSpc>
                <a:spcPct val="80000"/>
              </a:lnSpc>
            </a:pPr>
            <a:endParaRPr lang="en-US" sz="2400" dirty="0">
              <a:latin typeface="Cambria" charset="0"/>
              <a:ea typeface="MS PGothic" charset="0"/>
            </a:endParaRPr>
          </a:p>
          <a:p>
            <a:pPr marL="0" indent="0">
              <a:buNone/>
            </a:pPr>
            <a:r>
              <a:rPr lang="en-US" altLang="en-US" sz="2800" dirty="0">
                <a:latin typeface="Cambria" panose="02040503050406030204" pitchFamily="18" charset="0"/>
              </a:rPr>
              <a:t>Program Compliance or compliance with federal requirements is achieved when:</a:t>
            </a:r>
          </a:p>
          <a:p>
            <a:endParaRPr lang="en-US" altLang="en-US" sz="2800" dirty="0">
              <a:latin typeface="Cambria" panose="02040503050406030204" pitchFamily="18" charset="0"/>
            </a:endParaRPr>
          </a:p>
          <a:p>
            <a:pPr marL="914400" indent="-457200">
              <a:buAutoNum type="arabicPeriod"/>
            </a:pPr>
            <a:r>
              <a:rPr lang="en-US" altLang="en-US" sz="2800" dirty="0">
                <a:latin typeface="Cambria" panose="02040503050406030204" pitchFamily="18" charset="0"/>
              </a:rPr>
              <a:t>“Parity” is achieved. </a:t>
            </a:r>
          </a:p>
          <a:p>
            <a:pPr marL="914400" indent="-457200">
              <a:buAutoNum type="arabicPeriod"/>
            </a:pPr>
            <a:r>
              <a:rPr lang="en-US" altLang="en-US" sz="2800" dirty="0">
                <a:latin typeface="Cambria" panose="02040503050406030204" pitchFamily="18" charset="0"/>
              </a:rPr>
              <a:t>If parity is not achieved, then by establishing “All Reasonable Efforts”.</a:t>
            </a:r>
            <a:endParaRPr lang="en-US" altLang="en-US" sz="2800" dirty="0"/>
          </a:p>
          <a:p>
            <a:pPr marL="0" indent="0">
              <a:lnSpc>
                <a:spcPct val="80000"/>
              </a:lnSpc>
              <a:buNone/>
            </a:pPr>
            <a:endParaRPr lang="en-US" sz="2400" b="1" dirty="0">
              <a:latin typeface="Cambria" charset="0"/>
              <a:ea typeface="MS PGothic" charset="0"/>
            </a:endParaRPr>
          </a:p>
        </p:txBody>
      </p:sp>
    </p:spTree>
    <p:extLst>
      <p:ext uri="{BB962C8B-B14F-4D97-AF65-F5344CB8AC3E}">
        <p14:creationId xmlns:p14="http://schemas.microsoft.com/office/powerpoint/2010/main" val="1543151135"/>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33400" y="441327"/>
            <a:ext cx="8229600" cy="987425"/>
          </a:xfrm>
        </p:spPr>
        <p:txBody>
          <a:bodyPr/>
          <a:lstStyle/>
          <a:p>
            <a:r>
              <a:rPr lang="en-US" sz="4000" dirty="0">
                <a:solidFill>
                  <a:srgbClr val="006A95"/>
                </a:solidFill>
                <a:latin typeface="Cambria" charset="0"/>
                <a:ea typeface="MS PGothic" charset="0"/>
              </a:rPr>
              <a:t>Program Compliance</a:t>
            </a:r>
          </a:p>
        </p:txBody>
      </p:sp>
      <p:sp>
        <p:nvSpPr>
          <p:cNvPr id="39939" name="Content Placeholder 2"/>
          <p:cNvSpPr>
            <a:spLocks noGrp="1"/>
          </p:cNvSpPr>
          <p:nvPr>
            <p:ph idx="1"/>
          </p:nvPr>
        </p:nvSpPr>
        <p:spPr>
          <a:xfrm>
            <a:off x="533400" y="1428752"/>
            <a:ext cx="8229600" cy="4498975"/>
          </a:xfrm>
        </p:spPr>
        <p:txBody>
          <a:bodyPr/>
          <a:lstStyle/>
          <a:p>
            <a:pPr marL="0" lvl="1" indent="0" fontAlgn="auto">
              <a:spcAft>
                <a:spcPts val="0"/>
              </a:spcAft>
              <a:buNone/>
              <a:defRPr/>
            </a:pPr>
            <a:r>
              <a:rPr lang="en-US" sz="2400" b="1" dirty="0" smtClean="0">
                <a:latin typeface="Cambria" panose="02040503050406030204" pitchFamily="18" charset="0"/>
              </a:rPr>
              <a:t>Parity </a:t>
            </a:r>
          </a:p>
          <a:p>
            <a:pPr marL="0" lvl="1" indent="0" fontAlgn="auto">
              <a:spcAft>
                <a:spcPts val="0"/>
              </a:spcAft>
              <a:buNone/>
              <a:defRPr/>
            </a:pPr>
            <a:endParaRPr lang="en-US" sz="2400" b="1" dirty="0">
              <a:latin typeface="Cambria" panose="02040503050406030204" pitchFamily="18" charset="0"/>
            </a:endParaRPr>
          </a:p>
          <a:p>
            <a:pPr marL="393192" lvl="1" indent="0" fontAlgn="auto">
              <a:spcAft>
                <a:spcPts val="0"/>
              </a:spcAft>
              <a:buNone/>
              <a:defRPr/>
            </a:pPr>
            <a:r>
              <a:rPr lang="en-US" sz="2200" b="1" dirty="0">
                <a:latin typeface="Cambria" panose="02040503050406030204" pitchFamily="18" charset="0"/>
              </a:rPr>
              <a:t>Parity</a:t>
            </a:r>
            <a:r>
              <a:rPr lang="en-US" sz="2200" dirty="0">
                <a:latin typeface="Cambria" panose="02040503050406030204" pitchFamily="18" charset="0"/>
              </a:rPr>
              <a:t> </a:t>
            </a:r>
            <a:r>
              <a:rPr lang="en-US" sz="2400" dirty="0" smtClean="0"/>
              <a:t>or </a:t>
            </a:r>
            <a:r>
              <a:rPr lang="en-US" sz="2400" dirty="0"/>
              <a:t>‘parity of participation’ is defined by the USDA as when the percentage of each minority group making up your actual contacts comes to within 20% of their percentage in the </a:t>
            </a:r>
            <a:r>
              <a:rPr lang="en-US" sz="2400" dirty="0" smtClean="0"/>
              <a:t>baseline.</a:t>
            </a:r>
          </a:p>
          <a:p>
            <a:pPr marL="393192" lvl="1" indent="0" fontAlgn="auto">
              <a:spcAft>
                <a:spcPts val="0"/>
              </a:spcAft>
              <a:buNone/>
              <a:defRPr/>
            </a:pPr>
            <a:r>
              <a:rPr lang="en-US" sz="2400" dirty="0" smtClean="0"/>
              <a:t> </a:t>
            </a:r>
            <a:r>
              <a:rPr lang="en-US" sz="2200" b="1" u="sng" dirty="0" smtClean="0">
                <a:latin typeface="Cambria" panose="02040503050406030204" pitchFamily="18" charset="0"/>
              </a:rPr>
              <a:t>For example</a:t>
            </a:r>
            <a:r>
              <a:rPr lang="en-US" sz="2200" b="1" u="sng" dirty="0">
                <a:latin typeface="Cambria" panose="02040503050406030204" pitchFamily="18" charset="0"/>
              </a:rPr>
              <a:t>:</a:t>
            </a:r>
            <a:r>
              <a:rPr lang="en-US" sz="2200" dirty="0">
                <a:latin typeface="Cambria" panose="02040503050406030204" pitchFamily="18" charset="0"/>
              </a:rPr>
              <a:t>  </a:t>
            </a:r>
            <a:r>
              <a:rPr lang="en-US" sz="2200" dirty="0" smtClean="0">
                <a:latin typeface="Cambria" panose="02040503050406030204" pitchFamily="18" charset="0"/>
              </a:rPr>
              <a:t>Hispanics make up 10</a:t>
            </a:r>
            <a:r>
              <a:rPr lang="en-US" sz="2200" dirty="0">
                <a:latin typeface="Cambria" panose="02040503050406030204" pitchFamily="18" charset="0"/>
              </a:rPr>
              <a:t>% </a:t>
            </a:r>
            <a:r>
              <a:rPr lang="en-US" sz="2200" dirty="0" smtClean="0">
                <a:latin typeface="Cambria" panose="02040503050406030204" pitchFamily="18" charset="0"/>
              </a:rPr>
              <a:t>of your potential or baseline. </a:t>
            </a:r>
            <a:r>
              <a:rPr lang="en-US" sz="2200" dirty="0">
                <a:latin typeface="Cambria" panose="02040503050406030204" pitchFamily="18" charset="0"/>
              </a:rPr>
              <a:t>To have parity, </a:t>
            </a:r>
            <a:r>
              <a:rPr lang="en-US" sz="2200" dirty="0" smtClean="0">
                <a:latin typeface="Cambria" panose="02040503050406030204" pitchFamily="18" charset="0"/>
              </a:rPr>
              <a:t>Hispanics should make up at least 8</a:t>
            </a:r>
            <a:r>
              <a:rPr lang="en-US" sz="2200" dirty="0">
                <a:latin typeface="Cambria" panose="02040503050406030204" pitchFamily="18" charset="0"/>
              </a:rPr>
              <a:t>% </a:t>
            </a:r>
            <a:r>
              <a:rPr lang="en-US" sz="2200" dirty="0" smtClean="0">
                <a:latin typeface="Cambria" panose="02040503050406030204" pitchFamily="18" charset="0"/>
              </a:rPr>
              <a:t>of your actual contacts in order for your program to be in parity for Hispanics.</a:t>
            </a:r>
            <a:endParaRPr lang="en-US" sz="2400" b="1" dirty="0">
              <a:latin typeface="Cambria" charset="0"/>
              <a:ea typeface="MS PGothic" charset="0"/>
            </a:endParaRPr>
          </a:p>
        </p:txBody>
      </p:sp>
    </p:spTree>
    <p:extLst>
      <p:ext uri="{BB962C8B-B14F-4D97-AF65-F5344CB8AC3E}">
        <p14:creationId xmlns:p14="http://schemas.microsoft.com/office/powerpoint/2010/main" val="2922332263"/>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699247" y="1447800"/>
            <a:ext cx="8063753" cy="4524375"/>
          </a:xfrm>
        </p:spPr>
        <p:txBody>
          <a:bodyPr>
            <a:normAutofit/>
          </a:bodyPr>
          <a:lstStyle/>
          <a:p>
            <a:pPr marL="0" indent="0" eaLnBrk="1" hangingPunct="1">
              <a:buNone/>
            </a:pPr>
            <a:r>
              <a:rPr lang="en-US" sz="2800" dirty="0" smtClean="0"/>
              <a:t>The participant will have a better understanding of:</a:t>
            </a:r>
          </a:p>
          <a:p>
            <a:pPr lvl="1"/>
            <a:r>
              <a:rPr lang="en-US" dirty="0" smtClean="0"/>
              <a:t>Civil Right Laws</a:t>
            </a:r>
          </a:p>
          <a:p>
            <a:pPr lvl="1"/>
            <a:r>
              <a:rPr lang="en-US" dirty="0"/>
              <a:t>Recognize and prevent discrimination based on any of the protected </a:t>
            </a:r>
            <a:r>
              <a:rPr lang="en-US" dirty="0" smtClean="0"/>
              <a:t>classes</a:t>
            </a:r>
          </a:p>
          <a:p>
            <a:pPr lvl="1"/>
            <a:r>
              <a:rPr lang="en-US" dirty="0" smtClean="0"/>
              <a:t>Civil Rights Compliance</a:t>
            </a:r>
          </a:p>
          <a:p>
            <a:pPr lvl="1"/>
            <a:r>
              <a:rPr lang="en-US" dirty="0" smtClean="0"/>
              <a:t>Why ANR Collects Data on Race, Ethnicity and Gender</a:t>
            </a:r>
          </a:p>
          <a:p>
            <a:pPr lvl="1"/>
            <a:r>
              <a:rPr lang="en-US" dirty="0" smtClean="0"/>
              <a:t>How to Collect Data</a:t>
            </a:r>
          </a:p>
          <a:p>
            <a:pPr eaLnBrk="1" hangingPunct="1"/>
            <a:endParaRPr lang="en-US" sz="2800" dirty="0" smtClean="0"/>
          </a:p>
          <a:p>
            <a:pPr eaLnBrk="1" hangingPunct="1"/>
            <a:endParaRPr lang="en-US" sz="2600" dirty="0" smtClean="0"/>
          </a:p>
          <a:p>
            <a:pPr marL="0" indent="0" eaLnBrk="1" hangingPunct="1">
              <a:buNone/>
            </a:pPr>
            <a:endParaRPr lang="en-US" sz="600" dirty="0" smtClean="0"/>
          </a:p>
          <a:p>
            <a:pPr marL="411480" lvl="1" indent="0">
              <a:buNone/>
            </a:pPr>
            <a:endParaRPr lang="en-US" dirty="0" smtClean="0"/>
          </a:p>
          <a:p>
            <a:pPr lvl="1">
              <a:buFont typeface="Arial" panose="020B0604020202020204" pitchFamily="34" charset="0"/>
              <a:buChar char="•"/>
            </a:pPr>
            <a:endParaRPr lang="en-US" dirty="0" smtClean="0"/>
          </a:p>
          <a:p>
            <a:pPr eaLnBrk="1" hangingPunct="1">
              <a:buFont typeface="Wingdings" pitchFamily="2" charset="2"/>
              <a:buNone/>
            </a:pPr>
            <a:endParaRPr lang="en-US" dirty="0" smtClean="0"/>
          </a:p>
        </p:txBody>
      </p:sp>
      <p:sp>
        <p:nvSpPr>
          <p:cNvPr id="4099" name="Rectangle 2"/>
          <p:cNvSpPr>
            <a:spLocks noGrp="1" noChangeArrowheads="1"/>
          </p:cNvSpPr>
          <p:nvPr>
            <p:ph type="title"/>
          </p:nvPr>
        </p:nvSpPr>
        <p:spPr>
          <a:xfrm>
            <a:off x="152400" y="381000"/>
            <a:ext cx="8915400" cy="990600"/>
          </a:xfrm>
        </p:spPr>
        <p:txBody>
          <a:bodyPr>
            <a:noAutofit/>
          </a:bodyPr>
          <a:lstStyle/>
          <a:p>
            <a:pPr algn="ctr" eaLnBrk="1" hangingPunct="1"/>
            <a:r>
              <a:rPr lang="en-US" sz="4300" b="1" dirty="0" smtClean="0"/>
              <a:t> </a:t>
            </a:r>
            <a:r>
              <a:rPr lang="en-US" sz="4300" dirty="0" smtClean="0">
                <a:solidFill>
                  <a:srgbClr val="006A95"/>
                </a:solidFill>
              </a:rPr>
              <a:t>Objectives</a:t>
            </a:r>
          </a:p>
        </p:txBody>
      </p:sp>
    </p:spTree>
    <p:extLst>
      <p:ext uri="{BB962C8B-B14F-4D97-AF65-F5344CB8AC3E}">
        <p14:creationId xmlns:p14="http://schemas.microsoft.com/office/powerpoint/2010/main" val="4202261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33400" y="180976"/>
            <a:ext cx="8229600" cy="857250"/>
          </a:xfrm>
        </p:spPr>
        <p:txBody>
          <a:bodyPr/>
          <a:lstStyle/>
          <a:p>
            <a:r>
              <a:rPr lang="en-US" sz="4000" dirty="0">
                <a:solidFill>
                  <a:srgbClr val="006A95"/>
                </a:solidFill>
                <a:latin typeface="Cambria" charset="0"/>
                <a:ea typeface="MS PGothic" charset="0"/>
              </a:rPr>
              <a:t>Program Compliance</a:t>
            </a:r>
          </a:p>
        </p:txBody>
      </p:sp>
      <p:sp>
        <p:nvSpPr>
          <p:cNvPr id="39939" name="Content Placeholder 2"/>
          <p:cNvSpPr>
            <a:spLocks noGrp="1"/>
          </p:cNvSpPr>
          <p:nvPr>
            <p:ph idx="1"/>
          </p:nvPr>
        </p:nvSpPr>
        <p:spPr>
          <a:xfrm>
            <a:off x="533400" y="1314450"/>
            <a:ext cx="8229600" cy="4613277"/>
          </a:xfrm>
        </p:spPr>
        <p:txBody>
          <a:bodyPr/>
          <a:lstStyle/>
          <a:p>
            <a:pPr marL="0" lvl="1" indent="0" fontAlgn="auto">
              <a:spcBef>
                <a:spcPts val="0"/>
              </a:spcBef>
              <a:spcAft>
                <a:spcPts val="0"/>
              </a:spcAft>
              <a:buNone/>
              <a:defRPr/>
            </a:pPr>
            <a:r>
              <a:rPr lang="en-US" sz="2400" b="1" dirty="0" smtClean="0">
                <a:latin typeface="Cambria" panose="02040503050406030204" pitchFamily="18" charset="0"/>
              </a:rPr>
              <a:t>All </a:t>
            </a:r>
            <a:r>
              <a:rPr lang="en-US" sz="2400" b="1" dirty="0">
                <a:latin typeface="Cambria" panose="02040503050406030204" pitchFamily="18" charset="0"/>
              </a:rPr>
              <a:t>Reasonable </a:t>
            </a:r>
            <a:r>
              <a:rPr lang="en-US" sz="2400" b="1" dirty="0" smtClean="0">
                <a:latin typeface="Cambria" panose="02040503050406030204" pitchFamily="18" charset="0"/>
              </a:rPr>
              <a:t>Efforts (ARE)</a:t>
            </a:r>
          </a:p>
          <a:p>
            <a:pPr marL="0" indent="0">
              <a:buNone/>
            </a:pPr>
            <a:r>
              <a:rPr lang="en-US" sz="2400" dirty="0" smtClean="0"/>
              <a:t>ARE </a:t>
            </a:r>
            <a:r>
              <a:rPr lang="en-US" sz="2400" dirty="0"/>
              <a:t>is the utilization of specific outreach methods in order to expand access and move toward or maintain parity of participation</a:t>
            </a:r>
          </a:p>
          <a:p>
            <a:pPr lvl="1"/>
            <a:r>
              <a:rPr lang="en-US" sz="2400" dirty="0"/>
              <a:t>Must minimally </a:t>
            </a:r>
            <a:r>
              <a:rPr lang="en-US" sz="2400" dirty="0" smtClean="0"/>
              <a:t>use </a:t>
            </a:r>
            <a:r>
              <a:rPr lang="en-US" sz="2400" dirty="0"/>
              <a:t>3 of 4 activities to reach </a:t>
            </a:r>
            <a:r>
              <a:rPr lang="en-US" sz="2400" dirty="0" smtClean="0"/>
              <a:t>potential clientele, </a:t>
            </a:r>
            <a:r>
              <a:rPr lang="en-US" sz="2400" dirty="0"/>
              <a:t>moving toward parity:</a:t>
            </a:r>
          </a:p>
          <a:p>
            <a:pPr lvl="2"/>
            <a:r>
              <a:rPr lang="en-US" dirty="0"/>
              <a:t>All available mass media</a:t>
            </a:r>
          </a:p>
          <a:p>
            <a:pPr lvl="2"/>
            <a:r>
              <a:rPr lang="en-US" dirty="0"/>
              <a:t>Newsletters, promotional materials</a:t>
            </a:r>
          </a:p>
          <a:p>
            <a:pPr lvl="2"/>
            <a:r>
              <a:rPr lang="en-US" dirty="0"/>
              <a:t>Personal letters/invitations</a:t>
            </a:r>
          </a:p>
          <a:p>
            <a:pPr lvl="2"/>
            <a:r>
              <a:rPr lang="en-US" dirty="0"/>
              <a:t>Personal </a:t>
            </a:r>
            <a:r>
              <a:rPr lang="en-US" dirty="0" smtClean="0"/>
              <a:t>contacts</a:t>
            </a:r>
            <a:endParaRPr lang="en-US" dirty="0"/>
          </a:p>
          <a:p>
            <a:pPr marL="0" indent="0">
              <a:lnSpc>
                <a:spcPct val="80000"/>
              </a:lnSpc>
              <a:buNone/>
            </a:pPr>
            <a:endParaRPr lang="en-US" sz="2400" b="1" dirty="0">
              <a:latin typeface="Cambria" charset="0"/>
              <a:ea typeface="MS PGothic" charset="0"/>
            </a:endParaRPr>
          </a:p>
        </p:txBody>
      </p:sp>
    </p:spTree>
    <p:extLst>
      <p:ext uri="{BB962C8B-B14F-4D97-AF65-F5344CB8AC3E}">
        <p14:creationId xmlns:p14="http://schemas.microsoft.com/office/powerpoint/2010/main" val="2112127568"/>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381000"/>
            <a:ext cx="8229600" cy="1143000"/>
          </a:xfrm>
        </p:spPr>
        <p:txBody>
          <a:bodyPr/>
          <a:lstStyle/>
          <a:p>
            <a:r>
              <a:rPr lang="en-US" sz="4000" dirty="0">
                <a:solidFill>
                  <a:srgbClr val="006A95"/>
                </a:solidFill>
                <a:latin typeface="Cambria" charset="0"/>
                <a:ea typeface="MS PGothic" charset="0"/>
              </a:rPr>
              <a:t>Ways to Collect Data</a:t>
            </a:r>
          </a:p>
        </p:txBody>
      </p:sp>
      <p:sp>
        <p:nvSpPr>
          <p:cNvPr id="40962" name="Content Placeholder 2"/>
          <p:cNvSpPr>
            <a:spLocks noGrp="1"/>
          </p:cNvSpPr>
          <p:nvPr>
            <p:ph idx="1"/>
          </p:nvPr>
        </p:nvSpPr>
        <p:spPr>
          <a:xfrm>
            <a:off x="381000" y="1636713"/>
            <a:ext cx="8534400" cy="4503737"/>
          </a:xfrm>
        </p:spPr>
        <p:txBody>
          <a:bodyPr/>
          <a:lstStyle/>
          <a:p>
            <a:r>
              <a:rPr lang="en-US" altLang="en-US" sz="2800" dirty="0">
                <a:latin typeface="Cambria" panose="02040503050406030204" pitchFamily="18" charset="0"/>
              </a:rPr>
              <a:t>It is </a:t>
            </a:r>
            <a:r>
              <a:rPr lang="en-US" altLang="en-US" sz="2800" u="sng" dirty="0">
                <a:latin typeface="Cambria" panose="02040503050406030204" pitchFamily="18" charset="0"/>
              </a:rPr>
              <a:t>optional</a:t>
            </a:r>
            <a:r>
              <a:rPr lang="en-US" altLang="en-US" sz="2800" dirty="0">
                <a:latin typeface="Cambria" panose="02040503050406030204" pitchFamily="18" charset="0"/>
              </a:rPr>
              <a:t> for participants to provide Racial Ethnic, </a:t>
            </a:r>
            <a:r>
              <a:rPr lang="en-US" altLang="en-US" sz="2800" dirty="0" smtClean="0">
                <a:latin typeface="Cambria" panose="02040503050406030204" pitchFamily="18" charset="0"/>
              </a:rPr>
              <a:t>or </a:t>
            </a:r>
            <a:r>
              <a:rPr lang="en-US" altLang="en-US" sz="2800" dirty="0">
                <a:latin typeface="Cambria" panose="02040503050406030204" pitchFamily="18" charset="0"/>
              </a:rPr>
              <a:t>Gender (REG) information.</a:t>
            </a:r>
          </a:p>
          <a:p>
            <a:r>
              <a:rPr lang="en-US" sz="2800" dirty="0" smtClean="0">
                <a:latin typeface="Cambria" panose="02040503050406030204" pitchFamily="18" charset="0"/>
                <a:ea typeface="MS PGothic" charset="0"/>
              </a:rPr>
              <a:t>Self-identification </a:t>
            </a:r>
            <a:r>
              <a:rPr lang="en-US" sz="2800" dirty="0">
                <a:latin typeface="Cambria" panose="02040503050406030204" pitchFamily="18" charset="0"/>
                <a:ea typeface="MS PGothic" charset="0"/>
              </a:rPr>
              <a:t>by the </a:t>
            </a:r>
            <a:r>
              <a:rPr lang="en-US" sz="2800" dirty="0" smtClean="0">
                <a:latin typeface="Cambria" panose="02040503050406030204" pitchFamily="18" charset="0"/>
                <a:ea typeface="MS PGothic" charset="0"/>
              </a:rPr>
              <a:t>applicant/participant </a:t>
            </a:r>
            <a:r>
              <a:rPr lang="en-US" sz="2800" dirty="0">
                <a:latin typeface="Cambria" panose="02040503050406030204" pitchFamily="18" charset="0"/>
                <a:ea typeface="MS PGothic" charset="0"/>
              </a:rPr>
              <a:t>is the preferred method.</a:t>
            </a:r>
          </a:p>
          <a:p>
            <a:r>
              <a:rPr lang="en-US" sz="2800" dirty="0" smtClean="0">
                <a:latin typeface="Cambria" panose="02040503050406030204" pitchFamily="18" charset="0"/>
                <a:ea typeface="MS PGothic" charset="0"/>
              </a:rPr>
              <a:t>If they do not self identify, the breakdown of the total audience by REG may </a:t>
            </a:r>
            <a:r>
              <a:rPr lang="en-US" sz="2800" dirty="0">
                <a:latin typeface="Cambria" panose="02040503050406030204" pitchFamily="18" charset="0"/>
                <a:ea typeface="MS PGothic" charset="0"/>
              </a:rPr>
              <a:t>be made by visual </a:t>
            </a:r>
            <a:r>
              <a:rPr lang="en-US" sz="2800" dirty="0" smtClean="0">
                <a:latin typeface="Cambria" panose="02040503050406030204" pitchFamily="18" charset="0"/>
                <a:ea typeface="MS PGothic" charset="0"/>
              </a:rPr>
              <a:t>observation.</a:t>
            </a:r>
            <a:endParaRPr lang="en-US" sz="2800" dirty="0">
              <a:latin typeface="Cambria" panose="02040503050406030204" pitchFamily="18" charset="0"/>
              <a:ea typeface="MS PGothic" charset="0"/>
            </a:endParaRPr>
          </a:p>
          <a:p>
            <a:r>
              <a:rPr lang="en-US" sz="2800" dirty="0">
                <a:latin typeface="Cambria" panose="02040503050406030204" pitchFamily="18" charset="0"/>
                <a:ea typeface="MS PGothic" charset="0"/>
              </a:rPr>
              <a:t>Staff may not </a:t>
            </a:r>
            <a:r>
              <a:rPr lang="ja-JP" altLang="en-US" sz="2800" dirty="0">
                <a:latin typeface="Cambria" panose="02040503050406030204" pitchFamily="18" charset="0"/>
                <a:ea typeface="MS PGothic" charset="0"/>
              </a:rPr>
              <a:t>“</a:t>
            </a:r>
            <a:r>
              <a:rPr lang="en-US" altLang="ja-JP" sz="2800" dirty="0">
                <a:latin typeface="Cambria" panose="02040503050406030204" pitchFamily="18" charset="0"/>
                <a:ea typeface="MS PGothic" charset="0"/>
              </a:rPr>
              <a:t>second guess,</a:t>
            </a:r>
            <a:r>
              <a:rPr lang="ja-JP" altLang="en-US" sz="2800" dirty="0">
                <a:latin typeface="Cambria" panose="02040503050406030204" pitchFamily="18" charset="0"/>
                <a:ea typeface="MS PGothic" charset="0"/>
              </a:rPr>
              <a:t>”</a:t>
            </a:r>
            <a:r>
              <a:rPr lang="en-US" altLang="ja-JP" sz="2800" dirty="0">
                <a:latin typeface="Cambria" panose="02040503050406030204" pitchFamily="18" charset="0"/>
                <a:ea typeface="MS PGothic" charset="0"/>
              </a:rPr>
              <a:t> or in any other way change or challenge a self-declaration made by the </a:t>
            </a:r>
            <a:r>
              <a:rPr lang="en-US" altLang="ja-JP" sz="2800" dirty="0" smtClean="0">
                <a:latin typeface="Cambria" panose="02040503050406030204" pitchFamily="18" charset="0"/>
                <a:ea typeface="MS PGothic" charset="0"/>
              </a:rPr>
              <a:t>applicant/participant.</a:t>
            </a:r>
            <a:endParaRPr lang="en-US" sz="2800" dirty="0">
              <a:latin typeface="Cambria" panose="02040503050406030204" pitchFamily="18" charset="0"/>
              <a:ea typeface="MS PGothic" charset="0"/>
            </a:endParaRPr>
          </a:p>
        </p:txBody>
      </p:sp>
    </p:spTree>
    <p:extLst>
      <p:ext uri="{BB962C8B-B14F-4D97-AF65-F5344CB8AC3E}">
        <p14:creationId xmlns:p14="http://schemas.microsoft.com/office/powerpoint/2010/main" val="2926018129"/>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228600"/>
            <a:ext cx="8229600" cy="981075"/>
          </a:xfrm>
        </p:spPr>
        <p:txBody>
          <a:bodyPr/>
          <a:lstStyle/>
          <a:p>
            <a:r>
              <a:rPr lang="en-US" sz="3600" dirty="0" smtClean="0">
                <a:solidFill>
                  <a:srgbClr val="006A95"/>
                </a:solidFill>
                <a:latin typeface="Cambria" charset="0"/>
                <a:ea typeface="MS PGothic" charset="0"/>
              </a:rPr>
              <a:t>Do I need to Keep Records of Who Participates in My Program</a:t>
            </a:r>
            <a:endParaRPr lang="en-US" sz="3600" dirty="0">
              <a:solidFill>
                <a:srgbClr val="006A95"/>
              </a:solidFill>
              <a:latin typeface="Cambria" charset="0"/>
              <a:ea typeface="MS PGothic" charset="0"/>
            </a:endParaRPr>
          </a:p>
        </p:txBody>
      </p:sp>
      <p:sp>
        <p:nvSpPr>
          <p:cNvPr id="40962" name="Content Placeholder 2"/>
          <p:cNvSpPr>
            <a:spLocks noGrp="1"/>
          </p:cNvSpPr>
          <p:nvPr>
            <p:ph idx="1"/>
          </p:nvPr>
        </p:nvSpPr>
        <p:spPr>
          <a:xfrm>
            <a:off x="304800" y="2228851"/>
            <a:ext cx="8534400" cy="2876549"/>
          </a:xfrm>
        </p:spPr>
        <p:txBody>
          <a:bodyPr/>
          <a:lstStyle/>
          <a:p>
            <a:r>
              <a:rPr lang="en-US" sz="2800" dirty="0" smtClean="0"/>
              <a:t>Yes</a:t>
            </a:r>
            <a:r>
              <a:rPr lang="en-US" sz="2800" dirty="0"/>
              <a:t>, you should keep records of clientele who participate in your program</a:t>
            </a:r>
          </a:p>
          <a:p>
            <a:r>
              <a:rPr lang="en-US" sz="2800" dirty="0" smtClean="0"/>
              <a:t>There </a:t>
            </a:r>
            <a:r>
              <a:rPr lang="en-US" sz="2800" dirty="0"/>
              <a:t>are various contact records you should keep that include </a:t>
            </a:r>
            <a:r>
              <a:rPr lang="en-US" sz="2800" dirty="0" smtClean="0"/>
              <a:t>the race</a:t>
            </a:r>
            <a:r>
              <a:rPr lang="en-US" sz="2800" dirty="0"/>
              <a:t>, </a:t>
            </a:r>
            <a:r>
              <a:rPr lang="en-US" sz="2800" dirty="0" smtClean="0"/>
              <a:t>ethnicity and gender of </a:t>
            </a:r>
            <a:r>
              <a:rPr lang="en-US" sz="2800" dirty="0"/>
              <a:t>the contact (should it be available</a:t>
            </a:r>
            <a:r>
              <a:rPr lang="en-US" sz="2800" dirty="0" smtClean="0"/>
              <a:t>)</a:t>
            </a:r>
            <a:endParaRPr lang="en-US" sz="2800" dirty="0"/>
          </a:p>
        </p:txBody>
      </p:sp>
    </p:spTree>
    <p:extLst>
      <p:ext uri="{BB962C8B-B14F-4D97-AF65-F5344CB8AC3E}">
        <p14:creationId xmlns:p14="http://schemas.microsoft.com/office/powerpoint/2010/main" val="1817621904"/>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533400" y="484188"/>
            <a:ext cx="8229600" cy="1116012"/>
          </a:xfrm>
        </p:spPr>
        <p:txBody>
          <a:bodyPr/>
          <a:lstStyle/>
          <a:p>
            <a:r>
              <a:rPr lang="en-US" altLang="en-US" sz="4000" dirty="0" smtClean="0">
                <a:solidFill>
                  <a:srgbClr val="006A95"/>
                </a:solidFill>
              </a:rPr>
              <a:t>Indicators of Non-Compliance</a:t>
            </a:r>
          </a:p>
        </p:txBody>
      </p:sp>
      <p:sp>
        <p:nvSpPr>
          <p:cNvPr id="17411" name="Content Placeholder 2"/>
          <p:cNvSpPr>
            <a:spLocks noGrp="1"/>
          </p:cNvSpPr>
          <p:nvPr>
            <p:ph idx="1"/>
          </p:nvPr>
        </p:nvSpPr>
        <p:spPr>
          <a:xfrm>
            <a:off x="533400" y="1828800"/>
            <a:ext cx="8229600" cy="3962400"/>
          </a:xfrm>
        </p:spPr>
        <p:txBody>
          <a:bodyPr/>
          <a:lstStyle/>
          <a:p>
            <a:pPr>
              <a:defRPr/>
            </a:pPr>
            <a:r>
              <a:rPr lang="en-US" sz="2400" dirty="0"/>
              <a:t>Statistical data--percentage of </a:t>
            </a:r>
            <a:r>
              <a:rPr lang="en-US" sz="2400" dirty="0" smtClean="0"/>
              <a:t>participants </a:t>
            </a:r>
            <a:r>
              <a:rPr lang="en-US" sz="2400" dirty="0"/>
              <a:t>by </a:t>
            </a:r>
            <a:r>
              <a:rPr lang="en-US" sz="2400" dirty="0" smtClean="0"/>
              <a:t>race, ethnicity or gender are </a:t>
            </a:r>
            <a:r>
              <a:rPr lang="en-US" sz="2400" dirty="0"/>
              <a:t>out of </a:t>
            </a:r>
            <a:r>
              <a:rPr lang="en-US" sz="2400" dirty="0" smtClean="0"/>
              <a:t>proportion </a:t>
            </a:r>
            <a:r>
              <a:rPr lang="en-US" sz="2400" dirty="0"/>
              <a:t>to percentage of </a:t>
            </a:r>
            <a:r>
              <a:rPr lang="en-US" sz="2400" dirty="0" smtClean="0"/>
              <a:t>population </a:t>
            </a:r>
            <a:r>
              <a:rPr lang="en-US" sz="2400" dirty="0"/>
              <a:t>in the area.</a:t>
            </a:r>
          </a:p>
          <a:p>
            <a:pPr>
              <a:defRPr/>
            </a:pPr>
            <a:r>
              <a:rPr lang="en-US" sz="2400" dirty="0" smtClean="0"/>
              <a:t>No </a:t>
            </a:r>
            <a:r>
              <a:rPr lang="en-US" sz="2400" dirty="0"/>
              <a:t>outreach, or very </a:t>
            </a:r>
            <a:r>
              <a:rPr lang="en-US" sz="2400" dirty="0" smtClean="0"/>
              <a:t>little outreach.</a:t>
            </a:r>
          </a:p>
          <a:p>
            <a:pPr>
              <a:defRPr/>
            </a:pPr>
            <a:r>
              <a:rPr lang="en-US" sz="2400" dirty="0" smtClean="0"/>
              <a:t>Unequal </a:t>
            </a:r>
            <a:r>
              <a:rPr lang="en-US" sz="2400" dirty="0"/>
              <a:t>quality of </a:t>
            </a:r>
            <a:r>
              <a:rPr lang="en-US" sz="2400" dirty="0" smtClean="0"/>
              <a:t>service.</a:t>
            </a:r>
            <a:endParaRPr lang="en-US" sz="2400" dirty="0"/>
          </a:p>
          <a:p>
            <a:pPr>
              <a:defRPr/>
            </a:pPr>
            <a:r>
              <a:rPr lang="en-US" sz="2400" dirty="0" smtClean="0"/>
              <a:t>No advertising-</a:t>
            </a:r>
            <a:r>
              <a:rPr lang="en-US" sz="2400" dirty="0"/>
              <a:t>-advertising is done through word </a:t>
            </a:r>
            <a:r>
              <a:rPr lang="en-US" sz="2400" dirty="0" smtClean="0"/>
              <a:t>of mouth</a:t>
            </a:r>
            <a:r>
              <a:rPr lang="en-US" sz="2400" dirty="0"/>
              <a:t>, or in ways that did </a:t>
            </a:r>
            <a:r>
              <a:rPr lang="en-US" sz="2400" dirty="0" smtClean="0"/>
              <a:t>not </a:t>
            </a:r>
            <a:r>
              <a:rPr lang="en-US" sz="2400" dirty="0"/>
              <a:t>reach minority community.</a:t>
            </a:r>
          </a:p>
          <a:p>
            <a:pPr>
              <a:defRPr/>
            </a:pPr>
            <a:r>
              <a:rPr lang="en-US" sz="2400" dirty="0" smtClean="0"/>
              <a:t>No </a:t>
            </a:r>
            <a:r>
              <a:rPr lang="en-US" sz="2400" dirty="0"/>
              <a:t>records on participants or applicants by race/ethnic group.</a:t>
            </a:r>
          </a:p>
          <a:p>
            <a:pPr>
              <a:defRPr/>
            </a:pPr>
            <a:r>
              <a:rPr lang="en-US" sz="2400" dirty="0" smtClean="0"/>
              <a:t>Community </a:t>
            </a:r>
            <a:r>
              <a:rPr lang="en-US" sz="2400" dirty="0"/>
              <a:t>contacts--no contacts </a:t>
            </a:r>
            <a:r>
              <a:rPr lang="en-US" sz="2400" dirty="0" smtClean="0"/>
              <a:t>made. </a:t>
            </a:r>
            <a:endParaRPr lang="en-US" altLang="en-US" sz="2400" dirty="0" smtClean="0"/>
          </a:p>
        </p:txBody>
      </p:sp>
    </p:spTree>
    <p:extLst>
      <p:ext uri="{BB962C8B-B14F-4D97-AF65-F5344CB8AC3E}">
        <p14:creationId xmlns:p14="http://schemas.microsoft.com/office/powerpoint/2010/main" val="610991484"/>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533400" y="484188"/>
            <a:ext cx="8229600" cy="1116012"/>
          </a:xfrm>
        </p:spPr>
        <p:txBody>
          <a:bodyPr/>
          <a:lstStyle/>
          <a:p>
            <a:r>
              <a:rPr lang="en-US" altLang="en-US" sz="4000" dirty="0" smtClean="0">
                <a:solidFill>
                  <a:srgbClr val="006A95"/>
                </a:solidFill>
              </a:rPr>
              <a:t>Resources</a:t>
            </a:r>
          </a:p>
        </p:txBody>
      </p:sp>
      <p:sp>
        <p:nvSpPr>
          <p:cNvPr id="17411" name="Content Placeholder 2"/>
          <p:cNvSpPr>
            <a:spLocks noGrp="1"/>
          </p:cNvSpPr>
          <p:nvPr>
            <p:ph idx="1"/>
          </p:nvPr>
        </p:nvSpPr>
        <p:spPr>
          <a:xfrm>
            <a:off x="533399" y="1676401"/>
            <a:ext cx="7858125" cy="4410074"/>
          </a:xfrm>
        </p:spPr>
        <p:txBody>
          <a:bodyPr/>
          <a:lstStyle/>
          <a:p>
            <a:pPr marL="0" indent="0">
              <a:buNone/>
              <a:defRPr/>
            </a:pPr>
            <a:r>
              <a:rPr lang="en-US" sz="2400" dirty="0" smtClean="0"/>
              <a:t>More </a:t>
            </a:r>
            <a:r>
              <a:rPr lang="en-US" sz="2400" dirty="0"/>
              <a:t>information on Affirmative Action, Civil Rights and Equal Opportunity can be found on the website of the Affirmative Action Office: </a:t>
            </a:r>
            <a:r>
              <a:rPr lang="en-US" sz="2400" u="sng" dirty="0">
                <a:hlinkClick r:id="rId3"/>
              </a:rPr>
              <a:t>http://ucanr.edu/sites/anrstaff/Diversity/Affirmative_Action/</a:t>
            </a:r>
            <a:r>
              <a:rPr lang="en-US" sz="2400" dirty="0"/>
              <a:t>.</a:t>
            </a:r>
          </a:p>
          <a:p>
            <a:pPr marL="0" indent="0" algn="ctr">
              <a:buNone/>
              <a:defRPr/>
            </a:pPr>
            <a:endParaRPr lang="en-US" sz="2400" dirty="0" smtClean="0"/>
          </a:p>
          <a:p>
            <a:pPr>
              <a:defRPr/>
            </a:pPr>
            <a:r>
              <a:rPr lang="en-US" sz="2400" dirty="0" smtClean="0"/>
              <a:t>John </a:t>
            </a:r>
            <a:r>
              <a:rPr lang="en-US" sz="2400" dirty="0"/>
              <a:t>I. </a:t>
            </a:r>
            <a:r>
              <a:rPr lang="en-US" sz="2400" dirty="0" smtClean="0"/>
              <a:t>Sims, Affirmative </a:t>
            </a:r>
            <a:r>
              <a:rPr lang="en-US" sz="2400" dirty="0"/>
              <a:t>Action Compliance and Title IX </a:t>
            </a:r>
            <a:r>
              <a:rPr lang="en-US" sz="2400" dirty="0" smtClean="0"/>
              <a:t>Officer, (</a:t>
            </a:r>
            <a:r>
              <a:rPr lang="en-US" sz="2400" dirty="0"/>
              <a:t>530) </a:t>
            </a:r>
            <a:r>
              <a:rPr lang="en-US" sz="2400" dirty="0" smtClean="0"/>
              <a:t>750-1397, </a:t>
            </a:r>
            <a:r>
              <a:rPr lang="en-US" sz="2400" u="sng" dirty="0" smtClean="0">
                <a:hlinkClick r:id="rId4"/>
              </a:rPr>
              <a:t>jsims@ucanr.edu</a:t>
            </a:r>
            <a:endParaRPr lang="en-US" sz="2400" u="sng" dirty="0" smtClean="0"/>
          </a:p>
          <a:p>
            <a:pPr>
              <a:defRPr/>
            </a:pPr>
            <a:r>
              <a:rPr lang="en-US" sz="2400" dirty="0" smtClean="0"/>
              <a:t>David White, Affirmative Action Analyst</a:t>
            </a:r>
          </a:p>
          <a:p>
            <a:pPr marL="0" indent="0">
              <a:buNone/>
              <a:defRPr/>
            </a:pPr>
            <a:r>
              <a:rPr lang="en-US" sz="2400" dirty="0" smtClean="0"/>
              <a:t>    (530) 750 – 1286, </a:t>
            </a:r>
            <a:r>
              <a:rPr lang="en-US" sz="2400" dirty="0" smtClean="0">
                <a:hlinkClick r:id="rId5"/>
              </a:rPr>
              <a:t>dewhite@ucanr.edu</a:t>
            </a:r>
            <a:endParaRPr lang="en-US" sz="2400" dirty="0" smtClean="0"/>
          </a:p>
          <a:p>
            <a:pPr marL="0" indent="0">
              <a:buNone/>
              <a:defRPr/>
            </a:pPr>
            <a:endParaRPr lang="en-US" sz="2400" dirty="0"/>
          </a:p>
          <a:p>
            <a:pPr>
              <a:defRPr/>
            </a:pPr>
            <a:endParaRPr lang="en-US" altLang="en-US" sz="2400" dirty="0" smtClean="0"/>
          </a:p>
        </p:txBody>
      </p:sp>
    </p:spTree>
    <p:extLst>
      <p:ext uri="{BB962C8B-B14F-4D97-AF65-F5344CB8AC3E}">
        <p14:creationId xmlns:p14="http://schemas.microsoft.com/office/powerpoint/2010/main" val="1458537157"/>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8" descr="https://d2eyrv63e6x6lp.cloudfront.net/wp-content/uploads/2015/08/12214225/questions.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68488" y="1083204"/>
            <a:ext cx="5783262" cy="3816350"/>
          </a:xfrm>
          <a:noFill/>
        </p:spPr>
      </p:pic>
    </p:spTree>
    <p:extLst>
      <p:ext uri="{BB962C8B-B14F-4D97-AF65-F5344CB8AC3E}">
        <p14:creationId xmlns:p14="http://schemas.microsoft.com/office/powerpoint/2010/main" val="1656523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381000"/>
            <a:ext cx="8229600" cy="1143000"/>
          </a:xfrm>
        </p:spPr>
        <p:txBody>
          <a:bodyPr/>
          <a:lstStyle/>
          <a:p>
            <a:r>
              <a:rPr lang="en-US" altLang="en-US" dirty="0" smtClean="0">
                <a:solidFill>
                  <a:srgbClr val="006A95"/>
                </a:solidFill>
              </a:rPr>
              <a:t>USDA Civil Rights</a:t>
            </a:r>
          </a:p>
        </p:txBody>
      </p:sp>
      <p:sp>
        <p:nvSpPr>
          <p:cNvPr id="9219" name="Content Placeholder 2"/>
          <p:cNvSpPr>
            <a:spLocks noGrp="1"/>
          </p:cNvSpPr>
          <p:nvPr>
            <p:ph idx="1"/>
          </p:nvPr>
        </p:nvSpPr>
        <p:spPr>
          <a:xfrm>
            <a:off x="457200" y="1814514"/>
            <a:ext cx="8458200" cy="2595561"/>
          </a:xfrm>
        </p:spPr>
        <p:txBody>
          <a:bodyPr anchor="ctr"/>
          <a:lstStyle/>
          <a:p>
            <a:pPr eaLnBrk="1" hangingPunct="1"/>
            <a:r>
              <a:rPr lang="en-US" altLang="en-US" dirty="0" smtClean="0"/>
              <a:t>Benefits of Programs are made available to all eligible participants in a non-discriminatory manner.</a:t>
            </a:r>
          </a:p>
          <a:p>
            <a:pPr eaLnBrk="1" hangingPunct="1"/>
            <a:r>
              <a:rPr lang="en-US" altLang="en-US" dirty="0" smtClean="0"/>
              <a:t>ANR must implement Civil Rights requirements.</a:t>
            </a:r>
          </a:p>
        </p:txBody>
      </p:sp>
    </p:spTree>
    <p:extLst>
      <p:ext uri="{BB962C8B-B14F-4D97-AF65-F5344CB8AC3E}">
        <p14:creationId xmlns:p14="http://schemas.microsoft.com/office/powerpoint/2010/main" val="2403674"/>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590550" y="1924050"/>
            <a:ext cx="7991475" cy="2686050"/>
          </a:xfrm>
        </p:spPr>
        <p:txBody>
          <a:bodyPr>
            <a:normAutofit/>
          </a:bodyPr>
          <a:lstStyle/>
          <a:p>
            <a:pPr marL="0" indent="0">
              <a:buNone/>
            </a:pPr>
            <a:endParaRPr lang="en-US" altLang="en-US" dirty="0" smtClean="0"/>
          </a:p>
          <a:p>
            <a:pPr marL="0" indent="0">
              <a:buNone/>
            </a:pPr>
            <a:r>
              <a:rPr lang="en-US" altLang="en-US" sz="3900" dirty="0" smtClean="0"/>
              <a:t>Civil </a:t>
            </a:r>
            <a:r>
              <a:rPr lang="en-US" altLang="en-US" sz="3900" dirty="0"/>
              <a:t>Rights are the rights of individuals to receive equal treatment based on certain legally protected classes. </a:t>
            </a:r>
          </a:p>
          <a:p>
            <a:pPr eaLnBrk="1" hangingPunct="1">
              <a:buFont typeface="Wingdings" pitchFamily="2" charset="2"/>
              <a:buNone/>
            </a:pPr>
            <a:endParaRPr lang="en-US" dirty="0" smtClean="0"/>
          </a:p>
        </p:txBody>
      </p:sp>
      <p:sp>
        <p:nvSpPr>
          <p:cNvPr id="4099" name="Rectangle 2"/>
          <p:cNvSpPr>
            <a:spLocks noGrp="1" noChangeArrowheads="1"/>
          </p:cNvSpPr>
          <p:nvPr>
            <p:ph type="title"/>
          </p:nvPr>
        </p:nvSpPr>
        <p:spPr>
          <a:xfrm>
            <a:off x="457200" y="274638"/>
            <a:ext cx="8229600" cy="925512"/>
          </a:xfrm>
        </p:spPr>
        <p:txBody>
          <a:bodyPr>
            <a:normAutofit/>
          </a:bodyPr>
          <a:lstStyle/>
          <a:p>
            <a:pPr algn="ctr" eaLnBrk="1" hangingPunct="1"/>
            <a:r>
              <a:rPr lang="en-US" sz="4000" dirty="0" smtClean="0">
                <a:solidFill>
                  <a:srgbClr val="006A95"/>
                </a:solidFill>
              </a:rPr>
              <a:t>Civil Rights Laws</a:t>
            </a:r>
          </a:p>
        </p:txBody>
      </p:sp>
    </p:spTree>
    <p:extLst>
      <p:ext uri="{BB962C8B-B14F-4D97-AF65-F5344CB8AC3E}">
        <p14:creationId xmlns:p14="http://schemas.microsoft.com/office/powerpoint/2010/main" val="90649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5324" y="1600199"/>
            <a:ext cx="7886701" cy="4143375"/>
          </a:xfrm>
        </p:spPr>
        <p:txBody>
          <a:bodyPr>
            <a:normAutofit/>
          </a:bodyPr>
          <a:lstStyle/>
          <a:p>
            <a:pPr marL="0" indent="0" algn="ctr">
              <a:buNone/>
            </a:pPr>
            <a:r>
              <a:rPr lang="en-US" dirty="0"/>
              <a:t>Title VI of the Civil Rights Act of 1964</a:t>
            </a:r>
          </a:p>
          <a:p>
            <a:pPr marL="109728" indent="0">
              <a:buNone/>
            </a:pPr>
            <a:endParaRPr lang="en-US" dirty="0" smtClean="0"/>
          </a:p>
          <a:p>
            <a:pPr marL="0" indent="0">
              <a:spcBef>
                <a:spcPct val="0"/>
              </a:spcBef>
              <a:buClrTx/>
              <a:buSzTx/>
              <a:buNone/>
            </a:pPr>
            <a:r>
              <a:rPr lang="en-US" altLang="en-US" sz="2800" dirty="0"/>
              <a:t>“No person in the United States shall, on the ground </a:t>
            </a:r>
            <a:r>
              <a:rPr lang="en-US" altLang="en-US" sz="2800" dirty="0" smtClean="0"/>
              <a:t>of </a:t>
            </a:r>
            <a:r>
              <a:rPr lang="en-US" altLang="en-US" sz="2800" b="1" dirty="0" smtClean="0">
                <a:solidFill>
                  <a:srgbClr val="FF0000"/>
                </a:solidFill>
              </a:rPr>
              <a:t>race</a:t>
            </a:r>
            <a:r>
              <a:rPr lang="en-US" altLang="en-US" sz="2800" b="1" dirty="0">
                <a:solidFill>
                  <a:srgbClr val="FF0000"/>
                </a:solidFill>
              </a:rPr>
              <a:t>, color, or national origin</a:t>
            </a:r>
            <a:r>
              <a:rPr lang="en-US" altLang="en-US" sz="2800" dirty="0"/>
              <a:t>, be excluded from participation in, be denied the benefits of, or be subjected to discrimination under any program or activity receiving federal financial assistance.”</a:t>
            </a:r>
          </a:p>
          <a:p>
            <a:pPr algn="ctr">
              <a:spcBef>
                <a:spcPct val="0"/>
              </a:spcBef>
              <a:buClrTx/>
              <a:buSzTx/>
              <a:buNone/>
            </a:pPr>
            <a:endParaRPr lang="en-US" altLang="en-US" sz="2800" dirty="0"/>
          </a:p>
        </p:txBody>
      </p:sp>
      <p:sp>
        <p:nvSpPr>
          <p:cNvPr id="4" name="Title 3"/>
          <p:cNvSpPr>
            <a:spLocks noGrp="1"/>
          </p:cNvSpPr>
          <p:nvPr>
            <p:ph type="title"/>
          </p:nvPr>
        </p:nvSpPr>
        <p:spPr/>
        <p:txBody>
          <a:bodyPr/>
          <a:lstStyle/>
          <a:p>
            <a:r>
              <a:rPr lang="en-US" sz="4000" dirty="0">
                <a:solidFill>
                  <a:srgbClr val="006A95"/>
                </a:solidFill>
              </a:rPr>
              <a:t>Civil Rights </a:t>
            </a:r>
            <a:r>
              <a:rPr lang="en-US" sz="4000" dirty="0" smtClean="0">
                <a:solidFill>
                  <a:srgbClr val="006A95"/>
                </a:solidFill>
              </a:rPr>
              <a:t>Laws</a:t>
            </a:r>
            <a:endParaRPr lang="en-US" dirty="0">
              <a:solidFill>
                <a:srgbClr val="006A95"/>
              </a:solidFill>
            </a:endParaRPr>
          </a:p>
        </p:txBody>
      </p:sp>
    </p:spTree>
    <p:extLst>
      <p:ext uri="{BB962C8B-B14F-4D97-AF65-F5344CB8AC3E}">
        <p14:creationId xmlns:p14="http://schemas.microsoft.com/office/powerpoint/2010/main" val="4244806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457200" y="1333501"/>
            <a:ext cx="8229600" cy="4810124"/>
          </a:xfrm>
        </p:spPr>
        <p:txBody>
          <a:bodyPr>
            <a:normAutofit fontScale="85000" lnSpcReduction="20000"/>
          </a:bodyPr>
          <a:lstStyle/>
          <a:p>
            <a:pPr eaLnBrk="1" hangingPunct="1">
              <a:lnSpc>
                <a:spcPct val="110000"/>
              </a:lnSpc>
              <a:spcBef>
                <a:spcPts val="0"/>
              </a:spcBef>
            </a:pPr>
            <a:r>
              <a:rPr lang="en-US" dirty="0" smtClean="0"/>
              <a:t>Title VI of the Civil Rights of 1964</a:t>
            </a:r>
          </a:p>
          <a:p>
            <a:pPr marL="365760" lvl="1" indent="0" eaLnBrk="1" hangingPunct="1">
              <a:lnSpc>
                <a:spcPct val="110000"/>
              </a:lnSpc>
              <a:spcBef>
                <a:spcPts val="0"/>
              </a:spcBef>
              <a:buNone/>
            </a:pPr>
            <a:r>
              <a:rPr lang="en-US" sz="2200" dirty="0" smtClean="0"/>
              <a:t>	- </a:t>
            </a:r>
            <a:r>
              <a:rPr lang="en-US" dirty="0">
                <a:solidFill>
                  <a:srgbClr val="FF0000"/>
                </a:solidFill>
              </a:rPr>
              <a:t>R</a:t>
            </a:r>
            <a:r>
              <a:rPr lang="en-US" dirty="0" smtClean="0">
                <a:solidFill>
                  <a:srgbClr val="FF0000"/>
                </a:solidFill>
              </a:rPr>
              <a:t>ace, Color, and National </a:t>
            </a:r>
            <a:r>
              <a:rPr lang="en-US" dirty="0">
                <a:solidFill>
                  <a:srgbClr val="FF0000"/>
                </a:solidFill>
              </a:rPr>
              <a:t>O</a:t>
            </a:r>
            <a:r>
              <a:rPr lang="en-US" dirty="0" smtClean="0">
                <a:solidFill>
                  <a:srgbClr val="FF0000"/>
                </a:solidFill>
              </a:rPr>
              <a:t>rigin</a:t>
            </a:r>
            <a:r>
              <a:rPr lang="en-US" dirty="0" smtClean="0"/>
              <a:t/>
            </a:r>
            <a:br>
              <a:rPr lang="en-US" dirty="0" smtClean="0"/>
            </a:br>
            <a:endParaRPr lang="en-US" sz="2200" dirty="0" smtClean="0"/>
          </a:p>
          <a:p>
            <a:pPr eaLnBrk="1" hangingPunct="1">
              <a:lnSpc>
                <a:spcPct val="110000"/>
              </a:lnSpc>
              <a:spcBef>
                <a:spcPts val="0"/>
              </a:spcBef>
            </a:pPr>
            <a:r>
              <a:rPr lang="en-US" dirty="0" smtClean="0"/>
              <a:t>Sections 503 &amp; 504 of the Rehabilitation Act of 1973 and the Americans with Disabilities Act (ADA), &amp; the ADA Amendments Act of 2008</a:t>
            </a:r>
          </a:p>
          <a:p>
            <a:pPr marL="365760" lvl="1" indent="0" eaLnBrk="1" hangingPunct="1">
              <a:lnSpc>
                <a:spcPct val="110000"/>
              </a:lnSpc>
              <a:spcBef>
                <a:spcPts val="0"/>
              </a:spcBef>
              <a:buNone/>
            </a:pPr>
            <a:r>
              <a:rPr lang="en-US" sz="2200" dirty="0" smtClean="0"/>
              <a:t>	</a:t>
            </a:r>
            <a:r>
              <a:rPr lang="en-US" dirty="0" smtClean="0"/>
              <a:t>- </a:t>
            </a:r>
            <a:r>
              <a:rPr lang="en-US" dirty="0" smtClean="0">
                <a:solidFill>
                  <a:srgbClr val="FF0000"/>
                </a:solidFill>
              </a:rPr>
              <a:t>Disability</a:t>
            </a:r>
            <a:r>
              <a:rPr lang="en-US" sz="2200" dirty="0" smtClean="0"/>
              <a:t/>
            </a:r>
            <a:br>
              <a:rPr lang="en-US" sz="2200" dirty="0" smtClean="0"/>
            </a:br>
            <a:endParaRPr lang="en-US" sz="2200" dirty="0" smtClean="0"/>
          </a:p>
          <a:p>
            <a:pPr eaLnBrk="1" hangingPunct="1">
              <a:lnSpc>
                <a:spcPct val="110000"/>
              </a:lnSpc>
              <a:spcBef>
                <a:spcPts val="0"/>
              </a:spcBef>
            </a:pPr>
            <a:r>
              <a:rPr lang="en-US" dirty="0" smtClean="0"/>
              <a:t>Title IX of the Education Amendments of 1972 </a:t>
            </a:r>
          </a:p>
          <a:p>
            <a:pPr marL="365760" lvl="1" indent="0" eaLnBrk="1" hangingPunct="1">
              <a:lnSpc>
                <a:spcPct val="120000"/>
              </a:lnSpc>
              <a:spcBef>
                <a:spcPts val="0"/>
              </a:spcBef>
              <a:buNone/>
            </a:pPr>
            <a:r>
              <a:rPr lang="en-US" sz="2200" dirty="0" smtClean="0"/>
              <a:t>	</a:t>
            </a:r>
            <a:r>
              <a:rPr lang="en-US" dirty="0" smtClean="0"/>
              <a:t>- </a:t>
            </a:r>
            <a:r>
              <a:rPr lang="en-US" dirty="0" smtClean="0">
                <a:solidFill>
                  <a:srgbClr val="FF0000"/>
                </a:solidFill>
              </a:rPr>
              <a:t>Sex</a:t>
            </a:r>
            <a:r>
              <a:rPr lang="en-US" sz="2200" dirty="0" smtClean="0"/>
              <a:t/>
            </a:r>
            <a:br>
              <a:rPr lang="en-US" sz="2200" dirty="0" smtClean="0"/>
            </a:br>
            <a:endParaRPr lang="en-US" dirty="0" smtClean="0"/>
          </a:p>
          <a:p>
            <a:pPr eaLnBrk="1" hangingPunct="1">
              <a:lnSpc>
                <a:spcPct val="110000"/>
              </a:lnSpc>
              <a:spcBef>
                <a:spcPts val="0"/>
              </a:spcBef>
            </a:pPr>
            <a:r>
              <a:rPr lang="en-US" dirty="0" smtClean="0"/>
              <a:t>Age Discrimination Act of 1975</a:t>
            </a:r>
          </a:p>
          <a:p>
            <a:pPr marL="365760" lvl="1" indent="0" eaLnBrk="1" hangingPunct="1">
              <a:lnSpc>
                <a:spcPct val="110000"/>
              </a:lnSpc>
              <a:spcBef>
                <a:spcPts val="0"/>
              </a:spcBef>
              <a:buNone/>
            </a:pPr>
            <a:r>
              <a:rPr lang="en-US" dirty="0" smtClean="0"/>
              <a:t>	- </a:t>
            </a:r>
            <a:r>
              <a:rPr lang="en-US" dirty="0" smtClean="0">
                <a:solidFill>
                  <a:srgbClr val="FF0000"/>
                </a:solidFill>
              </a:rPr>
              <a:t>Age</a:t>
            </a:r>
          </a:p>
          <a:p>
            <a:pPr eaLnBrk="1" hangingPunct="1">
              <a:buFont typeface="Wingdings" pitchFamily="2" charset="2"/>
              <a:buNone/>
            </a:pPr>
            <a:endParaRPr lang="en-US" dirty="0" smtClean="0"/>
          </a:p>
        </p:txBody>
      </p:sp>
      <p:sp>
        <p:nvSpPr>
          <p:cNvPr id="4099" name="Rectangle 2"/>
          <p:cNvSpPr>
            <a:spLocks noGrp="1" noChangeArrowheads="1"/>
          </p:cNvSpPr>
          <p:nvPr>
            <p:ph type="title"/>
          </p:nvPr>
        </p:nvSpPr>
        <p:spPr>
          <a:xfrm>
            <a:off x="457200" y="274638"/>
            <a:ext cx="8229600" cy="925512"/>
          </a:xfrm>
        </p:spPr>
        <p:txBody>
          <a:bodyPr>
            <a:normAutofit/>
          </a:bodyPr>
          <a:lstStyle/>
          <a:p>
            <a:pPr algn="ctr" eaLnBrk="1" hangingPunct="1"/>
            <a:r>
              <a:rPr lang="en-US" sz="4000" dirty="0" smtClean="0">
                <a:solidFill>
                  <a:srgbClr val="006A95"/>
                </a:solidFill>
              </a:rPr>
              <a:t>Civil Rights Laws</a:t>
            </a:r>
          </a:p>
        </p:txBody>
      </p:sp>
    </p:spTree>
    <p:extLst>
      <p:ext uri="{BB962C8B-B14F-4D97-AF65-F5344CB8AC3E}">
        <p14:creationId xmlns:p14="http://schemas.microsoft.com/office/powerpoint/2010/main" val="685458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590550" y="1533525"/>
            <a:ext cx="7991475" cy="3943349"/>
          </a:xfrm>
        </p:spPr>
        <p:txBody>
          <a:bodyPr>
            <a:normAutofit lnSpcReduction="10000"/>
          </a:bodyPr>
          <a:lstStyle/>
          <a:p>
            <a:pPr marL="0" indent="0">
              <a:buNone/>
            </a:pPr>
            <a:endParaRPr lang="en-US" altLang="en-US" dirty="0" smtClean="0"/>
          </a:p>
          <a:p>
            <a:r>
              <a:rPr lang="en-US" altLang="en-US" sz="4000" dirty="0"/>
              <a:t>Different treatment </a:t>
            </a:r>
            <a:r>
              <a:rPr lang="en-US" altLang="en-US" sz="4000" dirty="0" smtClean="0"/>
              <a:t>or Denial of Benefits</a:t>
            </a:r>
            <a:endParaRPr lang="en-US" altLang="en-US" sz="4000" dirty="0"/>
          </a:p>
          <a:p>
            <a:r>
              <a:rPr lang="en-US" altLang="en-US" sz="4000" dirty="0" smtClean="0"/>
              <a:t>Either </a:t>
            </a:r>
            <a:r>
              <a:rPr lang="en-US" altLang="en-US" sz="4000" dirty="0"/>
              <a:t>intentionally, by neglect or by the actions or lack of actions </a:t>
            </a:r>
          </a:p>
          <a:p>
            <a:r>
              <a:rPr lang="en-US" altLang="en-US" sz="4000" dirty="0"/>
              <a:t>Based on the protected classes.</a:t>
            </a:r>
          </a:p>
          <a:p>
            <a:pPr eaLnBrk="1" hangingPunct="1">
              <a:buFont typeface="Wingdings" pitchFamily="2" charset="2"/>
              <a:buNone/>
            </a:pPr>
            <a:endParaRPr lang="en-US" dirty="0" smtClean="0"/>
          </a:p>
        </p:txBody>
      </p:sp>
      <p:sp>
        <p:nvSpPr>
          <p:cNvPr id="4099" name="Rectangle 2"/>
          <p:cNvSpPr>
            <a:spLocks noGrp="1" noChangeArrowheads="1"/>
          </p:cNvSpPr>
          <p:nvPr>
            <p:ph type="title"/>
          </p:nvPr>
        </p:nvSpPr>
        <p:spPr>
          <a:xfrm>
            <a:off x="457200" y="274638"/>
            <a:ext cx="8229600" cy="925512"/>
          </a:xfrm>
        </p:spPr>
        <p:txBody>
          <a:bodyPr>
            <a:normAutofit/>
          </a:bodyPr>
          <a:lstStyle/>
          <a:p>
            <a:pPr algn="ctr" eaLnBrk="1" hangingPunct="1"/>
            <a:r>
              <a:rPr lang="en-US" sz="4000" dirty="0" smtClean="0">
                <a:solidFill>
                  <a:srgbClr val="006A95"/>
                </a:solidFill>
              </a:rPr>
              <a:t>Discrimination</a:t>
            </a:r>
          </a:p>
        </p:txBody>
      </p:sp>
    </p:spTree>
    <p:extLst>
      <p:ext uri="{BB962C8B-B14F-4D97-AF65-F5344CB8AC3E}">
        <p14:creationId xmlns:p14="http://schemas.microsoft.com/office/powerpoint/2010/main" val="2594431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34950"/>
            <a:ext cx="8229600" cy="706438"/>
          </a:xfrm>
          <a:noFill/>
        </p:spPr>
        <p:txBody>
          <a:bodyPr/>
          <a:lstStyle/>
          <a:p>
            <a:r>
              <a:rPr lang="en-US" altLang="en-US" dirty="0" smtClean="0">
                <a:solidFill>
                  <a:srgbClr val="006A95"/>
                </a:solidFill>
              </a:rPr>
              <a:t>Protected Class Categories</a:t>
            </a:r>
          </a:p>
        </p:txBody>
      </p:sp>
      <p:sp>
        <p:nvSpPr>
          <p:cNvPr id="13315" name="Content Placeholder 1"/>
          <p:cNvSpPr>
            <a:spLocks noGrp="1"/>
          </p:cNvSpPr>
          <p:nvPr>
            <p:ph sz="half" idx="1"/>
          </p:nvPr>
        </p:nvSpPr>
        <p:spPr>
          <a:xfrm>
            <a:off x="457200" y="941388"/>
            <a:ext cx="4038600" cy="4792662"/>
          </a:xfrm>
        </p:spPr>
        <p:txBody>
          <a:bodyPr/>
          <a:lstStyle/>
          <a:p>
            <a:r>
              <a:rPr lang="en-US" altLang="en-US" dirty="0" smtClean="0"/>
              <a:t>Race</a:t>
            </a:r>
          </a:p>
          <a:p>
            <a:r>
              <a:rPr lang="en-US" altLang="en-US" dirty="0" smtClean="0"/>
              <a:t>Color</a:t>
            </a:r>
          </a:p>
          <a:p>
            <a:r>
              <a:rPr lang="en-US" altLang="en-US" dirty="0" smtClean="0"/>
              <a:t>National Origin</a:t>
            </a:r>
          </a:p>
          <a:p>
            <a:r>
              <a:rPr lang="en-US" altLang="en-US" dirty="0" smtClean="0"/>
              <a:t>Religion</a:t>
            </a:r>
          </a:p>
          <a:p>
            <a:r>
              <a:rPr lang="en-US" altLang="en-US" dirty="0" smtClean="0"/>
              <a:t>Sex</a:t>
            </a:r>
          </a:p>
          <a:p>
            <a:r>
              <a:rPr lang="en-US" altLang="en-US" dirty="0" smtClean="0"/>
              <a:t>Gender </a:t>
            </a:r>
          </a:p>
          <a:p>
            <a:r>
              <a:rPr lang="en-US" altLang="en-US" dirty="0" smtClean="0"/>
              <a:t>Gender Expression</a:t>
            </a:r>
          </a:p>
          <a:p>
            <a:r>
              <a:rPr lang="en-US" altLang="en-US" dirty="0" smtClean="0"/>
              <a:t>Gender Identity</a:t>
            </a:r>
          </a:p>
          <a:p>
            <a:r>
              <a:rPr lang="en-US" altLang="en-US" dirty="0" smtClean="0"/>
              <a:t>Pregnancy</a:t>
            </a:r>
          </a:p>
          <a:p>
            <a:endParaRPr lang="en-US" altLang="en-US" dirty="0" smtClean="0"/>
          </a:p>
        </p:txBody>
      </p:sp>
      <p:sp>
        <p:nvSpPr>
          <p:cNvPr id="3" name="Content Placeholder 2"/>
          <p:cNvSpPr>
            <a:spLocks noGrp="1"/>
          </p:cNvSpPr>
          <p:nvPr>
            <p:ph sz="half" idx="2"/>
          </p:nvPr>
        </p:nvSpPr>
        <p:spPr>
          <a:xfrm>
            <a:off x="4648200" y="941388"/>
            <a:ext cx="4038600" cy="4792663"/>
          </a:xfrm>
        </p:spPr>
        <p:txBody>
          <a:bodyPr/>
          <a:lstStyle/>
          <a:p>
            <a:pPr>
              <a:buFont typeface="Arial" charset="0"/>
              <a:buChar char="•"/>
              <a:defRPr/>
            </a:pPr>
            <a:r>
              <a:rPr lang="en-US" altLang="en-US" dirty="0"/>
              <a:t>Disability </a:t>
            </a:r>
          </a:p>
          <a:p>
            <a:pPr>
              <a:buFont typeface="Arial" charset="0"/>
              <a:buChar char="•"/>
              <a:defRPr/>
            </a:pPr>
            <a:r>
              <a:rPr lang="en-US" altLang="en-US" dirty="0"/>
              <a:t>Medical Condition</a:t>
            </a:r>
          </a:p>
          <a:p>
            <a:pPr>
              <a:buFont typeface="Arial" charset="0"/>
              <a:buChar char="•"/>
              <a:defRPr/>
            </a:pPr>
            <a:r>
              <a:rPr lang="en-US" altLang="en-US" dirty="0"/>
              <a:t>Genetic Information</a:t>
            </a:r>
          </a:p>
          <a:p>
            <a:pPr>
              <a:buFont typeface="Arial" charset="0"/>
              <a:buChar char="•"/>
              <a:defRPr/>
            </a:pPr>
            <a:r>
              <a:rPr lang="en-US" altLang="en-US" dirty="0"/>
              <a:t>Ancestry </a:t>
            </a:r>
          </a:p>
          <a:p>
            <a:pPr>
              <a:buFont typeface="Arial" charset="0"/>
              <a:buChar char="•"/>
              <a:defRPr/>
            </a:pPr>
            <a:r>
              <a:rPr lang="en-US" altLang="en-US" dirty="0"/>
              <a:t>Marital Status</a:t>
            </a:r>
          </a:p>
          <a:p>
            <a:pPr>
              <a:buFont typeface="Arial" charset="0"/>
              <a:buChar char="•"/>
              <a:defRPr/>
            </a:pPr>
            <a:r>
              <a:rPr lang="en-US" altLang="en-US" dirty="0"/>
              <a:t>Age</a:t>
            </a:r>
          </a:p>
          <a:p>
            <a:pPr>
              <a:buFont typeface="Arial" charset="0"/>
              <a:buChar char="•"/>
              <a:defRPr/>
            </a:pPr>
            <a:r>
              <a:rPr lang="en-US" altLang="en-US" dirty="0"/>
              <a:t>Sexual Orientation</a:t>
            </a:r>
          </a:p>
          <a:p>
            <a:pPr>
              <a:buFont typeface="Arial" charset="0"/>
              <a:buChar char="•"/>
              <a:defRPr/>
            </a:pPr>
            <a:r>
              <a:rPr lang="en-US" altLang="en-US" dirty="0"/>
              <a:t>Citizenship</a:t>
            </a:r>
          </a:p>
          <a:p>
            <a:pPr>
              <a:buFont typeface="Arial" charset="0"/>
              <a:buChar char="•"/>
              <a:defRPr/>
            </a:pPr>
            <a:r>
              <a:rPr lang="en-US" altLang="en-US" dirty="0"/>
              <a:t>Veteran </a:t>
            </a:r>
          </a:p>
          <a:p>
            <a:pPr marL="0" indent="0">
              <a:buFont typeface="Arial" charset="0"/>
              <a:buNone/>
              <a:defRPr/>
            </a:pPr>
            <a:endParaRPr lang="en-US" altLang="en-US" dirty="0"/>
          </a:p>
          <a:p>
            <a:pPr>
              <a:buFont typeface="Arial" charset="0"/>
              <a:buChar char="•"/>
              <a:defRPr/>
            </a:pPr>
            <a:endParaRPr lang="en-US" dirty="0"/>
          </a:p>
        </p:txBody>
      </p:sp>
      <p:sp>
        <p:nvSpPr>
          <p:cNvPr id="2" name="TextBox 1"/>
          <p:cNvSpPr txBox="1"/>
          <p:nvPr/>
        </p:nvSpPr>
        <p:spPr>
          <a:xfrm>
            <a:off x="2324100" y="5589032"/>
            <a:ext cx="6591300" cy="646331"/>
          </a:xfrm>
          <a:prstGeom prst="rect">
            <a:avLst/>
          </a:prstGeom>
          <a:noFill/>
        </p:spPr>
        <p:txBody>
          <a:bodyPr wrap="square" rtlCol="0">
            <a:spAutoFit/>
          </a:bodyPr>
          <a:lstStyle/>
          <a:p>
            <a:r>
              <a:rPr lang="en-US" altLang="en-US" dirty="0"/>
              <a:t>	</a:t>
            </a:r>
            <a:r>
              <a:rPr lang="en-US" altLang="en-US" dirty="0" smtClean="0"/>
              <a:t>        </a:t>
            </a:r>
          </a:p>
          <a:p>
            <a:r>
              <a:rPr lang="en-US" altLang="en-US" dirty="0"/>
              <a:t> </a:t>
            </a:r>
            <a:r>
              <a:rPr lang="en-US" altLang="en-US" dirty="0" smtClean="0"/>
              <a:t>                          Cannot </a:t>
            </a:r>
            <a:r>
              <a:rPr lang="en-US" altLang="en-US" dirty="0"/>
              <a:t>discriminate on the bases of </a:t>
            </a:r>
            <a:r>
              <a:rPr lang="en-US" altLang="en-US" dirty="0" smtClean="0"/>
              <a:t>a protected class</a:t>
            </a:r>
            <a:endParaRPr lang="en-US" dirty="0"/>
          </a:p>
        </p:txBody>
      </p:sp>
    </p:spTree>
    <p:extLst>
      <p:ext uri="{BB962C8B-B14F-4D97-AF65-F5344CB8AC3E}">
        <p14:creationId xmlns:p14="http://schemas.microsoft.com/office/powerpoint/2010/main" val="1349956658"/>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3400" y="685800"/>
            <a:ext cx="8229600" cy="914400"/>
          </a:xfrm>
          <a:noFill/>
        </p:spPr>
        <p:txBody>
          <a:bodyPr/>
          <a:lstStyle/>
          <a:p>
            <a:r>
              <a:rPr lang="en-US" altLang="en-US" sz="4000" dirty="0" smtClean="0">
                <a:solidFill>
                  <a:srgbClr val="006A95"/>
                </a:solidFill>
              </a:rPr>
              <a:t>UC Non-Discrimination Statement</a:t>
            </a:r>
          </a:p>
        </p:txBody>
      </p:sp>
      <p:sp>
        <p:nvSpPr>
          <p:cNvPr id="15363" name="Content Placeholder 2"/>
          <p:cNvSpPr>
            <a:spLocks noGrp="1"/>
          </p:cNvSpPr>
          <p:nvPr>
            <p:ph idx="1"/>
          </p:nvPr>
        </p:nvSpPr>
        <p:spPr>
          <a:xfrm>
            <a:off x="533400" y="2057400"/>
            <a:ext cx="8343900" cy="3733800"/>
          </a:xfrm>
        </p:spPr>
        <p:txBody>
          <a:bodyPr/>
          <a:lstStyle/>
          <a:p>
            <a:pPr marL="0" indent="0">
              <a:buFont typeface="Arial" panose="020B0604020202020204" pitchFamily="34" charset="0"/>
              <a:buNone/>
            </a:pPr>
            <a:r>
              <a:rPr lang="en-US" altLang="en-US" sz="2400" dirty="0" smtClean="0"/>
              <a:t>The University of California prohibits discrimination against or </a:t>
            </a:r>
          </a:p>
          <a:p>
            <a:pPr marL="0" indent="0">
              <a:buFont typeface="Arial" panose="020B0604020202020204" pitchFamily="34" charset="0"/>
              <a:buNone/>
            </a:pPr>
            <a:r>
              <a:rPr lang="en-US" altLang="en-US" sz="2400" dirty="0" smtClean="0"/>
              <a:t>harassment on the basis of race, color, national origin, religion, </a:t>
            </a:r>
          </a:p>
          <a:p>
            <a:pPr marL="0" indent="0">
              <a:buFont typeface="Arial" panose="020B0604020202020204" pitchFamily="34" charset="0"/>
              <a:buNone/>
            </a:pPr>
            <a:r>
              <a:rPr lang="en-US" altLang="en-US" sz="2400" dirty="0" smtClean="0"/>
              <a:t>sex, gender, gender expression, gender identity, pregnancy, </a:t>
            </a:r>
          </a:p>
          <a:p>
            <a:pPr marL="0" indent="0">
              <a:buFont typeface="Arial" panose="020B0604020202020204" pitchFamily="34" charset="0"/>
              <a:buNone/>
            </a:pPr>
            <a:r>
              <a:rPr lang="en-US" altLang="en-US" sz="2400" dirty="0" smtClean="0"/>
              <a:t>physical or mental disability, medical condition (cancer related </a:t>
            </a:r>
          </a:p>
          <a:p>
            <a:pPr marL="0" indent="0">
              <a:buFont typeface="Arial" panose="020B0604020202020204" pitchFamily="34" charset="0"/>
              <a:buNone/>
            </a:pPr>
            <a:r>
              <a:rPr lang="en-US" altLang="en-US" sz="2400" dirty="0" smtClean="0"/>
              <a:t>or genetic characteristics), genetic information (including family </a:t>
            </a:r>
          </a:p>
          <a:p>
            <a:pPr marL="0" indent="0">
              <a:buFont typeface="Arial" panose="020B0604020202020204" pitchFamily="34" charset="0"/>
              <a:buNone/>
            </a:pPr>
            <a:r>
              <a:rPr lang="en-US" altLang="en-US" sz="2400" dirty="0" smtClean="0"/>
              <a:t>medical history), ancestry, marital status, age, sexual orientation,</a:t>
            </a:r>
          </a:p>
          <a:p>
            <a:pPr marL="0" indent="0">
              <a:buFont typeface="Arial" panose="020B0604020202020204" pitchFamily="34" charset="0"/>
              <a:buNone/>
            </a:pPr>
            <a:r>
              <a:rPr lang="en-US" altLang="en-US" sz="2400" dirty="0" smtClean="0"/>
              <a:t>citizenship, status as a protected veteran or service in the </a:t>
            </a:r>
          </a:p>
          <a:p>
            <a:pPr marL="0" indent="0">
              <a:buFont typeface="Arial" panose="020B0604020202020204" pitchFamily="34" charset="0"/>
              <a:buNone/>
            </a:pPr>
            <a:r>
              <a:rPr lang="en-US" altLang="en-US" sz="2400" dirty="0" smtClean="0"/>
              <a:t>uniformed services.</a:t>
            </a:r>
          </a:p>
          <a:p>
            <a:pPr marL="0" indent="0">
              <a:buFont typeface="Arial" panose="020B0604020202020204" pitchFamily="34" charset="0"/>
              <a:buNone/>
            </a:pPr>
            <a:endParaRPr lang="en-US" altLang="en-US" sz="2500" dirty="0" smtClean="0"/>
          </a:p>
        </p:txBody>
      </p:sp>
    </p:spTree>
    <p:extLst>
      <p:ext uri="{BB962C8B-B14F-4D97-AF65-F5344CB8AC3E}">
        <p14:creationId xmlns:p14="http://schemas.microsoft.com/office/powerpoint/2010/main" val="1405674405"/>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ANRBrand_UC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ANR_2015_SIC_slide</Template>
  <TotalTime>3499</TotalTime>
  <Words>1930</Words>
  <Application>Microsoft Office PowerPoint</Application>
  <PresentationFormat>On-screen Show (4:3)</PresentationFormat>
  <Paragraphs>257</Paragraphs>
  <Slides>25</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ＭＳ Ｐゴシック</vt:lpstr>
      <vt:lpstr>ＭＳ Ｐゴシック</vt:lpstr>
      <vt:lpstr>Arial</vt:lpstr>
      <vt:lpstr>Calibri</vt:lpstr>
      <vt:lpstr>Cambria</vt:lpstr>
      <vt:lpstr>Times New Roman</vt:lpstr>
      <vt:lpstr>Wingdings</vt:lpstr>
      <vt:lpstr>ANRBrand_UCCE</vt:lpstr>
      <vt:lpstr>Custom Design</vt:lpstr>
      <vt:lpstr>   Civil Rights  Compliance              and                                     Outreach                    October 11, 2017 </vt:lpstr>
      <vt:lpstr> Objectives</vt:lpstr>
      <vt:lpstr>USDA Civil Rights</vt:lpstr>
      <vt:lpstr>Civil Rights Laws</vt:lpstr>
      <vt:lpstr>Civil Rights Laws</vt:lpstr>
      <vt:lpstr>Civil Rights Laws</vt:lpstr>
      <vt:lpstr>Discrimination</vt:lpstr>
      <vt:lpstr>Protected Class Categories</vt:lpstr>
      <vt:lpstr>UC Non-Discrimination Statement</vt:lpstr>
      <vt:lpstr>Retaliation Prohibited </vt:lpstr>
      <vt:lpstr>Retaliation Examples</vt:lpstr>
      <vt:lpstr>Assure Nondiscrimination</vt:lpstr>
      <vt:lpstr>PowerPoint Presentation</vt:lpstr>
      <vt:lpstr>Why Collect Data</vt:lpstr>
      <vt:lpstr>Purpose of Data Collection</vt:lpstr>
      <vt:lpstr>Potential Clientele</vt:lpstr>
      <vt:lpstr>Actual Clientele</vt:lpstr>
      <vt:lpstr>Program Compliance</vt:lpstr>
      <vt:lpstr>Program Compliance</vt:lpstr>
      <vt:lpstr>Program Compliance</vt:lpstr>
      <vt:lpstr>Ways to Collect Data</vt:lpstr>
      <vt:lpstr>Do I need to Keep Records of Who Participates in My Program</vt:lpstr>
      <vt:lpstr>Indicators of Non-Compliance</vt:lpstr>
      <vt:lpstr>Resources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I Sims</dc:creator>
  <cp:lastModifiedBy>Katelyn Brooks Ogburn</cp:lastModifiedBy>
  <cp:revision>250</cp:revision>
  <cp:lastPrinted>2017-10-10T22:40:01Z</cp:lastPrinted>
  <dcterms:created xsi:type="dcterms:W3CDTF">2017-04-05T20:16:43Z</dcterms:created>
  <dcterms:modified xsi:type="dcterms:W3CDTF">2017-10-26T17:49:36Z</dcterms:modified>
</cp:coreProperties>
</file>