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93"/>
  </p:notesMasterIdLst>
  <p:handoutMasterIdLst>
    <p:handoutMasterId r:id="rId94"/>
  </p:handoutMasterIdLst>
  <p:sldIdLst>
    <p:sldId id="284" r:id="rId2"/>
    <p:sldId id="272" r:id="rId3"/>
    <p:sldId id="256" r:id="rId4"/>
    <p:sldId id="311" r:id="rId5"/>
    <p:sldId id="312" r:id="rId6"/>
    <p:sldId id="313" r:id="rId7"/>
    <p:sldId id="408" r:id="rId8"/>
    <p:sldId id="314" r:id="rId9"/>
    <p:sldId id="273" r:id="rId10"/>
    <p:sldId id="396" r:id="rId11"/>
    <p:sldId id="306" r:id="rId12"/>
    <p:sldId id="275" r:id="rId13"/>
    <p:sldId id="367" r:id="rId14"/>
    <p:sldId id="368" r:id="rId15"/>
    <p:sldId id="369" r:id="rId16"/>
    <p:sldId id="402" r:id="rId17"/>
    <p:sldId id="403" r:id="rId18"/>
    <p:sldId id="365" r:id="rId19"/>
    <p:sldId id="372" r:id="rId20"/>
    <p:sldId id="373" r:id="rId21"/>
    <p:sldId id="400" r:id="rId22"/>
    <p:sldId id="405" r:id="rId23"/>
    <p:sldId id="404" r:id="rId24"/>
    <p:sldId id="276" r:id="rId25"/>
    <p:sldId id="379" r:id="rId26"/>
    <p:sldId id="381" r:id="rId27"/>
    <p:sldId id="406" r:id="rId28"/>
    <p:sldId id="387" r:id="rId29"/>
    <p:sldId id="386" r:id="rId30"/>
    <p:sldId id="384" r:id="rId31"/>
    <p:sldId id="385" r:id="rId32"/>
    <p:sldId id="375" r:id="rId33"/>
    <p:sldId id="376" r:id="rId34"/>
    <p:sldId id="392" r:id="rId35"/>
    <p:sldId id="382" r:id="rId36"/>
    <p:sldId id="397" r:id="rId37"/>
    <p:sldId id="308" r:id="rId38"/>
    <p:sldId id="336" r:id="rId39"/>
    <p:sldId id="343" r:id="rId40"/>
    <p:sldId id="374" r:id="rId41"/>
    <p:sldId id="344" r:id="rId42"/>
    <p:sldId id="345" r:id="rId43"/>
    <p:sldId id="346" r:id="rId44"/>
    <p:sldId id="390" r:id="rId45"/>
    <p:sldId id="389" r:id="rId46"/>
    <p:sldId id="407" r:id="rId47"/>
    <p:sldId id="391" r:id="rId48"/>
    <p:sldId id="339" r:id="rId49"/>
    <p:sldId id="393" r:id="rId50"/>
    <p:sldId id="340" r:id="rId51"/>
    <p:sldId id="341" r:id="rId52"/>
    <p:sldId id="394" r:id="rId53"/>
    <p:sldId id="399" r:id="rId54"/>
    <p:sldId id="395" r:id="rId55"/>
    <p:sldId id="348" r:id="rId56"/>
    <p:sldId id="377" r:id="rId57"/>
    <p:sldId id="309" r:id="rId58"/>
    <p:sldId id="347" r:id="rId59"/>
    <p:sldId id="287" r:id="rId60"/>
    <p:sldId id="288" r:id="rId61"/>
    <p:sldId id="289" r:id="rId62"/>
    <p:sldId id="290" r:id="rId63"/>
    <p:sldId id="351" r:id="rId64"/>
    <p:sldId id="293" r:id="rId65"/>
    <p:sldId id="294" r:id="rId66"/>
    <p:sldId id="352" r:id="rId67"/>
    <p:sldId id="297" r:id="rId68"/>
    <p:sldId id="353" r:id="rId69"/>
    <p:sldId id="354" r:id="rId70"/>
    <p:sldId id="355" r:id="rId71"/>
    <p:sldId id="300" r:id="rId72"/>
    <p:sldId id="301" r:id="rId73"/>
    <p:sldId id="302" r:id="rId74"/>
    <p:sldId id="303" r:id="rId75"/>
    <p:sldId id="304" r:id="rId76"/>
    <p:sldId id="356" r:id="rId77"/>
    <p:sldId id="401" r:id="rId78"/>
    <p:sldId id="349" r:id="rId79"/>
    <p:sldId id="316" r:id="rId80"/>
    <p:sldId id="357" r:id="rId81"/>
    <p:sldId id="362" r:id="rId82"/>
    <p:sldId id="358" r:id="rId83"/>
    <p:sldId id="359" r:id="rId84"/>
    <p:sldId id="363" r:id="rId85"/>
    <p:sldId id="360" r:id="rId86"/>
    <p:sldId id="361" r:id="rId87"/>
    <p:sldId id="350" r:id="rId88"/>
    <p:sldId id="364" r:id="rId89"/>
    <p:sldId id="286" r:id="rId90"/>
    <p:sldId id="283" r:id="rId91"/>
    <p:sldId id="296" r:id="rId9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frameSlides="1"/>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66" d="100"/>
          <a:sy n="66" d="100"/>
        </p:scale>
        <p:origin x="-880" y="-4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notesMaster" Target="notesMasters/notesMaster1.xml"/><Relationship Id="rId94" Type="http://schemas.openxmlformats.org/officeDocument/2006/relationships/handoutMaster" Target="handoutMasters/handoutMaster1.xml"/><Relationship Id="rId95" Type="http://schemas.openxmlformats.org/officeDocument/2006/relationships/printerSettings" Target="printerSettings/printerSettings1.bin"/><Relationship Id="rId96" Type="http://schemas.openxmlformats.org/officeDocument/2006/relationships/presProps" Target="presProps.xml"/><Relationship Id="rId97" Type="http://schemas.openxmlformats.org/officeDocument/2006/relationships/viewProps" Target="viewProps.xml"/><Relationship Id="rId98" Type="http://schemas.openxmlformats.org/officeDocument/2006/relationships/theme" Target="theme/theme1.xml"/><Relationship Id="rId9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755676A-9EF2-C146-8303-A7976AB4C7A6}" type="datetimeFigureOut">
              <a:rPr lang="en-US" smtClean="0"/>
              <a:pPr/>
              <a:t>4/7/18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9F6F3F0-9A19-EA44-A377-61FCDCF2A32B}" type="slidenum">
              <a:rPr lang="en-US" smtClean="0"/>
              <a:pPr/>
              <a:t>‹#›</a:t>
            </a:fld>
            <a:endParaRPr lang="en-US"/>
          </a:p>
        </p:txBody>
      </p:sp>
    </p:spTree>
    <p:extLst>
      <p:ext uri="{BB962C8B-B14F-4D97-AF65-F5344CB8AC3E}">
        <p14:creationId xmlns:p14="http://schemas.microsoft.com/office/powerpoint/2010/main" val="5047941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1859FB-30DD-4A49-BF6F-03717593B6AD}" type="datetimeFigureOut">
              <a:rPr lang="en-US" smtClean="0"/>
              <a:pPr/>
              <a:t>4/7/18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0BD18C-3ACA-3E47-9712-E83975F5D1FF}" type="slidenum">
              <a:rPr lang="en-US" smtClean="0"/>
              <a:pPr/>
              <a:t>‹#›</a:t>
            </a:fld>
            <a:endParaRPr lang="en-US"/>
          </a:p>
        </p:txBody>
      </p:sp>
    </p:spTree>
    <p:extLst>
      <p:ext uri="{BB962C8B-B14F-4D97-AF65-F5344CB8AC3E}">
        <p14:creationId xmlns:p14="http://schemas.microsoft.com/office/powerpoint/2010/main" val="17295441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 Id="rId3" Type="http://schemas.openxmlformats.org/officeDocument/2006/relationships/hyperlink" Target="http://www.bhg.com/shop/garden-and-yard/structures/trellises-a2414.html?psrc=C1302BLS0000C089c&amp;lc=int_mb_1001"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 Id="rId3" Type="http://schemas.openxmlformats.org/officeDocument/2006/relationships/hyperlink" Target="http://www.bhg.com/gardening/vegetable/vegetables/"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 Id="rId3" Type="http://schemas.openxmlformats.org/officeDocument/2006/relationships/hyperlink" Target="http://www.bhg.com/home-improvement/porch/porch/porches/"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 Id="rId3" Type="http://schemas.openxmlformats.org/officeDocument/2006/relationships/hyperlink" Target="http://www.ipm.ucdavis.edu/PMG/GARDEN/CONTROLS/copper.html"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ipm.ucdavis.edu/PMG/GARDEN/VEGES/DISEASES/ID/idfusarvertwilt.html" TargetMode="External"/><Relationship Id="rId4" Type="http://schemas.openxmlformats.org/officeDocument/2006/relationships/hyperlink" Target="http://www.ipm.ucdavis.edu/PMG/GARDEN/VEGES/DISEASES/LIFECYCLE/lcfusariumwilt.html" TargetMode="External"/><Relationship Id="rId5" Type="http://schemas.openxmlformats.org/officeDocument/2006/relationships/hyperlink" Target="http://www.ipm.ucdavis.edu/PMG/GARDEN/ENVIRON/soilsolarization.html" TargetMode="External"/><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ipm.ucdavis.edu/PMG/GARDEN/VEGES/DISEASES/ID/idfusarvertwilt.html" TargetMode="External"/><Relationship Id="rId4" Type="http://schemas.openxmlformats.org/officeDocument/2006/relationships/hyperlink" Target="http://www.ipm.ucdavis.edu/PMG/GARDEN/VEGES/DISEASES/LIFECYCLE/lctomverticillwilt.html" TargetMode="External"/><Relationship Id="rId5" Type="http://schemas.openxmlformats.org/officeDocument/2006/relationships/hyperlink" Target="http://www.ipm.ucdavis.edu/PMG/GARDEN/ENVIRON/soilsolarization.html" TargetMode="External"/><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ipm.ucdavis.edu/PMG/GARDEN/VEGES/PESTS/ID/idhornworms.html" TargetMode="External"/><Relationship Id="rId4" Type="http://schemas.openxmlformats.org/officeDocument/2006/relationships/hyperlink" Target="http://www.ipm.ucdavis.edu/PMG/GARDEN/VEGES/PESTS/LIFECYCLE/lchornworm.html" TargetMode="External"/><Relationship Id="rId5" Type="http://schemas.openxmlformats.org/officeDocument/2006/relationships/hyperlink" Target="http://www.ipm.ucdavis.edu/PMG/GARDEN/VEGES/PESTS/trichogramma.html" TargetMode="External"/><Relationship Id="rId6" Type="http://schemas.openxmlformats.org/officeDocument/2006/relationships/hyperlink" Target="http://www.ipm.ucdavis.edu/PMG/GARDEN/VEGES/PESTS/hyposoter.html" TargetMode="External"/><Relationship Id="rId7" Type="http://schemas.openxmlformats.org/officeDocument/2006/relationships/hyperlink" Target="http://www.ipm.ucdavis.edu/PMG/GARDEN/CONTROLS/genpredators.html" TargetMode="External"/><Relationship Id="rId8" Type="http://schemas.openxmlformats.org/officeDocument/2006/relationships/hyperlink" Target="http://www.ipm.ucdavis.edu/PMG/GARDEN/CONTROLS/bacillusthuring.html" TargetMode="External"/><Relationship Id="rId9" Type="http://schemas.openxmlformats.org/officeDocument/2006/relationships/hyperlink" Target="http://www.ipm.ucdavis.edu/PMG/GARDEN/CONTROLS/spinosad.html" TargetMode="External"/><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ipm.ucdavis.edu/PMG/GARDEN/VEGES/PESTS/ID/idtomrusmite.html" TargetMode="External"/><Relationship Id="rId4" Type="http://schemas.openxmlformats.org/officeDocument/2006/relationships/hyperlink" Target="http://www.ipm.ucdavis.edu/PMG/GARDEN/CONTROLS/sulfur.html" TargetMode="External"/><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 Id="rId3" Type="http://schemas.openxmlformats.org/officeDocument/2006/relationships/hyperlink" Target="http://www.ipm.ucdavis.edu/PMG/GARDEN/VEGES/CULTURAL/tomharvesting.html"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ipm.ucdavis.edu/PMG/GARDEN/VEGES/CULTURAL/tomwatering.html" TargetMode="External"/><Relationship Id="rId4" Type="http://schemas.openxmlformats.org/officeDocument/2006/relationships/hyperlink" Target="http://www.ipm.ucdavis.edu/PMG/GARDEN/ENVIRON/mulches.html" TargetMode="External"/><Relationship Id="rId5" Type="http://schemas.openxmlformats.org/officeDocument/2006/relationships/hyperlink" Target="http://www.ipm.ucdavis.edu/PMG/GARDEN/VEGES/CULTURAL/tompruning.html" TargetMode="External"/><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ipm.ucdavis.edu/PMG/GARDEN/VEGES/ENVIRON/idtomsunscald.html" TargetMode="External"/><Relationship Id="rId4" Type="http://schemas.openxmlformats.org/officeDocument/2006/relationships/hyperlink" Target="http://www.ipm.ucdavis.edu/PMG/GARDEN/VEGES/CULTURAL/tomwatering.html" TargetMode="External"/><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2</a:t>
            </a:fld>
            <a:endParaRPr lang="en-US"/>
          </a:p>
        </p:txBody>
      </p:sp>
    </p:spTree>
    <p:extLst>
      <p:ext uri="{BB962C8B-B14F-4D97-AF65-F5344CB8AC3E}">
        <p14:creationId xmlns:p14="http://schemas.microsoft.com/office/powerpoint/2010/main" val="332917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Determinate:</a:t>
            </a:r>
          </a:p>
          <a:p>
            <a:r>
              <a:rPr lang="en-US" dirty="0" smtClean="0"/>
              <a:t>2-5’ unless</a:t>
            </a:r>
            <a:r>
              <a:rPr lang="en-US" baseline="0" dirty="0" smtClean="0"/>
              <a:t> stated other wise, many will require a less rigid support system</a:t>
            </a:r>
          </a:p>
          <a:p>
            <a:r>
              <a:rPr lang="en-US" baseline="0" dirty="0" smtClean="0"/>
              <a:t>Bush variety will require some support</a:t>
            </a:r>
            <a:endParaRPr lang="en-US" dirty="0" smtClean="0"/>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solidFill>
                  <a:prstClr val="black"/>
                </a:solidFill>
              </a:rPr>
              <a:pPr/>
              <a:t>17</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Marion County, Oregon Master Gardeners field</a:t>
            </a:r>
            <a:r>
              <a:rPr lang="en-US" baseline="0" dirty="0" smtClean="0"/>
              <a:t> trials</a:t>
            </a:r>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22</a:t>
            </a:fld>
            <a:endParaRPr lang="en-US"/>
          </a:p>
        </p:txBody>
      </p:sp>
    </p:spTree>
    <p:extLst>
      <p:ext uri="{BB962C8B-B14F-4D97-AF65-F5344CB8AC3E}">
        <p14:creationId xmlns:p14="http://schemas.microsoft.com/office/powerpoint/2010/main" val="292584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rgbClr val="000000"/>
                </a:solidFill>
                <a:latin typeface="+mn-lt"/>
                <a:ea typeface="+mn-ea"/>
                <a:cs typeface="+mn-cs"/>
              </a:rPr>
              <a:t>Personal preferences</a:t>
            </a:r>
          </a:p>
          <a:p>
            <a:r>
              <a:rPr lang="en-US" sz="1200" kern="1200" dirty="0" smtClean="0">
                <a:solidFill>
                  <a:srgbClr val="000000"/>
                </a:solidFill>
                <a:latin typeface="+mn-lt"/>
                <a:ea typeface="+mn-ea"/>
                <a:cs typeface="+mn-cs"/>
              </a:rPr>
              <a:t>Color—so many choices!</a:t>
            </a:r>
          </a:p>
          <a:p>
            <a:r>
              <a:rPr lang="en-US" sz="1200" kern="1200" dirty="0" smtClean="0">
                <a:solidFill>
                  <a:srgbClr val="000000"/>
                </a:solidFill>
                <a:latin typeface="+mn-lt"/>
                <a:ea typeface="+mn-ea"/>
                <a:cs typeface="+mn-cs"/>
              </a:rPr>
              <a:t>Size—from teeny to pretty big!</a:t>
            </a:r>
          </a:p>
          <a:p>
            <a:r>
              <a:rPr lang="en-US" sz="1200" kern="1200" dirty="0" smtClean="0">
                <a:solidFill>
                  <a:srgbClr val="000000"/>
                </a:solidFill>
                <a:latin typeface="+mn-lt"/>
                <a:ea typeface="+mn-ea"/>
                <a:cs typeface="+mn-cs"/>
              </a:rPr>
              <a:t>Use—fresh, canning</a:t>
            </a:r>
          </a:p>
          <a:p>
            <a:r>
              <a:rPr lang="en-US" sz="1200" kern="1200" dirty="0" smtClean="0">
                <a:solidFill>
                  <a:srgbClr val="000000"/>
                </a:solidFill>
                <a:latin typeface="+mn-lt"/>
                <a:ea typeface="+mn-ea"/>
                <a:cs typeface="+mn-cs"/>
              </a:rPr>
              <a:t>Disease resistance   And now we’ll move from Plant Selection to Site Selection and Planting—Jane Berger</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23</a:t>
            </a:fld>
            <a:endParaRPr lang="en-US"/>
          </a:p>
        </p:txBody>
      </p:sp>
    </p:spTree>
    <p:extLst>
      <p:ext uri="{BB962C8B-B14F-4D97-AF65-F5344CB8AC3E}">
        <p14:creationId xmlns:p14="http://schemas.microsoft.com/office/powerpoint/2010/main" val="1921466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panose="020F0502020204030204" pitchFamily="34" charset="0"/>
              </a:rPr>
              <a:t>Full Sun - </a:t>
            </a:r>
            <a:r>
              <a:rPr lang="en-US" dirty="0">
                <a:latin typeface="Calibri" panose="020F0502020204030204" pitchFamily="34" charset="0"/>
              </a:rPr>
              <a:t>need 8 hours daily.</a:t>
            </a:r>
          </a:p>
          <a:p>
            <a:r>
              <a:rPr lang="en-US" b="1" dirty="0">
                <a:latin typeface="Calibri" panose="020F0502020204030204" pitchFamily="34" charset="0"/>
              </a:rPr>
              <a:t>Shade</a:t>
            </a:r>
            <a:r>
              <a:rPr lang="en-US" dirty="0">
                <a:latin typeface="Calibri" panose="020F0502020204030204" pitchFamily="34" charset="0"/>
              </a:rPr>
              <a:t> - know where it will occur throughout the growing season.</a:t>
            </a:r>
          </a:p>
          <a:p>
            <a:r>
              <a:rPr lang="en-US" dirty="0">
                <a:latin typeface="Calibri" panose="020F0502020204030204" pitchFamily="34" charset="0"/>
              </a:rPr>
              <a:t>.</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25</a:t>
            </a:fld>
            <a:endParaRPr lang="en-US" dirty="0"/>
          </a:p>
        </p:txBody>
      </p:sp>
    </p:spTree>
    <p:extLst>
      <p:ext uri="{BB962C8B-B14F-4D97-AF65-F5344CB8AC3E}">
        <p14:creationId xmlns:p14="http://schemas.microsoft.com/office/powerpoint/2010/main" val="3446991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panose="020F0502020204030204" pitchFamily="34" charset="0"/>
              </a:rPr>
              <a:t>Water</a:t>
            </a:r>
            <a:r>
              <a:rPr lang="en-US" dirty="0">
                <a:latin typeface="Calibri" panose="020F0502020204030204" pitchFamily="34" charset="0"/>
              </a:rPr>
              <a:t> - access should be close to garden.</a:t>
            </a:r>
          </a:p>
          <a:p>
            <a:endParaRPr lang="en-US" dirty="0">
              <a:latin typeface="Calibri" panose="020F0502020204030204" pitchFamily="34" charset="0"/>
            </a:endParaRPr>
          </a:p>
          <a:p>
            <a:r>
              <a:rPr lang="en-US" b="1" dirty="0">
                <a:latin typeface="Calibri" panose="020F0502020204030204" pitchFamily="34" charset="0"/>
              </a:rPr>
              <a:t>Crop rotation </a:t>
            </a:r>
            <a:r>
              <a:rPr lang="en-US" dirty="0">
                <a:latin typeface="Calibri" panose="020F0502020204030204" pitchFamily="34" charset="0"/>
              </a:rPr>
              <a:t>– don’t plant tomatoes, peppers, </a:t>
            </a:r>
            <a:r>
              <a:rPr lang="en-US" dirty="0" err="1">
                <a:latin typeface="Calibri" panose="020F0502020204030204" pitchFamily="34" charset="0"/>
              </a:rPr>
              <a:t>chiles</a:t>
            </a:r>
            <a:r>
              <a:rPr lang="en-US" dirty="0">
                <a:latin typeface="Calibri" panose="020F0502020204030204" pitchFamily="34" charset="0"/>
              </a:rPr>
              <a:t>, eggplant or potatoes in the same location as last year or, even better, the last 2 or 3 years.</a:t>
            </a:r>
          </a:p>
          <a:p>
            <a:endParaRPr lang="en-US" dirty="0">
              <a:latin typeface="Calibri" panose="020F0502020204030204" pitchFamily="34" charset="0"/>
            </a:endParaRPr>
          </a:p>
          <a:p>
            <a:endParaRPr lang="en-US" dirty="0">
              <a:latin typeface="Calibri" panose="020F0502020204030204" pitchFamily="34" charset="0"/>
            </a:endParaRPr>
          </a:p>
          <a:p>
            <a:r>
              <a:rPr lang="en-US" dirty="0">
                <a:latin typeface="Calibri" panose="020F0502020204030204" pitchFamily="34" charset="0"/>
              </a:rPr>
              <a:t>.</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26</a:t>
            </a:fld>
            <a:endParaRPr lang="en-US" dirty="0"/>
          </a:p>
        </p:txBody>
      </p:sp>
    </p:spTree>
    <p:extLst>
      <p:ext uri="{BB962C8B-B14F-4D97-AF65-F5344CB8AC3E}">
        <p14:creationId xmlns:p14="http://schemas.microsoft.com/office/powerpoint/2010/main" val="4265297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Crop rotation helps manage fertility, and reduce pest opportunities</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27</a:t>
            </a:fld>
            <a:endParaRPr lang="en-US"/>
          </a:p>
        </p:txBody>
      </p:sp>
    </p:spTree>
    <p:extLst>
      <p:ext uri="{BB962C8B-B14F-4D97-AF65-F5344CB8AC3E}">
        <p14:creationId xmlns:p14="http://schemas.microsoft.com/office/powerpoint/2010/main" val="877147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plant until after the last frost date.</a:t>
            </a:r>
          </a:p>
          <a:p>
            <a:r>
              <a:rPr lang="en-US" dirty="0">
                <a:latin typeface="Calibri" panose="020F0502020204030204" pitchFamily="34" charset="0"/>
              </a:rPr>
              <a:t>Probability of Frost in the Spring</a:t>
            </a:r>
          </a:p>
          <a:p>
            <a:r>
              <a:rPr lang="en-US" dirty="0">
                <a:latin typeface="Calibri" panose="020F0502020204030204" pitchFamily="34" charset="0"/>
              </a:rPr>
              <a:t>50% - Feb 22nd</a:t>
            </a:r>
          </a:p>
          <a:p>
            <a:r>
              <a:rPr lang="en-US" dirty="0">
                <a:latin typeface="Calibri" panose="020F0502020204030204" pitchFamily="34" charset="0"/>
              </a:rPr>
              <a:t>10% - April 6</a:t>
            </a:r>
            <a:r>
              <a:rPr lang="en-US" baseline="30000" dirty="0">
                <a:latin typeface="Calibri" panose="020F0502020204030204" pitchFamily="34" charset="0"/>
              </a:rPr>
              <a:t>th</a:t>
            </a:r>
            <a:endParaRPr lang="en-US" dirty="0">
              <a:latin typeface="Calibri" panose="020F0502020204030204" pitchFamily="34" charset="0"/>
            </a:endParaRPr>
          </a:p>
          <a:p>
            <a:pPr defTabSz="444398">
              <a:defRPr/>
            </a:pPr>
            <a:r>
              <a:rPr lang="en-US" dirty="0">
                <a:latin typeface="Calibri" panose="020F0502020204030204" pitchFamily="34" charset="0"/>
              </a:rPr>
              <a:t>If you plant too early you can use covers to protect from frost</a:t>
            </a:r>
          </a:p>
          <a:p>
            <a:pPr defTabSz="444398">
              <a:defRPr/>
            </a:pPr>
            <a:r>
              <a:rPr lang="en-US" dirty="0">
                <a:latin typeface="Calibri" panose="020F0502020204030204" pitchFamily="34" charset="0"/>
              </a:rPr>
              <a:t>And in the last 12 years, there has been frost in May and early June at least 5 times!</a:t>
            </a:r>
          </a:p>
          <a:p>
            <a:endParaRPr lang="en-US" dirty="0">
              <a:latin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29</a:t>
            </a:fld>
            <a:endParaRPr lang="en-US" dirty="0"/>
          </a:p>
        </p:txBody>
      </p:sp>
    </p:spTree>
    <p:extLst>
      <p:ext uri="{BB962C8B-B14F-4D97-AF65-F5344CB8AC3E}">
        <p14:creationId xmlns:p14="http://schemas.microsoft.com/office/powerpoint/2010/main" val="2822378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 the soil temperature before you plant.</a:t>
            </a:r>
          </a:p>
          <a:p>
            <a:r>
              <a:rPr lang="en-US" dirty="0">
                <a:latin typeface="Calibri" panose="020F0502020204030204" pitchFamily="34" charset="0"/>
              </a:rPr>
              <a:t>Soil temperature should be </a:t>
            </a:r>
          </a:p>
          <a:p>
            <a:r>
              <a:rPr lang="en-US" dirty="0">
                <a:latin typeface="Calibri" panose="020F0502020204030204" pitchFamily="34" charset="0"/>
              </a:rPr>
              <a:t>&gt;60 degrees during the day and </a:t>
            </a:r>
          </a:p>
          <a:p>
            <a:r>
              <a:rPr lang="en-US" dirty="0">
                <a:latin typeface="Calibri" panose="020F0502020204030204" pitchFamily="34" charset="0"/>
              </a:rPr>
              <a:t>&gt;50 degrees at night</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30</a:t>
            </a:fld>
            <a:endParaRPr lang="en-US" dirty="0"/>
          </a:p>
        </p:txBody>
      </p:sp>
    </p:spTree>
    <p:extLst>
      <p:ext uri="{BB962C8B-B14F-4D97-AF65-F5344CB8AC3E}">
        <p14:creationId xmlns:p14="http://schemas.microsoft.com/office/powerpoint/2010/main" val="1161308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for leafy, rather than tall.  But if you get a leggy one . . . Plant deeply!</a:t>
            </a:r>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31</a:t>
            </a:fld>
            <a:endParaRPr lang="en-US"/>
          </a:p>
        </p:txBody>
      </p:sp>
    </p:spTree>
    <p:extLst>
      <p:ext uri="{BB962C8B-B14F-4D97-AF65-F5344CB8AC3E}">
        <p14:creationId xmlns:p14="http://schemas.microsoft.com/office/powerpoint/2010/main" val="9619453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Drawings of tomato roots, one from the 1930s, the other from a German horticulturist.</a:t>
            </a:r>
          </a:p>
          <a:p>
            <a:r>
              <a:rPr lang="en-US" dirty="0" smtClean="0"/>
              <a:t>What they show is that the majority of the tomato roots are in the top foot of soil.</a:t>
            </a:r>
          </a:p>
          <a:p>
            <a:r>
              <a:rPr lang="en-US" dirty="0" smtClean="0"/>
              <a:t>The upper drawing shows</a:t>
            </a:r>
            <a:r>
              <a:rPr lang="en-US" baseline="0" dirty="0" smtClean="0"/>
              <a:t> what happens when you plant deep—the stem that was buried developed a lot of roots right under the surface.</a:t>
            </a:r>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32</a:t>
            </a:fld>
            <a:endParaRPr lang="en-US"/>
          </a:p>
        </p:txBody>
      </p:sp>
    </p:spTree>
    <p:extLst>
      <p:ext uri="{BB962C8B-B14F-4D97-AF65-F5344CB8AC3E}">
        <p14:creationId xmlns:p14="http://schemas.microsoft.com/office/powerpoint/2010/main" val="1903894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Notes: </a:t>
            </a:r>
          </a:p>
          <a:p>
            <a:r>
              <a:rPr lang="en-US" baseline="0" dirty="0" smtClean="0"/>
              <a:t>“So we can better serve our communities and improve the content and value of our program’s events and workshops, please be on the look-out for an email to access our online survey. The survey typically takes less than 10 minutes to complete. </a:t>
            </a:r>
            <a:r>
              <a:rPr lang="en-US" baseline="0" smtClean="0"/>
              <a:t>We are so grateful for your support of the UC Master Gardener Program”.</a:t>
            </a:r>
            <a:br>
              <a:rPr lang="en-US" baseline="0" smtClean="0"/>
            </a:br>
            <a:endParaRPr lang="en-US" sz="1200" b="0" i="0" kern="1200" smtClean="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800BD18C-3ACA-3E47-9712-E83975F5D1FF}" type="slidenum">
              <a:rPr lang="en-US" smtClean="0"/>
              <a:pPr/>
              <a:t>7</a:t>
            </a:fld>
            <a:endParaRPr lang="en-US"/>
          </a:p>
        </p:txBody>
      </p:sp>
    </p:spTree>
    <p:extLst>
      <p:ext uri="{BB962C8B-B14F-4D97-AF65-F5344CB8AC3E}">
        <p14:creationId xmlns:p14="http://schemas.microsoft.com/office/powerpoint/2010/main" val="376341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Yes, it will straighten out in a day or two—it’s reaching for the sun!  And that hairy stem you buried will grow LOTS of roots.</a:t>
            </a:r>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33</a:t>
            </a:fld>
            <a:endParaRPr lang="en-US"/>
          </a:p>
        </p:txBody>
      </p:sp>
    </p:spTree>
    <p:extLst>
      <p:ext uri="{BB962C8B-B14F-4D97-AF65-F5344CB8AC3E}">
        <p14:creationId xmlns:p14="http://schemas.microsoft.com/office/powerpoint/2010/main" val="2793790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Water it in.  Make a little basin.  Water thoroughly at the</a:t>
            </a:r>
            <a:r>
              <a:rPr lang="en-US" baseline="0" dirty="0" smtClean="0"/>
              <a:t> roots. </a:t>
            </a:r>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34</a:t>
            </a:fld>
            <a:endParaRPr lang="en-US"/>
          </a:p>
        </p:txBody>
      </p:sp>
    </p:spTree>
    <p:extLst>
      <p:ext uri="{BB962C8B-B14F-4D97-AF65-F5344CB8AC3E}">
        <p14:creationId xmlns:p14="http://schemas.microsoft.com/office/powerpoint/2010/main" val="4207145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Mint and Allium families, Mexican marigolds</a:t>
            </a:r>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35</a:t>
            </a:fld>
            <a:endParaRPr lang="en-US"/>
          </a:p>
        </p:txBody>
      </p:sp>
    </p:spTree>
    <p:extLst>
      <p:ext uri="{BB962C8B-B14F-4D97-AF65-F5344CB8AC3E}">
        <p14:creationId xmlns:p14="http://schemas.microsoft.com/office/powerpoint/2010/main" val="799315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note</a:t>
            </a:r>
            <a:r>
              <a:rPr lang="en-US" baseline="0" dirty="0" smtClean="0"/>
              <a:t> of the special needs of plants in containers—water more frequently, side dress/fertilizer more frequently, be especially attentive to daily weather.</a:t>
            </a:r>
          </a:p>
          <a:p>
            <a:r>
              <a:rPr lang="en-US" baseline="0" dirty="0" smtClean="0"/>
              <a:t>Tomatoes will survive a hot spell better if hydrated before the hot weather instead of after.</a:t>
            </a:r>
          </a:p>
          <a:p>
            <a:r>
              <a:rPr lang="en-US" baseline="0" dirty="0" smtClean="0"/>
              <a:t>Pat’s going to give you guidelines for taking the best care of them all summer, and show you some ideas to support your tomatoes..</a:t>
            </a:r>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37</a:t>
            </a:fld>
            <a:endParaRPr lang="en-US"/>
          </a:p>
        </p:txBody>
      </p:sp>
    </p:spTree>
    <p:extLst>
      <p:ext uri="{BB962C8B-B14F-4D97-AF65-F5344CB8AC3E}">
        <p14:creationId xmlns:p14="http://schemas.microsoft.com/office/powerpoint/2010/main" val="16461564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Provide support for tomatoes RIGHT AWAY—AT PLANTING TIME!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Healthy tomato plants may sprawl or grow into vigorous vines. Contain them in a cage or train them to a </a:t>
            </a:r>
            <a:r>
              <a:rPr lang="en-US" dirty="0" smtClean="0">
                <a:hlinkClick r:id="rId3"/>
              </a:rPr>
              <a:t>trellis</a:t>
            </a:r>
            <a:r>
              <a:rPr lang="en-US" dirty="0" smtClean="0"/>
              <a:t> to keep fruits off the ground and make harvesting easier. Galvanized wire tomato cages are a quick and easy solution. However, they may not be large or sturdy enough to support rampant growth. </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39</a:t>
            </a:fld>
            <a:endParaRPr lang="en-US"/>
          </a:p>
        </p:txBody>
      </p:sp>
    </p:spTree>
    <p:extLst>
      <p:ext uri="{BB962C8B-B14F-4D97-AF65-F5344CB8AC3E}">
        <p14:creationId xmlns:p14="http://schemas.microsoft.com/office/powerpoint/2010/main" val="36979979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sz="1200" kern="1200" dirty="0" smtClean="0">
                <a:solidFill>
                  <a:schemeClr val="tx1"/>
                </a:solidFill>
                <a:latin typeface="+mn-lt"/>
                <a:ea typeface="+mn-ea"/>
                <a:cs typeface="+mn-cs"/>
              </a:rPr>
              <a:t>Keeps fruit clean</a:t>
            </a:r>
          </a:p>
          <a:p>
            <a:pPr marL="457200" indent="-457200">
              <a:buFont typeface="Arial" panose="020B0604020202020204" pitchFamily="34" charset="0"/>
              <a:buChar char="•"/>
            </a:pPr>
            <a:r>
              <a:rPr lang="en-US" sz="1200" kern="1200" dirty="0" smtClean="0">
                <a:solidFill>
                  <a:schemeClr val="tx1"/>
                </a:solidFill>
                <a:latin typeface="+mn-lt"/>
                <a:ea typeface="+mn-ea"/>
                <a:cs typeface="+mn-cs"/>
              </a:rPr>
              <a:t>Easier to feed</a:t>
            </a:r>
          </a:p>
          <a:p>
            <a:pPr marL="457200" indent="-457200">
              <a:buFont typeface="Arial" panose="020B0604020202020204" pitchFamily="34" charset="0"/>
              <a:buChar char="•"/>
            </a:pPr>
            <a:r>
              <a:rPr lang="en-US" sz="1200" kern="1200" dirty="0" smtClean="0">
                <a:solidFill>
                  <a:schemeClr val="tx1"/>
                </a:solidFill>
                <a:latin typeface="+mn-lt"/>
                <a:ea typeface="+mn-ea"/>
                <a:cs typeface="+mn-cs"/>
              </a:rPr>
              <a:t>Easier to monitor problems</a:t>
            </a:r>
          </a:p>
          <a:p>
            <a:pPr marL="0" indent="0">
              <a:buNone/>
            </a:pPr>
            <a:r>
              <a:rPr lang="en-US" sz="1200" kern="1200" dirty="0" smtClean="0">
                <a:solidFill>
                  <a:schemeClr val="tx1"/>
                </a:solidFill>
                <a:latin typeface="+mn-lt"/>
                <a:ea typeface="+mn-ea"/>
                <a:cs typeface="+mn-cs"/>
              </a:rPr>
              <a:t>	Avoid diseases</a:t>
            </a:r>
          </a:p>
          <a:p>
            <a:pPr marL="0" indent="0">
              <a:buNone/>
            </a:pPr>
            <a:r>
              <a:rPr lang="en-US" sz="1200" kern="1200" dirty="0" smtClean="0">
                <a:solidFill>
                  <a:schemeClr val="tx1"/>
                </a:solidFill>
                <a:latin typeface="+mn-lt"/>
                <a:ea typeface="+mn-ea"/>
                <a:cs typeface="+mn-cs"/>
              </a:rPr>
              <a:t>	Easier to harvest</a:t>
            </a:r>
          </a:p>
          <a:p>
            <a:pPr marL="457200" indent="-457200">
              <a:buFont typeface="Arial" panose="020B0604020202020204" pitchFamily="34" charset="0"/>
              <a:buChar cha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40</a:t>
            </a:fld>
            <a:endParaRPr lang="en-US"/>
          </a:p>
        </p:txBody>
      </p:sp>
    </p:spTree>
    <p:extLst>
      <p:ext uri="{BB962C8B-B14F-4D97-AF65-F5344CB8AC3E}">
        <p14:creationId xmlns:p14="http://schemas.microsoft.com/office/powerpoint/2010/main" val="1456202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Spiral Into Control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Add artistic flair to your </a:t>
            </a:r>
            <a:r>
              <a:rPr lang="en-US" dirty="0" smtClean="0">
                <a:hlinkClick r:id="rId3"/>
              </a:rPr>
              <a:t>vegetable garden</a:t>
            </a:r>
            <a:r>
              <a:rPr lang="en-US" dirty="0" smtClean="0"/>
              <a:t> with spiral tomato stakes. Use the spirals alone or in combination with a wire cage. Wind the main stem of the tomato plant around the rings of the spiral. Secure the stem to the stake with a loose garden twist tie or strip of cloth.</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41</a:t>
            </a:fld>
            <a:endParaRPr lang="en-US"/>
          </a:p>
        </p:txBody>
      </p:sp>
    </p:spTree>
    <p:extLst>
      <p:ext uri="{BB962C8B-B14F-4D97-AF65-F5344CB8AC3E}">
        <p14:creationId xmlns:p14="http://schemas.microsoft.com/office/powerpoint/2010/main" val="9159036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Ladder to Success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a:t>
            </a:r>
            <a:r>
              <a:rPr lang="en-US" dirty="0" err="1" smtClean="0"/>
              <a:t>Ladderlike</a:t>
            </a:r>
            <a:r>
              <a:rPr lang="en-US" dirty="0" smtClean="0"/>
              <a:t> cages constructed from 1X2 boards make an attractive way to keep tomato growth well behaved. Use rot-resistant wood such as cedar or redwood. Cut the crosspieces all the same length (14 to 18 inches long, depending on the size of cage you prefer). Make the upright pieces 4 to 5 feet long and insert the bottom 6 to 12 inches into the soil to prevent the towers from toppling in strong winds.</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42</a:t>
            </a:fld>
            <a:endParaRPr lang="en-US"/>
          </a:p>
        </p:txBody>
      </p:sp>
    </p:spTree>
    <p:extLst>
      <p:ext uri="{BB962C8B-B14F-4D97-AF65-F5344CB8AC3E}">
        <p14:creationId xmlns:p14="http://schemas.microsoft.com/office/powerpoint/2010/main" val="13464102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String Them Along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Try a twine trellis if you have limited space, such as in this brick raised-bed planter next to a </a:t>
            </a:r>
            <a:r>
              <a:rPr lang="en-US" dirty="0" smtClean="0">
                <a:hlinkClick r:id="rId3"/>
              </a:rPr>
              <a:t>porch</a:t>
            </a:r>
            <a:r>
              <a:rPr lang="en-US" dirty="0" smtClean="0"/>
              <a:t>. Attach the lower end of the string to a wood stake pounded into the ground. Insert a screw eye into an overhead beam or soffit. Stretch the string tightly between the ground stake and the screw eye. Help the tomato plant climb the twine by tying the main stem to the string.</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43</a:t>
            </a:fld>
            <a:endParaRPr lang="en-US"/>
          </a:p>
        </p:txBody>
      </p:sp>
    </p:spTree>
    <p:extLst>
      <p:ext uri="{BB962C8B-B14F-4D97-AF65-F5344CB8AC3E}">
        <p14:creationId xmlns:p14="http://schemas.microsoft.com/office/powerpoint/2010/main" val="15980660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Pollination shuts down at 90 degrees F, and may take several weeks to recover, especially if the hot spell lasts</a:t>
            </a:r>
            <a:r>
              <a:rPr lang="en-US" baseline="0" dirty="0" smtClean="0"/>
              <a:t> 4 or 5 days</a:t>
            </a:r>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44</a:t>
            </a:fld>
            <a:endParaRPr lang="en-US"/>
          </a:p>
        </p:txBody>
      </p:sp>
    </p:spTree>
    <p:extLst>
      <p:ext uri="{BB962C8B-B14F-4D97-AF65-F5344CB8AC3E}">
        <p14:creationId xmlns:p14="http://schemas.microsoft.com/office/powerpoint/2010/main" val="424628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9</a:t>
            </a:fld>
            <a:endParaRPr lang="en-US"/>
          </a:p>
        </p:txBody>
      </p:sp>
    </p:spTree>
    <p:extLst>
      <p:ext uri="{BB962C8B-B14F-4D97-AF65-F5344CB8AC3E}">
        <p14:creationId xmlns:p14="http://schemas.microsoft.com/office/powerpoint/2010/main" val="18292771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Plan before planting.</a:t>
            </a:r>
          </a:p>
          <a:p>
            <a:r>
              <a:rPr lang="en-US" sz="1200" kern="1200" dirty="0" smtClean="0">
                <a:solidFill>
                  <a:schemeClr val="tx1"/>
                </a:solidFill>
                <a:latin typeface="+mn-lt"/>
                <a:ea typeface="+mn-ea"/>
                <a:cs typeface="+mn-cs"/>
              </a:rPr>
              <a:t>Group plants by water needs, tomatoes, too.</a:t>
            </a:r>
          </a:p>
          <a:p>
            <a:r>
              <a:rPr lang="en-US" sz="1200" kern="1200" dirty="0" smtClean="0">
                <a:solidFill>
                  <a:schemeClr val="tx1"/>
                </a:solidFill>
                <a:latin typeface="+mn-lt"/>
                <a:ea typeface="+mn-ea"/>
                <a:cs typeface="+mn-cs"/>
              </a:rPr>
              <a:t>Install drip systems with emitters before planting.</a:t>
            </a:r>
          </a:p>
          <a:p>
            <a:r>
              <a:rPr lang="en-US" sz="1200" kern="1200" dirty="0" smtClean="0">
                <a:solidFill>
                  <a:schemeClr val="tx1"/>
                </a:solidFill>
                <a:latin typeface="+mn-lt"/>
                <a:ea typeface="+mn-ea"/>
                <a:cs typeface="+mn-cs"/>
              </a:rPr>
              <a:t>Or install soaker hoses before planting.</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45</a:t>
            </a:fld>
            <a:endParaRPr lang="en-US"/>
          </a:p>
        </p:txBody>
      </p:sp>
    </p:spTree>
    <p:extLst>
      <p:ext uri="{BB962C8B-B14F-4D97-AF65-F5344CB8AC3E}">
        <p14:creationId xmlns:p14="http://schemas.microsoft.com/office/powerpoint/2010/main" val="6451576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t>Mulch serves many purposes: preserves moisture, reduces weeds, prevents erosion, also can slowly add some micronutrients.</a:t>
            </a:r>
          </a:p>
          <a:p>
            <a:pPr marL="0" indent="0">
              <a:buNone/>
            </a:pPr>
            <a:endParaRPr lang="en-US" sz="1200" dirty="0" smtClean="0"/>
          </a:p>
          <a:p>
            <a:pPr marL="0" indent="0">
              <a:buNone/>
            </a:pPr>
            <a:r>
              <a:rPr lang="en-US" sz="1200" dirty="0" smtClean="0"/>
              <a:t>Mulch is usually organic (leaves, grass clippings, compost, straw, etc.) but can be inorganic (e.g. plastic).</a:t>
            </a:r>
            <a:endParaRPr lang="en-US" sz="1200"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47</a:t>
            </a:fld>
            <a:endParaRPr lang="en-US"/>
          </a:p>
        </p:txBody>
      </p:sp>
    </p:spTree>
    <p:extLst>
      <p:ext uri="{BB962C8B-B14F-4D97-AF65-F5344CB8AC3E}">
        <p14:creationId xmlns:p14="http://schemas.microsoft.com/office/powerpoint/2010/main" val="18761409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solidFill>
                  <a:srgbClr val="008000"/>
                </a:solidFill>
              </a:rPr>
              <a:t>Mulching</a:t>
            </a:r>
            <a:r>
              <a:rPr lang="en-US" dirty="0" smtClean="0">
                <a:solidFill>
                  <a:srgbClr val="008000"/>
                </a:solidFill>
              </a:rPr>
              <a:t> - </a:t>
            </a:r>
            <a:r>
              <a:rPr lang="en-US" dirty="0">
                <a:solidFill>
                  <a:srgbClr val="008000"/>
                </a:solidFill>
              </a:rPr>
              <a:t>one of the best things you can do for your plants</a:t>
            </a:r>
          </a:p>
          <a:p>
            <a:endParaRPr lang="en-US" dirty="0">
              <a:solidFill>
                <a:srgbClr val="008000"/>
              </a:solidFill>
            </a:endParaRPr>
          </a:p>
          <a:p>
            <a:r>
              <a:rPr lang="en-US" sz="1400" dirty="0">
                <a:latin typeface="Calibri" panose="020F0502020204030204" pitchFamily="34" charset="0"/>
              </a:rPr>
              <a:t>Types of mulch…..</a:t>
            </a:r>
          </a:p>
          <a:p>
            <a:r>
              <a:rPr lang="en-US" dirty="0">
                <a:latin typeface="Calibri" panose="020F0502020204030204" pitchFamily="34" charset="0"/>
              </a:rPr>
              <a:t>Straw – inexpensive, traps air easily, worms love it</a:t>
            </a:r>
            <a:r>
              <a:rPr lang="en-US" dirty="0" smtClean="0">
                <a:latin typeface="Calibri" panose="020F0502020204030204" pitchFamily="34" charset="0"/>
              </a:rPr>
              <a:t>.</a:t>
            </a:r>
          </a:p>
          <a:p>
            <a:r>
              <a:rPr lang="en-US" dirty="0" smtClean="0">
                <a:latin typeface="Calibri" panose="020F0502020204030204" pitchFamily="34" charset="0"/>
              </a:rPr>
              <a:t>Alfalfa </a:t>
            </a:r>
            <a:r>
              <a:rPr lang="en-US" dirty="0">
                <a:latin typeface="Calibri" panose="020F0502020204030204" pitchFamily="34" charset="0"/>
              </a:rPr>
              <a:t>– advantages of straw plus nitrogen.</a:t>
            </a:r>
          </a:p>
          <a:p>
            <a:r>
              <a:rPr lang="en-US" dirty="0">
                <a:latin typeface="Calibri" panose="020F0502020204030204" pitchFamily="34" charset="0"/>
              </a:rPr>
              <a:t>Barks &amp; hulls – useful for small areas.</a:t>
            </a:r>
          </a:p>
          <a:p>
            <a:r>
              <a:rPr lang="en-US" dirty="0">
                <a:latin typeface="Calibri" panose="020F0502020204030204" pitchFamily="34" charset="0"/>
              </a:rPr>
              <a:t>Yard waste – free and environmentally correct.</a:t>
            </a:r>
          </a:p>
          <a:p>
            <a:r>
              <a:rPr lang="en-US" dirty="0">
                <a:latin typeface="Calibri" panose="020F0502020204030204" pitchFamily="34" charset="0"/>
              </a:rPr>
              <a:t>Compost – feeds the soil while acting as a mulch</a:t>
            </a:r>
            <a:r>
              <a:rPr lang="en-US" dirty="0" smtClean="0">
                <a:latin typeface="Calibri" panose="020F0502020204030204" pitchFamily="34" charset="0"/>
              </a:rPr>
              <a:t>.</a:t>
            </a:r>
          </a:p>
          <a:p>
            <a:endParaRPr lang="en-US" dirty="0" smtClean="0">
              <a:latin typeface="Calibri" panose="020F0502020204030204" pitchFamily="34" charset="0"/>
            </a:endParaRPr>
          </a:p>
          <a:p>
            <a:r>
              <a:rPr lang="en-US" dirty="0" smtClean="0">
                <a:latin typeface="Calibri" panose="020F0502020204030204" pitchFamily="34" charset="0"/>
              </a:rPr>
              <a:t>BTW---what’s wrong with this picture?</a:t>
            </a:r>
            <a:endParaRPr lang="en-US" dirty="0">
              <a:latin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7433715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The three numbers on fertilizer bags and boxes sold in stores show how much of the three most essential micronutrients the product will provide</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49</a:t>
            </a:fld>
            <a:endParaRPr lang="en-US"/>
          </a:p>
        </p:txBody>
      </p:sp>
    </p:spTree>
    <p:extLst>
      <p:ext uri="{BB962C8B-B14F-4D97-AF65-F5344CB8AC3E}">
        <p14:creationId xmlns:p14="http://schemas.microsoft.com/office/powerpoint/2010/main" val="2136341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UC IPM has a wonderful, comprehensive guide to growing tomatoes—it covers everything in much more depth than we can.  The reference above will guide you!</a:t>
            </a:r>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4057625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Pinching</a:t>
            </a:r>
            <a:r>
              <a:rPr lang="en-US" baseline="0" dirty="0" smtClean="0"/>
              <a:t> off the suckers, which are vegetative and not fruitful, will improve the nutrients going to the tomatoes.</a:t>
            </a:r>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15015588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Keep track of what you did, when you did it, and why you did it.</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52</a:t>
            </a:fld>
            <a:endParaRPr lang="en-US"/>
          </a:p>
        </p:txBody>
      </p:sp>
    </p:spTree>
    <p:extLst>
      <p:ext uri="{BB962C8B-B14F-4D97-AF65-F5344CB8AC3E}">
        <p14:creationId xmlns:p14="http://schemas.microsoft.com/office/powerpoint/2010/main" val="17489640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 an eye out for things</a:t>
            </a:r>
            <a:r>
              <a:rPr lang="en-US" baseline="0" dirty="0" smtClean="0"/>
              <a:t> that just don’t look right!  Transition to disease consultant.</a:t>
            </a:r>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54</a:t>
            </a:fld>
            <a:endParaRPr lang="en-US"/>
          </a:p>
        </p:txBody>
      </p:sp>
    </p:spTree>
    <p:extLst>
      <p:ext uri="{BB962C8B-B14F-4D97-AF65-F5344CB8AC3E}">
        <p14:creationId xmlns:p14="http://schemas.microsoft.com/office/powerpoint/2010/main" val="20394119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going to go through this really, really quickly.  We want to leave time for questions, and we want to go back over the tomato quiz!</a:t>
            </a:r>
          </a:p>
          <a:p>
            <a:r>
              <a:rPr lang="en-US" dirty="0" smtClean="0"/>
              <a:t>The most important fact</a:t>
            </a:r>
            <a:r>
              <a:rPr lang="en-US" baseline="0" dirty="0" smtClean="0"/>
              <a:t> to know about tomato problems is this __CLICK to UC IPM SLIDE.</a:t>
            </a:r>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57</a:t>
            </a:fld>
            <a:endParaRPr lang="en-US"/>
          </a:p>
        </p:txBody>
      </p:sp>
    </p:spTree>
    <p:extLst>
      <p:ext uri="{BB962C8B-B14F-4D97-AF65-F5344CB8AC3E}">
        <p14:creationId xmlns:p14="http://schemas.microsoft.com/office/powerpoint/2010/main" val="2121396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plenty of pathogens that like tomatoes as much as we do.</a:t>
            </a:r>
          </a:p>
          <a:p>
            <a:r>
              <a:rPr lang="en-US" dirty="0" smtClean="0"/>
              <a:t>We’ll show a couple of the most common ones.</a:t>
            </a:r>
          </a:p>
          <a:p>
            <a:r>
              <a:rPr lang="en-US" dirty="0" smtClean="0"/>
              <a:t>It’s not important that you know all these names.  What’s important is to notice if there’s a problem with your tomato plant.</a:t>
            </a:r>
          </a:p>
          <a:p>
            <a:r>
              <a:rPr lang="en-US" dirty="0" smtClean="0"/>
              <a:t>If there is, you can try to diagnose it yourself, using our UC IPM website and other resources,</a:t>
            </a:r>
          </a:p>
          <a:p>
            <a:r>
              <a:rPr lang="en-US" dirty="0" smtClean="0"/>
              <a:t>OR you can bring your problem to our Help Desk.</a:t>
            </a:r>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58</a:t>
            </a:fld>
            <a:endParaRPr lang="en-US"/>
          </a:p>
        </p:txBody>
      </p:sp>
    </p:spTree>
    <p:extLst>
      <p:ext uri="{BB962C8B-B14F-4D97-AF65-F5344CB8AC3E}">
        <p14:creationId xmlns:p14="http://schemas.microsoft.com/office/powerpoint/2010/main" val="1346512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rgbClr val="000000"/>
                </a:solidFill>
                <a:latin typeface="+mn-lt"/>
                <a:ea typeface="+mn-ea"/>
                <a:cs typeface="+mn-cs"/>
              </a:rPr>
              <a:t>Personal preferences</a:t>
            </a:r>
          </a:p>
          <a:p>
            <a:r>
              <a:rPr lang="en-US" sz="1200" kern="1200" dirty="0" smtClean="0">
                <a:solidFill>
                  <a:srgbClr val="000000"/>
                </a:solidFill>
                <a:latin typeface="+mn-lt"/>
                <a:ea typeface="+mn-ea"/>
                <a:cs typeface="+mn-cs"/>
              </a:rPr>
              <a:t>Color—so many choices!</a:t>
            </a:r>
          </a:p>
          <a:p>
            <a:r>
              <a:rPr lang="en-US" sz="1200" kern="1200" dirty="0" smtClean="0">
                <a:solidFill>
                  <a:srgbClr val="000000"/>
                </a:solidFill>
                <a:latin typeface="+mn-lt"/>
                <a:ea typeface="+mn-ea"/>
                <a:cs typeface="+mn-cs"/>
              </a:rPr>
              <a:t>Size—from teeny to pretty big!</a:t>
            </a:r>
          </a:p>
          <a:p>
            <a:r>
              <a:rPr lang="en-US" sz="1200" kern="1200" dirty="0" smtClean="0">
                <a:solidFill>
                  <a:srgbClr val="000000"/>
                </a:solidFill>
                <a:latin typeface="+mn-lt"/>
                <a:ea typeface="+mn-ea"/>
                <a:cs typeface="+mn-cs"/>
              </a:rPr>
              <a:t>Use—fresh, canning</a:t>
            </a:r>
          </a:p>
          <a:p>
            <a:r>
              <a:rPr lang="en-US" sz="1200" kern="1200" dirty="0" smtClean="0">
                <a:solidFill>
                  <a:srgbClr val="000000"/>
                </a:solidFill>
                <a:latin typeface="+mn-lt"/>
                <a:ea typeface="+mn-ea"/>
                <a:cs typeface="+mn-cs"/>
              </a:rPr>
              <a:t>Disease resistance</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11</a:t>
            </a:fld>
            <a:endParaRPr lang="en-US"/>
          </a:p>
        </p:txBody>
      </p:sp>
    </p:spTree>
    <p:extLst>
      <p:ext uri="{BB962C8B-B14F-4D97-AF65-F5344CB8AC3E}">
        <p14:creationId xmlns:p14="http://schemas.microsoft.com/office/powerpoint/2010/main" val="19214668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Early Blight</a:t>
            </a:r>
          </a:p>
          <a:p>
            <a:r>
              <a:rPr lang="en-US" dirty="0" smtClean="0"/>
              <a:t>Symptoms of early blight include black or brown spots, usually about 1 cm in diameter, that appear on leaves, stems, and fruit. Leaf spots are leathery and often have a pattern of concentric rings. They usually appear on older leaves first. Fruit spots are sunken and dry and also have a concentric pattern.</a:t>
            </a:r>
          </a:p>
          <a:p>
            <a:r>
              <a:rPr lang="en-US" b="1" dirty="0" smtClean="0"/>
              <a:t>Solutions</a:t>
            </a:r>
          </a:p>
          <a:p>
            <a:r>
              <a:rPr lang="en-US" dirty="0" smtClean="0"/>
              <a:t>Spores of early blight are carried by wind and require moisture for germination and infection. The disease can cause severe damage if conditions remain cool and humid for several days after a rain. Avoid overhead irrigation. Crop rotation is useful in infested gardens. </a:t>
            </a:r>
            <a:r>
              <a:rPr lang="en-US" dirty="0" smtClean="0">
                <a:hlinkClick r:id="rId3"/>
              </a:rPr>
              <a:t>Copper fungicides</a:t>
            </a:r>
            <a:r>
              <a:rPr lang="en-US" dirty="0" smtClean="0"/>
              <a:t> applied at the first sign of infestation and repeated every 7 to 10 days may provide control.</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59</a:t>
            </a:fld>
            <a:endParaRPr lang="en-US"/>
          </a:p>
        </p:txBody>
      </p:sp>
    </p:spTree>
    <p:extLst>
      <p:ext uri="{BB962C8B-B14F-4D97-AF65-F5344CB8AC3E}">
        <p14:creationId xmlns:p14="http://schemas.microsoft.com/office/powerpoint/2010/main" val="25749097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t>Fusarium</a:t>
            </a:r>
            <a:r>
              <a:rPr lang="en-US" dirty="0" smtClean="0"/>
              <a:t> Wilt</a:t>
            </a:r>
          </a:p>
          <a:p>
            <a:r>
              <a:rPr lang="en-US" dirty="0" smtClean="0"/>
              <a:t>Plants infected with the </a:t>
            </a:r>
            <a:r>
              <a:rPr lang="en-US" i="1" dirty="0" err="1" smtClean="0"/>
              <a:t>Fusarium</a:t>
            </a:r>
            <a:r>
              <a:rPr lang="en-US" dirty="0" smtClean="0"/>
              <a:t> fungus turn yellow starting with one side or branch and gradually spreading through the plants, eventually killing them. Disease is caused by a fungus that infects tomatoes only. Disease is favored by warm soil.</a:t>
            </a:r>
          </a:p>
          <a:p>
            <a:r>
              <a:rPr lang="en-US" dirty="0" smtClean="0">
                <a:hlinkClick r:id="rId3"/>
              </a:rPr>
              <a:t>Identification </a:t>
            </a:r>
            <a:r>
              <a:rPr lang="en-US" dirty="0" smtClean="0"/>
              <a:t>| </a:t>
            </a:r>
            <a:r>
              <a:rPr lang="en-US" dirty="0" smtClean="0">
                <a:hlinkClick r:id="rId4"/>
              </a:rPr>
              <a:t>Life cycle</a:t>
            </a:r>
            <a:endParaRPr lang="en-US" dirty="0" smtClean="0"/>
          </a:p>
          <a:p>
            <a:r>
              <a:rPr lang="en-US" b="1" dirty="0" smtClean="0"/>
              <a:t>Solutions</a:t>
            </a:r>
          </a:p>
          <a:p>
            <a:r>
              <a:rPr lang="en-US" dirty="0" err="1" smtClean="0"/>
              <a:t>Fusarium</a:t>
            </a:r>
            <a:r>
              <a:rPr lang="en-US" dirty="0" smtClean="0"/>
              <a:t> wilt of tomatoes can be avoided in many cases by planting resistant varieties which are indicated by the letters F or FF. If you wish to grow susceptible varieties, problems can sometimes be minimized by removing all residue, including roots, which may be susceptible, and using </a:t>
            </a:r>
            <a:r>
              <a:rPr lang="en-US" dirty="0" smtClean="0">
                <a:hlinkClick r:id="rId5"/>
              </a:rPr>
              <a:t>soil solarization</a:t>
            </a:r>
            <a:r>
              <a:rPr lang="en-US" dirty="0" smtClean="0"/>
              <a:t> before you plant.</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60</a:t>
            </a:fld>
            <a:endParaRPr lang="en-US"/>
          </a:p>
        </p:txBody>
      </p:sp>
    </p:spTree>
    <p:extLst>
      <p:ext uri="{BB962C8B-B14F-4D97-AF65-F5344CB8AC3E}">
        <p14:creationId xmlns:p14="http://schemas.microsoft.com/office/powerpoint/2010/main" val="11285212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Late Blight</a:t>
            </a:r>
          </a:p>
          <a:p>
            <a:r>
              <a:rPr lang="en-US" i="1" dirty="0" err="1" smtClean="0"/>
              <a:t>Phytophthora</a:t>
            </a:r>
            <a:r>
              <a:rPr lang="en-US" i="1" dirty="0" smtClean="0"/>
              <a:t> </a:t>
            </a:r>
            <a:r>
              <a:rPr lang="en-US" i="1" dirty="0" err="1" smtClean="0"/>
              <a:t>infestans</a:t>
            </a:r>
            <a:r>
              <a:rPr lang="en-US" dirty="0" smtClean="0"/>
              <a:t> has a wide host range, including tomato, potato, pepper, and eggplant. On leaves, late blight lesions typically first appear as irregular, small pale to dark green water-soaked spots that are surrounded by a zone of yellowish tissue. Lesions may expand rapidly and become brown to purplish black. White </a:t>
            </a:r>
            <a:r>
              <a:rPr lang="en-US" dirty="0" err="1" smtClean="0"/>
              <a:t>sporulation</a:t>
            </a:r>
            <a:r>
              <a:rPr lang="en-US" dirty="0" smtClean="0"/>
              <a:t> of the fungus may be observed at the periphery of lesions, principally on the underside of leaves. On stems and petioles, lesions are brown to black and may also support </a:t>
            </a:r>
            <a:r>
              <a:rPr lang="en-US" dirty="0" err="1" smtClean="0"/>
              <a:t>sporulation</a:t>
            </a:r>
            <a:r>
              <a:rPr lang="en-US" dirty="0" smtClean="0"/>
              <a:t> of the fungus. Fruit discoloration usually begins on the upper side of the fruit. Affected fruit remain firm.</a:t>
            </a:r>
          </a:p>
          <a:p>
            <a:r>
              <a:rPr lang="en-US" b="1" dirty="0" smtClean="0"/>
              <a:t>Solutions</a:t>
            </a:r>
          </a:p>
          <a:p>
            <a:r>
              <a:rPr lang="en-US" dirty="0" smtClean="0"/>
              <a:t>Avoid sprinkler irrigation. Destroy all tomato, potato, eggplant, and pepper debris after harvest.</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61</a:t>
            </a:fld>
            <a:endParaRPr lang="en-US"/>
          </a:p>
        </p:txBody>
      </p:sp>
    </p:spTree>
    <p:extLst>
      <p:ext uri="{BB962C8B-B14F-4D97-AF65-F5344CB8AC3E}">
        <p14:creationId xmlns:p14="http://schemas.microsoft.com/office/powerpoint/2010/main" val="3517203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t>Verticillium</a:t>
            </a:r>
            <a:r>
              <a:rPr lang="en-US" dirty="0" smtClean="0"/>
              <a:t> Wilt</a:t>
            </a:r>
          </a:p>
          <a:p>
            <a:r>
              <a:rPr lang="en-US" sz="1200" b="1" kern="1200" dirty="0" err="1" smtClean="0">
                <a:solidFill>
                  <a:schemeClr val="tx1"/>
                </a:solidFill>
                <a:latin typeface="+mn-lt"/>
                <a:ea typeface="+mn-ea"/>
                <a:cs typeface="+mn-cs"/>
              </a:rPr>
              <a:t>Verticillium</a:t>
            </a:r>
            <a:r>
              <a:rPr lang="en-US" sz="1200" b="1" kern="1200" dirty="0" smtClean="0">
                <a:solidFill>
                  <a:schemeClr val="tx1"/>
                </a:solidFill>
                <a:latin typeface="+mn-lt"/>
                <a:ea typeface="+mn-ea"/>
                <a:cs typeface="+mn-cs"/>
              </a:rPr>
              <a:t> wilt first appears as yellowing between the major veins on mature leaves.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Leaves and stems die from </a:t>
            </a:r>
            <a:r>
              <a:rPr lang="en-US" b="1" dirty="0" err="1" smtClean="0"/>
              <a:t>Verticillium</a:t>
            </a:r>
            <a:r>
              <a:rPr lang="en-US" b="1" dirty="0" smtClean="0"/>
              <a:t> wilt infection.</a:t>
            </a:r>
          </a:p>
          <a:p>
            <a:endParaRPr lang="en-US" dirty="0" smtClean="0"/>
          </a:p>
          <a:p>
            <a:r>
              <a:rPr lang="en-US" dirty="0" err="1" smtClean="0"/>
              <a:t>Verticillium</a:t>
            </a:r>
            <a:r>
              <a:rPr lang="en-US" dirty="0" smtClean="0"/>
              <a:t> wilt often starts as a yellowing between the major veins of the leaves. The fungus moves throughout the plant and eventually whole leaves and stems wither and die.</a:t>
            </a:r>
          </a:p>
          <a:p>
            <a:r>
              <a:rPr lang="en-US" dirty="0" smtClean="0">
                <a:hlinkClick r:id="rId3"/>
              </a:rPr>
              <a:t>Identification</a:t>
            </a:r>
            <a:r>
              <a:rPr lang="en-US" dirty="0" smtClean="0"/>
              <a:t> | </a:t>
            </a:r>
            <a:r>
              <a:rPr lang="en-US" dirty="0" smtClean="0">
                <a:hlinkClick r:id="rId4"/>
              </a:rPr>
              <a:t>Life cycle</a:t>
            </a:r>
            <a:endParaRPr lang="en-US" dirty="0" smtClean="0"/>
          </a:p>
          <a:p>
            <a:r>
              <a:rPr lang="en-US" b="1" dirty="0" smtClean="0"/>
              <a:t>Solutions</a:t>
            </a:r>
          </a:p>
          <a:p>
            <a:r>
              <a:rPr lang="en-US" dirty="0" err="1" smtClean="0"/>
              <a:t>Verticillium</a:t>
            </a:r>
            <a:r>
              <a:rPr lang="en-US" dirty="0" smtClean="0"/>
              <a:t> wilt of tomatoes can be avoided in many cases by planting resistant varieties, which are labeled V. If you wish to grow susceptible varieties, problems can sometimes be minimized by removing all residue, including roots that may be susceptible, and using </a:t>
            </a:r>
            <a:r>
              <a:rPr lang="en-US" dirty="0" smtClean="0">
                <a:hlinkClick r:id="rId5"/>
              </a:rPr>
              <a:t>soil solarization</a:t>
            </a:r>
            <a:r>
              <a:rPr lang="en-US" dirty="0" smtClean="0"/>
              <a:t> before you plant.</a:t>
            </a:r>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62</a:t>
            </a:fld>
            <a:endParaRPr lang="en-US"/>
          </a:p>
        </p:txBody>
      </p:sp>
    </p:spTree>
    <p:extLst>
      <p:ext uri="{BB962C8B-B14F-4D97-AF65-F5344CB8AC3E}">
        <p14:creationId xmlns:p14="http://schemas.microsoft.com/office/powerpoint/2010/main" val="4483805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find them?  Go out and look at your tomatoes.  When you water, give every plant the once over.  Turn over a few leaves if you see something that</a:t>
            </a:r>
            <a:r>
              <a:rPr lang="en-US" baseline="0" dirty="0" smtClean="0"/>
              <a:t> concerns you—chewed leaves, leaves with holes in them, yellow or brown leaves, tomatoes with spots or cracks.</a:t>
            </a:r>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64</a:t>
            </a:fld>
            <a:endParaRPr lang="en-US"/>
          </a:p>
        </p:txBody>
      </p:sp>
    </p:spTree>
    <p:extLst>
      <p:ext uri="{BB962C8B-B14F-4D97-AF65-F5344CB8AC3E}">
        <p14:creationId xmlns:p14="http://schemas.microsoft.com/office/powerpoint/2010/main" val="38536384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Hornworms of all sizes have a distinctive horn at the rear end. Mature caterpillars are very large -- up to 4 inches long.</a:t>
            </a:r>
          </a:p>
          <a:p>
            <a:r>
              <a:rPr lang="en-US" dirty="0" smtClean="0">
                <a:hlinkClick r:id="rId3"/>
              </a:rPr>
              <a:t>Identification of species</a:t>
            </a:r>
            <a:r>
              <a:rPr lang="en-US" dirty="0" smtClean="0"/>
              <a:t> | </a:t>
            </a:r>
            <a:r>
              <a:rPr lang="en-US" dirty="0" smtClean="0">
                <a:hlinkClick r:id="rId4"/>
              </a:rPr>
              <a:t>Life cycle</a:t>
            </a:r>
            <a:endParaRPr lang="en-US" dirty="0" smtClean="0"/>
          </a:p>
          <a:p>
            <a:r>
              <a:rPr lang="en-US" b="1" dirty="0" smtClean="0"/>
              <a:t>Damage</a:t>
            </a:r>
          </a:p>
          <a:p>
            <a:r>
              <a:rPr lang="en-US" dirty="0" smtClean="0"/>
              <a:t>Entire leaves and small stems may be consumed. Large pieces from green fruit may also be chewed.</a:t>
            </a:r>
          </a:p>
          <a:p>
            <a:r>
              <a:rPr lang="en-US" b="1" dirty="0" smtClean="0"/>
              <a:t>Solutions</a:t>
            </a:r>
          </a:p>
          <a:p>
            <a:r>
              <a:rPr lang="en-US" dirty="0" smtClean="0"/>
              <a:t>Handpick or snip hornworms with shears. Natural enemies normally keep populations under control. Hornworm eggs are attacked by </a:t>
            </a:r>
            <a:r>
              <a:rPr lang="en-US" i="1" dirty="0" smtClean="0">
                <a:hlinkClick r:id="rId5"/>
              </a:rPr>
              <a:t>Trichogramma</a:t>
            </a:r>
            <a:r>
              <a:rPr lang="en-US" dirty="0" smtClean="0"/>
              <a:t> parasites and the larvae by </a:t>
            </a:r>
            <a:r>
              <a:rPr lang="en-US" i="1" dirty="0" smtClean="0">
                <a:hlinkClick r:id="rId6"/>
              </a:rPr>
              <a:t>Hyposoter exigua</a:t>
            </a:r>
            <a:r>
              <a:rPr lang="en-US" dirty="0" smtClean="0"/>
              <a:t>. There are also several </a:t>
            </a:r>
            <a:r>
              <a:rPr lang="en-US" dirty="0" smtClean="0">
                <a:hlinkClick r:id="rId7"/>
              </a:rPr>
              <a:t>general predators</a:t>
            </a:r>
            <a:r>
              <a:rPr lang="en-US" dirty="0" smtClean="0"/>
              <a:t> to keep populations under control. </a:t>
            </a:r>
            <a:r>
              <a:rPr lang="en-US" i="1" dirty="0" smtClean="0">
                <a:hlinkClick r:id="rId8"/>
              </a:rPr>
              <a:t>Bacillus thuringiensis</a:t>
            </a:r>
            <a:r>
              <a:rPr lang="en-US" dirty="0" smtClean="0"/>
              <a:t> or </a:t>
            </a:r>
            <a:r>
              <a:rPr lang="en-US" dirty="0" smtClean="0">
                <a:hlinkClick r:id="rId9"/>
              </a:rPr>
              <a:t>spinosad</a:t>
            </a:r>
            <a:r>
              <a:rPr lang="en-US" dirty="0" smtClean="0"/>
              <a:t> are effective against smaller larvae. </a:t>
            </a:r>
            <a:r>
              <a:rPr lang="en-US" dirty="0" err="1" smtClean="0"/>
              <a:t>Discing</a:t>
            </a:r>
            <a:r>
              <a:rPr lang="en-US" dirty="0" smtClean="0"/>
              <a:t> or </a:t>
            </a:r>
            <a:r>
              <a:rPr lang="en-US" dirty="0" err="1" smtClean="0"/>
              <a:t>rototilling</a:t>
            </a:r>
            <a:r>
              <a:rPr lang="en-US" dirty="0" smtClean="0"/>
              <a:t> after harvest destroys pupae in soil and prevents adults from developing.</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65</a:t>
            </a:fld>
            <a:endParaRPr lang="en-US"/>
          </a:p>
        </p:txBody>
      </p:sp>
    </p:spTree>
    <p:extLst>
      <p:ext uri="{BB962C8B-B14F-4D97-AF65-F5344CB8AC3E}">
        <p14:creationId xmlns:p14="http://schemas.microsoft.com/office/powerpoint/2010/main" val="23351927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Tomato Russet</a:t>
            </a:r>
            <a:r>
              <a:rPr lang="en-US" baseline="0" dirty="0" smtClean="0"/>
              <a:t> Mite</a:t>
            </a:r>
          </a:p>
          <a:p>
            <a:r>
              <a:rPr lang="en-US" dirty="0" smtClean="0"/>
              <a:t>Tomato russet mites are so tiny they cannot be seen without a hand lens. You will see the bronzing they cause on leaves first. Russet mites are conical in shape and yellowish, tan, or pink.</a:t>
            </a:r>
          </a:p>
          <a:p>
            <a:r>
              <a:rPr lang="en-US" dirty="0" smtClean="0">
                <a:hlinkClick r:id="rId3"/>
              </a:rPr>
              <a:t>Identification of species</a:t>
            </a:r>
            <a:endParaRPr lang="en-US" dirty="0" smtClean="0"/>
          </a:p>
          <a:p>
            <a:r>
              <a:rPr lang="en-US" b="1" dirty="0" smtClean="0"/>
              <a:t>Damage</a:t>
            </a:r>
          </a:p>
          <a:p>
            <a:r>
              <a:rPr lang="en-US" dirty="0" smtClean="0"/>
              <a:t>Leaves and stems damaged by mites develop a greasy appearance, then dry out and turn bronze. Damage starts at the base of the plant and moves upward. In hot weather when mite populations explode, plants may be defoliated.</a:t>
            </a:r>
          </a:p>
          <a:p>
            <a:r>
              <a:rPr lang="en-US" b="1" dirty="0" smtClean="0"/>
              <a:t>Solutions</a:t>
            </a:r>
          </a:p>
          <a:p>
            <a:r>
              <a:rPr lang="en-US" dirty="0" smtClean="0"/>
              <a:t>Both </a:t>
            </a:r>
            <a:r>
              <a:rPr lang="en-US" dirty="0" smtClean="0">
                <a:hlinkClick r:id="rId4"/>
              </a:rPr>
              <a:t>sulfur dust and wettable sulfur</a:t>
            </a:r>
            <a:r>
              <a:rPr lang="en-US" dirty="0" smtClean="0"/>
              <a:t> are effective for russet mite control. Do not grow tomatoes near petunias or any </a:t>
            </a:r>
            <a:r>
              <a:rPr lang="en-US" dirty="0" err="1" smtClean="0"/>
              <a:t>solanaceous</a:t>
            </a:r>
            <a:r>
              <a:rPr lang="en-US" dirty="0" smtClean="0"/>
              <a:t> plants, such as potato, as they are other hosts of the russet mite.</a:t>
            </a:r>
          </a:p>
          <a:p>
            <a:endParaRPr lang="en-US" dirty="0" smtClean="0"/>
          </a:p>
          <a:p>
            <a:r>
              <a:rPr lang="en-US" dirty="0" smtClean="0"/>
              <a:t>Damage</a:t>
            </a:r>
            <a:r>
              <a:rPr lang="en-US" baseline="0" dirty="0" smtClean="0"/>
              <a:t> from this pest can mimic other conditions—how to figure it out?</a:t>
            </a:r>
          </a:p>
          <a:p>
            <a:r>
              <a:rPr lang="en-US" baseline="0" dirty="0" smtClean="0"/>
              <a:t>Examine the plant, the leaves, the stem, the fruit.</a:t>
            </a:r>
            <a:endParaRPr lang="en-US" dirty="0" smtClean="0"/>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67</a:t>
            </a:fld>
            <a:endParaRPr lang="en-US"/>
          </a:p>
        </p:txBody>
      </p:sp>
    </p:spTree>
    <p:extLst>
      <p:ext uri="{BB962C8B-B14F-4D97-AF65-F5344CB8AC3E}">
        <p14:creationId xmlns:p14="http://schemas.microsoft.com/office/powerpoint/2010/main" val="36929810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given you a handout with the 5 most common tomato disorders.  Most</a:t>
            </a:r>
            <a:r>
              <a:rPr lang="en-US" baseline="0" dirty="0" smtClean="0"/>
              <a:t> tomato growers have seen these at one time or another on their tomato plants.  It’s important to know that noticed early, and treated early, these will not end your tomato production.  (The wilts WILL do this, but not these others.)</a:t>
            </a:r>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70</a:t>
            </a:fld>
            <a:endParaRPr lang="en-US"/>
          </a:p>
        </p:txBody>
      </p:sp>
    </p:spTree>
    <p:extLst>
      <p:ext uri="{BB962C8B-B14F-4D97-AF65-F5344CB8AC3E}">
        <p14:creationId xmlns:p14="http://schemas.microsoft.com/office/powerpoint/2010/main" val="14797957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Blossom End Rot</a:t>
            </a:r>
          </a:p>
          <a:p>
            <a:r>
              <a:rPr lang="en-US" dirty="0" smtClean="0"/>
              <a:t>Plants with blossom end rot show small, light brown spots at the blossom end of immature fruit. The affected area gradually expands into a sunken, leathery, brown or black lesion as the fruit ripens. Hard, brown areas may develop inside the fruit, either with or without external symptoms. The disease is not associated with soil contact or with damage to other plant parts. </a:t>
            </a:r>
          </a:p>
          <a:p>
            <a:r>
              <a:rPr lang="en-US" b="1" dirty="0" smtClean="0"/>
              <a:t>Solutions</a:t>
            </a:r>
          </a:p>
          <a:p>
            <a:r>
              <a:rPr lang="en-US" dirty="0" smtClean="0"/>
              <a:t>Blossom end rot results from a low level of calcium in the fruit and water balance in the plant. It is aggravated by high soil salt content or low soil moisture and is more common on sandier soils. To reduce rot, monitor soil moisture to make sure that the root zone neither dries out nor remains saturated. Follow recommended rates for fertilizers. Some varieties are more affected than others. The disease is not caused by a pathogen; there are no pesticide solutions.</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71</a:t>
            </a:fld>
            <a:endParaRPr lang="en-US"/>
          </a:p>
        </p:txBody>
      </p:sp>
    </p:spTree>
    <p:extLst>
      <p:ext uri="{BB962C8B-B14F-4D97-AF65-F5344CB8AC3E}">
        <p14:creationId xmlns:p14="http://schemas.microsoft.com/office/powerpoint/2010/main" val="41046794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t>Catfacing</a:t>
            </a:r>
            <a:endParaRPr lang="en-US" dirty="0" smtClean="0"/>
          </a:p>
          <a:p>
            <a:r>
              <a:rPr lang="en-US" dirty="0" smtClean="0"/>
              <a:t>Fruit may be disfigured as they form; blossom sticks to the small fruits. Blossom ends are scarred or lumped. Deep cavities penetrate the fruit.</a:t>
            </a:r>
          </a:p>
          <a:p>
            <a:endParaRPr lang="en-US" dirty="0" smtClean="0"/>
          </a:p>
          <a:p>
            <a:r>
              <a:rPr lang="en-US" dirty="0" smtClean="0"/>
              <a:t>But don’t forget—some heirloom varieties look like this normally!  Almost.</a:t>
            </a:r>
          </a:p>
          <a:p>
            <a:r>
              <a:rPr lang="en-US" b="1" dirty="0" smtClean="0"/>
              <a:t>Solutions</a:t>
            </a:r>
          </a:p>
          <a:p>
            <a:r>
              <a:rPr lang="en-US" dirty="0" smtClean="0"/>
              <a:t>Cool and cloudy weather at bloom time cause this disorder. </a:t>
            </a:r>
            <a:r>
              <a:rPr lang="en-US" dirty="0" err="1" smtClean="0"/>
              <a:t>Catfacing</a:t>
            </a:r>
            <a:r>
              <a:rPr lang="en-US" dirty="0" smtClean="0"/>
              <a:t> may also result from an </a:t>
            </a:r>
            <a:r>
              <a:rPr lang="en-US" dirty="0" smtClean="0">
                <a:hlinkClick r:id="rId3"/>
              </a:rPr>
              <a:t>early harvest</a:t>
            </a:r>
            <a:r>
              <a:rPr lang="en-US" dirty="0" smtClean="0"/>
              <a:t> on certain varieties. There may be resistant varieties in your area.</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72</a:t>
            </a:fld>
            <a:endParaRPr lang="en-US"/>
          </a:p>
        </p:txBody>
      </p:sp>
    </p:spTree>
    <p:extLst>
      <p:ext uri="{BB962C8B-B14F-4D97-AF65-F5344CB8AC3E}">
        <p14:creationId xmlns:p14="http://schemas.microsoft.com/office/powerpoint/2010/main" val="3931125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rtl="0"/>
            <a:r>
              <a:rPr lang="en-US" sz="1200" b="0" i="0" u="none" strike="noStrike" kern="1200" dirty="0" smtClean="0">
                <a:solidFill>
                  <a:schemeClr val="tx1"/>
                </a:solidFill>
                <a:effectLst/>
                <a:latin typeface="+mn-lt"/>
                <a:ea typeface="+mn-ea"/>
                <a:cs typeface="+mn-cs"/>
              </a:rPr>
              <a:t>Seeds -expense, +choice, +time, +materials, ++backups</a:t>
            </a:r>
            <a:endParaRPr lang="en-US" dirty="0" smtClean="0">
              <a:effectLst/>
            </a:endParaRPr>
          </a:p>
          <a:p>
            <a:pPr rtl="0"/>
            <a:r>
              <a:rPr lang="en-US" sz="1200" b="0" i="0" u="none" strike="noStrike" kern="1200" dirty="0" smtClean="0">
                <a:solidFill>
                  <a:schemeClr val="tx1"/>
                </a:solidFill>
                <a:effectLst/>
                <a:latin typeface="+mn-lt"/>
                <a:ea typeface="+mn-ea"/>
                <a:cs typeface="+mn-cs"/>
              </a:rPr>
              <a:t>Plants - &lt;choices, +pick &amp; plant, -time   Heirloom </a:t>
            </a:r>
            <a:r>
              <a:rPr lang="en-US" sz="1200" b="0" i="0" u="none" strike="noStrike" kern="1200" dirty="0" err="1" smtClean="0">
                <a:solidFill>
                  <a:schemeClr val="tx1"/>
                </a:solidFill>
                <a:effectLst/>
                <a:latin typeface="+mn-lt"/>
                <a:ea typeface="+mn-ea"/>
                <a:cs typeface="+mn-cs"/>
              </a:rPr>
              <a:t>vs</a:t>
            </a:r>
            <a:r>
              <a:rPr lang="en-US" sz="1200" b="0" i="0" u="none" strike="noStrike" kern="1200" dirty="0" smtClean="0">
                <a:solidFill>
                  <a:schemeClr val="tx1"/>
                </a:solidFill>
                <a:effectLst/>
                <a:latin typeface="+mn-lt"/>
                <a:ea typeface="+mn-ea"/>
                <a:cs typeface="+mn-cs"/>
              </a:rPr>
              <a:t> Hybrid</a:t>
            </a:r>
            <a:endParaRPr lang="en-US" dirty="0" smtClean="0">
              <a:effectLst/>
            </a:endParaRPr>
          </a:p>
          <a:p>
            <a:r>
              <a:rPr lang="en-US" sz="1200" b="0" i="0" u="none" strike="noStrike" kern="1200" dirty="0" smtClean="0">
                <a:solidFill>
                  <a:schemeClr val="tx1"/>
                </a:solidFill>
                <a:effectLst/>
                <a:latin typeface="+mn-lt"/>
                <a:ea typeface="+mn-ea"/>
                <a:cs typeface="+mn-cs"/>
              </a:rPr>
              <a:t>--DECODING SEED PACKETS</a:t>
            </a:r>
          </a:p>
          <a:p>
            <a:r>
              <a:rPr lang="en-US" sz="1200" b="0" i="0" u="none" strike="noStrike" kern="1200" dirty="0" smtClean="0">
                <a:solidFill>
                  <a:schemeClr val="tx1"/>
                </a:solidFill>
                <a:effectLst/>
                <a:latin typeface="+mn-lt"/>
                <a:ea typeface="+mn-ea"/>
                <a:cs typeface="+mn-cs"/>
              </a:rPr>
              <a:t>Space</a:t>
            </a:r>
            <a:r>
              <a:rPr lang="en-US" sz="1200" b="0" i="0" u="none" strike="noStrike" kern="1200" baseline="0" dirty="0" smtClean="0">
                <a:solidFill>
                  <a:schemeClr val="tx1"/>
                </a:solidFill>
                <a:effectLst/>
                <a:latin typeface="+mn-lt"/>
                <a:ea typeface="+mn-ea"/>
                <a:cs typeface="+mn-cs"/>
              </a:rPr>
              <a:t> needs—A LOT!!</a:t>
            </a:r>
          </a:p>
          <a:p>
            <a:r>
              <a:rPr lang="en-US" sz="1200" b="0" i="0" u="none" strike="noStrike" kern="1200" baseline="0" dirty="0" smtClean="0">
                <a:solidFill>
                  <a:schemeClr val="tx1"/>
                </a:solidFill>
                <a:effectLst/>
                <a:latin typeface="+mn-lt"/>
                <a:ea typeface="+mn-ea"/>
                <a:cs typeface="+mn-cs"/>
              </a:rPr>
              <a:t>Newcomers—varieties and grafted tomatoes</a:t>
            </a:r>
          </a:p>
          <a:p>
            <a:r>
              <a:rPr lang="en-US" sz="1200" b="0" i="0" u="none" strike="noStrike" kern="1200" baseline="0" dirty="0" smtClean="0">
                <a:solidFill>
                  <a:schemeClr val="tx1"/>
                </a:solidFill>
                <a:effectLst/>
                <a:latin typeface="+mn-lt"/>
                <a:ea typeface="+mn-ea"/>
                <a:cs typeface="+mn-cs"/>
              </a:rPr>
              <a:t>Old favorites</a:t>
            </a:r>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12</a:t>
            </a:fld>
            <a:endParaRPr lang="en-US"/>
          </a:p>
        </p:txBody>
      </p:sp>
    </p:spTree>
    <p:extLst>
      <p:ext uri="{BB962C8B-B14F-4D97-AF65-F5344CB8AC3E}">
        <p14:creationId xmlns:p14="http://schemas.microsoft.com/office/powerpoint/2010/main" val="24126659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Fruit Cracks</a:t>
            </a:r>
          </a:p>
          <a:p>
            <a:r>
              <a:rPr lang="en-US" dirty="0" smtClean="0"/>
              <a:t>Fruit may crack in a radial pattern or in concentric circles. Radial cracking, the more common of the two, occurs during rainy periods, when rains follow long dry periods. Fruit exposed to the sun may also develop cracks.</a:t>
            </a:r>
          </a:p>
          <a:p>
            <a:r>
              <a:rPr lang="en-US" b="1" dirty="0" smtClean="0"/>
              <a:t>Solutions</a:t>
            </a:r>
          </a:p>
          <a:p>
            <a:r>
              <a:rPr lang="en-US" dirty="0" smtClean="0"/>
              <a:t>Maintain a uniform water supply through the use of </a:t>
            </a:r>
            <a:r>
              <a:rPr lang="en-US" dirty="0" smtClean="0">
                <a:hlinkClick r:id="rId3"/>
              </a:rPr>
              <a:t>irrigation</a:t>
            </a:r>
            <a:r>
              <a:rPr lang="en-US" dirty="0" smtClean="0"/>
              <a:t> or </a:t>
            </a:r>
            <a:r>
              <a:rPr lang="en-US" dirty="0" smtClean="0">
                <a:hlinkClick r:id="rId4"/>
              </a:rPr>
              <a:t>mulches</a:t>
            </a:r>
            <a:r>
              <a:rPr lang="en-US" dirty="0" smtClean="0"/>
              <a:t>. A </a:t>
            </a:r>
            <a:r>
              <a:rPr lang="en-US" dirty="0" smtClean="0">
                <a:hlinkClick r:id="rId5"/>
              </a:rPr>
              <a:t>full leaf canopy</a:t>
            </a:r>
            <a:r>
              <a:rPr lang="en-US" dirty="0" smtClean="0"/>
              <a:t> will also help protect fruit from the sun and reduce cracking. There may be some resistant varieties in your area.</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73</a:t>
            </a:fld>
            <a:endParaRPr lang="en-US"/>
          </a:p>
        </p:txBody>
      </p:sp>
    </p:spTree>
    <p:extLst>
      <p:ext uri="{BB962C8B-B14F-4D97-AF65-F5344CB8AC3E}">
        <p14:creationId xmlns:p14="http://schemas.microsoft.com/office/powerpoint/2010/main" val="41584630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Sun scald</a:t>
            </a:r>
          </a:p>
          <a:p>
            <a:r>
              <a:rPr lang="en-US" dirty="0" smtClean="0"/>
              <a:t>Fruit exposed to the hot sun may become brown and leathery on the exposed surface.</a:t>
            </a:r>
          </a:p>
          <a:p>
            <a:r>
              <a:rPr lang="en-US" dirty="0" smtClean="0">
                <a:hlinkClick r:id="rId3"/>
              </a:rPr>
              <a:t>Identification</a:t>
            </a:r>
            <a:endParaRPr lang="en-US" dirty="0" smtClean="0"/>
          </a:p>
          <a:p>
            <a:r>
              <a:rPr lang="en-US" b="1" dirty="0" smtClean="0"/>
              <a:t>Solutions</a:t>
            </a:r>
          </a:p>
          <a:p>
            <a:r>
              <a:rPr lang="en-US" dirty="0" smtClean="0"/>
              <a:t>Maintain plant vigor with necessary fertilizer and </a:t>
            </a:r>
            <a:r>
              <a:rPr lang="en-US" dirty="0" smtClean="0">
                <a:hlinkClick r:id="rId4"/>
              </a:rPr>
              <a:t>water</a:t>
            </a:r>
            <a:r>
              <a:rPr lang="en-US" dirty="0" smtClean="0"/>
              <a:t> to produce adequate leaf cover. </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74</a:t>
            </a:fld>
            <a:endParaRPr lang="en-US"/>
          </a:p>
        </p:txBody>
      </p:sp>
    </p:spTree>
    <p:extLst>
      <p:ext uri="{BB962C8B-B14F-4D97-AF65-F5344CB8AC3E}">
        <p14:creationId xmlns:p14="http://schemas.microsoft.com/office/powerpoint/2010/main" val="21072751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Tomato Leaf Roll</a:t>
            </a:r>
          </a:p>
          <a:p>
            <a:endParaRPr lang="en-US" dirty="0" smtClean="0"/>
          </a:p>
          <a:p>
            <a:r>
              <a:rPr lang="en-US" dirty="0" smtClean="0"/>
              <a:t>Firm and leathery leaves are common symptoms of tomato leaf roll; the lowest leaves roll upward in wet spring conditions. The tomato plant may look wilted.</a:t>
            </a:r>
          </a:p>
          <a:p>
            <a:r>
              <a:rPr lang="en-US" b="1" dirty="0" smtClean="0"/>
              <a:t>Solutions</a:t>
            </a:r>
          </a:p>
          <a:p>
            <a:r>
              <a:rPr lang="en-US" dirty="0" smtClean="0"/>
              <a:t>Tomato leaf roll symptoms disappear when temperatures become warmer and soils dry out. Normal growth resumes and there is no damage to the fruit that develop later.</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75</a:t>
            </a:fld>
            <a:endParaRPr lang="en-US"/>
          </a:p>
        </p:txBody>
      </p:sp>
    </p:spTree>
    <p:extLst>
      <p:ext uri="{BB962C8B-B14F-4D97-AF65-F5344CB8AC3E}">
        <p14:creationId xmlns:p14="http://schemas.microsoft.com/office/powerpoint/2010/main" val="10760282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Find all kinds of help!  HELP</a:t>
            </a:r>
            <a:r>
              <a:rPr lang="en-US" baseline="0" dirty="0" smtClean="0"/>
              <a:t> is our middle name!</a:t>
            </a:r>
          </a:p>
          <a:p>
            <a:r>
              <a:rPr lang="en-US" baseline="0" dirty="0" smtClean="0"/>
              <a:t>Now turning this over to Pat Woodbridge, who has a few things to say about harvesting tomatoes, and storage.</a:t>
            </a:r>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78</a:t>
            </a:fld>
            <a:endParaRPr lang="en-US"/>
          </a:p>
        </p:txBody>
      </p:sp>
    </p:spTree>
    <p:extLst>
      <p:ext uri="{BB962C8B-B14F-4D97-AF65-F5344CB8AC3E}">
        <p14:creationId xmlns:p14="http://schemas.microsoft.com/office/powerpoint/2010/main" val="13981747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 the soil temperature before you plant.</a:t>
            </a:r>
          </a:p>
          <a:p>
            <a:r>
              <a:rPr lang="en-US" dirty="0">
                <a:latin typeface="Calibri" panose="020F0502020204030204" pitchFamily="34" charset="0"/>
              </a:rPr>
              <a:t>Soil temperature should be </a:t>
            </a:r>
          </a:p>
          <a:p>
            <a:r>
              <a:rPr lang="en-US" dirty="0">
                <a:latin typeface="Calibri" panose="020F0502020204030204" pitchFamily="34" charset="0"/>
              </a:rPr>
              <a:t>&gt;60 degrees during the day and </a:t>
            </a:r>
          </a:p>
          <a:p>
            <a:r>
              <a:rPr lang="en-US" dirty="0">
                <a:latin typeface="Calibri" panose="020F0502020204030204" pitchFamily="34" charset="0"/>
              </a:rPr>
              <a:t>&gt;50 degrees at night</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solidFill>
                  <a:prstClr val="black"/>
                </a:solidFill>
              </a:rPr>
              <a:pPr/>
              <a:t>80</a:t>
            </a:fld>
            <a:endParaRPr lang="en-US" dirty="0">
              <a:solidFill>
                <a:prstClr val="black"/>
              </a:solidFill>
            </a:endParaRPr>
          </a:p>
        </p:txBody>
      </p:sp>
    </p:spTree>
    <p:extLst>
      <p:ext uri="{BB962C8B-B14F-4D97-AF65-F5344CB8AC3E}">
        <p14:creationId xmlns:p14="http://schemas.microsoft.com/office/powerpoint/2010/main" val="2732341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 the soil temperature before you plant.</a:t>
            </a:r>
          </a:p>
          <a:p>
            <a:r>
              <a:rPr lang="en-US" dirty="0">
                <a:latin typeface="Calibri" panose="020F0502020204030204" pitchFamily="34" charset="0"/>
              </a:rPr>
              <a:t>Soil temperature should be </a:t>
            </a:r>
          </a:p>
          <a:p>
            <a:r>
              <a:rPr lang="en-US" dirty="0">
                <a:latin typeface="Calibri" panose="020F0502020204030204" pitchFamily="34" charset="0"/>
              </a:rPr>
              <a:t>&gt;60 degrees during the day and </a:t>
            </a:r>
          </a:p>
          <a:p>
            <a:r>
              <a:rPr lang="en-US" dirty="0">
                <a:latin typeface="Calibri" panose="020F0502020204030204" pitchFamily="34" charset="0"/>
              </a:rPr>
              <a:t>&gt;50 degrees at night</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solidFill>
                  <a:prstClr val="black"/>
                </a:solidFill>
              </a:rPr>
              <a:pPr/>
              <a:t>82</a:t>
            </a:fld>
            <a:endParaRPr lang="en-US" dirty="0">
              <a:solidFill>
                <a:prstClr val="black"/>
              </a:solidFill>
            </a:endParaRPr>
          </a:p>
        </p:txBody>
      </p:sp>
    </p:spTree>
    <p:extLst>
      <p:ext uri="{BB962C8B-B14F-4D97-AF65-F5344CB8AC3E}">
        <p14:creationId xmlns:p14="http://schemas.microsoft.com/office/powerpoint/2010/main" val="7021475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tell when a red or orange or black tomato is ripe.  But how do you know</a:t>
            </a:r>
            <a:r>
              <a:rPr lang="en-US" baseline="0" dirty="0" smtClean="0"/>
              <a:t> when a green variety tomato is ripe, a Green Zebra or a Green Zebra?  Close your eyes and feel it; if it’s soft, it’s ripe.  You can always taste, too.</a:t>
            </a:r>
          </a:p>
          <a:p>
            <a:r>
              <a:rPr lang="en-US" baseline="0" dirty="0" smtClean="0"/>
              <a:t>Also, the green itself softens—it LOOKS different than a green unripe tomato.  Some of the striped varieties begin to show and set those stripes.  Wait for a color change, however subtle.</a:t>
            </a:r>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solidFill>
                  <a:prstClr val="black"/>
                </a:solidFill>
              </a:rPr>
              <a:pPr/>
              <a:t>83</a:t>
            </a:fld>
            <a:endParaRPr lang="en-US" dirty="0">
              <a:solidFill>
                <a:prstClr val="black"/>
              </a:solidFill>
            </a:endParaRPr>
          </a:p>
        </p:txBody>
      </p:sp>
    </p:spTree>
    <p:extLst>
      <p:ext uri="{BB962C8B-B14F-4D97-AF65-F5344CB8AC3E}">
        <p14:creationId xmlns:p14="http://schemas.microsoft.com/office/powerpoint/2010/main" val="14260614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solidFill>
                  <a:prstClr val="black"/>
                </a:solidFill>
              </a:rPr>
              <a:pPr/>
              <a:t>85</a:t>
            </a:fld>
            <a:endParaRPr lang="en-US" dirty="0">
              <a:solidFill>
                <a:prstClr val="black"/>
              </a:solidFill>
            </a:endParaRPr>
          </a:p>
        </p:txBody>
      </p:sp>
    </p:spTree>
    <p:extLst>
      <p:ext uri="{BB962C8B-B14F-4D97-AF65-F5344CB8AC3E}">
        <p14:creationId xmlns:p14="http://schemas.microsoft.com/office/powerpoint/2010/main" val="29887060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solidFill>
                  <a:prstClr val="black"/>
                </a:solidFill>
              </a:rPr>
              <a:pPr/>
              <a:t>86</a:t>
            </a:fld>
            <a:endParaRPr lang="en-US" dirty="0">
              <a:solidFill>
                <a:prstClr val="black"/>
              </a:solidFill>
            </a:endParaRPr>
          </a:p>
        </p:txBody>
      </p:sp>
    </p:spTree>
    <p:extLst>
      <p:ext uri="{BB962C8B-B14F-4D97-AF65-F5344CB8AC3E}">
        <p14:creationId xmlns:p14="http://schemas.microsoft.com/office/powerpoint/2010/main" val="20072953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Wing span, 3 ¾ to 4</a:t>
            </a:r>
            <a:r>
              <a:rPr lang="en-US" baseline="0" dirty="0" smtClean="0"/>
              <a:t> ¾!</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91</a:t>
            </a:fld>
            <a:endParaRPr lang="en-US"/>
          </a:p>
        </p:txBody>
      </p:sp>
    </p:spTree>
    <p:extLst>
      <p:ext uri="{BB962C8B-B14F-4D97-AF65-F5344CB8AC3E}">
        <p14:creationId xmlns:p14="http://schemas.microsoft.com/office/powerpoint/2010/main" val="1812480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Front/name, hybrid or heirloom, transplanting info, Days to Maturity</a:t>
            </a:r>
            <a:endParaRPr lang="en-US" dirty="0" smtClean="0">
              <a:effectLst/>
            </a:endParaRPr>
          </a:p>
          <a:p>
            <a:pPr rtl="0"/>
            <a:r>
              <a:rPr lang="en-US" sz="1200" b="0" i="0" u="none" strike="noStrike" kern="1200" dirty="0" smtClean="0">
                <a:solidFill>
                  <a:schemeClr val="tx1"/>
                </a:solidFill>
                <a:effectLst/>
                <a:latin typeface="+mn-lt"/>
                <a:ea typeface="+mn-ea"/>
                <a:cs typeface="+mn-cs"/>
              </a:rPr>
              <a:t>Back/description SMALL, use, shape, growth habit-clusters, when to start inside: 6-8wks </a:t>
            </a:r>
            <a:r>
              <a:rPr lang="en-US" sz="1200" b="0" i="0" u="none" strike="noStrike" kern="1200" dirty="0" err="1" smtClean="0">
                <a:solidFill>
                  <a:schemeClr val="tx1"/>
                </a:solidFill>
                <a:effectLst/>
                <a:latin typeface="+mn-lt"/>
                <a:ea typeface="+mn-ea"/>
                <a:cs typeface="+mn-cs"/>
              </a:rPr>
              <a:t>alf</a:t>
            </a:r>
            <a:r>
              <a:rPr lang="en-US" sz="1200" b="0" i="0" u="none" strike="noStrike" kern="1200" dirty="0" smtClean="0">
                <a:solidFill>
                  <a:schemeClr val="tx1"/>
                </a:solidFill>
                <a:effectLst/>
                <a:latin typeface="+mn-lt"/>
                <a:ea typeface="+mn-ea"/>
                <a:cs typeface="+mn-cs"/>
              </a:rPr>
              <a:t>, days to germination, planting/growing space info</a:t>
            </a:r>
            <a:endParaRPr lang="en-US" dirty="0" smtClean="0">
              <a:effectLst/>
            </a:endParaRPr>
          </a:p>
          <a:p>
            <a:pPr rtl="0"/>
            <a:r>
              <a:rPr lang="en-US" sz="1200" b="0" i="0" u="none" strike="noStrike" kern="1200" dirty="0" smtClean="0">
                <a:solidFill>
                  <a:schemeClr val="tx1"/>
                </a:solidFill>
                <a:effectLst/>
                <a:latin typeface="+mn-lt"/>
                <a:ea typeface="+mn-ea"/>
                <a:cs typeface="+mn-cs"/>
              </a:rPr>
              <a:t>Hybrid: tomato created for a particular purpose, disease resistance, color, shape.  Crossbred w/2++ different plants</a:t>
            </a:r>
            <a:endParaRPr lang="en-US" dirty="0" smtClean="0">
              <a:effectLst/>
            </a:endParaRPr>
          </a:p>
          <a:p>
            <a:pPr rtl="0"/>
            <a:r>
              <a:rPr lang="en-US" sz="1200" b="0" i="0" u="none" strike="noStrike" kern="1200" dirty="0" smtClean="0">
                <a:solidFill>
                  <a:schemeClr val="tx1"/>
                </a:solidFill>
                <a:effectLst/>
                <a:latin typeface="+mn-lt"/>
                <a:ea typeface="+mn-ea"/>
                <a:cs typeface="+mn-cs"/>
              </a:rPr>
              <a:t>Heirloom: 50yr+, open pollenated, saved seeds handed down through generations to sustain the variety</a:t>
            </a:r>
            <a:endParaRPr lang="en-US" dirty="0" smtClean="0">
              <a:effectLst/>
            </a:endParaRPr>
          </a:p>
          <a:p>
            <a:pPr rtl="0"/>
            <a:r>
              <a:rPr lang="en-US" sz="1200" b="0" i="0" u="none" strike="noStrike" kern="1200" dirty="0" smtClean="0">
                <a:solidFill>
                  <a:schemeClr val="tx1"/>
                </a:solidFill>
                <a:effectLst/>
                <a:latin typeface="+mn-lt"/>
                <a:ea typeface="+mn-ea"/>
                <a:cs typeface="+mn-cs"/>
              </a:rPr>
              <a:t>***to some, disease resistance of hybrid maybe better fit than allure of heirlooms &amp; seed saving</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13</a:t>
            </a:fld>
            <a:endParaRPr lang="en-US"/>
          </a:p>
        </p:txBody>
      </p:sp>
    </p:spTree>
    <p:extLst>
      <p:ext uri="{BB962C8B-B14F-4D97-AF65-F5344CB8AC3E}">
        <p14:creationId xmlns:p14="http://schemas.microsoft.com/office/powerpoint/2010/main" val="4197872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Front/Name/</a:t>
            </a:r>
            <a:r>
              <a:rPr lang="en-US" sz="1200" b="1" i="0" u="none" strike="noStrike" kern="1200" dirty="0" smtClean="0">
                <a:solidFill>
                  <a:schemeClr val="tx1"/>
                </a:solidFill>
                <a:effectLst/>
                <a:latin typeface="+mn-lt"/>
                <a:ea typeface="+mn-ea"/>
                <a:cs typeface="+mn-cs"/>
              </a:rPr>
              <a:t>heirloom</a:t>
            </a:r>
            <a:r>
              <a:rPr lang="en-US" sz="1200" b="0" i="0" u="none" strike="noStrike" kern="1200" dirty="0" smtClean="0">
                <a:solidFill>
                  <a:schemeClr val="tx1"/>
                </a:solidFill>
                <a:effectLst/>
                <a:latin typeface="+mn-lt"/>
                <a:ea typeface="+mn-ea"/>
                <a:cs typeface="+mn-cs"/>
              </a:rPr>
              <a:t>/</a:t>
            </a:r>
            <a:r>
              <a:rPr lang="en-US" sz="1200" b="1" i="0" u="none" strike="noStrike" kern="1200" dirty="0" smtClean="0">
                <a:solidFill>
                  <a:schemeClr val="tx1"/>
                </a:solidFill>
                <a:effectLst/>
                <a:latin typeface="+mn-lt"/>
                <a:ea typeface="+mn-ea"/>
                <a:cs typeface="+mn-cs"/>
              </a:rPr>
              <a:t>bush</a:t>
            </a:r>
            <a:r>
              <a:rPr lang="en-US" sz="1200" b="0" i="0" u="none" strike="noStrike" kern="1200" dirty="0" smtClean="0">
                <a:solidFill>
                  <a:schemeClr val="tx1"/>
                </a:solidFill>
                <a:effectLst/>
                <a:latin typeface="+mn-lt"/>
                <a:ea typeface="+mn-ea"/>
                <a:cs typeface="+mn-cs"/>
              </a:rPr>
              <a:t>/77 days </a:t>
            </a:r>
            <a:endParaRPr lang="en-US" dirty="0" smtClean="0">
              <a:effectLst/>
            </a:endParaRPr>
          </a:p>
          <a:p>
            <a:r>
              <a:rPr lang="en-US" sz="1200" b="0" i="0" u="none" strike="noStrike" kern="1200" dirty="0" smtClean="0">
                <a:solidFill>
                  <a:schemeClr val="tx1"/>
                </a:solidFill>
                <a:effectLst/>
                <a:latin typeface="+mn-lt"/>
                <a:ea typeface="+mn-ea"/>
                <a:cs typeface="+mn-cs"/>
              </a:rPr>
              <a:t>Back///</a:t>
            </a:r>
            <a:r>
              <a:rPr lang="en-US" sz="1200" b="1" i="0" u="none" strike="noStrike" kern="1200" dirty="0" smtClean="0">
                <a:solidFill>
                  <a:schemeClr val="tx1"/>
                </a:solidFill>
                <a:effectLst/>
                <a:latin typeface="+mn-lt"/>
                <a:ea typeface="+mn-ea"/>
                <a:cs typeface="+mn-cs"/>
              </a:rPr>
              <a:t>DETERMINAT</a:t>
            </a:r>
            <a:r>
              <a:rPr lang="en-US" sz="1200" b="0" i="0" u="none" strike="noStrike" kern="1200" dirty="0" smtClean="0">
                <a:solidFill>
                  <a:schemeClr val="tx1"/>
                </a:solidFill>
                <a:effectLst/>
                <a:latin typeface="+mn-lt"/>
                <a:ea typeface="+mn-ea"/>
                <a:cs typeface="+mn-cs"/>
              </a:rPr>
              <a:t>E///fruit size, </a:t>
            </a:r>
            <a:r>
              <a:rPr lang="en-US" sz="1200" b="0" i="0" u="none" strike="noStrike" kern="1200" dirty="0" err="1" smtClean="0">
                <a:solidFill>
                  <a:schemeClr val="tx1"/>
                </a:solidFill>
                <a:effectLst/>
                <a:latin typeface="+mn-lt"/>
                <a:ea typeface="+mn-ea"/>
                <a:cs typeface="+mn-cs"/>
              </a:rPr>
              <a:t>descripton</a:t>
            </a:r>
            <a:r>
              <a:rPr lang="en-US" sz="1200" b="0" i="0" u="none" strike="noStrike" kern="1200" dirty="0" smtClean="0">
                <a:solidFill>
                  <a:schemeClr val="tx1"/>
                </a:solidFill>
                <a:effectLst/>
                <a:latin typeface="+mn-lt"/>
                <a:ea typeface="+mn-ea"/>
                <a:cs typeface="+mn-cs"/>
              </a:rPr>
              <a:t>, use, </a:t>
            </a:r>
            <a:r>
              <a:rPr lang="en-US" sz="1200" b="0" i="0" u="none" strike="noStrike" kern="1200" dirty="0" err="1" smtClean="0">
                <a:solidFill>
                  <a:schemeClr val="tx1"/>
                </a:solidFill>
                <a:effectLst/>
                <a:latin typeface="+mn-lt"/>
                <a:ea typeface="+mn-ea"/>
                <a:cs typeface="+mn-cs"/>
              </a:rPr>
              <a:t>planting&amp;spacing</a:t>
            </a:r>
            <a:r>
              <a:rPr lang="en-US" sz="1200" b="0" i="0" u="none" strike="noStrike" kern="1200" dirty="0" smtClean="0">
                <a:solidFill>
                  <a:schemeClr val="tx1"/>
                </a:solidFill>
                <a:effectLst/>
                <a:latin typeface="+mn-lt"/>
                <a:ea typeface="+mn-ea"/>
                <a:cs typeface="+mn-cs"/>
              </a:rPr>
              <a:t> info/germinate/maturity again/ seed count/NOTE: harvest info/ PLANT SIZE/ support info/disease</a:t>
            </a:r>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14</a:t>
            </a:fld>
            <a:endParaRPr lang="en-US"/>
          </a:p>
        </p:txBody>
      </p:sp>
    </p:spTree>
    <p:extLst>
      <p:ext uri="{BB962C8B-B14F-4D97-AF65-F5344CB8AC3E}">
        <p14:creationId xmlns:p14="http://schemas.microsoft.com/office/powerpoint/2010/main" val="1853806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smtClean="0">
                <a:solidFill>
                  <a:schemeClr val="tx1"/>
                </a:solidFill>
                <a:effectLst/>
                <a:latin typeface="+mn-lt"/>
                <a:ea typeface="+mn-ea"/>
                <a:cs typeface="+mn-cs"/>
              </a:rPr>
              <a:t>Indeterminate</a:t>
            </a:r>
            <a:r>
              <a:rPr lang="en-US" sz="1200" b="0" i="0" u="none" strike="noStrike" kern="1200" dirty="0" smtClean="0">
                <a:solidFill>
                  <a:schemeClr val="tx1"/>
                </a:solidFill>
                <a:effectLst/>
                <a:latin typeface="+mn-lt"/>
                <a:ea typeface="+mn-ea"/>
                <a:cs typeface="+mn-cs"/>
              </a:rPr>
              <a:t> (vine) plants :</a:t>
            </a:r>
            <a:endParaRPr lang="en-US" dirty="0" smtClean="0">
              <a:effectLst/>
            </a:endParaRPr>
          </a:p>
          <a:p>
            <a:pPr rtl="0"/>
            <a:r>
              <a:rPr lang="en-US" sz="1200" b="0" i="0" u="none" strike="noStrike" kern="1200" dirty="0" smtClean="0">
                <a:solidFill>
                  <a:schemeClr val="tx1"/>
                </a:solidFill>
                <a:effectLst/>
                <a:latin typeface="+mn-lt"/>
                <a:ea typeface="+mn-ea"/>
                <a:cs typeface="+mn-cs"/>
              </a:rPr>
              <a:t>Cage   = LARGE PLANT</a:t>
            </a:r>
            <a:endParaRPr lang="en-US" dirty="0" smtClean="0">
              <a:effectLst/>
            </a:endParaRPr>
          </a:p>
          <a:p>
            <a:pPr rtl="0"/>
            <a:r>
              <a:rPr lang="en-US" sz="1200" b="0" i="0" u="none" strike="noStrike" kern="1200" dirty="0" smtClean="0">
                <a:solidFill>
                  <a:schemeClr val="tx1"/>
                </a:solidFill>
                <a:effectLst/>
                <a:latin typeface="+mn-lt"/>
                <a:ea typeface="+mn-ea"/>
                <a:cs typeface="+mn-cs"/>
              </a:rPr>
              <a:t>Fruit grows along main stem </a:t>
            </a:r>
            <a:endParaRPr lang="en-US" dirty="0" smtClean="0">
              <a:effectLst/>
            </a:endParaRPr>
          </a:p>
          <a:p>
            <a:pPr rtl="0"/>
            <a:r>
              <a:rPr lang="en-US" sz="1200" b="0" i="0" u="none" strike="noStrike" kern="1200" dirty="0" smtClean="0">
                <a:solidFill>
                  <a:schemeClr val="tx1"/>
                </a:solidFill>
                <a:effectLst/>
                <a:latin typeface="+mn-lt"/>
                <a:ea typeface="+mn-ea"/>
                <a:cs typeface="+mn-cs"/>
              </a:rPr>
              <a:t>Vines grow until killed by frost</a:t>
            </a:r>
            <a:endParaRPr lang="en-US" dirty="0" smtClean="0">
              <a:effectLst/>
            </a:endParaRPr>
          </a:p>
          <a:p>
            <a:pPr rtl="0"/>
            <a:r>
              <a:rPr lang="en-US" sz="1200" b="1" i="0" u="none" strike="noStrike" kern="1200" dirty="0" smtClean="0">
                <a:solidFill>
                  <a:schemeClr val="tx1"/>
                </a:solidFill>
                <a:effectLst/>
                <a:latin typeface="+mn-lt"/>
                <a:ea typeface="+mn-ea"/>
                <a:cs typeface="+mn-cs"/>
              </a:rPr>
              <a:t>Determinate</a:t>
            </a:r>
            <a:r>
              <a:rPr lang="en-US" sz="1200" b="0" i="0" u="none" strike="noStrike" kern="1200" dirty="0" smtClean="0">
                <a:solidFill>
                  <a:schemeClr val="tx1"/>
                </a:solidFill>
                <a:effectLst/>
                <a:latin typeface="+mn-lt"/>
                <a:ea typeface="+mn-ea"/>
                <a:cs typeface="+mn-cs"/>
              </a:rPr>
              <a:t> (bush):</a:t>
            </a:r>
            <a:endParaRPr lang="en-US" dirty="0" smtClean="0">
              <a:effectLst/>
            </a:endParaRPr>
          </a:p>
          <a:p>
            <a:pPr rtl="0"/>
            <a:r>
              <a:rPr lang="en-US" sz="1200" b="0" i="0" u="none" strike="noStrike" kern="1200" dirty="0" smtClean="0">
                <a:solidFill>
                  <a:schemeClr val="tx1"/>
                </a:solidFill>
                <a:effectLst/>
                <a:latin typeface="+mn-lt"/>
                <a:ea typeface="+mn-ea"/>
                <a:cs typeface="+mn-cs"/>
              </a:rPr>
              <a:t>produce flowers &amp; fruit at </a:t>
            </a:r>
            <a:r>
              <a:rPr lang="en-US" sz="1200" b="1" i="0" u="none" strike="noStrike" kern="1200" dirty="0" smtClean="0">
                <a:solidFill>
                  <a:schemeClr val="tx1"/>
                </a:solidFill>
                <a:effectLst/>
                <a:latin typeface="+mn-lt"/>
                <a:ea typeface="+mn-ea"/>
                <a:cs typeface="+mn-cs"/>
              </a:rPr>
              <a:t>END</a:t>
            </a:r>
            <a:r>
              <a:rPr lang="en-US" sz="1200" b="0" i="0" u="none" strike="noStrike" kern="1200" dirty="0" smtClean="0">
                <a:solidFill>
                  <a:schemeClr val="tx1"/>
                </a:solidFill>
                <a:effectLst/>
                <a:latin typeface="+mn-lt"/>
                <a:ea typeface="+mn-ea"/>
                <a:cs typeface="+mn-cs"/>
              </a:rPr>
              <a:t> of branches only</a:t>
            </a:r>
            <a:endParaRPr lang="en-US" dirty="0" smtClean="0">
              <a:effectLst/>
            </a:endParaRPr>
          </a:p>
          <a:p>
            <a:pPr rtl="0"/>
            <a:r>
              <a:rPr lang="en-US" sz="1200" b="0" i="0" u="none" strike="noStrike" kern="1200" dirty="0" smtClean="0">
                <a:solidFill>
                  <a:schemeClr val="tx1"/>
                </a:solidFill>
                <a:effectLst/>
                <a:latin typeface="+mn-lt"/>
                <a:ea typeface="+mn-ea"/>
                <a:cs typeface="+mn-cs"/>
              </a:rPr>
              <a:t>fruit ripens all over in 1-2 </a:t>
            </a:r>
            <a:r>
              <a:rPr lang="en-US" sz="1200" b="0" i="0" u="none" strike="noStrike" kern="1200" dirty="0" err="1" smtClean="0">
                <a:solidFill>
                  <a:schemeClr val="tx1"/>
                </a:solidFill>
                <a:effectLst/>
                <a:latin typeface="+mn-lt"/>
                <a:ea typeface="+mn-ea"/>
                <a:cs typeface="+mn-cs"/>
              </a:rPr>
              <a:t>cycl</a:t>
            </a:r>
            <a:endParaRPr lang="en-US" dirty="0" smtClean="0">
              <a:effectLst/>
            </a:endParaRPr>
          </a:p>
          <a:p>
            <a:pPr rtl="0"/>
            <a:r>
              <a:rPr lang="en-US" sz="1200" b="0" i="0" u="none" strike="noStrike" kern="1200" dirty="0" smtClean="0">
                <a:solidFill>
                  <a:schemeClr val="tx1"/>
                </a:solidFill>
                <a:effectLst/>
                <a:latin typeface="+mn-lt"/>
                <a:ea typeface="+mn-ea"/>
                <a:cs typeface="+mn-cs"/>
              </a:rPr>
              <a:t>smaller but may require support/cage</a:t>
            </a:r>
            <a:endParaRPr lang="en-US"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15</a:t>
            </a:fld>
            <a:endParaRPr lang="en-US"/>
          </a:p>
        </p:txBody>
      </p:sp>
    </p:spTree>
    <p:extLst>
      <p:ext uri="{BB962C8B-B14F-4D97-AF65-F5344CB8AC3E}">
        <p14:creationId xmlns:p14="http://schemas.microsoft.com/office/powerpoint/2010/main" val="3046835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solidFill>
                  <a:prstClr val="black"/>
                </a:solidFill>
              </a:rPr>
              <a:pPr/>
              <a:t>16</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6388" y="739590"/>
            <a:ext cx="8513762" cy="2729753"/>
          </a:xfrm>
        </p:spPr>
        <p:txBody>
          <a:bodyPr>
            <a:noAutofit/>
          </a:bodyPr>
          <a:lstStyle>
            <a:lvl1pPr algn="l">
              <a:lnSpc>
                <a:spcPts val="10800"/>
              </a:lnSpc>
              <a:defRPr sz="10000" b="1" spc="-250" baseline="0">
                <a:solidFill>
                  <a:schemeClr val="tx2"/>
                </a:solidFill>
              </a:defRPr>
            </a:lvl1pPr>
          </a:lstStyle>
          <a:p>
            <a:r>
              <a:rPr lang="en-US" smtClean="0"/>
              <a:t>Click to edit Master title style</a:t>
            </a:r>
            <a:endParaRPr/>
          </a:p>
        </p:txBody>
      </p:sp>
      <p:sp>
        <p:nvSpPr>
          <p:cNvPr id="3" name="Subtitle 2"/>
          <p:cNvSpPr>
            <a:spLocks noGrp="1"/>
          </p:cNvSpPr>
          <p:nvPr>
            <p:ph type="subTitle" idx="1"/>
          </p:nvPr>
        </p:nvSpPr>
        <p:spPr>
          <a:xfrm>
            <a:off x="306388" y="3505200"/>
            <a:ext cx="4683050" cy="1344706"/>
          </a:xfrm>
        </p:spPr>
        <p:txBody>
          <a:bodyPr anchor="b" anchorCtr="0">
            <a:normAutofit/>
          </a:bodyPr>
          <a:lstStyle>
            <a:lvl1pPr marL="0" indent="0" algn="l">
              <a:buNone/>
              <a:defRPr sz="4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275296"/>
            <a:ext cx="1600200" cy="365125"/>
          </a:xfrm>
        </p:spPr>
        <p:txBody>
          <a:bodyPr/>
          <a:lstStyle>
            <a:lvl1pPr>
              <a:defRPr sz="1100">
                <a:solidFill>
                  <a:schemeClr val="tx2"/>
                </a:solidFill>
              </a:defRPr>
            </a:lvl1pPr>
          </a:lstStyle>
          <a:p>
            <a:fld id="{AA7D1718-A453-EE45-B5F0-D48ECBC2A59F}" type="datetimeFigureOut">
              <a:rPr lang="en-US" smtClean="0"/>
              <a:pPr/>
              <a:t>4/7/18</a:t>
            </a:fld>
            <a:endParaRPr lang="en-US"/>
          </a:p>
        </p:txBody>
      </p:sp>
      <p:sp>
        <p:nvSpPr>
          <p:cNvPr id="5" name="Footer Placeholder 4"/>
          <p:cNvSpPr>
            <a:spLocks noGrp="1"/>
          </p:cNvSpPr>
          <p:nvPr>
            <p:ph type="ftr" sz="quarter" idx="11"/>
          </p:nvPr>
        </p:nvSpPr>
        <p:spPr>
          <a:xfrm>
            <a:off x="2209800" y="6275296"/>
            <a:ext cx="5638800" cy="365125"/>
          </a:xfrm>
        </p:spPr>
        <p:txBody>
          <a:bodyPr/>
          <a:lstStyle>
            <a:lvl1pPr algn="l">
              <a:defRPr sz="1100">
                <a:solidFill>
                  <a:schemeClr val="tx2"/>
                </a:solidFill>
              </a:defRPr>
            </a:lvl1pPr>
          </a:lstStyle>
          <a:p>
            <a:endParaRPr lang="en-US"/>
          </a:p>
        </p:txBody>
      </p:sp>
      <p:sp>
        <p:nvSpPr>
          <p:cNvPr id="6" name="Slide Number Placeholder 5"/>
          <p:cNvSpPr>
            <a:spLocks noGrp="1"/>
          </p:cNvSpPr>
          <p:nvPr>
            <p:ph type="sldNum" sz="quarter" idx="12"/>
          </p:nvPr>
        </p:nvSpPr>
        <p:spPr>
          <a:xfrm>
            <a:off x="8077200" y="6275296"/>
            <a:ext cx="609600" cy="365125"/>
          </a:xfrm>
        </p:spPr>
        <p:txBody>
          <a:bodyPr/>
          <a:lstStyle>
            <a:lvl1pPr>
              <a:defRPr sz="1400">
                <a:solidFill>
                  <a:schemeClr val="tx2"/>
                </a:solidFill>
              </a:defRPr>
            </a:lvl1pPr>
          </a:lstStyle>
          <a:p>
            <a:fld id="{39D5E540-CEB2-0741-95CA-B4FD3B9D0E3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3" y="1227427"/>
            <a:ext cx="3657600" cy="566738"/>
          </a:xfrm>
        </p:spPr>
        <p:txBody>
          <a:bodyPr anchor="b">
            <a:noAutofit/>
          </a:bodyPr>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rot="194096">
            <a:off x="4845354" y="975803"/>
            <a:ext cx="3496570" cy="4747249"/>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31823" y="1799793"/>
            <a:ext cx="3657600" cy="3991408"/>
          </a:xfrm>
        </p:spPr>
        <p:txBody>
          <a:bodyPr>
            <a:normAutofit/>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7D1718-A453-EE45-B5F0-D48ECBC2A59F}" type="datetimeFigureOut">
              <a:rPr lang="en-US" smtClean="0"/>
              <a:pPr/>
              <a:t>4/7/18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D5E540-CEB2-0741-95CA-B4FD3B9D0E3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32012" y="4329955"/>
            <a:ext cx="7907151" cy="927847"/>
          </a:xfrm>
        </p:spPr>
        <p:txBody>
          <a:bodyPr anchor="b" anchorCtr="0">
            <a:noAutofit/>
          </a:bodyPr>
          <a:lstStyle>
            <a:lvl1pPr algn="l">
              <a:defRPr sz="3600"/>
            </a:lvl1pPr>
          </a:lstStyle>
          <a:p>
            <a:r>
              <a:rPr lang="en-US" smtClean="0"/>
              <a:t>Click to edit Master title style</a:t>
            </a:r>
            <a:endParaRPr/>
          </a:p>
        </p:txBody>
      </p:sp>
      <p:sp>
        <p:nvSpPr>
          <p:cNvPr id="3" name="Date Placeholder 2"/>
          <p:cNvSpPr>
            <a:spLocks noGrp="1"/>
          </p:cNvSpPr>
          <p:nvPr>
            <p:ph type="dt" sz="half" idx="10"/>
          </p:nvPr>
        </p:nvSpPr>
        <p:spPr/>
        <p:txBody>
          <a:bodyPr/>
          <a:lstStyle/>
          <a:p>
            <a:fld id="{AA7D1718-A453-EE45-B5F0-D48ECBC2A59F}" type="datetimeFigureOut">
              <a:rPr lang="en-US" smtClean="0"/>
              <a:pPr/>
              <a:t>4/7/18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D5E540-CEB2-0741-95CA-B4FD3B9D0E3E}" type="slidenum">
              <a:rPr lang="en-US" smtClean="0"/>
              <a:pPr/>
              <a:t>‹#›</a:t>
            </a:fld>
            <a:endParaRPr lang="en-US"/>
          </a:p>
        </p:txBody>
      </p:sp>
      <p:sp>
        <p:nvSpPr>
          <p:cNvPr id="7" name="Text Placeholder 6"/>
          <p:cNvSpPr>
            <a:spLocks noGrp="1"/>
          </p:cNvSpPr>
          <p:nvPr>
            <p:ph type="body" sz="quarter" idx="13"/>
          </p:nvPr>
        </p:nvSpPr>
        <p:spPr>
          <a:xfrm>
            <a:off x="634197"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Picture Placeholder 2"/>
          <p:cNvSpPr>
            <a:spLocks noGrp="1"/>
          </p:cNvSpPr>
          <p:nvPr>
            <p:ph type="pic" idx="1"/>
          </p:nvPr>
        </p:nvSpPr>
        <p:spPr>
          <a:xfrm rot="319004">
            <a:off x="2075968" y="741009"/>
            <a:ext cx="4914362" cy="3240064"/>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9" name="Picture Placeholder 2"/>
          <p:cNvSpPr>
            <a:spLocks noGrp="1"/>
          </p:cNvSpPr>
          <p:nvPr>
            <p:ph type="pic" idx="14"/>
          </p:nvPr>
        </p:nvSpPr>
        <p:spPr>
          <a:xfrm rot="21346724">
            <a:off x="436037" y="494284"/>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632012" y="4329955"/>
            <a:ext cx="7907151" cy="927847"/>
          </a:xfrm>
        </p:spPr>
        <p:txBody>
          <a:bodyPr anchor="b" anchorCtr="0">
            <a:noAutofit/>
          </a:bodyPr>
          <a:lstStyle>
            <a:lvl1pPr algn="l">
              <a:defRPr sz="3600"/>
            </a:lvl1pPr>
          </a:lstStyle>
          <a:p>
            <a:r>
              <a:rPr lang="en-US" smtClean="0"/>
              <a:t>Click to edit Master title style</a:t>
            </a:r>
            <a:endParaRPr/>
          </a:p>
        </p:txBody>
      </p:sp>
      <p:sp>
        <p:nvSpPr>
          <p:cNvPr id="3" name="Date Placeholder 2"/>
          <p:cNvSpPr>
            <a:spLocks noGrp="1"/>
          </p:cNvSpPr>
          <p:nvPr>
            <p:ph type="dt" sz="half" idx="10"/>
          </p:nvPr>
        </p:nvSpPr>
        <p:spPr/>
        <p:txBody>
          <a:bodyPr/>
          <a:lstStyle/>
          <a:p>
            <a:fld id="{AA7D1718-A453-EE45-B5F0-D48ECBC2A59F}" type="datetimeFigureOut">
              <a:rPr lang="en-US" smtClean="0"/>
              <a:pPr/>
              <a:t>4/7/18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D5E540-CEB2-0741-95CA-B4FD3B9D0E3E}" type="slidenum">
              <a:rPr lang="en-US" smtClean="0"/>
              <a:pPr/>
              <a:t>‹#›</a:t>
            </a:fld>
            <a:endParaRPr lang="en-US"/>
          </a:p>
        </p:txBody>
      </p:sp>
      <p:sp>
        <p:nvSpPr>
          <p:cNvPr id="7" name="Text Placeholder 6"/>
          <p:cNvSpPr>
            <a:spLocks noGrp="1"/>
          </p:cNvSpPr>
          <p:nvPr>
            <p:ph type="body" sz="quarter" idx="13"/>
          </p:nvPr>
        </p:nvSpPr>
        <p:spPr>
          <a:xfrm>
            <a:off x="634197"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Picture Placeholder 2"/>
          <p:cNvSpPr>
            <a:spLocks noGrp="1"/>
          </p:cNvSpPr>
          <p:nvPr>
            <p:ph type="pic" idx="1"/>
          </p:nvPr>
        </p:nvSpPr>
        <p:spPr>
          <a:xfrm rot="152337">
            <a:off x="4118577" y="735555"/>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AA7D1718-A453-EE45-B5F0-D48ECBC2A59F}" type="datetimeFigureOut">
              <a:rPr lang="en-US" smtClean="0"/>
              <a:pPr/>
              <a:t>4/7/18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5E540-CEB2-0741-95CA-B4FD3B9D0E3E}"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72400" y="685801"/>
            <a:ext cx="757518" cy="5440680"/>
          </a:xfrm>
        </p:spPr>
        <p:txBody>
          <a:bodyPr vert="eaVert">
            <a:noAutofit/>
          </a:bodyPr>
          <a:lstStyle/>
          <a:p>
            <a:r>
              <a:rPr lang="en-US" smtClean="0"/>
              <a:t>Click to edit Master title style</a:t>
            </a:r>
            <a:endParaRPr/>
          </a:p>
        </p:txBody>
      </p:sp>
      <p:sp>
        <p:nvSpPr>
          <p:cNvPr id="3" name="Vertical Text Placeholder 2"/>
          <p:cNvSpPr>
            <a:spLocks noGrp="1"/>
          </p:cNvSpPr>
          <p:nvPr>
            <p:ph type="body" orient="vert" idx="1"/>
          </p:nvPr>
        </p:nvSpPr>
        <p:spPr>
          <a:xfrm>
            <a:off x="631826" y="685801"/>
            <a:ext cx="6561137" cy="5440680"/>
          </a:xfrm>
        </p:spPr>
        <p:txBody>
          <a:bodyPr vert="eaVe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AA7D1718-A453-EE45-B5F0-D48ECBC2A59F}" type="datetimeFigureOut">
              <a:rPr lang="en-US" smtClean="0"/>
              <a:pPr/>
              <a:t>4/7/18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5E540-CEB2-0741-95CA-B4FD3B9D0E3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normAutofit/>
          </a:bodyPr>
          <a:lstStyle>
            <a:lvl1pPr>
              <a:spcBef>
                <a:spcPts val="22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AA7D1718-A453-EE45-B5F0-D48ECBC2A59F}" type="datetimeFigureOut">
              <a:rPr lang="en-US" smtClean="0"/>
              <a:pPr/>
              <a:t>4/7/18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5E540-CEB2-0741-95CA-B4FD3B9D0E3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2152" y="4822208"/>
            <a:ext cx="8511989" cy="1446975"/>
          </a:xfrm>
        </p:spPr>
        <p:txBody>
          <a:bodyPr lIns="0" tIns="0" rIns="0" bIns="0" anchor="t">
            <a:noAutofit/>
          </a:bodyPr>
          <a:lstStyle>
            <a:lvl1pPr algn="l">
              <a:lnSpc>
                <a:spcPts val="13800"/>
              </a:lnSpc>
              <a:defRPr sz="13500" b="1" cap="none" spc="-250" baseline="0">
                <a:solidFill>
                  <a:schemeClr val="tx2"/>
                </a:solidFill>
              </a:defRPr>
            </a:lvl1pPr>
          </a:lstStyle>
          <a:p>
            <a:r>
              <a:rPr lang="en-US" smtClean="0"/>
              <a:t>Click to edit Master title style</a:t>
            </a:r>
            <a:endParaRPr/>
          </a:p>
        </p:txBody>
      </p:sp>
      <p:sp>
        <p:nvSpPr>
          <p:cNvPr id="3" name="Text Placeholder 2"/>
          <p:cNvSpPr>
            <a:spLocks noGrp="1"/>
          </p:cNvSpPr>
          <p:nvPr>
            <p:ph type="body" idx="1"/>
          </p:nvPr>
        </p:nvSpPr>
        <p:spPr>
          <a:xfrm>
            <a:off x="384874" y="3525980"/>
            <a:ext cx="8355714"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302152" y="4822208"/>
            <a:ext cx="8511989" cy="1446975"/>
          </a:xfrm>
        </p:spPr>
        <p:txBody>
          <a:bodyPr lIns="0" tIns="0" rIns="0" bIns="0" anchor="t">
            <a:noAutofit/>
          </a:bodyPr>
          <a:lstStyle>
            <a:lvl1pPr algn="l">
              <a:lnSpc>
                <a:spcPts val="13800"/>
              </a:lnSpc>
              <a:defRPr sz="13500" b="1" cap="none" spc="-250" baseline="0">
                <a:solidFill>
                  <a:schemeClr val="tx2"/>
                </a:solidFill>
              </a:defRPr>
            </a:lvl1pPr>
          </a:lstStyle>
          <a:p>
            <a:r>
              <a:rPr lang="en-US" smtClean="0"/>
              <a:t>Click to edit Master title style</a:t>
            </a:r>
            <a:endParaRPr/>
          </a:p>
        </p:txBody>
      </p:sp>
      <p:sp>
        <p:nvSpPr>
          <p:cNvPr id="3" name="Text Placeholder 2"/>
          <p:cNvSpPr>
            <a:spLocks noGrp="1"/>
          </p:cNvSpPr>
          <p:nvPr>
            <p:ph type="body" idx="1"/>
          </p:nvPr>
        </p:nvSpPr>
        <p:spPr>
          <a:xfrm>
            <a:off x="384874" y="3525980"/>
            <a:ext cx="4428426"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Picture Placeholder 2"/>
          <p:cNvSpPr>
            <a:spLocks noGrp="1"/>
          </p:cNvSpPr>
          <p:nvPr>
            <p:ph type="pic" idx="13"/>
          </p:nvPr>
        </p:nvSpPr>
        <p:spPr>
          <a:xfrm rot="21263043">
            <a:off x="5231118" y="261017"/>
            <a:ext cx="3433660" cy="4204035"/>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a:p>
        </p:txBody>
      </p:sp>
      <p:sp>
        <p:nvSpPr>
          <p:cNvPr id="3" name="Content Placeholder 2"/>
          <p:cNvSpPr>
            <a:spLocks noGrp="1"/>
          </p:cNvSpPr>
          <p:nvPr>
            <p:ph sz="half" idx="1"/>
          </p:nvPr>
        </p:nvSpPr>
        <p:spPr>
          <a:xfrm>
            <a:off x="632013" y="2057402"/>
            <a:ext cx="3863788"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61646" y="2057402"/>
            <a:ext cx="3867912"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AA7D1718-A453-EE45-B5F0-D48ECBC2A59F}" type="datetimeFigureOut">
              <a:rPr lang="en-US" smtClean="0"/>
              <a:pPr/>
              <a:t>4/7/18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D5E540-CEB2-0741-95CA-B4FD3B9D0E3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2776" y="582706"/>
            <a:ext cx="7918450" cy="788894"/>
          </a:xfrm>
        </p:spPr>
        <p:txBody>
          <a:bodyPr>
            <a:noAutofit/>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35545" y="1546412"/>
            <a:ext cx="3867912" cy="464950"/>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936" y="2147887"/>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63313" y="1545018"/>
            <a:ext cx="3867912" cy="466344"/>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313" y="2147887"/>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AA7D1718-A453-EE45-B5F0-D48ECBC2A59F}" type="datetimeFigureOut">
              <a:rPr lang="en-US" smtClean="0"/>
              <a:pPr/>
              <a:t>4/7/18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D5E540-CEB2-0741-95CA-B4FD3B9D0E3E}" type="slidenum">
              <a:rPr lang="en-US" smtClean="0"/>
              <a:pPr/>
              <a:t>‹#›</a:t>
            </a:fld>
            <a:endParaRPr lang="en-US"/>
          </a:p>
        </p:txBody>
      </p:sp>
      <p:sp>
        <p:nvSpPr>
          <p:cNvPr id="12" name="Rectangle 11"/>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AA7D1718-A453-EE45-B5F0-D48ECBC2A59F}" type="datetimeFigureOut">
              <a:rPr lang="en-US" smtClean="0"/>
              <a:pPr/>
              <a:t>4/7/18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D5E540-CEB2-0741-95CA-B4FD3B9D0E3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7D1718-A453-EE45-B5F0-D48ECBC2A59F}" type="datetimeFigureOut">
              <a:rPr lang="en-US" smtClean="0"/>
              <a:pPr/>
              <a:t>4/7/18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D5E540-CEB2-0741-95CA-B4FD3B9D0E3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5" y="1720103"/>
            <a:ext cx="3657600" cy="1162050"/>
          </a:xfrm>
        </p:spPr>
        <p:txBody>
          <a:bodyPr anchor="b">
            <a:noAutofit/>
          </a:bodyPr>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2651" y="658906"/>
            <a:ext cx="3819338" cy="546725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31825" y="2877671"/>
            <a:ext cx="3657600" cy="2339788"/>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7D1718-A453-EE45-B5F0-D48ECBC2A59F}" type="datetimeFigureOut">
              <a:rPr lang="en-US" smtClean="0"/>
              <a:pPr/>
              <a:t>4/7/18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D5E540-CEB2-0741-95CA-B4FD3B9D0E3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776" y="582706"/>
            <a:ext cx="7918450" cy="788894"/>
          </a:xfrm>
          <a:prstGeom prst="rect">
            <a:avLst/>
          </a:prstGeom>
        </p:spPr>
        <p:txBody>
          <a:bodyPr vert="horz" lIns="91440" tIns="45720" rIns="91440" bIns="45720" rtlCol="0" anchor="t" anchorCtr="0">
            <a:normAutofit/>
          </a:bodyPr>
          <a:lstStyle/>
          <a:p>
            <a:r>
              <a:rPr lang="en-US" smtClean="0"/>
              <a:t>Click to edit Master title style</a:t>
            </a:r>
            <a:endParaRPr/>
          </a:p>
        </p:txBody>
      </p:sp>
      <p:sp>
        <p:nvSpPr>
          <p:cNvPr id="3" name="Text Placeholder 2"/>
          <p:cNvSpPr>
            <a:spLocks noGrp="1"/>
          </p:cNvSpPr>
          <p:nvPr>
            <p:ph type="body" idx="1"/>
          </p:nvPr>
        </p:nvSpPr>
        <p:spPr>
          <a:xfrm>
            <a:off x="988359" y="2044700"/>
            <a:ext cx="7167284" cy="40814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457200" y="6275296"/>
            <a:ext cx="1600200" cy="365125"/>
          </a:xfrm>
          <a:prstGeom prst="rect">
            <a:avLst/>
          </a:prstGeom>
        </p:spPr>
        <p:txBody>
          <a:bodyPr vert="horz" lIns="91440" tIns="45720" rIns="91440" bIns="45720" rtlCol="0" anchor="ctr"/>
          <a:lstStyle>
            <a:lvl1pPr algn="l">
              <a:defRPr sz="1100">
                <a:solidFill>
                  <a:schemeClr val="tx2"/>
                </a:solidFill>
              </a:defRPr>
            </a:lvl1pPr>
          </a:lstStyle>
          <a:p>
            <a:fld id="{AA7D1718-A453-EE45-B5F0-D48ECBC2A59F}" type="datetimeFigureOut">
              <a:rPr lang="en-US" smtClean="0"/>
              <a:pPr/>
              <a:t>4/7/18</a:t>
            </a:fld>
            <a:endParaRPr lang="en-US"/>
          </a:p>
        </p:txBody>
      </p:sp>
      <p:sp>
        <p:nvSpPr>
          <p:cNvPr id="5" name="Footer Placeholder 4"/>
          <p:cNvSpPr>
            <a:spLocks noGrp="1"/>
          </p:cNvSpPr>
          <p:nvPr>
            <p:ph type="ftr" sz="quarter" idx="3"/>
          </p:nvPr>
        </p:nvSpPr>
        <p:spPr>
          <a:xfrm>
            <a:off x="2205318" y="6275296"/>
            <a:ext cx="5643282"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sp>
        <p:nvSpPr>
          <p:cNvPr id="6" name="Slide Number Placeholder 5"/>
          <p:cNvSpPr>
            <a:spLocks noGrp="1"/>
          </p:cNvSpPr>
          <p:nvPr>
            <p:ph type="sldNum" sz="quarter" idx="4"/>
          </p:nvPr>
        </p:nvSpPr>
        <p:spPr>
          <a:xfrm>
            <a:off x="8077200" y="6275296"/>
            <a:ext cx="609600" cy="365125"/>
          </a:xfrm>
          <a:prstGeom prst="rect">
            <a:avLst/>
          </a:prstGeom>
        </p:spPr>
        <p:txBody>
          <a:bodyPr vert="horz" lIns="91440" tIns="45720" rIns="91440" bIns="45720" rtlCol="0" anchor="ctr"/>
          <a:lstStyle>
            <a:lvl1pPr algn="r">
              <a:defRPr sz="1400">
                <a:solidFill>
                  <a:schemeClr val="tx2"/>
                </a:solidFill>
              </a:defRPr>
            </a:lvl1pPr>
          </a:lstStyle>
          <a:p>
            <a:fld id="{39D5E540-CEB2-0741-95CA-B4FD3B9D0E3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ctr" defTabSz="914400" rtl="0" eaLnBrk="1" latinLnBrk="0" hangingPunct="1">
        <a:spcBef>
          <a:spcPct val="0"/>
        </a:spcBef>
        <a:buNone/>
        <a:defRPr sz="4200" kern="1200">
          <a:solidFill>
            <a:schemeClr val="accent1"/>
          </a:solidFill>
          <a:latin typeface="+mj-lt"/>
          <a:ea typeface="+mj-ea"/>
          <a:cs typeface="+mj-cs"/>
        </a:defRPr>
      </a:lvl1pPr>
    </p:titleStyle>
    <p:bodyStyle>
      <a:lvl1pPr marL="342900" indent="-342900" algn="l" defTabSz="914400" rtl="0" eaLnBrk="1" latinLnBrk="0" hangingPunct="1">
        <a:spcBef>
          <a:spcPct val="20000"/>
        </a:spcBef>
        <a:buClr>
          <a:schemeClr val="bg2"/>
        </a:buClr>
        <a:buSzPct val="90000"/>
        <a:buFont typeface="Wingdings 2" pitchFamily="18" charset="2"/>
        <a:buChar char="Ü"/>
        <a:defRPr sz="2200" kern="1200">
          <a:solidFill>
            <a:schemeClr val="tx1"/>
          </a:solidFill>
          <a:latin typeface="+mn-lt"/>
          <a:ea typeface="+mn-ea"/>
          <a:cs typeface="+mn-cs"/>
        </a:defRPr>
      </a:lvl1pPr>
      <a:lvl2pPr marL="685800" indent="-336550" algn="l" defTabSz="914400" rtl="0" eaLnBrk="1" latinLnBrk="0" hangingPunct="1">
        <a:spcBef>
          <a:spcPct val="20000"/>
        </a:spcBef>
        <a:buClr>
          <a:schemeClr val="bg2">
            <a:lumMod val="60000"/>
            <a:lumOff val="40000"/>
          </a:schemeClr>
        </a:buClr>
        <a:buSzPct val="90000"/>
        <a:buFont typeface="Wingdings 2" pitchFamily="18" charset="2"/>
        <a:buChar char="Ü"/>
        <a:defRPr sz="2000" kern="1200">
          <a:solidFill>
            <a:schemeClr val="tx1"/>
          </a:solidFill>
          <a:latin typeface="+mn-lt"/>
          <a:ea typeface="+mn-ea"/>
          <a:cs typeface="+mn-cs"/>
        </a:defRPr>
      </a:lvl2pPr>
      <a:lvl3pPr marL="1035050" indent="-349250" algn="l" defTabSz="914400" rtl="0" eaLnBrk="1" latinLnBrk="0" hangingPunct="1">
        <a:spcBef>
          <a:spcPct val="20000"/>
        </a:spcBef>
        <a:buClr>
          <a:schemeClr val="bg2"/>
        </a:buClr>
        <a:buSzPct val="90000"/>
        <a:buFont typeface="Wingdings 2" pitchFamily="18" charset="2"/>
        <a:buChar char="Ü"/>
        <a:defRPr sz="1800" kern="1200">
          <a:solidFill>
            <a:schemeClr val="tx1"/>
          </a:solidFill>
          <a:latin typeface="+mn-lt"/>
          <a:ea typeface="+mn-ea"/>
          <a:cs typeface="+mn-cs"/>
        </a:defRPr>
      </a:lvl3pPr>
      <a:lvl4pPr marL="1371600" indent="-336550" algn="l" defTabSz="914400" rtl="0" eaLnBrk="1" latinLnBrk="0" hangingPunct="1">
        <a:spcBef>
          <a:spcPct val="20000"/>
        </a:spcBef>
        <a:buClr>
          <a:schemeClr val="bg2">
            <a:lumMod val="60000"/>
            <a:lumOff val="40000"/>
          </a:schemeClr>
        </a:buClr>
        <a:buSzPct val="90000"/>
        <a:buFont typeface="Wingdings 2" pitchFamily="18" charset="2"/>
        <a:buChar char="Ü"/>
        <a:defRPr sz="1800" kern="1200">
          <a:solidFill>
            <a:schemeClr val="tx1"/>
          </a:solidFill>
          <a:latin typeface="+mn-lt"/>
          <a:ea typeface="+mn-ea"/>
          <a:cs typeface="+mn-cs"/>
        </a:defRPr>
      </a:lvl4pPr>
      <a:lvl5pPr marL="1720850" indent="-349250" algn="l" defTabSz="914400" rtl="0" eaLnBrk="1" latinLnBrk="0" hangingPunct="1">
        <a:spcBef>
          <a:spcPct val="20000"/>
        </a:spcBef>
        <a:buClr>
          <a:schemeClr val="bg2"/>
        </a:buClr>
        <a:buSzPct val="90000"/>
        <a:buFont typeface="Wingdings 2" pitchFamily="18" charset="2"/>
        <a:buChar char="Ü"/>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jpg"/></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8.JP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6.png"/></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2.gi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g"/><Relationship Id="rId3" Type="http://schemas.openxmlformats.org/officeDocument/2006/relationships/image" Target="../media/image4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8.jpeg"/></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62.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65.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 Id="rId3" Type="http://schemas.openxmlformats.org/officeDocument/2006/relationships/image" Target="../media/image58.jpeg"/></Relationships>
</file>

<file path=ppt/slides/_rels/slide67.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68.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71.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73.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76.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 Id="rId3" Type="http://schemas.openxmlformats.org/officeDocument/2006/relationships/image" Target="../media/image78.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79.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jpeg"/><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82.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86.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5.jpeg"/><Relationship Id="rId5" Type="http://schemas.openxmlformats.org/officeDocument/2006/relationships/image" Target="../media/image86.jpeg"/><Relationship Id="rId6" Type="http://schemas.openxmlformats.org/officeDocument/2006/relationships/image" Target="../media/image87.jpeg"/><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8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Welcome!</a:t>
            </a:r>
            <a:endParaRPr lang="en-US" b="1" dirty="0">
              <a:solidFill>
                <a:srgbClr val="008000"/>
              </a:solidFill>
            </a:endParaRPr>
          </a:p>
        </p:txBody>
      </p:sp>
      <p:pic>
        <p:nvPicPr>
          <p:cNvPr id="4" name="Content Placeholder 3" descr="ttps://ucanr.edu/mg/users/documents/5576Logos%5F%2D%5FArtwork19753.jpg"/>
          <p:cNvPicPr>
            <a:picLocks noGrp="1"/>
          </p:cNvPicPr>
          <p:nvPr>
            <p:ph idx="1"/>
          </p:nvPr>
        </p:nvPicPr>
        <p:blipFill>
          <a:blip r:embed="rId2"/>
          <a:srcRect l="-6330" r="-6330"/>
          <a:stretch>
            <a:fillRect/>
          </a:stretch>
        </p:blipFill>
        <p:spPr bwMode="auto">
          <a:xfrm>
            <a:off x="835353" y="1583296"/>
            <a:ext cx="7167284" cy="40814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But First --True or False?</a:t>
            </a:r>
            <a:endParaRPr lang="en-US" b="1" dirty="0">
              <a:solidFill>
                <a:srgbClr val="008000"/>
              </a:solidFill>
            </a:endParaRPr>
          </a:p>
        </p:txBody>
      </p:sp>
      <p:pic>
        <p:nvPicPr>
          <p:cNvPr id="4" name="Content Placeholder 3" descr="C:\Users\MasterGardener\Pictures\TP, Tomatoes\TP, cartoon tomato.jpg"/>
          <p:cNvPicPr>
            <a:picLocks noGrp="1"/>
          </p:cNvPicPr>
          <p:nvPr>
            <p:ph idx="1"/>
          </p:nvPr>
        </p:nvPicPr>
        <p:blipFill>
          <a:blip r:embed="rId2">
            <a:extLst>
              <a:ext uri="{28A0092B-C50C-407E-A947-70E740481C1C}">
                <a14:useLocalDpi xmlns:a14="http://schemas.microsoft.com/office/drawing/2010/main" val="0"/>
              </a:ext>
            </a:extLst>
          </a:blip>
          <a:srcRect l="-34629" r="-34629"/>
          <a:stretch>
            <a:fillRect/>
          </a:stretch>
        </p:blipFill>
        <p:spPr bwMode="auto">
          <a:prstGeom prst="rect">
            <a:avLst/>
          </a:prstGeom>
          <a:noFill/>
          <a:ln>
            <a:noFill/>
          </a:ln>
        </p:spPr>
      </p:pic>
    </p:spTree>
    <p:extLst>
      <p:ext uri="{BB962C8B-B14F-4D97-AF65-F5344CB8AC3E}">
        <p14:creationId xmlns:p14="http://schemas.microsoft.com/office/powerpoint/2010/main" val="102613941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Plant Selection--Choosing</a:t>
            </a:r>
            <a:endParaRPr lang="en-US" b="1" dirty="0">
              <a:solidFill>
                <a:srgbClr val="008000"/>
              </a:solidFill>
            </a:endParaRPr>
          </a:p>
        </p:txBody>
      </p:sp>
      <p:pic>
        <p:nvPicPr>
          <p:cNvPr id="4" name="Content Placeholder 3" descr="Tomatoes, multi cherry.jpeg"/>
          <p:cNvPicPr>
            <a:picLocks noGrp="1" noChangeAspect="1"/>
          </p:cNvPicPr>
          <p:nvPr>
            <p:ph idx="1"/>
          </p:nvPr>
        </p:nvPicPr>
        <p:blipFill>
          <a:blip r:embed="rId3">
            <a:extLst>
              <a:ext uri="{28A0092B-C50C-407E-A947-70E740481C1C}">
                <a14:useLocalDpi xmlns:a14="http://schemas.microsoft.com/office/drawing/2010/main" val="0"/>
              </a:ext>
            </a:extLst>
          </a:blip>
          <a:srcRect t="1830" b="1830"/>
          <a:stretch>
            <a:fillRect/>
          </a:stretch>
        </p:blipFill>
        <p:spPr>
          <a:xfrm>
            <a:off x="733425" y="1371600"/>
            <a:ext cx="4232275" cy="2711450"/>
          </a:xfrm>
        </p:spPr>
      </p:pic>
      <p:pic>
        <p:nvPicPr>
          <p:cNvPr id="5" name="Picture 4" descr="Tomatoes, multi heirloom.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7165" y="3589867"/>
            <a:ext cx="4790570" cy="304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Plant Selection</a:t>
            </a:r>
            <a:endParaRPr lang="en-US" b="1" dirty="0">
              <a:solidFill>
                <a:srgbClr val="008000"/>
              </a:solidFill>
            </a:endParaRPr>
          </a:p>
        </p:txBody>
      </p:sp>
      <p:sp>
        <p:nvSpPr>
          <p:cNvPr id="3" name="Content Placeholder 2"/>
          <p:cNvSpPr>
            <a:spLocks noGrp="1"/>
          </p:cNvSpPr>
          <p:nvPr>
            <p:ph idx="1"/>
          </p:nvPr>
        </p:nvSpPr>
        <p:spPr/>
        <p:txBody>
          <a:bodyPr>
            <a:normAutofit fontScale="92500" lnSpcReduction="20000"/>
          </a:bodyPr>
          <a:lstStyle/>
          <a:p>
            <a:r>
              <a:rPr lang="en-US" sz="3500" dirty="0" smtClean="0">
                <a:solidFill>
                  <a:srgbClr val="000000"/>
                </a:solidFill>
                <a:latin typeface="+mj-lt"/>
              </a:rPr>
              <a:t>Plants or seeds</a:t>
            </a:r>
          </a:p>
          <a:p>
            <a:r>
              <a:rPr lang="en-US" sz="3500" dirty="0" smtClean="0">
                <a:solidFill>
                  <a:srgbClr val="000000"/>
                </a:solidFill>
                <a:latin typeface="+mj-lt"/>
              </a:rPr>
              <a:t>Determinate or indeterminate</a:t>
            </a:r>
          </a:p>
          <a:p>
            <a:r>
              <a:rPr lang="en-US" sz="3500" dirty="0" smtClean="0">
                <a:solidFill>
                  <a:srgbClr val="000000"/>
                </a:solidFill>
                <a:latin typeface="+mj-lt"/>
              </a:rPr>
              <a:t>Heirloom or hybrid</a:t>
            </a:r>
          </a:p>
          <a:p>
            <a:r>
              <a:rPr lang="en-US" sz="3500" dirty="0" smtClean="0">
                <a:solidFill>
                  <a:srgbClr val="000000"/>
                </a:solidFill>
                <a:latin typeface="+mj-lt"/>
              </a:rPr>
              <a:t>Grafted??</a:t>
            </a:r>
          </a:p>
          <a:p>
            <a:r>
              <a:rPr lang="en-US" sz="3500" dirty="0" smtClean="0">
                <a:solidFill>
                  <a:srgbClr val="000000"/>
                </a:solidFill>
                <a:latin typeface="+mj-lt"/>
              </a:rPr>
              <a:t>How much space</a:t>
            </a:r>
          </a:p>
          <a:p>
            <a:r>
              <a:rPr lang="en-US" sz="3500" dirty="0" smtClean="0">
                <a:solidFill>
                  <a:srgbClr val="000000"/>
                </a:solidFill>
                <a:latin typeface="+mj-lt"/>
              </a:rPr>
              <a:t>Newcomers and Old favorites</a:t>
            </a:r>
          </a:p>
          <a:p>
            <a:endParaRPr lang="en-US" sz="3200" dirty="0" smtClean="0">
              <a:solidFill>
                <a:srgbClr val="008000"/>
              </a:solidFill>
              <a:latin typeface="+mj-lt"/>
            </a:endParaRPr>
          </a:p>
          <a:p>
            <a:endParaRPr lang="en-US" sz="3200" dirty="0">
              <a:solidFill>
                <a:srgbClr val="008000"/>
              </a:solidFill>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Seed Packet 101</a:t>
            </a:r>
            <a:endParaRPr lang="en-US" b="1" dirty="0">
              <a:solidFill>
                <a:srgbClr val="008000"/>
              </a:solidFill>
            </a:endParaRPr>
          </a:p>
        </p:txBody>
      </p:sp>
      <p:sp>
        <p:nvSpPr>
          <p:cNvPr id="5" name="Content Placeholder 4"/>
          <p:cNvSpPr>
            <a:spLocks noGrp="1"/>
          </p:cNvSpPr>
          <p:nvPr>
            <p:ph idx="1"/>
          </p:nvPr>
        </p:nvSpPr>
        <p:spPr/>
        <p:txBody>
          <a:bodyPr/>
          <a:lstStyle/>
          <a:p>
            <a:endParaRPr lang="en-US"/>
          </a:p>
        </p:txBody>
      </p:sp>
      <p:pic>
        <p:nvPicPr>
          <p:cNvPr id="6" name="Picture 5" descr="https://lh6.googleusercontent.com/1WW0CrywZ_bWzCdBBxAUK-HqTylTrH53QAv6hnU01mNr0jLlaUWwDL4mTkFEKNiJW3oLWWKcjfiID7yp7_jKDD0P5pAQrPkq-Ung6o-30rW5rhdUKO0dx7HEkkQ4pEgZmXj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352" y="1371600"/>
            <a:ext cx="3981715" cy="53089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lh4.googleusercontent.com/JfVSeJLHqymBM02dfZ9XBiA8_umphxm5Qr8sSWqgfK7rs6BEQzMLtHKToILX3q1Rn-oZ-lWUlyzKww2ltSlrL5JEYl_WthaTythJY2-q8shx3G9fdtPf9aNdKRokaPRJbYf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1468" y="1371600"/>
            <a:ext cx="4030132" cy="5373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808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solidFill>
                  <a:srgbClr val="008000"/>
                </a:solidFill>
              </a:rPr>
              <a:t>Decoding Seed Packets</a:t>
            </a:r>
            <a:r>
              <a:rPr lang="en-US" sz="4000" dirty="0"/>
              <a:t/>
            </a:r>
            <a:br>
              <a:rPr lang="en-US" sz="4000" dirty="0"/>
            </a:br>
            <a:endParaRPr lang="en-US" sz="4000" b="1" dirty="0">
              <a:solidFill>
                <a:srgbClr val="008000"/>
              </a:solidFill>
            </a:endParaRPr>
          </a:p>
        </p:txBody>
      </p:sp>
      <p:sp>
        <p:nvSpPr>
          <p:cNvPr id="3" name="Content Placeholder 2"/>
          <p:cNvSpPr>
            <a:spLocks noGrp="1"/>
          </p:cNvSpPr>
          <p:nvPr>
            <p:ph idx="1"/>
          </p:nvPr>
        </p:nvSpPr>
        <p:spPr/>
        <p:txBody>
          <a:bodyPr/>
          <a:lstStyle/>
          <a:p>
            <a:endParaRPr lang="en-US" dirty="0"/>
          </a:p>
        </p:txBody>
      </p:sp>
      <p:pic>
        <p:nvPicPr>
          <p:cNvPr id="4" name="Picture 3" descr="https://lh6.googleusercontent.com/QM8Mb3_yjLFs4PLGaEu_Kblim8-Bsvnch6QtSBDnXlCdbA30jhL6qmYfl7iDXSG8DX3qMoZMR7g29U6LrWc1gSh-1KsR_uMm7lj2cuh7LB91ugsODlbzK4D1wWMatGGKZO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509" y="1277056"/>
            <a:ext cx="3874557" cy="51660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lh5.googleusercontent.com/Tr-3t6kRNJMXZibhZ-lt_KOjxx-PuG8iLB7BkWzeKCNri1292WRIWVTxRjb4VdSNO2fFCgeVgkiexaMbOYLDACRwxvnwN4wCrdnfydYCARqPUNFq1MYdMRFueidMmOiulTg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2266" y="1371600"/>
            <a:ext cx="3769909" cy="5026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261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How Much Space?</a:t>
            </a:r>
            <a:endParaRPr lang="en-US" b="1" dirty="0">
              <a:solidFill>
                <a:srgbClr val="008000"/>
              </a:solidFill>
            </a:endParaRPr>
          </a:p>
        </p:txBody>
      </p:sp>
      <p:sp>
        <p:nvSpPr>
          <p:cNvPr id="3" name="Content Placeholder 2"/>
          <p:cNvSpPr>
            <a:spLocks noGrp="1"/>
          </p:cNvSpPr>
          <p:nvPr>
            <p:ph idx="1"/>
          </p:nvPr>
        </p:nvSpPr>
        <p:spPr/>
        <p:txBody>
          <a:bodyPr/>
          <a:lstStyle/>
          <a:p>
            <a:endParaRPr lang="en-US" dirty="0"/>
          </a:p>
        </p:txBody>
      </p:sp>
      <p:pic>
        <p:nvPicPr>
          <p:cNvPr id="4" name="Picture 3" descr="omato_from_Barbara_no_tex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267" y="2140744"/>
            <a:ext cx="8911552" cy="4595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355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b="1" dirty="0" smtClean="0">
                <a:solidFill>
                  <a:srgbClr val="008000"/>
                </a:solidFill>
              </a:rPr>
              <a:t>Space Requirements</a:t>
            </a:r>
            <a:br>
              <a:rPr lang="en-US" sz="4900" b="1" dirty="0" smtClean="0">
                <a:solidFill>
                  <a:srgbClr val="008000"/>
                </a:solidFill>
              </a:rPr>
            </a:br>
            <a:r>
              <a:rPr lang="en-US" sz="3600" dirty="0" smtClean="0">
                <a:solidFill>
                  <a:schemeClr val="tx1"/>
                </a:solidFill>
              </a:rPr>
              <a:t>Indeterminate</a:t>
            </a:r>
            <a:endParaRPr lang="en-US" sz="3600" dirty="0">
              <a:solidFill>
                <a:schemeClr val="tx1"/>
              </a:solidFill>
            </a:endParaRPr>
          </a:p>
        </p:txBody>
      </p:sp>
      <p:pic>
        <p:nvPicPr>
          <p:cNvPr id="4" name="Content Placeholder 3" descr="Barb Garden v3.jpg"/>
          <p:cNvPicPr>
            <a:picLocks noGrp="1" noChangeAspect="1"/>
          </p:cNvPicPr>
          <p:nvPr>
            <p:ph idx="1"/>
          </p:nvPr>
        </p:nvPicPr>
        <p:blipFill>
          <a:blip r:embed="rId3"/>
          <a:srcRect l="-15840" r="-15840"/>
          <a:stretch>
            <a:fillRect/>
          </a:stretch>
        </p:blipFill>
        <p:spPr/>
      </p:pic>
    </p:spTree>
    <p:extLst>
      <p:ext uri="{BB962C8B-B14F-4D97-AF65-F5344CB8AC3E}">
        <p14:creationId xmlns:p14="http://schemas.microsoft.com/office/powerpoint/2010/main" val="3565941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b="1" dirty="0" smtClean="0">
                <a:solidFill>
                  <a:srgbClr val="008000"/>
                </a:solidFill>
              </a:rPr>
              <a:t>Space Requirements</a:t>
            </a:r>
            <a:r>
              <a:rPr lang="en-US" dirty="0" smtClean="0"/>
              <a:t/>
            </a:r>
            <a:br>
              <a:rPr lang="en-US" dirty="0" smtClean="0"/>
            </a:br>
            <a:r>
              <a:rPr lang="en-US" sz="3600" dirty="0" smtClean="0">
                <a:solidFill>
                  <a:schemeClr val="tx1"/>
                </a:solidFill>
              </a:rPr>
              <a:t>Determinate</a:t>
            </a:r>
            <a:endParaRPr lang="en-US" sz="3600" dirty="0">
              <a:solidFill>
                <a:schemeClr val="tx1"/>
              </a:solidFill>
            </a:endParaRPr>
          </a:p>
        </p:txBody>
      </p:sp>
      <p:pic>
        <p:nvPicPr>
          <p:cNvPr id="4" name="Content Placeholder 3" descr="IMG_1732-1.jpg"/>
          <p:cNvPicPr>
            <a:picLocks noGrp="1" noChangeAspect="1"/>
          </p:cNvPicPr>
          <p:nvPr>
            <p:ph idx="1"/>
          </p:nvPr>
        </p:nvPicPr>
        <p:blipFill>
          <a:blip r:embed="rId3"/>
          <a:srcRect l="-67049" r="-67049"/>
          <a:stretch>
            <a:fillRect/>
          </a:stretch>
        </p:blipFill>
        <p:spPr/>
      </p:pic>
    </p:spTree>
    <p:extLst>
      <p:ext uri="{BB962C8B-B14F-4D97-AF65-F5344CB8AC3E}">
        <p14:creationId xmlns:p14="http://schemas.microsoft.com/office/powerpoint/2010/main" val="1070907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700" b="1" dirty="0">
                <a:solidFill>
                  <a:srgbClr val="008000"/>
                </a:solidFill>
              </a:rPr>
              <a:t>Selected Varieties</a:t>
            </a:r>
            <a:r>
              <a:rPr lang="en-US" b="1" dirty="0">
                <a:solidFill>
                  <a:srgbClr val="008000"/>
                </a:solidFill>
              </a:rPr>
              <a:t/>
            </a:r>
            <a:br>
              <a:rPr lang="en-US" b="1" dirty="0">
                <a:solidFill>
                  <a:srgbClr val="008000"/>
                </a:solidFill>
              </a:rPr>
            </a:br>
            <a:endParaRPr lang="en-US" b="1" dirty="0">
              <a:solidFill>
                <a:srgbClr val="008000"/>
              </a:solidFill>
            </a:endParaRPr>
          </a:p>
        </p:txBody>
      </p:sp>
      <p:sp>
        <p:nvSpPr>
          <p:cNvPr id="3" name="Content Placeholder 2"/>
          <p:cNvSpPr>
            <a:spLocks noGrp="1"/>
          </p:cNvSpPr>
          <p:nvPr>
            <p:ph idx="1"/>
          </p:nvPr>
        </p:nvSpPr>
        <p:spPr>
          <a:xfrm>
            <a:off x="227940" y="1371600"/>
            <a:ext cx="8710508" cy="5352089"/>
          </a:xfrm>
        </p:spPr>
        <p:txBody>
          <a:bodyPr/>
          <a:lstStyle/>
          <a:p>
            <a:r>
              <a:rPr lang="sk-SK" dirty="0" smtClean="0"/>
              <a:t>  </a:t>
            </a:r>
          </a:p>
          <a:p>
            <a:endParaRPr lang="en-US" dirty="0" smtClean="0"/>
          </a:p>
          <a:p>
            <a:endParaRPr lang="en-US" dirty="0"/>
          </a:p>
        </p:txBody>
      </p:sp>
      <p:sp>
        <p:nvSpPr>
          <p:cNvPr id="4" name="Rectangle 3"/>
          <p:cNvSpPr/>
          <p:nvPr/>
        </p:nvSpPr>
        <p:spPr>
          <a:xfrm>
            <a:off x="4479667" y="3244334"/>
            <a:ext cx="184666" cy="369332"/>
          </a:xfrm>
          <a:prstGeom prst="rect">
            <a:avLst/>
          </a:prstGeom>
        </p:spPr>
        <p:txBody>
          <a:bodyPr wrap="none">
            <a:spAutoFit/>
          </a:bodyPr>
          <a:lstStyle/>
          <a:p>
            <a:r>
              <a:rPr lang="en-US" dirty="0"/>
              <a:t> </a:t>
            </a:r>
          </a:p>
        </p:txBody>
      </p:sp>
      <p:sp>
        <p:nvSpPr>
          <p:cNvPr id="5" name="Rectangle 4"/>
          <p:cNvSpPr/>
          <p:nvPr/>
        </p:nvSpPr>
        <p:spPr>
          <a:xfrm>
            <a:off x="612776" y="1579173"/>
            <a:ext cx="8325672" cy="5016757"/>
          </a:xfrm>
          <a:prstGeom prst="rect">
            <a:avLst/>
          </a:prstGeom>
        </p:spPr>
        <p:txBody>
          <a:bodyPr wrap="square">
            <a:spAutoFit/>
          </a:bodyPr>
          <a:lstStyle/>
          <a:p>
            <a:r>
              <a:rPr lang="en-US" sz="3200" dirty="0">
                <a:latin typeface="+mj-lt"/>
              </a:rPr>
              <a:t>Cherry:  </a:t>
            </a:r>
            <a:r>
              <a:rPr lang="en-US" sz="3200" dirty="0" smtClean="0">
                <a:latin typeface="+mj-lt"/>
              </a:rPr>
              <a:t>Sun Gold/75 days </a:t>
            </a:r>
          </a:p>
          <a:p>
            <a:r>
              <a:rPr lang="en-US" sz="3200" dirty="0" smtClean="0">
                <a:latin typeface="+mj-lt"/>
              </a:rPr>
              <a:t>                </a:t>
            </a:r>
            <a:endParaRPr lang="en-US" sz="3200" dirty="0">
              <a:latin typeface="+mj-lt"/>
            </a:endParaRPr>
          </a:p>
          <a:p>
            <a:r>
              <a:rPr lang="en-US" sz="3200" dirty="0" smtClean="0">
                <a:latin typeface="+mj-lt"/>
              </a:rPr>
              <a:t>Container:  Patio Paste/72 days</a:t>
            </a:r>
          </a:p>
          <a:p>
            <a:endParaRPr lang="en-US" sz="3200" dirty="0">
              <a:latin typeface="+mj-lt"/>
            </a:endParaRPr>
          </a:p>
          <a:p>
            <a:r>
              <a:rPr lang="en-US" sz="3200" dirty="0">
                <a:latin typeface="+mj-lt"/>
              </a:rPr>
              <a:t>Standard: </a:t>
            </a:r>
            <a:r>
              <a:rPr lang="en-US" sz="3200" dirty="0" smtClean="0">
                <a:latin typeface="+mj-lt"/>
              </a:rPr>
              <a:t>Chocolate Stripes/80 days</a:t>
            </a:r>
            <a:endParaRPr lang="en-US" sz="3200" dirty="0">
              <a:latin typeface="+mj-lt"/>
            </a:endParaRPr>
          </a:p>
          <a:p>
            <a:endParaRPr lang="en-US" sz="3200" dirty="0">
              <a:latin typeface="+mj-lt"/>
            </a:endParaRPr>
          </a:p>
          <a:p>
            <a:r>
              <a:rPr lang="en-US" sz="3200" dirty="0" smtClean="0">
                <a:latin typeface="+mj-lt"/>
              </a:rPr>
              <a:t>For color photos and descriptions of all our tomato plants, please go to:</a:t>
            </a:r>
          </a:p>
          <a:p>
            <a:endParaRPr lang="en-US" sz="3200" dirty="0" smtClean="0">
              <a:latin typeface="+mj-lt"/>
            </a:endParaRPr>
          </a:p>
          <a:p>
            <a:r>
              <a:rPr lang="en-US" sz="3200" dirty="0" smtClean="0">
                <a:latin typeface="+mj-lt"/>
              </a:rPr>
              <a:t>http://</a:t>
            </a:r>
            <a:r>
              <a:rPr lang="en-US" sz="3200" dirty="0" err="1" smtClean="0">
                <a:latin typeface="+mj-lt"/>
              </a:rPr>
              <a:t>ucanr.edu</a:t>
            </a:r>
            <a:r>
              <a:rPr lang="en-US" sz="3200" dirty="0" smtClean="0">
                <a:latin typeface="+mj-lt"/>
              </a:rPr>
              <a:t>/sites/</a:t>
            </a:r>
            <a:r>
              <a:rPr lang="en-US" sz="3200" dirty="0" err="1" smtClean="0">
                <a:latin typeface="+mj-lt"/>
              </a:rPr>
              <a:t>ucmgnapa</a:t>
            </a:r>
            <a:r>
              <a:rPr lang="en-US" sz="3200" dirty="0" smtClean="0">
                <a:latin typeface="+mj-lt"/>
              </a:rPr>
              <a:t>/</a:t>
            </a:r>
            <a:r>
              <a:rPr lang="en-US" sz="3200" dirty="0" err="1" smtClean="0">
                <a:latin typeface="+mj-lt"/>
              </a:rPr>
              <a:t>TomatoSale</a:t>
            </a:r>
            <a:r>
              <a:rPr lang="en-US" sz="3200" dirty="0" smtClean="0">
                <a:latin typeface="+mj-lt"/>
              </a:rPr>
              <a:t>/</a:t>
            </a:r>
            <a:endParaRPr lang="en-US" sz="3200" dirty="0">
              <a:latin typeface="+mj-lt"/>
            </a:endParaRPr>
          </a:p>
        </p:txBody>
      </p:sp>
    </p:spTree>
    <p:extLst>
      <p:ext uri="{BB962C8B-B14F-4D97-AF65-F5344CB8AC3E}">
        <p14:creationId xmlns:p14="http://schemas.microsoft.com/office/powerpoint/2010/main" val="2113859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6" y="442607"/>
            <a:ext cx="7918450" cy="928993"/>
          </a:xfrm>
        </p:spPr>
        <p:txBody>
          <a:bodyPr>
            <a:normAutofit/>
          </a:bodyPr>
          <a:lstStyle/>
          <a:p>
            <a:r>
              <a:rPr lang="en-US" sz="4400" b="1" dirty="0" smtClean="0">
                <a:solidFill>
                  <a:srgbClr val="008000"/>
                </a:solidFill>
              </a:rPr>
              <a:t>Newcomers</a:t>
            </a:r>
            <a:endParaRPr lang="en-US" sz="4400" b="1" dirty="0">
              <a:solidFill>
                <a:srgbClr val="008000"/>
              </a:solidFill>
            </a:endParaRPr>
          </a:p>
        </p:txBody>
      </p:sp>
      <p:sp>
        <p:nvSpPr>
          <p:cNvPr id="3" name="Content Placeholder 2"/>
          <p:cNvSpPr>
            <a:spLocks noGrp="1"/>
          </p:cNvSpPr>
          <p:nvPr>
            <p:ph idx="1"/>
          </p:nvPr>
        </p:nvSpPr>
        <p:spPr>
          <a:xfrm>
            <a:off x="612776" y="1371600"/>
            <a:ext cx="8334010" cy="4754563"/>
          </a:xfrm>
        </p:spPr>
        <p:txBody>
          <a:bodyPr>
            <a:normAutofit fontScale="92500" lnSpcReduction="10000"/>
          </a:bodyPr>
          <a:lstStyle/>
          <a:p>
            <a:r>
              <a:rPr lang="en-US" sz="3500" dirty="0" smtClean="0">
                <a:latin typeface="+mj-lt"/>
              </a:rPr>
              <a:t>Cherry:  Barry’s Crazy Cherry</a:t>
            </a:r>
          </a:p>
          <a:p>
            <a:r>
              <a:rPr lang="en-US" sz="3500" dirty="0" smtClean="0">
                <a:latin typeface="+mj-lt"/>
              </a:rPr>
              <a:t>Color:  Black Beauty</a:t>
            </a:r>
          </a:p>
          <a:p>
            <a:r>
              <a:rPr lang="en-US" sz="3500" dirty="0" smtClean="0">
                <a:latin typeface="+mj-lt"/>
              </a:rPr>
              <a:t>Red:  Bloody Butcher</a:t>
            </a:r>
          </a:p>
          <a:p>
            <a:pPr lvl="2"/>
            <a:r>
              <a:rPr lang="en-US" sz="3500" dirty="0" smtClean="0">
                <a:latin typeface="+mj-lt"/>
              </a:rPr>
              <a:t>   Clint </a:t>
            </a:r>
            <a:r>
              <a:rPr lang="en-US" sz="3500" dirty="0" err="1" smtClean="0">
                <a:latin typeface="+mj-lt"/>
              </a:rPr>
              <a:t>Eastwoods</a:t>
            </a:r>
            <a:r>
              <a:rPr lang="en-US" sz="3500" dirty="0" smtClean="0">
                <a:latin typeface="+mj-lt"/>
              </a:rPr>
              <a:t> Rowdy Red</a:t>
            </a:r>
          </a:p>
          <a:p>
            <a:pPr lvl="2"/>
            <a:r>
              <a:rPr lang="en-US" sz="3500" dirty="0" smtClean="0">
                <a:latin typeface="+mj-lt"/>
              </a:rPr>
              <a:t>    Rutgers 250</a:t>
            </a:r>
          </a:p>
          <a:p>
            <a:r>
              <a:rPr lang="en-US" sz="2400" dirty="0" smtClean="0">
                <a:latin typeface="+mj-lt"/>
              </a:rPr>
              <a:t>For color photos and descriptions of all our tomato plants, please go to:</a:t>
            </a:r>
          </a:p>
          <a:p>
            <a:r>
              <a:rPr lang="en-US" sz="2400" dirty="0" smtClean="0">
                <a:latin typeface="+mj-lt"/>
              </a:rPr>
              <a:t>http</a:t>
            </a:r>
            <a:r>
              <a:rPr lang="en-US" sz="2400" dirty="0">
                <a:latin typeface="+mj-lt"/>
              </a:rPr>
              <a:t>://</a:t>
            </a:r>
            <a:r>
              <a:rPr lang="en-US" sz="2400" dirty="0" err="1">
                <a:latin typeface="+mj-lt"/>
              </a:rPr>
              <a:t>ucanr.edu</a:t>
            </a:r>
            <a:r>
              <a:rPr lang="en-US" sz="2400" dirty="0">
                <a:latin typeface="+mj-lt"/>
              </a:rPr>
              <a:t>/sites/</a:t>
            </a:r>
            <a:r>
              <a:rPr lang="en-US" sz="2400" dirty="0" err="1">
                <a:latin typeface="+mj-lt"/>
              </a:rPr>
              <a:t>ucmgnapa</a:t>
            </a:r>
            <a:r>
              <a:rPr lang="en-US" sz="2400" dirty="0">
                <a:latin typeface="+mj-lt"/>
              </a:rPr>
              <a:t>/</a:t>
            </a:r>
            <a:r>
              <a:rPr lang="en-US" sz="2400" dirty="0" err="1">
                <a:latin typeface="+mj-lt"/>
              </a:rPr>
              <a:t>TomatoSale</a:t>
            </a:r>
            <a:r>
              <a:rPr lang="en-US" sz="2400" dirty="0">
                <a:latin typeface="+mj-lt"/>
              </a:rPr>
              <a:t>/</a:t>
            </a:r>
          </a:p>
          <a:p>
            <a:pPr lvl="2"/>
            <a:endParaRPr lang="en-US" sz="3100" dirty="0">
              <a:latin typeface="+mj-lt"/>
            </a:endParaRPr>
          </a:p>
        </p:txBody>
      </p:sp>
    </p:spTree>
    <p:extLst>
      <p:ext uri="{BB962C8B-B14F-4D97-AF65-F5344CB8AC3E}">
        <p14:creationId xmlns:p14="http://schemas.microsoft.com/office/powerpoint/2010/main" val="2106328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It’s Almost Time for Tomatoes!</a:t>
            </a:r>
            <a:endParaRPr lang="en-US" b="1" dirty="0">
              <a:solidFill>
                <a:srgbClr val="008000"/>
              </a:solidFill>
            </a:endParaRP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2159001" y="1600202"/>
            <a:ext cx="4826000" cy="452596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6" y="582706"/>
            <a:ext cx="7918450" cy="788894"/>
          </a:xfrm>
        </p:spPr>
        <p:txBody>
          <a:bodyPr/>
          <a:lstStyle/>
          <a:p>
            <a:r>
              <a:rPr lang="en-US" b="1" dirty="0" smtClean="0">
                <a:solidFill>
                  <a:srgbClr val="008000"/>
                </a:solidFill>
              </a:rPr>
              <a:t>Old Favorites</a:t>
            </a:r>
            <a:endParaRPr lang="en-US" b="1" dirty="0">
              <a:solidFill>
                <a:srgbClr val="008000"/>
              </a:solidFill>
            </a:endParaRPr>
          </a:p>
        </p:txBody>
      </p:sp>
      <p:sp>
        <p:nvSpPr>
          <p:cNvPr id="3" name="Content Placeholder 2"/>
          <p:cNvSpPr>
            <a:spLocks noGrp="1"/>
          </p:cNvSpPr>
          <p:nvPr>
            <p:ph idx="1"/>
          </p:nvPr>
        </p:nvSpPr>
        <p:spPr>
          <a:xfrm>
            <a:off x="442528" y="1371600"/>
            <a:ext cx="8088697" cy="4754563"/>
          </a:xfrm>
        </p:spPr>
        <p:txBody>
          <a:bodyPr>
            <a:normAutofit fontScale="70000" lnSpcReduction="20000"/>
          </a:bodyPr>
          <a:lstStyle/>
          <a:p>
            <a:r>
              <a:rPr lang="en-US" sz="4600" dirty="0" smtClean="0">
                <a:latin typeface="+mj-lt"/>
              </a:rPr>
              <a:t>Early Girl/52 days</a:t>
            </a:r>
          </a:p>
          <a:p>
            <a:r>
              <a:rPr lang="en-US" sz="4600" dirty="0" smtClean="0">
                <a:latin typeface="+mj-lt"/>
              </a:rPr>
              <a:t>Better Boy/72 days</a:t>
            </a:r>
          </a:p>
          <a:p>
            <a:r>
              <a:rPr lang="en-US" sz="4600" dirty="0" smtClean="0">
                <a:latin typeface="+mj-lt"/>
              </a:rPr>
              <a:t>Green Zebra/72 days</a:t>
            </a:r>
          </a:p>
          <a:p>
            <a:r>
              <a:rPr lang="en-US" sz="4600" dirty="0" smtClean="0">
                <a:latin typeface="+mj-lt"/>
              </a:rPr>
              <a:t>Summer of Love/75 days</a:t>
            </a:r>
          </a:p>
          <a:p>
            <a:r>
              <a:rPr lang="en-US" sz="4600" dirty="0" smtClean="0">
                <a:latin typeface="+mj-lt"/>
              </a:rPr>
              <a:t>Roma/75 days</a:t>
            </a:r>
          </a:p>
          <a:p>
            <a:r>
              <a:rPr lang="en-US" sz="3200" dirty="0">
                <a:latin typeface="+mj-lt"/>
              </a:rPr>
              <a:t>For color photos and descriptions of all our tomato plants, please go to</a:t>
            </a:r>
            <a:r>
              <a:rPr lang="en-US" sz="3200" dirty="0" smtClean="0">
                <a:latin typeface="+mj-lt"/>
              </a:rPr>
              <a:t>:</a:t>
            </a:r>
            <a:endParaRPr lang="en-US" sz="3200" dirty="0">
              <a:latin typeface="+mj-lt"/>
            </a:endParaRPr>
          </a:p>
          <a:p>
            <a:r>
              <a:rPr lang="en-US" sz="3200" dirty="0">
                <a:latin typeface="+mj-lt"/>
              </a:rPr>
              <a:t>http://</a:t>
            </a:r>
            <a:r>
              <a:rPr lang="en-US" sz="3200" dirty="0" err="1">
                <a:latin typeface="+mj-lt"/>
              </a:rPr>
              <a:t>ucanr.edu</a:t>
            </a:r>
            <a:r>
              <a:rPr lang="en-US" sz="3200" dirty="0">
                <a:latin typeface="+mj-lt"/>
              </a:rPr>
              <a:t>/sites/</a:t>
            </a:r>
            <a:r>
              <a:rPr lang="en-US" sz="3200" dirty="0" err="1">
                <a:latin typeface="+mj-lt"/>
              </a:rPr>
              <a:t>ucmgnapa</a:t>
            </a:r>
            <a:r>
              <a:rPr lang="en-US" sz="3200" dirty="0">
                <a:latin typeface="+mj-lt"/>
              </a:rPr>
              <a:t>/</a:t>
            </a:r>
            <a:r>
              <a:rPr lang="en-US" sz="3200" dirty="0" err="1">
                <a:latin typeface="+mj-lt"/>
              </a:rPr>
              <a:t>TomatoSale</a:t>
            </a:r>
            <a:r>
              <a:rPr lang="en-US" sz="3200" dirty="0">
                <a:latin typeface="+mj-lt"/>
              </a:rPr>
              <a:t>/</a:t>
            </a:r>
          </a:p>
          <a:p>
            <a:endParaRPr lang="en-US" sz="3200" dirty="0">
              <a:latin typeface="+mj-lt"/>
            </a:endParaRPr>
          </a:p>
        </p:txBody>
      </p:sp>
    </p:spTree>
    <p:extLst>
      <p:ext uri="{BB962C8B-B14F-4D97-AF65-F5344CB8AC3E}">
        <p14:creationId xmlns:p14="http://schemas.microsoft.com/office/powerpoint/2010/main" val="324033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2776" y="288657"/>
            <a:ext cx="7918450" cy="1082943"/>
          </a:xfrm>
        </p:spPr>
        <p:txBody>
          <a:bodyPr>
            <a:normAutofit/>
          </a:bodyPr>
          <a:lstStyle/>
          <a:p>
            <a:r>
              <a:rPr lang="en-US" b="1" dirty="0" smtClean="0">
                <a:solidFill>
                  <a:srgbClr val="008000"/>
                </a:solidFill>
              </a:rPr>
              <a:t>Grafted Tomatoes</a:t>
            </a:r>
            <a:endParaRPr lang="en-US" b="1" dirty="0">
              <a:solidFill>
                <a:srgbClr val="008000"/>
              </a:solidFill>
            </a:endParaRPr>
          </a:p>
        </p:txBody>
      </p:sp>
      <p:sp>
        <p:nvSpPr>
          <p:cNvPr id="5" name="Content Placeholder 4"/>
          <p:cNvSpPr>
            <a:spLocks noGrp="1"/>
          </p:cNvSpPr>
          <p:nvPr>
            <p:ph idx="1"/>
          </p:nvPr>
        </p:nvSpPr>
        <p:spPr>
          <a:xfrm>
            <a:off x="988359" y="1212358"/>
            <a:ext cx="7167284" cy="5388257"/>
          </a:xfrm>
        </p:spPr>
        <p:txBody>
          <a:bodyPr>
            <a:normAutofit/>
          </a:bodyPr>
          <a:lstStyle/>
          <a:p>
            <a:r>
              <a:rPr lang="en-US" sz="3200" dirty="0" smtClean="0">
                <a:latin typeface="+mj-lt"/>
              </a:rPr>
              <a:t>What is a grafted tomato plant?</a:t>
            </a:r>
          </a:p>
          <a:p>
            <a:r>
              <a:rPr lang="en-US" sz="3200" dirty="0" smtClean="0">
                <a:latin typeface="+mj-lt"/>
              </a:rPr>
              <a:t>Why purchase a grafted tomato?</a:t>
            </a:r>
          </a:p>
          <a:p>
            <a:pPr lvl="1"/>
            <a:r>
              <a:rPr lang="en-US" sz="3200" dirty="0" smtClean="0">
                <a:latin typeface="+mj-lt"/>
              </a:rPr>
              <a:t>Higher yields</a:t>
            </a:r>
          </a:p>
          <a:p>
            <a:pPr lvl="1"/>
            <a:r>
              <a:rPr lang="en-US" sz="3200" dirty="0" smtClean="0">
                <a:latin typeface="+mj-lt"/>
              </a:rPr>
              <a:t>Improved resistance</a:t>
            </a:r>
          </a:p>
          <a:p>
            <a:pPr lvl="1"/>
            <a:r>
              <a:rPr lang="en-US" sz="3200" dirty="0" smtClean="0">
                <a:latin typeface="+mj-lt"/>
              </a:rPr>
              <a:t>Stronger growth</a:t>
            </a:r>
          </a:p>
          <a:p>
            <a:pPr lvl="1"/>
            <a:r>
              <a:rPr lang="en-US" sz="3200" dirty="0" smtClean="0">
                <a:latin typeface="+mj-lt"/>
              </a:rPr>
              <a:t>Larger fruit</a:t>
            </a:r>
          </a:p>
          <a:p>
            <a:pPr lvl="1"/>
            <a:r>
              <a:rPr lang="en-US" sz="3200" dirty="0" smtClean="0">
                <a:latin typeface="+mj-lt"/>
              </a:rPr>
              <a:t>Longer harvest period</a:t>
            </a:r>
          </a:p>
          <a:p>
            <a:pPr marL="349250" lvl="1" indent="0">
              <a:buNone/>
            </a:pPr>
            <a:r>
              <a:rPr lang="en-US" sz="3200" dirty="0" smtClean="0">
                <a:latin typeface="+mj-lt"/>
              </a:rPr>
              <a:t>Where can I get one?</a:t>
            </a:r>
          </a:p>
          <a:p>
            <a:pPr marL="349250" lvl="1" indent="0">
              <a:buNone/>
            </a:pPr>
            <a:r>
              <a:rPr lang="en-US" sz="3200" dirty="0" smtClean="0">
                <a:latin typeface="+mj-lt"/>
              </a:rPr>
              <a:t>How much does it cost?</a:t>
            </a:r>
            <a:endParaRPr lang="en-US" sz="3200" dirty="0">
              <a:latin typeface="+mj-lt"/>
            </a:endParaRPr>
          </a:p>
        </p:txBody>
      </p:sp>
    </p:spTree>
    <p:extLst>
      <p:ext uri="{BB962C8B-B14F-4D97-AF65-F5344CB8AC3E}">
        <p14:creationId xmlns:p14="http://schemas.microsoft.com/office/powerpoint/2010/main" val="1320591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Grafted Tomato Roots</a:t>
            </a:r>
            <a:endParaRPr lang="en-US" b="1" dirty="0">
              <a:solidFill>
                <a:srgbClr val="008000"/>
              </a:solidFill>
            </a:endParaRPr>
          </a:p>
        </p:txBody>
      </p:sp>
      <p:pic>
        <p:nvPicPr>
          <p:cNvPr id="4" name="Content Placeholder 3" descr="Grafted tomato roots (Marion County, OR, MGs).jpg"/>
          <p:cNvPicPr>
            <a:picLocks noGrp="1" noChangeAspect="1"/>
          </p:cNvPicPr>
          <p:nvPr>
            <p:ph idx="1"/>
          </p:nvPr>
        </p:nvPicPr>
        <p:blipFill>
          <a:blip r:embed="rId3">
            <a:extLst>
              <a:ext uri="{28A0092B-C50C-407E-A947-70E740481C1C}">
                <a14:useLocalDpi xmlns:a14="http://schemas.microsoft.com/office/drawing/2010/main" val="0"/>
              </a:ext>
            </a:extLst>
          </a:blip>
          <a:srcRect l="-67049" r="-67049"/>
          <a:stretch>
            <a:fillRect/>
          </a:stretch>
        </p:blipFill>
        <p:spPr>
          <a:xfrm>
            <a:off x="-1250626" y="1371600"/>
            <a:ext cx="12025250" cy="5344477"/>
          </a:xfrm>
        </p:spPr>
      </p:pic>
    </p:spTree>
    <p:extLst>
      <p:ext uri="{BB962C8B-B14F-4D97-AF65-F5344CB8AC3E}">
        <p14:creationId xmlns:p14="http://schemas.microsoft.com/office/powerpoint/2010/main" val="1098001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Plant Selection--Choosing</a:t>
            </a:r>
            <a:endParaRPr lang="en-US" b="1" dirty="0">
              <a:solidFill>
                <a:srgbClr val="008000"/>
              </a:solidFill>
            </a:endParaRPr>
          </a:p>
        </p:txBody>
      </p:sp>
      <p:pic>
        <p:nvPicPr>
          <p:cNvPr id="4" name="Content Placeholder 3" descr="Tomatoes, multi cherry.jpeg"/>
          <p:cNvPicPr>
            <a:picLocks noGrp="1" noChangeAspect="1"/>
          </p:cNvPicPr>
          <p:nvPr>
            <p:ph idx="1"/>
          </p:nvPr>
        </p:nvPicPr>
        <p:blipFill>
          <a:blip r:embed="rId3">
            <a:extLst>
              <a:ext uri="{28A0092B-C50C-407E-A947-70E740481C1C}">
                <a14:useLocalDpi xmlns:a14="http://schemas.microsoft.com/office/drawing/2010/main" val="0"/>
              </a:ext>
            </a:extLst>
          </a:blip>
          <a:srcRect t="1830" b="1830"/>
          <a:stretch>
            <a:fillRect/>
          </a:stretch>
        </p:blipFill>
        <p:spPr>
          <a:xfrm>
            <a:off x="733425" y="1371600"/>
            <a:ext cx="4232275" cy="2711450"/>
          </a:xfrm>
        </p:spPr>
      </p:pic>
      <p:pic>
        <p:nvPicPr>
          <p:cNvPr id="5" name="Picture 4" descr="Tomatoes, multi heirloom.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7165" y="3589867"/>
            <a:ext cx="4790570" cy="3048000"/>
          </a:xfrm>
          <a:prstGeom prst="rect">
            <a:avLst/>
          </a:prstGeom>
        </p:spPr>
      </p:pic>
    </p:spTree>
    <p:extLst>
      <p:ext uri="{BB962C8B-B14F-4D97-AF65-F5344CB8AC3E}">
        <p14:creationId xmlns:p14="http://schemas.microsoft.com/office/powerpoint/2010/main" val="374199033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Site Selection and Planting</a:t>
            </a:r>
            <a:endParaRPr lang="en-US" b="1" dirty="0">
              <a:solidFill>
                <a:srgbClr val="008000"/>
              </a:solidFill>
            </a:endParaRPr>
          </a:p>
        </p:txBody>
      </p:sp>
      <p:sp>
        <p:nvSpPr>
          <p:cNvPr id="3" name="Content Placeholder 2"/>
          <p:cNvSpPr>
            <a:spLocks noGrp="1"/>
          </p:cNvSpPr>
          <p:nvPr>
            <p:ph idx="1"/>
          </p:nvPr>
        </p:nvSpPr>
        <p:spPr>
          <a:xfrm>
            <a:off x="1064068" y="1371601"/>
            <a:ext cx="7167284" cy="5298980"/>
          </a:xfrm>
        </p:spPr>
        <p:txBody>
          <a:bodyPr>
            <a:normAutofit/>
          </a:bodyPr>
          <a:lstStyle/>
          <a:p>
            <a:r>
              <a:rPr lang="en-US" sz="3200" dirty="0" smtClean="0">
                <a:solidFill>
                  <a:srgbClr val="000000"/>
                </a:solidFill>
                <a:latin typeface="+mj-lt"/>
              </a:rPr>
              <a:t>Sun</a:t>
            </a:r>
          </a:p>
          <a:p>
            <a:r>
              <a:rPr lang="en-US" sz="3200" dirty="0" smtClean="0">
                <a:solidFill>
                  <a:srgbClr val="000000"/>
                </a:solidFill>
                <a:latin typeface="+mj-lt"/>
              </a:rPr>
              <a:t>Water</a:t>
            </a:r>
          </a:p>
          <a:p>
            <a:r>
              <a:rPr lang="en-US" sz="3200" dirty="0" smtClean="0">
                <a:solidFill>
                  <a:srgbClr val="000000"/>
                </a:solidFill>
                <a:latin typeface="+mj-lt"/>
              </a:rPr>
              <a:t>Soil temperature and preparation</a:t>
            </a:r>
          </a:p>
          <a:p>
            <a:r>
              <a:rPr lang="en-US" sz="3200" dirty="0" smtClean="0">
                <a:solidFill>
                  <a:srgbClr val="000000"/>
                </a:solidFill>
                <a:latin typeface="+mj-lt"/>
              </a:rPr>
              <a:t>Frost date</a:t>
            </a:r>
          </a:p>
          <a:p>
            <a:r>
              <a:rPr lang="en-US" sz="3200" dirty="0" smtClean="0">
                <a:solidFill>
                  <a:srgbClr val="000000"/>
                </a:solidFill>
                <a:latin typeface="+mj-lt"/>
              </a:rPr>
              <a:t>The </a:t>
            </a:r>
            <a:r>
              <a:rPr lang="en-US" sz="3200" dirty="0">
                <a:solidFill>
                  <a:srgbClr val="000000"/>
                </a:solidFill>
                <a:latin typeface="+mj-lt"/>
              </a:rPr>
              <a:t>right </a:t>
            </a:r>
            <a:r>
              <a:rPr lang="en-US" sz="3200" dirty="0" smtClean="0">
                <a:solidFill>
                  <a:srgbClr val="000000"/>
                </a:solidFill>
                <a:latin typeface="+mj-lt"/>
              </a:rPr>
              <a:t>transplant</a:t>
            </a:r>
          </a:p>
          <a:p>
            <a:r>
              <a:rPr lang="en-US" sz="3200" dirty="0" smtClean="0">
                <a:solidFill>
                  <a:srgbClr val="000000"/>
                </a:solidFill>
                <a:latin typeface="+mj-lt"/>
              </a:rPr>
              <a:t>Plant deep (even sideways!)</a:t>
            </a:r>
          </a:p>
          <a:p>
            <a:r>
              <a:rPr lang="en-US" sz="3200" dirty="0" smtClean="0">
                <a:solidFill>
                  <a:srgbClr val="000000"/>
                </a:solidFill>
                <a:latin typeface="+mj-lt"/>
              </a:rPr>
              <a:t>Provide suppor</a:t>
            </a:r>
            <a:r>
              <a:rPr lang="en-US" sz="3200" dirty="0" smtClean="0">
                <a:latin typeface="+mj-lt"/>
              </a:rPr>
              <a:t>t</a:t>
            </a:r>
          </a:p>
          <a:p>
            <a:endParaRPr lang="en-US" sz="3200" dirty="0">
              <a:solidFill>
                <a:srgbClr val="008000"/>
              </a:solidFill>
              <a:latin typeface="+mj-lt"/>
            </a:endParaRPr>
          </a:p>
        </p:txBody>
      </p:sp>
      <p:sp>
        <p:nvSpPr>
          <p:cNvPr id="4" name="Rectangle 3"/>
          <p:cNvSpPr/>
          <p:nvPr/>
        </p:nvSpPr>
        <p:spPr>
          <a:xfrm>
            <a:off x="4479667" y="3244334"/>
            <a:ext cx="184666" cy="369332"/>
          </a:xfrm>
          <a:prstGeom prst="rect">
            <a:avLst/>
          </a:prstGeom>
        </p:spPr>
        <p:txBody>
          <a:bodyPr wrap="none">
            <a:spAutoFit/>
          </a:bodyPr>
          <a:lstStyle/>
          <a:p>
            <a:r>
              <a:rPr lang="en-US" dirty="0"/>
              <a:t> </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6" y="260091"/>
            <a:ext cx="7918450" cy="1111509"/>
          </a:xfrm>
        </p:spPr>
        <p:txBody>
          <a:bodyPr>
            <a:normAutofit fontScale="90000"/>
          </a:bodyPr>
          <a:lstStyle/>
          <a:p>
            <a:r>
              <a:rPr lang="en-US" sz="4900" b="1" dirty="0" smtClean="0">
                <a:solidFill>
                  <a:srgbClr val="008000"/>
                </a:solidFill>
              </a:rPr>
              <a:t>Site Selection </a:t>
            </a:r>
            <a:r>
              <a:rPr lang="en-US" dirty="0" smtClean="0">
                <a:solidFill>
                  <a:srgbClr val="008000"/>
                </a:solidFill>
              </a:rPr>
              <a:t/>
            </a:r>
            <a:br>
              <a:rPr lang="en-US" dirty="0" smtClean="0">
                <a:solidFill>
                  <a:srgbClr val="008000"/>
                </a:solidFill>
              </a:rPr>
            </a:br>
            <a:endParaRPr lang="en-US" dirty="0"/>
          </a:p>
        </p:txBody>
      </p:sp>
      <p:sp>
        <p:nvSpPr>
          <p:cNvPr id="3" name="Content Placeholder 2"/>
          <p:cNvSpPr>
            <a:spLocks noGrp="1"/>
          </p:cNvSpPr>
          <p:nvPr>
            <p:ph idx="1"/>
          </p:nvPr>
        </p:nvSpPr>
        <p:spPr>
          <a:xfrm>
            <a:off x="183607" y="1897138"/>
            <a:ext cx="7972036" cy="4229025"/>
          </a:xfrm>
        </p:spPr>
        <p:txBody>
          <a:bodyPr>
            <a:noAutofit/>
          </a:bodyPr>
          <a:lstStyle/>
          <a:p>
            <a:pPr marL="0" indent="0">
              <a:buNone/>
            </a:pPr>
            <a:r>
              <a:rPr lang="en-US" sz="3200" b="1" dirty="0" smtClean="0">
                <a:latin typeface="Calibri" panose="020F0502020204030204" pitchFamily="34" charset="0"/>
              </a:rPr>
              <a:t>Full </a:t>
            </a:r>
            <a:r>
              <a:rPr lang="en-US" sz="3200" dirty="0" smtClean="0">
                <a:latin typeface="Calibri" panose="020F0502020204030204" pitchFamily="34" charset="0"/>
              </a:rPr>
              <a:t>Sun - 8 hours</a:t>
            </a:r>
            <a:r>
              <a:rPr lang="en-US" sz="3200" b="1" dirty="0" smtClean="0">
                <a:latin typeface="Calibri" panose="020F0502020204030204" pitchFamily="34" charset="0"/>
              </a:rPr>
              <a:t> </a:t>
            </a:r>
          </a:p>
          <a:p>
            <a:pPr marL="0" indent="0">
              <a:lnSpc>
                <a:spcPct val="70000"/>
              </a:lnSpc>
              <a:buNone/>
            </a:pPr>
            <a:r>
              <a:rPr lang="en-US" sz="3200" b="1" dirty="0" smtClean="0">
                <a:latin typeface="Calibri" panose="020F0502020204030204" pitchFamily="34" charset="0"/>
              </a:rPr>
              <a:t>Shade</a:t>
            </a:r>
            <a:r>
              <a:rPr lang="en-US" sz="3200" dirty="0" smtClean="0">
                <a:latin typeface="Calibri" panose="020F0502020204030204" pitchFamily="34" charset="0"/>
              </a:rPr>
              <a:t> - know </a:t>
            </a:r>
          </a:p>
          <a:p>
            <a:pPr marL="0" indent="0">
              <a:lnSpc>
                <a:spcPct val="70000"/>
              </a:lnSpc>
              <a:buNone/>
            </a:pPr>
            <a:r>
              <a:rPr lang="en-US" sz="3200" dirty="0" smtClean="0">
                <a:latin typeface="Calibri" panose="020F0502020204030204" pitchFamily="34" charset="0"/>
              </a:rPr>
              <a:t>where it will occur.</a:t>
            </a:r>
            <a:endParaRPr lang="en-US" sz="3200" dirty="0">
              <a:latin typeface="Calibri" panose="020F0502020204030204" pitchFamily="34" charset="0"/>
            </a:endParaRPr>
          </a:p>
          <a:p>
            <a:endParaRPr lang="en-US" sz="3600" dirty="0">
              <a:latin typeface="Calibri" panose="020F0502020204030204" pitchFamily="34" charset="0"/>
            </a:endParaRPr>
          </a:p>
        </p:txBody>
      </p:sp>
      <p:pic>
        <p:nvPicPr>
          <p:cNvPr id="4100" name="Picture 4" descr="http://www.solar-energy-at-home.com/image-files/sun-pat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9148" y="1220277"/>
            <a:ext cx="4672077" cy="504220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06733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863" y="325079"/>
            <a:ext cx="3552668" cy="1593662"/>
          </a:xfrm>
        </p:spPr>
        <p:txBody>
          <a:bodyPr>
            <a:normAutofit fontScale="90000"/>
          </a:bodyPr>
          <a:lstStyle/>
          <a:p>
            <a:pPr algn="l"/>
            <a:r>
              <a:rPr lang="en-US" b="1" dirty="0" smtClean="0">
                <a:solidFill>
                  <a:srgbClr val="008000"/>
                </a:solidFill>
              </a:rPr>
              <a:t>Site Requirements</a:t>
            </a:r>
            <a:endParaRPr lang="en-US" b="1" dirty="0">
              <a:solidFill>
                <a:srgbClr val="008000"/>
              </a:solidFill>
            </a:endParaRPr>
          </a:p>
        </p:txBody>
      </p:sp>
      <p:sp>
        <p:nvSpPr>
          <p:cNvPr id="3" name="Content Placeholder 2"/>
          <p:cNvSpPr>
            <a:spLocks noGrp="1"/>
          </p:cNvSpPr>
          <p:nvPr>
            <p:ph idx="1"/>
          </p:nvPr>
        </p:nvSpPr>
        <p:spPr>
          <a:xfrm>
            <a:off x="209862" y="2083633"/>
            <a:ext cx="3297836" cy="4347147"/>
          </a:xfrm>
        </p:spPr>
        <p:txBody>
          <a:bodyPr>
            <a:noAutofit/>
          </a:bodyPr>
          <a:lstStyle/>
          <a:p>
            <a:pPr marL="0" indent="0">
              <a:buNone/>
            </a:pPr>
            <a:r>
              <a:rPr lang="en-US" sz="3200" dirty="0" smtClean="0">
                <a:latin typeface="Calibri" panose="020F0502020204030204" pitchFamily="34" charset="0"/>
              </a:rPr>
              <a:t>Water</a:t>
            </a:r>
          </a:p>
          <a:p>
            <a:pPr marL="0" indent="0">
              <a:buNone/>
            </a:pPr>
            <a:r>
              <a:rPr lang="en-US" sz="3200" dirty="0" smtClean="0">
                <a:latin typeface="Calibri" panose="020F0502020204030204" pitchFamily="34" charset="0"/>
              </a:rPr>
              <a:t>Crop rotation</a:t>
            </a:r>
            <a:r>
              <a:rPr lang="en-US" sz="3600" dirty="0" smtClean="0">
                <a:latin typeface="Calibri" panose="020F0502020204030204" pitchFamily="34" charset="0"/>
              </a:rPr>
              <a:t> </a:t>
            </a:r>
          </a:p>
          <a:p>
            <a:pPr marL="0" indent="0">
              <a:buNone/>
            </a:pPr>
            <a:endParaRPr lang="en-US" sz="3600" dirty="0" smtClean="0">
              <a:latin typeface="Calibri" panose="020F0502020204030204" pitchFamily="34" charset="0"/>
            </a:endParaRPr>
          </a:p>
          <a:p>
            <a:endParaRPr lang="en-US" sz="3600" dirty="0">
              <a:latin typeface="Calibri" panose="020F0502020204030204" pitchFamily="34" charset="0"/>
            </a:endParaRPr>
          </a:p>
        </p:txBody>
      </p:sp>
      <p:pic>
        <p:nvPicPr>
          <p:cNvPr id="5122" name="Picture 2" descr="http://2.bp.blogspot.com/--L10xwWqUy8/TbOXIJZku_I/AAAAAAAAAG0/vCSGh2ceTpg/s1600/DSCN47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7442" y="269823"/>
            <a:ext cx="4991725" cy="616095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1028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Crop Rotation</a:t>
            </a:r>
            <a:endParaRPr lang="en-US" b="1" dirty="0">
              <a:solidFill>
                <a:srgbClr val="008000"/>
              </a:solidFill>
            </a:endParaRPr>
          </a:p>
        </p:txBody>
      </p:sp>
      <p:pic>
        <p:nvPicPr>
          <p:cNvPr id="4" name="Content Placeholder 3" descr="Blog, crop rotation (The Productive Garden).jpg"/>
          <p:cNvPicPr>
            <a:picLocks noGrp="1" noChangeAspect="1"/>
          </p:cNvPicPr>
          <p:nvPr>
            <p:ph idx="1"/>
          </p:nvPr>
        </p:nvPicPr>
        <p:blipFill>
          <a:blip r:embed="rId3">
            <a:extLst>
              <a:ext uri="{28A0092B-C50C-407E-A947-70E740481C1C}">
                <a14:useLocalDpi xmlns:a14="http://schemas.microsoft.com/office/drawing/2010/main" val="0"/>
              </a:ext>
            </a:extLst>
          </a:blip>
          <a:srcRect l="-38070" r="-38070"/>
          <a:stretch>
            <a:fillRect/>
          </a:stretch>
        </p:blipFill>
        <p:spPr>
          <a:xfrm>
            <a:off x="-173164" y="1520258"/>
            <a:ext cx="9317163" cy="5157332"/>
          </a:xfrm>
        </p:spPr>
      </p:pic>
    </p:spTree>
    <p:extLst>
      <p:ext uri="{BB962C8B-B14F-4D97-AF65-F5344CB8AC3E}">
        <p14:creationId xmlns:p14="http://schemas.microsoft.com/office/powerpoint/2010/main" val="23362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400" b="1" dirty="0" smtClean="0">
                <a:solidFill>
                  <a:srgbClr val="008000"/>
                </a:solidFill>
              </a:rPr>
              <a:t>Soil Preparation</a:t>
            </a:r>
            <a:endParaRPr lang="en-US" sz="4400" b="1" dirty="0">
              <a:solidFill>
                <a:srgbClr val="008000"/>
              </a:solidFill>
            </a:endParaRPr>
          </a:p>
        </p:txBody>
      </p:sp>
      <p:sp>
        <p:nvSpPr>
          <p:cNvPr id="4" name="Content Placeholder 3"/>
          <p:cNvSpPr>
            <a:spLocks noGrp="1"/>
          </p:cNvSpPr>
          <p:nvPr>
            <p:ph idx="1"/>
          </p:nvPr>
        </p:nvSpPr>
        <p:spPr/>
        <p:txBody>
          <a:bodyPr>
            <a:normAutofit/>
          </a:bodyPr>
          <a:lstStyle/>
          <a:p>
            <a:r>
              <a:rPr lang="en-US" sz="3200" dirty="0" smtClean="0">
                <a:latin typeface="+mj-lt"/>
              </a:rPr>
              <a:t>1. Do no harm.  Avoid compaction.</a:t>
            </a:r>
          </a:p>
          <a:p>
            <a:r>
              <a:rPr lang="en-US" sz="3200" dirty="0" smtClean="0">
                <a:latin typeface="+mj-lt"/>
              </a:rPr>
              <a:t>2. Avoid chemical/synthetic fertilizer.</a:t>
            </a:r>
          </a:p>
          <a:p>
            <a:r>
              <a:rPr lang="en-US" sz="3200" dirty="0" smtClean="0">
                <a:latin typeface="+mj-lt"/>
              </a:rPr>
              <a:t>3. Remove all weeds.</a:t>
            </a:r>
          </a:p>
          <a:p>
            <a:r>
              <a:rPr lang="en-US" sz="3200" dirty="0" smtClean="0">
                <a:latin typeface="+mj-lt"/>
              </a:rPr>
              <a:t>4. Add organic matter/compost.</a:t>
            </a:r>
            <a:endParaRPr lang="en-US" sz="3200" dirty="0">
              <a:latin typeface="+mj-lt"/>
            </a:endParaRPr>
          </a:p>
        </p:txBody>
      </p:sp>
    </p:spTree>
    <p:extLst>
      <p:ext uri="{BB962C8B-B14F-4D97-AF65-F5344CB8AC3E}">
        <p14:creationId xmlns:p14="http://schemas.microsoft.com/office/powerpoint/2010/main" val="837410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734" y="80005"/>
            <a:ext cx="8739266" cy="1520116"/>
          </a:xfrm>
        </p:spPr>
        <p:txBody>
          <a:bodyPr>
            <a:noAutofit/>
          </a:bodyPr>
          <a:lstStyle/>
          <a:p>
            <a:r>
              <a:rPr lang="en-US" b="1" dirty="0" smtClean="0">
                <a:solidFill>
                  <a:srgbClr val="008000"/>
                </a:solidFill>
                <a:latin typeface="Arial" panose="020B0604020202020204" pitchFamily="34" charset="0"/>
                <a:ea typeface="Gungsuh" panose="02030600000101010101" pitchFamily="18" charset="-127"/>
                <a:cs typeface="Arial" panose="020B0604020202020204" pitchFamily="34" charset="0"/>
              </a:rPr>
              <a:t>The Last Frost Date</a:t>
            </a:r>
            <a:endParaRPr lang="en-US" b="1" dirty="0">
              <a:solidFill>
                <a:srgbClr val="008000"/>
              </a:solidFill>
              <a:latin typeface="Arial" panose="020B0604020202020204" pitchFamily="34" charset="0"/>
              <a:ea typeface="Gungsuh" panose="02030600000101010101" pitchFamily="18" charset="-127"/>
              <a:cs typeface="Arial" panose="020B0604020202020204" pitchFamily="34" charset="0"/>
            </a:endParaRPr>
          </a:p>
        </p:txBody>
      </p:sp>
      <p:sp>
        <p:nvSpPr>
          <p:cNvPr id="6" name="Slide Number Placeholder 5"/>
          <p:cNvSpPr>
            <a:spLocks noGrp="1"/>
          </p:cNvSpPr>
          <p:nvPr>
            <p:ph type="sldNum" sz="quarter" idx="12"/>
          </p:nvPr>
        </p:nvSpPr>
        <p:spPr/>
        <p:txBody>
          <a:bodyPr/>
          <a:lstStyle/>
          <a:p>
            <a:fld id="{3F7D336E-AA2F-4395-A44B-D2F8BF539D6F}" type="slidenum">
              <a:rPr lang="en-US" smtClean="0"/>
              <a:t>29</a:t>
            </a:fld>
            <a:endParaRPr lang="en-US" dirty="0"/>
          </a:p>
        </p:txBody>
      </p:sp>
      <p:sp>
        <p:nvSpPr>
          <p:cNvPr id="7" name="TextBox 6"/>
          <p:cNvSpPr txBox="1"/>
          <p:nvPr/>
        </p:nvSpPr>
        <p:spPr>
          <a:xfrm>
            <a:off x="404734" y="1819389"/>
            <a:ext cx="2728210" cy="3539430"/>
          </a:xfrm>
          <a:prstGeom prst="rect">
            <a:avLst/>
          </a:prstGeom>
          <a:noFill/>
        </p:spPr>
        <p:txBody>
          <a:bodyPr wrap="square" rtlCol="0">
            <a:spAutoFit/>
          </a:bodyPr>
          <a:lstStyle/>
          <a:p>
            <a:r>
              <a:rPr lang="en-US" sz="3200" dirty="0" smtClean="0">
                <a:latin typeface="Calibri" panose="020F0502020204030204" pitchFamily="34" charset="0"/>
              </a:rPr>
              <a:t>Probability of frost in the spring:</a:t>
            </a:r>
          </a:p>
          <a:p>
            <a:endParaRPr lang="en-US" sz="3200" dirty="0" smtClean="0">
              <a:latin typeface="Calibri" panose="020F0502020204030204" pitchFamily="34" charset="0"/>
            </a:endParaRPr>
          </a:p>
          <a:p>
            <a:r>
              <a:rPr lang="en-US" sz="3200" dirty="0" smtClean="0">
                <a:latin typeface="Calibri" panose="020F0502020204030204" pitchFamily="34" charset="0"/>
              </a:rPr>
              <a:t>50% - Feb 22</a:t>
            </a:r>
            <a:r>
              <a:rPr lang="en-US" sz="3200" baseline="30000" dirty="0" smtClean="0">
                <a:latin typeface="Calibri" panose="020F0502020204030204" pitchFamily="34" charset="0"/>
              </a:rPr>
              <a:t>nd</a:t>
            </a:r>
            <a:endParaRPr lang="en-US" sz="3200" dirty="0" smtClean="0">
              <a:latin typeface="Calibri" panose="020F0502020204030204" pitchFamily="34" charset="0"/>
            </a:endParaRPr>
          </a:p>
          <a:p>
            <a:endParaRPr lang="en-US" sz="3200" dirty="0" smtClean="0">
              <a:latin typeface="Calibri" panose="020F0502020204030204" pitchFamily="34" charset="0"/>
            </a:endParaRPr>
          </a:p>
          <a:p>
            <a:r>
              <a:rPr lang="en-US" sz="3200" dirty="0" smtClean="0">
                <a:latin typeface="Calibri" panose="020F0502020204030204" pitchFamily="34" charset="0"/>
              </a:rPr>
              <a:t>10% - April 6th</a:t>
            </a:r>
            <a:endParaRPr lang="en-US" sz="3200" dirty="0">
              <a:latin typeface="Calibri" panose="020F0502020204030204" pitchFamily="34" charset="0"/>
            </a:endParaRPr>
          </a:p>
        </p:txBody>
      </p:sp>
      <p:pic>
        <p:nvPicPr>
          <p:cNvPr id="8194" name="Picture 2" descr="row covers in vegetable garde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8402" y="1068742"/>
            <a:ext cx="5525696" cy="425276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71959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008000"/>
                </a:solidFill>
              </a:rPr>
              <a:t>Growing Tomatoes in the </a:t>
            </a:r>
            <a:br>
              <a:rPr lang="en-US" dirty="0" smtClean="0">
                <a:solidFill>
                  <a:srgbClr val="008000"/>
                </a:solidFill>
              </a:rPr>
            </a:br>
            <a:r>
              <a:rPr lang="en-US" dirty="0" smtClean="0">
                <a:solidFill>
                  <a:srgbClr val="008000"/>
                </a:solidFill>
              </a:rPr>
              <a:t>Home Garden</a:t>
            </a:r>
            <a:endParaRPr lang="en-US" dirty="0">
              <a:solidFill>
                <a:srgbClr val="008000"/>
              </a:solidFill>
            </a:endParaRPr>
          </a:p>
        </p:txBody>
      </p:sp>
      <p:sp>
        <p:nvSpPr>
          <p:cNvPr id="3" name="Subtitle 2"/>
          <p:cNvSpPr>
            <a:spLocks noGrp="1"/>
          </p:cNvSpPr>
          <p:nvPr>
            <p:ph type="subTitle" idx="1"/>
          </p:nvPr>
        </p:nvSpPr>
        <p:spPr>
          <a:xfrm>
            <a:off x="3810184" y="3505200"/>
            <a:ext cx="3774904" cy="1344706"/>
          </a:xfrm>
        </p:spPr>
        <p:txBody>
          <a:bodyPr>
            <a:normAutofit fontScale="47500" lnSpcReduction="20000"/>
          </a:bodyPr>
          <a:lstStyle/>
          <a:p>
            <a:r>
              <a:rPr lang="en-US" dirty="0" smtClean="0">
                <a:solidFill>
                  <a:srgbClr val="008000"/>
                </a:solidFill>
              </a:rPr>
              <a:t>Brought to you by Mother Nature</a:t>
            </a:r>
          </a:p>
          <a:p>
            <a:r>
              <a:rPr lang="en-US" dirty="0" smtClean="0">
                <a:solidFill>
                  <a:srgbClr val="008000"/>
                </a:solidFill>
              </a:rPr>
              <a:t>Your good gardening skills, and</a:t>
            </a:r>
          </a:p>
          <a:p>
            <a:r>
              <a:rPr lang="en-US" dirty="0" smtClean="0">
                <a:solidFill>
                  <a:srgbClr val="008000"/>
                </a:solidFill>
              </a:rPr>
              <a:t>UC Master Gardeners of Napa County</a:t>
            </a:r>
            <a:endParaRPr lang="en-US" dirty="0">
              <a:solidFill>
                <a:srgbClr val="008000"/>
              </a:solidFill>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8684"/>
            <a:ext cx="8915400" cy="976843"/>
          </a:xfrm>
        </p:spPr>
        <p:txBody>
          <a:bodyPr>
            <a:noAutofit/>
          </a:bodyPr>
          <a:lstStyle/>
          <a:p>
            <a:r>
              <a:rPr lang="en-US" sz="4400" b="1" dirty="0" smtClean="0">
                <a:solidFill>
                  <a:srgbClr val="008000"/>
                </a:solidFill>
                <a:latin typeface="Arial" panose="020B0604020202020204" pitchFamily="34" charset="0"/>
                <a:ea typeface="Gungsuh" panose="02030600000101010101" pitchFamily="18" charset="-127"/>
                <a:cs typeface="Arial" panose="020B0604020202020204" pitchFamily="34" charset="0"/>
              </a:rPr>
              <a:t>Soil Temperature</a:t>
            </a:r>
            <a:endParaRPr lang="en-US" sz="4400" b="1" dirty="0">
              <a:solidFill>
                <a:srgbClr val="008000"/>
              </a:solidFill>
              <a:latin typeface="Arial" panose="020B0604020202020204" pitchFamily="34" charset="0"/>
              <a:ea typeface="Gungsuh" panose="02030600000101010101" pitchFamily="18" charset="-127"/>
              <a:cs typeface="Arial" panose="020B0604020202020204" pitchFamily="34" charset="0"/>
            </a:endParaRPr>
          </a:p>
        </p:txBody>
      </p:sp>
      <p:sp>
        <p:nvSpPr>
          <p:cNvPr id="3" name="Rectangle 2"/>
          <p:cNvSpPr/>
          <p:nvPr/>
        </p:nvSpPr>
        <p:spPr>
          <a:xfrm>
            <a:off x="261099" y="1854574"/>
            <a:ext cx="3581971" cy="1569660"/>
          </a:xfrm>
          <a:prstGeom prst="rect">
            <a:avLst/>
          </a:prstGeom>
        </p:spPr>
        <p:txBody>
          <a:bodyPr wrap="square">
            <a:spAutoFit/>
          </a:bodyPr>
          <a:lstStyle/>
          <a:p>
            <a:r>
              <a:rPr lang="en-US" sz="3200" dirty="0" smtClean="0">
                <a:latin typeface="Calibri" panose="020F0502020204030204" pitchFamily="34" charset="0"/>
              </a:rPr>
              <a:t>Day &gt;60 degrees </a:t>
            </a:r>
          </a:p>
          <a:p>
            <a:endParaRPr lang="en-US" sz="3200" dirty="0">
              <a:latin typeface="Calibri" panose="020F0502020204030204" pitchFamily="34" charset="0"/>
            </a:endParaRPr>
          </a:p>
          <a:p>
            <a:r>
              <a:rPr lang="en-US" sz="3200" dirty="0" smtClean="0">
                <a:latin typeface="Calibri" panose="020F0502020204030204" pitchFamily="34" charset="0"/>
              </a:rPr>
              <a:t>Night &gt;50 degrees</a:t>
            </a:r>
            <a:endParaRPr lang="en-US" sz="3200" dirty="0">
              <a:latin typeface="Calibri" panose="020F0502020204030204" pitchFamily="34" charset="0"/>
            </a:endParaRPr>
          </a:p>
        </p:txBody>
      </p:sp>
      <p:sp>
        <p:nvSpPr>
          <p:cNvPr id="6" name="Slide Number Placeholder 5"/>
          <p:cNvSpPr>
            <a:spLocks noGrp="1"/>
          </p:cNvSpPr>
          <p:nvPr>
            <p:ph type="sldNum" sz="quarter" idx="12"/>
          </p:nvPr>
        </p:nvSpPr>
        <p:spPr/>
        <p:txBody>
          <a:bodyPr/>
          <a:lstStyle/>
          <a:p>
            <a:fld id="{3F7D336E-AA2F-4395-A44B-D2F8BF539D6F}" type="slidenum">
              <a:rPr lang="en-US" smtClean="0"/>
              <a:t>30</a:t>
            </a:fld>
            <a:endParaRPr lang="en-US" dirty="0"/>
          </a:p>
        </p:txBody>
      </p:sp>
      <p:pic>
        <p:nvPicPr>
          <p:cNvPr id="7170" name="Picture 2" descr="Soil Thermo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2275" y="1285527"/>
            <a:ext cx="4686786" cy="487543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26388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400" b="1" dirty="0" smtClean="0">
                <a:solidFill>
                  <a:srgbClr val="008000"/>
                </a:solidFill>
              </a:rPr>
              <a:t>Selecting Seedlings</a:t>
            </a:r>
            <a:endParaRPr lang="en-US" sz="4400" b="1" dirty="0">
              <a:solidFill>
                <a:srgbClr val="008000"/>
              </a:solidFill>
            </a:endParaRPr>
          </a:p>
        </p:txBody>
      </p:sp>
      <p:pic>
        <p:nvPicPr>
          <p:cNvPr id="7" name="Content Placeholder 6" descr="tomato-plants-in-flats.jpg"/>
          <p:cNvPicPr>
            <a:picLocks noGrp="1" noChangeAspect="1"/>
          </p:cNvPicPr>
          <p:nvPr>
            <p:ph idx="1"/>
          </p:nvPr>
        </p:nvPicPr>
        <p:blipFill>
          <a:blip r:embed="rId3">
            <a:extLst>
              <a:ext uri="{28A0092B-C50C-407E-A947-70E740481C1C}">
                <a14:useLocalDpi xmlns:a14="http://schemas.microsoft.com/office/drawing/2010/main" val="0"/>
              </a:ext>
            </a:extLst>
          </a:blip>
          <a:srcRect t="7075" b="7075"/>
          <a:stretch>
            <a:fillRect/>
          </a:stretch>
        </p:blipFill>
        <p:spPr/>
      </p:pic>
    </p:spTree>
    <p:extLst>
      <p:ext uri="{BB962C8B-B14F-4D97-AF65-F5344CB8AC3E}">
        <p14:creationId xmlns:p14="http://schemas.microsoft.com/office/powerpoint/2010/main" val="9597775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Plant Deep</a:t>
            </a:r>
            <a:endParaRPr lang="en-US" b="1" dirty="0">
              <a:solidFill>
                <a:srgbClr val="008000"/>
              </a:solidFill>
            </a:endParaRPr>
          </a:p>
        </p:txBody>
      </p:sp>
      <p:pic>
        <p:nvPicPr>
          <p:cNvPr id="4" name="Content Placeholder 3" descr="Tomato roots .pdf"/>
          <p:cNvPicPr>
            <a:picLocks noGrp="1" noChangeAspect="1"/>
          </p:cNvPicPr>
          <p:nvPr>
            <p:ph idx="1"/>
          </p:nvPr>
        </p:nvPicPr>
        <p:blipFill>
          <a:blip r:embed="rId3">
            <a:extLst>
              <a:ext uri="{28A0092B-C50C-407E-A947-70E740481C1C}">
                <a14:useLocalDpi xmlns:a14="http://schemas.microsoft.com/office/drawing/2010/main" val="0"/>
              </a:ext>
            </a:extLst>
          </a:blip>
          <a:srcRect l="-63607" r="-63607"/>
          <a:stretch>
            <a:fillRect/>
          </a:stretch>
        </p:blipFill>
        <p:spPr>
          <a:xfrm rot="10800000">
            <a:off x="0" y="1371598"/>
            <a:ext cx="9135811" cy="5203405"/>
          </a:xfrm>
        </p:spPr>
      </p:pic>
    </p:spTree>
    <p:extLst>
      <p:ext uri="{BB962C8B-B14F-4D97-AF65-F5344CB8AC3E}">
        <p14:creationId xmlns:p14="http://schemas.microsoft.com/office/powerpoint/2010/main" val="4145630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Even Sideways</a:t>
            </a:r>
            <a:endParaRPr lang="en-US" b="1" dirty="0">
              <a:solidFill>
                <a:srgbClr val="008000"/>
              </a:solidFill>
            </a:endParaRPr>
          </a:p>
        </p:txBody>
      </p:sp>
      <p:pic>
        <p:nvPicPr>
          <p:cNvPr id="4" name="Content Placeholder 3"/>
          <p:cNvPicPr>
            <a:picLocks noGrp="1"/>
          </p:cNvPicPr>
          <p:nvPr>
            <p:ph idx="1"/>
          </p:nvPr>
        </p:nvPicPr>
        <p:blipFill>
          <a:blip r:embed="rId3">
            <a:extLst>
              <a:ext uri="{28A0092B-C50C-407E-A947-70E740481C1C}">
                <a14:useLocalDpi xmlns:a14="http://schemas.microsoft.com/office/drawing/2010/main" val="0"/>
              </a:ext>
            </a:extLst>
          </a:blip>
          <a:srcRect l="-30586" r="-30586"/>
          <a:stretch>
            <a:fillRect/>
          </a:stretch>
        </p:blipFill>
        <p:spPr bwMode="auto">
          <a:xfrm>
            <a:off x="214208" y="1790042"/>
            <a:ext cx="8317017" cy="4819342"/>
          </a:xfrm>
          <a:prstGeom prst="rect">
            <a:avLst/>
          </a:prstGeom>
          <a:noFill/>
          <a:ln>
            <a:noFill/>
          </a:ln>
        </p:spPr>
      </p:pic>
    </p:spTree>
    <p:extLst>
      <p:ext uri="{BB962C8B-B14F-4D97-AF65-F5344CB8AC3E}">
        <p14:creationId xmlns:p14="http://schemas.microsoft.com/office/powerpoint/2010/main" val="31140564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solidFill>
                  <a:srgbClr val="008000"/>
                </a:solidFill>
              </a:rPr>
              <a:t>Water It In</a:t>
            </a:r>
            <a:endParaRPr lang="en-US" sz="4400" b="1" dirty="0">
              <a:solidFill>
                <a:srgbClr val="008000"/>
              </a:solidFill>
            </a:endParaRPr>
          </a:p>
        </p:txBody>
      </p:sp>
      <p:pic>
        <p:nvPicPr>
          <p:cNvPr id="4" name="Picture 2" descr="Image result for tomato wateri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4435" b="443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5257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Companion Planting</a:t>
            </a:r>
            <a:endParaRPr lang="en-US" b="1" dirty="0">
              <a:solidFill>
                <a:srgbClr val="008000"/>
              </a:solidFill>
            </a:endParaRPr>
          </a:p>
        </p:txBody>
      </p:sp>
      <p:sp>
        <p:nvSpPr>
          <p:cNvPr id="3" name="Content Placeholder 2"/>
          <p:cNvSpPr>
            <a:spLocks noGrp="1"/>
          </p:cNvSpPr>
          <p:nvPr>
            <p:ph idx="1"/>
          </p:nvPr>
        </p:nvSpPr>
        <p:spPr>
          <a:xfrm>
            <a:off x="988359" y="1558746"/>
            <a:ext cx="7167284" cy="5157331"/>
          </a:xfrm>
        </p:spPr>
        <p:txBody>
          <a:bodyPr>
            <a:normAutofit/>
          </a:bodyPr>
          <a:lstStyle/>
          <a:p>
            <a:r>
              <a:rPr lang="en-US" sz="3200" dirty="0" smtClean="0">
                <a:latin typeface="+mj-lt"/>
              </a:rPr>
              <a:t>Herb Forts provide: </a:t>
            </a:r>
          </a:p>
          <a:p>
            <a:pPr lvl="1">
              <a:buFont typeface="Arial"/>
              <a:buChar char="•"/>
            </a:pPr>
            <a:r>
              <a:rPr lang="en-US" sz="3200" dirty="0" smtClean="0">
                <a:latin typeface="+mj-lt"/>
              </a:rPr>
              <a:t>Protective barrier</a:t>
            </a:r>
          </a:p>
          <a:p>
            <a:pPr marL="349250" lvl="1" indent="0">
              <a:buNone/>
            </a:pPr>
            <a:r>
              <a:rPr lang="en-US" sz="3200" dirty="0" smtClean="0">
                <a:latin typeface="+mj-lt"/>
              </a:rPr>
              <a:t>Biochemical pest suppression</a:t>
            </a:r>
          </a:p>
          <a:p>
            <a:pPr lvl="1">
              <a:buFont typeface="Arial"/>
              <a:buChar char="•"/>
            </a:pPr>
            <a:r>
              <a:rPr lang="en-US" sz="3200" dirty="0" smtClean="0">
                <a:latin typeface="+mj-lt"/>
              </a:rPr>
              <a:t>(attract beneficial or repel harmful insects)</a:t>
            </a:r>
          </a:p>
          <a:p>
            <a:pPr marL="349250" lvl="1" indent="0">
              <a:buNone/>
            </a:pPr>
            <a:r>
              <a:rPr lang="en-US" sz="3200" dirty="0" smtClean="0">
                <a:latin typeface="+mj-lt"/>
              </a:rPr>
              <a:t>Decreases need for pesticides/herbicides</a:t>
            </a:r>
          </a:p>
          <a:p>
            <a:pPr marL="349250" lvl="1" indent="0">
              <a:buNone/>
            </a:pPr>
            <a:r>
              <a:rPr lang="en-US" sz="3200" dirty="0" smtClean="0">
                <a:latin typeface="+mj-lt"/>
              </a:rPr>
              <a:t>Weed suppression</a:t>
            </a:r>
            <a:r>
              <a:rPr lang="en-US" sz="3000" dirty="0" smtClean="0">
                <a:latin typeface="+mj-lt"/>
              </a:rPr>
              <a:t> </a:t>
            </a:r>
            <a:endParaRPr lang="en-US" sz="3200" dirty="0">
              <a:latin typeface="+mj-lt"/>
            </a:endParaRPr>
          </a:p>
        </p:txBody>
      </p:sp>
    </p:spTree>
    <p:extLst>
      <p:ext uri="{BB962C8B-B14F-4D97-AF65-F5344CB8AC3E}">
        <p14:creationId xmlns:p14="http://schemas.microsoft.com/office/powerpoint/2010/main" val="32590159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solidFill>
                  <a:srgbClr val="008000"/>
                </a:solidFill>
              </a:rPr>
              <a:t>Planting Tips</a:t>
            </a:r>
            <a:endParaRPr lang="en-US" b="1" dirty="0">
              <a:solidFill>
                <a:srgbClr val="008000"/>
              </a:solidFill>
            </a:endParaRPr>
          </a:p>
        </p:txBody>
      </p:sp>
      <p:sp>
        <p:nvSpPr>
          <p:cNvPr id="5" name="Content Placeholder 4"/>
          <p:cNvSpPr>
            <a:spLocks noGrp="1"/>
          </p:cNvSpPr>
          <p:nvPr>
            <p:ph idx="1"/>
          </p:nvPr>
        </p:nvSpPr>
        <p:spPr>
          <a:xfrm>
            <a:off x="612776" y="1682946"/>
            <a:ext cx="8122366" cy="4758144"/>
          </a:xfrm>
        </p:spPr>
        <p:txBody>
          <a:bodyPr>
            <a:normAutofit fontScale="92500"/>
          </a:bodyPr>
          <a:lstStyle/>
          <a:p>
            <a:r>
              <a:rPr lang="en-US" sz="3500" dirty="0" smtClean="0">
                <a:latin typeface="+mj-lt"/>
              </a:rPr>
              <a:t>Add calcium, NOT fertilizer, at planting.</a:t>
            </a:r>
          </a:p>
          <a:p>
            <a:r>
              <a:rPr lang="en-US" sz="3500" dirty="0" smtClean="0">
                <a:latin typeface="+mj-lt"/>
              </a:rPr>
              <a:t>Remove any blossoms or fruit.</a:t>
            </a:r>
          </a:p>
          <a:p>
            <a:r>
              <a:rPr lang="en-US" sz="3500" dirty="0" smtClean="0">
                <a:latin typeface="+mj-lt"/>
              </a:rPr>
              <a:t>Make sure the soil is &gt;60.</a:t>
            </a:r>
          </a:p>
          <a:p>
            <a:r>
              <a:rPr lang="en-US" sz="3500" dirty="0" smtClean="0">
                <a:latin typeface="+mj-lt"/>
              </a:rPr>
              <a:t>Plant deep, up to the first true leaves.</a:t>
            </a:r>
          </a:p>
          <a:p>
            <a:r>
              <a:rPr lang="en-US" sz="3500" dirty="0" smtClean="0">
                <a:latin typeface="+mj-lt"/>
              </a:rPr>
              <a:t>Mulch.</a:t>
            </a:r>
          </a:p>
          <a:p>
            <a:r>
              <a:rPr lang="en-US" sz="3500" dirty="0" smtClean="0">
                <a:latin typeface="+mj-lt"/>
              </a:rPr>
              <a:t>Water in.</a:t>
            </a:r>
          </a:p>
          <a:p>
            <a:endParaRPr lang="en-US" dirty="0" smtClean="0"/>
          </a:p>
          <a:p>
            <a:endParaRPr lang="en-US" dirty="0"/>
          </a:p>
        </p:txBody>
      </p:sp>
    </p:spTree>
    <p:extLst>
      <p:ext uri="{BB962C8B-B14F-4D97-AF65-F5344CB8AC3E}">
        <p14:creationId xmlns:p14="http://schemas.microsoft.com/office/powerpoint/2010/main" val="24782080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smtClean="0">
                <a:solidFill>
                  <a:srgbClr val="008000"/>
                </a:solidFill>
              </a:rPr>
              <a:t>Planting in Containers</a:t>
            </a:r>
            <a:endParaRPr lang="en-US" b="1" dirty="0">
              <a:solidFill>
                <a:srgbClr val="008000"/>
              </a:solidFill>
            </a:endParaRPr>
          </a:p>
        </p:txBody>
      </p:sp>
      <p:sp>
        <p:nvSpPr>
          <p:cNvPr id="9" name="Text Placeholder 8"/>
          <p:cNvSpPr>
            <a:spLocks noGrp="1"/>
          </p:cNvSpPr>
          <p:nvPr>
            <p:ph type="body" idx="1"/>
          </p:nvPr>
        </p:nvSpPr>
        <p:spPr>
          <a:xfrm>
            <a:off x="635545" y="1546413"/>
            <a:ext cx="3867912" cy="4552763"/>
          </a:xfrm>
        </p:spPr>
        <p:txBody>
          <a:bodyPr/>
          <a:lstStyle/>
          <a:p>
            <a:endParaRPr lang="en-US" dirty="0"/>
          </a:p>
        </p:txBody>
      </p:sp>
      <p:sp>
        <p:nvSpPr>
          <p:cNvPr id="8" name="Content Placeholder 7"/>
          <p:cNvSpPr>
            <a:spLocks noGrp="1"/>
          </p:cNvSpPr>
          <p:nvPr>
            <p:ph sz="half" idx="2"/>
          </p:nvPr>
        </p:nvSpPr>
        <p:spPr/>
        <p:txBody>
          <a:bodyPr>
            <a:normAutofit/>
          </a:bodyPr>
          <a:lstStyle/>
          <a:p>
            <a:r>
              <a:rPr lang="en-US" sz="3200" dirty="0" smtClean="0">
                <a:latin typeface="+mj-lt"/>
              </a:rPr>
              <a:t>Use large pots</a:t>
            </a:r>
          </a:p>
          <a:p>
            <a:r>
              <a:rPr lang="en-US" sz="3200" dirty="0" smtClean="0">
                <a:latin typeface="+mj-lt"/>
              </a:rPr>
              <a:t>Good potting soil</a:t>
            </a:r>
          </a:p>
          <a:p>
            <a:r>
              <a:rPr lang="en-US" sz="3200" dirty="0" smtClean="0">
                <a:latin typeface="+mj-lt"/>
              </a:rPr>
              <a:t>Container varieties</a:t>
            </a:r>
          </a:p>
          <a:p>
            <a:r>
              <a:rPr lang="en-US" sz="3200" dirty="0" smtClean="0">
                <a:latin typeface="+mj-lt"/>
              </a:rPr>
              <a:t>Sun</a:t>
            </a:r>
          </a:p>
        </p:txBody>
      </p:sp>
      <p:sp>
        <p:nvSpPr>
          <p:cNvPr id="10" name="Text Placeholder 9"/>
          <p:cNvSpPr>
            <a:spLocks noGrp="1"/>
          </p:cNvSpPr>
          <p:nvPr>
            <p:ph type="body" sz="quarter" idx="3"/>
          </p:nvPr>
        </p:nvSpPr>
        <p:spPr>
          <a:xfrm>
            <a:off x="4663313" y="1545018"/>
            <a:ext cx="3867912" cy="4554156"/>
          </a:xfrm>
        </p:spPr>
        <p:txBody>
          <a:bodyPr/>
          <a:lstStyle/>
          <a:p>
            <a:endParaRPr lang="en-US" dirty="0"/>
          </a:p>
        </p:txBody>
      </p:sp>
      <p:sp>
        <p:nvSpPr>
          <p:cNvPr id="11" name="Content Placeholder 10"/>
          <p:cNvSpPr>
            <a:spLocks noGrp="1"/>
          </p:cNvSpPr>
          <p:nvPr>
            <p:ph sz="quarter" idx="4"/>
          </p:nvPr>
        </p:nvSpPr>
        <p:spPr/>
        <p:txBody>
          <a:bodyPr/>
          <a:lstStyle/>
          <a:p>
            <a:r>
              <a:rPr lang="en-US" sz="3200" dirty="0" smtClean="0">
                <a:solidFill>
                  <a:srgbClr val="000000"/>
                </a:solidFill>
                <a:latin typeface="+mj-lt"/>
              </a:rPr>
              <a:t>Support</a:t>
            </a:r>
          </a:p>
          <a:p>
            <a:r>
              <a:rPr lang="en-US" sz="3200" dirty="0" smtClean="0">
                <a:solidFill>
                  <a:srgbClr val="000000"/>
                </a:solidFill>
                <a:latin typeface="+mj-lt"/>
              </a:rPr>
              <a:t>Water</a:t>
            </a:r>
            <a:endParaRPr lang="en-US" sz="3200" dirty="0">
              <a:solidFill>
                <a:srgbClr val="000000"/>
              </a:solidFill>
              <a:latin typeface="+mj-lt"/>
            </a:endParaRPr>
          </a:p>
          <a:p>
            <a:r>
              <a:rPr lang="en-US" sz="3200" dirty="0">
                <a:solidFill>
                  <a:srgbClr val="000000"/>
                </a:solidFill>
                <a:latin typeface="+mj-lt"/>
              </a:rPr>
              <a:t>Fertilizer</a:t>
            </a:r>
          </a:p>
          <a:p>
            <a:r>
              <a:rPr lang="en-US" sz="3200" dirty="0">
                <a:solidFill>
                  <a:srgbClr val="000000"/>
                </a:solidFill>
                <a:latin typeface="+mj-lt"/>
              </a:rPr>
              <a:t>Mulch</a:t>
            </a:r>
          </a:p>
          <a:p>
            <a:endParaRPr lang="en-US" dirty="0"/>
          </a:p>
        </p:txBody>
      </p:sp>
    </p:spTree>
    <p:extLst>
      <p:ext uri="{BB962C8B-B14F-4D97-AF65-F5344CB8AC3E}">
        <p14:creationId xmlns:p14="http://schemas.microsoft.com/office/powerpoint/2010/main" val="95980212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093211" cy="1060021"/>
          </a:xfrm>
        </p:spPr>
        <p:txBody>
          <a:bodyPr>
            <a:noAutofit/>
          </a:bodyPr>
          <a:lstStyle/>
          <a:p>
            <a:r>
              <a:rPr lang="en-US" b="1" dirty="0" smtClean="0">
                <a:solidFill>
                  <a:srgbClr val="008000"/>
                </a:solidFill>
                <a:cs typeface="Arial" panose="020B0604020202020204" pitchFamily="34" charset="0"/>
              </a:rPr>
              <a:t>Growing &amp; Cultivation</a:t>
            </a:r>
            <a:endParaRPr lang="en-US" b="1" dirty="0">
              <a:solidFill>
                <a:srgbClr val="008000"/>
              </a:solidFill>
              <a:cs typeface="Arial" panose="020B0604020202020204" pitchFamily="34" charset="0"/>
            </a:endParaRPr>
          </a:p>
        </p:txBody>
      </p:sp>
      <p:sp>
        <p:nvSpPr>
          <p:cNvPr id="3" name="TextBox 2"/>
          <p:cNvSpPr txBox="1"/>
          <p:nvPr/>
        </p:nvSpPr>
        <p:spPr>
          <a:xfrm>
            <a:off x="984797" y="1265882"/>
            <a:ext cx="7365537" cy="5078313"/>
          </a:xfrm>
          <a:prstGeom prst="rect">
            <a:avLst/>
          </a:prstGeom>
          <a:noFill/>
        </p:spPr>
        <p:txBody>
          <a:bodyPr wrap="square" rtlCol="0">
            <a:spAutoFit/>
          </a:bodyPr>
          <a:lstStyle/>
          <a:p>
            <a:pPr marL="285750" indent="-285750">
              <a:buFont typeface="Arial" panose="020B0604020202020204" pitchFamily="34" charset="0"/>
              <a:buChar char="•"/>
            </a:pPr>
            <a:endParaRPr lang="en-US" sz="3200" dirty="0" smtClean="0">
              <a:latin typeface="+mj-lt"/>
            </a:endParaRPr>
          </a:p>
          <a:p>
            <a:pPr marL="285750" indent="-285750">
              <a:buFont typeface="Arial" panose="020B0604020202020204" pitchFamily="34" charset="0"/>
              <a:buChar char="•"/>
            </a:pPr>
            <a:r>
              <a:rPr lang="en-US" sz="3200" dirty="0" smtClean="0">
                <a:latin typeface="+mj-lt"/>
              </a:rPr>
              <a:t>Support</a:t>
            </a:r>
          </a:p>
          <a:p>
            <a:pPr marL="285750" indent="-285750">
              <a:buFont typeface="Arial" panose="020B0604020202020204" pitchFamily="34" charset="0"/>
              <a:buChar char="•"/>
            </a:pPr>
            <a:r>
              <a:rPr lang="en-US" sz="3200" dirty="0" smtClean="0">
                <a:latin typeface="+mj-lt"/>
              </a:rPr>
              <a:t>Water</a:t>
            </a:r>
          </a:p>
          <a:p>
            <a:pPr marL="285750" indent="-285750">
              <a:buFont typeface="Arial" panose="020B0604020202020204" pitchFamily="34" charset="0"/>
              <a:buChar char="•"/>
            </a:pPr>
            <a:r>
              <a:rPr lang="en-US" sz="3200" dirty="0" smtClean="0">
                <a:latin typeface="+mj-lt"/>
              </a:rPr>
              <a:t>Mulch</a:t>
            </a:r>
          </a:p>
          <a:p>
            <a:pPr marL="285750" indent="-285750">
              <a:buFont typeface="Arial" panose="020B0604020202020204" pitchFamily="34" charset="0"/>
              <a:buChar char="•"/>
            </a:pPr>
            <a:r>
              <a:rPr lang="en-US" sz="3200" dirty="0" smtClean="0">
                <a:latin typeface="+mj-lt"/>
              </a:rPr>
              <a:t>Fertilizer</a:t>
            </a:r>
          </a:p>
          <a:p>
            <a:pPr marL="285750" indent="-285750">
              <a:buFont typeface="Arial" panose="020B0604020202020204" pitchFamily="34" charset="0"/>
              <a:buChar char="•"/>
            </a:pPr>
            <a:r>
              <a:rPr lang="en-US" sz="3200" dirty="0" smtClean="0">
                <a:latin typeface="+mj-lt"/>
              </a:rPr>
              <a:t>Pruning</a:t>
            </a:r>
          </a:p>
          <a:p>
            <a:pPr marL="285750" indent="-285750">
              <a:buFont typeface="Arial" panose="020B0604020202020204" pitchFamily="34" charset="0"/>
              <a:buChar char="•"/>
            </a:pPr>
            <a:r>
              <a:rPr lang="en-US" sz="3200" dirty="0" smtClean="0">
                <a:latin typeface="+mj-lt"/>
              </a:rPr>
              <a:t>Garden journals</a:t>
            </a:r>
          </a:p>
          <a:p>
            <a:pPr marL="285750" indent="-285750">
              <a:buFont typeface="Arial" panose="020B0604020202020204" pitchFamily="34" charset="0"/>
              <a:buChar char="•"/>
            </a:pPr>
            <a:r>
              <a:rPr lang="en-US" sz="3200" dirty="0">
                <a:latin typeface="+mj-lt"/>
              </a:rPr>
              <a:t>Check for problems</a:t>
            </a:r>
          </a:p>
          <a:p>
            <a:pPr marL="285750" indent="-285750">
              <a:buFont typeface="Arial" panose="020B0604020202020204" pitchFamily="34" charset="0"/>
              <a:buChar char="•"/>
            </a:pPr>
            <a:endParaRPr lang="en-US" sz="3200" dirty="0" smtClean="0">
              <a:latin typeface="+mj-lt"/>
            </a:endParaRPr>
          </a:p>
          <a:p>
            <a:endParaRPr lang="en-US" sz="3600" dirty="0"/>
          </a:p>
        </p:txBody>
      </p:sp>
    </p:spTree>
    <p:extLst>
      <p:ext uri="{BB962C8B-B14F-4D97-AF65-F5344CB8AC3E}">
        <p14:creationId xmlns:p14="http://schemas.microsoft.com/office/powerpoint/2010/main" val="181249901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Cages</a:t>
            </a:r>
            <a:endParaRPr lang="en-US" b="1" dirty="0">
              <a:solidFill>
                <a:srgbClr val="008000"/>
              </a:solidFill>
            </a:endParaRPr>
          </a:p>
        </p:txBody>
      </p:sp>
      <p:sp>
        <p:nvSpPr>
          <p:cNvPr id="3" name="Content Placeholder 2"/>
          <p:cNvSpPr>
            <a:spLocks noGrp="1"/>
          </p:cNvSpPr>
          <p:nvPr>
            <p:ph idx="1"/>
          </p:nvPr>
        </p:nvSpPr>
        <p:spPr/>
        <p:txBody>
          <a:bodyPr/>
          <a:lstStyle/>
          <a:p>
            <a:endParaRPr lang="en-US" dirty="0" smtClean="0"/>
          </a:p>
          <a:p>
            <a:r>
              <a:rPr lang="en-US" dirty="0" smtClean="0"/>
              <a:t> </a:t>
            </a:r>
          </a:p>
          <a:p>
            <a:endParaRPr lang="en-US" dirty="0"/>
          </a:p>
        </p:txBody>
      </p:sp>
      <p:pic>
        <p:nvPicPr>
          <p:cNvPr id="4" name="Picture 3"/>
          <p:cNvPicPr>
            <a:picLocks noChangeAspect="1"/>
          </p:cNvPicPr>
          <p:nvPr/>
        </p:nvPicPr>
        <p:blipFill>
          <a:blip r:embed="rId3"/>
          <a:stretch>
            <a:fillRect/>
          </a:stretch>
        </p:blipFill>
        <p:spPr>
          <a:xfrm>
            <a:off x="230967" y="1265238"/>
            <a:ext cx="3857843" cy="3792948"/>
          </a:xfrm>
          <a:prstGeom prst="rect">
            <a:avLst/>
          </a:prstGeom>
        </p:spPr>
      </p:pic>
      <p:pic>
        <p:nvPicPr>
          <p:cNvPr id="5" name="Picture 4"/>
          <p:cNvPicPr>
            <a:picLocks noChangeAspect="1"/>
          </p:cNvPicPr>
          <p:nvPr/>
        </p:nvPicPr>
        <p:blipFill>
          <a:blip r:embed="rId4"/>
          <a:stretch>
            <a:fillRect/>
          </a:stretch>
        </p:blipFill>
        <p:spPr>
          <a:xfrm>
            <a:off x="3837411" y="3126313"/>
            <a:ext cx="4938794" cy="3444350"/>
          </a:xfrm>
          <a:prstGeom prst="rect">
            <a:avLst/>
          </a:prstGeom>
        </p:spPr>
      </p:pic>
    </p:spTree>
    <p:extLst>
      <p:ext uri="{BB962C8B-B14F-4D97-AF65-F5344CB8AC3E}">
        <p14:creationId xmlns:p14="http://schemas.microsoft.com/office/powerpoint/2010/main" val="5960194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UC Master Gardeners</a:t>
            </a:r>
            <a:endParaRPr lang="en-US" b="1" dirty="0">
              <a:solidFill>
                <a:srgbClr val="008000"/>
              </a:solidFill>
            </a:endParaRPr>
          </a:p>
        </p:txBody>
      </p:sp>
      <p:sp>
        <p:nvSpPr>
          <p:cNvPr id="3" name="Content Placeholder 2"/>
          <p:cNvSpPr>
            <a:spLocks noGrp="1"/>
          </p:cNvSpPr>
          <p:nvPr>
            <p:ph idx="1"/>
          </p:nvPr>
        </p:nvSpPr>
        <p:spPr>
          <a:xfrm>
            <a:off x="1003660" y="1529950"/>
            <a:ext cx="7167284" cy="4596213"/>
          </a:xfrm>
        </p:spPr>
        <p:txBody>
          <a:bodyPr/>
          <a:lstStyle/>
          <a:p>
            <a:r>
              <a:rPr lang="en-US" sz="3200" dirty="0">
                <a:solidFill>
                  <a:srgbClr val="008000"/>
                </a:solidFill>
                <a:latin typeface="Calibri"/>
                <a:cs typeface="Calibri"/>
              </a:rPr>
              <a:t>Who we are:</a:t>
            </a:r>
          </a:p>
          <a:p>
            <a:r>
              <a:rPr lang="en-US" sz="3200" dirty="0">
                <a:latin typeface="+mj-lt"/>
                <a:cs typeface="Calibri"/>
              </a:rPr>
              <a:t>Volunteers</a:t>
            </a:r>
          </a:p>
          <a:p>
            <a:r>
              <a:rPr lang="en-US" sz="3200" dirty="0">
                <a:latin typeface="+mj-lt"/>
                <a:cs typeface="Calibri"/>
              </a:rPr>
              <a:t>Part of the University of California Cooperative Extension program</a:t>
            </a:r>
          </a:p>
          <a:p>
            <a:r>
              <a:rPr lang="en-US" sz="3200" dirty="0">
                <a:latin typeface="+mj-lt"/>
                <a:cs typeface="Calibri"/>
              </a:rPr>
              <a:t>80 hours of initial training, yearly CE to continue certification</a:t>
            </a:r>
          </a:p>
          <a:p>
            <a:endParaRPr lang="en-US" dirty="0"/>
          </a:p>
        </p:txBody>
      </p:sp>
    </p:spTree>
    <p:extLst>
      <p:ext uri="{BB962C8B-B14F-4D97-AF65-F5344CB8AC3E}">
        <p14:creationId xmlns:p14="http://schemas.microsoft.com/office/powerpoint/2010/main" val="345255459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solidFill>
                  <a:srgbClr val="008000"/>
                </a:solidFill>
              </a:rPr>
              <a:t>New!  Rebar Cage</a:t>
            </a:r>
            <a:endParaRPr lang="en-US" b="1" dirty="0">
              <a:solidFill>
                <a:srgbClr val="008000"/>
              </a:solidFill>
            </a:endParaRPr>
          </a:p>
        </p:txBody>
      </p:sp>
      <p:pic>
        <p:nvPicPr>
          <p:cNvPr id="6" name="Content Placeholder 5" descr="IMG_2130.JPG"/>
          <p:cNvPicPr>
            <a:picLocks noGrp="1" noChangeAspect="1"/>
          </p:cNvPicPr>
          <p:nvPr>
            <p:ph idx="1"/>
          </p:nvPr>
        </p:nvPicPr>
        <p:blipFill>
          <a:blip r:embed="rId3">
            <a:extLst>
              <a:ext uri="{28A0092B-C50C-407E-A947-70E740481C1C}">
                <a14:useLocalDpi xmlns:a14="http://schemas.microsoft.com/office/drawing/2010/main" val="0"/>
              </a:ext>
            </a:extLst>
          </a:blip>
          <a:srcRect l="-53959" r="-53959"/>
          <a:stretch>
            <a:fillRect/>
          </a:stretch>
        </p:blipFill>
        <p:spPr>
          <a:xfrm>
            <a:off x="214208" y="1529950"/>
            <a:ext cx="8782523" cy="5186530"/>
          </a:xfrm>
        </p:spPr>
      </p:pic>
    </p:spTree>
    <p:extLst>
      <p:ext uri="{BB962C8B-B14F-4D97-AF65-F5344CB8AC3E}">
        <p14:creationId xmlns:p14="http://schemas.microsoft.com/office/powerpoint/2010/main" val="38423975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Support Options</a:t>
            </a:r>
            <a:endParaRPr lang="en-US" b="1" dirty="0">
              <a:solidFill>
                <a:srgbClr val="008000"/>
              </a:solidFill>
            </a:endParaRPr>
          </a:p>
        </p:txBody>
      </p:sp>
      <p:pic>
        <p:nvPicPr>
          <p:cNvPr id="4" name="Picture 3"/>
          <p:cNvPicPr>
            <a:picLocks noChangeAspect="1"/>
          </p:cNvPicPr>
          <p:nvPr/>
        </p:nvPicPr>
        <p:blipFill>
          <a:blip r:embed="rId3"/>
          <a:stretch>
            <a:fillRect/>
          </a:stretch>
        </p:blipFill>
        <p:spPr>
          <a:xfrm>
            <a:off x="504951" y="1371601"/>
            <a:ext cx="3935165" cy="3555134"/>
          </a:xfrm>
          <a:prstGeom prst="rect">
            <a:avLst/>
          </a:prstGeom>
        </p:spPr>
      </p:pic>
      <p:pic>
        <p:nvPicPr>
          <p:cNvPr id="5" name="Content Placeholder 4"/>
          <p:cNvPicPr>
            <a:picLocks noGrp="1" noChangeAspect="1"/>
          </p:cNvPicPr>
          <p:nvPr>
            <p:ph idx="1"/>
          </p:nvPr>
        </p:nvPicPr>
        <p:blipFill rotWithShape="1">
          <a:blip r:embed="rId4"/>
          <a:srcRect l="-23170" t="27463" r="40776" b="29801"/>
          <a:stretch/>
        </p:blipFill>
        <p:spPr>
          <a:xfrm>
            <a:off x="2830417" y="2533188"/>
            <a:ext cx="5905401" cy="4081463"/>
          </a:xfrm>
          <a:prstGeom prst="rect">
            <a:avLst/>
          </a:prstGeom>
        </p:spPr>
      </p:pic>
    </p:spTree>
    <p:extLst>
      <p:ext uri="{BB962C8B-B14F-4D97-AF65-F5344CB8AC3E}">
        <p14:creationId xmlns:p14="http://schemas.microsoft.com/office/powerpoint/2010/main" val="35420474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Wooden Options</a:t>
            </a:r>
            <a:endParaRPr lang="en-US" b="1" dirty="0">
              <a:solidFill>
                <a:srgbClr val="008000"/>
              </a:solidFill>
            </a:endParaRPr>
          </a:p>
        </p:txBody>
      </p:sp>
      <p:pic>
        <p:nvPicPr>
          <p:cNvPr id="4" name="Picture 3"/>
          <p:cNvPicPr>
            <a:picLocks noChangeAspect="1"/>
          </p:cNvPicPr>
          <p:nvPr/>
        </p:nvPicPr>
        <p:blipFill>
          <a:blip r:embed="rId3"/>
          <a:stretch>
            <a:fillRect/>
          </a:stretch>
        </p:blipFill>
        <p:spPr>
          <a:xfrm>
            <a:off x="400974" y="1371602"/>
            <a:ext cx="4188950" cy="4057577"/>
          </a:xfrm>
          <a:prstGeom prst="rect">
            <a:avLst/>
          </a:prstGeom>
        </p:spPr>
      </p:pic>
      <p:pic>
        <p:nvPicPr>
          <p:cNvPr id="5" name="Content Placeholder 4"/>
          <p:cNvPicPr>
            <a:picLocks noGrp="1" noChangeAspect="1"/>
          </p:cNvPicPr>
          <p:nvPr>
            <p:ph idx="1"/>
          </p:nvPr>
        </p:nvPicPr>
        <p:blipFill>
          <a:blip r:embed="rId4"/>
          <a:srcRect t="21522" b="21522"/>
          <a:stretch>
            <a:fillRect/>
          </a:stretch>
        </p:blipFill>
        <p:spPr>
          <a:xfrm>
            <a:off x="4180147" y="3628756"/>
            <a:ext cx="4826749" cy="2930066"/>
          </a:xfrm>
          <a:prstGeom prst="rect">
            <a:avLst/>
          </a:prstGeom>
        </p:spPr>
      </p:pic>
    </p:spTree>
    <p:extLst>
      <p:ext uri="{BB962C8B-B14F-4D97-AF65-F5344CB8AC3E}">
        <p14:creationId xmlns:p14="http://schemas.microsoft.com/office/powerpoint/2010/main" val="271884976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Even Strings</a:t>
            </a:r>
            <a:endParaRPr lang="en-US" b="1" dirty="0">
              <a:solidFill>
                <a:srgbClr val="008000"/>
              </a:solidFill>
            </a:endParaRP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1625600" y="1600202"/>
            <a:ext cx="5977467" cy="4525963"/>
          </a:xfrm>
          <a:prstGeom prst="rect">
            <a:avLst/>
          </a:prstGeom>
        </p:spPr>
      </p:pic>
    </p:spTree>
    <p:extLst>
      <p:ext uri="{BB962C8B-B14F-4D97-AF65-F5344CB8AC3E}">
        <p14:creationId xmlns:p14="http://schemas.microsoft.com/office/powerpoint/2010/main" val="32026821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6" y="275391"/>
            <a:ext cx="7918450" cy="1096209"/>
          </a:xfrm>
        </p:spPr>
        <p:txBody>
          <a:bodyPr>
            <a:normAutofit/>
          </a:bodyPr>
          <a:lstStyle/>
          <a:p>
            <a:r>
              <a:rPr lang="en-US" sz="4400" b="1" dirty="0" smtClean="0">
                <a:solidFill>
                  <a:srgbClr val="008000"/>
                </a:solidFill>
              </a:rPr>
              <a:t>Water</a:t>
            </a:r>
            <a:endParaRPr lang="en-US" sz="4400" b="1" dirty="0">
              <a:solidFill>
                <a:srgbClr val="008000"/>
              </a:solidFill>
            </a:endParaRPr>
          </a:p>
        </p:txBody>
      </p:sp>
      <p:pic>
        <p:nvPicPr>
          <p:cNvPr id="4" name="yui_3_5_1_4_1424481283308_1399" descr="http://www.harveysalt.com/spigot.jpg"/>
          <p:cNvPicPr>
            <a:picLocks noGrp="1"/>
          </p:cNvPicPr>
          <p:nvPr>
            <p:ph idx="1"/>
          </p:nvPr>
        </p:nvPicPr>
        <p:blipFill>
          <a:blip r:embed="rId3" cstate="print"/>
          <a:srcRect l="-63659" r="-63659"/>
          <a:stretch>
            <a:fillRect/>
          </a:stretch>
        </p:blipFill>
        <p:spPr bwMode="auto">
          <a:xfrm>
            <a:off x="-939511" y="1371600"/>
            <a:ext cx="4825856" cy="2653177"/>
          </a:xfrm>
          <a:prstGeom prst="rect">
            <a:avLst/>
          </a:prstGeom>
          <a:noFill/>
          <a:ln w="9525">
            <a:noFill/>
            <a:miter lim="800000"/>
            <a:headEnd/>
            <a:tailEnd/>
          </a:ln>
        </p:spPr>
      </p:pic>
      <p:sp>
        <p:nvSpPr>
          <p:cNvPr id="5" name="TextBox 4"/>
          <p:cNvSpPr txBox="1"/>
          <p:nvPr/>
        </p:nvSpPr>
        <p:spPr>
          <a:xfrm>
            <a:off x="2555875" y="1371600"/>
            <a:ext cx="6381751" cy="5786199"/>
          </a:xfrm>
          <a:prstGeom prst="rect">
            <a:avLst/>
          </a:prstGeom>
          <a:noFill/>
        </p:spPr>
        <p:txBody>
          <a:bodyPr wrap="square" rtlCol="0">
            <a:spAutoFit/>
          </a:bodyPr>
          <a:lstStyle/>
          <a:p>
            <a:r>
              <a:rPr lang="en-US" sz="3200" dirty="0" smtClean="0">
                <a:latin typeface="+mj-lt"/>
              </a:rPr>
              <a:t>Water needs depend on many factors:</a:t>
            </a:r>
          </a:p>
          <a:p>
            <a:endParaRPr lang="en-US" sz="3200" dirty="0" smtClean="0">
              <a:latin typeface="+mj-lt"/>
            </a:endParaRPr>
          </a:p>
          <a:p>
            <a:pPr lvl="0" defTabSz="914400">
              <a:defRPr/>
            </a:pPr>
            <a:r>
              <a:rPr lang="en-US" sz="3200" dirty="0">
                <a:solidFill>
                  <a:prstClr val="black"/>
                </a:solidFill>
                <a:latin typeface="+mj-lt"/>
              </a:rPr>
              <a:t>Soil Condition (sandy, clay, loam)</a:t>
            </a:r>
          </a:p>
          <a:p>
            <a:pPr lvl="0" defTabSz="914400">
              <a:defRPr/>
            </a:pPr>
            <a:endParaRPr lang="en-US" sz="3200" dirty="0">
              <a:solidFill>
                <a:prstClr val="black"/>
              </a:solidFill>
              <a:latin typeface="+mj-lt"/>
            </a:endParaRPr>
          </a:p>
          <a:p>
            <a:pPr lvl="0" defTabSz="914400">
              <a:defRPr/>
            </a:pPr>
            <a:r>
              <a:rPr lang="en-US" sz="3200" dirty="0">
                <a:solidFill>
                  <a:prstClr val="black"/>
                </a:solidFill>
                <a:latin typeface="+mj-lt"/>
              </a:rPr>
              <a:t>Weather and wind</a:t>
            </a:r>
          </a:p>
          <a:p>
            <a:pPr lvl="0" defTabSz="914400">
              <a:defRPr/>
            </a:pPr>
            <a:endParaRPr lang="en-US" sz="3200" dirty="0">
              <a:solidFill>
                <a:prstClr val="black"/>
              </a:solidFill>
              <a:latin typeface="+mj-lt"/>
            </a:endParaRPr>
          </a:p>
          <a:p>
            <a:pPr lvl="0" defTabSz="914400">
              <a:defRPr/>
            </a:pPr>
            <a:r>
              <a:rPr lang="en-US" sz="3200" dirty="0">
                <a:solidFill>
                  <a:prstClr val="black"/>
                </a:solidFill>
                <a:latin typeface="+mj-lt"/>
              </a:rPr>
              <a:t>Ambient </a:t>
            </a:r>
            <a:r>
              <a:rPr lang="en-US" sz="3200" dirty="0" smtClean="0">
                <a:solidFill>
                  <a:prstClr val="black"/>
                </a:solidFill>
                <a:latin typeface="+mj-lt"/>
              </a:rPr>
              <a:t>temperature and pollination </a:t>
            </a:r>
          </a:p>
          <a:p>
            <a:pPr lvl="0" defTabSz="914400">
              <a:defRPr/>
            </a:pPr>
            <a:endParaRPr lang="en-US" sz="3200" dirty="0">
              <a:solidFill>
                <a:prstClr val="black"/>
              </a:solidFill>
              <a:latin typeface="+mj-lt"/>
            </a:endParaRPr>
          </a:p>
          <a:p>
            <a:pPr lvl="0" defTabSz="914400">
              <a:defRPr/>
            </a:pPr>
            <a:endParaRPr lang="en-US" sz="3200" dirty="0">
              <a:solidFill>
                <a:prstClr val="black"/>
              </a:solidFill>
              <a:latin typeface="+mj-lt"/>
            </a:endParaRPr>
          </a:p>
          <a:p>
            <a:endParaRPr lang="en-US" dirty="0"/>
          </a:p>
        </p:txBody>
      </p:sp>
      <p:sp>
        <p:nvSpPr>
          <p:cNvPr id="6" name="TextBox 5"/>
          <p:cNvSpPr txBox="1"/>
          <p:nvPr/>
        </p:nvSpPr>
        <p:spPr>
          <a:xfrm>
            <a:off x="397814" y="5354823"/>
            <a:ext cx="8133411" cy="1077218"/>
          </a:xfrm>
          <a:prstGeom prst="rect">
            <a:avLst/>
          </a:prstGeom>
          <a:noFill/>
        </p:spPr>
        <p:txBody>
          <a:bodyPr wrap="square" rtlCol="0">
            <a:spAutoFit/>
          </a:bodyPr>
          <a:lstStyle/>
          <a:p>
            <a:r>
              <a:rPr lang="en-US" sz="3200" dirty="0" smtClean="0">
                <a:latin typeface="+mj-lt"/>
              </a:rPr>
              <a:t>        </a:t>
            </a:r>
          </a:p>
          <a:p>
            <a:r>
              <a:rPr lang="en-US" sz="3200" dirty="0" smtClean="0">
                <a:latin typeface="+mj-lt"/>
              </a:rPr>
              <a:t>          </a:t>
            </a:r>
            <a:r>
              <a:rPr lang="en-US" sz="3200" u="sng" dirty="0" smtClean="0">
                <a:latin typeface="+mj-lt"/>
              </a:rPr>
              <a:t>Water tomatoes regularly and deeply.</a:t>
            </a:r>
            <a:endParaRPr lang="en-US" sz="3200" u="sng" dirty="0">
              <a:latin typeface="+mj-lt"/>
            </a:endParaRPr>
          </a:p>
        </p:txBody>
      </p:sp>
    </p:spTree>
    <p:extLst>
      <p:ext uri="{BB962C8B-B14F-4D97-AF65-F5344CB8AC3E}">
        <p14:creationId xmlns:p14="http://schemas.microsoft.com/office/powerpoint/2010/main" val="5327621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b="1" dirty="0" smtClean="0">
                <a:solidFill>
                  <a:srgbClr val="008000"/>
                </a:solidFill>
              </a:rPr>
              <a:t>Plan ahead—install irrigation before planting</a:t>
            </a:r>
            <a:endParaRPr lang="en-US" sz="4400" b="1" dirty="0">
              <a:solidFill>
                <a:srgbClr val="008000"/>
              </a:solidFill>
            </a:endParaRPr>
          </a:p>
        </p:txBody>
      </p:sp>
      <p:sp>
        <p:nvSpPr>
          <p:cNvPr id="3" name="Content Placeholder 2"/>
          <p:cNvSpPr>
            <a:spLocks noGrp="1"/>
          </p:cNvSpPr>
          <p:nvPr>
            <p:ph idx="1"/>
          </p:nvPr>
        </p:nvSpPr>
        <p:spPr/>
        <p:txBody>
          <a:bodyPr>
            <a:normAutofit/>
          </a:bodyPr>
          <a:lstStyle/>
          <a:p>
            <a:r>
              <a:rPr lang="en-US" sz="3200" dirty="0" smtClean="0">
                <a:latin typeface="+mj-lt"/>
              </a:rPr>
              <a:t>Install drip irrigation</a:t>
            </a:r>
          </a:p>
          <a:p>
            <a:r>
              <a:rPr lang="en-US" sz="3200" dirty="0" smtClean="0">
                <a:latin typeface="+mj-lt"/>
              </a:rPr>
              <a:t>Place soaker hoses</a:t>
            </a:r>
            <a:endParaRPr lang="en-US" sz="3200" dirty="0">
              <a:latin typeface="+mj-lt"/>
            </a:endParaRPr>
          </a:p>
        </p:txBody>
      </p:sp>
    </p:spTree>
    <p:extLst>
      <p:ext uri="{BB962C8B-B14F-4D97-AF65-F5344CB8AC3E}">
        <p14:creationId xmlns:p14="http://schemas.microsoft.com/office/powerpoint/2010/main" val="40469425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82706"/>
            <a:ext cx="8985266" cy="788894"/>
          </a:xfrm>
        </p:spPr>
        <p:txBody>
          <a:bodyPr>
            <a:noAutofit/>
          </a:bodyPr>
          <a:lstStyle/>
          <a:p>
            <a:r>
              <a:rPr lang="en-US" b="1" dirty="0" smtClean="0">
                <a:solidFill>
                  <a:srgbClr val="008000"/>
                </a:solidFill>
              </a:rPr>
              <a:t>Install Drip Irrigation by Zones</a:t>
            </a:r>
            <a:br>
              <a:rPr lang="en-US" b="1" dirty="0" smtClean="0">
                <a:solidFill>
                  <a:srgbClr val="008000"/>
                </a:solidFill>
              </a:rPr>
            </a:br>
            <a:endParaRPr lang="en-US" b="1" dirty="0">
              <a:solidFill>
                <a:srgbClr val="008000"/>
              </a:solidFill>
            </a:endParaRPr>
          </a:p>
        </p:txBody>
      </p:sp>
      <p:pic>
        <p:nvPicPr>
          <p:cNvPr id="4" name="yui_3_5_1_4_1424379461973_5763" descr="http://www.agricultureguide.org/wp-content/uploads/drip_irrigation_model1.jpg"/>
          <p:cNvPicPr>
            <a:picLocks noGrp="1"/>
          </p:cNvPicPr>
          <p:nvPr>
            <p:ph idx="1"/>
          </p:nvPr>
        </p:nvPicPr>
        <p:blipFill>
          <a:blip r:embed="rId2" cstate="print"/>
          <a:srcRect t="2371" b="2371"/>
          <a:stretch>
            <a:fillRect/>
          </a:stretch>
        </p:blipFill>
        <p:spPr bwMode="auto">
          <a:xfrm>
            <a:off x="612777" y="1808914"/>
            <a:ext cx="7918450" cy="4868675"/>
          </a:xfrm>
          <a:prstGeom prst="rect">
            <a:avLst/>
          </a:prstGeom>
          <a:noFill/>
          <a:ln w="9525">
            <a:noFill/>
            <a:miter lim="800000"/>
            <a:headEnd/>
            <a:tailEnd/>
          </a:ln>
        </p:spPr>
      </p:pic>
    </p:spTree>
    <p:extLst>
      <p:ext uri="{BB962C8B-B14F-4D97-AF65-F5344CB8AC3E}">
        <p14:creationId xmlns:p14="http://schemas.microsoft.com/office/powerpoint/2010/main" val="37551203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6" y="229492"/>
            <a:ext cx="7918450" cy="1142108"/>
          </a:xfrm>
        </p:spPr>
        <p:txBody>
          <a:bodyPr>
            <a:normAutofit/>
          </a:bodyPr>
          <a:lstStyle/>
          <a:p>
            <a:r>
              <a:rPr lang="en-US" sz="4400" b="1" dirty="0" smtClean="0">
                <a:solidFill>
                  <a:srgbClr val="008000"/>
                </a:solidFill>
              </a:rPr>
              <a:t>Mulch</a:t>
            </a:r>
            <a:endParaRPr lang="en-US" sz="4400" b="1" dirty="0">
              <a:solidFill>
                <a:srgbClr val="008000"/>
              </a:solidFill>
            </a:endParaRPr>
          </a:p>
        </p:txBody>
      </p:sp>
      <p:sp>
        <p:nvSpPr>
          <p:cNvPr id="3" name="Content Placeholder 2"/>
          <p:cNvSpPr>
            <a:spLocks noGrp="1"/>
          </p:cNvSpPr>
          <p:nvPr>
            <p:ph idx="1"/>
          </p:nvPr>
        </p:nvSpPr>
        <p:spPr>
          <a:xfrm>
            <a:off x="988359" y="1529950"/>
            <a:ext cx="7167284" cy="5328050"/>
          </a:xfrm>
        </p:spPr>
        <p:txBody>
          <a:bodyPr>
            <a:normAutofit/>
          </a:bodyPr>
          <a:lstStyle/>
          <a:p>
            <a:r>
              <a:rPr lang="en-US" sz="3200" dirty="0" smtClean="0">
                <a:latin typeface="+mj-lt"/>
              </a:rPr>
              <a:t>Material </a:t>
            </a:r>
            <a:r>
              <a:rPr lang="en-US" sz="3200" dirty="0">
                <a:latin typeface="+mj-lt"/>
              </a:rPr>
              <a:t>layered on top of the soil to cover and protect it</a:t>
            </a:r>
            <a:r>
              <a:rPr lang="en-US" sz="3200" dirty="0" smtClean="0">
                <a:latin typeface="+mj-lt"/>
              </a:rPr>
              <a:t>.</a:t>
            </a:r>
          </a:p>
          <a:p>
            <a:r>
              <a:rPr lang="en-US" sz="3200" dirty="0">
                <a:latin typeface="+mj-lt"/>
              </a:rPr>
              <a:t>Saves water.  Reduces weeds</a:t>
            </a:r>
            <a:r>
              <a:rPr lang="en-US" sz="3200" dirty="0" smtClean="0"/>
              <a:t>.</a:t>
            </a:r>
          </a:p>
          <a:p>
            <a:r>
              <a:rPr lang="en-US" sz="3200" dirty="0" smtClean="0">
                <a:latin typeface="+mj-lt"/>
              </a:rPr>
              <a:t>One of the best mulches is compost.</a:t>
            </a:r>
            <a:endParaRPr lang="en-US" sz="3200" dirty="0">
              <a:latin typeface="+mj-lt"/>
            </a:endParaRPr>
          </a:p>
          <a:p>
            <a:endParaRPr lang="en-US" sz="3200" dirty="0" smtClean="0">
              <a:latin typeface="+mj-lt"/>
            </a:endParaRPr>
          </a:p>
          <a:p>
            <a:endParaRPr lang="en-US" sz="3200" dirty="0">
              <a:latin typeface="+mj-lt"/>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3010" y="4184037"/>
            <a:ext cx="3366124" cy="2521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85564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27" y="218363"/>
            <a:ext cx="8628387" cy="1276608"/>
          </a:xfrm>
        </p:spPr>
        <p:txBody>
          <a:bodyPr>
            <a:normAutofit fontScale="90000"/>
          </a:bodyPr>
          <a:lstStyle/>
          <a:p>
            <a:r>
              <a:rPr lang="en-US" b="1" dirty="0">
                <a:solidFill>
                  <a:srgbClr val="008000"/>
                </a:solidFill>
                <a:latin typeface="Arial" panose="020B0604020202020204" pitchFamily="34" charset="0"/>
                <a:cs typeface="Arial" panose="020B0604020202020204" pitchFamily="34" charset="0"/>
              </a:rPr>
              <a:t>Mulch</a:t>
            </a:r>
            <a:r>
              <a:rPr lang="en-US" b="1" dirty="0" smtClean="0">
                <a:solidFill>
                  <a:srgbClr val="008000"/>
                </a:solidFill>
                <a:latin typeface="Arial" panose="020B0604020202020204" pitchFamily="34" charset="0"/>
                <a:cs typeface="Arial" panose="020B0604020202020204" pitchFamily="34" charset="0"/>
              </a:rPr>
              <a:t>!.....</a:t>
            </a:r>
            <a:br>
              <a:rPr lang="en-US" b="1" dirty="0" smtClean="0">
                <a:solidFill>
                  <a:srgbClr val="008000"/>
                </a:solidFill>
                <a:latin typeface="Arial" panose="020B0604020202020204" pitchFamily="34" charset="0"/>
                <a:cs typeface="Arial" panose="020B0604020202020204" pitchFamily="34" charset="0"/>
              </a:rPr>
            </a:br>
            <a:r>
              <a:rPr lang="en-US" b="1" dirty="0" smtClean="0">
                <a:solidFill>
                  <a:srgbClr val="008000"/>
                </a:solidFill>
                <a:latin typeface="Arial" panose="020B0604020202020204" pitchFamily="34" charset="0"/>
                <a:cs typeface="Arial" panose="020B0604020202020204" pitchFamily="34" charset="0"/>
              </a:rPr>
              <a:t>saves water…..reduces weeds</a:t>
            </a:r>
            <a:endParaRPr lang="en-US" b="1" dirty="0">
              <a:solidFill>
                <a:srgbClr val="008000"/>
              </a:solidFill>
              <a:latin typeface="Arial" panose="020B0604020202020204" pitchFamily="34" charset="0"/>
              <a:cs typeface="Arial" panose="020B0604020202020204" pitchFamily="34" charset="0"/>
            </a:endParaRPr>
          </a:p>
        </p:txBody>
      </p:sp>
      <p:pic>
        <p:nvPicPr>
          <p:cNvPr id="4" name="Picture 2" descr="http://bonnieplants.com/wp-content/uploads/2011/12/mulch-toma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7168" y="1619807"/>
            <a:ext cx="4122946" cy="4602358"/>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pic>
        <p:nvPicPr>
          <p:cNvPr id="7170"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727" y="1619807"/>
            <a:ext cx="4337221" cy="4613944"/>
          </a:xfrm>
          <a:prstGeom prst="rect">
            <a:avLst/>
          </a:prstGeom>
          <a:noFill/>
          <a:ln w="38100">
            <a:solidFill>
              <a:schemeClr val="accent5">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93528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2776" y="321289"/>
            <a:ext cx="7918450" cy="1050311"/>
          </a:xfrm>
        </p:spPr>
        <p:txBody>
          <a:bodyPr>
            <a:normAutofit/>
          </a:bodyPr>
          <a:lstStyle/>
          <a:p>
            <a:r>
              <a:rPr lang="en-US" sz="4400" b="1" dirty="0" smtClean="0">
                <a:solidFill>
                  <a:srgbClr val="008000"/>
                </a:solidFill>
              </a:rPr>
              <a:t>Fertilizer</a:t>
            </a:r>
            <a:endParaRPr lang="en-US" sz="4400" b="1" dirty="0">
              <a:solidFill>
                <a:srgbClr val="008000"/>
              </a:solidFill>
            </a:endParaRPr>
          </a:p>
        </p:txBody>
      </p:sp>
      <p:pic>
        <p:nvPicPr>
          <p:cNvPr id="5" name="Picture 2" descr="https://tse1.mm.bing.net/th?&amp;id=OIP.M4473eb9520e1865afa33cd4a4732511fo0&amp;w=205&amp;h=299&amp;c=0&amp;pid=1.9&amp;rs=0&amp;p=0&amp;r=0"/>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l="-78064" r="-78064"/>
          <a:stretch>
            <a:fillRect/>
          </a:stretch>
        </p:blipFill>
        <p:spPr bwMode="auto">
          <a:xfrm>
            <a:off x="6612479" y="4798001"/>
            <a:ext cx="3326400" cy="18942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2777" y="1371601"/>
            <a:ext cx="8086756" cy="6494085"/>
          </a:xfrm>
          <a:prstGeom prst="rect">
            <a:avLst/>
          </a:prstGeom>
          <a:noFill/>
        </p:spPr>
        <p:txBody>
          <a:bodyPr wrap="square" rtlCol="0">
            <a:spAutoFit/>
          </a:bodyPr>
          <a:lstStyle/>
          <a:p>
            <a:r>
              <a:rPr lang="en-US" sz="3200" dirty="0" smtClean="0">
                <a:latin typeface="+mj-lt"/>
              </a:rPr>
              <a:t>Substance </a:t>
            </a:r>
            <a:r>
              <a:rPr lang="en-US" sz="3200" dirty="0">
                <a:latin typeface="+mj-lt"/>
              </a:rPr>
              <a:t>added to soil </a:t>
            </a:r>
            <a:br>
              <a:rPr lang="en-US" sz="3200" dirty="0">
                <a:latin typeface="+mj-lt"/>
              </a:rPr>
            </a:br>
            <a:r>
              <a:rPr lang="en-US" sz="3200" dirty="0">
                <a:latin typeface="+mj-lt"/>
              </a:rPr>
              <a:t>to provide plants with essential </a:t>
            </a:r>
            <a:r>
              <a:rPr lang="en-US" sz="3200" dirty="0" smtClean="0">
                <a:latin typeface="+mj-lt"/>
              </a:rPr>
              <a:t>macro and  micronutrients.</a:t>
            </a:r>
          </a:p>
          <a:p>
            <a:endParaRPr lang="en-US" sz="3200" dirty="0">
              <a:latin typeface="+mj-lt"/>
            </a:endParaRPr>
          </a:p>
          <a:p>
            <a:r>
              <a:rPr lang="en-US" sz="3200" dirty="0" smtClean="0">
                <a:latin typeface="+mj-lt"/>
              </a:rPr>
              <a:t>N, P, and K are macronutrients.  N(</a:t>
            </a:r>
            <a:r>
              <a:rPr lang="en-US" sz="3200" dirty="0" err="1" smtClean="0">
                <a:latin typeface="+mj-lt"/>
              </a:rPr>
              <a:t>itrogen</a:t>
            </a:r>
            <a:r>
              <a:rPr lang="en-US" sz="3200" dirty="0" smtClean="0">
                <a:latin typeface="+mj-lt"/>
              </a:rPr>
              <a:t>) is the most important.</a:t>
            </a:r>
          </a:p>
          <a:p>
            <a:endParaRPr lang="en-US" sz="3200" dirty="0">
              <a:latin typeface="+mj-lt"/>
            </a:endParaRPr>
          </a:p>
          <a:p>
            <a:r>
              <a:rPr lang="en-US" sz="3200" dirty="0" smtClean="0">
                <a:latin typeface="+mj-lt"/>
              </a:rPr>
              <a:t>Balanced means the three numbers on the front of the bag/box are the same—</a:t>
            </a:r>
          </a:p>
          <a:p>
            <a:r>
              <a:rPr lang="en-US" sz="3200" dirty="0" smtClean="0">
                <a:latin typeface="+mj-lt"/>
              </a:rPr>
              <a:t>Could be 3-3-3, 10-10-10.</a:t>
            </a:r>
          </a:p>
          <a:p>
            <a:endParaRPr lang="en-US" sz="3200" dirty="0" smtClean="0">
              <a:latin typeface="+mj-lt"/>
            </a:endParaRPr>
          </a:p>
          <a:p>
            <a:endParaRPr lang="en-US" sz="3200" dirty="0" smtClean="0">
              <a:latin typeface="+mj-lt"/>
            </a:endParaRPr>
          </a:p>
          <a:p>
            <a:endParaRPr lang="en-US" sz="3200" dirty="0" smtClean="0">
              <a:latin typeface="+mj-lt"/>
            </a:endParaRPr>
          </a:p>
        </p:txBody>
      </p:sp>
    </p:spTree>
    <p:extLst>
      <p:ext uri="{BB962C8B-B14F-4D97-AF65-F5344CB8AC3E}">
        <p14:creationId xmlns:p14="http://schemas.microsoft.com/office/powerpoint/2010/main" val="3682936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UC Master Gardeners</a:t>
            </a:r>
            <a:endParaRPr lang="en-US" b="1" dirty="0">
              <a:solidFill>
                <a:srgbClr val="008000"/>
              </a:solidFill>
            </a:endParaRPr>
          </a:p>
        </p:txBody>
      </p:sp>
      <p:sp>
        <p:nvSpPr>
          <p:cNvPr id="3" name="Content Placeholder 2"/>
          <p:cNvSpPr>
            <a:spLocks noGrp="1"/>
          </p:cNvSpPr>
          <p:nvPr>
            <p:ph idx="1"/>
          </p:nvPr>
        </p:nvSpPr>
        <p:spPr>
          <a:xfrm>
            <a:off x="988359" y="1499352"/>
            <a:ext cx="7167284" cy="4626812"/>
          </a:xfrm>
        </p:spPr>
        <p:txBody>
          <a:bodyPr>
            <a:normAutofit/>
          </a:bodyPr>
          <a:lstStyle/>
          <a:p>
            <a:r>
              <a:rPr lang="en-US" sz="3200" dirty="0">
                <a:solidFill>
                  <a:srgbClr val="008000"/>
                </a:solidFill>
                <a:latin typeface="+mj-lt"/>
                <a:cs typeface="Calibri"/>
              </a:rPr>
              <a:t>What we do:</a:t>
            </a:r>
          </a:p>
          <a:p>
            <a:r>
              <a:rPr lang="en-US" sz="3200" dirty="0">
                <a:latin typeface="+mj-lt"/>
                <a:cs typeface="Calibri"/>
              </a:rPr>
              <a:t>Provide scientifically-based gardening info</a:t>
            </a:r>
          </a:p>
          <a:p>
            <a:r>
              <a:rPr lang="en-US" sz="3200" dirty="0">
                <a:latin typeface="+mj-lt"/>
                <a:cs typeface="Calibri"/>
              </a:rPr>
              <a:t>Workshops, Help Desk, Farmers Markets, Mobile Help Desk</a:t>
            </a:r>
          </a:p>
          <a:p>
            <a:r>
              <a:rPr lang="en-US" sz="3200" dirty="0">
                <a:latin typeface="+mj-lt"/>
                <a:cs typeface="Calibri"/>
              </a:rPr>
              <a:t>Newspaper, Facebook, Tree </a:t>
            </a:r>
            <a:r>
              <a:rPr lang="en-US" sz="3200" dirty="0" smtClean="0">
                <a:latin typeface="+mj-lt"/>
                <a:cs typeface="Calibri"/>
              </a:rPr>
              <a:t>Book, </a:t>
            </a:r>
            <a:r>
              <a:rPr lang="en-US" sz="3200" dirty="0">
                <a:latin typeface="+mj-lt"/>
                <a:cs typeface="Calibri"/>
              </a:rPr>
              <a:t>Monthly Garden Guide</a:t>
            </a:r>
          </a:p>
          <a:p>
            <a:endParaRPr lang="en-US" dirty="0"/>
          </a:p>
        </p:txBody>
      </p:sp>
    </p:spTree>
    <p:extLst>
      <p:ext uri="{BB962C8B-B14F-4D97-AF65-F5344CB8AC3E}">
        <p14:creationId xmlns:p14="http://schemas.microsoft.com/office/powerpoint/2010/main" val="318789567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068" y="345237"/>
            <a:ext cx="7886700" cy="933016"/>
          </a:xfrm>
        </p:spPr>
        <p:txBody>
          <a:bodyPr>
            <a:normAutofit/>
          </a:bodyPr>
          <a:lstStyle/>
          <a:p>
            <a:r>
              <a:rPr lang="en-US" sz="4400" b="1" dirty="0" smtClean="0">
                <a:solidFill>
                  <a:srgbClr val="008000"/>
                </a:solidFill>
                <a:latin typeface="Arial" panose="020B0604020202020204" pitchFamily="34" charset="0"/>
                <a:cs typeface="Arial" panose="020B0604020202020204" pitchFamily="34" charset="0"/>
              </a:rPr>
              <a:t>Fertilizing</a:t>
            </a:r>
            <a:endParaRPr lang="en-US" sz="4400" b="1" dirty="0">
              <a:solidFill>
                <a:srgbClr val="008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84068" y="1187635"/>
            <a:ext cx="8092787" cy="2641875"/>
          </a:xfrm>
        </p:spPr>
        <p:txBody>
          <a:bodyPr>
            <a:normAutofit/>
          </a:bodyPr>
          <a:lstStyle/>
          <a:p>
            <a:r>
              <a:rPr lang="en-US" sz="3200" dirty="0" smtClean="0">
                <a:latin typeface="+mj-lt"/>
              </a:rPr>
              <a:t>Not required until flowering and fruit set.</a:t>
            </a:r>
          </a:p>
          <a:p>
            <a:r>
              <a:rPr lang="en-US" sz="3200" dirty="0" smtClean="0">
                <a:latin typeface="+mj-lt"/>
              </a:rPr>
              <a:t>Starting at fruit set, side dress with balanced fertilizer every 4 to 6 weeks.</a:t>
            </a:r>
          </a:p>
          <a:p>
            <a:r>
              <a:rPr lang="en-US" sz="3200" dirty="0" smtClean="0">
                <a:latin typeface="+mj-lt"/>
              </a:rPr>
              <a:t>Place where it will be watered in.</a:t>
            </a:r>
          </a:p>
          <a:p>
            <a:endParaRPr lang="en-US" sz="3200" dirty="0" smtClean="0">
              <a:latin typeface="+mj-lt"/>
            </a:endParaRPr>
          </a:p>
          <a:p>
            <a:pPr lvl="1"/>
            <a:endParaRPr lang="en-US" dirty="0">
              <a:latin typeface="Calibri" panose="020F0502020204030204" pitchFamily="34" charset="0"/>
            </a:endParaRPr>
          </a:p>
        </p:txBody>
      </p:sp>
      <p:pic>
        <p:nvPicPr>
          <p:cNvPr id="307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7502" y="4079439"/>
            <a:ext cx="4806889" cy="2482688"/>
          </a:xfrm>
          <a:prstGeom prst="rect">
            <a:avLst/>
          </a:prstGeom>
          <a:noFill/>
          <a:ln w="38100">
            <a:solidFill>
              <a:schemeClr val="accent6">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57048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013" y="443203"/>
            <a:ext cx="3436793" cy="1435024"/>
          </a:xfrm>
        </p:spPr>
        <p:txBody>
          <a:bodyPr>
            <a:normAutofit fontScale="90000"/>
          </a:bodyPr>
          <a:lstStyle/>
          <a:p>
            <a:pPr algn="l"/>
            <a:r>
              <a:rPr lang="en-US" b="1" dirty="0" smtClean="0">
                <a:solidFill>
                  <a:srgbClr val="008000"/>
                </a:solidFill>
                <a:latin typeface="Arial" panose="020B0604020202020204" pitchFamily="34" charset="0"/>
                <a:cs typeface="Arial" panose="020B0604020202020204" pitchFamily="34" charset="0"/>
              </a:rPr>
              <a:t>Prun</a:t>
            </a:r>
            <a:r>
              <a:rPr lang="en-US" sz="4400" b="1" dirty="0" smtClean="0">
                <a:solidFill>
                  <a:srgbClr val="008000"/>
                </a:solidFill>
                <a:latin typeface="Arial" panose="020B0604020202020204" pitchFamily="34" charset="0"/>
                <a:cs typeface="Arial" panose="020B0604020202020204" pitchFamily="34" charset="0"/>
              </a:rPr>
              <a:t>ing </a:t>
            </a:r>
            <a:br>
              <a:rPr lang="en-US" sz="4400" b="1" dirty="0" smtClean="0">
                <a:solidFill>
                  <a:srgbClr val="008000"/>
                </a:solidFill>
                <a:latin typeface="Arial" panose="020B0604020202020204" pitchFamily="34" charset="0"/>
                <a:cs typeface="Arial" panose="020B0604020202020204" pitchFamily="34" charset="0"/>
              </a:rPr>
            </a:br>
            <a:r>
              <a:rPr lang="en-US" sz="4000" dirty="0" smtClean="0">
                <a:solidFill>
                  <a:srgbClr val="008000"/>
                </a:solidFill>
                <a:latin typeface="Arial" panose="020B0604020202020204" pitchFamily="34" charset="0"/>
                <a:cs typeface="Arial" panose="020B0604020202020204" pitchFamily="34" charset="0"/>
              </a:rPr>
              <a:t>(aka “pinching”)</a:t>
            </a:r>
            <a:endParaRPr lang="en-US" sz="4000" dirty="0">
              <a:solidFill>
                <a:srgbClr val="008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46879" y="2338189"/>
            <a:ext cx="3683927" cy="2360874"/>
          </a:xfrm>
        </p:spPr>
        <p:txBody>
          <a:bodyPr>
            <a:normAutofit fontScale="77500" lnSpcReduction="20000"/>
          </a:bodyPr>
          <a:lstStyle/>
          <a:p>
            <a:pPr marL="0" indent="0">
              <a:buNone/>
            </a:pPr>
            <a:r>
              <a:rPr lang="en-US" sz="4100" dirty="0" smtClean="0">
                <a:latin typeface="Calibri" panose="020F0502020204030204" pitchFamily="34" charset="0"/>
              </a:rPr>
              <a:t>Pinching off shoots or “suckers”</a:t>
            </a:r>
          </a:p>
          <a:p>
            <a:pPr marL="0" indent="0">
              <a:buNone/>
            </a:pPr>
            <a:r>
              <a:rPr lang="en-US" sz="4100" dirty="0" smtClean="0">
                <a:latin typeface="Calibri" panose="020F0502020204030204" pitchFamily="34" charset="0"/>
              </a:rPr>
              <a:t>Pinching off tip of main stem above the top blossom</a:t>
            </a:r>
          </a:p>
          <a:p>
            <a:pPr lvl="1"/>
            <a:endParaRPr lang="en-US" dirty="0">
              <a:latin typeface="Calibri" panose="020F0502020204030204" pitchFamily="34" charset="0"/>
            </a:endParaRPr>
          </a:p>
        </p:txBody>
      </p:sp>
      <p:pic>
        <p:nvPicPr>
          <p:cNvPr id="4100" name="Picture 4" descr="Image result for pinching off tomato pla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0807" y="520652"/>
            <a:ext cx="4537364" cy="5878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65179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2776" y="206375"/>
            <a:ext cx="7918450" cy="1165225"/>
          </a:xfrm>
        </p:spPr>
        <p:txBody>
          <a:bodyPr>
            <a:normAutofit/>
          </a:bodyPr>
          <a:lstStyle/>
          <a:p>
            <a:r>
              <a:rPr lang="en-US" sz="4400" b="1" dirty="0" smtClean="0">
                <a:solidFill>
                  <a:srgbClr val="008000"/>
                </a:solidFill>
              </a:rPr>
              <a:t>Garden Journals</a:t>
            </a:r>
            <a:endParaRPr lang="en-US" sz="4400" b="1" dirty="0">
              <a:solidFill>
                <a:srgbClr val="008000"/>
              </a:solidFill>
            </a:endParaRPr>
          </a:p>
        </p:txBody>
      </p:sp>
      <p:pic>
        <p:nvPicPr>
          <p:cNvPr id="6" name="Picture 6" descr="Image result for garden journal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0831" r="-20831"/>
          <a:stretch>
            <a:fillRect/>
          </a:stretch>
        </p:blipFill>
        <p:spPr bwMode="auto">
          <a:xfrm>
            <a:off x="263277" y="1086264"/>
            <a:ext cx="8480314" cy="411556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253873" y="5201829"/>
            <a:ext cx="7493252" cy="1077218"/>
          </a:xfrm>
          <a:prstGeom prst="rect">
            <a:avLst/>
          </a:prstGeom>
          <a:noFill/>
        </p:spPr>
        <p:txBody>
          <a:bodyPr wrap="square" rtlCol="0">
            <a:spAutoFit/>
          </a:bodyPr>
          <a:lstStyle/>
          <a:p>
            <a:r>
              <a:rPr lang="en-US" sz="3200" dirty="0" smtClean="0">
                <a:latin typeface="+mj-lt"/>
              </a:rPr>
              <a:t>Keep track of what you did and when you did it.  (You will be glad you did!)</a:t>
            </a:r>
            <a:endParaRPr lang="en-US" sz="3200" dirty="0">
              <a:latin typeface="+mj-lt"/>
            </a:endParaRPr>
          </a:p>
        </p:txBody>
      </p:sp>
    </p:spTree>
    <p:extLst>
      <p:ext uri="{BB962C8B-B14F-4D97-AF65-F5344CB8AC3E}">
        <p14:creationId xmlns:p14="http://schemas.microsoft.com/office/powerpoint/2010/main" val="18739787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2776" y="367188"/>
            <a:ext cx="7918450" cy="1004412"/>
          </a:xfrm>
        </p:spPr>
        <p:txBody>
          <a:bodyPr>
            <a:normAutofit/>
          </a:bodyPr>
          <a:lstStyle/>
          <a:p>
            <a:r>
              <a:rPr lang="en-US" b="1" dirty="0" smtClean="0">
                <a:solidFill>
                  <a:srgbClr val="008000"/>
                </a:solidFill>
              </a:rPr>
              <a:t>Growing Tips</a:t>
            </a:r>
            <a:endParaRPr lang="en-US" b="1" dirty="0">
              <a:solidFill>
                <a:srgbClr val="008000"/>
              </a:solidFill>
            </a:endParaRPr>
          </a:p>
        </p:txBody>
      </p:sp>
      <p:sp>
        <p:nvSpPr>
          <p:cNvPr id="5" name="Content Placeholder 4"/>
          <p:cNvSpPr>
            <a:spLocks noGrp="1"/>
          </p:cNvSpPr>
          <p:nvPr>
            <p:ph idx="1"/>
          </p:nvPr>
        </p:nvSpPr>
        <p:spPr>
          <a:xfrm>
            <a:off x="988359" y="1371600"/>
            <a:ext cx="7167284" cy="4754563"/>
          </a:xfrm>
        </p:spPr>
        <p:txBody>
          <a:bodyPr>
            <a:normAutofit/>
          </a:bodyPr>
          <a:lstStyle/>
          <a:p>
            <a:r>
              <a:rPr lang="en-US" sz="3200" dirty="0">
                <a:latin typeface="+mj-lt"/>
              </a:rPr>
              <a:t>Remove the bottom </a:t>
            </a:r>
            <a:r>
              <a:rPr lang="en-US" sz="3200" dirty="0" smtClean="0">
                <a:latin typeface="+mj-lt"/>
              </a:rPr>
              <a:t>leaves as the plant grows.</a:t>
            </a:r>
            <a:endParaRPr lang="en-US" sz="3200" dirty="0">
              <a:latin typeface="+mj-lt"/>
            </a:endParaRPr>
          </a:p>
          <a:p>
            <a:r>
              <a:rPr lang="en-US" sz="3200" dirty="0">
                <a:latin typeface="+mj-lt"/>
              </a:rPr>
              <a:t>Prune.</a:t>
            </a:r>
          </a:p>
          <a:p>
            <a:r>
              <a:rPr lang="en-US" sz="3200" dirty="0" smtClean="0">
                <a:latin typeface="+mj-lt"/>
              </a:rPr>
              <a:t>Shake </a:t>
            </a:r>
            <a:r>
              <a:rPr lang="en-US" sz="3200" dirty="0">
                <a:latin typeface="+mj-lt"/>
              </a:rPr>
              <a:t>the cage</a:t>
            </a:r>
            <a:r>
              <a:rPr lang="en-US" sz="3200" dirty="0" smtClean="0">
                <a:latin typeface="+mj-lt"/>
              </a:rPr>
              <a:t>.</a:t>
            </a:r>
          </a:p>
          <a:p>
            <a:r>
              <a:rPr lang="en-US" sz="3200" dirty="0">
                <a:latin typeface="+mj-lt"/>
              </a:rPr>
              <a:t>Water </a:t>
            </a:r>
            <a:r>
              <a:rPr lang="en-US" sz="3200" dirty="0" smtClean="0">
                <a:latin typeface="+mj-lt"/>
              </a:rPr>
              <a:t>regularly, and deeply.</a:t>
            </a:r>
          </a:p>
          <a:p>
            <a:r>
              <a:rPr lang="en-US" sz="3200" dirty="0" smtClean="0">
                <a:latin typeface="+mj-lt"/>
              </a:rPr>
              <a:t>Protect from frost.</a:t>
            </a:r>
          </a:p>
          <a:p>
            <a:endParaRPr lang="en-US" sz="3200" dirty="0">
              <a:latin typeface="+mj-lt"/>
            </a:endParaRPr>
          </a:p>
          <a:p>
            <a:endParaRPr lang="en-US" sz="3200" dirty="0">
              <a:latin typeface="+mj-lt"/>
            </a:endParaRPr>
          </a:p>
          <a:p>
            <a:endParaRPr lang="en-US" sz="3200" dirty="0">
              <a:latin typeface="+mj-lt"/>
            </a:endParaRPr>
          </a:p>
        </p:txBody>
      </p:sp>
    </p:spTree>
    <p:extLst>
      <p:ext uri="{BB962C8B-B14F-4D97-AF65-F5344CB8AC3E}">
        <p14:creationId xmlns:p14="http://schemas.microsoft.com/office/powerpoint/2010/main" val="40619665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2776" y="367188"/>
            <a:ext cx="7918450" cy="1004412"/>
          </a:xfrm>
        </p:spPr>
        <p:txBody>
          <a:bodyPr>
            <a:normAutofit/>
          </a:bodyPr>
          <a:lstStyle/>
          <a:p>
            <a:r>
              <a:rPr lang="en-US" sz="4400" b="1" dirty="0" smtClean="0">
                <a:solidFill>
                  <a:srgbClr val="008000"/>
                </a:solidFill>
              </a:rPr>
              <a:t>Check for Problems</a:t>
            </a:r>
            <a:endParaRPr lang="en-US" sz="4400" b="1" dirty="0">
              <a:solidFill>
                <a:srgbClr val="008000"/>
              </a:solidFill>
            </a:endParaRPr>
          </a:p>
        </p:txBody>
      </p:sp>
      <p:pic>
        <p:nvPicPr>
          <p:cNvPr id="6" name="Picture 4" descr="Image result for damaged tomato"/>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7205" b="7205"/>
          <a:stretch>
            <a:fillRect/>
          </a:stretch>
        </p:blipFill>
        <p:spPr bwMode="auto">
          <a:xfrm>
            <a:off x="5814214" y="2062148"/>
            <a:ext cx="3151916" cy="17948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5066" y="1631692"/>
            <a:ext cx="1562229" cy="31307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12776" y="2233727"/>
            <a:ext cx="3112551" cy="2831544"/>
          </a:xfrm>
          <a:prstGeom prst="rect">
            <a:avLst/>
          </a:prstGeom>
          <a:noFill/>
        </p:spPr>
        <p:txBody>
          <a:bodyPr wrap="none" rtlCol="0">
            <a:spAutoFit/>
          </a:bodyPr>
          <a:lstStyle/>
          <a:p>
            <a:r>
              <a:rPr lang="en-US" sz="3200" dirty="0">
                <a:latin typeface="+mj-lt"/>
              </a:rPr>
              <a:t>Yellowed </a:t>
            </a:r>
            <a:r>
              <a:rPr lang="en-US" sz="3200" dirty="0" smtClean="0">
                <a:latin typeface="+mj-lt"/>
              </a:rPr>
              <a:t>leaves</a:t>
            </a:r>
          </a:p>
          <a:p>
            <a:endParaRPr lang="en-US" sz="3200" dirty="0">
              <a:latin typeface="+mj-lt"/>
            </a:endParaRPr>
          </a:p>
          <a:p>
            <a:r>
              <a:rPr lang="en-US" sz="3200" dirty="0">
                <a:latin typeface="+mj-lt"/>
              </a:rPr>
              <a:t>Damaged </a:t>
            </a:r>
            <a:r>
              <a:rPr lang="en-US" sz="3200" dirty="0" smtClean="0">
                <a:latin typeface="+mj-lt"/>
              </a:rPr>
              <a:t>fruit</a:t>
            </a:r>
          </a:p>
          <a:p>
            <a:endParaRPr lang="en-US" sz="3200" dirty="0">
              <a:latin typeface="+mj-lt"/>
            </a:endParaRPr>
          </a:p>
          <a:p>
            <a:r>
              <a:rPr lang="en-US" sz="3200" dirty="0">
                <a:latin typeface="+mj-lt"/>
              </a:rPr>
              <a:t>Insects</a:t>
            </a:r>
          </a:p>
          <a:p>
            <a:endParaRPr lang="en-US" dirty="0"/>
          </a:p>
        </p:txBody>
      </p:sp>
    </p:spTree>
    <p:extLst>
      <p:ext uri="{BB962C8B-B14F-4D97-AF65-F5344CB8AC3E}">
        <p14:creationId xmlns:p14="http://schemas.microsoft.com/office/powerpoint/2010/main" val="5852052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Find All Kinds of Help</a:t>
            </a:r>
            <a:endParaRPr lang="en-US" b="1" dirty="0">
              <a:solidFill>
                <a:srgbClr val="008000"/>
              </a:solidFill>
            </a:endParaRPr>
          </a:p>
        </p:txBody>
      </p:sp>
      <p:sp>
        <p:nvSpPr>
          <p:cNvPr id="5" name="Content Placeholder 4"/>
          <p:cNvSpPr>
            <a:spLocks noGrp="1"/>
          </p:cNvSpPr>
          <p:nvPr>
            <p:ph idx="1"/>
          </p:nvPr>
        </p:nvSpPr>
        <p:spPr>
          <a:xfrm>
            <a:off x="988359" y="1371600"/>
            <a:ext cx="7775368" cy="4754563"/>
          </a:xfrm>
        </p:spPr>
        <p:txBody>
          <a:bodyPr>
            <a:normAutofit/>
          </a:bodyPr>
          <a:lstStyle/>
          <a:p>
            <a:r>
              <a:rPr lang="en-US" sz="3200" dirty="0" smtClean="0">
                <a:latin typeface="+mj-lt"/>
              </a:rPr>
              <a:t>In your search engine:</a:t>
            </a:r>
          </a:p>
          <a:p>
            <a:r>
              <a:rPr lang="en-US" sz="3200" dirty="0" smtClean="0">
                <a:latin typeface="+mj-lt"/>
              </a:rPr>
              <a:t>UC IPM Tomatoes</a:t>
            </a:r>
          </a:p>
          <a:p>
            <a:r>
              <a:rPr lang="en-US" sz="3200" dirty="0" smtClean="0">
                <a:latin typeface="+mj-lt"/>
              </a:rPr>
              <a:t>Or</a:t>
            </a:r>
          </a:p>
          <a:p>
            <a:r>
              <a:rPr lang="en-US" sz="3200" dirty="0" smtClean="0">
                <a:latin typeface="+mj-lt"/>
              </a:rPr>
              <a:t>http://</a:t>
            </a:r>
            <a:r>
              <a:rPr lang="en-US" sz="3200" dirty="0" err="1" smtClean="0">
                <a:latin typeface="+mj-lt"/>
              </a:rPr>
              <a:t>www.ipm.ucdavis.edu</a:t>
            </a:r>
            <a:r>
              <a:rPr lang="en-US" sz="3200" dirty="0" smtClean="0">
                <a:latin typeface="+mj-lt"/>
              </a:rPr>
              <a:t>/PMG/GARDEN/VEGES/</a:t>
            </a:r>
            <a:r>
              <a:rPr lang="en-US" sz="3200" dirty="0" err="1" smtClean="0">
                <a:latin typeface="+mj-lt"/>
              </a:rPr>
              <a:t>tomato.html</a:t>
            </a:r>
            <a:endParaRPr lang="en-US" sz="3200" dirty="0" smtClean="0">
              <a:latin typeface="+mj-lt"/>
            </a:endParaRPr>
          </a:p>
          <a:p>
            <a:r>
              <a:rPr lang="en-US" sz="2400" dirty="0" smtClean="0">
                <a:latin typeface="+mj-lt"/>
              </a:rPr>
              <a:t>This will be on our public website next week, so you will be able to just click it!</a:t>
            </a:r>
            <a:endParaRPr lang="en-US" sz="2400" dirty="0">
              <a:latin typeface="+mj-lt"/>
            </a:endParaRPr>
          </a:p>
        </p:txBody>
      </p:sp>
    </p:spTree>
    <p:extLst>
      <p:ext uri="{BB962C8B-B14F-4D97-AF65-F5344CB8AC3E}">
        <p14:creationId xmlns:p14="http://schemas.microsoft.com/office/powerpoint/2010/main" val="169577430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UC IPM</a:t>
            </a:r>
            <a:endParaRPr lang="en-US" b="1" dirty="0">
              <a:solidFill>
                <a:srgbClr val="008000"/>
              </a:solidFill>
            </a:endParaRPr>
          </a:p>
        </p:txBody>
      </p:sp>
      <p:pic>
        <p:nvPicPr>
          <p:cNvPr id="4" name="Content Placeholder 3" descr="UC IPM Home Page.jpg"/>
          <p:cNvPicPr>
            <a:picLocks noGrp="1" noChangeAspect="1"/>
          </p:cNvPicPr>
          <p:nvPr>
            <p:ph idx="1"/>
          </p:nvPr>
        </p:nvPicPr>
        <p:blipFill>
          <a:blip r:embed="rId2">
            <a:extLst>
              <a:ext uri="{28A0092B-C50C-407E-A947-70E740481C1C}">
                <a14:useLocalDpi xmlns:a14="http://schemas.microsoft.com/office/drawing/2010/main" val="0"/>
              </a:ext>
            </a:extLst>
          </a:blip>
          <a:srcRect l="-37803" r="-37803"/>
          <a:stretch>
            <a:fillRect/>
          </a:stretch>
        </p:blipFill>
        <p:spPr>
          <a:xfrm>
            <a:off x="1363942" y="2610782"/>
            <a:ext cx="7167284" cy="4081463"/>
          </a:xfrm>
        </p:spPr>
      </p:pic>
      <p:pic>
        <p:nvPicPr>
          <p:cNvPr id="5" name="Picture 4" descr="ipm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1600"/>
            <a:ext cx="9144000" cy="1109484"/>
          </a:xfrm>
          <a:prstGeom prst="rect">
            <a:avLst/>
          </a:prstGeom>
        </p:spPr>
      </p:pic>
    </p:spTree>
    <p:extLst>
      <p:ext uri="{BB962C8B-B14F-4D97-AF65-F5344CB8AC3E}">
        <p14:creationId xmlns:p14="http://schemas.microsoft.com/office/powerpoint/2010/main" val="42946691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Problems</a:t>
            </a:r>
            <a:endParaRPr lang="en-US" b="1" dirty="0">
              <a:solidFill>
                <a:srgbClr val="008000"/>
              </a:solidFill>
            </a:endParaRPr>
          </a:p>
        </p:txBody>
      </p:sp>
      <p:sp>
        <p:nvSpPr>
          <p:cNvPr id="3" name="Content Placeholder 2"/>
          <p:cNvSpPr>
            <a:spLocks noGrp="1"/>
          </p:cNvSpPr>
          <p:nvPr>
            <p:ph idx="1"/>
          </p:nvPr>
        </p:nvSpPr>
        <p:spPr/>
        <p:txBody>
          <a:bodyPr/>
          <a:lstStyle/>
          <a:p>
            <a:r>
              <a:rPr lang="en-US" sz="3200" dirty="0" smtClean="0">
                <a:latin typeface="+mj-lt"/>
              </a:rPr>
              <a:t>Diseases:  bacteria and fungus</a:t>
            </a:r>
          </a:p>
          <a:p>
            <a:r>
              <a:rPr lang="en-US" sz="3200" dirty="0" smtClean="0">
                <a:latin typeface="+mj-lt"/>
              </a:rPr>
              <a:t>Invertebrates</a:t>
            </a:r>
          </a:p>
          <a:p>
            <a:r>
              <a:rPr lang="en-US" sz="3200" dirty="0" smtClean="0">
                <a:latin typeface="+mj-lt"/>
              </a:rPr>
              <a:t>Vertebrate pests</a:t>
            </a:r>
          </a:p>
          <a:p>
            <a:r>
              <a:rPr lang="en-US" sz="3200" dirty="0">
                <a:latin typeface="+mj-lt"/>
              </a:rPr>
              <a:t>Environmental disorders</a:t>
            </a:r>
          </a:p>
          <a:p>
            <a:endParaRPr lang="en-US" sz="3200" dirty="0" smtClean="0">
              <a:latin typeface="+mj-lt"/>
            </a:endParaRPr>
          </a:p>
          <a:p>
            <a:endParaRPr lang="en-US" dirty="0"/>
          </a:p>
        </p:txBody>
      </p:sp>
    </p:spTree>
    <p:extLst>
      <p:ext uri="{BB962C8B-B14F-4D97-AF65-F5344CB8AC3E}">
        <p14:creationId xmlns:p14="http://schemas.microsoft.com/office/powerpoint/2010/main" val="260015275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Bacteria and Fungi</a:t>
            </a:r>
            <a:endParaRPr lang="en-US" b="1" dirty="0">
              <a:solidFill>
                <a:srgbClr val="008000"/>
              </a:solidFill>
            </a:endParaRPr>
          </a:p>
        </p:txBody>
      </p:sp>
      <p:sp>
        <p:nvSpPr>
          <p:cNvPr id="4" name="Content Placeholder 3"/>
          <p:cNvSpPr>
            <a:spLocks noGrp="1"/>
          </p:cNvSpPr>
          <p:nvPr>
            <p:ph sz="half" idx="1"/>
          </p:nvPr>
        </p:nvSpPr>
        <p:spPr>
          <a:xfrm>
            <a:off x="632013" y="1270066"/>
            <a:ext cx="3863788" cy="4856100"/>
          </a:xfrm>
        </p:spPr>
        <p:txBody>
          <a:bodyPr>
            <a:normAutofit/>
          </a:bodyPr>
          <a:lstStyle/>
          <a:p>
            <a:r>
              <a:rPr lang="en-US" sz="2800" dirty="0" smtClean="0">
                <a:latin typeface="+mj-lt"/>
              </a:rPr>
              <a:t>Black mold</a:t>
            </a:r>
          </a:p>
          <a:p>
            <a:r>
              <a:rPr lang="en-US" sz="2800" dirty="0" smtClean="0">
                <a:latin typeface="+mj-lt"/>
              </a:rPr>
              <a:t>Curly top virus</a:t>
            </a:r>
          </a:p>
          <a:p>
            <a:r>
              <a:rPr lang="en-US" sz="2800" dirty="0" smtClean="0">
                <a:latin typeface="+mj-lt"/>
              </a:rPr>
              <a:t>Damping off</a:t>
            </a:r>
          </a:p>
          <a:p>
            <a:r>
              <a:rPr lang="en-US" sz="2800" dirty="0" smtClean="0">
                <a:latin typeface="+mj-lt"/>
              </a:rPr>
              <a:t>Early blight</a:t>
            </a:r>
          </a:p>
          <a:p>
            <a:r>
              <a:rPr lang="en-US" sz="2800" dirty="0" err="1" smtClean="0">
                <a:latin typeface="+mj-lt"/>
              </a:rPr>
              <a:t>Fusarium</a:t>
            </a:r>
            <a:r>
              <a:rPr lang="en-US" sz="2800" dirty="0" smtClean="0">
                <a:latin typeface="+mj-lt"/>
              </a:rPr>
              <a:t> wilt</a:t>
            </a:r>
          </a:p>
          <a:p>
            <a:r>
              <a:rPr lang="en-US" sz="2800" dirty="0" smtClean="0">
                <a:latin typeface="+mj-lt"/>
              </a:rPr>
              <a:t>Late blight</a:t>
            </a:r>
          </a:p>
          <a:p>
            <a:r>
              <a:rPr lang="en-US" sz="2800" dirty="0" err="1" smtClean="0">
                <a:latin typeface="+mj-lt"/>
              </a:rPr>
              <a:t>Phytopthera</a:t>
            </a:r>
            <a:r>
              <a:rPr lang="en-US" sz="2800" dirty="0" smtClean="0">
                <a:latin typeface="+mj-lt"/>
              </a:rPr>
              <a:t> root rot</a:t>
            </a:r>
          </a:p>
          <a:p>
            <a:endParaRPr lang="en-US" sz="2800" dirty="0">
              <a:latin typeface="+mj-lt"/>
            </a:endParaRPr>
          </a:p>
        </p:txBody>
      </p:sp>
      <p:sp>
        <p:nvSpPr>
          <p:cNvPr id="5" name="Content Placeholder 4"/>
          <p:cNvSpPr>
            <a:spLocks noGrp="1"/>
          </p:cNvSpPr>
          <p:nvPr>
            <p:ph sz="half" idx="2"/>
          </p:nvPr>
        </p:nvSpPr>
        <p:spPr>
          <a:xfrm>
            <a:off x="4661646" y="1371600"/>
            <a:ext cx="4171856" cy="4754565"/>
          </a:xfrm>
        </p:spPr>
        <p:txBody>
          <a:bodyPr>
            <a:normAutofit/>
          </a:bodyPr>
          <a:lstStyle/>
          <a:p>
            <a:r>
              <a:rPr lang="en-US" sz="2800" dirty="0" smtClean="0">
                <a:latin typeface="+mj-lt"/>
              </a:rPr>
              <a:t>Powdery mildew</a:t>
            </a:r>
          </a:p>
          <a:p>
            <a:r>
              <a:rPr lang="en-US" sz="2800" dirty="0" smtClean="0">
                <a:latin typeface="+mj-lt"/>
              </a:rPr>
              <a:t>Tobacco mosaic virus</a:t>
            </a:r>
          </a:p>
          <a:p>
            <a:r>
              <a:rPr lang="en-US" sz="2800" dirty="0" smtClean="0">
                <a:latin typeface="+mj-lt"/>
              </a:rPr>
              <a:t>Tomato spotted wilt virus</a:t>
            </a:r>
          </a:p>
          <a:p>
            <a:r>
              <a:rPr lang="en-US" sz="2800" dirty="0" err="1" smtClean="0">
                <a:latin typeface="+mj-lt"/>
              </a:rPr>
              <a:t>Verticillium</a:t>
            </a:r>
            <a:r>
              <a:rPr lang="en-US" sz="2800" dirty="0" smtClean="0">
                <a:latin typeface="+mj-lt"/>
              </a:rPr>
              <a:t> wilt</a:t>
            </a:r>
          </a:p>
          <a:p>
            <a:r>
              <a:rPr lang="en-US" sz="2800" dirty="0" smtClean="0">
                <a:latin typeface="+mj-lt"/>
              </a:rPr>
              <a:t>White mold</a:t>
            </a:r>
          </a:p>
          <a:p>
            <a:endParaRPr lang="en-US" sz="2800" dirty="0">
              <a:latin typeface="+mj-lt"/>
            </a:endParaRPr>
          </a:p>
        </p:txBody>
      </p:sp>
    </p:spTree>
    <p:extLst>
      <p:ext uri="{BB962C8B-B14F-4D97-AF65-F5344CB8AC3E}">
        <p14:creationId xmlns:p14="http://schemas.microsoft.com/office/powerpoint/2010/main" val="248316479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Early Blight</a:t>
            </a:r>
            <a:endParaRPr lang="en-US" b="1" dirty="0">
              <a:solidFill>
                <a:srgbClr val="008000"/>
              </a:solidFill>
            </a:endParaRPr>
          </a:p>
        </p:txBody>
      </p:sp>
      <p:pic>
        <p:nvPicPr>
          <p:cNvPr id="4" name="Content Placeholder 3" descr="hoto"/>
          <p:cNvPicPr>
            <a:picLocks noGrp="1"/>
          </p:cNvPicPr>
          <p:nvPr>
            <p:ph idx="1"/>
          </p:nvPr>
        </p:nvPicPr>
        <p:blipFill>
          <a:blip r:embed="rId3"/>
          <a:srcRect t="7553" b="7553"/>
          <a:stretch>
            <a:fillRect/>
          </a:stretch>
        </p:blipFill>
        <p:spPr bwMode="auto">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UC Master Gardeners</a:t>
            </a:r>
            <a:endParaRPr lang="en-US" b="1" dirty="0">
              <a:solidFill>
                <a:srgbClr val="008000"/>
              </a:solidFill>
            </a:endParaRPr>
          </a:p>
        </p:txBody>
      </p:sp>
      <p:sp>
        <p:nvSpPr>
          <p:cNvPr id="3" name="Content Placeholder 2"/>
          <p:cNvSpPr>
            <a:spLocks noGrp="1"/>
          </p:cNvSpPr>
          <p:nvPr>
            <p:ph idx="1"/>
          </p:nvPr>
        </p:nvSpPr>
        <p:spPr/>
        <p:txBody>
          <a:bodyPr/>
          <a:lstStyle/>
          <a:p>
            <a:r>
              <a:rPr lang="en-US" sz="3200" dirty="0">
                <a:solidFill>
                  <a:srgbClr val="008000"/>
                </a:solidFill>
                <a:latin typeface="+mj-lt"/>
                <a:cs typeface="Calibri"/>
              </a:rPr>
              <a:t>More of what we do:</a:t>
            </a:r>
          </a:p>
          <a:p>
            <a:r>
              <a:rPr lang="en-US" sz="3200" dirty="0" smtClean="0">
                <a:latin typeface="+mj-lt"/>
                <a:cs typeface="Calibri"/>
              </a:rPr>
              <a:t>Website:  </a:t>
            </a:r>
            <a:r>
              <a:rPr lang="en-US" sz="3200" dirty="0" err="1" smtClean="0">
                <a:latin typeface="+mj-lt"/>
                <a:cs typeface="Calibri"/>
              </a:rPr>
              <a:t>NapaMG.org</a:t>
            </a:r>
            <a:endParaRPr lang="en-US" sz="3200" dirty="0">
              <a:latin typeface="+mj-lt"/>
              <a:cs typeface="Calibri"/>
            </a:endParaRPr>
          </a:p>
          <a:p>
            <a:r>
              <a:rPr lang="en-US" sz="3200" dirty="0">
                <a:latin typeface="+mj-lt"/>
                <a:cs typeface="Calibri"/>
              </a:rPr>
              <a:t>Train future Master Gardeners</a:t>
            </a:r>
          </a:p>
          <a:p>
            <a:r>
              <a:rPr lang="en-US" sz="3200" dirty="0">
                <a:latin typeface="+mj-lt"/>
                <a:cs typeface="Calibri"/>
              </a:rPr>
              <a:t>Tomato Sale—April </a:t>
            </a:r>
            <a:r>
              <a:rPr lang="en-US" sz="3200" dirty="0" smtClean="0">
                <a:latin typeface="+mj-lt"/>
                <a:cs typeface="Calibri"/>
              </a:rPr>
              <a:t>14, 2018</a:t>
            </a:r>
          </a:p>
          <a:p>
            <a:r>
              <a:rPr lang="en-US" sz="3200" dirty="0" smtClean="0">
                <a:latin typeface="+mj-lt"/>
                <a:cs typeface="Calibri"/>
              </a:rPr>
              <a:t>Tree Walks, Demo Gardens, Roses</a:t>
            </a:r>
            <a:endParaRPr lang="en-US" sz="3200" dirty="0">
              <a:latin typeface="+mj-lt"/>
              <a:cs typeface="Calibri"/>
            </a:endParaRPr>
          </a:p>
          <a:p>
            <a:endParaRPr lang="en-US" dirty="0"/>
          </a:p>
        </p:txBody>
      </p:sp>
    </p:spTree>
    <p:extLst>
      <p:ext uri="{BB962C8B-B14F-4D97-AF65-F5344CB8AC3E}">
        <p14:creationId xmlns:p14="http://schemas.microsoft.com/office/powerpoint/2010/main" val="307671399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rgbClr val="008000"/>
                </a:solidFill>
              </a:rPr>
              <a:t>Fusarium</a:t>
            </a:r>
            <a:r>
              <a:rPr lang="en-US" b="1" dirty="0" smtClean="0">
                <a:solidFill>
                  <a:srgbClr val="008000"/>
                </a:solidFill>
              </a:rPr>
              <a:t> Wilt</a:t>
            </a:r>
            <a:endParaRPr lang="en-US" b="1" dirty="0">
              <a:solidFill>
                <a:srgbClr val="008000"/>
              </a:solidFill>
            </a:endParaRPr>
          </a:p>
        </p:txBody>
      </p:sp>
      <p:pic>
        <p:nvPicPr>
          <p:cNvPr id="4" name="Content Placeholder 3" descr="hoto"/>
          <p:cNvPicPr>
            <a:picLocks noGrp="1"/>
          </p:cNvPicPr>
          <p:nvPr>
            <p:ph idx="1"/>
          </p:nvPr>
        </p:nvPicPr>
        <p:blipFill>
          <a:blip r:embed="rId3"/>
          <a:srcRect l="-83223" r="-83223"/>
          <a:stretch>
            <a:fillRect/>
          </a:stretch>
        </p:blipFill>
        <p:spPr bwMode="auto">
          <a:xfrm>
            <a:off x="612775" y="2044700"/>
            <a:ext cx="7167284" cy="40814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Late Blight</a:t>
            </a:r>
            <a:endParaRPr lang="en-US" b="1" dirty="0">
              <a:solidFill>
                <a:srgbClr val="008000"/>
              </a:solidFill>
            </a:endParaRPr>
          </a:p>
        </p:txBody>
      </p:sp>
      <p:pic>
        <p:nvPicPr>
          <p:cNvPr id="4" name="Content Placeholder 3" descr="hoto"/>
          <p:cNvPicPr>
            <a:picLocks noGrp="1"/>
          </p:cNvPicPr>
          <p:nvPr>
            <p:ph idx="1"/>
          </p:nvPr>
        </p:nvPicPr>
        <p:blipFill>
          <a:blip r:embed="rId3"/>
          <a:srcRect l="-81132" r="-81132"/>
          <a:stretch>
            <a:fillRect/>
          </a:stretch>
        </p:blipFill>
        <p:spPr bwMode="auto">
          <a:xfrm>
            <a:off x="-1270060" y="1759707"/>
            <a:ext cx="7296442" cy="4326765"/>
          </a:xfrm>
          <a:prstGeom prst="rect">
            <a:avLst/>
          </a:prstGeom>
          <a:noFill/>
          <a:ln w="9525">
            <a:noFill/>
            <a:miter lim="800000"/>
            <a:headEnd/>
            <a:tailEnd/>
          </a:ln>
        </p:spPr>
      </p:pic>
      <p:pic>
        <p:nvPicPr>
          <p:cNvPr id="6" name="Picture 5" descr="hoto"/>
          <p:cNvPicPr/>
          <p:nvPr/>
        </p:nvPicPr>
        <p:blipFill>
          <a:blip r:embed="rId4"/>
          <a:srcRect/>
          <a:stretch>
            <a:fillRect/>
          </a:stretch>
        </p:blipFill>
        <p:spPr bwMode="auto">
          <a:xfrm>
            <a:off x="4110059" y="2258068"/>
            <a:ext cx="4421166" cy="320293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rgbClr val="008000"/>
                </a:solidFill>
              </a:rPr>
              <a:t>Verticillium</a:t>
            </a:r>
            <a:r>
              <a:rPr lang="en-US" b="1" dirty="0" smtClean="0">
                <a:solidFill>
                  <a:srgbClr val="008000"/>
                </a:solidFill>
              </a:rPr>
              <a:t> Wilt</a:t>
            </a:r>
            <a:endParaRPr lang="en-US" b="1" dirty="0">
              <a:solidFill>
                <a:srgbClr val="008000"/>
              </a:solidFill>
            </a:endParaRPr>
          </a:p>
        </p:txBody>
      </p:sp>
      <p:pic>
        <p:nvPicPr>
          <p:cNvPr id="4" name="Content Placeholder 3" descr="hoto"/>
          <p:cNvPicPr>
            <a:picLocks noGrp="1"/>
          </p:cNvPicPr>
          <p:nvPr>
            <p:ph idx="1"/>
          </p:nvPr>
        </p:nvPicPr>
        <p:blipFill>
          <a:blip r:embed="rId3"/>
          <a:srcRect l="-83326" r="-83326"/>
          <a:stretch>
            <a:fillRect/>
          </a:stretch>
        </p:blipFill>
        <p:spPr bwMode="auto">
          <a:xfrm>
            <a:off x="-1157372" y="1371600"/>
            <a:ext cx="6292803" cy="3694702"/>
          </a:xfrm>
          <a:prstGeom prst="rect">
            <a:avLst/>
          </a:prstGeom>
          <a:noFill/>
          <a:ln w="9525">
            <a:noFill/>
            <a:miter lim="800000"/>
            <a:headEnd/>
            <a:tailEnd/>
          </a:ln>
        </p:spPr>
      </p:pic>
      <p:pic>
        <p:nvPicPr>
          <p:cNvPr id="5" name="Picture 4" descr="hoto"/>
          <p:cNvPicPr/>
          <p:nvPr/>
        </p:nvPicPr>
        <p:blipFill>
          <a:blip r:embed="rId4"/>
          <a:srcRect/>
          <a:stretch>
            <a:fillRect/>
          </a:stretch>
        </p:blipFill>
        <p:spPr bwMode="auto">
          <a:xfrm>
            <a:off x="5651767" y="1371600"/>
            <a:ext cx="3107120" cy="3862183"/>
          </a:xfrm>
          <a:prstGeom prst="rect">
            <a:avLst/>
          </a:prstGeom>
          <a:noFill/>
          <a:ln w="9525">
            <a:noFill/>
            <a:miter lim="800000"/>
            <a:headEnd/>
            <a:tailEnd/>
          </a:ln>
        </p:spPr>
      </p:pic>
      <p:pic>
        <p:nvPicPr>
          <p:cNvPr id="6" name="Content Placeholder 3" descr="hoto"/>
          <p:cNvPicPr>
            <a:picLocks/>
          </p:cNvPicPr>
          <p:nvPr/>
        </p:nvPicPr>
        <p:blipFill>
          <a:blip r:embed="rId5"/>
          <a:srcRect t="6927" b="6927"/>
          <a:stretch>
            <a:fillRect/>
          </a:stretch>
        </p:blipFill>
        <p:spPr bwMode="auto">
          <a:xfrm>
            <a:off x="2553761" y="4326594"/>
            <a:ext cx="3670160" cy="1799569"/>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Solutions for Wilts</a:t>
            </a:r>
            <a:endParaRPr lang="en-US" b="1" dirty="0">
              <a:solidFill>
                <a:srgbClr val="008000"/>
              </a:solidFill>
            </a:endParaRPr>
          </a:p>
        </p:txBody>
      </p:sp>
      <p:pic>
        <p:nvPicPr>
          <p:cNvPr id="4" name="Content Placeholder 3" descr="ttp://ucanr.org/blogs/venturacountyucce/blogfiles/5229.jpg"/>
          <p:cNvPicPr>
            <a:picLocks noGrp="1"/>
          </p:cNvPicPr>
          <p:nvPr>
            <p:ph idx="1"/>
          </p:nvPr>
        </p:nvPicPr>
        <p:blipFill rotWithShape="1">
          <a:blip r:embed="rId2"/>
          <a:srcRect l="-44503" t="-16308" r="1" b="15904"/>
          <a:stretch/>
        </p:blipFill>
        <p:spPr bwMode="auto">
          <a:xfrm>
            <a:off x="1911831" y="2044700"/>
            <a:ext cx="7067155" cy="4081463"/>
          </a:xfrm>
          <a:prstGeom prst="rect">
            <a:avLst/>
          </a:prstGeom>
          <a:noFill/>
          <a:ln w="9525">
            <a:noFill/>
            <a:miter lim="800000"/>
            <a:headEnd/>
            <a:tailEnd/>
          </a:ln>
        </p:spPr>
      </p:pic>
      <p:sp>
        <p:nvSpPr>
          <p:cNvPr id="5" name="TextBox 4"/>
          <p:cNvSpPr txBox="1"/>
          <p:nvPr/>
        </p:nvSpPr>
        <p:spPr>
          <a:xfrm>
            <a:off x="334920" y="2044700"/>
            <a:ext cx="4025772" cy="2554545"/>
          </a:xfrm>
          <a:prstGeom prst="rect">
            <a:avLst/>
          </a:prstGeom>
          <a:noFill/>
        </p:spPr>
        <p:txBody>
          <a:bodyPr wrap="square" rtlCol="0">
            <a:spAutoFit/>
          </a:bodyPr>
          <a:lstStyle/>
          <a:p>
            <a:r>
              <a:rPr lang="en-US" sz="3200" dirty="0" smtClean="0">
                <a:latin typeface="+mj-lt"/>
              </a:rPr>
              <a:t>Sanitation</a:t>
            </a:r>
          </a:p>
          <a:p>
            <a:r>
              <a:rPr lang="en-US" sz="3200" dirty="0" smtClean="0">
                <a:latin typeface="+mj-lt"/>
              </a:rPr>
              <a:t>Resistant varieties</a:t>
            </a:r>
          </a:p>
          <a:p>
            <a:r>
              <a:rPr lang="en-US" sz="3200" dirty="0" smtClean="0">
                <a:latin typeface="+mj-lt"/>
              </a:rPr>
              <a:t>Soil </a:t>
            </a:r>
            <a:r>
              <a:rPr lang="en-US" sz="3200" dirty="0" err="1" smtClean="0">
                <a:latin typeface="+mj-lt"/>
              </a:rPr>
              <a:t>solarization</a:t>
            </a:r>
            <a:endParaRPr lang="en-US" sz="3200" dirty="0" smtClean="0">
              <a:latin typeface="+mj-lt"/>
            </a:endParaRPr>
          </a:p>
          <a:p>
            <a:r>
              <a:rPr lang="en-US" sz="3200" dirty="0" err="1" smtClean="0">
                <a:latin typeface="+mj-lt"/>
              </a:rPr>
              <a:t>Biofungicides</a:t>
            </a:r>
            <a:endParaRPr lang="en-US" sz="3200" dirty="0" smtClean="0">
              <a:latin typeface="+mj-lt"/>
            </a:endParaRPr>
          </a:p>
          <a:p>
            <a:r>
              <a:rPr lang="en-US" sz="3200" dirty="0">
                <a:latin typeface="+mj-lt"/>
              </a:rPr>
              <a:t>a</a:t>
            </a:r>
            <a:r>
              <a:rPr lang="en-US" sz="3200" dirty="0" smtClean="0">
                <a:latin typeface="+mj-lt"/>
              </a:rPr>
              <a:t>ka antibiotics</a:t>
            </a:r>
            <a:endParaRPr lang="en-US" sz="3200" dirty="0">
              <a:latin typeface="+mj-lt"/>
            </a:endParaRPr>
          </a:p>
        </p:txBody>
      </p:sp>
    </p:spTree>
    <p:extLst>
      <p:ext uri="{BB962C8B-B14F-4D97-AF65-F5344CB8AC3E}">
        <p14:creationId xmlns:p14="http://schemas.microsoft.com/office/powerpoint/2010/main" val="112425754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Invertebrates</a:t>
            </a:r>
            <a:endParaRPr lang="en-US" b="1" dirty="0">
              <a:solidFill>
                <a:srgbClr val="008000"/>
              </a:solidFill>
            </a:endParaRPr>
          </a:p>
        </p:txBody>
      </p:sp>
      <p:sp>
        <p:nvSpPr>
          <p:cNvPr id="3" name="Content Placeholder 2"/>
          <p:cNvSpPr>
            <a:spLocks noGrp="1"/>
          </p:cNvSpPr>
          <p:nvPr>
            <p:ph idx="1"/>
          </p:nvPr>
        </p:nvSpPr>
        <p:spPr/>
        <p:txBody>
          <a:bodyPr>
            <a:normAutofit fontScale="92500" lnSpcReduction="10000"/>
          </a:bodyPr>
          <a:lstStyle/>
          <a:p>
            <a:r>
              <a:rPr lang="en-US" sz="3200" dirty="0" smtClean="0">
                <a:solidFill>
                  <a:srgbClr val="000000"/>
                </a:solidFill>
                <a:latin typeface="+mj-lt"/>
              </a:rPr>
              <a:t>Tomato hornworm</a:t>
            </a:r>
          </a:p>
          <a:p>
            <a:r>
              <a:rPr lang="en-US" sz="3200" dirty="0" smtClean="0">
                <a:solidFill>
                  <a:srgbClr val="000000"/>
                </a:solidFill>
                <a:latin typeface="+mj-lt"/>
              </a:rPr>
              <a:t>Stink bugs</a:t>
            </a:r>
          </a:p>
          <a:p>
            <a:r>
              <a:rPr lang="en-US" sz="3200" dirty="0" smtClean="0">
                <a:solidFill>
                  <a:srgbClr val="000000"/>
                </a:solidFill>
                <a:latin typeface="+mj-lt"/>
              </a:rPr>
              <a:t>Tomato russet mite</a:t>
            </a:r>
          </a:p>
          <a:p>
            <a:r>
              <a:rPr lang="en-US" sz="3200" dirty="0" err="1" smtClean="0">
                <a:solidFill>
                  <a:srgbClr val="000000"/>
                </a:solidFill>
                <a:latin typeface="+mj-lt"/>
              </a:rPr>
              <a:t>Thrips</a:t>
            </a:r>
            <a:endParaRPr lang="en-US" sz="3200" dirty="0" smtClean="0">
              <a:solidFill>
                <a:srgbClr val="000000"/>
              </a:solidFill>
              <a:latin typeface="+mj-lt"/>
            </a:endParaRPr>
          </a:p>
          <a:p>
            <a:r>
              <a:rPr lang="en-US" sz="3200" dirty="0" smtClean="0">
                <a:solidFill>
                  <a:srgbClr val="000000"/>
                </a:solidFill>
                <a:latin typeface="+mj-lt"/>
              </a:rPr>
              <a:t>Slugs and snails . . . . </a:t>
            </a:r>
          </a:p>
          <a:p>
            <a:r>
              <a:rPr lang="en-US" sz="3200" dirty="0" smtClean="0">
                <a:solidFill>
                  <a:srgbClr val="000000"/>
                </a:solidFill>
                <a:latin typeface="+mj-lt"/>
              </a:rPr>
              <a:t>. . . . </a:t>
            </a:r>
            <a:r>
              <a:rPr lang="en-US" sz="3200" dirty="0">
                <a:solidFill>
                  <a:srgbClr val="000000"/>
                </a:solidFill>
                <a:latin typeface="+mj-lt"/>
              </a:rPr>
              <a:t>a</a:t>
            </a:r>
            <a:r>
              <a:rPr lang="en-US" sz="3200" dirty="0" smtClean="0">
                <a:solidFill>
                  <a:srgbClr val="000000"/>
                </a:solidFill>
                <a:latin typeface="+mj-lt"/>
              </a:rPr>
              <a:t>nd a whole bunch more! </a:t>
            </a:r>
            <a:endParaRPr lang="en-US" sz="3200" dirty="0">
              <a:solidFill>
                <a:srgbClr val="000000"/>
              </a:solidFill>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Hornworm—3 inches long!</a:t>
            </a:r>
            <a:endParaRPr lang="en-US" b="1" dirty="0">
              <a:solidFill>
                <a:srgbClr val="008000"/>
              </a:solidFill>
            </a:endParaRPr>
          </a:p>
        </p:txBody>
      </p:sp>
      <p:pic>
        <p:nvPicPr>
          <p:cNvPr id="4" name="Content Placeholder 3" descr="hoto"/>
          <p:cNvPicPr>
            <a:picLocks noGrp="1"/>
          </p:cNvPicPr>
          <p:nvPr>
            <p:ph idx="1"/>
          </p:nvPr>
        </p:nvPicPr>
        <p:blipFill>
          <a:blip r:embed="rId3"/>
          <a:srcRect t="6501" b="6501"/>
          <a:stretch>
            <a:fillRect/>
          </a:stretch>
        </p:blipFill>
        <p:spPr bwMode="auto">
          <a:xfrm>
            <a:off x="946150" y="1804988"/>
            <a:ext cx="5305425" cy="3051175"/>
          </a:xfrm>
          <a:prstGeom prst="rect">
            <a:avLst/>
          </a:prstGeom>
          <a:noFill/>
          <a:ln w="9525">
            <a:noFill/>
            <a:miter lim="800000"/>
            <a:headEnd/>
            <a:tailEnd/>
          </a:ln>
        </p:spPr>
      </p:pic>
      <p:pic>
        <p:nvPicPr>
          <p:cNvPr id="5" name="Content Placeholder 3" descr="hoto"/>
          <p:cNvPicPr>
            <a:picLocks/>
          </p:cNvPicPr>
          <p:nvPr/>
        </p:nvPicPr>
        <p:blipFill>
          <a:blip r:embed="rId4"/>
          <a:srcRect t="6920" b="6920"/>
          <a:stretch>
            <a:fillRect/>
          </a:stretch>
        </p:blipFill>
        <p:spPr bwMode="auto">
          <a:xfrm>
            <a:off x="4437683" y="3642713"/>
            <a:ext cx="4298134" cy="269365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Stink bugs</a:t>
            </a:r>
            <a:endParaRPr lang="en-US" b="1" dirty="0">
              <a:solidFill>
                <a:srgbClr val="008000"/>
              </a:solidFill>
            </a:endParaRPr>
          </a:p>
        </p:txBody>
      </p:sp>
      <p:pic>
        <p:nvPicPr>
          <p:cNvPr id="4" name="Content Placeholder 3" descr="Tomatoes, Stink bug damage.jpeg"/>
          <p:cNvPicPr>
            <a:picLocks noGrp="1" noChangeAspect="1"/>
          </p:cNvPicPr>
          <p:nvPr>
            <p:ph idx="1"/>
          </p:nvPr>
        </p:nvPicPr>
        <p:blipFill>
          <a:blip r:embed="rId2">
            <a:extLst>
              <a:ext uri="{28A0092B-C50C-407E-A947-70E740481C1C}">
                <a14:useLocalDpi xmlns:a14="http://schemas.microsoft.com/office/drawing/2010/main" val="0"/>
              </a:ext>
            </a:extLst>
          </a:blip>
          <a:srcRect t="7016" b="7016"/>
          <a:stretch>
            <a:fillRect/>
          </a:stretch>
        </p:blipFill>
        <p:spPr>
          <a:xfrm>
            <a:off x="485980" y="2170311"/>
            <a:ext cx="7167284" cy="4081463"/>
          </a:xfrm>
        </p:spPr>
      </p:pic>
      <p:pic>
        <p:nvPicPr>
          <p:cNvPr id="5" name="Picture 4" descr="Tomatoes, stink bug.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3921" y="1507329"/>
            <a:ext cx="2540139" cy="1539775"/>
          </a:xfrm>
          <a:prstGeom prst="rect">
            <a:avLst/>
          </a:prstGeom>
        </p:spPr>
      </p:pic>
    </p:spTree>
    <p:extLst>
      <p:ext uri="{BB962C8B-B14F-4D97-AF65-F5344CB8AC3E}">
        <p14:creationId xmlns:p14="http://schemas.microsoft.com/office/powerpoint/2010/main" val="7620470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Tomato russet mite</a:t>
            </a:r>
            <a:endParaRPr lang="en-US" b="1" dirty="0">
              <a:solidFill>
                <a:srgbClr val="008000"/>
              </a:solidFill>
            </a:endParaRPr>
          </a:p>
        </p:txBody>
      </p:sp>
      <p:pic>
        <p:nvPicPr>
          <p:cNvPr id="4" name="Content Placeholder 3" descr="hoto"/>
          <p:cNvPicPr>
            <a:picLocks noGrp="1"/>
          </p:cNvPicPr>
          <p:nvPr>
            <p:ph idx="1"/>
          </p:nvPr>
        </p:nvPicPr>
        <p:blipFill>
          <a:blip r:embed="rId3"/>
          <a:srcRect l="-81955" r="-81955"/>
          <a:stretch>
            <a:fillRect/>
          </a:stretch>
        </p:blipFill>
        <p:spPr bwMode="auto">
          <a:xfrm>
            <a:off x="-1237883" y="1716515"/>
            <a:ext cx="7167284" cy="4081463"/>
          </a:xfrm>
          <a:prstGeom prst="rect">
            <a:avLst/>
          </a:prstGeom>
          <a:noFill/>
          <a:ln w="9525">
            <a:noFill/>
            <a:miter lim="800000"/>
            <a:headEnd/>
            <a:tailEnd/>
          </a:ln>
        </p:spPr>
      </p:pic>
      <p:pic>
        <p:nvPicPr>
          <p:cNvPr id="5" name="Picture 4" descr="hoto"/>
          <p:cNvPicPr/>
          <p:nvPr/>
        </p:nvPicPr>
        <p:blipFill>
          <a:blip r:embed="rId4"/>
          <a:srcRect/>
          <a:stretch>
            <a:fillRect/>
          </a:stretch>
        </p:blipFill>
        <p:spPr bwMode="auto">
          <a:xfrm>
            <a:off x="3853111" y="2311564"/>
            <a:ext cx="4678115" cy="314943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rgbClr val="008000"/>
                </a:solidFill>
              </a:rPr>
              <a:t>Thrips</a:t>
            </a:r>
            <a:endParaRPr lang="en-US" b="1" dirty="0">
              <a:solidFill>
                <a:srgbClr val="008000"/>
              </a:solidFill>
            </a:endParaRPr>
          </a:p>
        </p:txBody>
      </p:sp>
      <p:pic>
        <p:nvPicPr>
          <p:cNvPr id="4" name="Picture 5" descr="C:\Users\Susanne\Pictures\bug images\thrips damag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1980" b="11980"/>
          <a:stretch>
            <a:fillRect/>
          </a:stretch>
        </p:blipFill>
        <p:spPr bwMode="auto">
          <a:xfrm>
            <a:off x="123359" y="1371599"/>
            <a:ext cx="4453873" cy="25362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Susanne\Pictures\bug images\thrips siz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8324" y="1953946"/>
            <a:ext cx="3907539" cy="29268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Susanne\Pictures\bug images\thrips damage on toma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9376" y="3912794"/>
            <a:ext cx="3247983" cy="2945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672798"/>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Vertebrate Pests</a:t>
            </a:r>
            <a:endParaRPr lang="en-US" b="1" dirty="0">
              <a:solidFill>
                <a:srgbClr val="008000"/>
              </a:solidFill>
            </a:endParaRPr>
          </a:p>
        </p:txBody>
      </p:sp>
      <p:sp>
        <p:nvSpPr>
          <p:cNvPr id="3" name="Content Placeholder 2"/>
          <p:cNvSpPr>
            <a:spLocks noGrp="1"/>
          </p:cNvSpPr>
          <p:nvPr>
            <p:ph idx="1"/>
          </p:nvPr>
        </p:nvSpPr>
        <p:spPr>
          <a:xfrm>
            <a:off x="988359" y="1371600"/>
            <a:ext cx="7167284" cy="4754563"/>
          </a:xfrm>
        </p:spPr>
        <p:txBody>
          <a:bodyPr>
            <a:normAutofit/>
          </a:bodyPr>
          <a:lstStyle/>
          <a:p>
            <a:r>
              <a:rPr lang="en-US" sz="3200" dirty="0" smtClean="0">
                <a:latin typeface="+mj-lt"/>
              </a:rPr>
              <a:t>Deer--can eat the whole plant</a:t>
            </a:r>
          </a:p>
          <a:p>
            <a:r>
              <a:rPr lang="en-US" sz="3200" dirty="0" smtClean="0">
                <a:latin typeface="+mj-lt"/>
              </a:rPr>
              <a:t>Squirrels, raccoons, </a:t>
            </a:r>
            <a:r>
              <a:rPr lang="en-US" sz="3200" dirty="0" err="1" smtClean="0">
                <a:latin typeface="+mj-lt"/>
              </a:rPr>
              <a:t>opposums</a:t>
            </a:r>
            <a:r>
              <a:rPr lang="en-US" sz="3200" dirty="0" smtClean="0">
                <a:latin typeface="+mj-lt"/>
              </a:rPr>
              <a:t>, skunks, mice—partially eat the fruit</a:t>
            </a:r>
          </a:p>
          <a:p>
            <a:r>
              <a:rPr lang="en-US" sz="3200" dirty="0" smtClean="0">
                <a:latin typeface="+mj-lt"/>
              </a:rPr>
              <a:t>Birds—damage the fruit</a:t>
            </a:r>
          </a:p>
          <a:p>
            <a:r>
              <a:rPr lang="en-US" sz="3200" dirty="0" smtClean="0">
                <a:latin typeface="+mj-lt"/>
              </a:rPr>
              <a:t>Gophers—may eat young plants in their entirety or ‘air prune’ the roots</a:t>
            </a:r>
          </a:p>
          <a:p>
            <a:r>
              <a:rPr lang="en-US" sz="3200" b="1" dirty="0" smtClean="0">
                <a:latin typeface="+mj-lt"/>
              </a:rPr>
              <a:t>Solution?  EXCLUSION</a:t>
            </a:r>
            <a:endParaRPr lang="en-US" sz="3200" b="1" dirty="0">
              <a:latin typeface="+mj-lt"/>
            </a:endParaRPr>
          </a:p>
        </p:txBody>
      </p:sp>
    </p:spTree>
    <p:extLst>
      <p:ext uri="{BB962C8B-B14F-4D97-AF65-F5344CB8AC3E}">
        <p14:creationId xmlns:p14="http://schemas.microsoft.com/office/powerpoint/2010/main" val="297122384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t="12029" b="12029"/>
          <a:stretch>
            <a:fillRect/>
          </a:stretch>
        </p:blipFill>
        <p:spPr>
          <a:xfrm>
            <a:off x="211644" y="1654966"/>
            <a:ext cx="8628395" cy="4913504"/>
          </a:xfrm>
          <a:prstGeom prst="rect">
            <a:avLst/>
          </a:prstGeom>
        </p:spPr>
      </p:pic>
    </p:spTree>
    <p:extLst>
      <p:ext uri="{BB962C8B-B14F-4D97-AF65-F5344CB8AC3E}">
        <p14:creationId xmlns:p14="http://schemas.microsoft.com/office/powerpoint/2010/main" val="6519312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Environmental Disorders</a:t>
            </a:r>
            <a:endParaRPr lang="en-US" b="1" dirty="0">
              <a:solidFill>
                <a:srgbClr val="008000"/>
              </a:solidFill>
            </a:endParaRPr>
          </a:p>
        </p:txBody>
      </p:sp>
      <p:sp>
        <p:nvSpPr>
          <p:cNvPr id="3" name="Content Placeholder 2"/>
          <p:cNvSpPr>
            <a:spLocks noGrp="1"/>
          </p:cNvSpPr>
          <p:nvPr>
            <p:ph idx="1"/>
          </p:nvPr>
        </p:nvSpPr>
        <p:spPr>
          <a:xfrm>
            <a:off x="988359" y="1371600"/>
            <a:ext cx="7167284" cy="5299728"/>
          </a:xfrm>
        </p:spPr>
        <p:txBody>
          <a:bodyPr>
            <a:normAutofit/>
          </a:bodyPr>
          <a:lstStyle/>
          <a:p>
            <a:r>
              <a:rPr lang="en-US" sz="3200" dirty="0" smtClean="0">
                <a:latin typeface="+mj-lt"/>
              </a:rPr>
              <a:t>Blossom drop/lack of fruit set</a:t>
            </a:r>
          </a:p>
          <a:p>
            <a:r>
              <a:rPr lang="en-US" sz="3200" dirty="0" smtClean="0">
                <a:latin typeface="+mj-lt"/>
              </a:rPr>
              <a:t>Blossom end rot</a:t>
            </a:r>
          </a:p>
          <a:p>
            <a:r>
              <a:rPr lang="en-US" sz="3200" dirty="0" err="1" smtClean="0">
                <a:latin typeface="+mj-lt"/>
              </a:rPr>
              <a:t>Catfacing</a:t>
            </a:r>
            <a:endParaRPr lang="en-US" sz="3200" dirty="0" smtClean="0">
              <a:latin typeface="+mj-lt"/>
            </a:endParaRPr>
          </a:p>
          <a:p>
            <a:r>
              <a:rPr lang="en-US" sz="3200" dirty="0" smtClean="0">
                <a:latin typeface="+mj-lt"/>
              </a:rPr>
              <a:t>Fruit cracks</a:t>
            </a:r>
          </a:p>
          <a:p>
            <a:r>
              <a:rPr lang="en-US" sz="3200" dirty="0" smtClean="0">
                <a:latin typeface="+mj-lt"/>
              </a:rPr>
              <a:t>Overwatering</a:t>
            </a:r>
          </a:p>
          <a:p>
            <a:r>
              <a:rPr lang="en-US" sz="3200" dirty="0" smtClean="0">
                <a:latin typeface="+mj-lt"/>
              </a:rPr>
              <a:t>Sunscald</a:t>
            </a:r>
          </a:p>
          <a:p>
            <a:r>
              <a:rPr lang="en-US" sz="3200" dirty="0" smtClean="0">
                <a:latin typeface="+mj-lt"/>
              </a:rPr>
              <a:t>Tomato leaf roll</a:t>
            </a:r>
            <a:endParaRPr lang="en-US" sz="3200" dirty="0">
              <a:latin typeface="+mj-lt"/>
            </a:endParaRPr>
          </a:p>
        </p:txBody>
      </p:sp>
    </p:spTree>
    <p:extLst>
      <p:ext uri="{BB962C8B-B14F-4D97-AF65-F5344CB8AC3E}">
        <p14:creationId xmlns:p14="http://schemas.microsoft.com/office/powerpoint/2010/main" val="2495117045"/>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Blossom End Rot</a:t>
            </a:r>
            <a:endParaRPr lang="en-US" b="1" dirty="0">
              <a:solidFill>
                <a:srgbClr val="008000"/>
              </a:solidFill>
            </a:endParaRPr>
          </a:p>
        </p:txBody>
      </p:sp>
      <p:pic>
        <p:nvPicPr>
          <p:cNvPr id="4" name="Content Placeholder 3" descr="hoto"/>
          <p:cNvPicPr>
            <a:picLocks noGrp="1"/>
          </p:cNvPicPr>
          <p:nvPr>
            <p:ph idx="1"/>
          </p:nvPr>
        </p:nvPicPr>
        <p:blipFill>
          <a:blip r:embed="rId3"/>
          <a:srcRect l="-7484" r="-7484"/>
          <a:stretch>
            <a:fillRect/>
          </a:stretch>
        </p:blipFill>
        <p:spPr bwMode="auto">
          <a:xfrm>
            <a:off x="3613312" y="1912036"/>
            <a:ext cx="5530688" cy="3572026"/>
          </a:xfrm>
          <a:prstGeom prst="rect">
            <a:avLst/>
          </a:prstGeom>
          <a:noFill/>
          <a:ln w="9525">
            <a:noFill/>
            <a:miter lim="800000"/>
            <a:headEnd/>
            <a:tailEnd/>
          </a:ln>
        </p:spPr>
      </p:pic>
      <p:pic>
        <p:nvPicPr>
          <p:cNvPr id="7" name="Picture 6" descr="hoto"/>
          <p:cNvPicPr/>
          <p:nvPr/>
        </p:nvPicPr>
        <p:blipFill>
          <a:blip r:embed="rId4"/>
          <a:srcRect/>
          <a:stretch>
            <a:fillRect/>
          </a:stretch>
        </p:blipFill>
        <p:spPr bwMode="auto">
          <a:xfrm>
            <a:off x="355902" y="2387706"/>
            <a:ext cx="4415851" cy="336746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rgbClr val="008000"/>
                </a:solidFill>
              </a:rPr>
              <a:t>Catfacing</a:t>
            </a:r>
            <a:endParaRPr lang="en-US" b="1" dirty="0">
              <a:solidFill>
                <a:srgbClr val="008000"/>
              </a:solidFill>
            </a:endParaRPr>
          </a:p>
        </p:txBody>
      </p:sp>
      <p:pic>
        <p:nvPicPr>
          <p:cNvPr id="4" name="Content Placeholder 3" descr="hoto"/>
          <p:cNvPicPr>
            <a:picLocks noGrp="1"/>
          </p:cNvPicPr>
          <p:nvPr>
            <p:ph idx="1"/>
          </p:nvPr>
        </p:nvPicPr>
        <p:blipFill>
          <a:blip r:embed="rId3"/>
          <a:srcRect l="-8277" r="6782" b="14541"/>
          <a:stretch>
            <a:fillRect/>
          </a:stretch>
        </p:blipFill>
        <p:spPr bwMode="auto">
          <a:xfrm>
            <a:off x="0" y="1371600"/>
            <a:ext cx="4905472" cy="2935153"/>
          </a:xfrm>
          <a:prstGeom prst="rect">
            <a:avLst/>
          </a:prstGeom>
          <a:noFill/>
          <a:ln w="9525">
            <a:noFill/>
            <a:miter lim="800000"/>
            <a:headEnd/>
            <a:tailEnd/>
          </a:ln>
        </p:spPr>
      </p:pic>
      <p:pic>
        <p:nvPicPr>
          <p:cNvPr id="5" name="Picture 4" descr="hoto"/>
          <p:cNvPicPr/>
          <p:nvPr/>
        </p:nvPicPr>
        <p:blipFill>
          <a:blip r:embed="rId4"/>
          <a:srcRect l="16867" r="6382"/>
          <a:stretch>
            <a:fillRect/>
          </a:stretch>
        </p:blipFill>
        <p:spPr bwMode="auto">
          <a:xfrm>
            <a:off x="3511597" y="3768659"/>
            <a:ext cx="2787749" cy="2888712"/>
          </a:xfrm>
          <a:prstGeom prst="rect">
            <a:avLst/>
          </a:prstGeom>
          <a:noFill/>
          <a:ln w="9525">
            <a:noFill/>
            <a:miter lim="800000"/>
            <a:headEnd/>
            <a:tailEnd/>
          </a:ln>
        </p:spPr>
      </p:pic>
      <p:pic>
        <p:nvPicPr>
          <p:cNvPr id="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0487" y="1625791"/>
            <a:ext cx="3629060" cy="3290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Fruit Cracks</a:t>
            </a:r>
            <a:endParaRPr lang="en-US" b="1" dirty="0">
              <a:solidFill>
                <a:srgbClr val="008000"/>
              </a:solidFill>
            </a:endParaRPr>
          </a:p>
        </p:txBody>
      </p:sp>
      <p:pic>
        <p:nvPicPr>
          <p:cNvPr id="4" name="Content Placeholder 3" descr="hoto"/>
          <p:cNvPicPr>
            <a:picLocks noGrp="1"/>
          </p:cNvPicPr>
          <p:nvPr>
            <p:ph idx="1"/>
          </p:nvPr>
        </p:nvPicPr>
        <p:blipFill>
          <a:blip r:embed="rId3"/>
          <a:srcRect t="7101" b="7101"/>
          <a:stretch>
            <a:fillRect/>
          </a:stretch>
        </p:blipFill>
        <p:spPr bwMode="auto">
          <a:xfrm>
            <a:off x="4158242" y="3857815"/>
            <a:ext cx="4301622" cy="2623017"/>
          </a:xfrm>
          <a:prstGeom prst="rect">
            <a:avLst/>
          </a:prstGeom>
          <a:noFill/>
          <a:ln w="9525">
            <a:noFill/>
            <a:miter lim="800000"/>
            <a:headEnd/>
            <a:tailEnd/>
          </a:ln>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240" y="1532207"/>
            <a:ext cx="2955775" cy="2100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8520" y="1568492"/>
            <a:ext cx="2750533" cy="2060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6676" y="1568492"/>
            <a:ext cx="2221119" cy="2060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4719" y="3857815"/>
            <a:ext cx="2432900" cy="264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Sun Scald</a:t>
            </a:r>
            <a:endParaRPr lang="en-US" b="1" dirty="0">
              <a:solidFill>
                <a:srgbClr val="008000"/>
              </a:solidFill>
            </a:endParaRPr>
          </a:p>
        </p:txBody>
      </p:sp>
      <p:pic>
        <p:nvPicPr>
          <p:cNvPr id="4" name="Content Placeholder 3" descr="hoto"/>
          <p:cNvPicPr>
            <a:picLocks noGrp="1"/>
          </p:cNvPicPr>
          <p:nvPr>
            <p:ph idx="1"/>
          </p:nvPr>
        </p:nvPicPr>
        <p:blipFill>
          <a:blip r:embed="rId3"/>
          <a:srcRect l="-81955" r="-81955"/>
          <a:stretch>
            <a:fillRect/>
          </a:stretch>
        </p:blipFill>
        <p:spPr bwMode="auto">
          <a:xfrm>
            <a:off x="3122269" y="1783616"/>
            <a:ext cx="7167284" cy="4342548"/>
          </a:xfrm>
          <a:prstGeom prst="rect">
            <a:avLst/>
          </a:prstGeom>
          <a:noFill/>
          <a:ln w="9525">
            <a:noFill/>
            <a:miter lim="800000"/>
            <a:headEnd/>
            <a:tailEnd/>
          </a:ln>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776" y="2224582"/>
            <a:ext cx="4323565" cy="3242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Tomato leaf roll</a:t>
            </a:r>
            <a:endParaRPr lang="en-US" b="1" dirty="0">
              <a:solidFill>
                <a:srgbClr val="008000"/>
              </a:solidFill>
            </a:endParaRPr>
          </a:p>
        </p:txBody>
      </p:sp>
      <p:pic>
        <p:nvPicPr>
          <p:cNvPr id="4" name="Content Placeholder 3" descr="hoto"/>
          <p:cNvPicPr>
            <a:picLocks noGrp="1"/>
          </p:cNvPicPr>
          <p:nvPr>
            <p:ph idx="1"/>
          </p:nvPr>
        </p:nvPicPr>
        <p:blipFill>
          <a:blip r:embed="rId3"/>
          <a:srcRect t="7011" b="7011"/>
          <a:stretch>
            <a:fillRect/>
          </a:stretch>
        </p:blipFill>
        <p:spPr bwMode="auto">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6" y="275391"/>
            <a:ext cx="7918450" cy="1096209"/>
          </a:xfrm>
        </p:spPr>
        <p:txBody>
          <a:bodyPr/>
          <a:lstStyle/>
          <a:p>
            <a:r>
              <a:rPr lang="en-US" b="1" dirty="0" smtClean="0">
                <a:solidFill>
                  <a:srgbClr val="008000"/>
                </a:solidFill>
              </a:rPr>
              <a:t>Beware of Overwatering</a:t>
            </a:r>
            <a:endParaRPr lang="en-US" b="1" dirty="0">
              <a:solidFill>
                <a:srgbClr val="008000"/>
              </a:solidFill>
            </a:endParaRPr>
          </a:p>
        </p:txBody>
      </p:sp>
      <p:sp>
        <p:nvSpPr>
          <p:cNvPr id="3" name="Content Placeholder 2"/>
          <p:cNvSpPr>
            <a:spLocks noGrp="1"/>
          </p:cNvSpPr>
          <p:nvPr>
            <p:ph idx="1"/>
          </p:nvPr>
        </p:nvSpPr>
        <p:spPr>
          <a:xfrm>
            <a:off x="988359" y="1371601"/>
            <a:ext cx="7167284" cy="5355554"/>
          </a:xfrm>
        </p:spPr>
        <p:txBody>
          <a:bodyPr>
            <a:normAutofit/>
          </a:bodyPr>
          <a:lstStyle/>
          <a:p>
            <a:r>
              <a:rPr lang="en-US" sz="3200" b="1" dirty="0" smtClean="0">
                <a:latin typeface="+mj-lt"/>
              </a:rPr>
              <a:t>Symptoms:</a:t>
            </a:r>
          </a:p>
          <a:p>
            <a:r>
              <a:rPr lang="en-US" sz="3200" dirty="0" smtClean="0">
                <a:latin typeface="+mj-lt"/>
              </a:rPr>
              <a:t>Yellowing leaves</a:t>
            </a:r>
          </a:p>
          <a:p>
            <a:r>
              <a:rPr lang="en-US" sz="3200" dirty="0" smtClean="0">
                <a:latin typeface="+mj-lt"/>
              </a:rPr>
              <a:t>Root rot</a:t>
            </a:r>
          </a:p>
          <a:p>
            <a:r>
              <a:rPr lang="en-US" sz="3200" dirty="0" smtClean="0">
                <a:latin typeface="+mj-lt"/>
              </a:rPr>
              <a:t>Little or no fruit set on young plants</a:t>
            </a:r>
          </a:p>
          <a:p>
            <a:r>
              <a:rPr lang="en-US" sz="3200" dirty="0" smtClean="0">
                <a:latin typeface="+mj-lt"/>
              </a:rPr>
              <a:t>Cracks</a:t>
            </a:r>
          </a:p>
          <a:p>
            <a:r>
              <a:rPr lang="en-US" sz="3200" dirty="0" smtClean="0">
                <a:latin typeface="+mj-lt"/>
              </a:rPr>
              <a:t>Leaf roll</a:t>
            </a:r>
          </a:p>
          <a:p>
            <a:r>
              <a:rPr lang="en-US" sz="3200" dirty="0" smtClean="0">
                <a:latin typeface="+mj-lt"/>
              </a:rPr>
              <a:t>Large, watery, tasteless tomatoes</a:t>
            </a:r>
          </a:p>
          <a:p>
            <a:endParaRPr lang="en-US" sz="3200" dirty="0" smtClean="0">
              <a:latin typeface="+mj-lt"/>
            </a:endParaRPr>
          </a:p>
        </p:txBody>
      </p:sp>
    </p:spTree>
    <p:extLst>
      <p:ext uri="{BB962C8B-B14F-4D97-AF65-F5344CB8AC3E}">
        <p14:creationId xmlns:p14="http://schemas.microsoft.com/office/powerpoint/2010/main" val="3325586163"/>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2776" y="412750"/>
            <a:ext cx="7918450" cy="958850"/>
          </a:xfrm>
        </p:spPr>
        <p:txBody>
          <a:bodyPr/>
          <a:lstStyle/>
          <a:p>
            <a:r>
              <a:rPr lang="en-US" b="1" dirty="0" smtClean="0">
                <a:solidFill>
                  <a:srgbClr val="008000"/>
                </a:solidFill>
              </a:rPr>
              <a:t>But Still . . . . </a:t>
            </a:r>
            <a:endParaRPr lang="en-US" b="1" dirty="0">
              <a:solidFill>
                <a:srgbClr val="008000"/>
              </a:solidFill>
            </a:endParaRPr>
          </a:p>
        </p:txBody>
      </p:sp>
      <p:pic>
        <p:nvPicPr>
          <p:cNvPr id="2" name="Content Placeholder 1" descr="Tomatoes w watering at the side.png"/>
          <p:cNvPicPr>
            <a:picLocks noGrp="1" noChangeAspect="1"/>
          </p:cNvPicPr>
          <p:nvPr>
            <p:ph idx="1"/>
          </p:nvPr>
        </p:nvPicPr>
        <p:blipFill>
          <a:blip r:embed="rId2">
            <a:extLst>
              <a:ext uri="{28A0092B-C50C-407E-A947-70E740481C1C}">
                <a14:useLocalDpi xmlns:a14="http://schemas.microsoft.com/office/drawing/2010/main" val="0"/>
              </a:ext>
            </a:extLst>
          </a:blip>
          <a:srcRect l="-62521" r="-62521"/>
          <a:stretch>
            <a:fillRect/>
          </a:stretch>
        </p:blipFill>
        <p:spPr>
          <a:xfrm>
            <a:off x="-1888404" y="1371600"/>
            <a:ext cx="8003260" cy="4555482"/>
          </a:xfrm>
        </p:spPr>
      </p:pic>
      <p:pic>
        <p:nvPicPr>
          <p:cNvPr id="3" name="Picture 2" descr="Overhead Watering-Tomato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1975" y="3048001"/>
            <a:ext cx="4772025" cy="3095624"/>
          </a:xfrm>
          <a:prstGeom prst="rect">
            <a:avLst/>
          </a:prstGeom>
        </p:spPr>
      </p:pic>
      <p:sp>
        <p:nvSpPr>
          <p:cNvPr id="7" name="TextBox 6"/>
          <p:cNvSpPr txBox="1"/>
          <p:nvPr/>
        </p:nvSpPr>
        <p:spPr>
          <a:xfrm>
            <a:off x="4699001" y="1111249"/>
            <a:ext cx="3832226" cy="1569660"/>
          </a:xfrm>
          <a:prstGeom prst="rect">
            <a:avLst/>
          </a:prstGeom>
          <a:noFill/>
        </p:spPr>
        <p:txBody>
          <a:bodyPr wrap="square" rtlCol="0">
            <a:spAutoFit/>
          </a:bodyPr>
          <a:lstStyle/>
          <a:p>
            <a:r>
              <a:rPr lang="en-US" sz="3200" dirty="0" smtClean="0">
                <a:latin typeface="+mj-lt"/>
              </a:rPr>
              <a:t>Water deeply and regularly, and NOT from overhead!</a:t>
            </a:r>
            <a:endParaRPr lang="en-US" sz="3200" dirty="0">
              <a:latin typeface="+mj-lt"/>
            </a:endParaRPr>
          </a:p>
        </p:txBody>
      </p:sp>
      <p:sp>
        <p:nvSpPr>
          <p:cNvPr id="11" name="Multiply 10"/>
          <p:cNvSpPr/>
          <p:nvPr/>
        </p:nvSpPr>
        <p:spPr>
          <a:xfrm>
            <a:off x="6048375" y="4175124"/>
            <a:ext cx="3579654" cy="2444750"/>
          </a:xfrm>
          <a:prstGeom prst="mathMultiply">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3038585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Find All Kinds of Help</a:t>
            </a:r>
            <a:endParaRPr lang="en-US" b="1" dirty="0">
              <a:solidFill>
                <a:srgbClr val="008000"/>
              </a:solidFill>
            </a:endParaRPr>
          </a:p>
        </p:txBody>
      </p:sp>
      <p:sp>
        <p:nvSpPr>
          <p:cNvPr id="5" name="Content Placeholder 4"/>
          <p:cNvSpPr>
            <a:spLocks noGrp="1"/>
          </p:cNvSpPr>
          <p:nvPr>
            <p:ph idx="1"/>
          </p:nvPr>
        </p:nvSpPr>
        <p:spPr>
          <a:xfrm>
            <a:off x="988359" y="1371600"/>
            <a:ext cx="7775368" cy="4754563"/>
          </a:xfrm>
        </p:spPr>
        <p:txBody>
          <a:bodyPr>
            <a:normAutofit/>
          </a:bodyPr>
          <a:lstStyle/>
          <a:p>
            <a:r>
              <a:rPr lang="en-US" sz="3200" dirty="0" smtClean="0">
                <a:latin typeface="+mj-lt"/>
              </a:rPr>
              <a:t>In your search engine:</a:t>
            </a:r>
          </a:p>
          <a:p>
            <a:r>
              <a:rPr lang="en-US" sz="3200" dirty="0" smtClean="0">
                <a:latin typeface="+mj-lt"/>
              </a:rPr>
              <a:t>UC IPM Tomato pests</a:t>
            </a:r>
          </a:p>
          <a:p>
            <a:r>
              <a:rPr lang="en-US" sz="3200" dirty="0" smtClean="0">
                <a:latin typeface="+mj-lt"/>
              </a:rPr>
              <a:t>Or</a:t>
            </a:r>
          </a:p>
          <a:p>
            <a:r>
              <a:rPr lang="en-US" sz="3200" dirty="0" smtClean="0">
                <a:latin typeface="+mj-lt"/>
              </a:rPr>
              <a:t>http://</a:t>
            </a:r>
            <a:r>
              <a:rPr lang="en-US" sz="3200" dirty="0" err="1" smtClean="0">
                <a:latin typeface="+mj-lt"/>
              </a:rPr>
              <a:t>www.ipm.ucdavis.edu</a:t>
            </a:r>
            <a:r>
              <a:rPr lang="en-US" sz="3200" dirty="0" smtClean="0">
                <a:latin typeface="+mj-lt"/>
              </a:rPr>
              <a:t>/PMG/GARDEN/VEGES/</a:t>
            </a:r>
            <a:r>
              <a:rPr lang="en-US" sz="3200" dirty="0" err="1" smtClean="0">
                <a:latin typeface="+mj-lt"/>
              </a:rPr>
              <a:t>tomato.html</a:t>
            </a:r>
            <a:endParaRPr lang="en-US" sz="3200" dirty="0" smtClean="0">
              <a:latin typeface="+mj-lt"/>
            </a:endParaRPr>
          </a:p>
          <a:p>
            <a:r>
              <a:rPr lang="en-US" sz="2400" dirty="0" smtClean="0">
                <a:latin typeface="+mj-lt"/>
              </a:rPr>
              <a:t>This will be on our public website next week, so you will be able to just click it!</a:t>
            </a:r>
            <a:endParaRPr lang="en-US" sz="2400" dirty="0">
              <a:latin typeface="+mj-lt"/>
            </a:endParaRPr>
          </a:p>
        </p:txBody>
      </p:sp>
    </p:spTree>
    <p:extLst>
      <p:ext uri="{BB962C8B-B14F-4D97-AF65-F5344CB8AC3E}">
        <p14:creationId xmlns:p14="http://schemas.microsoft.com/office/powerpoint/2010/main" val="2208461753"/>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Harvest and Storage</a:t>
            </a:r>
            <a:endParaRPr lang="en-US" b="1" dirty="0">
              <a:solidFill>
                <a:srgbClr val="008000"/>
              </a:solidFill>
            </a:endParaRPr>
          </a:p>
        </p:txBody>
      </p:sp>
      <p:sp>
        <p:nvSpPr>
          <p:cNvPr id="3" name="Content Placeholder 2"/>
          <p:cNvSpPr>
            <a:spLocks noGrp="1"/>
          </p:cNvSpPr>
          <p:nvPr>
            <p:ph idx="1"/>
          </p:nvPr>
        </p:nvSpPr>
        <p:spPr>
          <a:xfrm>
            <a:off x="988359" y="1229408"/>
            <a:ext cx="7167284" cy="5512068"/>
          </a:xfrm>
        </p:spPr>
        <p:txBody>
          <a:bodyPr>
            <a:normAutofit/>
          </a:bodyPr>
          <a:lstStyle/>
          <a:p>
            <a:pPr marL="457200" indent="-457200">
              <a:buFont typeface="Arial" panose="020B0604020202020204" pitchFamily="34" charset="0"/>
              <a:buChar char="•"/>
            </a:pPr>
            <a:endParaRPr lang="en-US" sz="2400" dirty="0" smtClean="0">
              <a:solidFill>
                <a:prstClr val="black"/>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smtClean="0">
                <a:solidFill>
                  <a:srgbClr val="000000"/>
                </a:solidFill>
                <a:latin typeface="Arial" panose="020B0604020202020204" pitchFamily="34" charset="0"/>
                <a:cs typeface="Arial" panose="020B0604020202020204" pitchFamily="34" charset="0"/>
              </a:rPr>
              <a:t>When </a:t>
            </a:r>
            <a:r>
              <a:rPr lang="en-US" sz="3200" dirty="0">
                <a:solidFill>
                  <a:srgbClr val="000000"/>
                </a:solidFill>
                <a:latin typeface="Arial" panose="020B0604020202020204" pitchFamily="34" charset="0"/>
                <a:cs typeface="Arial" panose="020B0604020202020204" pitchFamily="34" charset="0"/>
              </a:rPr>
              <a:t>to harvest.</a:t>
            </a:r>
          </a:p>
          <a:p>
            <a:pPr marL="457200" indent="-457200">
              <a:buFont typeface="Arial" panose="020B0604020202020204" pitchFamily="34" charset="0"/>
              <a:buChar char="•"/>
            </a:pPr>
            <a:r>
              <a:rPr lang="en-US" sz="3200" dirty="0">
                <a:solidFill>
                  <a:srgbClr val="000000"/>
                </a:solidFill>
                <a:latin typeface="Arial" panose="020B0604020202020204" pitchFamily="34" charset="0"/>
                <a:cs typeface="Arial" panose="020B0604020202020204" pitchFamily="34" charset="0"/>
              </a:rPr>
              <a:t>How to harvest.</a:t>
            </a:r>
          </a:p>
          <a:p>
            <a:pPr marL="457200" indent="-457200">
              <a:buFont typeface="Arial" panose="020B0604020202020204" pitchFamily="34" charset="0"/>
              <a:buChar char="•"/>
            </a:pPr>
            <a:r>
              <a:rPr lang="en-US" sz="3200" dirty="0">
                <a:solidFill>
                  <a:srgbClr val="000000"/>
                </a:solidFill>
                <a:latin typeface="Arial" panose="020B0604020202020204" pitchFamily="34" charset="0"/>
                <a:cs typeface="Arial" panose="020B0604020202020204" pitchFamily="34" charset="0"/>
              </a:rPr>
              <a:t>Extending your tomato harvest.</a:t>
            </a:r>
          </a:p>
          <a:p>
            <a:pPr marL="457200" indent="-457200">
              <a:buFont typeface="Arial" panose="020B0604020202020204" pitchFamily="34" charset="0"/>
              <a:buChar char="•"/>
            </a:pPr>
            <a:r>
              <a:rPr lang="en-US" sz="3200" dirty="0">
                <a:solidFill>
                  <a:srgbClr val="000000"/>
                </a:solidFill>
                <a:latin typeface="Arial" panose="020B0604020202020204" pitchFamily="34" charset="0"/>
                <a:cs typeface="Arial" panose="020B0604020202020204" pitchFamily="34" charset="0"/>
              </a:rPr>
              <a:t>Ripening green tomatoes.</a:t>
            </a:r>
          </a:p>
          <a:p>
            <a:pPr marL="457200" indent="-457200">
              <a:buFont typeface="Arial" panose="020B0604020202020204" pitchFamily="34" charset="0"/>
              <a:buChar char="•"/>
            </a:pPr>
            <a:r>
              <a:rPr lang="en-US" sz="3200" dirty="0">
                <a:solidFill>
                  <a:srgbClr val="000000"/>
                </a:solidFill>
                <a:latin typeface="Arial" panose="020B0604020202020204" pitchFamily="34" charset="0"/>
                <a:cs typeface="Arial" panose="020B0604020202020204" pitchFamily="34" charset="0"/>
              </a:rPr>
              <a:t>Refrigerating tomatoes.</a:t>
            </a:r>
          </a:p>
          <a:p>
            <a:pPr marL="457200" indent="-457200">
              <a:buFont typeface="Arial" panose="020B0604020202020204" pitchFamily="34" charset="0"/>
              <a:buChar char="•"/>
            </a:pPr>
            <a:r>
              <a:rPr lang="en-US" sz="3200" dirty="0">
                <a:solidFill>
                  <a:srgbClr val="000000"/>
                </a:solidFill>
                <a:latin typeface="Arial" panose="020B0604020202020204" pitchFamily="34" charset="0"/>
                <a:cs typeface="Arial" panose="020B0604020202020204" pitchFamily="34" charset="0"/>
              </a:rPr>
              <a:t>Storing tomatoes</a:t>
            </a:r>
            <a:r>
              <a:rPr lang="en-US" sz="3200" dirty="0">
                <a:solidFill>
                  <a:srgbClr val="008000"/>
                </a:solidFill>
                <a:latin typeface="Arial" panose="020B0604020202020204" pitchFamily="34" charset="0"/>
                <a:cs typeface="Arial" panose="020B0604020202020204" pitchFamily="34" charset="0"/>
              </a:rPr>
              <a:t>.</a:t>
            </a:r>
          </a:p>
          <a:p>
            <a:endParaRPr lang="en-US" dirty="0"/>
          </a:p>
        </p:txBody>
      </p:sp>
      <p:sp>
        <p:nvSpPr>
          <p:cNvPr id="4" name="Rectangle 3"/>
          <p:cNvSpPr/>
          <p:nvPr/>
        </p:nvSpPr>
        <p:spPr>
          <a:xfrm>
            <a:off x="4479667" y="3244334"/>
            <a:ext cx="18466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136952933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Today’s Team</a:t>
            </a:r>
            <a:endParaRPr lang="en-US" b="1" dirty="0">
              <a:solidFill>
                <a:srgbClr val="008000"/>
              </a:solidFill>
            </a:endParaRPr>
          </a:p>
        </p:txBody>
      </p:sp>
      <p:sp>
        <p:nvSpPr>
          <p:cNvPr id="3" name="Content Placeholder 2"/>
          <p:cNvSpPr>
            <a:spLocks noGrp="1"/>
          </p:cNvSpPr>
          <p:nvPr>
            <p:ph idx="1"/>
          </p:nvPr>
        </p:nvSpPr>
        <p:spPr>
          <a:xfrm>
            <a:off x="988359" y="1371600"/>
            <a:ext cx="7167284" cy="4754563"/>
          </a:xfrm>
        </p:spPr>
        <p:txBody>
          <a:bodyPr>
            <a:normAutofit/>
          </a:bodyPr>
          <a:lstStyle/>
          <a:p>
            <a:r>
              <a:rPr lang="en-US" sz="3200" dirty="0" smtClean="0">
                <a:solidFill>
                  <a:srgbClr val="000000"/>
                </a:solidFill>
                <a:latin typeface="+mj-lt"/>
              </a:rPr>
              <a:t>Barbara O’Meara</a:t>
            </a:r>
          </a:p>
          <a:p>
            <a:r>
              <a:rPr lang="en-US" sz="3200" dirty="0" smtClean="0">
                <a:solidFill>
                  <a:srgbClr val="000000"/>
                </a:solidFill>
                <a:latin typeface="+mj-lt"/>
              </a:rPr>
              <a:t>Jane Berger</a:t>
            </a:r>
          </a:p>
          <a:p>
            <a:r>
              <a:rPr lang="en-US" sz="3200" dirty="0" smtClean="0">
                <a:solidFill>
                  <a:srgbClr val="000000"/>
                </a:solidFill>
                <a:latin typeface="+mj-lt"/>
              </a:rPr>
              <a:t>Pat Woodbridge</a:t>
            </a:r>
          </a:p>
          <a:p>
            <a:r>
              <a:rPr lang="en-US" sz="3200" dirty="0" smtClean="0">
                <a:solidFill>
                  <a:srgbClr val="000000"/>
                </a:solidFill>
                <a:latin typeface="+mj-lt"/>
              </a:rPr>
              <a:t>Gayle Nelson</a:t>
            </a:r>
          </a:p>
          <a:p>
            <a:r>
              <a:rPr lang="en-US" sz="3200" dirty="0" smtClean="0">
                <a:solidFill>
                  <a:srgbClr val="000000"/>
                </a:solidFill>
                <a:latin typeface="+mj-lt"/>
              </a:rPr>
              <a:t>The Front of the House Team . . . </a:t>
            </a:r>
          </a:p>
          <a:p>
            <a:endParaRPr lang="en-US" sz="3200" dirty="0">
              <a:solidFill>
                <a:srgbClr val="000000"/>
              </a:solidFill>
              <a:latin typeface="+mj-lt"/>
            </a:endParaRPr>
          </a:p>
        </p:txBody>
      </p:sp>
    </p:spTree>
    <p:extLst>
      <p:ext uri="{BB962C8B-B14F-4D97-AF65-F5344CB8AC3E}">
        <p14:creationId xmlns:p14="http://schemas.microsoft.com/office/powerpoint/2010/main" val="1809584033"/>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254" y="116342"/>
            <a:ext cx="8977745" cy="815545"/>
          </a:xfrm>
        </p:spPr>
        <p:txBody>
          <a:bodyPr>
            <a:noAutofit/>
          </a:bodyPr>
          <a:lstStyle/>
          <a:p>
            <a:r>
              <a:rPr lang="en-US" b="1" dirty="0" smtClean="0">
                <a:solidFill>
                  <a:srgbClr val="008000"/>
                </a:solidFill>
                <a:latin typeface="Arial" panose="020B0604020202020204" pitchFamily="34" charset="0"/>
                <a:ea typeface="Gungsuh" panose="02030600000101010101" pitchFamily="18" charset="-127"/>
                <a:cs typeface="Arial" panose="020B0604020202020204" pitchFamily="34" charset="0"/>
              </a:rPr>
              <a:t>When to Harvest</a:t>
            </a:r>
            <a:endParaRPr lang="en-US" b="1" dirty="0">
              <a:solidFill>
                <a:srgbClr val="008000"/>
              </a:solidFill>
              <a:latin typeface="Arial" panose="020B0604020202020204" pitchFamily="34" charset="0"/>
              <a:ea typeface="Gungsuh" panose="02030600000101010101" pitchFamily="18" charset="-127"/>
              <a:cs typeface="Arial" panose="020B0604020202020204" pitchFamily="34" charset="0"/>
            </a:endParaRPr>
          </a:p>
        </p:txBody>
      </p:sp>
      <p:sp>
        <p:nvSpPr>
          <p:cNvPr id="3" name="Rectangle 2"/>
          <p:cNvSpPr/>
          <p:nvPr/>
        </p:nvSpPr>
        <p:spPr>
          <a:xfrm>
            <a:off x="280224" y="833032"/>
            <a:ext cx="4533678" cy="5509200"/>
          </a:xfrm>
          <a:prstGeom prst="rect">
            <a:avLst/>
          </a:prstGeom>
        </p:spPr>
        <p:txBody>
          <a:bodyPr wrap="square">
            <a:spAutoFit/>
          </a:bodyPr>
          <a:lstStyle/>
          <a:p>
            <a:r>
              <a:rPr lang="en-US" sz="3200" dirty="0" smtClean="0">
                <a:solidFill>
                  <a:prstClr val="black"/>
                </a:solidFill>
                <a:latin typeface="+mj-lt"/>
              </a:rPr>
              <a:t>When the tomato has reached full color. Once ripening begins check progress almost daily.</a:t>
            </a:r>
          </a:p>
          <a:p>
            <a:pPr marL="457200" indent="-457200">
              <a:buFont typeface="Arial" panose="020B0604020202020204" pitchFamily="34" charset="0"/>
              <a:buChar char="•"/>
            </a:pPr>
            <a:r>
              <a:rPr lang="en-US" sz="3200" dirty="0" smtClean="0">
                <a:solidFill>
                  <a:prstClr val="black"/>
                </a:solidFill>
                <a:latin typeface="+mj-lt"/>
              </a:rPr>
              <a:t>Know what was planted so that you’re not waiting for an orange tomato to turn red. All of the tomatoes in the photo are ripe</a:t>
            </a:r>
            <a:r>
              <a:rPr lang="en-US" sz="2800" dirty="0" smtClean="0">
                <a:solidFill>
                  <a:prstClr val="black"/>
                </a:solidFill>
              </a:rPr>
              <a:t>.</a:t>
            </a:r>
          </a:p>
        </p:txBody>
      </p:sp>
      <p:sp>
        <p:nvSpPr>
          <p:cNvPr id="6" name="Slide Number Placeholder 5"/>
          <p:cNvSpPr>
            <a:spLocks noGrp="1"/>
          </p:cNvSpPr>
          <p:nvPr>
            <p:ph type="sldNum" sz="quarter" idx="12"/>
          </p:nvPr>
        </p:nvSpPr>
        <p:spPr>
          <a:xfrm>
            <a:off x="6437168" y="6356351"/>
            <a:ext cx="2057400" cy="365125"/>
          </a:xfrm>
        </p:spPr>
        <p:txBody>
          <a:bodyPr/>
          <a:lstStyle/>
          <a:p>
            <a:fld id="{3F7D336E-AA2F-4395-A44B-D2F8BF539D6F}" type="slidenum">
              <a:rPr lang="en-US" smtClean="0">
                <a:solidFill>
                  <a:prstClr val="black">
                    <a:tint val="75000"/>
                  </a:prstClr>
                </a:solidFill>
              </a:rPr>
              <a:pPr/>
              <a:t>80</a:t>
            </a:fld>
            <a:endParaRPr lang="en-US" dirty="0">
              <a:solidFill>
                <a:prstClr val="black">
                  <a:tint val="75000"/>
                </a:prstClr>
              </a:solidFill>
            </a:endParaRPr>
          </a:p>
        </p:txBody>
      </p:sp>
      <p:pic>
        <p:nvPicPr>
          <p:cNvPr id="5122" name="Picture 2" descr="https://traveltoeat.com/wp-content/uploads/2012/06/wpid-Photo-Jun-13-2012-1014-P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6937" y="1696995"/>
            <a:ext cx="4019228" cy="4019228"/>
          </a:xfrm>
          <a:prstGeom prst="rect">
            <a:avLst/>
          </a:prstGeom>
          <a:noFill/>
          <a:ln w="38100">
            <a:solidFill>
              <a:srgbClr val="008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362728"/>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8000"/>
                </a:solidFill>
                <a:latin typeface="Arial" panose="020B0604020202020204" pitchFamily="34" charset="0"/>
                <a:ea typeface="Gungsuh" panose="02030600000101010101" pitchFamily="18" charset="-127"/>
                <a:cs typeface="Arial" panose="020B0604020202020204" pitchFamily="34" charset="0"/>
              </a:rPr>
              <a:t>When to Harvest</a:t>
            </a:r>
            <a:endParaRPr lang="en-US" dirty="0"/>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sz="3200" dirty="0">
                <a:solidFill>
                  <a:prstClr val="black"/>
                </a:solidFill>
                <a:latin typeface="+mj-lt"/>
              </a:rPr>
              <a:t>Know the predicted maturity of each plant. </a:t>
            </a:r>
          </a:p>
          <a:p>
            <a:pPr marL="914400" lvl="1" indent="-457200">
              <a:buFont typeface="Arial" panose="020B0604020202020204" pitchFamily="34" charset="0"/>
              <a:buChar char="•"/>
            </a:pPr>
            <a:r>
              <a:rPr lang="en-US" sz="3200" dirty="0">
                <a:solidFill>
                  <a:prstClr val="black"/>
                </a:solidFill>
                <a:latin typeface="+mj-lt"/>
              </a:rPr>
              <a:t>Early </a:t>
            </a:r>
            <a:r>
              <a:rPr lang="en-US" sz="3200" dirty="0" smtClean="0">
                <a:solidFill>
                  <a:prstClr val="black"/>
                </a:solidFill>
                <a:latin typeface="+mj-lt"/>
              </a:rPr>
              <a:t>Girls </a:t>
            </a:r>
            <a:r>
              <a:rPr lang="en-US" sz="3200" dirty="0">
                <a:solidFill>
                  <a:prstClr val="black"/>
                </a:solidFill>
                <a:latin typeface="+mj-lt"/>
              </a:rPr>
              <a:t>will mature at around 60 days.</a:t>
            </a:r>
          </a:p>
          <a:p>
            <a:pPr marL="914400" lvl="1" indent="-457200">
              <a:buFont typeface="Arial" panose="020B0604020202020204" pitchFamily="34" charset="0"/>
              <a:buChar char="•"/>
            </a:pPr>
            <a:r>
              <a:rPr lang="en-US" sz="3200" dirty="0">
                <a:solidFill>
                  <a:prstClr val="black"/>
                </a:solidFill>
                <a:latin typeface="+mj-lt"/>
              </a:rPr>
              <a:t>Brandywine will mature at around 90 to 100 days</a:t>
            </a:r>
          </a:p>
          <a:p>
            <a:endParaRPr lang="en-US" dirty="0"/>
          </a:p>
        </p:txBody>
      </p:sp>
    </p:spTree>
    <p:extLst>
      <p:ext uri="{BB962C8B-B14F-4D97-AF65-F5344CB8AC3E}">
        <p14:creationId xmlns:p14="http://schemas.microsoft.com/office/powerpoint/2010/main" val="3663192839"/>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255" y="116342"/>
            <a:ext cx="4779818" cy="815545"/>
          </a:xfrm>
        </p:spPr>
        <p:txBody>
          <a:bodyPr>
            <a:noAutofit/>
          </a:bodyPr>
          <a:lstStyle/>
          <a:p>
            <a:r>
              <a:rPr lang="en-US" b="1" dirty="0" smtClean="0">
                <a:solidFill>
                  <a:srgbClr val="008000"/>
                </a:solidFill>
                <a:latin typeface="Arial" panose="020B0604020202020204" pitchFamily="34" charset="0"/>
                <a:ea typeface="Gungsuh" panose="02030600000101010101" pitchFamily="18" charset="-127"/>
                <a:cs typeface="Arial" panose="020B0604020202020204" pitchFamily="34" charset="0"/>
              </a:rPr>
              <a:t>How to harvest</a:t>
            </a:r>
            <a:endParaRPr lang="en-US" b="1" dirty="0">
              <a:solidFill>
                <a:srgbClr val="008000"/>
              </a:solidFill>
              <a:latin typeface="Arial" panose="020B0604020202020204" pitchFamily="34" charset="0"/>
              <a:ea typeface="Gungsuh" panose="02030600000101010101" pitchFamily="18" charset="-127"/>
              <a:cs typeface="Arial" panose="020B0604020202020204" pitchFamily="34" charset="0"/>
            </a:endParaRPr>
          </a:p>
        </p:txBody>
      </p:sp>
      <p:sp>
        <p:nvSpPr>
          <p:cNvPr id="3" name="Rectangle 2"/>
          <p:cNvSpPr/>
          <p:nvPr/>
        </p:nvSpPr>
        <p:spPr>
          <a:xfrm>
            <a:off x="166255" y="1030740"/>
            <a:ext cx="4533678" cy="2554545"/>
          </a:xfrm>
          <a:prstGeom prst="rect">
            <a:avLst/>
          </a:prstGeom>
        </p:spPr>
        <p:txBody>
          <a:bodyPr wrap="square">
            <a:spAutoFit/>
          </a:bodyPr>
          <a:lstStyle/>
          <a:p>
            <a:r>
              <a:rPr lang="en-US" sz="3200" dirty="0" smtClean="0">
                <a:solidFill>
                  <a:prstClr val="black"/>
                </a:solidFill>
                <a:latin typeface="+mj-lt"/>
              </a:rPr>
              <a:t>Cut or gently twist off the fruits, supporting the vine at the same time to keep from damaging it.</a:t>
            </a:r>
          </a:p>
        </p:txBody>
      </p:sp>
      <p:sp>
        <p:nvSpPr>
          <p:cNvPr id="6" name="Slide Number Placeholder 5"/>
          <p:cNvSpPr>
            <a:spLocks noGrp="1"/>
          </p:cNvSpPr>
          <p:nvPr>
            <p:ph type="sldNum" sz="quarter" idx="12"/>
          </p:nvPr>
        </p:nvSpPr>
        <p:spPr>
          <a:xfrm>
            <a:off x="6437168" y="6356351"/>
            <a:ext cx="2057400" cy="365125"/>
          </a:xfrm>
        </p:spPr>
        <p:txBody>
          <a:bodyPr/>
          <a:lstStyle/>
          <a:p>
            <a:fld id="{3F7D336E-AA2F-4395-A44B-D2F8BF539D6F}" type="slidenum">
              <a:rPr lang="en-US" smtClean="0">
                <a:solidFill>
                  <a:prstClr val="black">
                    <a:tint val="75000"/>
                  </a:prstClr>
                </a:solidFill>
              </a:rPr>
              <a:pPr/>
              <a:t>82</a:t>
            </a:fld>
            <a:endParaRPr lang="en-US" dirty="0">
              <a:solidFill>
                <a:prstClr val="black">
                  <a:tint val="75000"/>
                </a:prstClr>
              </a:solidFill>
            </a:endParaRPr>
          </a:p>
        </p:txBody>
      </p:sp>
      <p:pic>
        <p:nvPicPr>
          <p:cNvPr id="8194" name="Picture 2" descr="http://news.bbcimg.co.uk/media/images/59618000/jpg/_59618781_596186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297" y="3217985"/>
            <a:ext cx="4314890" cy="3236168"/>
          </a:xfrm>
          <a:prstGeom prst="rect">
            <a:avLst/>
          </a:prstGeom>
          <a:noFill/>
          <a:ln w="38100">
            <a:solidFill>
              <a:srgbClr val="008000"/>
            </a:solidFill>
          </a:ln>
          <a:extLst>
            <a:ext uri="{909E8E84-426E-40dd-AFC4-6F175D3DCCD1}">
              <a14:hiddenFill xmlns:a14="http://schemas.microsoft.com/office/drawing/2010/main">
                <a:solidFill>
                  <a:srgbClr val="FFFFFF"/>
                </a:solidFill>
              </a14:hiddenFill>
            </a:ext>
          </a:extLst>
        </p:spPr>
      </p:pic>
      <p:pic>
        <p:nvPicPr>
          <p:cNvPr id="8196" name="Picture 4" descr="http://media.pennlive.com/life/photo/joelkarstenbaletomatoesjpg-d29d1e7fa5b9f6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4817" y="160369"/>
            <a:ext cx="3279752" cy="6561106"/>
          </a:xfrm>
          <a:prstGeom prst="rect">
            <a:avLst/>
          </a:prstGeom>
          <a:noFill/>
          <a:ln w="38100">
            <a:solidFill>
              <a:srgbClr val="008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23174"/>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779" y="181233"/>
            <a:ext cx="5369011" cy="2070289"/>
          </a:xfrm>
        </p:spPr>
        <p:txBody>
          <a:bodyPr>
            <a:noAutofit/>
          </a:bodyPr>
          <a:lstStyle/>
          <a:p>
            <a:pPr algn="l"/>
            <a:r>
              <a:rPr lang="en-US" b="1" dirty="0" smtClean="0">
                <a:solidFill>
                  <a:srgbClr val="008000"/>
                </a:solidFill>
                <a:latin typeface="Arial" panose="020B0604020202020204" pitchFamily="34" charset="0"/>
                <a:ea typeface="Gungsuh" panose="02030600000101010101" pitchFamily="18" charset="-127"/>
                <a:cs typeface="Arial" panose="020B0604020202020204" pitchFamily="34" charset="0"/>
              </a:rPr>
              <a:t>How to tell when a green variety tomato is ripe--</a:t>
            </a:r>
            <a:endParaRPr lang="en-US" b="1" dirty="0">
              <a:solidFill>
                <a:srgbClr val="008000"/>
              </a:solidFill>
              <a:latin typeface="Arial" panose="020B0604020202020204" pitchFamily="34" charset="0"/>
              <a:ea typeface="Gungsuh" panose="02030600000101010101" pitchFamily="18" charset="-127"/>
              <a:cs typeface="Arial" panose="020B0604020202020204" pitchFamily="34" charset="0"/>
            </a:endParaRPr>
          </a:p>
        </p:txBody>
      </p:sp>
      <p:sp>
        <p:nvSpPr>
          <p:cNvPr id="3" name="Rectangle 2"/>
          <p:cNvSpPr/>
          <p:nvPr/>
        </p:nvSpPr>
        <p:spPr>
          <a:xfrm>
            <a:off x="166255" y="838762"/>
            <a:ext cx="4483343" cy="1877437"/>
          </a:xfrm>
          <a:prstGeom prst="rect">
            <a:avLst/>
          </a:prstGeom>
        </p:spPr>
        <p:txBody>
          <a:bodyPr wrap="square">
            <a:spAutoFit/>
          </a:bodyPr>
          <a:lstStyle/>
          <a:p>
            <a:endParaRPr lang="en-US" sz="3000" dirty="0" smtClean="0">
              <a:solidFill>
                <a:prstClr val="black"/>
              </a:solidFill>
            </a:endParaRPr>
          </a:p>
          <a:p>
            <a:pPr marL="457200" indent="-457200">
              <a:buFont typeface="Arial"/>
              <a:buChar char="•"/>
            </a:pPr>
            <a:endParaRPr lang="en-US" sz="3000" dirty="0" smtClean="0">
              <a:solidFill>
                <a:prstClr val="black"/>
              </a:solidFill>
            </a:endParaRPr>
          </a:p>
          <a:p>
            <a:pPr marL="457200" indent="-457200">
              <a:buFont typeface="Arial"/>
              <a:buChar char="•"/>
            </a:pPr>
            <a:endParaRPr lang="en-US" sz="2800" dirty="0" smtClean="0">
              <a:solidFill>
                <a:prstClr val="black"/>
              </a:solidFill>
              <a:latin typeface="+mj-lt"/>
            </a:endParaRPr>
          </a:p>
          <a:p>
            <a:pPr marL="457200" indent="-457200">
              <a:buFont typeface="Arial"/>
              <a:buChar char="•"/>
            </a:pPr>
            <a:endParaRPr lang="en-US" sz="2800" dirty="0" smtClean="0">
              <a:solidFill>
                <a:prstClr val="black"/>
              </a:solidFill>
              <a:latin typeface="+mj-lt"/>
            </a:endParaRPr>
          </a:p>
        </p:txBody>
      </p:sp>
      <p:sp>
        <p:nvSpPr>
          <p:cNvPr id="6" name="Slide Number Placeholder 5"/>
          <p:cNvSpPr>
            <a:spLocks noGrp="1"/>
          </p:cNvSpPr>
          <p:nvPr>
            <p:ph type="sldNum" sz="quarter" idx="12"/>
          </p:nvPr>
        </p:nvSpPr>
        <p:spPr>
          <a:xfrm>
            <a:off x="6437168" y="6356351"/>
            <a:ext cx="2057400" cy="365125"/>
          </a:xfrm>
        </p:spPr>
        <p:txBody>
          <a:bodyPr/>
          <a:lstStyle/>
          <a:p>
            <a:fld id="{3F7D336E-AA2F-4395-A44B-D2F8BF539D6F}" type="slidenum">
              <a:rPr lang="en-US" smtClean="0">
                <a:solidFill>
                  <a:prstClr val="black">
                    <a:tint val="75000"/>
                  </a:prstClr>
                </a:solidFill>
              </a:rPr>
              <a:pPr/>
              <a:t>83</a:t>
            </a:fld>
            <a:endParaRPr lang="en-US" dirty="0">
              <a:solidFill>
                <a:prstClr val="black">
                  <a:tint val="75000"/>
                </a:prstClr>
              </a:solidFill>
            </a:endParaRPr>
          </a:p>
        </p:txBody>
      </p:sp>
      <p:pic>
        <p:nvPicPr>
          <p:cNvPr id="3074" name="Picture 2" descr="http://3.bp.blogspot.com/_lclVymJYsbU/THv22gpo-mI/AAAAAAAABKs/XODJVMhxDM8/s1600/green+tomatoe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6017" y="774357"/>
            <a:ext cx="3749256" cy="3303372"/>
          </a:xfrm>
          <a:prstGeom prst="rect">
            <a:avLst/>
          </a:prstGeom>
          <a:noFill/>
          <a:ln w="38100">
            <a:solidFill>
              <a:srgbClr val="008000"/>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87098" y="4166240"/>
            <a:ext cx="4058175" cy="2246769"/>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prstClr val="black"/>
                </a:solidFill>
                <a:latin typeface="+mj-lt"/>
              </a:rPr>
              <a:t>Green variety tomatoes </a:t>
            </a:r>
            <a:r>
              <a:rPr lang="en-US" sz="2800" dirty="0">
                <a:solidFill>
                  <a:prstClr val="black"/>
                </a:solidFill>
                <a:latin typeface="+mj-lt"/>
              </a:rPr>
              <a:t>may also have a pink or reddish tinge on the blossom end.</a:t>
            </a:r>
          </a:p>
        </p:txBody>
      </p:sp>
      <p:sp>
        <p:nvSpPr>
          <p:cNvPr id="5" name="TextBox 4"/>
          <p:cNvSpPr txBox="1"/>
          <p:nvPr/>
        </p:nvSpPr>
        <p:spPr>
          <a:xfrm>
            <a:off x="234780" y="2251523"/>
            <a:ext cx="4806206" cy="4401205"/>
          </a:xfrm>
          <a:prstGeom prst="rect">
            <a:avLst/>
          </a:prstGeom>
          <a:noFill/>
        </p:spPr>
        <p:txBody>
          <a:bodyPr wrap="square" rtlCol="0">
            <a:spAutoFit/>
          </a:bodyPr>
          <a:lstStyle/>
          <a:p>
            <a:r>
              <a:rPr lang="en-US" sz="2800" dirty="0" smtClean="0">
                <a:latin typeface="+mj-lt"/>
              </a:rPr>
              <a:t>Close your eyes, and feel it; if </a:t>
            </a:r>
            <a:r>
              <a:rPr lang="en-US" sz="2800" dirty="0">
                <a:latin typeface="+mj-lt"/>
              </a:rPr>
              <a:t>it's soft, it's </a:t>
            </a:r>
            <a:r>
              <a:rPr lang="en-US" sz="2800">
                <a:latin typeface="+mj-lt"/>
              </a:rPr>
              <a:t>ripe</a:t>
            </a:r>
            <a:r>
              <a:rPr lang="en-US" sz="2800" smtClean="0">
                <a:latin typeface="+mj-lt"/>
              </a:rPr>
              <a:t>.</a:t>
            </a:r>
          </a:p>
          <a:p>
            <a:endParaRPr lang="en-US" sz="2800" dirty="0" smtClean="0">
              <a:latin typeface="+mj-lt"/>
            </a:endParaRPr>
          </a:p>
          <a:p>
            <a:r>
              <a:rPr lang="en-US" sz="2800" dirty="0" smtClean="0">
                <a:latin typeface="+mj-lt"/>
              </a:rPr>
              <a:t>Ripe </a:t>
            </a:r>
            <a:r>
              <a:rPr lang="en-US" sz="2800" dirty="0">
                <a:latin typeface="+mj-lt"/>
              </a:rPr>
              <a:t>green tomatoes are sweet</a:t>
            </a:r>
            <a:r>
              <a:rPr lang="en-US" sz="2800" dirty="0" smtClean="0">
                <a:latin typeface="+mj-lt"/>
              </a:rPr>
              <a:t>, luscious and </a:t>
            </a:r>
            <a:r>
              <a:rPr lang="en-US" sz="2800" dirty="0">
                <a:latin typeface="+mj-lt"/>
              </a:rPr>
              <a:t>a little tangy, just like </a:t>
            </a:r>
            <a:r>
              <a:rPr lang="en-US" sz="2800" dirty="0" smtClean="0">
                <a:latin typeface="+mj-lt"/>
              </a:rPr>
              <a:t>a perfectly ripe red </a:t>
            </a:r>
            <a:r>
              <a:rPr lang="en-US" sz="2800" dirty="0">
                <a:latin typeface="+mj-lt"/>
              </a:rPr>
              <a:t>or pink or orange or </a:t>
            </a:r>
            <a:endParaRPr lang="en-US" sz="2800" dirty="0" smtClean="0">
              <a:latin typeface="+mj-lt"/>
            </a:endParaRPr>
          </a:p>
          <a:p>
            <a:r>
              <a:rPr lang="en-US" sz="2800" dirty="0" smtClean="0">
                <a:latin typeface="+mj-lt"/>
              </a:rPr>
              <a:t>black or purple </a:t>
            </a:r>
            <a:r>
              <a:rPr lang="en-US" sz="2800" dirty="0">
                <a:latin typeface="+mj-lt"/>
              </a:rPr>
              <a:t>tomato. </a:t>
            </a:r>
          </a:p>
          <a:p>
            <a:r>
              <a:rPr lang="en-US" sz="2800" dirty="0" smtClean="0">
                <a:latin typeface="+mj-lt"/>
              </a:rPr>
              <a:t>  </a:t>
            </a:r>
            <a:endParaRPr lang="en-US" sz="2800" dirty="0">
              <a:latin typeface="+mj-lt"/>
            </a:endParaRPr>
          </a:p>
          <a:p>
            <a:r>
              <a:rPr lang="en-US" sz="2800" dirty="0" smtClean="0">
                <a:latin typeface="+mj-lt"/>
              </a:rPr>
              <a:t>Taste one!  </a:t>
            </a:r>
            <a:endParaRPr lang="en-US" sz="2800" dirty="0">
              <a:latin typeface="+mj-lt"/>
            </a:endParaRPr>
          </a:p>
        </p:txBody>
      </p:sp>
    </p:spTree>
    <p:extLst>
      <p:ext uri="{BB962C8B-B14F-4D97-AF65-F5344CB8AC3E}">
        <p14:creationId xmlns:p14="http://schemas.microsoft.com/office/powerpoint/2010/main" val="3911983043"/>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8000"/>
                </a:solidFill>
                <a:latin typeface="Arial" panose="020B0604020202020204" pitchFamily="34" charset="0"/>
                <a:ea typeface="Gungsuh" panose="02030600000101010101" pitchFamily="18" charset="-127"/>
                <a:cs typeface="Arial" panose="020B0604020202020204" pitchFamily="34" charset="0"/>
              </a:rPr>
              <a:t>Ripening </a:t>
            </a:r>
            <a:r>
              <a:rPr lang="en-US" b="1" dirty="0" smtClean="0">
                <a:solidFill>
                  <a:srgbClr val="008000"/>
                </a:solidFill>
                <a:latin typeface="Arial" panose="020B0604020202020204" pitchFamily="34" charset="0"/>
                <a:ea typeface="Gungsuh" panose="02030600000101010101" pitchFamily="18" charset="-127"/>
                <a:cs typeface="Arial" panose="020B0604020202020204" pitchFamily="34" charset="0"/>
              </a:rPr>
              <a:t>Green Tomatoes</a:t>
            </a:r>
            <a:endParaRPr lang="en-US" b="1" dirty="0">
              <a:solidFill>
                <a:srgbClr val="008000"/>
              </a:solidFill>
            </a:endParaRPr>
          </a:p>
        </p:txBody>
      </p:sp>
      <p:sp>
        <p:nvSpPr>
          <p:cNvPr id="3" name="Content Placeholder 2"/>
          <p:cNvSpPr>
            <a:spLocks noGrp="1"/>
          </p:cNvSpPr>
          <p:nvPr>
            <p:ph idx="1"/>
          </p:nvPr>
        </p:nvSpPr>
        <p:spPr>
          <a:xfrm>
            <a:off x="988359" y="1173870"/>
            <a:ext cx="7167284" cy="4952293"/>
          </a:xfrm>
        </p:spPr>
        <p:txBody>
          <a:bodyPr>
            <a:normAutofit/>
          </a:bodyPr>
          <a:lstStyle/>
          <a:p>
            <a:pPr marL="0" indent="0">
              <a:buNone/>
            </a:pPr>
            <a:endParaRPr lang="en-US" sz="3200" dirty="0" smtClean="0">
              <a:solidFill>
                <a:prstClr val="black"/>
              </a:solidFill>
              <a:latin typeface="+mj-lt"/>
            </a:endParaRPr>
          </a:p>
          <a:p>
            <a:pPr marL="0" indent="0">
              <a:buNone/>
            </a:pPr>
            <a:r>
              <a:rPr lang="en-US" sz="3200" dirty="0" smtClean="0">
                <a:solidFill>
                  <a:prstClr val="black"/>
                </a:solidFill>
                <a:latin typeface="+mj-lt"/>
              </a:rPr>
              <a:t>Wrap </a:t>
            </a:r>
            <a:r>
              <a:rPr lang="en-US" sz="3200" dirty="0">
                <a:solidFill>
                  <a:prstClr val="black"/>
                </a:solidFill>
                <a:latin typeface="+mj-lt"/>
              </a:rPr>
              <a:t>in newspaper, place in a box and store the box in a cool area. </a:t>
            </a:r>
          </a:p>
          <a:p>
            <a:pPr marL="0" indent="0">
              <a:buNone/>
            </a:pPr>
            <a:r>
              <a:rPr lang="en-US" sz="3200" dirty="0">
                <a:solidFill>
                  <a:prstClr val="black"/>
                </a:solidFill>
                <a:latin typeface="+mj-lt"/>
              </a:rPr>
              <a:t>Check the ripening process every few days</a:t>
            </a:r>
            <a:r>
              <a:rPr lang="en-US" sz="3200" dirty="0" smtClean="0">
                <a:solidFill>
                  <a:prstClr val="black"/>
                </a:solidFill>
                <a:latin typeface="+mj-lt"/>
              </a:rPr>
              <a:t>.</a:t>
            </a:r>
          </a:p>
          <a:p>
            <a:pPr marL="0" indent="0">
              <a:buNone/>
            </a:pPr>
            <a:endParaRPr lang="en-US" sz="3200" dirty="0">
              <a:solidFill>
                <a:prstClr val="black"/>
              </a:solidFill>
              <a:latin typeface="+mj-lt"/>
            </a:endParaRPr>
          </a:p>
          <a:p>
            <a:pPr marL="0" indent="0" algn="ctr">
              <a:buNone/>
            </a:pPr>
            <a:r>
              <a:rPr lang="en-US" sz="2000" dirty="0" smtClean="0">
                <a:solidFill>
                  <a:prstClr val="black"/>
                </a:solidFill>
                <a:latin typeface="+mj-lt"/>
              </a:rPr>
              <a:t>(Where should you not put them?!)</a:t>
            </a:r>
            <a:endParaRPr lang="en-US" sz="2000" dirty="0">
              <a:solidFill>
                <a:prstClr val="black"/>
              </a:solidFill>
              <a:latin typeface="+mj-lt"/>
            </a:endParaRPr>
          </a:p>
          <a:p>
            <a:endParaRPr lang="en-US" sz="2400" dirty="0">
              <a:solidFill>
                <a:prstClr val="black"/>
              </a:solidFill>
            </a:endParaRPr>
          </a:p>
          <a:p>
            <a:endParaRPr lang="en-US" dirty="0"/>
          </a:p>
        </p:txBody>
      </p:sp>
    </p:spTree>
    <p:extLst>
      <p:ext uri="{BB962C8B-B14F-4D97-AF65-F5344CB8AC3E}">
        <p14:creationId xmlns:p14="http://schemas.microsoft.com/office/powerpoint/2010/main" val="3854213131"/>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255" y="308686"/>
            <a:ext cx="7834745" cy="820389"/>
          </a:xfrm>
        </p:spPr>
        <p:txBody>
          <a:bodyPr>
            <a:noAutofit/>
          </a:bodyPr>
          <a:lstStyle/>
          <a:p>
            <a:r>
              <a:rPr lang="en-US" b="1" dirty="0" smtClean="0">
                <a:solidFill>
                  <a:srgbClr val="008000"/>
                </a:solidFill>
                <a:latin typeface="Arial" panose="020B0604020202020204" pitchFamily="34" charset="0"/>
                <a:ea typeface="Gungsuh" panose="02030600000101010101" pitchFamily="18" charset="-127"/>
                <a:cs typeface="Arial" panose="020B0604020202020204" pitchFamily="34" charset="0"/>
              </a:rPr>
              <a:t>Storing Tomatoes</a:t>
            </a:r>
            <a:endParaRPr lang="en-US" b="1" dirty="0">
              <a:solidFill>
                <a:srgbClr val="008000"/>
              </a:solidFill>
              <a:latin typeface="Arial" panose="020B0604020202020204" pitchFamily="34" charset="0"/>
              <a:ea typeface="Gungsuh" panose="02030600000101010101" pitchFamily="18" charset="-127"/>
              <a:cs typeface="Arial" panose="020B0604020202020204" pitchFamily="34" charset="0"/>
            </a:endParaRPr>
          </a:p>
        </p:txBody>
      </p:sp>
      <p:sp>
        <p:nvSpPr>
          <p:cNvPr id="3" name="Rectangle 2"/>
          <p:cNvSpPr/>
          <p:nvPr/>
        </p:nvSpPr>
        <p:spPr>
          <a:xfrm>
            <a:off x="166256" y="1129075"/>
            <a:ext cx="4741304" cy="5262980"/>
          </a:xfrm>
          <a:prstGeom prst="rect">
            <a:avLst/>
          </a:prstGeom>
        </p:spPr>
        <p:txBody>
          <a:bodyPr wrap="square">
            <a:spAutoFit/>
          </a:bodyPr>
          <a:lstStyle/>
          <a:p>
            <a:r>
              <a:rPr lang="en-US" sz="2800" dirty="0" smtClean="0">
                <a:solidFill>
                  <a:prstClr val="black"/>
                </a:solidFill>
                <a:latin typeface="+mj-lt"/>
              </a:rPr>
              <a:t>Tomatoes should never be refrigerated.</a:t>
            </a:r>
          </a:p>
          <a:p>
            <a:r>
              <a:rPr lang="en-US" sz="2800" dirty="0" smtClean="0">
                <a:solidFill>
                  <a:prstClr val="black"/>
                </a:solidFill>
                <a:latin typeface="+mj-lt"/>
              </a:rPr>
              <a:t>Refrigerating </a:t>
            </a:r>
            <a:r>
              <a:rPr lang="en-US" sz="2800" dirty="0">
                <a:solidFill>
                  <a:prstClr val="black"/>
                </a:solidFill>
                <a:latin typeface="+mj-lt"/>
              </a:rPr>
              <a:t>a tomato affects the smell and texture. </a:t>
            </a:r>
            <a:endParaRPr lang="en-US" sz="2800" dirty="0" smtClean="0">
              <a:solidFill>
                <a:prstClr val="black"/>
              </a:solidFill>
              <a:latin typeface="+mj-lt"/>
            </a:endParaRPr>
          </a:p>
          <a:p>
            <a:pPr marL="457200" indent="-457200">
              <a:buFont typeface="Arial" panose="020B0604020202020204" pitchFamily="34" charset="0"/>
              <a:buChar char="•"/>
            </a:pPr>
            <a:r>
              <a:rPr lang="en-US" sz="2800" dirty="0" smtClean="0">
                <a:solidFill>
                  <a:prstClr val="black"/>
                </a:solidFill>
                <a:latin typeface="+mj-lt"/>
              </a:rPr>
              <a:t>The </a:t>
            </a:r>
            <a:r>
              <a:rPr lang="en-US" sz="2800" dirty="0">
                <a:solidFill>
                  <a:prstClr val="black"/>
                </a:solidFill>
                <a:latin typeface="+mj-lt"/>
              </a:rPr>
              <a:t>tomato loses its characteristic grassy fragrance and the flesh can become </a:t>
            </a:r>
            <a:r>
              <a:rPr lang="en-US" sz="2800" dirty="0" smtClean="0">
                <a:solidFill>
                  <a:prstClr val="black"/>
                </a:solidFill>
                <a:latin typeface="+mj-lt"/>
              </a:rPr>
              <a:t>grainy. </a:t>
            </a:r>
          </a:p>
          <a:p>
            <a:pPr marL="457200" indent="-457200">
              <a:buFont typeface="Arial" panose="020B0604020202020204" pitchFamily="34" charset="0"/>
              <a:buChar char="•"/>
            </a:pPr>
            <a:r>
              <a:rPr lang="en-US" sz="2800" dirty="0" smtClean="0">
                <a:solidFill>
                  <a:prstClr val="black"/>
                </a:solidFill>
                <a:latin typeface="+mj-lt"/>
              </a:rPr>
              <a:t>Refrigeration</a:t>
            </a:r>
            <a:r>
              <a:rPr lang="en-US" sz="2800" dirty="0">
                <a:solidFill>
                  <a:prstClr val="black"/>
                </a:solidFill>
                <a:latin typeface="+mj-lt"/>
              </a:rPr>
              <a:t>, however, does not change the sugar content or acidity</a:t>
            </a:r>
            <a:r>
              <a:rPr lang="en-US" sz="2800" dirty="0" smtClean="0">
                <a:solidFill>
                  <a:prstClr val="black"/>
                </a:solidFill>
                <a:latin typeface="+mj-lt"/>
              </a:rPr>
              <a:t>.</a:t>
            </a:r>
          </a:p>
          <a:p>
            <a:endParaRPr lang="en-US" sz="2800" dirty="0" smtClean="0">
              <a:solidFill>
                <a:prstClr val="black"/>
              </a:solidFill>
            </a:endParaRPr>
          </a:p>
        </p:txBody>
      </p:sp>
      <p:sp>
        <p:nvSpPr>
          <p:cNvPr id="6" name="Slide Number Placeholder 5"/>
          <p:cNvSpPr>
            <a:spLocks noGrp="1"/>
          </p:cNvSpPr>
          <p:nvPr>
            <p:ph type="sldNum" sz="quarter" idx="12"/>
          </p:nvPr>
        </p:nvSpPr>
        <p:spPr>
          <a:xfrm>
            <a:off x="6437168" y="6356351"/>
            <a:ext cx="2057400" cy="365125"/>
          </a:xfrm>
        </p:spPr>
        <p:txBody>
          <a:bodyPr/>
          <a:lstStyle/>
          <a:p>
            <a:fld id="{3F7D336E-AA2F-4395-A44B-D2F8BF539D6F}" type="slidenum">
              <a:rPr lang="en-US" smtClean="0">
                <a:solidFill>
                  <a:prstClr val="black">
                    <a:tint val="75000"/>
                  </a:prstClr>
                </a:solidFill>
              </a:rPr>
              <a:pPr/>
              <a:t>85</a:t>
            </a:fld>
            <a:endParaRPr lang="en-US" dirty="0">
              <a:solidFill>
                <a:prstClr val="black">
                  <a:tint val="75000"/>
                </a:prstClr>
              </a:solidFill>
            </a:endParaRPr>
          </a:p>
        </p:txBody>
      </p:sp>
      <p:pic>
        <p:nvPicPr>
          <p:cNvPr id="1028" name="Picture 4" descr="http://tomatogeeks.com/wp-content/uploads/2014/09/pastetomato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40955" y="797106"/>
            <a:ext cx="5613041" cy="37109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i.kinja-img.com/gawker-media/image/upload/s--fprKTMwY--/c_scale,fl_progressive,q_80,w_800/mkigxfx8w2x1pjtbzpw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1146" y="1895912"/>
            <a:ext cx="3671876" cy="3439486"/>
          </a:xfrm>
          <a:prstGeom prst="rect">
            <a:avLst/>
          </a:prstGeom>
          <a:noFill/>
          <a:ln w="38100">
            <a:solidFill>
              <a:srgbClr val="008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303205"/>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089" y="308686"/>
            <a:ext cx="4813184" cy="820389"/>
          </a:xfrm>
        </p:spPr>
        <p:txBody>
          <a:bodyPr>
            <a:noAutofit/>
          </a:bodyPr>
          <a:lstStyle/>
          <a:p>
            <a:r>
              <a:rPr lang="en-US" b="1" dirty="0" smtClean="0">
                <a:solidFill>
                  <a:srgbClr val="008000"/>
                </a:solidFill>
                <a:latin typeface="Arial" panose="020B0604020202020204" pitchFamily="34" charset="0"/>
                <a:ea typeface="Gungsuh" panose="02030600000101010101" pitchFamily="18" charset="-127"/>
                <a:cs typeface="Arial" panose="020B0604020202020204" pitchFamily="34" charset="0"/>
              </a:rPr>
              <a:t>Storing Tomatoes</a:t>
            </a:r>
            <a:endParaRPr lang="en-US" b="1" dirty="0">
              <a:solidFill>
                <a:srgbClr val="008000"/>
              </a:solidFill>
              <a:latin typeface="Arial" panose="020B0604020202020204" pitchFamily="34" charset="0"/>
              <a:ea typeface="Gungsuh" panose="02030600000101010101" pitchFamily="18" charset="-127"/>
              <a:cs typeface="Arial" panose="020B0604020202020204" pitchFamily="34" charset="0"/>
            </a:endParaRPr>
          </a:p>
        </p:txBody>
      </p:sp>
      <p:sp>
        <p:nvSpPr>
          <p:cNvPr id="3" name="Rectangle 2"/>
          <p:cNvSpPr/>
          <p:nvPr/>
        </p:nvSpPr>
        <p:spPr>
          <a:xfrm>
            <a:off x="541089" y="1321366"/>
            <a:ext cx="4370371" cy="3970318"/>
          </a:xfrm>
          <a:prstGeom prst="rect">
            <a:avLst/>
          </a:prstGeom>
        </p:spPr>
        <p:txBody>
          <a:bodyPr wrap="square">
            <a:spAutoFit/>
          </a:bodyPr>
          <a:lstStyle/>
          <a:p>
            <a:pPr marL="457200" indent="-457200">
              <a:buFont typeface="Arial" panose="020B0604020202020204" pitchFamily="34" charset="0"/>
              <a:buChar char="•"/>
            </a:pPr>
            <a:r>
              <a:rPr lang="en-US" sz="2800" dirty="0" smtClean="0">
                <a:solidFill>
                  <a:prstClr val="black"/>
                </a:solidFill>
                <a:latin typeface="+mj-lt"/>
              </a:rPr>
              <a:t>Wash </a:t>
            </a:r>
            <a:r>
              <a:rPr lang="en-US" sz="2800" dirty="0">
                <a:solidFill>
                  <a:prstClr val="black"/>
                </a:solidFill>
                <a:latin typeface="+mj-lt"/>
              </a:rPr>
              <a:t>and </a:t>
            </a:r>
            <a:r>
              <a:rPr lang="en-US" sz="2800" dirty="0" smtClean="0">
                <a:solidFill>
                  <a:prstClr val="black"/>
                </a:solidFill>
                <a:latin typeface="+mj-lt"/>
              </a:rPr>
              <a:t>dry </a:t>
            </a:r>
            <a:r>
              <a:rPr lang="en-US" sz="2800" dirty="0">
                <a:solidFill>
                  <a:prstClr val="black"/>
                </a:solidFill>
                <a:latin typeface="+mj-lt"/>
              </a:rPr>
              <a:t>tomatoes before storing. </a:t>
            </a:r>
            <a:endParaRPr lang="en-US" sz="2800" dirty="0" smtClean="0">
              <a:solidFill>
                <a:prstClr val="black"/>
              </a:solidFill>
              <a:latin typeface="+mj-lt"/>
            </a:endParaRPr>
          </a:p>
          <a:p>
            <a:pPr marL="457200" indent="-457200">
              <a:buFont typeface="Arial" panose="020B0604020202020204" pitchFamily="34" charset="0"/>
              <a:buChar char="•"/>
            </a:pPr>
            <a:r>
              <a:rPr lang="en-US" sz="2800" dirty="0" smtClean="0">
                <a:solidFill>
                  <a:prstClr val="black"/>
                </a:solidFill>
                <a:latin typeface="+mj-lt"/>
              </a:rPr>
              <a:t>Unless </a:t>
            </a:r>
            <a:r>
              <a:rPr lang="en-US" sz="2800" dirty="0">
                <a:solidFill>
                  <a:prstClr val="black"/>
                </a:solidFill>
                <a:latin typeface="+mj-lt"/>
              </a:rPr>
              <a:t>you’re planning to store your tomatoes for over a week, a windowsill, counter-top or bowl works fine. </a:t>
            </a:r>
            <a:endParaRPr lang="en-US" sz="2800" dirty="0" smtClean="0">
              <a:solidFill>
                <a:prstClr val="black"/>
              </a:solidFill>
              <a:latin typeface="+mj-lt"/>
            </a:endParaRPr>
          </a:p>
          <a:p>
            <a:pPr marL="457200" indent="-457200">
              <a:buFont typeface="Arial" panose="020B0604020202020204" pitchFamily="34" charset="0"/>
              <a:buChar char="•"/>
            </a:pPr>
            <a:endParaRPr lang="en-US" sz="2800" dirty="0">
              <a:solidFill>
                <a:prstClr val="black"/>
              </a:solidFill>
              <a:latin typeface="+mj-lt"/>
            </a:endParaRPr>
          </a:p>
        </p:txBody>
      </p:sp>
      <p:sp>
        <p:nvSpPr>
          <p:cNvPr id="6" name="Slide Number Placeholder 5"/>
          <p:cNvSpPr>
            <a:spLocks noGrp="1"/>
          </p:cNvSpPr>
          <p:nvPr>
            <p:ph type="sldNum" sz="quarter" idx="12"/>
          </p:nvPr>
        </p:nvSpPr>
        <p:spPr>
          <a:xfrm>
            <a:off x="6437168" y="6356351"/>
            <a:ext cx="2057400" cy="365125"/>
          </a:xfrm>
        </p:spPr>
        <p:txBody>
          <a:bodyPr/>
          <a:lstStyle/>
          <a:p>
            <a:fld id="{3F7D336E-AA2F-4395-A44B-D2F8BF539D6F}" type="slidenum">
              <a:rPr lang="en-US" smtClean="0">
                <a:solidFill>
                  <a:prstClr val="black">
                    <a:tint val="75000"/>
                  </a:prstClr>
                </a:solidFill>
              </a:rPr>
              <a:pPr/>
              <a:t>86</a:t>
            </a:fld>
            <a:endParaRPr lang="en-US" dirty="0">
              <a:solidFill>
                <a:prstClr val="black">
                  <a:tint val="75000"/>
                </a:prstClr>
              </a:solidFill>
            </a:endParaRPr>
          </a:p>
        </p:txBody>
      </p:sp>
      <p:pic>
        <p:nvPicPr>
          <p:cNvPr id="1028" name="Picture 4" descr="http://tomatogeeks.com/wp-content/uploads/2014/09/pastetomato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40955" y="797106"/>
            <a:ext cx="5613041" cy="371092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awakeatthewhisk.com/wp-content/uploads/Storing-tomatoes-6Sept2011-0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0572" y="4858192"/>
            <a:ext cx="2243214" cy="1863284"/>
          </a:xfrm>
          <a:prstGeom prst="rect">
            <a:avLst/>
          </a:prstGeom>
          <a:noFill/>
          <a:ln w="38100">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6148" name="Picture 4" descr="http://b86a38.medialib.glogster.com/media/d5120927805703ed65c7de69c2a747626ede1cc4d660ef0903834df4eeaf352a/tomatoes-wash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8845" y="229431"/>
            <a:ext cx="1557338" cy="2190750"/>
          </a:xfrm>
          <a:prstGeom prst="rect">
            <a:avLst/>
          </a:prstGeom>
          <a:noFill/>
          <a:ln w="38100">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6150" name="Picture 6" descr="http://www.finewebstores.com/assets/images/HFA/tomatoesinwirebaskket_991_genera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0572" y="2677434"/>
            <a:ext cx="2413996" cy="1856444"/>
          </a:xfrm>
          <a:prstGeom prst="rect">
            <a:avLst/>
          </a:prstGeom>
          <a:noFill/>
          <a:ln w="38100">
            <a:solidFill>
              <a:schemeClr val="accent6">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195845"/>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Tomato Fun Facts!</a:t>
            </a:r>
            <a:endParaRPr lang="en-US" b="1" dirty="0">
              <a:solidFill>
                <a:srgbClr val="008000"/>
              </a:solidFill>
            </a:endParaRPr>
          </a:p>
        </p:txBody>
      </p:sp>
      <p:sp>
        <p:nvSpPr>
          <p:cNvPr id="3" name="Content Placeholder 2"/>
          <p:cNvSpPr>
            <a:spLocks noGrp="1"/>
          </p:cNvSpPr>
          <p:nvPr>
            <p:ph idx="1"/>
          </p:nvPr>
        </p:nvSpPr>
        <p:spPr/>
        <p:txBody>
          <a:bodyPr>
            <a:normAutofit/>
          </a:bodyPr>
          <a:lstStyle/>
          <a:p>
            <a:r>
              <a:rPr lang="en-US" sz="3200" dirty="0">
                <a:solidFill>
                  <a:prstClr val="black"/>
                </a:solidFill>
                <a:latin typeface="+mj-lt"/>
              </a:rPr>
              <a:t>Tomatoes keep longer with the stem down</a:t>
            </a:r>
            <a:r>
              <a:rPr lang="en-US" sz="3200" dirty="0" smtClean="0">
                <a:solidFill>
                  <a:prstClr val="black"/>
                </a:solidFill>
                <a:latin typeface="+mj-lt"/>
              </a:rPr>
              <a:t>.</a:t>
            </a:r>
          </a:p>
          <a:p>
            <a:r>
              <a:rPr lang="en-US" sz="3200" dirty="0">
                <a:solidFill>
                  <a:prstClr val="black"/>
                </a:solidFill>
                <a:latin typeface="+mj-lt"/>
              </a:rPr>
              <a:t>Fresh-picked tomatoes will last longer on the kitchen counter than store-bought ones.</a:t>
            </a:r>
          </a:p>
          <a:p>
            <a:r>
              <a:rPr lang="en-US" sz="3200" dirty="0" smtClean="0">
                <a:solidFill>
                  <a:prstClr val="black"/>
                </a:solidFill>
                <a:latin typeface="+mj-lt"/>
              </a:rPr>
              <a:t>And more . . . .</a:t>
            </a:r>
            <a:endParaRPr lang="en-US" sz="3200" dirty="0">
              <a:solidFill>
                <a:prstClr val="black"/>
              </a:solidFill>
              <a:latin typeface="+mj-lt"/>
            </a:endParaRPr>
          </a:p>
          <a:p>
            <a:endParaRPr lang="en-US" sz="3200" dirty="0">
              <a:latin typeface="+mj-lt"/>
            </a:endParaRPr>
          </a:p>
        </p:txBody>
      </p:sp>
    </p:spTree>
    <p:extLst>
      <p:ext uri="{BB962C8B-B14F-4D97-AF65-F5344CB8AC3E}">
        <p14:creationId xmlns:p14="http://schemas.microsoft.com/office/powerpoint/2010/main" val="1292641529"/>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True or False?</a:t>
            </a:r>
            <a:endParaRPr lang="en-US" b="1" dirty="0">
              <a:solidFill>
                <a:srgbClr val="008000"/>
              </a:solidFill>
            </a:endParaRPr>
          </a:p>
        </p:txBody>
      </p:sp>
      <p:pic>
        <p:nvPicPr>
          <p:cNvPr id="4" name="Content Placeholder 3" descr="C:\Users\MasterGardener\Pictures\TP, Tomatoes\TP, cartoon tomato.jpg"/>
          <p:cNvPicPr>
            <a:picLocks noGrp="1"/>
          </p:cNvPicPr>
          <p:nvPr>
            <p:ph idx="1"/>
          </p:nvPr>
        </p:nvPicPr>
        <p:blipFill>
          <a:blip r:embed="rId2">
            <a:extLst>
              <a:ext uri="{28A0092B-C50C-407E-A947-70E740481C1C}">
                <a14:useLocalDpi xmlns:a14="http://schemas.microsoft.com/office/drawing/2010/main" val="0"/>
              </a:ext>
            </a:extLst>
          </a:blip>
          <a:srcRect l="-34629" r="-34629"/>
          <a:stretch>
            <a:fillRect/>
          </a:stretch>
        </p:blipFill>
        <p:spPr bwMode="auto">
          <a:prstGeom prst="rect">
            <a:avLst/>
          </a:prstGeom>
          <a:noFill/>
          <a:ln>
            <a:noFill/>
          </a:ln>
        </p:spPr>
      </p:pic>
    </p:spTree>
    <p:extLst>
      <p:ext uri="{BB962C8B-B14F-4D97-AF65-F5344CB8AC3E}">
        <p14:creationId xmlns:p14="http://schemas.microsoft.com/office/powerpoint/2010/main" val="3047342721"/>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Just One More Thing</a:t>
            </a:r>
            <a:endParaRPr lang="en-US" b="1" dirty="0">
              <a:solidFill>
                <a:srgbClr val="008000"/>
              </a:solidFill>
            </a:endParaRPr>
          </a:p>
        </p:txBody>
      </p:sp>
      <p:pic>
        <p:nvPicPr>
          <p:cNvPr id="7" name="Content Placeholder 6" descr="Tomato sale 2018.png"/>
          <p:cNvPicPr>
            <a:picLocks noGrp="1" noChangeAspect="1"/>
          </p:cNvPicPr>
          <p:nvPr>
            <p:ph idx="1"/>
          </p:nvPr>
        </p:nvPicPr>
        <p:blipFill>
          <a:blip r:embed="rId2">
            <a:extLst>
              <a:ext uri="{28A0092B-C50C-407E-A947-70E740481C1C}">
                <a14:useLocalDpi xmlns:a14="http://schemas.microsoft.com/office/drawing/2010/main" val="0"/>
              </a:ext>
            </a:extLst>
          </a:blip>
          <a:srcRect l="-14819" r="-14819"/>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Today’s Topics</a:t>
            </a:r>
            <a:endParaRPr lang="en-US" b="1" dirty="0">
              <a:solidFill>
                <a:srgbClr val="008000"/>
              </a:solidFill>
            </a:endParaRPr>
          </a:p>
        </p:txBody>
      </p:sp>
      <p:sp>
        <p:nvSpPr>
          <p:cNvPr id="3" name="Content Placeholder 2"/>
          <p:cNvSpPr>
            <a:spLocks noGrp="1"/>
          </p:cNvSpPr>
          <p:nvPr>
            <p:ph idx="1"/>
          </p:nvPr>
        </p:nvSpPr>
        <p:spPr>
          <a:xfrm>
            <a:off x="988359" y="1479418"/>
            <a:ext cx="7167284" cy="4646747"/>
          </a:xfrm>
        </p:spPr>
        <p:txBody>
          <a:bodyPr>
            <a:normAutofit/>
          </a:bodyPr>
          <a:lstStyle/>
          <a:p>
            <a:r>
              <a:rPr lang="en-US" sz="3200" dirty="0" smtClean="0">
                <a:solidFill>
                  <a:srgbClr val="000000"/>
                </a:solidFill>
                <a:latin typeface="+mj-lt"/>
              </a:rPr>
              <a:t>Plant selection &amp; Grafted tomatoes</a:t>
            </a:r>
          </a:p>
          <a:p>
            <a:r>
              <a:rPr lang="en-US" sz="3200" dirty="0" smtClean="0">
                <a:solidFill>
                  <a:srgbClr val="000000"/>
                </a:solidFill>
                <a:latin typeface="+mj-lt"/>
              </a:rPr>
              <a:t>Site selection, planting, containers</a:t>
            </a:r>
          </a:p>
          <a:p>
            <a:r>
              <a:rPr lang="en-US" sz="3200" dirty="0" smtClean="0">
                <a:solidFill>
                  <a:srgbClr val="000000"/>
                </a:solidFill>
                <a:latin typeface="+mj-lt"/>
              </a:rPr>
              <a:t>Growing and cultivation</a:t>
            </a:r>
          </a:p>
          <a:p>
            <a:r>
              <a:rPr lang="en-US" sz="3200" dirty="0" smtClean="0">
                <a:solidFill>
                  <a:srgbClr val="000000"/>
                </a:solidFill>
                <a:latin typeface="+mj-lt"/>
              </a:rPr>
              <a:t>Problems</a:t>
            </a:r>
          </a:p>
          <a:p>
            <a:r>
              <a:rPr lang="en-US" sz="3200" dirty="0" smtClean="0">
                <a:solidFill>
                  <a:srgbClr val="000000"/>
                </a:solidFill>
                <a:latin typeface="+mj-lt"/>
              </a:rPr>
              <a:t>Resources</a:t>
            </a:r>
          </a:p>
          <a:p>
            <a:r>
              <a:rPr lang="en-US" sz="3200" dirty="0" smtClean="0">
                <a:solidFill>
                  <a:srgbClr val="000000"/>
                </a:solidFill>
                <a:latin typeface="+mj-lt"/>
              </a:rPr>
              <a:t>Harvest and storage</a:t>
            </a:r>
          </a:p>
          <a:p>
            <a:endParaRPr lang="en-US" sz="3200" dirty="0">
              <a:solidFill>
                <a:srgbClr val="008000"/>
              </a:solidFill>
              <a:latin typeface="+mj-lt"/>
            </a:endParaRPr>
          </a:p>
        </p:txBody>
      </p:sp>
      <p:sp>
        <p:nvSpPr>
          <p:cNvPr id="4" name="Rectangle 3"/>
          <p:cNvSpPr/>
          <p:nvPr/>
        </p:nvSpPr>
        <p:spPr>
          <a:xfrm>
            <a:off x="4479667" y="3244334"/>
            <a:ext cx="184666" cy="369332"/>
          </a:xfrm>
          <a:prstGeom prst="rect">
            <a:avLst/>
          </a:prstGeom>
        </p:spPr>
        <p:txBody>
          <a:bodyPr wrap="none">
            <a:spAutoFit/>
          </a:bodyPr>
          <a:lstStyle/>
          <a:p>
            <a:r>
              <a:rPr lang="en-US" dirty="0"/>
              <a:t> </a:t>
            </a:r>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Questions?</a:t>
            </a:r>
            <a:endParaRPr lang="en-US" b="1" dirty="0">
              <a:solidFill>
                <a:srgbClr val="008000"/>
              </a:solidFill>
            </a:endParaRPr>
          </a:p>
        </p:txBody>
      </p:sp>
      <p:sp>
        <p:nvSpPr>
          <p:cNvPr id="3" name="Content Placeholder 2"/>
          <p:cNvSpPr>
            <a:spLocks noGrp="1"/>
          </p:cNvSpPr>
          <p:nvPr>
            <p:ph idx="1"/>
          </p:nvPr>
        </p:nvSpPr>
        <p:spPr>
          <a:xfrm>
            <a:off x="1002314" y="2044700"/>
            <a:ext cx="7167284" cy="4081463"/>
          </a:xfrm>
        </p:spPr>
        <p:txBody>
          <a:bodyPr>
            <a:normAutofit/>
          </a:bodyPr>
          <a:lstStyle/>
          <a:p>
            <a:pPr algn="ctr">
              <a:buNone/>
            </a:pPr>
            <a:r>
              <a:rPr lang="en-US" sz="3200" dirty="0" smtClean="0">
                <a:solidFill>
                  <a:srgbClr val="008000"/>
                </a:solidFill>
                <a:latin typeface="+mj-lt"/>
              </a:rPr>
              <a:t>Thank you!</a:t>
            </a:r>
          </a:p>
          <a:p>
            <a:pPr algn="ctr">
              <a:buNone/>
            </a:pPr>
            <a:endParaRPr lang="en-US" sz="3200" dirty="0" smtClean="0">
              <a:solidFill>
                <a:srgbClr val="008000"/>
              </a:solidFill>
              <a:latin typeface="+mj-lt"/>
            </a:endParaRPr>
          </a:p>
          <a:p>
            <a:pPr algn="ctr">
              <a:buNone/>
            </a:pPr>
            <a:r>
              <a:rPr lang="en-US" sz="3200" dirty="0" smtClean="0">
                <a:solidFill>
                  <a:srgbClr val="008000"/>
                </a:solidFill>
                <a:latin typeface="+mj-lt"/>
              </a:rPr>
              <a:t> </a:t>
            </a:r>
          </a:p>
          <a:p>
            <a:pPr algn="ctr">
              <a:buNone/>
            </a:pPr>
            <a:endParaRPr lang="en-US" sz="3200" dirty="0" smtClean="0">
              <a:solidFill>
                <a:srgbClr val="008000"/>
              </a:solidFill>
              <a:latin typeface="+mj-lt"/>
            </a:endParaRPr>
          </a:p>
          <a:p>
            <a:pPr algn="ctr">
              <a:buNone/>
            </a:pPr>
            <a:endParaRPr lang="en-US" sz="3200" dirty="0" smtClean="0">
              <a:solidFill>
                <a:srgbClr val="008000"/>
              </a:solidFill>
              <a:latin typeface="+mj-lt"/>
            </a:endParaRPr>
          </a:p>
          <a:p>
            <a:pPr algn="ctr">
              <a:buNone/>
            </a:pPr>
            <a:endParaRPr lang="en-US" sz="3200" dirty="0" smtClean="0">
              <a:solidFill>
                <a:srgbClr val="008000"/>
              </a:solidFill>
              <a:latin typeface="+mj-lt"/>
            </a:endParaRPr>
          </a:p>
        </p:txBody>
      </p:sp>
      <p:pic>
        <p:nvPicPr>
          <p:cNvPr id="4" name="Picture 3" descr="ttps://ucanr.edu/mg/users/documents/5576Logos%5F%2D%5FArtwork19753.jpg"/>
          <p:cNvPicPr/>
          <p:nvPr/>
        </p:nvPicPr>
        <p:blipFill>
          <a:blip r:embed="rId2"/>
          <a:srcRect/>
          <a:stretch>
            <a:fillRect/>
          </a:stretch>
        </p:blipFill>
        <p:spPr bwMode="auto">
          <a:xfrm>
            <a:off x="2187328" y="2946073"/>
            <a:ext cx="4762729" cy="318009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8000"/>
                </a:solidFill>
              </a:rPr>
              <a:t>This is the moth—over 4 inches!</a:t>
            </a:r>
            <a:endParaRPr lang="en-US" b="1" dirty="0">
              <a:solidFill>
                <a:srgbClr val="008000"/>
              </a:solidFill>
            </a:endParaRPr>
          </a:p>
        </p:txBody>
      </p:sp>
      <p:pic>
        <p:nvPicPr>
          <p:cNvPr id="4" name="Content Placeholder 3" descr="ttp://upload.wikimedia.org/wikipedia/commons/e/ee/Manduca_sexta_female_sjh.JPG"/>
          <p:cNvPicPr>
            <a:picLocks noGrp="1"/>
          </p:cNvPicPr>
          <p:nvPr>
            <p:ph idx="1"/>
          </p:nvPr>
        </p:nvPicPr>
        <p:blipFill>
          <a:blip r:embed="rId3"/>
          <a:srcRect t="12029" b="12029"/>
          <a:stretch>
            <a:fillRect/>
          </a:stretch>
        </p:blipFill>
        <p:spPr bwMode="auto">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Twilight">
  <a:themeElements>
    <a:clrScheme name="Perspective">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wilight">
      <a:fillStyleLst>
        <a:solidFill>
          <a:schemeClr val="phClr"/>
        </a:solidFill>
        <a:gradFill rotWithShape="1">
          <a:gsLst>
            <a:gs pos="0">
              <a:schemeClr val="phClr">
                <a:tint val="100000"/>
                <a:shade val="60000"/>
                <a:satMod val="130000"/>
              </a:schemeClr>
            </a:gs>
            <a:gs pos="100000">
              <a:schemeClr val="phClr">
                <a:tint val="100000"/>
                <a:shade val="94000"/>
                <a:satMod val="135000"/>
              </a:schemeClr>
            </a:gs>
          </a:gsLst>
          <a:path path="circle">
            <a:fillToRect l="100000" t="100000" r="100000" b="100000"/>
          </a:path>
        </a:gradFill>
        <a:gradFill rotWithShape="1">
          <a:gsLst>
            <a:gs pos="0">
              <a:schemeClr val="phClr">
                <a:shade val="60000"/>
                <a:satMod val="130000"/>
              </a:schemeClr>
            </a:gs>
            <a:gs pos="100000">
              <a:schemeClr val="phClr">
                <a:shade val="94000"/>
                <a:satMod val="135000"/>
              </a:schemeClr>
            </a:gs>
          </a:gsLst>
          <a:lin ang="16200000" scaled="0"/>
        </a:gradFill>
      </a:fillStyleLst>
      <a:lnStyleLst>
        <a:ln w="19050" cap="flat" cmpd="sng" algn="ctr">
          <a:solidFill>
            <a:schemeClr val="phClr">
              <a:shade val="95000"/>
              <a:satMod val="105000"/>
            </a:schemeClr>
          </a:solidFill>
          <a:prstDash val="solid"/>
        </a:ln>
        <a:ln w="19050"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innerShdw blurRad="38100" dist="12700" dir="5400000">
              <a:srgbClr val="FFFFFF">
                <a:alpha val="75000"/>
              </a:srgbClr>
            </a:innerShdw>
            <a:outerShdw blurRad="88900" dist="50800" dir="5400000" sx="102000" sy="102000" algn="tr" rotWithShape="0">
              <a:srgbClr val="808080">
                <a:alpha val="50000"/>
              </a:srgbClr>
            </a:outerShdw>
          </a:effectLst>
        </a:effectStyle>
        <a:effectStyle>
          <a:effectLst>
            <a:outerShdw blurRad="317500" dist="762000" dir="5400000" sy="45000" rotWithShape="0">
              <a:srgbClr val="000000">
                <a:alpha val="35000"/>
              </a:srgbClr>
            </a:outerShdw>
          </a:effectLst>
          <a:scene3d>
            <a:camera prst="orthographicFront">
              <a:rot lat="0" lon="0" rev="0"/>
            </a:camera>
            <a:lightRig rig="balanced" dir="tl"/>
          </a:scene3d>
          <a:sp3d extrusionH="12700" prstMaterial="softEdge">
            <a:bevelT w="38100" h="12700"/>
          </a:sp3d>
        </a:effectStyle>
      </a:effectStyleLst>
      <a:bgFillStyleLst>
        <a:solidFill>
          <a:schemeClr val="phClr"/>
        </a:solidFill>
        <a:blipFill rotWithShape="1">
          <a:blip xmlns:r="http://schemas.openxmlformats.org/officeDocument/2006/relationships" r:embed="rId1">
            <a:duotone>
              <a:schemeClr val="phClr">
                <a:shade val="10000"/>
                <a:satMod val="200000"/>
              </a:schemeClr>
              <a:schemeClr val="phClr">
                <a:tint val="30000"/>
                <a:satMod val="300000"/>
              </a:schemeClr>
            </a:duotone>
          </a:blip>
          <a:stretch/>
        </a:blipFill>
        <a:blipFill rotWithShape="1">
          <a:blip xmlns:r="http://schemas.openxmlformats.org/officeDocument/2006/relationships" r:embed="rId2">
            <a:duotone>
              <a:schemeClr val="phClr">
                <a:shade val="20000"/>
                <a:satMod val="200000"/>
              </a:schemeClr>
              <a:schemeClr val="phClr">
                <a:tint val="5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Apothecary.thmx</Template>
  <TotalTime>3752</TotalTime>
  <Words>4391</Words>
  <Application>Microsoft Macintosh PowerPoint</Application>
  <PresentationFormat>On-screen Show (4:3)</PresentationFormat>
  <Paragraphs>605</Paragraphs>
  <Slides>91</Slides>
  <Notes>59</Notes>
  <HiddenSlides>0</HiddenSlides>
  <MMClips>0</MMClips>
  <ScaleCrop>false</ScaleCrop>
  <HeadingPairs>
    <vt:vector size="4" baseType="variant">
      <vt:variant>
        <vt:lpstr>Theme</vt:lpstr>
      </vt:variant>
      <vt:variant>
        <vt:i4>1</vt:i4>
      </vt:variant>
      <vt:variant>
        <vt:lpstr>Slide Titles</vt:lpstr>
      </vt:variant>
      <vt:variant>
        <vt:i4>91</vt:i4>
      </vt:variant>
    </vt:vector>
  </HeadingPairs>
  <TitlesOfParts>
    <vt:vector size="92" baseType="lpstr">
      <vt:lpstr>Twilight</vt:lpstr>
      <vt:lpstr>Welcome!</vt:lpstr>
      <vt:lpstr>It’s Almost Time for Tomatoes!</vt:lpstr>
      <vt:lpstr>Growing Tomatoes in the  Home Garden</vt:lpstr>
      <vt:lpstr>UC Master Gardeners</vt:lpstr>
      <vt:lpstr>UC Master Gardeners</vt:lpstr>
      <vt:lpstr>UC Master Gardeners</vt:lpstr>
      <vt:lpstr>PowerPoint Presentation</vt:lpstr>
      <vt:lpstr>Today’s Team</vt:lpstr>
      <vt:lpstr>Today’s Topics</vt:lpstr>
      <vt:lpstr>But First --True or False?</vt:lpstr>
      <vt:lpstr>Plant Selection--Choosing</vt:lpstr>
      <vt:lpstr>Plant Selection</vt:lpstr>
      <vt:lpstr>Seed Packet 101</vt:lpstr>
      <vt:lpstr>Decoding Seed Packets </vt:lpstr>
      <vt:lpstr>How Much Space?</vt:lpstr>
      <vt:lpstr>Space Requirements Indeterminate</vt:lpstr>
      <vt:lpstr>Space Requirements Determinate</vt:lpstr>
      <vt:lpstr>Selected Varieties </vt:lpstr>
      <vt:lpstr>Newcomers</vt:lpstr>
      <vt:lpstr>Old Favorites</vt:lpstr>
      <vt:lpstr>Grafted Tomatoes</vt:lpstr>
      <vt:lpstr>Grafted Tomato Roots</vt:lpstr>
      <vt:lpstr>Plant Selection--Choosing</vt:lpstr>
      <vt:lpstr>Site Selection and Planting</vt:lpstr>
      <vt:lpstr>Site Selection  </vt:lpstr>
      <vt:lpstr>Site Requirements</vt:lpstr>
      <vt:lpstr>Crop Rotation</vt:lpstr>
      <vt:lpstr>Soil Preparation</vt:lpstr>
      <vt:lpstr>The Last Frost Date</vt:lpstr>
      <vt:lpstr>Soil Temperature</vt:lpstr>
      <vt:lpstr>Selecting Seedlings</vt:lpstr>
      <vt:lpstr>Plant Deep</vt:lpstr>
      <vt:lpstr>Even Sideways</vt:lpstr>
      <vt:lpstr>Water It In</vt:lpstr>
      <vt:lpstr>Companion Planting</vt:lpstr>
      <vt:lpstr>Planting Tips</vt:lpstr>
      <vt:lpstr>Planting in Containers</vt:lpstr>
      <vt:lpstr>Growing &amp; Cultivation</vt:lpstr>
      <vt:lpstr>Cages</vt:lpstr>
      <vt:lpstr>New!  Rebar Cage</vt:lpstr>
      <vt:lpstr>Support Options</vt:lpstr>
      <vt:lpstr>Wooden Options</vt:lpstr>
      <vt:lpstr>Even Strings</vt:lpstr>
      <vt:lpstr>Water</vt:lpstr>
      <vt:lpstr>Plan ahead—install irrigation before planting</vt:lpstr>
      <vt:lpstr>Install Drip Irrigation by Zones </vt:lpstr>
      <vt:lpstr>Mulch</vt:lpstr>
      <vt:lpstr>Mulch!..... saves water…..reduces weeds</vt:lpstr>
      <vt:lpstr>Fertilizer</vt:lpstr>
      <vt:lpstr>Fertilizing</vt:lpstr>
      <vt:lpstr>Pruning  (aka “pinching”)</vt:lpstr>
      <vt:lpstr>Garden Journals</vt:lpstr>
      <vt:lpstr>Growing Tips</vt:lpstr>
      <vt:lpstr>Check for Problems</vt:lpstr>
      <vt:lpstr>Find All Kinds of Help</vt:lpstr>
      <vt:lpstr>UC IPM</vt:lpstr>
      <vt:lpstr>Problems</vt:lpstr>
      <vt:lpstr>Bacteria and Fungi</vt:lpstr>
      <vt:lpstr>Early Blight</vt:lpstr>
      <vt:lpstr>Fusarium Wilt</vt:lpstr>
      <vt:lpstr>Late Blight</vt:lpstr>
      <vt:lpstr>Verticillium Wilt</vt:lpstr>
      <vt:lpstr>Solutions for Wilts</vt:lpstr>
      <vt:lpstr>Invertebrates</vt:lpstr>
      <vt:lpstr>Hornworm—3 inches long!</vt:lpstr>
      <vt:lpstr>Stink bugs</vt:lpstr>
      <vt:lpstr>Tomato russet mite</vt:lpstr>
      <vt:lpstr>Thrips</vt:lpstr>
      <vt:lpstr>Vertebrate Pests</vt:lpstr>
      <vt:lpstr>Environmental Disorders</vt:lpstr>
      <vt:lpstr>Blossom End Rot</vt:lpstr>
      <vt:lpstr>Catfacing</vt:lpstr>
      <vt:lpstr>Fruit Cracks</vt:lpstr>
      <vt:lpstr>Sun Scald</vt:lpstr>
      <vt:lpstr>Tomato leaf roll</vt:lpstr>
      <vt:lpstr>Beware of Overwatering</vt:lpstr>
      <vt:lpstr>But Still . . . . </vt:lpstr>
      <vt:lpstr>Find All Kinds of Help</vt:lpstr>
      <vt:lpstr>Harvest and Storage</vt:lpstr>
      <vt:lpstr>When to Harvest</vt:lpstr>
      <vt:lpstr>When to Harvest</vt:lpstr>
      <vt:lpstr>How to harvest</vt:lpstr>
      <vt:lpstr>How to tell when a green variety tomato is ripe--</vt:lpstr>
      <vt:lpstr>Ripening Green Tomatoes</vt:lpstr>
      <vt:lpstr>Storing Tomatoes</vt:lpstr>
      <vt:lpstr>Storing Tomatoes</vt:lpstr>
      <vt:lpstr>Tomato Fun Facts!</vt:lpstr>
      <vt:lpstr>True or False?</vt:lpstr>
      <vt:lpstr>Just One More Thing</vt:lpstr>
      <vt:lpstr>Questions?</vt:lpstr>
      <vt:lpstr>This is the moth—over 4 inches!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Growing Tomatoes in the  Home Garden</dc:title>
  <dc:creator>Gayle  Nelson</dc:creator>
  <cp:lastModifiedBy>TOM NELSON</cp:lastModifiedBy>
  <cp:revision>93</cp:revision>
  <cp:lastPrinted>2018-03-24T22:20:56Z</cp:lastPrinted>
  <dcterms:created xsi:type="dcterms:W3CDTF">2013-04-10T14:22:59Z</dcterms:created>
  <dcterms:modified xsi:type="dcterms:W3CDTF">2018-04-08T00:04:15Z</dcterms:modified>
</cp:coreProperties>
</file>