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"/>
  </p:notesMasterIdLst>
  <p:sldIdLst>
    <p:sldId id="257" r:id="rId2"/>
    <p:sldId id="329" r:id="rId3"/>
    <p:sldId id="362" r:id="rId4"/>
    <p:sldId id="363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97"/>
    <p:restoredTop sz="79601"/>
  </p:normalViewPr>
  <p:slideViewPr>
    <p:cSldViewPr snapToGrid="0" snapToObjects="1">
      <p:cViewPr>
        <p:scale>
          <a:sx n="100" d="100"/>
          <a:sy n="100" d="100"/>
        </p:scale>
        <p:origin x="19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D0967-BDC2-D145-9B90-DB1F3044AC75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00873-BDEE-FB46-8F77-5ED3F3626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37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elting_point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Melting curve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analysis.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Melting curve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analysis is an assessment of the dissociation-characteristics of double-stranded DNA during heating. As the temperature is raised, the The temperature at which 50% of DNA is denatured is known as the melting point, though it is an inaccurate term as it has very little to do with a traditional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Melting point"/>
              </a:rPr>
              <a:t>melting point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strand begins to dissociate leading to a rise in the absorbance intensity,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hyperchromicity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00873-BDEE-FB46-8F77-5ED3F36262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81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Spiral gradient dilution,</a:t>
            </a:r>
            <a:r>
              <a:rPr lang="en-US" baseline="0" dirty="0"/>
              <a:t> a rapid method for determining growth responses and 50% effective concentration Values in Fungus-Fungicides Interactions. </a:t>
            </a:r>
          </a:p>
          <a:p>
            <a:r>
              <a:rPr lang="en-US" baseline="0" dirty="0"/>
              <a:t>This is the machine that distributes the fungicide in a spiral way in higher concentration in the middle and gradually lower concentration at the end. When we inoculate fungal spores wit a stripe we are able to measure the fungal growth response in a plate. In this plate wherever the fungal growth stops that is value that we are looking for which is 50% effective concentration for fungal inhibition.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5B7E-C680-684C-9484-0CE88F7FBA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8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530D-4751-C14D-A700-E950D5567FF3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F8B6-4008-614B-9D6A-CFAC1F4823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530D-4751-C14D-A700-E950D5567FF3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F8B6-4008-614B-9D6A-CFAC1F4823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530D-4751-C14D-A700-E950D5567FF3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F8B6-4008-614B-9D6A-CFAC1F4823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530D-4751-C14D-A700-E950D5567FF3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F8B6-4008-614B-9D6A-CFAC1F4823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530D-4751-C14D-A700-E950D5567FF3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F8B6-4008-614B-9D6A-CFAC1F4823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530D-4751-C14D-A700-E950D5567FF3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F8B6-4008-614B-9D6A-CFAC1F4823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530D-4751-C14D-A700-E950D5567FF3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F8B6-4008-614B-9D6A-CFAC1F4823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530D-4751-C14D-A700-E950D5567FF3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F8B6-4008-614B-9D6A-CFAC1F4823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530D-4751-C14D-A700-E950D5567FF3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F8B6-4008-614B-9D6A-CFAC1F4823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530D-4751-C14D-A700-E950D5567FF3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F8B6-4008-614B-9D6A-CFAC1F4823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530D-4751-C14D-A700-E950D5567FF3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F8B6-4008-614B-9D6A-CFAC1F4823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3530D-4751-C14D-A700-E950D5567FF3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3F8B6-4008-614B-9D6A-CFAC1F482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7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jpg"/><Relationship Id="rId7" Type="http://schemas.openxmlformats.org/officeDocument/2006/relationships/image" Target="../media/image5.tiff"/><Relationship Id="rId12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11" Type="http://schemas.openxmlformats.org/officeDocument/2006/relationships/image" Target="../media/image9.tiff"/><Relationship Id="rId5" Type="http://schemas.openxmlformats.org/officeDocument/2006/relationships/image" Target="../media/image3.tiff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ubtitle 2"/>
          <p:cNvSpPr>
            <a:spLocks noGrp="1" noChangeArrowheads="1"/>
          </p:cNvSpPr>
          <p:nvPr>
            <p:ph type="subTitle" idx="1"/>
          </p:nvPr>
        </p:nvSpPr>
        <p:spPr>
          <a:xfrm>
            <a:off x="509588" y="3876674"/>
            <a:ext cx="8277225" cy="260662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x-none" dirty="0" err="1"/>
              <a:t>Akif</a:t>
            </a:r>
            <a:r>
              <a:rPr lang="en-US" altLang="x-none" dirty="0"/>
              <a:t> </a:t>
            </a:r>
            <a:r>
              <a:rPr lang="en-US" altLang="x-none" dirty="0" err="1"/>
              <a:t>Eskalen</a:t>
            </a:r>
            <a:r>
              <a:rPr lang="en-US" altLang="x-none" dirty="0"/>
              <a:t>, Ph.D.</a:t>
            </a:r>
          </a:p>
          <a:p>
            <a:pPr eaLnBrk="1" hangingPunct="1"/>
            <a:r>
              <a:rPr lang="en-US" altLang="x-none" sz="2000" dirty="0"/>
              <a:t>Department of Plant Pathology</a:t>
            </a:r>
          </a:p>
          <a:p>
            <a:pPr eaLnBrk="1" hangingPunct="1"/>
            <a:r>
              <a:rPr lang="en-US" altLang="x-none" sz="2000" dirty="0"/>
              <a:t>UC Davis</a:t>
            </a:r>
          </a:p>
          <a:p>
            <a:pPr eaLnBrk="1" hangingPunct="1"/>
            <a:endParaRPr lang="en-US" altLang="x-none" sz="2000" dirty="0"/>
          </a:p>
          <a:p>
            <a:r>
              <a:rPr lang="en-US" sz="1200" b="1" dirty="0"/>
              <a:t>2019 UCCE Annual Strawberry Production Research Meeting</a:t>
            </a:r>
            <a:endParaRPr lang="en-US" sz="1200" dirty="0"/>
          </a:p>
          <a:p>
            <a:pPr eaLnBrk="1" hangingPunct="1"/>
            <a:r>
              <a:rPr lang="en-US" altLang="x-none" sz="1200" dirty="0"/>
              <a:t>Feb 14, 2019</a:t>
            </a:r>
          </a:p>
          <a:p>
            <a:pPr eaLnBrk="1" hangingPunct="1"/>
            <a:r>
              <a:rPr lang="en-US" altLang="x-none" sz="1200" dirty="0"/>
              <a:t>Watsonville, CA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214438"/>
            <a:ext cx="8991600" cy="1447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70C0"/>
                </a:solidFill>
              </a:rPr>
              <a:t>Extension Service for small fruit Growers in CA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90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132288D-4A42-41A4-AF9E-F9F2A4E08A90}"/>
              </a:ext>
            </a:extLst>
          </p:cNvPr>
          <p:cNvCxnSpPr>
            <a:cxnSpLocks/>
          </p:cNvCxnSpPr>
          <p:nvPr/>
        </p:nvCxnSpPr>
        <p:spPr>
          <a:xfrm flipH="1">
            <a:off x="885825" y="3622675"/>
            <a:ext cx="737235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239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71BA20-4C4A-1C49-BEF3-C64627D752FA}"/>
              </a:ext>
            </a:extLst>
          </p:cNvPr>
          <p:cNvSpPr txBox="1"/>
          <p:nvPr/>
        </p:nvSpPr>
        <p:spPr>
          <a:xfrm>
            <a:off x="186867" y="113776"/>
            <a:ext cx="7288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z="3200" dirty="0"/>
              <a:t>Identification of plant Pathogens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40F2A4AB-465A-8943-8038-1CC62B26CC5C}"/>
              </a:ext>
            </a:extLst>
          </p:cNvPr>
          <p:cNvCxnSpPr>
            <a:cxnSpLocks/>
          </p:cNvCxnSpPr>
          <p:nvPr/>
        </p:nvCxnSpPr>
        <p:spPr>
          <a:xfrm flipH="1">
            <a:off x="244017" y="752169"/>
            <a:ext cx="8602909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xmlns="" id="{23AEB625-F4EC-1249-B4F8-9672EB1BEF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40" y="1079092"/>
            <a:ext cx="1380396" cy="1380396"/>
          </a:xfr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78F70866-219C-CB48-BF8E-A8286ACAA3D9}"/>
              </a:ext>
            </a:extLst>
          </p:cNvPr>
          <p:cNvGrpSpPr/>
          <p:nvPr/>
        </p:nvGrpSpPr>
        <p:grpSpPr>
          <a:xfrm>
            <a:off x="3531538" y="1083102"/>
            <a:ext cx="2654050" cy="1799814"/>
            <a:chOff x="3531538" y="1083102"/>
            <a:chExt cx="2654050" cy="179981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8B88C789-1B89-FF49-868A-2F8CAFE4D02D}"/>
                </a:ext>
              </a:extLst>
            </p:cNvPr>
            <p:cNvGrpSpPr/>
            <p:nvPr/>
          </p:nvGrpSpPr>
          <p:grpSpPr>
            <a:xfrm>
              <a:off x="3531538" y="1083102"/>
              <a:ext cx="2654050" cy="1376386"/>
              <a:chOff x="3531538" y="1083102"/>
              <a:chExt cx="2654050" cy="1376386"/>
            </a:xfrm>
          </p:grpSpPr>
          <p:pic>
            <p:nvPicPr>
              <p:cNvPr id="15" name="Picture 16" descr="CIMG3742">
                <a:extLst>
                  <a:ext uri="{FF2B5EF4-FFF2-40B4-BE49-F238E27FC236}">
                    <a16:creationId xmlns:a16="http://schemas.microsoft.com/office/drawing/2014/main" xmlns="" id="{6EEF7A0E-761E-764D-BE75-C0695684B7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lum contras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2953" y="1083102"/>
                <a:ext cx="1332635" cy="13763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xmlns="" id="{3B892F80-1EDB-5444-9192-0CA00E05C8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1538" y="1500188"/>
                <a:ext cx="1554812" cy="126483"/>
              </a:xfrm>
              <a:prstGeom prst="straightConnector1">
                <a:avLst/>
              </a:prstGeom>
              <a:ln w="476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13C48CF-BDF2-0543-BC47-75CCF82D7D9B}"/>
                </a:ext>
              </a:extLst>
            </p:cNvPr>
            <p:cNvSpPr txBox="1"/>
            <p:nvPr/>
          </p:nvSpPr>
          <p:spPr>
            <a:xfrm>
              <a:off x="4946323" y="2575139"/>
              <a:ext cx="1229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Culture Media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B39A7A86-F09F-5144-A527-C289CE816CB0}"/>
              </a:ext>
            </a:extLst>
          </p:cNvPr>
          <p:cNvGrpSpPr/>
          <p:nvPr/>
        </p:nvGrpSpPr>
        <p:grpSpPr>
          <a:xfrm>
            <a:off x="6329357" y="849574"/>
            <a:ext cx="2517569" cy="1957144"/>
            <a:chOff x="6329357" y="849574"/>
            <a:chExt cx="2517569" cy="195714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B19F3F5-3568-EF48-8C50-C1AD9E708E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778" r="52477"/>
            <a:stretch/>
          </p:blipFill>
          <p:spPr>
            <a:xfrm rot="1225795">
              <a:off x="8291893" y="849574"/>
              <a:ext cx="555033" cy="1724718"/>
            </a:xfrm>
            <a:prstGeom prst="rect">
              <a:avLst/>
            </a:prstGeom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BB41A624-F548-D54B-8BB3-9E7F399526AB}"/>
                </a:ext>
              </a:extLst>
            </p:cNvPr>
            <p:cNvCxnSpPr>
              <a:cxnSpLocks/>
            </p:cNvCxnSpPr>
            <p:nvPr/>
          </p:nvCxnSpPr>
          <p:spPr>
            <a:xfrm>
              <a:off x="6329357" y="1769085"/>
              <a:ext cx="434901" cy="0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8DE2D7F5-C6DE-8946-ABA8-762E79E55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70057" y="1079092"/>
              <a:ext cx="1011174" cy="120007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1742BCE-7613-8142-B90D-201710987BDF}"/>
                </a:ext>
              </a:extLst>
            </p:cNvPr>
            <p:cNvSpPr txBox="1"/>
            <p:nvPr/>
          </p:nvSpPr>
          <p:spPr>
            <a:xfrm>
              <a:off x="7098983" y="2498941"/>
              <a:ext cx="12956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DNA Extraction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1405FE19-694E-3844-BAB7-CD76A562F79C}"/>
              </a:ext>
            </a:extLst>
          </p:cNvPr>
          <p:cNvGrpSpPr/>
          <p:nvPr/>
        </p:nvGrpSpPr>
        <p:grpSpPr>
          <a:xfrm>
            <a:off x="186864" y="3284741"/>
            <a:ext cx="2626213" cy="1251186"/>
            <a:chOff x="186864" y="3284741"/>
            <a:chExt cx="2626213" cy="125118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F091E04-902F-5443-9BAF-077380848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580" t="23247" r="48455" b="60973"/>
            <a:stretch/>
          </p:blipFill>
          <p:spPr>
            <a:xfrm>
              <a:off x="186864" y="3284741"/>
              <a:ext cx="2626213" cy="108220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B059CF4B-610E-1A49-B873-77C9954DAD70}"/>
                </a:ext>
              </a:extLst>
            </p:cNvPr>
            <p:cNvSpPr txBox="1"/>
            <p:nvPr/>
          </p:nvSpPr>
          <p:spPr>
            <a:xfrm>
              <a:off x="321597" y="4228150"/>
              <a:ext cx="19224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Species Specific Primers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E96A870-44F9-BA4A-9B04-4792381BFBDE}"/>
              </a:ext>
            </a:extLst>
          </p:cNvPr>
          <p:cNvGrpSpPr/>
          <p:nvPr/>
        </p:nvGrpSpPr>
        <p:grpSpPr>
          <a:xfrm>
            <a:off x="2971278" y="3207951"/>
            <a:ext cx="2374594" cy="1465082"/>
            <a:chOff x="2971278" y="3207951"/>
            <a:chExt cx="2374594" cy="14650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DF1AD7E6-388B-834D-8B25-7DAFDB01C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6179" y="3207951"/>
              <a:ext cx="1358871" cy="1358871"/>
            </a:xfrm>
            <a:prstGeom prst="rect">
              <a:avLst/>
            </a:prstGeom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xmlns="" id="{756F37B8-FC26-064E-AF17-DD3359544307}"/>
                </a:ext>
              </a:extLst>
            </p:cNvPr>
            <p:cNvCxnSpPr>
              <a:cxnSpLocks/>
            </p:cNvCxnSpPr>
            <p:nvPr/>
          </p:nvCxnSpPr>
          <p:spPr>
            <a:xfrm>
              <a:off x="2971278" y="3840633"/>
              <a:ext cx="434901" cy="0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xmlns="" id="{D509791B-746B-734F-9C3B-464D2C252C85}"/>
                </a:ext>
              </a:extLst>
            </p:cNvPr>
            <p:cNvCxnSpPr>
              <a:cxnSpLocks/>
            </p:cNvCxnSpPr>
            <p:nvPr/>
          </p:nvCxnSpPr>
          <p:spPr>
            <a:xfrm>
              <a:off x="4652443" y="3821582"/>
              <a:ext cx="434901" cy="0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9C3581F0-3E87-8C44-AFA0-86638F869B65}"/>
                </a:ext>
              </a:extLst>
            </p:cNvPr>
            <p:cNvSpPr txBox="1"/>
            <p:nvPr/>
          </p:nvSpPr>
          <p:spPr>
            <a:xfrm>
              <a:off x="3166236" y="4365256"/>
              <a:ext cx="21796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Quantitative Real Time PCR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13C140D3-5251-6C4B-B2A7-A8E2E15B4C4B}"/>
              </a:ext>
            </a:extLst>
          </p:cNvPr>
          <p:cNvGrpSpPr/>
          <p:nvPr/>
        </p:nvGrpSpPr>
        <p:grpSpPr>
          <a:xfrm>
            <a:off x="5358152" y="3065108"/>
            <a:ext cx="2977496" cy="1594643"/>
            <a:chOff x="5358152" y="3065108"/>
            <a:chExt cx="2977496" cy="159464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761A07DD-B120-0D43-B9E3-26FDC6136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58152" y="3065108"/>
              <a:ext cx="2911559" cy="1298583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62F0ECC2-8C94-EA48-8B5B-BEE7AB0F6814}"/>
                </a:ext>
              </a:extLst>
            </p:cNvPr>
            <p:cNvSpPr txBox="1"/>
            <p:nvPr/>
          </p:nvSpPr>
          <p:spPr>
            <a:xfrm>
              <a:off x="5433956" y="4351974"/>
              <a:ext cx="29016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Identification based on melting curve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F9BD5978-6B5B-DA46-B1A1-2848CDB1F899}"/>
              </a:ext>
            </a:extLst>
          </p:cNvPr>
          <p:cNvGrpSpPr/>
          <p:nvPr/>
        </p:nvGrpSpPr>
        <p:grpSpPr>
          <a:xfrm>
            <a:off x="158775" y="5366839"/>
            <a:ext cx="5713600" cy="1275018"/>
            <a:chOff x="614363" y="5366840"/>
            <a:chExt cx="5713600" cy="1275018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xmlns="" id="{D4F4F939-4FED-C841-9AF8-15E1688A44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1" t="11651" b="61799"/>
            <a:stretch/>
          </p:blipFill>
          <p:spPr bwMode="auto">
            <a:xfrm>
              <a:off x="614363" y="5366840"/>
              <a:ext cx="5713600" cy="950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6A6F27D-BC87-3D48-A35E-C37AC8CF2B55}"/>
                </a:ext>
              </a:extLst>
            </p:cNvPr>
            <p:cNvSpPr txBox="1"/>
            <p:nvPr/>
          </p:nvSpPr>
          <p:spPr>
            <a:xfrm>
              <a:off x="1859074" y="6334081"/>
              <a:ext cx="23022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Sequencing the DNA Region  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EF750476-5B0E-6341-8148-6FB697C66092}"/>
              </a:ext>
            </a:extLst>
          </p:cNvPr>
          <p:cNvGrpSpPr/>
          <p:nvPr/>
        </p:nvGrpSpPr>
        <p:grpSpPr>
          <a:xfrm>
            <a:off x="6119298" y="4858565"/>
            <a:ext cx="2717418" cy="1900659"/>
            <a:chOff x="6119298" y="4858565"/>
            <a:chExt cx="2717418" cy="190065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2245CDAC-E53A-8F4E-9BFA-E7D2D8227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43890" y="4858565"/>
              <a:ext cx="2492826" cy="160661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17172142-E793-244B-A054-71A8F946E76A}"/>
                </a:ext>
              </a:extLst>
            </p:cNvPr>
            <p:cNvSpPr txBox="1"/>
            <p:nvPr/>
          </p:nvSpPr>
          <p:spPr>
            <a:xfrm>
              <a:off x="6827517" y="6451447"/>
              <a:ext cx="14782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Phylogenetic Tree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xmlns="" id="{6571524C-2541-A043-94A9-0FEE6ADB15BF}"/>
                </a:ext>
              </a:extLst>
            </p:cNvPr>
            <p:cNvCxnSpPr>
              <a:cxnSpLocks/>
            </p:cNvCxnSpPr>
            <p:nvPr/>
          </p:nvCxnSpPr>
          <p:spPr>
            <a:xfrm>
              <a:off x="6119298" y="5817084"/>
              <a:ext cx="434901" cy="0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282DB9A-1F83-AA49-9D7D-1473598F5D90}"/>
              </a:ext>
            </a:extLst>
          </p:cNvPr>
          <p:cNvGrpSpPr/>
          <p:nvPr/>
        </p:nvGrpSpPr>
        <p:grpSpPr>
          <a:xfrm>
            <a:off x="2236448" y="1144174"/>
            <a:ext cx="2026517" cy="1729219"/>
            <a:chOff x="2236448" y="1144174"/>
            <a:chExt cx="2026517" cy="172921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9927A2C9-3AC9-7548-AD48-5261001C6D85}"/>
                </a:ext>
              </a:extLst>
            </p:cNvPr>
            <p:cNvSpPr txBox="1"/>
            <p:nvPr/>
          </p:nvSpPr>
          <p:spPr>
            <a:xfrm>
              <a:off x="2236448" y="2565616"/>
              <a:ext cx="20265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Symptomatic plant tissue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1BEA290-DB2E-184D-A9DC-AF9516E1DE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9911" r="19987"/>
            <a:stretch/>
          </p:blipFill>
          <p:spPr>
            <a:xfrm>
              <a:off x="2380058" y="1144174"/>
              <a:ext cx="1688426" cy="1282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113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G:\AE BACKUP\Resimler\Spiral machine EXP\CIMG305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0901" y="1143000"/>
            <a:ext cx="3067655" cy="2205036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4450" y="0"/>
            <a:ext cx="90805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>
                <a:latin typeface="Arial" charset="0"/>
                <a:ea typeface="Arial" charset="0"/>
                <a:cs typeface="Arial" charset="0"/>
              </a:rPr>
              <a:t>Fungicide Screening Using Spiral Gradient Dilution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68212" y="3465861"/>
            <a:ext cx="6289223" cy="3349639"/>
            <a:chOff x="1368212" y="3465861"/>
            <a:chExt cx="6289223" cy="3349639"/>
          </a:xfrm>
        </p:grpSpPr>
        <p:grpSp>
          <p:nvGrpSpPr>
            <p:cNvPr id="7" name="Group 6"/>
            <p:cNvGrpSpPr/>
            <p:nvPr/>
          </p:nvGrpSpPr>
          <p:grpSpPr>
            <a:xfrm>
              <a:off x="4772024" y="3465861"/>
              <a:ext cx="2885411" cy="3349639"/>
              <a:chOff x="412752" y="2399194"/>
              <a:chExt cx="2885411" cy="3349639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55968" y="5225613"/>
                <a:ext cx="28223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Control</a:t>
                </a: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2752" y="2399194"/>
                <a:ext cx="2885411" cy="2880048"/>
              </a:xfrm>
              <a:prstGeom prst="rect">
                <a:avLst/>
              </a:prstGeom>
            </p:spPr>
          </p:pic>
        </p:grpSp>
        <p:grpSp>
          <p:nvGrpSpPr>
            <p:cNvPr id="10" name="Group 9"/>
            <p:cNvGrpSpPr/>
            <p:nvPr/>
          </p:nvGrpSpPr>
          <p:grpSpPr>
            <a:xfrm>
              <a:off x="1368212" y="3465861"/>
              <a:ext cx="2940048" cy="3326844"/>
              <a:chOff x="5513492" y="3116771"/>
              <a:chExt cx="2940048" cy="3326844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5631182" y="5920395"/>
                <a:ext cx="28223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Fungicide</a:t>
                </a: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13492" y="3116771"/>
                <a:ext cx="2940048" cy="2880048"/>
              </a:xfrm>
              <a:prstGeom prst="rect">
                <a:avLst/>
              </a:prstGeom>
            </p:spPr>
          </p:pic>
        </p:grpSp>
      </p:grpSp>
      <p:pic>
        <p:nvPicPr>
          <p:cNvPr id="13" name="Picture 7" descr="G:\AE BACKUP\Resimler\Spiral machine EXP\CIMG304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2" y="1143000"/>
            <a:ext cx="2940048" cy="2205036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F2BF5CA-9C0D-BC48-A9DD-8DF3AB14053F}"/>
              </a:ext>
            </a:extLst>
          </p:cNvPr>
          <p:cNvSpPr/>
          <p:nvPr/>
        </p:nvSpPr>
        <p:spPr>
          <a:xfrm>
            <a:off x="0" y="14288"/>
            <a:ext cx="9144000" cy="6858000"/>
          </a:xfrm>
          <a:prstGeom prst="rect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A18AD38-5589-354D-8E58-ECAB5A8E34BE}"/>
              </a:ext>
            </a:extLst>
          </p:cNvPr>
          <p:cNvCxnSpPr>
            <a:cxnSpLocks/>
          </p:cNvCxnSpPr>
          <p:nvPr/>
        </p:nvCxnSpPr>
        <p:spPr>
          <a:xfrm flipH="1">
            <a:off x="244017" y="839253"/>
            <a:ext cx="8602909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16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EFF10F3B-81BF-5E42-AB5A-CDA53BA423E6}"/>
              </a:ext>
            </a:extLst>
          </p:cNvPr>
          <p:cNvSpPr txBox="1">
            <a:spLocks/>
          </p:cNvSpPr>
          <p:nvPr/>
        </p:nvSpPr>
        <p:spPr>
          <a:xfrm>
            <a:off x="0" y="2548309"/>
            <a:ext cx="90805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https://</a:t>
            </a:r>
            <a:r>
              <a:rPr lang="en-US" altLang="en-US" sz="3200" b="1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ucanr.edu</a:t>
            </a:r>
            <a:r>
              <a:rPr lang="en-US" altLang="en-US" sz="32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/sites/</a:t>
            </a:r>
            <a:r>
              <a:rPr lang="en-US" altLang="en-US" sz="3200" b="1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eskalenlab</a:t>
            </a:r>
            <a:endParaRPr lang="en-US" altLang="en-US" sz="32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623F40A9-A081-EB4C-B437-7393F92593F4}"/>
              </a:ext>
            </a:extLst>
          </p:cNvPr>
          <p:cNvCxnSpPr>
            <a:cxnSpLocks/>
          </p:cNvCxnSpPr>
          <p:nvPr/>
        </p:nvCxnSpPr>
        <p:spPr>
          <a:xfrm flipH="1">
            <a:off x="270545" y="3691309"/>
            <a:ext cx="8602909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211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2479</TotalTime>
  <Words>171</Words>
  <Application>Microsoft Office PowerPoint</Application>
  <PresentationFormat>On-screen Show (4:3)</PresentationFormat>
  <Paragraphs>26</Paragraphs>
  <Slides>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Extension Service for small fruit Growers in CA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Grapevine Canker Diseases: Management and Control Options</dc:title>
  <dc:creator>Akif Eskalen</dc:creator>
  <cp:lastModifiedBy>UCCE</cp:lastModifiedBy>
  <cp:revision>145</cp:revision>
  <dcterms:created xsi:type="dcterms:W3CDTF">2018-03-04T03:46:15Z</dcterms:created>
  <dcterms:modified xsi:type="dcterms:W3CDTF">2019-02-26T16:40:18Z</dcterms:modified>
</cp:coreProperties>
</file>