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8" r:id="rId3"/>
    <p:sldId id="259" r:id="rId4"/>
    <p:sldId id="284" r:id="rId5"/>
    <p:sldId id="273" r:id="rId6"/>
    <p:sldId id="282" r:id="rId7"/>
    <p:sldId id="277" r:id="rId8"/>
    <p:sldId id="261" r:id="rId9"/>
    <p:sldId id="272" r:id="rId10"/>
    <p:sldId id="271" r:id="rId11"/>
    <p:sldId id="257" r:id="rId12"/>
    <p:sldId id="260" r:id="rId13"/>
    <p:sldId id="274" r:id="rId14"/>
    <p:sldId id="275" r:id="rId15"/>
    <p:sldId id="276" r:id="rId16"/>
    <p:sldId id="262" r:id="rId17"/>
    <p:sldId id="265" r:id="rId18"/>
    <p:sldId id="266" r:id="rId19"/>
    <p:sldId id="267" r:id="rId20"/>
    <p:sldId id="268" r:id="rId21"/>
    <p:sldId id="269" r:id="rId22"/>
    <p:sldId id="270" r:id="rId23"/>
    <p:sldId id="280" r:id="rId24"/>
    <p:sldId id="283" r:id="rId25"/>
    <p:sldId id="281" r:id="rId26"/>
    <p:sldId id="285" r:id="rId27"/>
    <p:sldId id="263" r:id="rId28"/>
    <p:sldId id="278" r:id="rId29"/>
    <p:sldId id="279" r:id="rId30"/>
    <p:sldId id="286" r:id="rId31"/>
    <p:sldId id="28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2/20/2018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green</c:v>
                </c:pt>
                <c:pt idx="1">
                  <c:v>Triform 80 grn</c:v>
                </c:pt>
                <c:pt idx="2">
                  <c:v>Triform 80 grn 2xN</c:v>
                </c:pt>
                <c:pt idx="3">
                  <c:v>Triform 80 silv</c:v>
                </c:pt>
                <c:pt idx="4">
                  <c:v>Dominus grn</c:v>
                </c:pt>
                <c:pt idx="5">
                  <c:v>Dominus grn 2xN</c:v>
                </c:pt>
                <c:pt idx="6">
                  <c:v>Dominus silv</c:v>
                </c:pt>
                <c:pt idx="7">
                  <c:v>ASD green</c:v>
                </c:pt>
                <c:pt idx="8">
                  <c:v>ASD silver</c:v>
                </c:pt>
                <c:pt idx="9">
                  <c:v>Verdesol full N</c:v>
                </c:pt>
                <c:pt idx="10">
                  <c:v>Verdesol 1/2 N</c:v>
                </c:pt>
                <c:pt idx="11">
                  <c:v>UTC silv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24.1</c:v>
                </c:pt>
                <c:pt idx="1">
                  <c:v>27.5</c:v>
                </c:pt>
                <c:pt idx="2">
                  <c:v>29.1</c:v>
                </c:pt>
                <c:pt idx="3">
                  <c:v>26.6</c:v>
                </c:pt>
                <c:pt idx="4">
                  <c:v>25</c:v>
                </c:pt>
                <c:pt idx="5">
                  <c:v>25.4</c:v>
                </c:pt>
                <c:pt idx="6">
                  <c:v>24.4</c:v>
                </c:pt>
                <c:pt idx="7">
                  <c:v>27.4</c:v>
                </c:pt>
                <c:pt idx="8">
                  <c:v>27.3</c:v>
                </c:pt>
                <c:pt idx="9">
                  <c:v>24.8</c:v>
                </c:pt>
                <c:pt idx="10">
                  <c:v>25.4</c:v>
                </c:pt>
                <c:pt idx="1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46976"/>
        <c:axId val="78448512"/>
      </c:barChart>
      <c:catAx>
        <c:axId val="7844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78448512"/>
        <c:crosses val="autoZero"/>
        <c:auto val="1"/>
        <c:lblAlgn val="ctr"/>
        <c:lblOffset val="100"/>
        <c:noMultiLvlLbl val="0"/>
      </c:catAx>
      <c:valAx>
        <c:axId val="7844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4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Sheet1!$A$2:$A$6</c:f>
              <c:strCache>
                <c:ptCount val="5"/>
                <c:pt idx="0">
                  <c:v>Triform 80 2x N</c:v>
                </c:pt>
                <c:pt idx="1">
                  <c:v>Triform 80 1x N</c:v>
                </c:pt>
                <c:pt idx="3">
                  <c:v>Dominus 2x N</c:v>
                </c:pt>
                <c:pt idx="4">
                  <c:v>Dominus 1x 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8155</c:v>
                </c:pt>
                <c:pt idx="1">
                  <c:v>8913</c:v>
                </c:pt>
                <c:pt idx="3">
                  <c:v>5907</c:v>
                </c:pt>
                <c:pt idx="4">
                  <c:v>6765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1408"/>
        <c:axId val="88402944"/>
      </c:barChart>
      <c:catAx>
        <c:axId val="8840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402944"/>
        <c:crosses val="autoZero"/>
        <c:auto val="1"/>
        <c:lblAlgn val="ctr"/>
        <c:lblOffset val="100"/>
        <c:noMultiLvlLbl val="0"/>
      </c:catAx>
      <c:valAx>
        <c:axId val="8840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40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Sheet1!$A$2:$A$6</c:f>
              <c:strCache>
                <c:ptCount val="5"/>
                <c:pt idx="0">
                  <c:v>Triform 80 1x</c:v>
                </c:pt>
                <c:pt idx="1">
                  <c:v>Triform 80 2x</c:v>
                </c:pt>
                <c:pt idx="3">
                  <c:v>Dominus 1x</c:v>
                </c:pt>
                <c:pt idx="4">
                  <c:v>Dominus 2x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449</c:v>
                </c:pt>
                <c:pt idx="1">
                  <c:v>612</c:v>
                </c:pt>
                <c:pt idx="3">
                  <c:v>353</c:v>
                </c:pt>
                <c:pt idx="4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31424"/>
        <c:axId val="89032960"/>
      </c:barChart>
      <c:catAx>
        <c:axId val="8903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89032960"/>
        <c:crosses val="autoZero"/>
        <c:auto val="1"/>
        <c:lblAlgn val="ctr"/>
        <c:lblOffset val="100"/>
        <c:noMultiLvlLbl val="0"/>
      </c:catAx>
      <c:valAx>
        <c:axId val="890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3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dead</c:v>
                </c:pt>
              </c:strCache>
            </c:strRef>
          </c:tx>
          <c:spPr>
            <a:pattFill prst="pct60">
              <a:fgClr>
                <a:srgbClr val="FFFF00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 slv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1.6785714285714286</c:v>
                </c:pt>
                <c:pt idx="1">
                  <c:v>3.0642857142857141</c:v>
                </c:pt>
                <c:pt idx="2">
                  <c:v>3.2</c:v>
                </c:pt>
                <c:pt idx="3">
                  <c:v>2.657142857142857</c:v>
                </c:pt>
                <c:pt idx="4">
                  <c:v>4.2357142857142858</c:v>
                </c:pt>
                <c:pt idx="5">
                  <c:v>1.3642857142857143</c:v>
                </c:pt>
                <c:pt idx="6">
                  <c:v>3.6714285714285713</c:v>
                </c:pt>
                <c:pt idx="7">
                  <c:v>15.221428571428572</c:v>
                </c:pt>
                <c:pt idx="8">
                  <c:v>10.821428571428573</c:v>
                </c:pt>
                <c:pt idx="9">
                  <c:v>3.8785714285714286</c:v>
                </c:pt>
                <c:pt idx="10">
                  <c:v>4.5571428571428569</c:v>
                </c:pt>
                <c:pt idx="11">
                  <c:v>3.2857142857142856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51648"/>
        <c:axId val="90253184"/>
      </c:barChart>
      <c:catAx>
        <c:axId val="9025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90253184"/>
        <c:crosses val="autoZero"/>
        <c:auto val="1"/>
        <c:lblAlgn val="ctr"/>
        <c:lblOffset val="100"/>
        <c:noMultiLvlLbl val="0"/>
      </c:catAx>
      <c:valAx>
        <c:axId val="9025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5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 slv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19.792857142857141</c:v>
                </c:pt>
                <c:pt idx="1">
                  <c:v>12.835714285714284</c:v>
                </c:pt>
                <c:pt idx="2">
                  <c:v>10.207142857142856</c:v>
                </c:pt>
                <c:pt idx="3">
                  <c:v>7.8642857142857139</c:v>
                </c:pt>
                <c:pt idx="4">
                  <c:v>19.278571428571428</c:v>
                </c:pt>
                <c:pt idx="5">
                  <c:v>17.157142857142858</c:v>
                </c:pt>
                <c:pt idx="6">
                  <c:v>15.921428571428569</c:v>
                </c:pt>
                <c:pt idx="7">
                  <c:v>36.35</c:v>
                </c:pt>
                <c:pt idx="8">
                  <c:v>22.164285714285715</c:v>
                </c:pt>
                <c:pt idx="9">
                  <c:v>17.600000000000001</c:v>
                </c:pt>
                <c:pt idx="10">
                  <c:v>10.392857142857144</c:v>
                </c:pt>
                <c:pt idx="11">
                  <c:v>22.164285714285715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27680"/>
        <c:axId val="90345856"/>
      </c:barChart>
      <c:catAx>
        <c:axId val="9032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90345856"/>
        <c:crosses val="autoZero"/>
        <c:auto val="1"/>
        <c:lblAlgn val="ctr"/>
        <c:lblOffset val="100"/>
        <c:noMultiLvlLbl val="0"/>
      </c:catAx>
      <c:valAx>
        <c:axId val="9034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27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Crate/A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 silv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420.11573436208323</c:v>
                </c:pt>
                <c:pt idx="1">
                  <c:v>448.62358776522456</c:v>
                </c:pt>
                <c:pt idx="2">
                  <c:v>356.91082254064486</c:v>
                </c:pt>
                <c:pt idx="3">
                  <c:v>612.35619316616146</c:v>
                </c:pt>
                <c:pt idx="4">
                  <c:v>353.53489253237808</c:v>
                </c:pt>
                <c:pt idx="5">
                  <c:v>403.04853265362362</c:v>
                </c:pt>
                <c:pt idx="6">
                  <c:v>479.94471617525488</c:v>
                </c:pt>
                <c:pt idx="7">
                  <c:v>579.3470997519978</c:v>
                </c:pt>
                <c:pt idx="8">
                  <c:v>639.5511848994214</c:v>
                </c:pt>
                <c:pt idx="9">
                  <c:v>444.68500275558006</c:v>
                </c:pt>
                <c:pt idx="10">
                  <c:v>482.94554284926977</c:v>
                </c:pt>
                <c:pt idx="11">
                  <c:v>309.27269909065859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30848"/>
        <c:axId val="84432384"/>
      </c:barChart>
      <c:catAx>
        <c:axId val="8443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84432384"/>
        <c:crosses val="autoZero"/>
        <c:auto val="1"/>
        <c:lblAlgn val="ctr"/>
        <c:lblOffset val="100"/>
        <c:noMultiLvlLbl val="0"/>
      </c:catAx>
      <c:valAx>
        <c:axId val="84432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430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Crates/A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1815.5001377790027</c:v>
                </c:pt>
                <c:pt idx="1">
                  <c:v>2796.0202535133644</c:v>
                </c:pt>
                <c:pt idx="2">
                  <c:v>2664.171431523836</c:v>
                </c:pt>
                <c:pt idx="3">
                  <c:v>2821.1521769082392</c:v>
                </c:pt>
                <c:pt idx="4">
                  <c:v>1836.8810278313586</c:v>
                </c:pt>
                <c:pt idx="5">
                  <c:v>1837.2561311656104</c:v>
                </c:pt>
                <c:pt idx="6">
                  <c:v>1952.7879581151833</c:v>
                </c:pt>
                <c:pt idx="7">
                  <c:v>1997.6503168917056</c:v>
                </c:pt>
                <c:pt idx="8">
                  <c:v>2257.1843138605677</c:v>
                </c:pt>
                <c:pt idx="9">
                  <c:v>1830.3167194819509</c:v>
                </c:pt>
                <c:pt idx="10">
                  <c:v>1846.2961215210803</c:v>
                </c:pt>
                <c:pt idx="11">
                  <c:v>1846.4461628547811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70784"/>
        <c:axId val="84472576"/>
      </c:barChart>
      <c:catAx>
        <c:axId val="84470784"/>
        <c:scaling>
          <c:orientation val="minMax"/>
        </c:scaling>
        <c:delete val="0"/>
        <c:axPos val="b"/>
        <c:majorTickMark val="out"/>
        <c:minorTickMark val="none"/>
        <c:tickLblPos val="nextTo"/>
        <c:crossAx val="84472576"/>
        <c:crosses val="autoZero"/>
        <c:auto val="1"/>
        <c:lblAlgn val="ctr"/>
        <c:lblOffset val="100"/>
        <c:noMultiLvlLbl val="0"/>
      </c:catAx>
      <c:valAx>
        <c:axId val="844725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4470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Crates/A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1774.4263226784242</c:v>
                </c:pt>
                <c:pt idx="1">
                  <c:v>2180.6632336731882</c:v>
                </c:pt>
                <c:pt idx="2">
                  <c:v>2503.0645494626619</c:v>
                </c:pt>
                <c:pt idx="3">
                  <c:v>2304.8224373105541</c:v>
                </c:pt>
                <c:pt idx="4">
                  <c:v>1616.6953706255169</c:v>
                </c:pt>
                <c:pt idx="5">
                  <c:v>1772.1757026729126</c:v>
                </c:pt>
                <c:pt idx="6">
                  <c:v>1757.5466726370901</c:v>
                </c:pt>
                <c:pt idx="7">
                  <c:v>1355.6234499862221</c:v>
                </c:pt>
                <c:pt idx="8">
                  <c:v>1556.6788371452189</c:v>
                </c:pt>
                <c:pt idx="9">
                  <c:v>1772.3632543400386</c:v>
                </c:pt>
                <c:pt idx="10">
                  <c:v>1712.9093758611189</c:v>
                </c:pt>
                <c:pt idx="11">
                  <c:v>1650.0795673739324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95008"/>
        <c:axId val="86781952"/>
      </c:barChart>
      <c:catAx>
        <c:axId val="8519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86781952"/>
        <c:crosses val="autoZero"/>
        <c:auto val="1"/>
        <c:lblAlgn val="ctr"/>
        <c:lblOffset val="100"/>
        <c:noMultiLvlLbl val="0"/>
      </c:catAx>
      <c:valAx>
        <c:axId val="8678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195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1253.40779140259</c:v>
                </c:pt>
                <c:pt idx="1">
                  <c:v>1385.2941237255443</c:v>
                </c:pt>
                <c:pt idx="2">
                  <c:v>1430.4565651694681</c:v>
                </c:pt>
                <c:pt idx="3">
                  <c:v>1730.9518462386332</c:v>
                </c:pt>
                <c:pt idx="4">
                  <c:v>1130.1488357674291</c:v>
                </c:pt>
                <c:pt idx="5">
                  <c:v>1431.0942408376964</c:v>
                </c:pt>
                <c:pt idx="6">
                  <c:v>1416.5777418021494</c:v>
                </c:pt>
                <c:pt idx="7">
                  <c:v>998.71262744557748</c:v>
                </c:pt>
                <c:pt idx="8">
                  <c:v>1219.4609396527969</c:v>
                </c:pt>
                <c:pt idx="9">
                  <c:v>1356.3736566547259</c:v>
                </c:pt>
                <c:pt idx="10">
                  <c:v>1448.4615252135575</c:v>
                </c:pt>
                <c:pt idx="11">
                  <c:v>1035.4727542022597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93600"/>
        <c:axId val="86811776"/>
      </c:barChart>
      <c:catAx>
        <c:axId val="867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86811776"/>
        <c:crosses val="autoZero"/>
        <c:auto val="1"/>
        <c:lblAlgn val="ctr"/>
        <c:lblOffset val="100"/>
        <c:noMultiLvlLbl val="0"/>
      </c:catAx>
      <c:valAx>
        <c:axId val="8681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79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Crates/A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 silv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1047.2885092311931</c:v>
                </c:pt>
                <c:pt idx="1">
                  <c:v>1375.3163750344447</c:v>
                </c:pt>
                <c:pt idx="2">
                  <c:v>1426.5179801598235</c:v>
                </c:pt>
                <c:pt idx="3">
                  <c:v>1457.2764535684762</c:v>
                </c:pt>
                <c:pt idx="4">
                  <c:v>970.39232570956187</c:v>
                </c:pt>
                <c:pt idx="5">
                  <c:v>1240.0916230366493</c:v>
                </c:pt>
                <c:pt idx="6">
                  <c:v>1158.5066478368699</c:v>
                </c:pt>
                <c:pt idx="7">
                  <c:v>828.19065169468172</c:v>
                </c:pt>
                <c:pt idx="8">
                  <c:v>1067.4315582805179</c:v>
                </c:pt>
                <c:pt idx="9">
                  <c:v>1205.7696679526041</c:v>
                </c:pt>
                <c:pt idx="10">
                  <c:v>1145.3780311380547</c:v>
                </c:pt>
                <c:pt idx="11">
                  <c:v>833.10450537338113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78080"/>
        <c:axId val="86879616"/>
      </c:barChart>
      <c:catAx>
        <c:axId val="8687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86879616"/>
        <c:crosses val="autoZero"/>
        <c:auto val="1"/>
        <c:lblAlgn val="ctr"/>
        <c:lblOffset val="100"/>
        <c:noMultiLvlLbl val="0"/>
      </c:catAx>
      <c:valAx>
        <c:axId val="8687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87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Crates/A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UTC grn</c:v>
                </c:pt>
                <c:pt idx="1">
                  <c:v>Triform 80 grn</c:v>
                </c:pt>
                <c:pt idx="2">
                  <c:v>Triform 80 slv</c:v>
                </c:pt>
                <c:pt idx="3">
                  <c:v>Triform 80 2x N</c:v>
                </c:pt>
                <c:pt idx="4">
                  <c:v>Dominus grn</c:v>
                </c:pt>
                <c:pt idx="5">
                  <c:v>Dominus slv</c:v>
                </c:pt>
                <c:pt idx="6">
                  <c:v>Dominus 2x N</c:v>
                </c:pt>
                <c:pt idx="7">
                  <c:v>ASD rice bran grn</c:v>
                </c:pt>
                <c:pt idx="8">
                  <c:v>ASD rice bran slv</c:v>
                </c:pt>
                <c:pt idx="9">
                  <c:v>Verdesoil Full N</c:v>
                </c:pt>
                <c:pt idx="10">
                  <c:v>Verdesoil Half N</c:v>
                </c:pt>
                <c:pt idx="11">
                  <c:v>UTC slv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6310.7384954532936</c:v>
                </c:pt>
                <c:pt idx="1">
                  <c:v>8185.9175737117666</c:v>
                </c:pt>
                <c:pt idx="2">
                  <c:v>8381.1213488564354</c:v>
                </c:pt>
                <c:pt idx="3">
                  <c:v>8926.5591071920644</c:v>
                </c:pt>
                <c:pt idx="4">
                  <c:v>5907.6524524662445</c:v>
                </c:pt>
                <c:pt idx="5">
                  <c:v>6683.6662303664925</c:v>
                </c:pt>
                <c:pt idx="6">
                  <c:v>6765.3637365665472</c:v>
                </c:pt>
                <c:pt idx="7">
                  <c:v>5759.524145770185</c:v>
                </c:pt>
                <c:pt idx="8">
                  <c:v>6740.3068338385237</c:v>
                </c:pt>
                <c:pt idx="9">
                  <c:v>6609.5083011848992</c:v>
                </c:pt>
                <c:pt idx="10">
                  <c:v>6635.9905965830803</c:v>
                </c:pt>
                <c:pt idx="11">
                  <c:v>5674.3756888950138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09696"/>
        <c:axId val="86911232"/>
      </c:barChart>
      <c:catAx>
        <c:axId val="8690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86911232"/>
        <c:crosses val="autoZero"/>
        <c:auto val="1"/>
        <c:lblAlgn val="ctr"/>
        <c:lblOffset val="100"/>
        <c:noMultiLvlLbl val="0"/>
      </c:catAx>
      <c:valAx>
        <c:axId val="8691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09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UTC green</c:v>
                </c:pt>
                <c:pt idx="1">
                  <c:v>UTC silver</c:v>
                </c:pt>
                <c:pt idx="2">
                  <c:v>Triform 80 green</c:v>
                </c:pt>
                <c:pt idx="3">
                  <c:v>Triform 80 silver</c:v>
                </c:pt>
                <c:pt idx="4">
                  <c:v>Dominus green</c:v>
                </c:pt>
                <c:pt idx="5">
                  <c:v>Dominus silver</c:v>
                </c:pt>
                <c:pt idx="6">
                  <c:v>ASD green</c:v>
                </c:pt>
                <c:pt idx="7">
                  <c:v>ASD silver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420</c:v>
                </c:pt>
                <c:pt idx="1">
                  <c:v>309</c:v>
                </c:pt>
                <c:pt idx="2">
                  <c:v>448</c:v>
                </c:pt>
                <c:pt idx="3">
                  <c:v>357</c:v>
                </c:pt>
                <c:pt idx="4">
                  <c:v>354</c:v>
                </c:pt>
                <c:pt idx="5">
                  <c:v>403</c:v>
                </c:pt>
                <c:pt idx="6">
                  <c:v>580</c:v>
                </c:pt>
                <c:pt idx="7">
                  <c:v>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92736"/>
        <c:axId val="88294528"/>
      </c:barChart>
      <c:catAx>
        <c:axId val="8829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88294528"/>
        <c:crosses val="autoZero"/>
        <c:auto val="1"/>
        <c:lblAlgn val="ctr"/>
        <c:lblOffset val="100"/>
        <c:noMultiLvlLbl val="0"/>
      </c:catAx>
      <c:valAx>
        <c:axId val="8829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9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Season Total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UTC green</c:v>
                </c:pt>
                <c:pt idx="1">
                  <c:v>UTC silver</c:v>
                </c:pt>
                <c:pt idx="2">
                  <c:v>Triform 80 green</c:v>
                </c:pt>
                <c:pt idx="3">
                  <c:v>Triform 80 silver</c:v>
                </c:pt>
                <c:pt idx="4">
                  <c:v>Dominus green</c:v>
                </c:pt>
                <c:pt idx="5">
                  <c:v>Dominus silver</c:v>
                </c:pt>
                <c:pt idx="6">
                  <c:v>ASD green</c:v>
                </c:pt>
                <c:pt idx="7">
                  <c:v>ASD silver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6311</c:v>
                </c:pt>
                <c:pt idx="1">
                  <c:v>5675</c:v>
                </c:pt>
                <c:pt idx="2">
                  <c:v>8186</c:v>
                </c:pt>
                <c:pt idx="3">
                  <c:v>8381</c:v>
                </c:pt>
                <c:pt idx="4">
                  <c:v>5907</c:v>
                </c:pt>
                <c:pt idx="5">
                  <c:v>6684</c:v>
                </c:pt>
                <c:pt idx="6">
                  <c:v>5760</c:v>
                </c:pt>
                <c:pt idx="7">
                  <c:v>6740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23968"/>
        <c:axId val="88325504"/>
      </c:barChart>
      <c:catAx>
        <c:axId val="8832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25504"/>
        <c:crosses val="autoZero"/>
        <c:auto val="1"/>
        <c:lblAlgn val="ctr"/>
        <c:lblOffset val="100"/>
        <c:noMultiLvlLbl val="0"/>
      </c:catAx>
      <c:valAx>
        <c:axId val="8832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23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0.09259</cdr:x>
      <cdr:y>0.03367</cdr:y>
    </cdr:from>
    <cdr:to>
      <cdr:x>0.99074</cdr:x>
      <cdr:y>0.15153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152400"/>
          <a:ext cx="7391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/>
            <a:t>   </a:t>
          </a:r>
          <a:r>
            <a:rPr lang="en-US" sz="1200" dirty="0" err="1" smtClean="0"/>
            <a:t>bcd</a:t>
          </a:r>
          <a:r>
            <a:rPr lang="en-US" sz="1200" dirty="0" smtClean="0"/>
            <a:t>            </a:t>
          </a:r>
          <a:r>
            <a:rPr lang="en-US" sz="1200" dirty="0" err="1" smtClean="0"/>
            <a:t>bc</a:t>
          </a:r>
          <a:r>
            <a:rPr lang="en-US" sz="1200" dirty="0" smtClean="0"/>
            <a:t>             b               a               cd               b               </a:t>
          </a:r>
          <a:r>
            <a:rPr lang="en-US" sz="1200" dirty="0" err="1" smtClean="0"/>
            <a:t>b</a:t>
          </a:r>
          <a:r>
            <a:rPr lang="en-US" sz="1200" dirty="0" smtClean="0"/>
            <a:t>               d              </a:t>
          </a:r>
          <a:r>
            <a:rPr lang="en-US" sz="1200" dirty="0" err="1" smtClean="0"/>
            <a:t>bcd</a:t>
          </a:r>
          <a:r>
            <a:rPr lang="en-US" sz="1200" dirty="0" smtClean="0"/>
            <a:t>           </a:t>
          </a:r>
          <a:r>
            <a:rPr lang="en-US" sz="1200" dirty="0" err="1" smtClean="0"/>
            <a:t>bc</a:t>
          </a:r>
          <a:r>
            <a:rPr lang="en-US" sz="1200" dirty="0" smtClean="0"/>
            <a:t>               b               d</a:t>
          </a:r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0.10185</cdr:x>
      <cdr:y>0.08418</cdr:y>
    </cdr:from>
    <cdr:to>
      <cdr:x>0.80556</cdr:x>
      <cdr:y>0.25254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381000"/>
          <a:ext cx="5791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 </a:t>
          </a:r>
          <a:r>
            <a:rPr lang="en-US" sz="1600" dirty="0" smtClean="0"/>
            <a:t>b               </a:t>
          </a:r>
          <a:r>
            <a:rPr lang="en-US" sz="1600" dirty="0" err="1" smtClean="0"/>
            <a:t>b</a:t>
          </a:r>
          <a:r>
            <a:rPr lang="en-US" sz="1600" dirty="0" smtClean="0"/>
            <a:t>             a             </a:t>
          </a:r>
          <a:r>
            <a:rPr lang="en-US" sz="1600" dirty="0" err="1" smtClean="0"/>
            <a:t>a</a:t>
          </a:r>
          <a:r>
            <a:rPr lang="en-US" sz="1600" dirty="0" smtClean="0"/>
            <a:t>              b             </a:t>
          </a:r>
          <a:r>
            <a:rPr lang="en-US" sz="1600" dirty="0" err="1" smtClean="0"/>
            <a:t>b</a:t>
          </a:r>
          <a:r>
            <a:rPr lang="en-US" sz="1600" dirty="0" smtClean="0"/>
            <a:t>             </a:t>
          </a:r>
          <a:r>
            <a:rPr lang="en-US" sz="1600" dirty="0" err="1" smtClean="0"/>
            <a:t>b</a:t>
          </a:r>
          <a:r>
            <a:rPr lang="en-US" sz="1600" dirty="0" smtClean="0"/>
            <a:t>             </a:t>
          </a:r>
          <a:r>
            <a:rPr lang="en-US" sz="1600" dirty="0" err="1" smtClean="0"/>
            <a:t>b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0.62037</cdr:x>
      <cdr:y>0.13469</cdr:y>
    </cdr:from>
    <cdr:to>
      <cdr:x>0.98148</cdr:x>
      <cdr:y>0.33672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609600"/>
          <a:ext cx="2971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        a                            </a:t>
          </a:r>
          <a:r>
            <a:rPr lang="en-US" sz="1800" dirty="0" err="1" smtClean="0"/>
            <a:t>a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0769-D7AC-496B-B811-4E2304D14CD7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4E269-460F-4EEA-B0AF-3203283D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5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0FB5-2B95-4DC7-8194-1E134742347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of Strawberry Production in Fusarium Infested Soil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Bolda, Monise Sheehan, Luis Rodriguez and Joji Muramoto</a:t>
            </a:r>
          </a:p>
          <a:p>
            <a:r>
              <a:rPr lang="en-US" dirty="0" smtClean="0"/>
              <a:t>February 14,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63"/>
    </mc:Choice>
    <mc:Fallback xmlns="">
      <p:transition spd="slow" advTm="621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Fumigation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350 # /acre </a:t>
            </a:r>
            <a:r>
              <a:rPr lang="en-US" dirty="0" err="1"/>
              <a:t>Triform</a:t>
            </a:r>
            <a:r>
              <a:rPr lang="en-US" dirty="0"/>
              <a:t> 80 (chloropicrin)</a:t>
            </a:r>
          </a:p>
          <a:p>
            <a:r>
              <a:rPr lang="en-US" dirty="0"/>
              <a:t>340 # /acre Dominus (AITC)</a:t>
            </a:r>
          </a:p>
          <a:p>
            <a:r>
              <a:rPr lang="en-US" dirty="0"/>
              <a:t>8000 # /acre </a:t>
            </a:r>
            <a:r>
              <a:rPr lang="en-US" dirty="0" err="1"/>
              <a:t>Verdesol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tonnes</a:t>
            </a:r>
            <a:r>
              <a:rPr lang="en-US" dirty="0"/>
              <a:t> rice bran /acre for 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96"/>
    </mc:Choice>
    <mc:Fallback xmlns="">
      <p:transition spd="slow" advTm="715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Untreated control, green and silver plastic</a:t>
            </a:r>
          </a:p>
          <a:p>
            <a:r>
              <a:rPr lang="en-US" dirty="0" err="1" smtClean="0"/>
              <a:t>Triform</a:t>
            </a:r>
            <a:r>
              <a:rPr lang="en-US" dirty="0" smtClean="0"/>
              <a:t> 80 (chloropicrin), green and silver plastic</a:t>
            </a:r>
          </a:p>
          <a:p>
            <a:r>
              <a:rPr lang="en-US" dirty="0" err="1" smtClean="0"/>
              <a:t>Triform</a:t>
            </a:r>
            <a:r>
              <a:rPr lang="en-US" dirty="0" smtClean="0"/>
              <a:t> 80 (chloropicrin), green plastic &amp; double grower standard N</a:t>
            </a:r>
          </a:p>
          <a:p>
            <a:r>
              <a:rPr lang="en-US" dirty="0" smtClean="0"/>
              <a:t>Dominus (AITC), green and silver plastic</a:t>
            </a:r>
          </a:p>
          <a:p>
            <a:r>
              <a:rPr lang="en-US" dirty="0" smtClean="0"/>
              <a:t>Dominus (AITC), green plastic &amp; double grower standard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1"/>
    </mc:Choice>
    <mc:Fallback xmlns="">
      <p:transition spd="slow" advTm="424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Verdesol</a:t>
            </a:r>
            <a:r>
              <a:rPr lang="en-US" dirty="0" smtClean="0"/>
              <a:t>, green plastic only, grower standard rate nitrogen</a:t>
            </a:r>
          </a:p>
          <a:p>
            <a:r>
              <a:rPr lang="en-US" dirty="0" err="1" smtClean="0"/>
              <a:t>Verdesol</a:t>
            </a:r>
            <a:r>
              <a:rPr lang="en-US" dirty="0" smtClean="0"/>
              <a:t>, green plastic only, half grower standard nitrogen</a:t>
            </a:r>
          </a:p>
          <a:p>
            <a:r>
              <a:rPr lang="en-US" dirty="0" smtClean="0"/>
              <a:t>ASD, green and silver plastic (no pre-plant fertilizer)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1"/>
    </mc:Choice>
    <mc:Fallback xmlns="">
      <p:transition spd="slow" advTm="251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673" y="12877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616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6"/>
    </mc:Choice>
    <mc:Fallback xmlns="">
      <p:transition spd="slow" advTm="3011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Diameters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1739" y="2003061"/>
            <a:ext cx="5051690" cy="3788768"/>
          </a:xfrm>
        </p:spPr>
      </p:pic>
    </p:spTree>
    <p:extLst>
      <p:ext uri="{BB962C8B-B14F-4D97-AF65-F5344CB8AC3E}">
        <p14:creationId xmlns:p14="http://schemas.microsoft.com/office/powerpoint/2010/main" val="2437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7"/>
    </mc:Choice>
    <mc:Fallback xmlns="">
      <p:transition spd="slow" advTm="231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Diameters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509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2209800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 </a:t>
            </a:r>
            <a:r>
              <a:rPr lang="en-US" sz="1100" dirty="0"/>
              <a:t>f</a:t>
            </a:r>
            <a:r>
              <a:rPr lang="en-US" sz="1100" smtClean="0"/>
              <a:t>                  </a:t>
            </a:r>
            <a:r>
              <a:rPr lang="en-US" sz="1100" dirty="0" smtClean="0"/>
              <a:t>ab                 a                </a:t>
            </a:r>
            <a:r>
              <a:rPr lang="en-US" sz="1100" dirty="0" err="1" smtClean="0"/>
              <a:t>bcde</a:t>
            </a:r>
            <a:r>
              <a:rPr lang="en-US" sz="1100" dirty="0" smtClean="0"/>
              <a:t>             </a:t>
            </a:r>
            <a:r>
              <a:rPr lang="en-US" sz="1100" dirty="0" err="1" smtClean="0"/>
              <a:t>def</a:t>
            </a:r>
            <a:r>
              <a:rPr lang="en-US" sz="1100" dirty="0" smtClean="0"/>
              <a:t>            </a:t>
            </a:r>
            <a:r>
              <a:rPr lang="en-US" sz="1100" dirty="0" err="1" smtClean="0"/>
              <a:t>cdef</a:t>
            </a:r>
            <a:r>
              <a:rPr lang="en-US" sz="1100" dirty="0" smtClean="0"/>
              <a:t>              f                 </a:t>
            </a:r>
            <a:r>
              <a:rPr lang="en-US" sz="1100" dirty="0" err="1" smtClean="0"/>
              <a:t>abc</a:t>
            </a:r>
            <a:r>
              <a:rPr lang="en-US" sz="1100" dirty="0" smtClean="0"/>
              <a:t>             </a:t>
            </a:r>
            <a:r>
              <a:rPr lang="en-US" sz="1100" dirty="0" err="1" smtClean="0"/>
              <a:t>abcd</a:t>
            </a:r>
            <a:r>
              <a:rPr lang="en-US" sz="1100" dirty="0" smtClean="0"/>
              <a:t>             </a:t>
            </a:r>
            <a:r>
              <a:rPr lang="en-US" sz="1100" dirty="0" err="1" smtClean="0"/>
              <a:t>ef</a:t>
            </a:r>
            <a:r>
              <a:rPr lang="en-US" sz="1100" dirty="0" smtClean="0"/>
              <a:t>                </a:t>
            </a:r>
            <a:r>
              <a:rPr lang="en-US" sz="1100" dirty="0" err="1" smtClean="0"/>
              <a:t>bcdef</a:t>
            </a:r>
            <a:r>
              <a:rPr lang="en-US" sz="1100" dirty="0" smtClean="0"/>
              <a:t>          f</a:t>
            </a:r>
            <a:r>
              <a:rPr lang="en-US" sz="1000" dirty="0" smtClean="0"/>
              <a:t>             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89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38"/>
    </mc:Choice>
    <mc:Fallback xmlns="">
      <p:transition spd="slow" advTm="733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"/>
    </mc:Choice>
    <mc:Fallback xmlns="">
      <p:transition spd="slow" advTm="13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526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2098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            cd             de           ab            de            </a:t>
            </a:r>
            <a:r>
              <a:rPr lang="en-US" sz="1100" dirty="0" err="1" smtClean="0"/>
              <a:t>de</a:t>
            </a:r>
            <a:r>
              <a:rPr lang="en-US" sz="1100" dirty="0" smtClean="0"/>
              <a:t>             </a:t>
            </a:r>
            <a:r>
              <a:rPr lang="en-US" sz="1100" dirty="0" err="1" smtClean="0"/>
              <a:t>bcd</a:t>
            </a:r>
            <a:r>
              <a:rPr lang="en-US" sz="1100" dirty="0" smtClean="0"/>
              <a:t>         </a:t>
            </a:r>
            <a:r>
              <a:rPr lang="en-US" sz="1100" dirty="0" err="1" smtClean="0"/>
              <a:t>abc</a:t>
            </a:r>
            <a:r>
              <a:rPr lang="en-US" sz="1100" dirty="0" smtClean="0"/>
              <a:t>            a              </a:t>
            </a:r>
            <a:r>
              <a:rPr lang="en-US" sz="1100" dirty="0" err="1" smtClean="0"/>
              <a:t>cde</a:t>
            </a:r>
            <a:r>
              <a:rPr lang="en-US" sz="1100" dirty="0" smtClean="0"/>
              <a:t>        </a:t>
            </a:r>
            <a:r>
              <a:rPr lang="en-US" sz="1100" dirty="0" err="1" smtClean="0"/>
              <a:t>bcd</a:t>
            </a:r>
            <a:r>
              <a:rPr lang="en-US" sz="1100" dirty="0" smtClean="0"/>
              <a:t>              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62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06"/>
    </mc:Choice>
    <mc:Fallback xmlns="">
      <p:transition spd="slow" advTm="10490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545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1981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100" dirty="0" smtClean="0"/>
              <a:t>c             a              </a:t>
            </a:r>
            <a:r>
              <a:rPr lang="en-US" sz="1100" dirty="0" err="1" smtClean="0"/>
              <a:t>a</a:t>
            </a:r>
            <a:r>
              <a:rPr lang="en-US" sz="1100" dirty="0" smtClean="0"/>
              <a:t>              </a:t>
            </a:r>
            <a:r>
              <a:rPr lang="en-US" sz="1100" dirty="0" err="1" smtClean="0"/>
              <a:t>a</a:t>
            </a:r>
            <a:r>
              <a:rPr lang="en-US" sz="1100" dirty="0" smtClean="0"/>
              <a:t>            c               </a:t>
            </a:r>
            <a:r>
              <a:rPr lang="en-US" sz="1100" dirty="0" err="1" smtClean="0"/>
              <a:t>c</a:t>
            </a:r>
            <a:r>
              <a:rPr lang="en-US" sz="1100" dirty="0" smtClean="0"/>
              <a:t>              </a:t>
            </a:r>
            <a:r>
              <a:rPr lang="en-US" sz="1100" dirty="0" err="1" smtClean="0"/>
              <a:t>bc</a:t>
            </a:r>
            <a:r>
              <a:rPr lang="en-US" sz="1100" dirty="0" smtClean="0"/>
              <a:t>            </a:t>
            </a:r>
            <a:r>
              <a:rPr lang="en-US" sz="1100" dirty="0" err="1" smtClean="0"/>
              <a:t>bc</a:t>
            </a:r>
            <a:r>
              <a:rPr lang="en-US" sz="1100" dirty="0" smtClean="0"/>
              <a:t>          b                c              </a:t>
            </a:r>
            <a:r>
              <a:rPr lang="en-US" sz="1100" dirty="0" err="1" smtClean="0"/>
              <a:t>c</a:t>
            </a:r>
            <a:r>
              <a:rPr lang="en-US" sz="1100" dirty="0" smtClean="0"/>
              <a:t>              </a:t>
            </a:r>
            <a:r>
              <a:rPr lang="en-US" sz="1100" dirty="0" err="1" smtClean="0"/>
              <a:t>c</a:t>
            </a:r>
            <a:r>
              <a:rPr lang="en-US" sz="11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1"/>
    </mc:Choice>
    <mc:Fallback xmlns="">
      <p:transition spd="slow" advTm="1553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869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209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400" dirty="0" smtClean="0"/>
              <a:t>b          a           </a:t>
            </a:r>
            <a:r>
              <a:rPr lang="en-US" sz="1400" dirty="0" err="1" smtClean="0"/>
              <a:t>a</a:t>
            </a:r>
            <a:r>
              <a:rPr lang="en-US" sz="1400" dirty="0" smtClean="0"/>
              <a:t>           </a:t>
            </a:r>
            <a:r>
              <a:rPr lang="en-US" sz="1400" dirty="0" err="1" smtClean="0"/>
              <a:t>a</a:t>
            </a:r>
            <a:r>
              <a:rPr lang="en-US" sz="1400" dirty="0" smtClean="0"/>
              <a:t>           </a:t>
            </a:r>
            <a:r>
              <a:rPr lang="en-US" sz="1400" dirty="0" err="1" smtClean="0"/>
              <a:t>bc</a:t>
            </a:r>
            <a:r>
              <a:rPr lang="en-US" sz="1400" dirty="0" smtClean="0"/>
              <a:t>        b            </a:t>
            </a:r>
            <a:r>
              <a:rPr lang="en-US" sz="1400" dirty="0" err="1" smtClean="0"/>
              <a:t>b</a:t>
            </a:r>
            <a:r>
              <a:rPr lang="en-US" sz="1400" dirty="0" smtClean="0"/>
              <a:t>           c           </a:t>
            </a:r>
            <a:r>
              <a:rPr lang="en-US" sz="1400" dirty="0" err="1" smtClean="0"/>
              <a:t>bc</a:t>
            </a:r>
            <a:r>
              <a:rPr lang="en-US" sz="1400" dirty="0" smtClean="0"/>
              <a:t>       b            </a:t>
            </a:r>
            <a:r>
              <a:rPr lang="en-US" sz="1400" dirty="0" err="1" smtClean="0"/>
              <a:t>b</a:t>
            </a:r>
            <a:r>
              <a:rPr lang="en-US" sz="1400" dirty="0" smtClean="0"/>
              <a:t>          </a:t>
            </a:r>
            <a:r>
              <a:rPr lang="en-US" sz="1400" dirty="0" err="1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0"/>
    </mc:Choice>
    <mc:Fallback xmlns="">
      <p:transition spd="slow" advTm="68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of study and design</a:t>
            </a:r>
          </a:p>
          <a:p>
            <a:r>
              <a:rPr lang="en-US" dirty="0" smtClean="0"/>
              <a:t>Evaluation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870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2"/>
    </mc:Choice>
    <mc:Fallback xmlns="">
      <p:transition spd="slow" advTm="245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600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3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3"/>
    </mc:Choice>
    <mc:Fallback xmlns="">
      <p:transition spd="slow" advTm="293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5883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190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cd           ab           </a:t>
            </a:r>
            <a:r>
              <a:rPr lang="en-US" sz="1200" dirty="0" err="1" smtClean="0"/>
              <a:t>ab</a:t>
            </a:r>
            <a:r>
              <a:rPr lang="en-US" sz="1200" dirty="0" smtClean="0"/>
              <a:t>          a             cd         </a:t>
            </a:r>
            <a:r>
              <a:rPr lang="en-US" sz="1200" dirty="0" err="1" smtClean="0"/>
              <a:t>abc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bc</a:t>
            </a:r>
            <a:r>
              <a:rPr lang="en-US" sz="1200" dirty="0" smtClean="0"/>
              <a:t>          d            cd        </a:t>
            </a:r>
            <a:r>
              <a:rPr lang="en-US" sz="1200" dirty="0" err="1" smtClean="0"/>
              <a:t>abc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bc</a:t>
            </a:r>
            <a:r>
              <a:rPr lang="en-US" sz="1200" dirty="0" smtClean="0"/>
              <a:t>           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9"/>
    </mc:Choice>
    <mc:Fallback xmlns="">
      <p:transition spd="slow" advTm="613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 Total Yields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104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220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      *      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7"/>
    </mc:Choice>
    <mc:Fallback xmlns="">
      <p:transition spd="slow" advTm="479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plastic color – April Yield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624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752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c                    </a:t>
            </a:r>
            <a:r>
              <a:rPr lang="en-US" sz="1400" dirty="0" err="1" smtClean="0"/>
              <a:t>c</a:t>
            </a:r>
            <a:r>
              <a:rPr lang="en-US" sz="1400" dirty="0" smtClean="0"/>
              <a:t>                      </a:t>
            </a:r>
            <a:r>
              <a:rPr lang="en-US" sz="1400" dirty="0" err="1" smtClean="0"/>
              <a:t>cb</a:t>
            </a:r>
            <a:r>
              <a:rPr lang="en-US" sz="1400" dirty="0" smtClean="0"/>
              <a:t>                        c                    </a:t>
            </a:r>
            <a:r>
              <a:rPr lang="en-US" sz="1400" dirty="0" err="1" smtClean="0"/>
              <a:t>c</a:t>
            </a:r>
            <a:r>
              <a:rPr lang="en-US" sz="1400" dirty="0" smtClean="0"/>
              <a:t>                     </a:t>
            </a:r>
            <a:r>
              <a:rPr lang="en-US" sz="1400" dirty="0" err="1" smtClean="0"/>
              <a:t>c</a:t>
            </a:r>
            <a:r>
              <a:rPr lang="en-US" sz="1400" dirty="0" smtClean="0"/>
              <a:t>                   a                      ab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70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6"/>
    </mc:Choice>
    <mc:Fallback xmlns="">
      <p:transition spd="slow" advTm="5207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Plastic Color – Total Yield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685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0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8"/>
    </mc:Choice>
    <mc:Fallback xmlns="">
      <p:transition spd="slow" advTm="1797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Higher Nitrogen x Fumigant Season Total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369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7526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	               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b                         </a:t>
            </a:r>
            <a:r>
              <a:rPr lang="en-US" dirty="0" err="1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7"/>
    </mc:Choice>
    <mc:Fallback xmlns="">
      <p:transition spd="slow" advTm="264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Nitrogen x Fumigant - April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28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                         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0"/>
    </mc:Choice>
    <mc:Fallback xmlns="">
      <p:transition spd="slow" advTm="3264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Emergence of Fusarium wilt disease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83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1"/>
    </mc:Choice>
    <mc:Fallback xmlns="">
      <p:transition spd="slow" advTm="3368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18 % - mortality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778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      </a:t>
            </a:r>
            <a:r>
              <a:rPr lang="en-US" dirty="0" err="1" smtClean="0"/>
              <a:t>bc</a:t>
            </a:r>
            <a:r>
              <a:rPr lang="en-US" dirty="0" smtClean="0"/>
              <a:t>       </a:t>
            </a:r>
            <a:r>
              <a:rPr lang="en-US" dirty="0" err="1" smtClean="0"/>
              <a:t>bc</a:t>
            </a:r>
            <a:r>
              <a:rPr lang="en-US" dirty="0" smtClean="0"/>
              <a:t>     </a:t>
            </a:r>
            <a:r>
              <a:rPr lang="en-US" dirty="0" err="1" smtClean="0"/>
              <a:t>bcd</a:t>
            </a:r>
            <a:r>
              <a:rPr lang="en-US" dirty="0" smtClean="0"/>
              <a:t>     b        d       b         a         </a:t>
            </a:r>
            <a:r>
              <a:rPr lang="en-US" dirty="0" err="1" smtClean="0"/>
              <a:t>a</a:t>
            </a:r>
            <a:r>
              <a:rPr lang="en-US" dirty="0" smtClean="0"/>
              <a:t>        b        </a:t>
            </a:r>
            <a:r>
              <a:rPr lang="en-US" dirty="0" err="1" smtClean="0"/>
              <a:t>b</a:t>
            </a:r>
            <a:r>
              <a:rPr lang="en-US" dirty="0" smtClean="0"/>
              <a:t>        </a:t>
            </a:r>
            <a:r>
              <a:rPr lang="en-US" dirty="0" err="1" smtClean="0"/>
              <a:t>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7"/>
    </mc:Choice>
    <mc:Fallback xmlns="">
      <p:transition spd="slow" advTm="2634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25 - % mortality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746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625723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ab      </a:t>
            </a:r>
            <a:r>
              <a:rPr lang="en-US" dirty="0" err="1" smtClean="0"/>
              <a:t>bc</a:t>
            </a:r>
            <a:r>
              <a:rPr lang="en-US" dirty="0" smtClean="0"/>
              <a:t>       </a:t>
            </a:r>
            <a:r>
              <a:rPr lang="en-US" dirty="0" err="1" smtClean="0"/>
              <a:t>bc</a:t>
            </a:r>
            <a:r>
              <a:rPr lang="en-US" dirty="0" smtClean="0"/>
              <a:t>     c          ab      </a:t>
            </a:r>
            <a:r>
              <a:rPr lang="en-US" dirty="0" err="1" smtClean="0"/>
              <a:t>abc</a:t>
            </a:r>
            <a:r>
              <a:rPr lang="en-US" dirty="0" smtClean="0"/>
              <a:t>   </a:t>
            </a:r>
            <a:r>
              <a:rPr lang="en-US" dirty="0" err="1" smtClean="0"/>
              <a:t>bc</a:t>
            </a:r>
            <a:r>
              <a:rPr lang="en-US" dirty="0" smtClean="0"/>
              <a:t>     a         ab       </a:t>
            </a:r>
            <a:r>
              <a:rPr lang="en-US" dirty="0" err="1" smtClean="0"/>
              <a:t>abc</a:t>
            </a:r>
            <a:r>
              <a:rPr lang="en-US" dirty="0" smtClean="0"/>
              <a:t>   </a:t>
            </a:r>
            <a:r>
              <a:rPr lang="en-US" dirty="0" err="1" smtClean="0"/>
              <a:t>bc</a:t>
            </a:r>
            <a:r>
              <a:rPr lang="en-US" dirty="0" smtClean="0"/>
              <a:t>     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54"/>
    </mc:Choice>
    <mc:Fallback xmlns="">
      <p:transition spd="slow" advTm="460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optimize fumigation and fumigation alternative results by modification of plastic color (i.e. soil temperature) and nitrogen fertilizer use.</a:t>
            </a:r>
          </a:p>
          <a:p>
            <a:r>
              <a:rPr lang="en-US" dirty="0" smtClean="0"/>
              <a:t>Sixteen total treatments.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5"/>
    </mc:Choice>
    <mc:Fallback xmlns="">
      <p:transition spd="slow" advTm="3825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ASD using rice bran fall is not a good choice for Fusarium infested soils, especially under green plastic.</a:t>
            </a:r>
          </a:p>
          <a:p>
            <a:r>
              <a:rPr lang="en-US" dirty="0" smtClean="0"/>
              <a:t>Higher rates of nitrogen result in significantly higher fruit yield early in the season in chloropicrin treated soils.</a:t>
            </a:r>
          </a:p>
          <a:p>
            <a:r>
              <a:rPr lang="en-US" dirty="0"/>
              <a:t>Chloropicrin gives significantly higher yields of fruit than other alternatives.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01"/>
    </mc:Choice>
    <mc:Fallback xmlns="">
      <p:transition spd="slow" advTm="13340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95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6" y="1066800"/>
            <a:ext cx="9005733" cy="567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41"/>
    </mc:Choice>
    <mc:Fallback xmlns="">
      <p:transition spd="slow" advTm="415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Plant Variety Albion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54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4"/>
    </mc:Choice>
    <mc:Fallback xmlns="">
      <p:transition spd="slow" advTm="305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vigor measured in plant diameter</a:t>
            </a:r>
          </a:p>
          <a:p>
            <a:r>
              <a:rPr lang="en-US" dirty="0" smtClean="0"/>
              <a:t>Yield per acre and fruit size</a:t>
            </a:r>
          </a:p>
          <a:p>
            <a:r>
              <a:rPr lang="en-US" dirty="0" smtClean="0"/>
              <a:t>Stand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81"/>
    </mc:Choice>
    <mc:Fallback xmlns="">
      <p:transition spd="slow" advTm="405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Trial Description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"/>
    </mc:Choice>
    <mc:Fallback xmlns="">
      <p:transition spd="slow" advTm="18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Grower standard nitrogen use = 97 # per acre </a:t>
            </a:r>
            <a:r>
              <a:rPr lang="en-US" dirty="0" err="1" smtClean="0"/>
              <a:t>preplant</a:t>
            </a:r>
            <a:endParaRPr lang="en-US" dirty="0"/>
          </a:p>
          <a:p>
            <a:r>
              <a:rPr lang="en-US" dirty="0" smtClean="0"/>
              <a:t>2x grower standard nitrogen use = 194 # per acre</a:t>
            </a:r>
          </a:p>
          <a:p>
            <a:r>
              <a:rPr lang="en-US" dirty="0" smtClean="0"/>
              <a:t>In season nitrogen 75# for grower standard, and 150# for 2x N treatments.  Applied as CN9.</a:t>
            </a:r>
          </a:p>
        </p:txBody>
      </p:sp>
    </p:spTree>
    <p:extLst>
      <p:ext uri="{BB962C8B-B14F-4D97-AF65-F5344CB8AC3E}">
        <p14:creationId xmlns:p14="http://schemas.microsoft.com/office/powerpoint/2010/main" val="24691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48"/>
    </mc:Choice>
    <mc:Fallback xmlns="">
      <p:transition spd="slow" advTm="638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Silver				Green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848" y="2555081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2514600"/>
            <a:ext cx="3967163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2"/>
    </mc:Choice>
    <mc:Fallback xmlns="">
      <p:transition spd="slow" advTm="361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507</Words>
  <Application>Microsoft Office PowerPoint</Application>
  <PresentationFormat>On-screen Show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Optimization of Strawberry Production in Fusarium Infested Soil Part 1</vt:lpstr>
      <vt:lpstr>Introduction</vt:lpstr>
      <vt:lpstr>Goal</vt:lpstr>
      <vt:lpstr>PowerPoint Presentation</vt:lpstr>
      <vt:lpstr>Plant Variety Albion</vt:lpstr>
      <vt:lpstr>Evaluation Parameters</vt:lpstr>
      <vt:lpstr>Trial Description</vt:lpstr>
      <vt:lpstr>Parameters</vt:lpstr>
      <vt:lpstr>Plastic colors</vt:lpstr>
      <vt:lpstr>Fumigation treatments</vt:lpstr>
      <vt:lpstr>Treatment List</vt:lpstr>
      <vt:lpstr>Treatment List</vt:lpstr>
      <vt:lpstr>PowerPoint Presentation</vt:lpstr>
      <vt:lpstr>Plant Diameters</vt:lpstr>
      <vt:lpstr>Plant Diameters</vt:lpstr>
      <vt:lpstr>Fruit Yields</vt:lpstr>
      <vt:lpstr>April Total Yields</vt:lpstr>
      <vt:lpstr>May Total Yields</vt:lpstr>
      <vt:lpstr>June Total Yields</vt:lpstr>
      <vt:lpstr>July Total Yields</vt:lpstr>
      <vt:lpstr>August Total Yields</vt:lpstr>
      <vt:lpstr>Season Total Yields</vt:lpstr>
      <vt:lpstr>By plastic color – April Yield Only</vt:lpstr>
      <vt:lpstr>By Plastic Color – Total Yield</vt:lpstr>
      <vt:lpstr>Effect of Higher Nitrogen x Fumigant Season Total</vt:lpstr>
      <vt:lpstr>Higher Nitrogen x Fumigant - April</vt:lpstr>
      <vt:lpstr>Emergence of Fusarium wilt disease</vt:lpstr>
      <vt:lpstr>July 18 % - mortality</vt:lpstr>
      <vt:lpstr>August 25 - % mortality</vt:lpstr>
      <vt:lpstr>Conclusions</vt:lpstr>
      <vt:lpstr>Thanks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Strawberry Production in Fusarium Infested Soil Part 1</dc:title>
  <dc:creator>Administrator</dc:creator>
  <cp:lastModifiedBy>Administrator</cp:lastModifiedBy>
  <cp:revision>40</cp:revision>
  <cp:lastPrinted>2019-02-13T17:02:12Z</cp:lastPrinted>
  <dcterms:created xsi:type="dcterms:W3CDTF">2018-12-31T18:39:18Z</dcterms:created>
  <dcterms:modified xsi:type="dcterms:W3CDTF">2019-02-13T17:38:25Z</dcterms:modified>
</cp:coreProperties>
</file>