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2" r:id="rId3"/>
    <p:sldId id="258" r:id="rId4"/>
    <p:sldId id="260" r:id="rId5"/>
    <p:sldId id="261" r:id="rId6"/>
    <p:sldId id="264" r:id="rId7"/>
    <p:sldId id="274" r:id="rId8"/>
    <p:sldId id="272" r:id="rId9"/>
    <p:sldId id="271" r:id="rId10"/>
    <p:sldId id="259" r:id="rId11"/>
    <p:sldId id="275" r:id="rId12"/>
    <p:sldId id="278" r:id="rId13"/>
    <p:sldId id="257" r:id="rId14"/>
    <p:sldId id="277" r:id="rId15"/>
    <p:sldId id="265" r:id="rId16"/>
    <p:sldId id="268" r:id="rId17"/>
    <p:sldId id="266" r:id="rId18"/>
    <p:sldId id="267" r:id="rId19"/>
    <p:sldId id="269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0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4B76A-59C0-41D3-A98A-C19543FB0503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CB3BE-B9D0-462D-9B4E-BFED990C3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Adult </a:t>
            </a:r>
            <a:r>
              <a:rPr lang="en-US" dirty="0" err="1"/>
              <a:t>Anaphes</a:t>
            </a:r>
            <a:r>
              <a:rPr lang="en-US" dirty="0"/>
              <a:t> </a:t>
            </a:r>
            <a:r>
              <a:rPr lang="en-US" dirty="0" err="1"/>
              <a:t>iole</a:t>
            </a:r>
            <a:r>
              <a:rPr lang="en-US" dirty="0"/>
              <a:t>, a parasitic wasp laying her egg in the egg of a western tarnished plant bug, Lygus </a:t>
            </a:r>
            <a:r>
              <a:rPr lang="en-US" dirty="0" err="1"/>
              <a:t>hesperus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CB3BE-B9D0-462D-9B4E-BFED990C3F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8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xmlns="" id="{108AD575-A4FC-FB4A-981E-53050B2DB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0C0C74-5570-A146-89AD-D11D6CD36D3E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xmlns="" id="{9AA708A7-7745-DB49-8A53-CD95E493C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xmlns="" id="{E86EE9F6-E783-2240-A601-2930C24F1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Learn about resources you can use to make good management decisions for IPM programs.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University of California IPM web site contains information on how to manage hundreds of landscape pests and weeds.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You can choose from a list of plants to find management information on pests specific to each plants.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web site also includes a comprehensive guide for managing healthy lawns with a minimum of pesticides.</a:t>
            </a:r>
          </a:p>
          <a:p>
            <a:pPr eaLnBrk="1" hangingPunct="1"/>
            <a:endParaRPr lang="es-ES_trad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312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7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0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0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4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1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0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6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7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EB184-81FE-43C9-B83D-4078994DC635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73309-B9D9-4309-93A8-F19DA04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" y="2647950"/>
            <a:ext cx="8929688" cy="2607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6" y="625530"/>
            <a:ext cx="8826798" cy="1620371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Lygus bug management in strawberries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8377" y="5475670"/>
            <a:ext cx="2425578" cy="906566"/>
          </a:xfrm>
        </p:spPr>
        <p:txBody>
          <a:bodyPr>
            <a:normAutofit fontScale="92500"/>
          </a:bodyPr>
          <a:lstStyle/>
          <a:p>
            <a:r>
              <a:rPr lang="en-US" dirty="0"/>
              <a:t>Alejandro Del-Pozo</a:t>
            </a:r>
          </a:p>
          <a:p>
            <a:r>
              <a:rPr lang="en-US" dirty="0"/>
              <a:t>UCCE &amp; IPM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78" y="5425748"/>
            <a:ext cx="1327181" cy="906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418" y="5508088"/>
            <a:ext cx="1816117" cy="80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56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Naturally occurring beneficials</a:t>
            </a:r>
          </a:p>
          <a:p>
            <a:r>
              <a:rPr lang="en-US" dirty="0"/>
              <a:t>Importation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987" r="8181" b="12935"/>
          <a:stretch/>
        </p:blipFill>
        <p:spPr>
          <a:xfrm>
            <a:off x="153410" y="3007589"/>
            <a:ext cx="2277562" cy="1675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741" y="3637858"/>
            <a:ext cx="1879003" cy="13073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4AE0E9-2B53-4DFF-B494-C6B039F7EBFB}"/>
              </a:ext>
            </a:extLst>
          </p:cNvPr>
          <p:cNvSpPr txBox="1"/>
          <p:nvPr/>
        </p:nvSpPr>
        <p:spPr>
          <a:xfrm>
            <a:off x="2222048" y="5305672"/>
            <a:ext cx="189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Peristenus</a:t>
            </a:r>
            <a:r>
              <a:rPr lang="en-US" dirty="0"/>
              <a:t> – imported, nymphs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D7EE0B-4DE2-49D7-ABD0-00BD26B0A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017" y="4965336"/>
            <a:ext cx="2619375" cy="17430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B9825D7-C04F-4DAF-A93F-569E7F2EE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012" y="4093144"/>
            <a:ext cx="1743075" cy="26289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90B188-CFE8-4A09-9FB3-B2AE8BA61AA9}"/>
              </a:ext>
            </a:extLst>
          </p:cNvPr>
          <p:cNvSpPr txBox="1"/>
          <p:nvPr/>
        </p:nvSpPr>
        <p:spPr>
          <a:xfrm>
            <a:off x="2538213" y="3429000"/>
            <a:ext cx="132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Anaphes</a:t>
            </a:r>
            <a:r>
              <a:rPr lang="en-US" sz="2000" dirty="0"/>
              <a:t> – native, egg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21C61C-CCC9-4D6B-A795-C7F586F57C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1" t="3509" r="2743" b="5794"/>
          <a:stretch/>
        </p:blipFill>
        <p:spPr>
          <a:xfrm>
            <a:off x="393245" y="4770484"/>
            <a:ext cx="1795183" cy="19160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DF6813-EAA2-4CCF-80CB-4568F73CFD7D}"/>
              </a:ext>
            </a:extLst>
          </p:cNvPr>
          <p:cNvSpPr/>
          <p:nvPr/>
        </p:nvSpPr>
        <p:spPr>
          <a:xfrm>
            <a:off x="376818" y="6441591"/>
            <a:ext cx="5036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Zalom</a:t>
            </a:r>
            <a:endParaRPr lang="en-US" sz="1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187878-9FC9-4A1C-97CD-BEB13EC98A5C}"/>
              </a:ext>
            </a:extLst>
          </p:cNvPr>
          <p:cNvSpPr/>
          <p:nvPr/>
        </p:nvSpPr>
        <p:spPr>
          <a:xfrm>
            <a:off x="112768" y="4436667"/>
            <a:ext cx="570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UC IPM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B47002-D21C-436B-AD86-70853354DF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91" t="6371" r="12773"/>
          <a:stretch/>
        </p:blipFill>
        <p:spPr>
          <a:xfrm>
            <a:off x="6527984" y="1954266"/>
            <a:ext cx="2483076" cy="21066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073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0601B-7221-4C7E-94EF-DA8AA583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30" y="365126"/>
            <a:ext cx="7886700" cy="1325563"/>
          </a:xfrm>
        </p:spPr>
        <p:txBody>
          <a:bodyPr/>
          <a:lstStyle/>
          <a:p>
            <a:r>
              <a:rPr lang="en-US" dirty="0"/>
              <a:t>Chemical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FD8FE-392F-47DB-BB6A-936519AEB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13" y="184102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2016 Field trial</a:t>
            </a:r>
          </a:p>
          <a:p>
            <a:pPr marL="0" indent="0">
              <a:buNone/>
            </a:pPr>
            <a:r>
              <a:rPr lang="en-US" dirty="0"/>
              <a:t>    * Not registered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Oviposition deterrent? (+)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C076FE-B4FB-478E-93E3-E305D4683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29"/>
          <a:stretch/>
        </p:blipFill>
        <p:spPr>
          <a:xfrm>
            <a:off x="4395138" y="457748"/>
            <a:ext cx="4735137" cy="2648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11264A-F4D1-4763-8287-30696EFD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87" y="3078618"/>
            <a:ext cx="4751026" cy="3113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268382-0728-4AF2-96D7-EB50AB45D476}"/>
              </a:ext>
            </a:extLst>
          </p:cNvPr>
          <p:cNvSpPr txBox="1"/>
          <p:nvPr/>
        </p:nvSpPr>
        <p:spPr>
          <a:xfrm>
            <a:off x="5256074" y="6292819"/>
            <a:ext cx="3686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Shimat</a:t>
            </a:r>
            <a:r>
              <a:rPr lang="en-US" sz="2000" dirty="0"/>
              <a:t> Joseph, 2014 and 2016)</a:t>
            </a:r>
          </a:p>
        </p:txBody>
      </p:sp>
      <p:pic>
        <p:nvPicPr>
          <p:cNvPr id="10" name="Picture 2" descr="Image result for lygus cartoon">
            <a:extLst>
              <a:ext uri="{FF2B5EF4-FFF2-40B4-BE49-F238E27FC236}">
                <a16:creationId xmlns:a16="http://schemas.microsoft.com/office/drawing/2014/main" xmlns="" id="{AE793A6F-3419-40FA-A658-488CCAC5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2" t="56178" r="1666" b="6160"/>
          <a:stretch/>
        </p:blipFill>
        <p:spPr bwMode="auto">
          <a:xfrm>
            <a:off x="7436119" y="3299383"/>
            <a:ext cx="1209761" cy="7654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lygus cartoon">
            <a:extLst>
              <a:ext uri="{FF2B5EF4-FFF2-40B4-BE49-F238E27FC236}">
                <a16:creationId xmlns:a16="http://schemas.microsoft.com/office/drawing/2014/main" xmlns="" id="{ED5BBC3C-6EE7-455D-B0DE-DAD8F3FC0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t="55174" r="66339" b="4151"/>
          <a:stretch/>
        </p:blipFill>
        <p:spPr bwMode="auto">
          <a:xfrm>
            <a:off x="7436118" y="450908"/>
            <a:ext cx="1209761" cy="77826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B7C8BE2-FAF9-4F27-A79F-33858C0A52B3}"/>
              </a:ext>
            </a:extLst>
          </p:cNvPr>
          <p:cNvGrpSpPr/>
          <p:nvPr/>
        </p:nvGrpSpPr>
        <p:grpSpPr>
          <a:xfrm>
            <a:off x="290084" y="4014367"/>
            <a:ext cx="4007563" cy="2749518"/>
            <a:chOff x="276636" y="3543707"/>
            <a:chExt cx="4007563" cy="27495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1EA2C9C-FA02-4C0A-B26B-F1546F826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59311"/>
            <a:stretch/>
          </p:blipFill>
          <p:spPr>
            <a:xfrm>
              <a:off x="276636" y="3543707"/>
              <a:ext cx="2448462" cy="27403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BBE12DB-90BD-4771-A0BA-5A11EF3F2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188" r="18976"/>
            <a:stretch/>
          </p:blipFill>
          <p:spPr>
            <a:xfrm>
              <a:off x="2773075" y="3543707"/>
              <a:ext cx="1511124" cy="274951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7F16A4F-7119-4214-913A-D2BFB8840A7C}"/>
                </a:ext>
              </a:extLst>
            </p:cNvPr>
            <p:cNvSpPr/>
            <p:nvPr/>
          </p:nvSpPr>
          <p:spPr>
            <a:xfrm>
              <a:off x="3939988" y="3682119"/>
              <a:ext cx="344211" cy="157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CCA975D-F370-4834-917B-ACD8A897622B}"/>
                </a:ext>
              </a:extLst>
            </p:cNvPr>
            <p:cNvSpPr txBox="1"/>
            <p:nvPr/>
          </p:nvSpPr>
          <p:spPr>
            <a:xfrm>
              <a:off x="924950" y="3803245"/>
              <a:ext cx="534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*</a:t>
              </a:r>
              <a:endParaRPr lang="en-US" sz="16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C89EE1C-8B50-40E9-8381-4B74FCCF1F4A}"/>
                </a:ext>
              </a:extLst>
            </p:cNvPr>
            <p:cNvSpPr txBox="1"/>
            <p:nvPr/>
          </p:nvSpPr>
          <p:spPr>
            <a:xfrm>
              <a:off x="924950" y="4062783"/>
              <a:ext cx="534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*</a:t>
              </a:r>
              <a:endParaRPr lang="en-US" sz="1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F19FA4-484E-44FD-A37E-CE91BD39109E}"/>
                </a:ext>
              </a:extLst>
            </p:cNvPr>
            <p:cNvSpPr txBox="1"/>
            <p:nvPr/>
          </p:nvSpPr>
          <p:spPr>
            <a:xfrm>
              <a:off x="989942" y="5585504"/>
              <a:ext cx="534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*</a:t>
              </a:r>
              <a:endParaRPr lang="en-US" sz="1600" b="1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2A1888-5189-40DB-8D63-D53C8FA450B1}"/>
              </a:ext>
            </a:extLst>
          </p:cNvPr>
          <p:cNvSpPr txBox="1"/>
          <p:nvPr/>
        </p:nvSpPr>
        <p:spPr>
          <a:xfrm>
            <a:off x="5256073" y="5833660"/>
            <a:ext cx="53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</a:t>
            </a:r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93AC41-826F-4E1B-BB08-06478B19DBA5}"/>
              </a:ext>
            </a:extLst>
          </p:cNvPr>
          <p:cNvSpPr txBox="1"/>
          <p:nvPr/>
        </p:nvSpPr>
        <p:spPr>
          <a:xfrm>
            <a:off x="5690868" y="5824692"/>
            <a:ext cx="53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</a:t>
            </a:r>
            <a:endParaRPr lang="en-US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0C94B16-B647-4D32-873A-760AB36A5647}"/>
              </a:ext>
            </a:extLst>
          </p:cNvPr>
          <p:cNvSpPr txBox="1"/>
          <p:nvPr/>
        </p:nvSpPr>
        <p:spPr>
          <a:xfrm>
            <a:off x="8219318" y="5816484"/>
            <a:ext cx="53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</a:t>
            </a:r>
            <a:endParaRPr lang="en-US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DDF0B8-A333-40C6-8B8E-47B9AE94DAA6}"/>
              </a:ext>
            </a:extLst>
          </p:cNvPr>
          <p:cNvSpPr txBox="1"/>
          <p:nvPr/>
        </p:nvSpPr>
        <p:spPr>
          <a:xfrm>
            <a:off x="14664" y="5224744"/>
            <a:ext cx="53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CD95CF-4ACB-4C2B-9639-F1B704B5351B}"/>
              </a:ext>
            </a:extLst>
          </p:cNvPr>
          <p:cNvSpPr txBox="1"/>
          <p:nvPr/>
        </p:nvSpPr>
        <p:spPr>
          <a:xfrm>
            <a:off x="8955" y="5989720"/>
            <a:ext cx="53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4037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E89AA-B1BD-4056-823E-4A353ED2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Insecticide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057DA2-A750-4514-976F-40261AEF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Proportion (%) of Lygus adult killed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4534AC-FC71-48DD-B1C5-1E58E8B77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2" r="1782"/>
          <a:stretch/>
        </p:blipFill>
        <p:spPr>
          <a:xfrm>
            <a:off x="4258962" y="2740025"/>
            <a:ext cx="4885039" cy="3458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8F0B5C-2B59-4E1A-9B99-3EDBB67BF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59"/>
          <a:stretch/>
        </p:blipFill>
        <p:spPr>
          <a:xfrm>
            <a:off x="-1" y="2740025"/>
            <a:ext cx="4258963" cy="3458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B612DF-A29F-4559-9871-0D36326C61DB}"/>
              </a:ext>
            </a:extLst>
          </p:cNvPr>
          <p:cNvSpPr txBox="1"/>
          <p:nvPr/>
        </p:nvSpPr>
        <p:spPr>
          <a:xfrm>
            <a:off x="6510529" y="6292819"/>
            <a:ext cx="2256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(Frank </a:t>
            </a:r>
            <a:r>
              <a:rPr lang="en-US" sz="2000" dirty="0" err="1"/>
              <a:t>Zalom</a:t>
            </a:r>
            <a:r>
              <a:rPr lang="en-US" sz="2000" dirty="0"/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48209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" y="0"/>
            <a:ext cx="914255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347D6B-42C3-4A0A-8569-09995A763858}"/>
              </a:ext>
            </a:extLst>
          </p:cNvPr>
          <p:cNvSpPr txBox="1"/>
          <p:nvPr/>
        </p:nvSpPr>
        <p:spPr>
          <a:xfrm>
            <a:off x="571500" y="5643788"/>
            <a:ext cx="799427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Use of garlic and hot pepper extracts to repel adults </a:t>
            </a:r>
          </a:p>
          <a:p>
            <a:endParaRPr lang="en-US" sz="2000" dirty="0"/>
          </a:p>
          <a:p>
            <a:r>
              <a:rPr lang="en-US" sz="2000" dirty="0"/>
              <a:t>Surendra Dara (2015): </a:t>
            </a:r>
            <a:r>
              <a:rPr lang="en-US" sz="2000" i="1" dirty="0"/>
              <a:t>Beauveria bassiana</a:t>
            </a:r>
            <a:r>
              <a:rPr lang="en-US" sz="2000" dirty="0"/>
              <a:t> (</a:t>
            </a:r>
            <a:r>
              <a:rPr lang="en-US" sz="2000" dirty="0" err="1"/>
              <a:t>Mycotol</a:t>
            </a:r>
            <a:r>
              <a:rPr lang="en-US" sz="2000" dirty="0"/>
              <a:t>) + </a:t>
            </a:r>
            <a:r>
              <a:rPr lang="en-US" sz="2000" dirty="0" err="1"/>
              <a:t>pyrethrins</a:t>
            </a:r>
            <a:r>
              <a:rPr lang="en-US" sz="2000" dirty="0"/>
              <a:t> (</a:t>
            </a:r>
            <a:r>
              <a:rPr lang="en-US" sz="2000" dirty="0" err="1"/>
              <a:t>Pyganic</a:t>
            </a:r>
            <a:r>
              <a:rPr lang="en-US" sz="20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555645-6832-4AB2-99EE-6331937C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7" y="1854893"/>
            <a:ext cx="4093617" cy="3557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352901-F650-4F4E-8FEA-EE7ADF8381C1}"/>
              </a:ext>
            </a:extLst>
          </p:cNvPr>
          <p:cNvSpPr txBox="1"/>
          <p:nvPr/>
        </p:nvSpPr>
        <p:spPr>
          <a:xfrm>
            <a:off x="2911289" y="2060954"/>
            <a:ext cx="1311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Adults / 20 plants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E10DF-EA1D-421B-86EF-C9042237C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7" y="1854893"/>
            <a:ext cx="4093617" cy="3557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92848C-C249-42C3-BADD-1FDA29BCED55}"/>
              </a:ext>
            </a:extLst>
          </p:cNvPr>
          <p:cNvSpPr txBox="1"/>
          <p:nvPr/>
        </p:nvSpPr>
        <p:spPr>
          <a:xfrm>
            <a:off x="7375712" y="2060954"/>
            <a:ext cx="14455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Nymphs / 20 plants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560BD6-BD40-44AF-9372-CA99021868E0}"/>
              </a:ext>
            </a:extLst>
          </p:cNvPr>
          <p:cNvSpPr txBox="1"/>
          <p:nvPr/>
        </p:nvSpPr>
        <p:spPr>
          <a:xfrm>
            <a:off x="1103711" y="2091200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2881B9-C266-4674-BAA7-75B29D03816A}"/>
              </a:ext>
            </a:extLst>
          </p:cNvPr>
          <p:cNvSpPr txBox="1"/>
          <p:nvPr/>
        </p:nvSpPr>
        <p:spPr>
          <a:xfrm>
            <a:off x="2900774" y="2664772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A8A91F-4D64-4D52-8A89-3984416508D0}"/>
              </a:ext>
            </a:extLst>
          </p:cNvPr>
          <p:cNvSpPr txBox="1"/>
          <p:nvPr/>
        </p:nvSpPr>
        <p:spPr>
          <a:xfrm>
            <a:off x="3799485" y="2664772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9D2D79-4647-4C6E-AB5B-812DDE2A07A5}"/>
              </a:ext>
            </a:extLst>
          </p:cNvPr>
          <p:cNvSpPr txBox="1"/>
          <p:nvPr/>
        </p:nvSpPr>
        <p:spPr>
          <a:xfrm>
            <a:off x="2004303" y="3879490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F149EF-5378-43CC-9650-130E85E5B593}"/>
              </a:ext>
            </a:extLst>
          </p:cNvPr>
          <p:cNvSpPr txBox="1"/>
          <p:nvPr/>
        </p:nvSpPr>
        <p:spPr>
          <a:xfrm>
            <a:off x="5498744" y="1948449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FD96B5-E2D2-47BD-A224-0426040894B0}"/>
              </a:ext>
            </a:extLst>
          </p:cNvPr>
          <p:cNvSpPr txBox="1"/>
          <p:nvPr/>
        </p:nvSpPr>
        <p:spPr>
          <a:xfrm>
            <a:off x="7315196" y="2359348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9C7582-6CA1-42BB-B466-BC8B69DFCF82}"/>
              </a:ext>
            </a:extLst>
          </p:cNvPr>
          <p:cNvSpPr txBox="1"/>
          <p:nvPr/>
        </p:nvSpPr>
        <p:spPr>
          <a:xfrm>
            <a:off x="8227359" y="2312280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C25686-39D2-4AE9-974C-B2BD4C927DD9}"/>
              </a:ext>
            </a:extLst>
          </p:cNvPr>
          <p:cNvSpPr txBox="1"/>
          <p:nvPr/>
        </p:nvSpPr>
        <p:spPr>
          <a:xfrm>
            <a:off x="6412697" y="3050694"/>
            <a:ext cx="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F4F14CE-FEDB-4012-B9E3-5DFB768254E2}"/>
              </a:ext>
            </a:extLst>
          </p:cNvPr>
          <p:cNvSpPr/>
          <p:nvPr/>
        </p:nvSpPr>
        <p:spPr>
          <a:xfrm>
            <a:off x="598325" y="1167469"/>
            <a:ext cx="915635" cy="5232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dirty="0"/>
              <a:t>2018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8736F38-F9ED-4734-86FE-1EDCCF116680}"/>
              </a:ext>
            </a:extLst>
          </p:cNvPr>
          <p:cNvCxnSpPr/>
          <p:nvPr/>
        </p:nvCxnSpPr>
        <p:spPr>
          <a:xfrm>
            <a:off x="826995" y="3509681"/>
            <a:ext cx="367813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9FAA9E3-9F61-417C-B8B3-C2B3D10F3324}"/>
              </a:ext>
            </a:extLst>
          </p:cNvPr>
          <p:cNvCxnSpPr/>
          <p:nvPr/>
        </p:nvCxnSpPr>
        <p:spPr>
          <a:xfrm>
            <a:off x="5230902" y="4811803"/>
            <a:ext cx="367813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3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1C2AD6-1A85-4C81-BDB6-9EE2787A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sum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C845DC-3E2D-428A-AF7B-BBEDB0AA2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IPM: difficult but crucial</a:t>
            </a:r>
          </a:p>
          <a:p>
            <a:endParaRPr lang="en-US" dirty="0"/>
          </a:p>
          <a:p>
            <a:r>
              <a:rPr lang="en-US" dirty="0"/>
              <a:t>Use different tactics to manage Lygus bug</a:t>
            </a:r>
          </a:p>
          <a:p>
            <a:endParaRPr lang="en-US" dirty="0"/>
          </a:p>
          <a:p>
            <a:r>
              <a:rPr lang="en-US" dirty="0"/>
              <a:t>There is need for more research</a:t>
            </a:r>
          </a:p>
          <a:p>
            <a:pPr lvl="1"/>
            <a:r>
              <a:rPr lang="en-US" dirty="0"/>
              <a:t>Traditional insecticides – resistance?</a:t>
            </a:r>
          </a:p>
          <a:p>
            <a:pPr lvl="1"/>
            <a:r>
              <a:rPr lang="en-US" dirty="0"/>
              <a:t>Vacuuming - efficiency</a:t>
            </a:r>
          </a:p>
          <a:p>
            <a:pPr lvl="1"/>
            <a:r>
              <a:rPr lang="en-US" dirty="0"/>
              <a:t>Botanicals and entomopathogens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67F730-A581-4B13-BDB2-9B605B21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65" y="1690689"/>
            <a:ext cx="5110870" cy="43513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DCC40E-5AFD-4DAC-959B-1CD509A92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180" y="365126"/>
            <a:ext cx="1863539" cy="1586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2AFF5D-480E-45CB-B7C4-8D1F1716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858" y="4564066"/>
            <a:ext cx="1970615" cy="14779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52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125" t="14197" r="14191"/>
          <a:stretch/>
        </p:blipFill>
        <p:spPr>
          <a:xfrm>
            <a:off x="0" y="322736"/>
            <a:ext cx="9144000" cy="6273053"/>
          </a:xfrm>
          <a:prstGeom prst="rect">
            <a:avLst/>
          </a:prstGeom>
        </p:spPr>
      </p:pic>
      <p:sp>
        <p:nvSpPr>
          <p:cNvPr id="36870" name="Text Box 6">
            <a:extLst>
              <a:ext uri="{FF2B5EF4-FFF2-40B4-BE49-F238E27FC236}">
                <a16:creationId xmlns:a16="http://schemas.microsoft.com/office/drawing/2014/main" xmlns="" id="{CE8AACFF-F8EE-E84D-97C8-60EFF0E11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891" y="5361806"/>
            <a:ext cx="3705053" cy="7155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5000"/>
                  <a:shade val="30000"/>
                  <a:satMod val="115000"/>
                </a:schemeClr>
              </a:gs>
              <a:gs pos="50000">
                <a:schemeClr val="accent2">
                  <a:lumMod val="25000"/>
                  <a:shade val="67500"/>
                  <a:satMod val="115000"/>
                </a:schemeClr>
              </a:gs>
              <a:gs pos="100000">
                <a:schemeClr val="accent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50" b="1" dirty="0" err="1">
                <a:solidFill>
                  <a:srgbClr val="FFEEB1"/>
                </a:solidFill>
                <a:latin typeface="Arial" charset="0"/>
              </a:rPr>
              <a:t>ipm.ucanr.edu</a:t>
            </a:r>
            <a:endParaRPr lang="en-US" sz="4050" b="1" dirty="0">
              <a:solidFill>
                <a:srgbClr val="FFEEB1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8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679" b="16471"/>
          <a:stretch/>
        </p:blipFill>
        <p:spPr>
          <a:xfrm>
            <a:off x="-1" y="336176"/>
            <a:ext cx="9144001" cy="4857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4967" b="23399"/>
          <a:stretch/>
        </p:blipFill>
        <p:spPr>
          <a:xfrm>
            <a:off x="0" y="5193925"/>
            <a:ext cx="9144000" cy="10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8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895" b="24260"/>
          <a:stretch/>
        </p:blipFill>
        <p:spPr>
          <a:xfrm>
            <a:off x="0" y="349624"/>
            <a:ext cx="9144000" cy="4454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563" b="76731"/>
          <a:stretch/>
        </p:blipFill>
        <p:spPr>
          <a:xfrm>
            <a:off x="0" y="4783791"/>
            <a:ext cx="9144000" cy="426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4118" b="13987"/>
          <a:stretch/>
        </p:blipFill>
        <p:spPr>
          <a:xfrm>
            <a:off x="0" y="5129037"/>
            <a:ext cx="9144000" cy="11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679"/>
          <a:stretch/>
        </p:blipFill>
        <p:spPr>
          <a:xfrm>
            <a:off x="0" y="329447"/>
            <a:ext cx="9144000" cy="62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6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3753"/>
            <a:ext cx="9144001" cy="5775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1212681"/>
            <a:ext cx="3045759" cy="854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95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3376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47665" y="1253904"/>
            <a:ext cx="4225574" cy="2981920"/>
            <a:chOff x="285750" y="2038333"/>
            <a:chExt cx="5514018" cy="41635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lum bright="-20000" contrast="40000"/>
            </a:blip>
            <a:srcRect l="1752" t="956" r="1005" b="2088"/>
            <a:stretch/>
          </p:blipFill>
          <p:spPr>
            <a:xfrm>
              <a:off x="285750" y="2038333"/>
              <a:ext cx="5514018" cy="41529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45281" y="5372100"/>
              <a:ext cx="59531" cy="361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0519" y="5839897"/>
              <a:ext cx="78581" cy="361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1854995" y="4661004"/>
              <a:ext cx="78581" cy="2978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4104084" y="5763155"/>
              <a:ext cx="50006" cy="814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3514454" y="6053937"/>
              <a:ext cx="54122" cy="236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4935820" y="5547124"/>
              <a:ext cx="49126" cy="1185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3412"/>
            <a:ext cx="7886700" cy="1325563"/>
          </a:xfrm>
        </p:spPr>
        <p:txBody>
          <a:bodyPr/>
          <a:lstStyle/>
          <a:p>
            <a:r>
              <a:rPr lang="en-US" dirty="0"/>
              <a:t>Integrated Pest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24" y="1825624"/>
            <a:ext cx="4999462" cy="5032375"/>
          </a:xfrm>
        </p:spPr>
        <p:txBody>
          <a:bodyPr>
            <a:normAutofit fontScale="92500"/>
          </a:bodyPr>
          <a:lstStyle/>
          <a:p>
            <a:r>
              <a:rPr lang="en-US" dirty="0"/>
              <a:t>“IPM – Integrated Pest Management – is a sustainable approach to managing pests by combining biological, cultural, physical, and chemical tools in a way that minimizes economic, health, and environmental risks.”                                                                                   			</a:t>
            </a:r>
            <a:r>
              <a:rPr lang="en-US" sz="1200" dirty="0"/>
              <a:t>(National Coalition of IPM 1994)</a:t>
            </a:r>
            <a:endParaRPr lang="en-US" dirty="0"/>
          </a:p>
          <a:p>
            <a:endParaRPr lang="en-US" sz="1700" dirty="0"/>
          </a:p>
          <a:p>
            <a:r>
              <a:rPr lang="en-US" dirty="0"/>
              <a:t>Avoiding the “river” of pest losses</a:t>
            </a:r>
          </a:p>
          <a:p>
            <a:pPr lvl="1"/>
            <a:r>
              <a:rPr lang="en-US" dirty="0"/>
              <a:t>Keystones – information and techniques</a:t>
            </a:r>
          </a:p>
          <a:p>
            <a:pPr lvl="1"/>
            <a:r>
              <a:rPr lang="en-US" dirty="0"/>
              <a:t>Pillars - tactics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92941" y="4191770"/>
            <a:ext cx="12715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(</a:t>
            </a:r>
            <a:r>
              <a:rPr lang="en-US" sz="1350" dirty="0" err="1"/>
              <a:t>Pedigo</a:t>
            </a:r>
            <a:r>
              <a:rPr lang="en-US" sz="1350" dirty="0"/>
              <a:t> 1996)</a:t>
            </a:r>
          </a:p>
        </p:txBody>
      </p:sp>
    </p:spTree>
    <p:extLst>
      <p:ext uri="{BB962C8B-B14F-4D97-AF65-F5344CB8AC3E}">
        <p14:creationId xmlns:p14="http://schemas.microsoft.com/office/powerpoint/2010/main" val="29038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3C73E-F4C2-40FC-B9F9-5EE1093E0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B24764-83EE-460F-9F70-074F5B94A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E74403-3233-44F0-933E-9ECE409A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667" y="0"/>
            <a:ext cx="58423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C22C54-17C9-421A-B4D7-A7250F53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2909221"/>
            <a:ext cx="3195436" cy="21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3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Lygus in strawberry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683" y="2299759"/>
            <a:ext cx="4521082" cy="28125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938" t="7775" r="5165" b="4788"/>
          <a:stretch/>
        </p:blipFill>
        <p:spPr>
          <a:xfrm>
            <a:off x="4494683" y="5122684"/>
            <a:ext cx="2404937" cy="15681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65" t="3092" r="5807" b="5471"/>
          <a:stretch/>
        </p:blipFill>
        <p:spPr>
          <a:xfrm>
            <a:off x="6909804" y="5117521"/>
            <a:ext cx="2105961" cy="15733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289EB9-ABC7-4EFF-B205-7AC005DA2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10" y="2299759"/>
            <a:ext cx="3090940" cy="30177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C9F2FA-AA42-4A4E-8F83-C44CDA26DDAF}"/>
              </a:ext>
            </a:extLst>
          </p:cNvPr>
          <p:cNvSpPr txBox="1"/>
          <p:nvPr/>
        </p:nvSpPr>
        <p:spPr>
          <a:xfrm>
            <a:off x="698910" y="5389807"/>
            <a:ext cx="16185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Lygus </a:t>
            </a:r>
            <a:r>
              <a:rPr lang="en-US" b="1" i="1" dirty="0" err="1"/>
              <a:t>hesperus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22291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Lygus biology</a:t>
            </a:r>
          </a:p>
        </p:txBody>
      </p:sp>
      <p:pic>
        <p:nvPicPr>
          <p:cNvPr id="1026" name="Picture 2" descr="Image result for lygus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88" y="1555637"/>
            <a:ext cx="7178911" cy="40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4364BC-4153-48D6-9E4B-B6D706F2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" y="1743065"/>
            <a:ext cx="1908037" cy="1523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952654-D236-4E12-B8EF-37FE7FCFF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0" y="3319221"/>
            <a:ext cx="1914761" cy="1250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439F24-DAFC-475F-A8CC-50E1A343D56B}"/>
              </a:ext>
            </a:extLst>
          </p:cNvPr>
          <p:cNvSpPr txBox="1"/>
          <p:nvPr/>
        </p:nvSpPr>
        <p:spPr>
          <a:xfrm>
            <a:off x="208429" y="5775512"/>
            <a:ext cx="8592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Leigh, 1963: Eggs (7 days)</a:t>
            </a:r>
          </a:p>
          <a:p>
            <a:r>
              <a:rPr lang="en-US" dirty="0"/>
              <a:t>		Nymphs (2 weeks)</a:t>
            </a:r>
          </a:p>
          <a:p>
            <a:r>
              <a:rPr lang="en-US" dirty="0"/>
              <a:t>		Adults (1 month) ~200 eggs/female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FE6799-3650-4AFF-857F-2EBD01C5DC5C}"/>
              </a:ext>
            </a:extLst>
          </p:cNvPr>
          <p:cNvSpPr/>
          <p:nvPr/>
        </p:nvSpPr>
        <p:spPr>
          <a:xfrm>
            <a:off x="107479" y="4526324"/>
            <a:ext cx="1425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Eggs inserted in tissue</a:t>
            </a:r>
          </a:p>
        </p:txBody>
      </p:sp>
    </p:spTree>
    <p:extLst>
      <p:ext uri="{BB962C8B-B14F-4D97-AF65-F5344CB8AC3E}">
        <p14:creationId xmlns:p14="http://schemas.microsoft.com/office/powerpoint/2010/main" val="336919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370"/>
            <a:ext cx="7886700" cy="1325563"/>
          </a:xfrm>
        </p:spPr>
        <p:txBody>
          <a:bodyPr/>
          <a:lstStyle/>
          <a:p>
            <a:r>
              <a:rPr lang="en-US"/>
              <a:t>Lygus phenology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1228"/>
            <a:ext cx="9144000" cy="316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BA9CE8-3214-4775-B541-D684FEC90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" r="2269"/>
          <a:stretch/>
        </p:blipFill>
        <p:spPr>
          <a:xfrm>
            <a:off x="47512" y="1479177"/>
            <a:ext cx="2879108" cy="2212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0CBB10-BB07-42FE-AE73-443878997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" r="2269"/>
          <a:stretch/>
        </p:blipFill>
        <p:spPr>
          <a:xfrm>
            <a:off x="6217382" y="1479177"/>
            <a:ext cx="2879108" cy="2212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FA770F-7E30-4EA5-83F7-64EDED386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91" y="1479177"/>
            <a:ext cx="3141007" cy="19839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0EFE1B-D296-45FF-A27D-670CB8C0ECA8}"/>
              </a:ext>
            </a:extLst>
          </p:cNvPr>
          <p:cNvSpPr/>
          <p:nvPr/>
        </p:nvSpPr>
        <p:spPr>
          <a:xfrm>
            <a:off x="7849472" y="3765476"/>
            <a:ext cx="1245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(Joseph, 2015)</a:t>
            </a:r>
          </a:p>
        </p:txBody>
      </p:sp>
    </p:spTree>
    <p:extLst>
      <p:ext uri="{BB962C8B-B14F-4D97-AF65-F5344CB8AC3E}">
        <p14:creationId xmlns:p14="http://schemas.microsoft.com/office/powerpoint/2010/main" val="70265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826"/>
            <a:ext cx="7886700" cy="1325563"/>
          </a:xfrm>
        </p:spPr>
        <p:txBody>
          <a:bodyPr/>
          <a:lstStyle/>
          <a:p>
            <a:r>
              <a:rPr lang="en-US" dirty="0"/>
              <a:t>Management tactics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Cultural control</a:t>
            </a:r>
          </a:p>
          <a:p>
            <a:pPr lvl="1"/>
            <a:r>
              <a:rPr lang="en-US" dirty="0"/>
              <a:t>Trap crops</a:t>
            </a:r>
          </a:p>
          <a:p>
            <a:pPr lvl="1"/>
            <a:r>
              <a:rPr lang="en-US" dirty="0"/>
              <a:t>Vacuuming</a:t>
            </a:r>
          </a:p>
          <a:p>
            <a:endParaRPr lang="en-US" dirty="0"/>
          </a:p>
          <a:p>
            <a:r>
              <a:rPr lang="en-US" dirty="0"/>
              <a:t>Biological control</a:t>
            </a:r>
          </a:p>
          <a:p>
            <a:endParaRPr lang="en-US" dirty="0"/>
          </a:p>
          <a:p>
            <a:r>
              <a:rPr lang="en-US" dirty="0"/>
              <a:t>Chemical control</a:t>
            </a:r>
          </a:p>
          <a:p>
            <a:pPr lvl="1"/>
            <a:r>
              <a:rPr lang="en-US" dirty="0"/>
              <a:t>Conventional pesticides</a:t>
            </a:r>
          </a:p>
          <a:p>
            <a:pPr lvl="1"/>
            <a:r>
              <a:rPr lang="en-US" dirty="0"/>
              <a:t>Botanical extracts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9DC09C-7D05-4CF3-A040-963B08F8F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986336"/>
            <a:ext cx="4362730" cy="14788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239408-3D9B-43E7-B770-BA0A7120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70" y="3295855"/>
            <a:ext cx="1565863" cy="1565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26" name="Picture 2" descr="Image result for strawberry trap crop">
            <a:extLst>
              <a:ext uri="{FF2B5EF4-FFF2-40B4-BE49-F238E27FC236}">
                <a16:creationId xmlns:a16="http://schemas.microsoft.com/office/drawing/2014/main" xmlns="" id="{7BD2A56B-74B0-48D7-92F1-B9AADF264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13" y="1380256"/>
            <a:ext cx="2387975" cy="179098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36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59989101-9F25-44E9-8891-221DF0769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37" b="1871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3DDB3A-542E-4E8E-9FB1-5D3D695B47E7}"/>
              </a:ext>
            </a:extLst>
          </p:cNvPr>
          <p:cNvSpPr txBox="1"/>
          <p:nvPr/>
        </p:nvSpPr>
        <p:spPr>
          <a:xfrm>
            <a:off x="6985747" y="4975412"/>
            <a:ext cx="19498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1 Lygus / 20 plants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CDCA3-19B3-4842-982D-495A0FFD3A27}"/>
              </a:ext>
            </a:extLst>
          </p:cNvPr>
          <p:cNvSpPr txBox="1"/>
          <p:nvPr/>
        </p:nvSpPr>
        <p:spPr>
          <a:xfrm>
            <a:off x="172571" y="6459071"/>
            <a:ext cx="14276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Photo by: S. Joseph</a:t>
            </a:r>
          </a:p>
        </p:txBody>
      </p:sp>
    </p:spTree>
    <p:extLst>
      <p:ext uri="{BB962C8B-B14F-4D97-AF65-F5344CB8AC3E}">
        <p14:creationId xmlns:p14="http://schemas.microsoft.com/office/powerpoint/2010/main" val="118671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0314"/>
            <a:ext cx="7886700" cy="1325563"/>
          </a:xfrm>
        </p:spPr>
        <p:txBody>
          <a:bodyPr/>
          <a:lstStyle/>
          <a:p>
            <a:r>
              <a:rPr lang="en-US" dirty="0"/>
              <a:t>Vacuuming for Lygus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720"/>
            <a:ext cx="9144000" cy="5262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6C71EB-8D9D-4793-9DFA-AA65380BC339}"/>
              </a:ext>
            </a:extLst>
          </p:cNvPr>
          <p:cNvSpPr txBox="1"/>
          <p:nvPr/>
        </p:nvSpPr>
        <p:spPr>
          <a:xfrm>
            <a:off x="172572" y="6459071"/>
            <a:ext cx="11250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Photo by: CSC</a:t>
            </a:r>
          </a:p>
        </p:txBody>
      </p:sp>
    </p:spTree>
    <p:extLst>
      <p:ext uri="{BB962C8B-B14F-4D97-AF65-F5344CB8AC3E}">
        <p14:creationId xmlns:p14="http://schemas.microsoft.com/office/powerpoint/2010/main" val="280951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26"/>
            <a:ext cx="7886700" cy="1325563"/>
          </a:xfrm>
        </p:spPr>
        <p:txBody>
          <a:bodyPr/>
          <a:lstStyle/>
          <a:p>
            <a:r>
              <a:rPr lang="en-US" dirty="0"/>
              <a:t>Trap crops for Lygus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238" y="1825625"/>
            <a:ext cx="2847415" cy="4351338"/>
          </a:xfrm>
        </p:spPr>
        <p:txBody>
          <a:bodyPr/>
          <a:lstStyle/>
          <a:p>
            <a:r>
              <a:rPr lang="en-US" dirty="0"/>
              <a:t>Alfalfa and other flowers</a:t>
            </a:r>
          </a:p>
          <a:p>
            <a:r>
              <a:rPr lang="en-US" dirty="0"/>
              <a:t>Sink – source?</a:t>
            </a:r>
          </a:p>
          <a:p>
            <a:r>
              <a:rPr lang="en-US" dirty="0"/>
              <a:t>Management!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Nearby weedy patches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169" y="1875818"/>
            <a:ext cx="5667935" cy="42509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86892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13467358,C:\Documents and Settings\IPM Staff\Desktop\ENGLISH\MGChap3_revnewa_pptx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372</Words>
  <Application>Microsoft Office PowerPoint</Application>
  <PresentationFormat>On-screen Show (4:3)</PresentationFormat>
  <Paragraphs>100</Paragraphs>
  <Slides>20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Overview of Lygus bug management in strawberries</vt:lpstr>
      <vt:lpstr>Integrated Pest Management</vt:lpstr>
      <vt:lpstr>Lygus in strawberry</vt:lpstr>
      <vt:lpstr>Lygus biology</vt:lpstr>
      <vt:lpstr>Lygus phenology</vt:lpstr>
      <vt:lpstr>Management tactics</vt:lpstr>
      <vt:lpstr>PowerPoint Presentation</vt:lpstr>
      <vt:lpstr>Vacuuming for Lygus</vt:lpstr>
      <vt:lpstr>Trap crops for Lygus</vt:lpstr>
      <vt:lpstr>Biological Control</vt:lpstr>
      <vt:lpstr>Chemical Control</vt:lpstr>
      <vt:lpstr>Insecticide Resistance</vt:lpstr>
      <vt:lpstr>PowerPoint Presentation</vt:lpstr>
      <vt:lpstr>To sum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Lygus management</dc:title>
  <dc:creator>Alejandro Del Pozo-Valdivia</dc:creator>
  <cp:lastModifiedBy>Administrator</cp:lastModifiedBy>
  <cp:revision>50</cp:revision>
  <dcterms:created xsi:type="dcterms:W3CDTF">2019-02-06T17:36:08Z</dcterms:created>
  <dcterms:modified xsi:type="dcterms:W3CDTF">2019-02-13T17:34:28Z</dcterms:modified>
</cp:coreProperties>
</file>