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charts/chart13.xml" ContentType="application/vnd.openxmlformats-officedocument.drawingml.chart+xml"/>
  <Override PartName="/ppt/charts/style8.xml" ContentType="application/vnd.ms-office.chartstyle+xml"/>
  <Override PartName="/ppt/charts/colors8.xml" ContentType="application/vnd.ms-office.chartcolorstyle+xml"/>
  <Override PartName="/ppt/charts/chart14.xml" ContentType="application/vnd.openxmlformats-officedocument.drawingml.chart+xml"/>
  <Override PartName="/ppt/charts/style9.xml" ContentType="application/vnd.ms-office.chartstyle+xml"/>
  <Override PartName="/ppt/charts/colors9.xml" ContentType="application/vnd.ms-office.chartcolorstyle+xml"/>
  <Override PartName="/ppt/charts/chart15.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6.xml" ContentType="application/vnd.openxmlformats-officedocument.drawingml.chart+xml"/>
  <Override PartName="/ppt/charts/chart1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324" r:id="rId3"/>
    <p:sldId id="325" r:id="rId4"/>
    <p:sldId id="300" r:id="rId5"/>
    <p:sldId id="304" r:id="rId6"/>
    <p:sldId id="301" r:id="rId7"/>
    <p:sldId id="302" r:id="rId8"/>
    <p:sldId id="303" r:id="rId9"/>
    <p:sldId id="306" r:id="rId10"/>
    <p:sldId id="307" r:id="rId11"/>
    <p:sldId id="308" r:id="rId12"/>
    <p:sldId id="321" r:id="rId13"/>
    <p:sldId id="332" r:id="rId14"/>
    <p:sldId id="309" r:id="rId15"/>
    <p:sldId id="310" r:id="rId16"/>
    <p:sldId id="311" r:id="rId17"/>
    <p:sldId id="312" r:id="rId18"/>
    <p:sldId id="319" r:id="rId19"/>
    <p:sldId id="320" r:id="rId20"/>
    <p:sldId id="313" r:id="rId21"/>
    <p:sldId id="314" r:id="rId22"/>
    <p:sldId id="322" r:id="rId23"/>
    <p:sldId id="323" r:id="rId24"/>
    <p:sldId id="333" r:id="rId25"/>
    <p:sldId id="328" r:id="rId26"/>
    <p:sldId id="315" r:id="rId27"/>
    <p:sldId id="330" r:id="rId28"/>
    <p:sldId id="317" r:id="rId29"/>
    <p:sldId id="316" r:id="rId30"/>
    <p:sldId id="318" r:id="rId31"/>
    <p:sldId id="326" r:id="rId32"/>
    <p:sldId id="327" r:id="rId33"/>
    <p:sldId id="335" r:id="rId34"/>
    <p:sldId id="33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1" autoAdjust="0"/>
    <p:restoredTop sz="94605" autoAdjust="0"/>
  </p:normalViewPr>
  <p:slideViewPr>
    <p:cSldViewPr snapToGrid="0">
      <p:cViewPr varScale="1">
        <p:scale>
          <a:sx n="81" d="100"/>
          <a:sy n="81" d="100"/>
        </p:scale>
        <p:origin x="523" y="67"/>
      </p:cViewPr>
      <p:guideLst/>
    </p:cSldViewPr>
  </p:slideViewPr>
  <p:notesTextViewPr>
    <p:cViewPr>
      <p:scale>
        <a:sx n="3" d="2"/>
        <a:sy n="3" d="2"/>
      </p:scale>
      <p:origin x="0" y="0"/>
    </p:cViewPr>
  </p:notesTextViewPr>
  <p:sorterViewPr>
    <p:cViewPr varScale="1">
      <p:scale>
        <a:sx n="100" d="100"/>
        <a:sy n="100" d="100"/>
      </p:scale>
      <p:origin x="0" y="-602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5.xml"/><Relationship Id="rId1" Type="http://schemas.microsoft.com/office/2011/relationships/chartStyle" Target="style5.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6.xml"/><Relationship Id="rId1" Type="http://schemas.microsoft.com/office/2011/relationships/chartStyle" Target="style6.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7.xml"/><Relationship Id="rId1" Type="http://schemas.microsoft.com/office/2011/relationships/chartStyle" Target="style7.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8.xml"/><Relationship Id="rId1" Type="http://schemas.microsoft.com/office/2011/relationships/chartStyle" Target="style8.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9.xml"/><Relationship Id="rId1" Type="http://schemas.microsoft.com/office/2011/relationships/chartStyle" Target="style9.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0.xml"/><Relationship Id="rId1" Type="http://schemas.microsoft.com/office/2011/relationships/chartStyle" Target="style10.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baseline="0" dirty="0" err="1">
                <a:solidFill>
                  <a:srgbClr val="FFFF00"/>
                </a:solidFill>
              </a:rPr>
              <a:t>Sowthistle</a:t>
            </a:r>
            <a:r>
              <a:rPr lang="en-US" baseline="0" dirty="0">
                <a:solidFill>
                  <a:srgbClr val="FFFF00"/>
                </a:solidFill>
              </a:rPr>
              <a:t> weed number/100ft of post row on Feb 12, 2013</a:t>
            </a:r>
          </a:p>
        </c:rich>
      </c:tx>
      <c:overlay val="0"/>
    </c:title>
    <c:autoTitleDeleted val="0"/>
    <c:plotArea>
      <c:layout/>
      <c:barChart>
        <c:barDir val="col"/>
        <c:grouping val="clustered"/>
        <c:varyColors val="0"/>
        <c:ser>
          <c:idx val="0"/>
          <c:order val="0"/>
          <c:tx>
            <c:strRef>
              <c:f>Sheet1!$C$2</c:f>
              <c:strCache>
                <c:ptCount val="1"/>
                <c:pt idx="0">
                  <c:v>Column1</c:v>
                </c:pt>
              </c:strCache>
            </c:strRef>
          </c:tx>
          <c:invertIfNegative val="0"/>
          <c:dPt>
            <c:idx val="4"/>
            <c:invertIfNegative val="0"/>
            <c:bubble3D val="0"/>
            <c:spPr>
              <a:solidFill>
                <a:schemeClr val="bg1"/>
              </a:solidFill>
            </c:spPr>
            <c:extLst>
              <c:ext xmlns:c16="http://schemas.microsoft.com/office/drawing/2014/chart" uri="{C3380CC4-5D6E-409C-BE32-E72D297353CC}">
                <c16:uniqueId val="{00000001-9D82-455B-9C94-B2476D9E2ED1}"/>
              </c:ext>
            </c:extLst>
          </c:dPt>
          <c:cat>
            <c:strRef>
              <c:f>Sheet1!$B$3:$B$7</c:f>
              <c:strCache>
                <c:ptCount val="5"/>
                <c:pt idx="0">
                  <c:v>barley</c:v>
                </c:pt>
                <c:pt idx="1">
                  <c:v>barley partial</c:v>
                </c:pt>
                <c:pt idx="2">
                  <c:v>triticale</c:v>
                </c:pt>
                <c:pt idx="3">
                  <c:v>triticale partial</c:v>
                </c:pt>
                <c:pt idx="4">
                  <c:v>bare control</c:v>
                </c:pt>
              </c:strCache>
            </c:strRef>
          </c:cat>
          <c:val>
            <c:numRef>
              <c:f>Sheet1!$C$3:$C$7</c:f>
              <c:numCache>
                <c:formatCode>General</c:formatCode>
                <c:ptCount val="5"/>
                <c:pt idx="0">
                  <c:v>0.6</c:v>
                </c:pt>
                <c:pt idx="1">
                  <c:v>2</c:v>
                </c:pt>
                <c:pt idx="2">
                  <c:v>0.6</c:v>
                </c:pt>
                <c:pt idx="3">
                  <c:v>3.3</c:v>
                </c:pt>
                <c:pt idx="4">
                  <c:v>58.6</c:v>
                </c:pt>
              </c:numCache>
            </c:numRef>
          </c:val>
          <c:extLst>
            <c:ext xmlns:c16="http://schemas.microsoft.com/office/drawing/2014/chart" uri="{C3380CC4-5D6E-409C-BE32-E72D297353CC}">
              <c16:uniqueId val="{00000000-6159-4F50-987C-C785C549ABE7}"/>
            </c:ext>
          </c:extLst>
        </c:ser>
        <c:dLbls>
          <c:showLegendKey val="0"/>
          <c:showVal val="0"/>
          <c:showCatName val="0"/>
          <c:showSerName val="0"/>
          <c:showPercent val="0"/>
          <c:showBubbleSize val="0"/>
        </c:dLbls>
        <c:gapWidth val="150"/>
        <c:axId val="163366472"/>
        <c:axId val="1"/>
      </c:barChart>
      <c:catAx>
        <c:axId val="163366472"/>
        <c:scaling>
          <c:orientation val="minMax"/>
        </c:scaling>
        <c:delete val="0"/>
        <c:axPos val="b"/>
        <c:numFmt formatCode="General" sourceLinked="1"/>
        <c:majorTickMark val="out"/>
        <c:minorTickMark val="none"/>
        <c:tickLblPos val="nextTo"/>
        <c:txPr>
          <a:bodyPr/>
          <a:lstStyle/>
          <a:p>
            <a:pPr>
              <a:defRPr b="1"/>
            </a:pPr>
            <a:endParaRPr lang="en-US"/>
          </a:p>
        </c:txPr>
        <c:crossAx val="1"/>
        <c:crosses val="autoZero"/>
        <c:auto val="1"/>
        <c:lblAlgn val="ctr"/>
        <c:lblOffset val="100"/>
        <c:noMultiLvlLbl val="0"/>
      </c:catAx>
      <c:valAx>
        <c:axId val="1"/>
        <c:scaling>
          <c:orientation val="minMax"/>
        </c:scaling>
        <c:delete val="0"/>
        <c:axPos val="l"/>
        <c:majorGridlines/>
        <c:numFmt formatCode="General" sourceLinked="1"/>
        <c:majorTickMark val="out"/>
        <c:minorTickMark val="none"/>
        <c:tickLblPos val="nextTo"/>
        <c:txPr>
          <a:bodyPr/>
          <a:lstStyle/>
          <a:p>
            <a:pPr>
              <a:defRPr b="1"/>
            </a:pPr>
            <a:endParaRPr lang="en-US"/>
          </a:p>
        </c:txPr>
        <c:crossAx val="163366472"/>
        <c:crosses val="autoZero"/>
        <c:crossBetween val="between"/>
      </c:valAx>
      <c:spPr>
        <a:noFill/>
        <a:ln w="25388">
          <a:noFill/>
        </a:ln>
      </c:spPr>
    </c:plotArea>
    <c:plotVisOnly val="1"/>
    <c:dispBlanksAs val="gap"/>
    <c:showDLblsOverMax val="0"/>
  </c:chart>
  <c:txPr>
    <a:bodyPr/>
    <a:lstStyle/>
    <a:p>
      <a:pPr>
        <a:defRPr sz="1799"/>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22190403084784"/>
          <c:y val="0.10732060185185185"/>
          <c:w val="0.86255288638292327"/>
          <c:h val="0.82555478091280254"/>
        </c:manualLayout>
      </c:layout>
      <c:barChart>
        <c:barDir val="col"/>
        <c:grouping val="clustered"/>
        <c:varyColors val="0"/>
        <c:ser>
          <c:idx val="0"/>
          <c:order val="0"/>
          <c:tx>
            <c:strRef>
              <c:f>'Phosphorus-Somis'!$A$3</c:f>
              <c:strCache>
                <c:ptCount val="1"/>
                <c:pt idx="0">
                  <c:v>Barley</c:v>
                </c:pt>
              </c:strCache>
            </c:strRef>
          </c:tx>
          <c:spPr>
            <a:solidFill>
              <a:srgbClr val="92D050"/>
            </a:solidFill>
            <a:ln>
              <a:noFill/>
            </a:ln>
            <a:effectLst/>
          </c:spPr>
          <c:invertIfNegative val="0"/>
          <c:cat>
            <c:numRef>
              <c:f>'Phosphorus-Somis'!$B$2:$F$2</c:f>
              <c:numCache>
                <c:formatCode>m/d/yyyy</c:formatCode>
                <c:ptCount val="5"/>
                <c:pt idx="0">
                  <c:v>43108</c:v>
                </c:pt>
                <c:pt idx="1">
                  <c:v>43145</c:v>
                </c:pt>
                <c:pt idx="2">
                  <c:v>43158</c:v>
                </c:pt>
                <c:pt idx="3">
                  <c:v>43169</c:v>
                </c:pt>
                <c:pt idx="4">
                  <c:v>43172</c:v>
                </c:pt>
              </c:numCache>
            </c:numRef>
          </c:cat>
          <c:val>
            <c:numRef>
              <c:f>'Phosphorus-Somis'!$B$3:$F$3</c:f>
              <c:numCache>
                <c:formatCode>0.00</c:formatCode>
                <c:ptCount val="5"/>
                <c:pt idx="0">
                  <c:v>0</c:v>
                </c:pt>
                <c:pt idx="1">
                  <c:v>3.984</c:v>
                </c:pt>
                <c:pt idx="2" formatCode="General">
                  <c:v>0</c:v>
                </c:pt>
                <c:pt idx="3">
                  <c:v>2.5966666666666671</c:v>
                </c:pt>
                <c:pt idx="4">
                  <c:v>2.0286666666666666</c:v>
                </c:pt>
              </c:numCache>
            </c:numRef>
          </c:val>
          <c:extLst>
            <c:ext xmlns:c16="http://schemas.microsoft.com/office/drawing/2014/chart" uri="{C3380CC4-5D6E-409C-BE32-E72D297353CC}">
              <c16:uniqueId val="{00000000-0A27-4F69-B6BA-D30C9128C98D}"/>
            </c:ext>
          </c:extLst>
        </c:ser>
        <c:ser>
          <c:idx val="1"/>
          <c:order val="1"/>
          <c:tx>
            <c:strRef>
              <c:f>'Phosphorus-Somis'!$A$4</c:f>
              <c:strCache>
                <c:ptCount val="1"/>
                <c:pt idx="0">
                  <c:v>Fabric</c:v>
                </c:pt>
              </c:strCache>
            </c:strRef>
          </c:tx>
          <c:spPr>
            <a:solidFill>
              <a:srgbClr val="FF9900"/>
            </a:solidFill>
            <a:ln>
              <a:noFill/>
            </a:ln>
            <a:effectLst/>
          </c:spPr>
          <c:invertIfNegative val="0"/>
          <c:cat>
            <c:numRef>
              <c:f>'Phosphorus-Somis'!$B$2:$F$2</c:f>
              <c:numCache>
                <c:formatCode>m/d/yyyy</c:formatCode>
                <c:ptCount val="5"/>
                <c:pt idx="0">
                  <c:v>43108</c:v>
                </c:pt>
                <c:pt idx="1">
                  <c:v>43145</c:v>
                </c:pt>
                <c:pt idx="2">
                  <c:v>43158</c:v>
                </c:pt>
                <c:pt idx="3">
                  <c:v>43169</c:v>
                </c:pt>
                <c:pt idx="4">
                  <c:v>43172</c:v>
                </c:pt>
              </c:numCache>
            </c:numRef>
          </c:cat>
          <c:val>
            <c:numRef>
              <c:f>'Phosphorus-Somis'!$B$4:$F$4</c:f>
              <c:numCache>
                <c:formatCode>0.00</c:formatCode>
                <c:ptCount val="5"/>
                <c:pt idx="0">
                  <c:v>4.6533333333333333</c:v>
                </c:pt>
                <c:pt idx="1">
                  <c:v>4.3093333333333339</c:v>
                </c:pt>
                <c:pt idx="2">
                  <c:v>3.1773333333333333</c:v>
                </c:pt>
                <c:pt idx="3">
                  <c:v>2.1466666666666669</c:v>
                </c:pt>
                <c:pt idx="4">
                  <c:v>1.6826666666666668</c:v>
                </c:pt>
              </c:numCache>
            </c:numRef>
          </c:val>
          <c:extLst>
            <c:ext xmlns:c16="http://schemas.microsoft.com/office/drawing/2014/chart" uri="{C3380CC4-5D6E-409C-BE32-E72D297353CC}">
              <c16:uniqueId val="{00000001-0A27-4F69-B6BA-D30C9128C98D}"/>
            </c:ext>
          </c:extLst>
        </c:ser>
        <c:ser>
          <c:idx val="2"/>
          <c:order val="2"/>
          <c:tx>
            <c:strRef>
              <c:f>'Phosphorus-Somis'!$A$5</c:f>
              <c:strCache>
                <c:ptCount val="1"/>
                <c:pt idx="0">
                  <c:v>Mulch</c:v>
                </c:pt>
              </c:strCache>
            </c:strRef>
          </c:tx>
          <c:spPr>
            <a:solidFill>
              <a:srgbClr val="996633"/>
            </a:solidFill>
            <a:ln>
              <a:noFill/>
            </a:ln>
            <a:effectLst/>
          </c:spPr>
          <c:invertIfNegative val="0"/>
          <c:cat>
            <c:numRef>
              <c:f>'Phosphorus-Somis'!$B$2:$F$2</c:f>
              <c:numCache>
                <c:formatCode>m/d/yyyy</c:formatCode>
                <c:ptCount val="5"/>
                <c:pt idx="0">
                  <c:v>43108</c:v>
                </c:pt>
                <c:pt idx="1">
                  <c:v>43145</c:v>
                </c:pt>
                <c:pt idx="2">
                  <c:v>43158</c:v>
                </c:pt>
                <c:pt idx="3">
                  <c:v>43169</c:v>
                </c:pt>
                <c:pt idx="4">
                  <c:v>43172</c:v>
                </c:pt>
              </c:numCache>
            </c:numRef>
          </c:cat>
          <c:val>
            <c:numRef>
              <c:f>'Phosphorus-Somis'!$B$5:$F$5</c:f>
              <c:numCache>
                <c:formatCode>0.00</c:formatCode>
                <c:ptCount val="5"/>
                <c:pt idx="0">
                  <c:v>3.4873333333333334</c:v>
                </c:pt>
                <c:pt idx="1">
                  <c:v>2.7829999999999999</c:v>
                </c:pt>
                <c:pt idx="2">
                  <c:v>1.5289999999999999</c:v>
                </c:pt>
                <c:pt idx="3">
                  <c:v>1.0110000000000001</c:v>
                </c:pt>
                <c:pt idx="4">
                  <c:v>1.1160000000000001</c:v>
                </c:pt>
              </c:numCache>
            </c:numRef>
          </c:val>
          <c:extLst>
            <c:ext xmlns:c16="http://schemas.microsoft.com/office/drawing/2014/chart" uri="{C3380CC4-5D6E-409C-BE32-E72D297353CC}">
              <c16:uniqueId val="{00000002-0A27-4F69-B6BA-D30C9128C98D}"/>
            </c:ext>
          </c:extLst>
        </c:ser>
        <c:ser>
          <c:idx val="3"/>
          <c:order val="3"/>
          <c:tx>
            <c:strRef>
              <c:f>'Phosphorus-Somis'!$A$6</c:f>
              <c:strCache>
                <c:ptCount val="1"/>
                <c:pt idx="0">
                  <c:v>PAM</c:v>
                </c:pt>
              </c:strCache>
            </c:strRef>
          </c:tx>
          <c:spPr>
            <a:solidFill>
              <a:srgbClr val="FF7C80"/>
            </a:solidFill>
            <a:ln>
              <a:noFill/>
            </a:ln>
            <a:effectLst/>
          </c:spPr>
          <c:invertIfNegative val="0"/>
          <c:cat>
            <c:numRef>
              <c:f>'Phosphorus-Somis'!$B$2:$F$2</c:f>
              <c:numCache>
                <c:formatCode>m/d/yyyy</c:formatCode>
                <c:ptCount val="5"/>
                <c:pt idx="0">
                  <c:v>43108</c:v>
                </c:pt>
                <c:pt idx="1">
                  <c:v>43145</c:v>
                </c:pt>
                <c:pt idx="2">
                  <c:v>43158</c:v>
                </c:pt>
                <c:pt idx="3">
                  <c:v>43169</c:v>
                </c:pt>
                <c:pt idx="4">
                  <c:v>43172</c:v>
                </c:pt>
              </c:numCache>
            </c:numRef>
          </c:cat>
          <c:val>
            <c:numRef>
              <c:f>'Phosphorus-Somis'!$B$6:$F$6</c:f>
              <c:numCache>
                <c:formatCode>0.00</c:formatCode>
                <c:ptCount val="5"/>
                <c:pt idx="0">
                  <c:v>3.0606666666666662</c:v>
                </c:pt>
                <c:pt idx="1">
                  <c:v>3.1780000000000004</c:v>
                </c:pt>
                <c:pt idx="2">
                  <c:v>4.4469999999999992</c:v>
                </c:pt>
                <c:pt idx="3">
                  <c:v>2.1433333333333331</c:v>
                </c:pt>
                <c:pt idx="4">
                  <c:v>1.2806666666666666</c:v>
                </c:pt>
              </c:numCache>
            </c:numRef>
          </c:val>
          <c:extLst>
            <c:ext xmlns:c16="http://schemas.microsoft.com/office/drawing/2014/chart" uri="{C3380CC4-5D6E-409C-BE32-E72D297353CC}">
              <c16:uniqueId val="{00000003-0A27-4F69-B6BA-D30C9128C98D}"/>
            </c:ext>
          </c:extLst>
        </c:ser>
        <c:ser>
          <c:idx val="4"/>
          <c:order val="4"/>
          <c:tx>
            <c:strRef>
              <c:f>'Phosphorus-Somis'!$A$7</c:f>
              <c:strCache>
                <c:ptCount val="1"/>
                <c:pt idx="0">
                  <c:v>Untreated</c:v>
                </c:pt>
              </c:strCache>
            </c:strRef>
          </c:tx>
          <c:spPr>
            <a:solidFill>
              <a:schemeClr val="tx1"/>
            </a:solidFill>
            <a:ln>
              <a:noFill/>
            </a:ln>
            <a:effectLst/>
          </c:spPr>
          <c:invertIfNegative val="0"/>
          <c:cat>
            <c:numRef>
              <c:f>'Phosphorus-Somis'!$B$2:$F$2</c:f>
              <c:numCache>
                <c:formatCode>m/d/yyyy</c:formatCode>
                <c:ptCount val="5"/>
                <c:pt idx="0">
                  <c:v>43108</c:v>
                </c:pt>
                <c:pt idx="1">
                  <c:v>43145</c:v>
                </c:pt>
                <c:pt idx="2">
                  <c:v>43158</c:v>
                </c:pt>
                <c:pt idx="3">
                  <c:v>43169</c:v>
                </c:pt>
                <c:pt idx="4">
                  <c:v>43172</c:v>
                </c:pt>
              </c:numCache>
            </c:numRef>
          </c:cat>
          <c:val>
            <c:numRef>
              <c:f>'Phosphorus-Somis'!$B$7:$F$7</c:f>
              <c:numCache>
                <c:formatCode>0.00</c:formatCode>
                <c:ptCount val="5"/>
                <c:pt idx="0">
                  <c:v>6.1773333333333333</c:v>
                </c:pt>
                <c:pt idx="1">
                  <c:v>5.6353333333333326</c:v>
                </c:pt>
                <c:pt idx="2">
                  <c:v>5.0609999999999999</c:v>
                </c:pt>
                <c:pt idx="3">
                  <c:v>3.3239999999999998</c:v>
                </c:pt>
                <c:pt idx="4">
                  <c:v>7.3553333333333342</c:v>
                </c:pt>
              </c:numCache>
            </c:numRef>
          </c:val>
          <c:extLst>
            <c:ext xmlns:c16="http://schemas.microsoft.com/office/drawing/2014/chart" uri="{C3380CC4-5D6E-409C-BE32-E72D297353CC}">
              <c16:uniqueId val="{00000004-0A27-4F69-B6BA-D30C9128C98D}"/>
            </c:ext>
          </c:extLst>
        </c:ser>
        <c:dLbls>
          <c:showLegendKey val="0"/>
          <c:showVal val="0"/>
          <c:showCatName val="0"/>
          <c:showSerName val="0"/>
          <c:showPercent val="0"/>
          <c:showBubbleSize val="0"/>
        </c:dLbls>
        <c:gapWidth val="150"/>
        <c:axId val="598771544"/>
        <c:axId val="598767280"/>
      </c:barChart>
      <c:catAx>
        <c:axId val="598771544"/>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98767280"/>
        <c:crosses val="autoZero"/>
        <c:auto val="0"/>
        <c:lblAlgn val="ctr"/>
        <c:lblOffset val="100"/>
        <c:noMultiLvlLbl val="0"/>
      </c:catAx>
      <c:valAx>
        <c:axId val="5987672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mg/L</a:t>
                </a:r>
              </a:p>
            </c:rich>
          </c:tx>
          <c:layout>
            <c:manualLayout>
              <c:xMode val="edge"/>
              <c:yMode val="edge"/>
              <c:x val="8.6965735003414792E-3"/>
              <c:y val="0.47345813641649959"/>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98771544"/>
        <c:crosses val="autoZero"/>
        <c:crossBetween val="between"/>
      </c:valAx>
      <c:spPr>
        <a:noFill/>
        <a:ln>
          <a:noFill/>
        </a:ln>
        <a:effectLst/>
      </c:spPr>
    </c:plotArea>
    <c:legend>
      <c:legendPos val="r"/>
      <c:layout>
        <c:manualLayout>
          <c:xMode val="edge"/>
          <c:yMode val="edge"/>
          <c:x val="0.6939209560180809"/>
          <c:y val="0.11618376677018309"/>
          <c:w val="0.15045581802274713"/>
          <c:h val="0.33158241287547391"/>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solidFill>
        <a:schemeClr val="tx1"/>
      </a:solid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solidFill>
                <a:latin typeface="+mn-lt"/>
                <a:ea typeface="+mn-ea"/>
                <a:cs typeface="+mn-cs"/>
              </a:defRPr>
            </a:pPr>
            <a:r>
              <a:rPr lang="en-US" dirty="0"/>
              <a:t>Santa Barbara County Runoff</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4">
                <a:lumMod val="75000"/>
              </a:schemeClr>
            </a:solidFill>
            <a:ln>
              <a:noFill/>
            </a:ln>
            <a:effectLst/>
          </c:spPr>
          <c:invertIfNegative val="0"/>
          <c:dPt>
            <c:idx val="12"/>
            <c:invertIfNegative val="0"/>
            <c:bubble3D val="0"/>
            <c:spPr>
              <a:solidFill>
                <a:schemeClr val="tx1"/>
              </a:solidFill>
              <a:ln>
                <a:noFill/>
              </a:ln>
              <a:effectLst/>
            </c:spPr>
            <c:extLst>
              <c:ext xmlns:c16="http://schemas.microsoft.com/office/drawing/2014/chart" uri="{C3380CC4-5D6E-409C-BE32-E72D297353CC}">
                <c16:uniqueId val="{00000001-5CAD-45CB-A18C-C03A39AEFCDD}"/>
              </c:ext>
            </c:extLst>
          </c:dPt>
          <c:cat>
            <c:strRef>
              <c:f>Graphs!$S$25:$S$37</c:f>
              <c:strCache>
                <c:ptCount val="13"/>
                <c:pt idx="0">
                  <c:v>Barley</c:v>
                </c:pt>
                <c:pt idx="3">
                  <c:v>Mulch</c:v>
                </c:pt>
                <c:pt idx="6">
                  <c:v>PAM</c:v>
                </c:pt>
                <c:pt idx="9">
                  <c:v>Fabric</c:v>
                </c:pt>
                <c:pt idx="12">
                  <c:v>Untreated</c:v>
                </c:pt>
              </c:strCache>
            </c:strRef>
          </c:cat>
          <c:val>
            <c:numRef>
              <c:f>Graphs!$T$25:$T$37</c:f>
              <c:numCache>
                <c:formatCode>General</c:formatCode>
                <c:ptCount val="13"/>
                <c:pt idx="0">
                  <c:v>1.1214679488435373</c:v>
                </c:pt>
                <c:pt idx="3">
                  <c:v>1.4145666846938776</c:v>
                </c:pt>
                <c:pt idx="6" formatCode="0.000">
                  <c:v>2.7828176908730158</c:v>
                </c:pt>
                <c:pt idx="9" formatCode="0.000">
                  <c:v>2.3181431234920638</c:v>
                </c:pt>
                <c:pt idx="12" formatCode="0.000">
                  <c:v>1.4367676098412696</c:v>
                </c:pt>
              </c:numCache>
            </c:numRef>
          </c:val>
          <c:extLst>
            <c:ext xmlns:c16="http://schemas.microsoft.com/office/drawing/2014/chart" uri="{C3380CC4-5D6E-409C-BE32-E72D297353CC}">
              <c16:uniqueId val="{00000000-5CAD-45CB-A18C-C03A39AEFCDD}"/>
            </c:ext>
          </c:extLst>
        </c:ser>
        <c:dLbls>
          <c:showLegendKey val="0"/>
          <c:showVal val="0"/>
          <c:showCatName val="0"/>
          <c:showSerName val="0"/>
          <c:showPercent val="0"/>
          <c:showBubbleSize val="0"/>
        </c:dLbls>
        <c:gapWidth val="12"/>
        <c:overlap val="-10"/>
        <c:axId val="430930840"/>
        <c:axId val="430934448"/>
      </c:barChart>
      <c:catAx>
        <c:axId val="430930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30934448"/>
        <c:crosses val="autoZero"/>
        <c:auto val="1"/>
        <c:lblAlgn val="ctr"/>
        <c:lblOffset val="100"/>
        <c:noMultiLvlLbl val="0"/>
      </c:catAx>
      <c:valAx>
        <c:axId val="430934448"/>
        <c:scaling>
          <c:orientation val="minMax"/>
          <c:max val="3.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t>Nitrate-N mg/L</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309308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solidFill>
                <a:latin typeface="+mn-lt"/>
                <a:ea typeface="+mn-ea"/>
                <a:cs typeface="+mn-cs"/>
              </a:defRPr>
            </a:pPr>
            <a:r>
              <a:rPr lang="en-US" dirty="0"/>
              <a:t>Ventura County Runoff</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4">
                <a:lumMod val="75000"/>
              </a:schemeClr>
            </a:solidFill>
            <a:ln>
              <a:noFill/>
            </a:ln>
            <a:effectLst/>
          </c:spPr>
          <c:invertIfNegative val="0"/>
          <c:dPt>
            <c:idx val="12"/>
            <c:invertIfNegative val="0"/>
            <c:bubble3D val="0"/>
            <c:spPr>
              <a:solidFill>
                <a:schemeClr val="tx1"/>
              </a:solidFill>
              <a:ln>
                <a:noFill/>
              </a:ln>
              <a:effectLst/>
            </c:spPr>
            <c:extLst>
              <c:ext xmlns:c16="http://schemas.microsoft.com/office/drawing/2014/chart" uri="{C3380CC4-5D6E-409C-BE32-E72D297353CC}">
                <c16:uniqueId val="{00000001-11EC-499A-8245-9E3ABF34D1EC}"/>
              </c:ext>
            </c:extLst>
          </c:dPt>
          <c:cat>
            <c:strRef>
              <c:f>Graphs!$S$5:$S$17</c:f>
              <c:strCache>
                <c:ptCount val="13"/>
                <c:pt idx="0">
                  <c:v>Barley</c:v>
                </c:pt>
                <c:pt idx="3">
                  <c:v>Mulch</c:v>
                </c:pt>
                <c:pt idx="6">
                  <c:v>PAM</c:v>
                </c:pt>
                <c:pt idx="9">
                  <c:v>Fabric</c:v>
                </c:pt>
                <c:pt idx="12">
                  <c:v>Untreated</c:v>
                </c:pt>
              </c:strCache>
            </c:strRef>
          </c:cat>
          <c:val>
            <c:numRef>
              <c:f>Graphs!$T$5:$T$17</c:f>
              <c:numCache>
                <c:formatCode>General</c:formatCode>
                <c:ptCount val="13"/>
                <c:pt idx="0" formatCode="0.000">
                  <c:v>1.8063877499999998</c:v>
                </c:pt>
                <c:pt idx="3">
                  <c:v>0.52083785185185183</c:v>
                </c:pt>
                <c:pt idx="6" formatCode="0.000">
                  <c:v>3.1997775833333328</c:v>
                </c:pt>
                <c:pt idx="9" formatCode="0.000">
                  <c:v>3.1997775833333328</c:v>
                </c:pt>
                <c:pt idx="12" formatCode="0.000">
                  <c:v>2.3153771111111117</c:v>
                </c:pt>
              </c:numCache>
            </c:numRef>
          </c:val>
          <c:extLst>
            <c:ext xmlns:c16="http://schemas.microsoft.com/office/drawing/2014/chart" uri="{C3380CC4-5D6E-409C-BE32-E72D297353CC}">
              <c16:uniqueId val="{00000000-11EC-499A-8245-9E3ABF34D1EC}"/>
            </c:ext>
          </c:extLst>
        </c:ser>
        <c:dLbls>
          <c:showLegendKey val="0"/>
          <c:showVal val="0"/>
          <c:showCatName val="0"/>
          <c:showSerName val="0"/>
          <c:showPercent val="0"/>
          <c:showBubbleSize val="0"/>
        </c:dLbls>
        <c:gapWidth val="12"/>
        <c:overlap val="-10"/>
        <c:axId val="430939696"/>
        <c:axId val="430940024"/>
      </c:barChart>
      <c:catAx>
        <c:axId val="43093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30940024"/>
        <c:crosses val="autoZero"/>
        <c:auto val="1"/>
        <c:lblAlgn val="ctr"/>
        <c:lblOffset val="100"/>
        <c:noMultiLvlLbl val="0"/>
      </c:catAx>
      <c:valAx>
        <c:axId val="430940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t>Nitrate-N mg/L</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30939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solidFill>
                <a:latin typeface="+mn-lt"/>
                <a:ea typeface="+mn-ea"/>
                <a:cs typeface="+mn-cs"/>
              </a:defRPr>
            </a:pPr>
            <a:r>
              <a:rPr lang="en-US" dirty="0"/>
              <a:t>8" lysimeters Santa Barbara County</a:t>
            </a:r>
          </a:p>
        </c:rich>
      </c:tx>
      <c:layout>
        <c:manualLayout>
          <c:xMode val="edge"/>
          <c:yMode val="edge"/>
          <c:x val="0.18244615129509845"/>
          <c:y val="5.7429128536338019E-2"/>
        </c:manualLayout>
      </c:layout>
      <c:overlay val="0"/>
      <c:spPr>
        <a:noFill/>
        <a:ln>
          <a:noFill/>
        </a:ln>
        <a:effectLst/>
      </c:spPr>
      <c:txPr>
        <a:bodyPr rot="0" spcFirstLastPara="1" vertOverflow="ellipsis" vert="horz" wrap="square" anchor="ctr" anchorCtr="1"/>
        <a:lstStyle/>
        <a:p>
          <a:pPr>
            <a:defRPr sz="168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105172105776299"/>
          <c:y val="4.0499964838230998E-2"/>
          <c:w val="0.82053828777040339"/>
          <c:h val="0.74519722880144801"/>
        </c:manualLayout>
      </c:layout>
      <c:barChart>
        <c:barDir val="col"/>
        <c:grouping val="clustered"/>
        <c:varyColors val="0"/>
        <c:ser>
          <c:idx val="0"/>
          <c:order val="0"/>
          <c:tx>
            <c:strRef>
              <c:f>SMStats!$Q$1</c:f>
              <c:strCache>
                <c:ptCount val="1"/>
                <c:pt idx="0">
                  <c:v>8" deep</c:v>
                </c:pt>
              </c:strCache>
            </c:strRef>
          </c:tx>
          <c:spPr>
            <a:solidFill>
              <a:schemeClr val="accent1">
                <a:lumMod val="75000"/>
              </a:schemeClr>
            </a:solidFill>
            <a:ln>
              <a:noFill/>
            </a:ln>
            <a:effectLst/>
          </c:spPr>
          <c:invertIfNegative val="0"/>
          <c:cat>
            <c:strRef>
              <c:f>SMStats!$P$2:$P$6</c:f>
              <c:strCache>
                <c:ptCount val="5"/>
                <c:pt idx="0">
                  <c:v>Barley</c:v>
                </c:pt>
                <c:pt idx="1">
                  <c:v>Mulch</c:v>
                </c:pt>
                <c:pt idx="2">
                  <c:v>PAM</c:v>
                </c:pt>
                <c:pt idx="3">
                  <c:v>Fabric</c:v>
                </c:pt>
                <c:pt idx="4">
                  <c:v>Untreated</c:v>
                </c:pt>
              </c:strCache>
            </c:strRef>
          </c:cat>
          <c:val>
            <c:numRef>
              <c:f>SMStats!$Q$2:$Q$6</c:f>
              <c:numCache>
                <c:formatCode>General</c:formatCode>
                <c:ptCount val="5"/>
                <c:pt idx="0">
                  <c:v>5.3491666666666662</c:v>
                </c:pt>
                <c:pt idx="1">
                  <c:v>7.418181818181818</c:v>
                </c:pt>
                <c:pt idx="2">
                  <c:v>10.369166666666667</c:v>
                </c:pt>
                <c:pt idx="3">
                  <c:v>17.530833333333337</c:v>
                </c:pt>
                <c:pt idx="4">
                  <c:v>13.956363636363635</c:v>
                </c:pt>
              </c:numCache>
            </c:numRef>
          </c:val>
          <c:extLst>
            <c:ext xmlns:c16="http://schemas.microsoft.com/office/drawing/2014/chart" uri="{C3380CC4-5D6E-409C-BE32-E72D297353CC}">
              <c16:uniqueId val="{00000000-7582-49DE-B887-319198722655}"/>
            </c:ext>
          </c:extLst>
        </c:ser>
        <c:dLbls>
          <c:showLegendKey val="0"/>
          <c:showVal val="0"/>
          <c:showCatName val="0"/>
          <c:showSerName val="0"/>
          <c:showPercent val="0"/>
          <c:showBubbleSize val="0"/>
        </c:dLbls>
        <c:gapWidth val="180"/>
        <c:overlap val="-27"/>
        <c:axId val="447606152"/>
        <c:axId val="447602544"/>
      </c:barChart>
      <c:catAx>
        <c:axId val="447606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47602544"/>
        <c:crosses val="autoZero"/>
        <c:auto val="1"/>
        <c:lblAlgn val="ctr"/>
        <c:lblOffset val="100"/>
        <c:noMultiLvlLbl val="0"/>
      </c:catAx>
      <c:valAx>
        <c:axId val="447602544"/>
        <c:scaling>
          <c:orientation val="minMax"/>
          <c:max val="3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t>mEq Nitrate/L</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47606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solidFill>
                <a:latin typeface="+mn-lt"/>
                <a:ea typeface="+mn-ea"/>
                <a:cs typeface="+mn-cs"/>
              </a:defRPr>
            </a:pPr>
            <a:r>
              <a:rPr lang="en-US" dirty="0"/>
              <a:t> 8" &amp; 24" lysimeters Ventura County</a:t>
            </a:r>
          </a:p>
        </c:rich>
      </c:tx>
      <c:layout>
        <c:manualLayout>
          <c:xMode val="edge"/>
          <c:yMode val="edge"/>
          <c:x val="0.22184557645872727"/>
          <c:y val="6.5086345674516419E-2"/>
        </c:manualLayout>
      </c:layout>
      <c:overlay val="0"/>
      <c:spPr>
        <a:noFill/>
        <a:ln>
          <a:noFill/>
        </a:ln>
        <a:effectLst/>
      </c:spPr>
      <c:txPr>
        <a:bodyPr rot="0" spcFirstLastPara="1" vertOverflow="ellipsis" vert="horz" wrap="square" anchor="ctr" anchorCtr="1"/>
        <a:lstStyle/>
        <a:p>
          <a:pPr>
            <a:defRPr sz="168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VCStats!$P$9</c:f>
              <c:strCache>
                <c:ptCount val="1"/>
                <c:pt idx="0">
                  <c:v>8" deep</c:v>
                </c:pt>
              </c:strCache>
            </c:strRef>
          </c:tx>
          <c:spPr>
            <a:solidFill>
              <a:schemeClr val="accent1"/>
            </a:solidFill>
            <a:ln>
              <a:noFill/>
            </a:ln>
            <a:effectLst/>
          </c:spPr>
          <c:invertIfNegative val="0"/>
          <c:cat>
            <c:strRef>
              <c:f>VCStats!$O$10:$O$14</c:f>
              <c:strCache>
                <c:ptCount val="5"/>
                <c:pt idx="0">
                  <c:v>Barley</c:v>
                </c:pt>
                <c:pt idx="1">
                  <c:v>Mulch</c:v>
                </c:pt>
                <c:pt idx="2">
                  <c:v>PAM</c:v>
                </c:pt>
                <c:pt idx="3">
                  <c:v>Fabric</c:v>
                </c:pt>
                <c:pt idx="4">
                  <c:v>Untreated</c:v>
                </c:pt>
              </c:strCache>
            </c:strRef>
          </c:cat>
          <c:val>
            <c:numRef>
              <c:f>VCStats!$P$10:$P$14</c:f>
              <c:numCache>
                <c:formatCode>General</c:formatCode>
                <c:ptCount val="5"/>
                <c:pt idx="0">
                  <c:v>1.8544444444444441</c:v>
                </c:pt>
                <c:pt idx="1">
                  <c:v>9.7212500000000013</c:v>
                </c:pt>
                <c:pt idx="2">
                  <c:v>14.487500000000001</c:v>
                </c:pt>
                <c:pt idx="3">
                  <c:v>10.695714285714285</c:v>
                </c:pt>
                <c:pt idx="4">
                  <c:v>15.754285714285714</c:v>
                </c:pt>
              </c:numCache>
            </c:numRef>
          </c:val>
          <c:extLst>
            <c:ext xmlns:c16="http://schemas.microsoft.com/office/drawing/2014/chart" uri="{C3380CC4-5D6E-409C-BE32-E72D297353CC}">
              <c16:uniqueId val="{00000000-C984-4BE7-A62C-6B506E7ECAA3}"/>
            </c:ext>
          </c:extLst>
        </c:ser>
        <c:ser>
          <c:idx val="1"/>
          <c:order val="1"/>
          <c:tx>
            <c:strRef>
              <c:f>VCStats!$Q$9</c:f>
              <c:strCache>
                <c:ptCount val="1"/>
                <c:pt idx="0">
                  <c:v>24" deep</c:v>
                </c:pt>
              </c:strCache>
            </c:strRef>
          </c:tx>
          <c:spPr>
            <a:solidFill>
              <a:schemeClr val="accent2"/>
            </a:solidFill>
            <a:ln>
              <a:noFill/>
            </a:ln>
            <a:effectLst/>
          </c:spPr>
          <c:invertIfNegative val="0"/>
          <c:cat>
            <c:strRef>
              <c:f>VCStats!$O$10:$O$14</c:f>
              <c:strCache>
                <c:ptCount val="5"/>
                <c:pt idx="0">
                  <c:v>Barley</c:v>
                </c:pt>
                <c:pt idx="1">
                  <c:v>Mulch</c:v>
                </c:pt>
                <c:pt idx="2">
                  <c:v>PAM</c:v>
                </c:pt>
                <c:pt idx="3">
                  <c:v>Fabric</c:v>
                </c:pt>
                <c:pt idx="4">
                  <c:v>Untreated</c:v>
                </c:pt>
              </c:strCache>
            </c:strRef>
          </c:cat>
          <c:val>
            <c:numRef>
              <c:f>VCStats!$Q$10:$Q$14</c:f>
              <c:numCache>
                <c:formatCode>General</c:formatCode>
                <c:ptCount val="5"/>
                <c:pt idx="0">
                  <c:v>3.44625</c:v>
                </c:pt>
                <c:pt idx="1">
                  <c:v>2.6779999999999999</c:v>
                </c:pt>
                <c:pt idx="2">
                  <c:v>28.100000000000005</c:v>
                </c:pt>
                <c:pt idx="3">
                  <c:v>13.520000000000001</c:v>
                </c:pt>
                <c:pt idx="4">
                  <c:v>8.3516666666666666</c:v>
                </c:pt>
              </c:numCache>
            </c:numRef>
          </c:val>
          <c:extLst>
            <c:ext xmlns:c16="http://schemas.microsoft.com/office/drawing/2014/chart" uri="{C3380CC4-5D6E-409C-BE32-E72D297353CC}">
              <c16:uniqueId val="{00000001-C984-4BE7-A62C-6B506E7ECAA3}"/>
            </c:ext>
          </c:extLst>
        </c:ser>
        <c:dLbls>
          <c:showLegendKey val="0"/>
          <c:showVal val="0"/>
          <c:showCatName val="0"/>
          <c:showSerName val="0"/>
          <c:showPercent val="0"/>
          <c:showBubbleSize val="0"/>
        </c:dLbls>
        <c:gapWidth val="100"/>
        <c:overlap val="-10"/>
        <c:axId val="447608776"/>
        <c:axId val="447609104"/>
      </c:barChart>
      <c:catAx>
        <c:axId val="447608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47609104"/>
        <c:crosses val="autoZero"/>
        <c:auto val="1"/>
        <c:lblAlgn val="ctr"/>
        <c:lblOffset val="100"/>
        <c:noMultiLvlLbl val="0"/>
      </c:catAx>
      <c:valAx>
        <c:axId val="447609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a:t>mEq Nitrate/L</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47608776"/>
        <c:crosses val="autoZero"/>
        <c:crossBetween val="between"/>
      </c:valAx>
      <c:spPr>
        <a:noFill/>
        <a:ln>
          <a:noFill/>
        </a:ln>
        <a:effectLst/>
      </c:spPr>
    </c:plotArea>
    <c:legend>
      <c:legendPos val="b"/>
      <c:layout>
        <c:manualLayout>
          <c:xMode val="edge"/>
          <c:yMode val="edge"/>
          <c:x val="0.15248443209304718"/>
          <c:y val="0.23205963837853602"/>
          <c:w val="0.3999173357006845"/>
          <c:h val="7.8125546806649182E-2"/>
        </c:manualLayout>
      </c:layout>
      <c:overlay val="1"/>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spc="0" baseline="0">
                <a:solidFill>
                  <a:srgbClr val="FFFF00"/>
                </a:solidFill>
                <a:latin typeface="+mn-lt"/>
                <a:ea typeface="+mn-ea"/>
                <a:cs typeface="+mn-cs"/>
              </a:defRPr>
            </a:pPr>
            <a:r>
              <a:rPr lang="en-US" sz="4000" b="1" dirty="0">
                <a:solidFill>
                  <a:srgbClr val="FFFF00"/>
                </a:solidFill>
              </a:rPr>
              <a:t>Raspberry shoots in post rows, Somis</a:t>
            </a:r>
          </a:p>
        </c:rich>
      </c:tx>
      <c:overlay val="0"/>
      <c:spPr>
        <a:noFill/>
        <a:ln>
          <a:noFill/>
        </a:ln>
        <a:effectLst/>
      </c:spPr>
      <c:txPr>
        <a:bodyPr rot="0" spcFirstLastPara="1" vertOverflow="ellipsis" vert="horz" wrap="square" anchor="ctr" anchorCtr="1"/>
        <a:lstStyle/>
        <a:p>
          <a:pPr>
            <a:defRPr sz="4000" b="1" i="0" u="none" strike="noStrike" kern="1200" spc="0" baseline="0">
              <a:solidFill>
                <a:srgbClr val="FFFF00"/>
              </a:solidFill>
              <a:latin typeface="+mn-lt"/>
              <a:ea typeface="+mn-ea"/>
              <a:cs typeface="+mn-cs"/>
            </a:defRPr>
          </a:pPr>
          <a:endParaRPr lang="en-US"/>
        </a:p>
      </c:txPr>
    </c:title>
    <c:autoTitleDeleted val="0"/>
    <c:plotArea>
      <c:layout>
        <c:manualLayout>
          <c:layoutTarget val="inner"/>
          <c:xMode val="edge"/>
          <c:yMode val="edge"/>
          <c:x val="0.1228124735393273"/>
          <c:y val="0.16949547339704055"/>
          <c:w val="0.85012720846565393"/>
          <c:h val="0.72088764946048411"/>
        </c:manualLayout>
      </c:layout>
      <c:barChart>
        <c:barDir val="col"/>
        <c:grouping val="clustered"/>
        <c:varyColors val="0"/>
        <c:ser>
          <c:idx val="0"/>
          <c:order val="0"/>
          <c:spPr>
            <a:solidFill>
              <a:schemeClr val="accent1"/>
            </a:solidFill>
            <a:ln>
              <a:noFill/>
            </a:ln>
            <a:effectLst/>
          </c:spPr>
          <c:invertIfNegative val="0"/>
          <c:cat>
            <c:strRef>
              <c:f>Sheet1!$G$12:$G$16</c:f>
              <c:strCache>
                <c:ptCount val="5"/>
                <c:pt idx="0">
                  <c:v>Fabric</c:v>
                </c:pt>
                <c:pt idx="1">
                  <c:v>Mulch</c:v>
                </c:pt>
                <c:pt idx="2">
                  <c:v>Barley</c:v>
                </c:pt>
                <c:pt idx="3">
                  <c:v>PAM</c:v>
                </c:pt>
                <c:pt idx="4">
                  <c:v>Untrearted</c:v>
                </c:pt>
              </c:strCache>
            </c:strRef>
          </c:cat>
          <c:val>
            <c:numRef>
              <c:f>Sheet1!$H$12:$H$16</c:f>
              <c:numCache>
                <c:formatCode>General</c:formatCode>
                <c:ptCount val="5"/>
                <c:pt idx="0">
                  <c:v>29</c:v>
                </c:pt>
                <c:pt idx="1">
                  <c:v>371</c:v>
                </c:pt>
                <c:pt idx="2">
                  <c:v>112</c:v>
                </c:pt>
                <c:pt idx="3">
                  <c:v>141</c:v>
                </c:pt>
                <c:pt idx="4">
                  <c:v>77</c:v>
                </c:pt>
              </c:numCache>
            </c:numRef>
          </c:val>
          <c:extLst>
            <c:ext xmlns:c16="http://schemas.microsoft.com/office/drawing/2014/chart" uri="{C3380CC4-5D6E-409C-BE32-E72D297353CC}">
              <c16:uniqueId val="{00000000-E4D8-45B6-A0F1-2AE281110B9C}"/>
            </c:ext>
          </c:extLst>
        </c:ser>
        <c:dLbls>
          <c:showLegendKey val="0"/>
          <c:showVal val="0"/>
          <c:showCatName val="0"/>
          <c:showSerName val="0"/>
          <c:showPercent val="0"/>
          <c:showBubbleSize val="0"/>
        </c:dLbls>
        <c:gapWidth val="219"/>
        <c:overlap val="-27"/>
        <c:axId val="321457384"/>
        <c:axId val="321457056"/>
      </c:barChart>
      <c:catAx>
        <c:axId val="321457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crossAx val="321457056"/>
        <c:crosses val="autoZero"/>
        <c:auto val="1"/>
        <c:lblAlgn val="ctr"/>
        <c:lblOffset val="100"/>
        <c:noMultiLvlLbl val="0"/>
      </c:catAx>
      <c:valAx>
        <c:axId val="3214570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a:solidFill>
                      <a:schemeClr val="tx1"/>
                    </a:solidFill>
                  </a:rPr>
                  <a:t>Shoot#/post row</a:t>
                </a:r>
              </a:p>
            </c:rich>
          </c:tx>
          <c:layout>
            <c:manualLayout>
              <c:xMode val="edge"/>
              <c:yMode val="edge"/>
              <c:x val="1.5502433762657891E-2"/>
              <c:y val="0.39879871458724175"/>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321457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4000">
                <a:solidFill>
                  <a:schemeClr val="tx1"/>
                </a:solidFill>
              </a:defRPr>
            </a:pPr>
            <a:r>
              <a:rPr lang="en-US" sz="4000" b="1" dirty="0">
                <a:solidFill>
                  <a:schemeClr val="tx1"/>
                </a:solidFill>
              </a:rPr>
              <a:t>Weeds in post rows,  Somis </a:t>
            </a:r>
          </a:p>
        </c:rich>
      </c:tx>
      <c:layout>
        <c:manualLayout>
          <c:xMode val="edge"/>
          <c:yMode val="edge"/>
          <c:x val="0.27455710955710955"/>
          <c:y val="0"/>
        </c:manualLayout>
      </c:layout>
      <c:overlay val="1"/>
    </c:title>
    <c:autoTitleDeleted val="0"/>
    <c:plotArea>
      <c:layout>
        <c:manualLayout>
          <c:layoutTarget val="inner"/>
          <c:xMode val="edge"/>
          <c:yMode val="edge"/>
          <c:x val="8.9301249931171195E-2"/>
          <c:y val="4.338144060283472E-2"/>
          <c:w val="0.88263247251436228"/>
          <c:h val="0.84225927910843601"/>
        </c:manualLayout>
      </c:layout>
      <c:barChart>
        <c:barDir val="col"/>
        <c:grouping val="clustered"/>
        <c:varyColors val="0"/>
        <c:ser>
          <c:idx val="0"/>
          <c:order val="0"/>
          <c:tx>
            <c:strRef>
              <c:f>Sheet1!$O$2</c:f>
              <c:strCache>
                <c:ptCount val="1"/>
                <c:pt idx="0">
                  <c:v>11/23/2016</c:v>
                </c:pt>
              </c:strCache>
            </c:strRef>
          </c:tx>
          <c:invertIfNegative val="0"/>
          <c:cat>
            <c:strRef>
              <c:f>Sheet1!$N$3:$N$7</c:f>
              <c:strCache>
                <c:ptCount val="5"/>
                <c:pt idx="0">
                  <c:v>Weed barrier</c:v>
                </c:pt>
                <c:pt idx="1">
                  <c:v>Barley</c:v>
                </c:pt>
                <c:pt idx="2">
                  <c:v>Mulch 2.5"</c:v>
                </c:pt>
                <c:pt idx="3">
                  <c:v>PAM</c:v>
                </c:pt>
                <c:pt idx="4">
                  <c:v>Untreated</c:v>
                </c:pt>
              </c:strCache>
            </c:strRef>
          </c:cat>
          <c:val>
            <c:numRef>
              <c:f>Sheet1!$O$3:$O$7</c:f>
              <c:numCache>
                <c:formatCode>General</c:formatCode>
                <c:ptCount val="5"/>
                <c:pt idx="0">
                  <c:v>4.333333333333333</c:v>
                </c:pt>
                <c:pt idx="1">
                  <c:v>27</c:v>
                </c:pt>
                <c:pt idx="2">
                  <c:v>21</c:v>
                </c:pt>
                <c:pt idx="3">
                  <c:v>173.66666666666666</c:v>
                </c:pt>
                <c:pt idx="4">
                  <c:v>206</c:v>
                </c:pt>
              </c:numCache>
            </c:numRef>
          </c:val>
          <c:extLst>
            <c:ext xmlns:c16="http://schemas.microsoft.com/office/drawing/2014/chart" uri="{C3380CC4-5D6E-409C-BE32-E72D297353CC}">
              <c16:uniqueId val="{00000000-4DBE-4A98-BE87-EDC2DF22B0E3}"/>
            </c:ext>
          </c:extLst>
        </c:ser>
        <c:ser>
          <c:idx val="1"/>
          <c:order val="1"/>
          <c:tx>
            <c:strRef>
              <c:f>Sheet1!$P$2</c:f>
              <c:strCache>
                <c:ptCount val="1"/>
                <c:pt idx="0">
                  <c:v>2/15/2017</c:v>
                </c:pt>
              </c:strCache>
            </c:strRef>
          </c:tx>
          <c:invertIfNegative val="0"/>
          <c:cat>
            <c:strRef>
              <c:f>Sheet1!$N$3:$N$7</c:f>
              <c:strCache>
                <c:ptCount val="5"/>
                <c:pt idx="0">
                  <c:v>Weed barrier</c:v>
                </c:pt>
                <c:pt idx="1">
                  <c:v>Barley</c:v>
                </c:pt>
                <c:pt idx="2">
                  <c:v>Mulch 2.5"</c:v>
                </c:pt>
                <c:pt idx="3">
                  <c:v>PAM</c:v>
                </c:pt>
                <c:pt idx="4">
                  <c:v>Untreated</c:v>
                </c:pt>
              </c:strCache>
            </c:strRef>
          </c:cat>
          <c:val>
            <c:numRef>
              <c:f>Sheet1!$P$3:$P$7</c:f>
              <c:numCache>
                <c:formatCode>General</c:formatCode>
                <c:ptCount val="5"/>
                <c:pt idx="0">
                  <c:v>10</c:v>
                </c:pt>
                <c:pt idx="1">
                  <c:v>338</c:v>
                </c:pt>
                <c:pt idx="2">
                  <c:v>128.66666666666666</c:v>
                </c:pt>
                <c:pt idx="3">
                  <c:v>484.66666666666669</c:v>
                </c:pt>
                <c:pt idx="4">
                  <c:v>651</c:v>
                </c:pt>
              </c:numCache>
            </c:numRef>
          </c:val>
          <c:extLst>
            <c:ext xmlns:c16="http://schemas.microsoft.com/office/drawing/2014/chart" uri="{C3380CC4-5D6E-409C-BE32-E72D297353CC}">
              <c16:uniqueId val="{00000001-4DBE-4A98-BE87-EDC2DF22B0E3}"/>
            </c:ext>
          </c:extLst>
        </c:ser>
        <c:ser>
          <c:idx val="2"/>
          <c:order val="2"/>
          <c:tx>
            <c:strRef>
              <c:f>Sheet1!$Q$2</c:f>
              <c:strCache>
                <c:ptCount val="1"/>
                <c:pt idx="0">
                  <c:v>1/17/2018</c:v>
                </c:pt>
              </c:strCache>
            </c:strRef>
          </c:tx>
          <c:invertIfNegative val="0"/>
          <c:cat>
            <c:strRef>
              <c:f>Sheet1!$N$3:$N$7</c:f>
              <c:strCache>
                <c:ptCount val="5"/>
                <c:pt idx="0">
                  <c:v>Weed barrier</c:v>
                </c:pt>
                <c:pt idx="1">
                  <c:v>Barley</c:v>
                </c:pt>
                <c:pt idx="2">
                  <c:v>Mulch 2.5"</c:v>
                </c:pt>
                <c:pt idx="3">
                  <c:v>PAM</c:v>
                </c:pt>
                <c:pt idx="4">
                  <c:v>Untreated</c:v>
                </c:pt>
              </c:strCache>
            </c:strRef>
          </c:cat>
          <c:val>
            <c:numRef>
              <c:f>Sheet1!$Q$3:$Q$7</c:f>
              <c:numCache>
                <c:formatCode>General</c:formatCode>
                <c:ptCount val="5"/>
                <c:pt idx="0">
                  <c:v>0</c:v>
                </c:pt>
                <c:pt idx="1">
                  <c:v>1686</c:v>
                </c:pt>
                <c:pt idx="2">
                  <c:v>90</c:v>
                </c:pt>
                <c:pt idx="3">
                  <c:v>610</c:v>
                </c:pt>
                <c:pt idx="4">
                  <c:v>625</c:v>
                </c:pt>
              </c:numCache>
            </c:numRef>
          </c:val>
          <c:extLst>
            <c:ext xmlns:c16="http://schemas.microsoft.com/office/drawing/2014/chart" uri="{C3380CC4-5D6E-409C-BE32-E72D297353CC}">
              <c16:uniqueId val="{00000002-4DBE-4A98-BE87-EDC2DF22B0E3}"/>
            </c:ext>
          </c:extLst>
        </c:ser>
        <c:dLbls>
          <c:showLegendKey val="0"/>
          <c:showVal val="0"/>
          <c:showCatName val="0"/>
          <c:showSerName val="0"/>
          <c:showPercent val="0"/>
          <c:showBubbleSize val="0"/>
        </c:dLbls>
        <c:gapWidth val="150"/>
        <c:axId val="49273088"/>
        <c:axId val="49274880"/>
      </c:barChart>
      <c:catAx>
        <c:axId val="49273088"/>
        <c:scaling>
          <c:orientation val="minMax"/>
        </c:scaling>
        <c:delete val="0"/>
        <c:axPos val="b"/>
        <c:numFmt formatCode="General" sourceLinked="0"/>
        <c:majorTickMark val="out"/>
        <c:minorTickMark val="none"/>
        <c:tickLblPos val="nextTo"/>
        <c:txPr>
          <a:bodyPr/>
          <a:lstStyle/>
          <a:p>
            <a:pPr>
              <a:defRPr sz="2800"/>
            </a:pPr>
            <a:endParaRPr lang="en-US"/>
          </a:p>
        </c:txPr>
        <c:crossAx val="49274880"/>
        <c:crosses val="autoZero"/>
        <c:auto val="1"/>
        <c:lblAlgn val="ctr"/>
        <c:lblOffset val="100"/>
        <c:noMultiLvlLbl val="0"/>
      </c:catAx>
      <c:valAx>
        <c:axId val="49274880"/>
        <c:scaling>
          <c:orientation val="minMax"/>
        </c:scaling>
        <c:delete val="0"/>
        <c:axPos val="l"/>
        <c:majorGridlines/>
        <c:title>
          <c:tx>
            <c:rich>
              <a:bodyPr rot="-5400000" vert="horz"/>
              <a:lstStyle/>
              <a:p>
                <a:pPr>
                  <a:defRPr sz="1600"/>
                </a:pPr>
                <a:r>
                  <a:rPr lang="en-US" sz="1600"/>
                  <a:t>weed #/350ft of row</a:t>
                </a:r>
              </a:p>
            </c:rich>
          </c:tx>
          <c:layout>
            <c:manualLayout>
              <c:xMode val="edge"/>
              <c:yMode val="edge"/>
              <c:x val="2.7501238918561737E-3"/>
              <c:y val="0.36361006032152943"/>
            </c:manualLayout>
          </c:layout>
          <c:overlay val="0"/>
        </c:title>
        <c:numFmt formatCode="General" sourceLinked="1"/>
        <c:majorTickMark val="out"/>
        <c:minorTickMark val="none"/>
        <c:tickLblPos val="nextTo"/>
        <c:txPr>
          <a:bodyPr/>
          <a:lstStyle/>
          <a:p>
            <a:pPr>
              <a:defRPr sz="1800"/>
            </a:pPr>
            <a:endParaRPr lang="en-US"/>
          </a:p>
        </c:txPr>
        <c:crossAx val="49273088"/>
        <c:crosses val="autoZero"/>
        <c:crossBetween val="between"/>
      </c:valAx>
    </c:plotArea>
    <c:legend>
      <c:legendPos val="r"/>
      <c:layout>
        <c:manualLayout>
          <c:xMode val="edge"/>
          <c:yMode val="edge"/>
          <c:x val="0.18069525651460727"/>
          <c:y val="0.31202917370930727"/>
          <c:w val="0.14840023993971468"/>
          <c:h val="0.23668734798202581"/>
        </c:manualLayout>
      </c:layout>
      <c:overlay val="0"/>
      <c:txPr>
        <a:bodyPr/>
        <a:lstStyle/>
        <a:p>
          <a:pPr>
            <a:defRPr sz="1800"/>
          </a:pPr>
          <a:endParaRPr lang="en-US"/>
        </a:p>
      </c:txPr>
    </c:legend>
    <c:plotVisOnly val="1"/>
    <c:dispBlanksAs val="gap"/>
    <c:showDLblsOverMax val="0"/>
  </c:chart>
  <c:txPr>
    <a:bodyPr/>
    <a:lstStyle/>
    <a:p>
      <a:pPr>
        <a:defRPr b="1"/>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4000" b="1"/>
            </a:pPr>
            <a:r>
              <a:rPr lang="en-US" sz="4000" b="1"/>
              <a:t>Weeds in post rows,  S.</a:t>
            </a:r>
            <a:r>
              <a:rPr lang="en-US" sz="4000" b="1" baseline="0"/>
              <a:t> Maria</a:t>
            </a:r>
            <a:r>
              <a:rPr lang="en-US" sz="4000" b="1"/>
              <a:t> </a:t>
            </a:r>
          </a:p>
        </c:rich>
      </c:tx>
      <c:layout>
        <c:manualLayout>
          <c:xMode val="edge"/>
          <c:yMode val="edge"/>
          <c:x val="0.27243769219369829"/>
          <c:y val="8.146906311083861E-2"/>
        </c:manualLayout>
      </c:layout>
      <c:overlay val="1"/>
    </c:title>
    <c:autoTitleDeleted val="0"/>
    <c:plotArea>
      <c:layout>
        <c:manualLayout>
          <c:layoutTarget val="inner"/>
          <c:xMode val="edge"/>
          <c:yMode val="edge"/>
          <c:x val="0.13366905987626607"/>
          <c:y val="4.8567452690460935E-2"/>
          <c:w val="0.81690306335812435"/>
          <c:h val="0.84184526146830074"/>
        </c:manualLayout>
      </c:layout>
      <c:barChart>
        <c:barDir val="col"/>
        <c:grouping val="clustered"/>
        <c:varyColors val="0"/>
        <c:ser>
          <c:idx val="0"/>
          <c:order val="0"/>
          <c:tx>
            <c:strRef>
              <c:f>Sheet1!$Q$22</c:f>
              <c:strCache>
                <c:ptCount val="1"/>
                <c:pt idx="0">
                  <c:v>2/1/2017</c:v>
                </c:pt>
              </c:strCache>
            </c:strRef>
          </c:tx>
          <c:invertIfNegative val="0"/>
          <c:cat>
            <c:strRef>
              <c:f>Sheet1!$P$23:$P$27</c:f>
              <c:strCache>
                <c:ptCount val="5"/>
                <c:pt idx="0">
                  <c:v>Weed barrier</c:v>
                </c:pt>
                <c:pt idx="1">
                  <c:v>Barley</c:v>
                </c:pt>
                <c:pt idx="2">
                  <c:v>Mulch 2.5"</c:v>
                </c:pt>
                <c:pt idx="3">
                  <c:v>PAM</c:v>
                </c:pt>
                <c:pt idx="4">
                  <c:v>Untreated</c:v>
                </c:pt>
              </c:strCache>
            </c:strRef>
          </c:cat>
          <c:val>
            <c:numRef>
              <c:f>Sheet1!$Q$23:$Q$27</c:f>
              <c:numCache>
                <c:formatCode>General</c:formatCode>
                <c:ptCount val="5"/>
                <c:pt idx="0">
                  <c:v>0</c:v>
                </c:pt>
                <c:pt idx="1">
                  <c:v>0.33</c:v>
                </c:pt>
                <c:pt idx="2">
                  <c:v>4.7</c:v>
                </c:pt>
                <c:pt idx="3">
                  <c:v>2.2999999999999998</c:v>
                </c:pt>
                <c:pt idx="4">
                  <c:v>7</c:v>
                </c:pt>
              </c:numCache>
            </c:numRef>
          </c:val>
          <c:extLst>
            <c:ext xmlns:c16="http://schemas.microsoft.com/office/drawing/2014/chart" uri="{C3380CC4-5D6E-409C-BE32-E72D297353CC}">
              <c16:uniqueId val="{00000000-CAD7-4B54-9285-0D15D1016E08}"/>
            </c:ext>
          </c:extLst>
        </c:ser>
        <c:ser>
          <c:idx val="1"/>
          <c:order val="1"/>
          <c:tx>
            <c:strRef>
              <c:f>Sheet1!$R$22</c:f>
              <c:strCache>
                <c:ptCount val="1"/>
                <c:pt idx="0">
                  <c:v>4/6/2017</c:v>
                </c:pt>
              </c:strCache>
            </c:strRef>
          </c:tx>
          <c:invertIfNegative val="0"/>
          <c:cat>
            <c:strRef>
              <c:f>Sheet1!$P$23:$P$27</c:f>
              <c:strCache>
                <c:ptCount val="5"/>
                <c:pt idx="0">
                  <c:v>Weed barrier</c:v>
                </c:pt>
                <c:pt idx="1">
                  <c:v>Barley</c:v>
                </c:pt>
                <c:pt idx="2">
                  <c:v>Mulch 2.5"</c:v>
                </c:pt>
                <c:pt idx="3">
                  <c:v>PAM</c:v>
                </c:pt>
                <c:pt idx="4">
                  <c:v>Untreated</c:v>
                </c:pt>
              </c:strCache>
            </c:strRef>
          </c:cat>
          <c:val>
            <c:numRef>
              <c:f>Sheet1!$R$23:$R$27</c:f>
              <c:numCache>
                <c:formatCode>General</c:formatCode>
                <c:ptCount val="5"/>
                <c:pt idx="0">
                  <c:v>0.7</c:v>
                </c:pt>
                <c:pt idx="1">
                  <c:v>42</c:v>
                </c:pt>
                <c:pt idx="2">
                  <c:v>65</c:v>
                </c:pt>
                <c:pt idx="3">
                  <c:v>52</c:v>
                </c:pt>
                <c:pt idx="4">
                  <c:v>76</c:v>
                </c:pt>
              </c:numCache>
            </c:numRef>
          </c:val>
          <c:extLst>
            <c:ext xmlns:c16="http://schemas.microsoft.com/office/drawing/2014/chart" uri="{C3380CC4-5D6E-409C-BE32-E72D297353CC}">
              <c16:uniqueId val="{00000001-CAD7-4B54-9285-0D15D1016E08}"/>
            </c:ext>
          </c:extLst>
        </c:ser>
        <c:ser>
          <c:idx val="2"/>
          <c:order val="2"/>
          <c:tx>
            <c:strRef>
              <c:f>Sheet1!$S$22</c:f>
              <c:strCache>
                <c:ptCount val="1"/>
                <c:pt idx="0">
                  <c:v>2/16/2018</c:v>
                </c:pt>
              </c:strCache>
            </c:strRef>
          </c:tx>
          <c:invertIfNegative val="0"/>
          <c:cat>
            <c:strRef>
              <c:f>Sheet1!$P$23:$P$27</c:f>
              <c:strCache>
                <c:ptCount val="5"/>
                <c:pt idx="0">
                  <c:v>Weed barrier</c:v>
                </c:pt>
                <c:pt idx="1">
                  <c:v>Barley</c:v>
                </c:pt>
                <c:pt idx="2">
                  <c:v>Mulch 2.5"</c:v>
                </c:pt>
                <c:pt idx="3">
                  <c:v>PAM</c:v>
                </c:pt>
                <c:pt idx="4">
                  <c:v>Untreated</c:v>
                </c:pt>
              </c:strCache>
            </c:strRef>
          </c:cat>
          <c:val>
            <c:numRef>
              <c:f>Sheet1!$S$23:$S$27</c:f>
              <c:numCache>
                <c:formatCode>General</c:formatCode>
                <c:ptCount val="5"/>
                <c:pt idx="0">
                  <c:v>11</c:v>
                </c:pt>
                <c:pt idx="1">
                  <c:v>138</c:v>
                </c:pt>
                <c:pt idx="2">
                  <c:v>99</c:v>
                </c:pt>
                <c:pt idx="3">
                  <c:v>136</c:v>
                </c:pt>
                <c:pt idx="4">
                  <c:v>244</c:v>
                </c:pt>
              </c:numCache>
            </c:numRef>
          </c:val>
          <c:extLst>
            <c:ext xmlns:c16="http://schemas.microsoft.com/office/drawing/2014/chart" uri="{C3380CC4-5D6E-409C-BE32-E72D297353CC}">
              <c16:uniqueId val="{00000002-CAD7-4B54-9285-0D15D1016E08}"/>
            </c:ext>
          </c:extLst>
        </c:ser>
        <c:dLbls>
          <c:showLegendKey val="0"/>
          <c:showVal val="0"/>
          <c:showCatName val="0"/>
          <c:showSerName val="0"/>
          <c:showPercent val="0"/>
          <c:showBubbleSize val="0"/>
        </c:dLbls>
        <c:gapWidth val="150"/>
        <c:axId val="49486848"/>
        <c:axId val="49569792"/>
      </c:barChart>
      <c:catAx>
        <c:axId val="49486848"/>
        <c:scaling>
          <c:orientation val="minMax"/>
        </c:scaling>
        <c:delete val="0"/>
        <c:axPos val="b"/>
        <c:numFmt formatCode="General" sourceLinked="0"/>
        <c:majorTickMark val="out"/>
        <c:minorTickMark val="none"/>
        <c:tickLblPos val="nextTo"/>
        <c:txPr>
          <a:bodyPr/>
          <a:lstStyle/>
          <a:p>
            <a:pPr>
              <a:defRPr sz="2400"/>
            </a:pPr>
            <a:endParaRPr lang="en-US"/>
          </a:p>
        </c:txPr>
        <c:crossAx val="49569792"/>
        <c:crosses val="autoZero"/>
        <c:auto val="1"/>
        <c:lblAlgn val="ctr"/>
        <c:lblOffset val="100"/>
        <c:noMultiLvlLbl val="0"/>
      </c:catAx>
      <c:valAx>
        <c:axId val="49569792"/>
        <c:scaling>
          <c:orientation val="minMax"/>
        </c:scaling>
        <c:delete val="0"/>
        <c:axPos val="l"/>
        <c:majorGridlines/>
        <c:title>
          <c:tx>
            <c:rich>
              <a:bodyPr rot="-5400000" vert="horz"/>
              <a:lstStyle/>
              <a:p>
                <a:pPr>
                  <a:defRPr sz="1800"/>
                </a:pPr>
                <a:r>
                  <a:rPr lang="en-US" sz="1800"/>
                  <a:t>weed #/300ft of row</a:t>
                </a:r>
              </a:p>
            </c:rich>
          </c:tx>
          <c:layout>
            <c:manualLayout>
              <c:xMode val="edge"/>
              <c:yMode val="edge"/>
              <c:x val="2.4710640335644459E-2"/>
              <c:y val="0.28739587836766795"/>
            </c:manualLayout>
          </c:layout>
          <c:overlay val="0"/>
        </c:title>
        <c:numFmt formatCode="General" sourceLinked="1"/>
        <c:majorTickMark val="out"/>
        <c:minorTickMark val="none"/>
        <c:tickLblPos val="nextTo"/>
        <c:txPr>
          <a:bodyPr/>
          <a:lstStyle/>
          <a:p>
            <a:pPr>
              <a:defRPr sz="1800"/>
            </a:pPr>
            <a:endParaRPr lang="en-US"/>
          </a:p>
        </c:txPr>
        <c:crossAx val="49486848"/>
        <c:crosses val="autoZero"/>
        <c:crossBetween val="between"/>
      </c:valAx>
    </c:plotArea>
    <c:legend>
      <c:legendPos val="r"/>
      <c:layout>
        <c:manualLayout>
          <c:xMode val="edge"/>
          <c:yMode val="edge"/>
          <c:x val="0.27180876583975389"/>
          <c:y val="0.2369885850882813"/>
          <c:w val="0.13679338469788049"/>
          <c:h val="0.23730857461714924"/>
        </c:manualLayout>
      </c:layout>
      <c:overlay val="0"/>
      <c:txPr>
        <a:bodyPr/>
        <a:lstStyle/>
        <a:p>
          <a:pPr>
            <a:defRPr sz="2000"/>
          </a:pPr>
          <a:endParaRPr lang="en-US"/>
        </a:p>
      </c:txPr>
    </c:legend>
    <c:plotVisOnly val="1"/>
    <c:dispBlanksAs val="gap"/>
    <c:showDLblsOverMax val="0"/>
  </c:chart>
  <c:txPr>
    <a:bodyPr/>
    <a:lstStyle/>
    <a:p>
      <a:pPr>
        <a:defRPr b="1"/>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baseline="0" dirty="0">
                <a:solidFill>
                  <a:srgbClr val="FFFF00"/>
                </a:solidFill>
              </a:rPr>
              <a:t>Horseweed (</a:t>
            </a:r>
            <a:r>
              <a:rPr lang="en-US" baseline="0" dirty="0" err="1">
                <a:solidFill>
                  <a:srgbClr val="FFFF00"/>
                </a:solidFill>
              </a:rPr>
              <a:t>Conyza</a:t>
            </a:r>
            <a:r>
              <a:rPr lang="en-US" baseline="0" dirty="0">
                <a:solidFill>
                  <a:srgbClr val="FFFF00"/>
                </a:solidFill>
              </a:rPr>
              <a:t> app.) weed number/100ft of post row on Feb 12, 2013</a:t>
            </a:r>
          </a:p>
        </c:rich>
      </c:tx>
      <c:overlay val="0"/>
    </c:title>
    <c:autoTitleDeleted val="0"/>
    <c:plotArea>
      <c:layout/>
      <c:barChart>
        <c:barDir val="col"/>
        <c:grouping val="clustered"/>
        <c:varyColors val="0"/>
        <c:ser>
          <c:idx val="0"/>
          <c:order val="0"/>
          <c:tx>
            <c:strRef>
              <c:f>Sheet1!$C$2</c:f>
              <c:strCache>
                <c:ptCount val="1"/>
                <c:pt idx="0">
                  <c:v>Column1</c:v>
                </c:pt>
              </c:strCache>
            </c:strRef>
          </c:tx>
          <c:invertIfNegative val="0"/>
          <c:dPt>
            <c:idx val="4"/>
            <c:invertIfNegative val="0"/>
            <c:bubble3D val="0"/>
            <c:spPr>
              <a:solidFill>
                <a:schemeClr val="bg1"/>
              </a:solidFill>
            </c:spPr>
            <c:extLst>
              <c:ext xmlns:c16="http://schemas.microsoft.com/office/drawing/2014/chart" uri="{C3380CC4-5D6E-409C-BE32-E72D297353CC}">
                <c16:uniqueId val="{00000001-A8DB-40A1-B836-839C89028DCE}"/>
              </c:ext>
            </c:extLst>
          </c:dPt>
          <c:cat>
            <c:strRef>
              <c:f>Sheet1!$B$3:$B$7</c:f>
              <c:strCache>
                <c:ptCount val="5"/>
                <c:pt idx="0">
                  <c:v>barley</c:v>
                </c:pt>
                <c:pt idx="1">
                  <c:v>barley partial</c:v>
                </c:pt>
                <c:pt idx="2">
                  <c:v>triticale</c:v>
                </c:pt>
                <c:pt idx="3">
                  <c:v>triticale partial</c:v>
                </c:pt>
                <c:pt idx="4">
                  <c:v>bare control</c:v>
                </c:pt>
              </c:strCache>
            </c:strRef>
          </c:cat>
          <c:val>
            <c:numRef>
              <c:f>Sheet1!$C$3:$C$7</c:f>
              <c:numCache>
                <c:formatCode>General</c:formatCode>
                <c:ptCount val="5"/>
                <c:pt idx="0">
                  <c:v>0.3</c:v>
                </c:pt>
                <c:pt idx="1">
                  <c:v>0.3</c:v>
                </c:pt>
                <c:pt idx="2">
                  <c:v>7.3</c:v>
                </c:pt>
                <c:pt idx="3">
                  <c:v>18</c:v>
                </c:pt>
                <c:pt idx="4">
                  <c:v>126</c:v>
                </c:pt>
              </c:numCache>
            </c:numRef>
          </c:val>
          <c:extLst>
            <c:ext xmlns:c16="http://schemas.microsoft.com/office/drawing/2014/chart" uri="{C3380CC4-5D6E-409C-BE32-E72D297353CC}">
              <c16:uniqueId val="{00000000-3F3E-42E7-A200-FA9C950460F3}"/>
            </c:ext>
          </c:extLst>
        </c:ser>
        <c:dLbls>
          <c:showLegendKey val="0"/>
          <c:showVal val="0"/>
          <c:showCatName val="0"/>
          <c:showSerName val="0"/>
          <c:showPercent val="0"/>
          <c:showBubbleSize val="0"/>
        </c:dLbls>
        <c:gapWidth val="150"/>
        <c:axId val="201757744"/>
        <c:axId val="1"/>
      </c:barChart>
      <c:catAx>
        <c:axId val="201757744"/>
        <c:scaling>
          <c:orientation val="minMax"/>
        </c:scaling>
        <c:delete val="0"/>
        <c:axPos val="b"/>
        <c:numFmt formatCode="General" sourceLinked="1"/>
        <c:majorTickMark val="out"/>
        <c:minorTickMark val="none"/>
        <c:tickLblPos val="nextTo"/>
        <c:txPr>
          <a:bodyPr/>
          <a:lstStyle/>
          <a:p>
            <a:pPr>
              <a:defRPr b="1"/>
            </a:pPr>
            <a:endParaRPr lang="en-US"/>
          </a:p>
        </c:txPr>
        <c:crossAx val="1"/>
        <c:crosses val="autoZero"/>
        <c:auto val="1"/>
        <c:lblAlgn val="ctr"/>
        <c:lblOffset val="100"/>
        <c:noMultiLvlLbl val="0"/>
      </c:catAx>
      <c:valAx>
        <c:axId val="1"/>
        <c:scaling>
          <c:orientation val="minMax"/>
        </c:scaling>
        <c:delete val="0"/>
        <c:axPos val="l"/>
        <c:majorGridlines/>
        <c:numFmt formatCode="General" sourceLinked="1"/>
        <c:majorTickMark val="out"/>
        <c:minorTickMark val="none"/>
        <c:tickLblPos val="nextTo"/>
        <c:txPr>
          <a:bodyPr/>
          <a:lstStyle/>
          <a:p>
            <a:pPr>
              <a:defRPr b="1"/>
            </a:pPr>
            <a:endParaRPr lang="en-US"/>
          </a:p>
        </c:txPr>
        <c:crossAx val="201757744"/>
        <c:crosses val="autoZero"/>
        <c:crossBetween val="between"/>
      </c:valAx>
      <c:spPr>
        <a:noFill/>
        <a:ln w="27711">
          <a:noFill/>
        </a:ln>
      </c:spPr>
    </c:plotArea>
    <c:plotVisOnly val="1"/>
    <c:dispBlanksAs val="gap"/>
    <c:showDLblsOverMax val="0"/>
  </c:chart>
  <c:txPr>
    <a:bodyPr/>
    <a:lstStyle/>
    <a:p>
      <a:pPr>
        <a:defRPr sz="1964"/>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Seedbank weeds (little mallow, filaree, shepardspurse) number/100ft of post row on Feb 12, 2013</a:t>
            </a:r>
          </a:p>
        </c:rich>
      </c:tx>
      <c:layout>
        <c:manualLayout>
          <c:xMode val="edge"/>
          <c:yMode val="edge"/>
          <c:x val="0.13168631306245729"/>
          <c:y val="1.4492745368854211E-2"/>
        </c:manualLayout>
      </c:layout>
      <c:overlay val="0"/>
    </c:title>
    <c:autoTitleDeleted val="0"/>
    <c:plotArea>
      <c:layout>
        <c:manualLayout>
          <c:layoutTarget val="inner"/>
          <c:xMode val="edge"/>
          <c:yMode val="edge"/>
          <c:x val="6.5141509433962269E-2"/>
          <c:y val="0.18765700483091785"/>
          <c:w val="0.91756289308176098"/>
          <c:h val="0.71601449275362317"/>
        </c:manualLayout>
      </c:layout>
      <c:barChart>
        <c:barDir val="col"/>
        <c:grouping val="clustered"/>
        <c:varyColors val="0"/>
        <c:ser>
          <c:idx val="0"/>
          <c:order val="0"/>
          <c:tx>
            <c:strRef>
              <c:f>Sheet1!$C$2</c:f>
              <c:strCache>
                <c:ptCount val="1"/>
                <c:pt idx="0">
                  <c:v>Column1</c:v>
                </c:pt>
              </c:strCache>
            </c:strRef>
          </c:tx>
          <c:invertIfNegative val="0"/>
          <c:dPt>
            <c:idx val="4"/>
            <c:invertIfNegative val="0"/>
            <c:bubble3D val="0"/>
            <c:spPr>
              <a:solidFill>
                <a:schemeClr val="bg1"/>
              </a:solidFill>
            </c:spPr>
            <c:extLst>
              <c:ext xmlns:c16="http://schemas.microsoft.com/office/drawing/2014/chart" uri="{C3380CC4-5D6E-409C-BE32-E72D297353CC}">
                <c16:uniqueId val="{00000001-B34A-46E8-87D6-D57BF97F4573}"/>
              </c:ext>
            </c:extLst>
          </c:dPt>
          <c:cat>
            <c:strRef>
              <c:f>Sheet1!$B$3:$B$7</c:f>
              <c:strCache>
                <c:ptCount val="5"/>
                <c:pt idx="0">
                  <c:v>barley</c:v>
                </c:pt>
                <c:pt idx="1">
                  <c:v>barley partial</c:v>
                </c:pt>
                <c:pt idx="2">
                  <c:v>triticale</c:v>
                </c:pt>
                <c:pt idx="3">
                  <c:v>triticale partial</c:v>
                </c:pt>
                <c:pt idx="4">
                  <c:v>bare control</c:v>
                </c:pt>
              </c:strCache>
            </c:strRef>
          </c:cat>
          <c:val>
            <c:numRef>
              <c:f>Sheet1!$C$3:$C$7</c:f>
              <c:numCache>
                <c:formatCode>General</c:formatCode>
                <c:ptCount val="5"/>
                <c:pt idx="0">
                  <c:v>3.3</c:v>
                </c:pt>
                <c:pt idx="1">
                  <c:v>5.3</c:v>
                </c:pt>
                <c:pt idx="2">
                  <c:v>6.3</c:v>
                </c:pt>
                <c:pt idx="3">
                  <c:v>53.3</c:v>
                </c:pt>
                <c:pt idx="4">
                  <c:v>47</c:v>
                </c:pt>
              </c:numCache>
            </c:numRef>
          </c:val>
          <c:extLst>
            <c:ext xmlns:c16="http://schemas.microsoft.com/office/drawing/2014/chart" uri="{C3380CC4-5D6E-409C-BE32-E72D297353CC}">
              <c16:uniqueId val="{00000000-E1AD-40C7-A753-73244179971F}"/>
            </c:ext>
          </c:extLst>
        </c:ser>
        <c:dLbls>
          <c:showLegendKey val="0"/>
          <c:showVal val="0"/>
          <c:showCatName val="0"/>
          <c:showSerName val="0"/>
          <c:showPercent val="0"/>
          <c:showBubbleSize val="0"/>
        </c:dLbls>
        <c:gapWidth val="150"/>
        <c:axId val="166801160"/>
        <c:axId val="1"/>
      </c:barChart>
      <c:catAx>
        <c:axId val="166801160"/>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General" sourceLinked="1"/>
        <c:majorTickMark val="out"/>
        <c:minorTickMark val="none"/>
        <c:tickLblPos val="nextTo"/>
        <c:crossAx val="166801160"/>
        <c:crosses val="autoZero"/>
        <c:crossBetween val="between"/>
      </c:valAx>
      <c:spPr>
        <a:noFill/>
        <a:ln w="25391">
          <a:noFill/>
        </a:ln>
      </c:spPr>
    </c:plotArea>
    <c:plotVisOnly val="1"/>
    <c:dispBlanksAs val="gap"/>
    <c:showDLblsOverMax val="0"/>
  </c:chart>
  <c:txPr>
    <a:bodyPr/>
    <a:lstStyle/>
    <a:p>
      <a:pPr>
        <a:defRPr sz="1799" b="1"/>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531866353034439"/>
          <c:y val="3.6596681480758592E-2"/>
          <c:w val="0.8116322552451275"/>
          <c:h val="0.88082680334078844"/>
        </c:manualLayout>
      </c:layout>
      <c:barChart>
        <c:barDir val="col"/>
        <c:grouping val="clustered"/>
        <c:varyColors val="0"/>
        <c:ser>
          <c:idx val="0"/>
          <c:order val="0"/>
          <c:tx>
            <c:strRef>
              <c:f>Sheet1!$E$25</c:f>
              <c:strCache>
                <c:ptCount val="1"/>
                <c:pt idx="0">
                  <c:v>1/20/2017</c:v>
                </c:pt>
              </c:strCache>
            </c:strRef>
          </c:tx>
          <c:spPr>
            <a:solidFill>
              <a:srgbClr val="C00000"/>
            </a:solidFill>
          </c:spPr>
          <c:invertIfNegative val="0"/>
          <c:cat>
            <c:strRef>
              <c:f>Sheet1!$D$26:$D$30</c:f>
              <c:strCache>
                <c:ptCount val="5"/>
                <c:pt idx="0">
                  <c:v>barley</c:v>
                </c:pt>
                <c:pt idx="1">
                  <c:v>fabric</c:v>
                </c:pt>
                <c:pt idx="2">
                  <c:v>mulch</c:v>
                </c:pt>
                <c:pt idx="3">
                  <c:v>PAM</c:v>
                </c:pt>
                <c:pt idx="4">
                  <c:v>untreated</c:v>
                </c:pt>
              </c:strCache>
            </c:strRef>
          </c:cat>
          <c:val>
            <c:numRef>
              <c:f>Sheet1!$E$26:$E$30</c:f>
              <c:numCache>
                <c:formatCode>General</c:formatCode>
                <c:ptCount val="5"/>
                <c:pt idx="0">
                  <c:v>215</c:v>
                </c:pt>
                <c:pt idx="1">
                  <c:v>96.333333333333329</c:v>
                </c:pt>
                <c:pt idx="2">
                  <c:v>21</c:v>
                </c:pt>
                <c:pt idx="4">
                  <c:v>358.66666666666669</c:v>
                </c:pt>
              </c:numCache>
            </c:numRef>
          </c:val>
          <c:extLst>
            <c:ext xmlns:c16="http://schemas.microsoft.com/office/drawing/2014/chart" uri="{C3380CC4-5D6E-409C-BE32-E72D297353CC}">
              <c16:uniqueId val="{00000000-CCDD-448E-9841-E9379945BF39}"/>
            </c:ext>
          </c:extLst>
        </c:ser>
        <c:ser>
          <c:idx val="1"/>
          <c:order val="1"/>
          <c:tx>
            <c:strRef>
              <c:f>Sheet1!$F$25</c:f>
              <c:strCache>
                <c:ptCount val="1"/>
                <c:pt idx="0">
                  <c:v>2/10/2017</c:v>
                </c:pt>
              </c:strCache>
            </c:strRef>
          </c:tx>
          <c:invertIfNegative val="0"/>
          <c:cat>
            <c:strRef>
              <c:f>Sheet1!$D$26:$D$30</c:f>
              <c:strCache>
                <c:ptCount val="5"/>
                <c:pt idx="0">
                  <c:v>barley</c:v>
                </c:pt>
                <c:pt idx="1">
                  <c:v>fabric</c:v>
                </c:pt>
                <c:pt idx="2">
                  <c:v>mulch</c:v>
                </c:pt>
                <c:pt idx="3">
                  <c:v>PAM</c:v>
                </c:pt>
                <c:pt idx="4">
                  <c:v>untreated</c:v>
                </c:pt>
              </c:strCache>
            </c:strRef>
          </c:cat>
          <c:val>
            <c:numRef>
              <c:f>Sheet1!$F$26:$F$30</c:f>
              <c:numCache>
                <c:formatCode>General</c:formatCode>
                <c:ptCount val="5"/>
                <c:pt idx="0">
                  <c:v>168</c:v>
                </c:pt>
                <c:pt idx="1">
                  <c:v>162.33333333333334</c:v>
                </c:pt>
                <c:pt idx="2">
                  <c:v>92.5</c:v>
                </c:pt>
                <c:pt idx="3">
                  <c:v>44.633333333333333</c:v>
                </c:pt>
                <c:pt idx="4">
                  <c:v>358.66666666666669</c:v>
                </c:pt>
              </c:numCache>
            </c:numRef>
          </c:val>
          <c:extLst>
            <c:ext xmlns:c16="http://schemas.microsoft.com/office/drawing/2014/chart" uri="{C3380CC4-5D6E-409C-BE32-E72D297353CC}">
              <c16:uniqueId val="{00000001-CCDD-448E-9841-E9379945BF39}"/>
            </c:ext>
          </c:extLst>
        </c:ser>
        <c:ser>
          <c:idx val="2"/>
          <c:order val="2"/>
          <c:tx>
            <c:strRef>
              <c:f>Sheet1!$G$25</c:f>
              <c:strCache>
                <c:ptCount val="1"/>
                <c:pt idx="0">
                  <c:v>2/17/2017</c:v>
                </c:pt>
              </c:strCache>
            </c:strRef>
          </c:tx>
          <c:invertIfNegative val="0"/>
          <c:cat>
            <c:strRef>
              <c:f>Sheet1!$D$26:$D$30</c:f>
              <c:strCache>
                <c:ptCount val="5"/>
                <c:pt idx="0">
                  <c:v>barley</c:v>
                </c:pt>
                <c:pt idx="1">
                  <c:v>fabric</c:v>
                </c:pt>
                <c:pt idx="2">
                  <c:v>mulch</c:v>
                </c:pt>
                <c:pt idx="3">
                  <c:v>PAM</c:v>
                </c:pt>
                <c:pt idx="4">
                  <c:v>untreated</c:v>
                </c:pt>
              </c:strCache>
            </c:strRef>
          </c:cat>
          <c:val>
            <c:numRef>
              <c:f>Sheet1!$G$26:$G$30</c:f>
              <c:numCache>
                <c:formatCode>General</c:formatCode>
                <c:ptCount val="5"/>
                <c:pt idx="0">
                  <c:v>178</c:v>
                </c:pt>
                <c:pt idx="1">
                  <c:v>84.333333333333329</c:v>
                </c:pt>
                <c:pt idx="2">
                  <c:v>9.5</c:v>
                </c:pt>
                <c:pt idx="3">
                  <c:v>231</c:v>
                </c:pt>
                <c:pt idx="4">
                  <c:v>379.66666666666669</c:v>
                </c:pt>
              </c:numCache>
            </c:numRef>
          </c:val>
          <c:extLst>
            <c:ext xmlns:c16="http://schemas.microsoft.com/office/drawing/2014/chart" uri="{C3380CC4-5D6E-409C-BE32-E72D297353CC}">
              <c16:uniqueId val="{00000002-CCDD-448E-9841-E9379945BF39}"/>
            </c:ext>
          </c:extLst>
        </c:ser>
        <c:ser>
          <c:idx val="3"/>
          <c:order val="3"/>
          <c:tx>
            <c:strRef>
              <c:f>Sheet1!$H$25</c:f>
              <c:strCache>
                <c:ptCount val="1"/>
                <c:pt idx="0">
                  <c:v>3/21/2017</c:v>
                </c:pt>
              </c:strCache>
            </c:strRef>
          </c:tx>
          <c:invertIfNegative val="0"/>
          <c:cat>
            <c:strRef>
              <c:f>Sheet1!$D$26:$D$30</c:f>
              <c:strCache>
                <c:ptCount val="5"/>
                <c:pt idx="0">
                  <c:v>barley</c:v>
                </c:pt>
                <c:pt idx="1">
                  <c:v>fabric</c:v>
                </c:pt>
                <c:pt idx="2">
                  <c:v>mulch</c:v>
                </c:pt>
                <c:pt idx="3">
                  <c:v>PAM</c:v>
                </c:pt>
                <c:pt idx="4">
                  <c:v>untreated</c:v>
                </c:pt>
              </c:strCache>
            </c:strRef>
          </c:cat>
          <c:val>
            <c:numRef>
              <c:f>Sheet1!$H$26:$H$30</c:f>
              <c:numCache>
                <c:formatCode>General</c:formatCode>
                <c:ptCount val="5"/>
                <c:pt idx="0">
                  <c:v>254.66666666666666</c:v>
                </c:pt>
                <c:pt idx="1">
                  <c:v>90.666666666666671</c:v>
                </c:pt>
                <c:pt idx="2">
                  <c:v>155</c:v>
                </c:pt>
                <c:pt idx="3">
                  <c:v>485.66666666666669</c:v>
                </c:pt>
                <c:pt idx="4">
                  <c:v>614.66666666666663</c:v>
                </c:pt>
              </c:numCache>
            </c:numRef>
          </c:val>
          <c:extLst>
            <c:ext xmlns:c16="http://schemas.microsoft.com/office/drawing/2014/chart" uri="{C3380CC4-5D6E-409C-BE32-E72D297353CC}">
              <c16:uniqueId val="{00000003-CCDD-448E-9841-E9379945BF39}"/>
            </c:ext>
          </c:extLst>
        </c:ser>
        <c:dLbls>
          <c:showLegendKey val="0"/>
          <c:showVal val="0"/>
          <c:showCatName val="0"/>
          <c:showSerName val="0"/>
          <c:showPercent val="0"/>
          <c:showBubbleSize val="0"/>
        </c:dLbls>
        <c:gapWidth val="150"/>
        <c:axId val="206963456"/>
        <c:axId val="206964992"/>
      </c:barChart>
      <c:catAx>
        <c:axId val="206963456"/>
        <c:scaling>
          <c:orientation val="minMax"/>
        </c:scaling>
        <c:delete val="0"/>
        <c:axPos val="b"/>
        <c:numFmt formatCode="General" sourceLinked="1"/>
        <c:majorTickMark val="out"/>
        <c:minorTickMark val="none"/>
        <c:tickLblPos val="nextTo"/>
        <c:txPr>
          <a:bodyPr/>
          <a:lstStyle/>
          <a:p>
            <a:pPr>
              <a:defRPr sz="2000" b="1"/>
            </a:pPr>
            <a:endParaRPr lang="en-US"/>
          </a:p>
        </c:txPr>
        <c:crossAx val="206964992"/>
        <c:crosses val="autoZero"/>
        <c:auto val="1"/>
        <c:lblAlgn val="ctr"/>
        <c:lblOffset val="100"/>
        <c:noMultiLvlLbl val="0"/>
      </c:catAx>
      <c:valAx>
        <c:axId val="206964992"/>
        <c:scaling>
          <c:orientation val="minMax"/>
        </c:scaling>
        <c:delete val="0"/>
        <c:axPos val="l"/>
        <c:majorGridlines/>
        <c:title>
          <c:tx>
            <c:rich>
              <a:bodyPr rot="-5400000" vert="horz"/>
              <a:lstStyle/>
              <a:p>
                <a:pPr>
                  <a:defRPr sz="1600"/>
                </a:pPr>
                <a:r>
                  <a:rPr lang="en-US" sz="1600"/>
                  <a:t>Nephelometric turbidity units</a:t>
                </a:r>
              </a:p>
            </c:rich>
          </c:tx>
          <c:layout>
            <c:manualLayout>
              <c:xMode val="edge"/>
              <c:yMode val="edge"/>
              <c:x val="5.0439076088071459E-2"/>
              <c:y val="0.22851037938360755"/>
            </c:manualLayout>
          </c:layout>
          <c:overlay val="0"/>
        </c:title>
        <c:numFmt formatCode="General" sourceLinked="1"/>
        <c:majorTickMark val="out"/>
        <c:minorTickMark val="none"/>
        <c:tickLblPos val="nextTo"/>
        <c:txPr>
          <a:bodyPr/>
          <a:lstStyle/>
          <a:p>
            <a:pPr>
              <a:defRPr sz="1600" b="1"/>
            </a:pPr>
            <a:endParaRPr lang="en-US"/>
          </a:p>
        </c:txPr>
        <c:crossAx val="206963456"/>
        <c:crosses val="autoZero"/>
        <c:crossBetween val="between"/>
      </c:valAx>
    </c:plotArea>
    <c:legend>
      <c:legendPos val="r"/>
      <c:layout>
        <c:manualLayout>
          <c:xMode val="edge"/>
          <c:yMode val="edge"/>
          <c:x val="0.24017996178042672"/>
          <c:y val="0.23492274464196711"/>
          <c:w val="0.13500304541383987"/>
          <c:h val="0.23842321930470925"/>
        </c:manualLayout>
      </c:layout>
      <c:overlay val="0"/>
      <c:spPr>
        <a:solidFill>
          <a:schemeClr val="bg1"/>
        </a:solidFill>
      </c:spPr>
      <c:txPr>
        <a:bodyPr/>
        <a:lstStyle/>
        <a:p>
          <a:pPr>
            <a:defRPr b="1"/>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705267515191309"/>
          <c:y val="3.6596681480758592E-2"/>
          <c:w val="0.83989829430335428"/>
          <c:h val="0.8504100761394624"/>
        </c:manualLayout>
      </c:layout>
      <c:barChart>
        <c:barDir val="col"/>
        <c:grouping val="clustered"/>
        <c:varyColors val="0"/>
        <c:ser>
          <c:idx val="0"/>
          <c:order val="0"/>
          <c:tx>
            <c:strRef>
              <c:f>'Turb &amp; Nuts 2017-2018'!$J$26</c:f>
              <c:strCache>
                <c:ptCount val="1"/>
                <c:pt idx="0">
                  <c:v>1/8/2018</c:v>
                </c:pt>
              </c:strCache>
            </c:strRef>
          </c:tx>
          <c:invertIfNegative val="0"/>
          <c:cat>
            <c:strRef>
              <c:f>'Turb &amp; Nuts 2017-2018'!$I$27:$I$31</c:f>
              <c:strCache>
                <c:ptCount val="5"/>
                <c:pt idx="0">
                  <c:v>barley</c:v>
                </c:pt>
                <c:pt idx="1">
                  <c:v>fabric</c:v>
                </c:pt>
                <c:pt idx="2">
                  <c:v>mulch</c:v>
                </c:pt>
                <c:pt idx="3">
                  <c:v>PAM</c:v>
                </c:pt>
                <c:pt idx="4">
                  <c:v>untreated</c:v>
                </c:pt>
              </c:strCache>
            </c:strRef>
          </c:cat>
          <c:val>
            <c:numRef>
              <c:f>'Turb &amp; Nuts 2017-2018'!$J$27:$J$31</c:f>
              <c:numCache>
                <c:formatCode>General</c:formatCode>
                <c:ptCount val="5"/>
                <c:pt idx="0">
                  <c:v>143</c:v>
                </c:pt>
                <c:pt idx="1">
                  <c:v>34</c:v>
                </c:pt>
                <c:pt idx="2">
                  <c:v>42</c:v>
                </c:pt>
                <c:pt idx="3">
                  <c:v>105</c:v>
                </c:pt>
                <c:pt idx="4">
                  <c:v>414</c:v>
                </c:pt>
              </c:numCache>
            </c:numRef>
          </c:val>
          <c:extLst>
            <c:ext xmlns:c16="http://schemas.microsoft.com/office/drawing/2014/chart" uri="{C3380CC4-5D6E-409C-BE32-E72D297353CC}">
              <c16:uniqueId val="{00000000-7A09-4F71-BBB2-E20380DC2A1E}"/>
            </c:ext>
          </c:extLst>
        </c:ser>
        <c:ser>
          <c:idx val="1"/>
          <c:order val="1"/>
          <c:tx>
            <c:strRef>
              <c:f>'Turb &amp; Nuts 2017-2018'!$K$26</c:f>
              <c:strCache>
                <c:ptCount val="1"/>
                <c:pt idx="0">
                  <c:v>3/1/2018</c:v>
                </c:pt>
              </c:strCache>
            </c:strRef>
          </c:tx>
          <c:invertIfNegative val="0"/>
          <c:cat>
            <c:strRef>
              <c:f>'Turb &amp; Nuts 2017-2018'!$I$27:$I$31</c:f>
              <c:strCache>
                <c:ptCount val="5"/>
                <c:pt idx="0">
                  <c:v>barley</c:v>
                </c:pt>
                <c:pt idx="1">
                  <c:v>fabric</c:v>
                </c:pt>
                <c:pt idx="2">
                  <c:v>mulch</c:v>
                </c:pt>
                <c:pt idx="3">
                  <c:v>PAM</c:v>
                </c:pt>
                <c:pt idx="4">
                  <c:v>untreated</c:v>
                </c:pt>
              </c:strCache>
            </c:strRef>
          </c:cat>
          <c:val>
            <c:numRef>
              <c:f>'Turb &amp; Nuts 2017-2018'!$K$27:$K$31</c:f>
              <c:numCache>
                <c:formatCode>General</c:formatCode>
                <c:ptCount val="5"/>
                <c:pt idx="0">
                  <c:v>87</c:v>
                </c:pt>
                <c:pt idx="1">
                  <c:v>128</c:v>
                </c:pt>
                <c:pt idx="2">
                  <c:v>42</c:v>
                </c:pt>
                <c:pt idx="3">
                  <c:v>75</c:v>
                </c:pt>
                <c:pt idx="4">
                  <c:v>696</c:v>
                </c:pt>
              </c:numCache>
            </c:numRef>
          </c:val>
          <c:extLst>
            <c:ext xmlns:c16="http://schemas.microsoft.com/office/drawing/2014/chart" uri="{C3380CC4-5D6E-409C-BE32-E72D297353CC}">
              <c16:uniqueId val="{00000001-7A09-4F71-BBB2-E20380DC2A1E}"/>
            </c:ext>
          </c:extLst>
        </c:ser>
        <c:ser>
          <c:idx val="2"/>
          <c:order val="2"/>
          <c:tx>
            <c:strRef>
              <c:f>'Turb &amp; Nuts 2017-2018'!$L$26</c:f>
              <c:strCache>
                <c:ptCount val="1"/>
                <c:pt idx="0">
                  <c:v>3/10/2018</c:v>
                </c:pt>
              </c:strCache>
            </c:strRef>
          </c:tx>
          <c:spPr>
            <a:solidFill>
              <a:srgbClr val="C00000"/>
            </a:solidFill>
          </c:spPr>
          <c:invertIfNegative val="0"/>
          <c:cat>
            <c:strRef>
              <c:f>'Turb &amp; Nuts 2017-2018'!$I$27:$I$31</c:f>
              <c:strCache>
                <c:ptCount val="5"/>
                <c:pt idx="0">
                  <c:v>barley</c:v>
                </c:pt>
                <c:pt idx="1">
                  <c:v>fabric</c:v>
                </c:pt>
                <c:pt idx="2">
                  <c:v>mulch</c:v>
                </c:pt>
                <c:pt idx="3">
                  <c:v>PAM</c:v>
                </c:pt>
                <c:pt idx="4">
                  <c:v>untreated</c:v>
                </c:pt>
              </c:strCache>
            </c:strRef>
          </c:cat>
          <c:val>
            <c:numRef>
              <c:f>'Turb &amp; Nuts 2017-2018'!$L$27:$L$31</c:f>
              <c:numCache>
                <c:formatCode>General</c:formatCode>
                <c:ptCount val="5"/>
                <c:pt idx="0">
                  <c:v>138</c:v>
                </c:pt>
                <c:pt idx="1">
                  <c:v>245</c:v>
                </c:pt>
                <c:pt idx="2">
                  <c:v>291</c:v>
                </c:pt>
                <c:pt idx="3">
                  <c:v>109</c:v>
                </c:pt>
                <c:pt idx="4">
                  <c:v>800</c:v>
                </c:pt>
              </c:numCache>
            </c:numRef>
          </c:val>
          <c:extLst>
            <c:ext xmlns:c16="http://schemas.microsoft.com/office/drawing/2014/chart" uri="{C3380CC4-5D6E-409C-BE32-E72D297353CC}">
              <c16:uniqueId val="{00000002-7A09-4F71-BBB2-E20380DC2A1E}"/>
            </c:ext>
          </c:extLst>
        </c:ser>
        <c:dLbls>
          <c:showLegendKey val="0"/>
          <c:showVal val="0"/>
          <c:showCatName val="0"/>
          <c:showSerName val="0"/>
          <c:showPercent val="0"/>
          <c:showBubbleSize val="0"/>
        </c:dLbls>
        <c:gapWidth val="150"/>
        <c:axId val="206963456"/>
        <c:axId val="206964992"/>
      </c:barChart>
      <c:catAx>
        <c:axId val="206963456"/>
        <c:scaling>
          <c:orientation val="minMax"/>
        </c:scaling>
        <c:delete val="0"/>
        <c:axPos val="b"/>
        <c:numFmt formatCode="General" sourceLinked="1"/>
        <c:majorTickMark val="out"/>
        <c:minorTickMark val="none"/>
        <c:tickLblPos val="nextTo"/>
        <c:txPr>
          <a:bodyPr/>
          <a:lstStyle/>
          <a:p>
            <a:pPr>
              <a:defRPr sz="2000" b="1"/>
            </a:pPr>
            <a:endParaRPr lang="en-US"/>
          </a:p>
        </c:txPr>
        <c:crossAx val="206964992"/>
        <c:crosses val="autoZero"/>
        <c:auto val="1"/>
        <c:lblAlgn val="ctr"/>
        <c:lblOffset val="100"/>
        <c:noMultiLvlLbl val="0"/>
      </c:catAx>
      <c:valAx>
        <c:axId val="206964992"/>
        <c:scaling>
          <c:orientation val="minMax"/>
        </c:scaling>
        <c:delete val="0"/>
        <c:axPos val="l"/>
        <c:majorGridlines/>
        <c:title>
          <c:tx>
            <c:rich>
              <a:bodyPr rot="-5400000" vert="horz"/>
              <a:lstStyle/>
              <a:p>
                <a:pPr>
                  <a:defRPr sz="1400"/>
                </a:pPr>
                <a:r>
                  <a:rPr lang="en-US" sz="1400"/>
                  <a:t>Nephelometric turbidity units</a:t>
                </a:r>
              </a:p>
            </c:rich>
          </c:tx>
          <c:layout>
            <c:manualLayout>
              <c:xMode val="edge"/>
              <c:yMode val="edge"/>
              <c:x val="4.0999984167445096E-2"/>
              <c:y val="0.30283643397717275"/>
            </c:manualLayout>
          </c:layout>
          <c:overlay val="0"/>
        </c:title>
        <c:numFmt formatCode="General" sourceLinked="1"/>
        <c:majorTickMark val="out"/>
        <c:minorTickMark val="none"/>
        <c:tickLblPos val="nextTo"/>
        <c:txPr>
          <a:bodyPr/>
          <a:lstStyle/>
          <a:p>
            <a:pPr>
              <a:defRPr sz="1800" b="1"/>
            </a:pPr>
            <a:endParaRPr lang="en-US"/>
          </a:p>
        </c:txPr>
        <c:crossAx val="206963456"/>
        <c:crosses val="autoZero"/>
        <c:crossBetween val="between"/>
      </c:valAx>
    </c:plotArea>
    <c:legend>
      <c:legendPos val="r"/>
      <c:layout>
        <c:manualLayout>
          <c:xMode val="edge"/>
          <c:yMode val="edge"/>
          <c:x val="0.28187393346499229"/>
          <c:y val="0.23259378804800479"/>
          <c:w val="0.10627824131980175"/>
          <c:h val="0.21307593329170002"/>
        </c:manualLayout>
      </c:layout>
      <c:overlay val="0"/>
      <c:spPr>
        <a:solidFill>
          <a:schemeClr val="bg1"/>
        </a:solidFill>
      </c:spPr>
      <c:txPr>
        <a:bodyPr/>
        <a:lstStyle/>
        <a:p>
          <a:pPr>
            <a:defRPr sz="1400" b="1"/>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491646136274894E-2"/>
          <c:y val="7.9566276372862885E-2"/>
          <c:w val="0.91535388845562105"/>
          <c:h val="0.79544366323816029"/>
        </c:manualLayout>
      </c:layout>
      <c:barChart>
        <c:barDir val="col"/>
        <c:grouping val="clustered"/>
        <c:varyColors val="0"/>
        <c:ser>
          <c:idx val="0"/>
          <c:order val="0"/>
          <c:tx>
            <c:strRef>
              <c:f>Sheet1!$AT$31</c:f>
              <c:strCache>
                <c:ptCount val="1"/>
                <c:pt idx="0">
                  <c:v>1/8/2018</c:v>
                </c:pt>
              </c:strCache>
            </c:strRef>
          </c:tx>
          <c:spPr>
            <a:solidFill>
              <a:schemeClr val="accent1"/>
            </a:solidFill>
            <a:ln>
              <a:noFill/>
            </a:ln>
            <a:effectLst/>
          </c:spPr>
          <c:invertIfNegative val="0"/>
          <c:cat>
            <c:strRef>
              <c:f>Sheet1!$AS$32:$AS$36</c:f>
              <c:strCache>
                <c:ptCount val="5"/>
                <c:pt idx="0">
                  <c:v>Barley</c:v>
                </c:pt>
                <c:pt idx="1">
                  <c:v>Fabric</c:v>
                </c:pt>
                <c:pt idx="2">
                  <c:v>Mulch</c:v>
                </c:pt>
                <c:pt idx="3">
                  <c:v>PAM</c:v>
                </c:pt>
                <c:pt idx="4">
                  <c:v>Untreated</c:v>
                </c:pt>
              </c:strCache>
            </c:strRef>
          </c:cat>
          <c:val>
            <c:numRef>
              <c:f>Sheet1!$AT$32:$AT$36</c:f>
              <c:numCache>
                <c:formatCode>General</c:formatCode>
                <c:ptCount val="5"/>
                <c:pt idx="1">
                  <c:v>81</c:v>
                </c:pt>
                <c:pt idx="2">
                  <c:v>147</c:v>
                </c:pt>
                <c:pt idx="3">
                  <c:v>776</c:v>
                </c:pt>
                <c:pt idx="4">
                  <c:v>501</c:v>
                </c:pt>
              </c:numCache>
            </c:numRef>
          </c:val>
          <c:extLst>
            <c:ext xmlns:c16="http://schemas.microsoft.com/office/drawing/2014/chart" uri="{C3380CC4-5D6E-409C-BE32-E72D297353CC}">
              <c16:uniqueId val="{00000000-31B1-418D-8174-3184C6BE4891}"/>
            </c:ext>
          </c:extLst>
        </c:ser>
        <c:ser>
          <c:idx val="1"/>
          <c:order val="1"/>
          <c:tx>
            <c:strRef>
              <c:f>Sheet1!$AU$31</c:f>
              <c:strCache>
                <c:ptCount val="1"/>
                <c:pt idx="0">
                  <c:v>2/14/2018</c:v>
                </c:pt>
              </c:strCache>
            </c:strRef>
          </c:tx>
          <c:spPr>
            <a:solidFill>
              <a:schemeClr val="accent2"/>
            </a:solidFill>
            <a:ln>
              <a:noFill/>
            </a:ln>
            <a:effectLst/>
          </c:spPr>
          <c:invertIfNegative val="0"/>
          <c:cat>
            <c:strRef>
              <c:f>Sheet1!$AS$32:$AS$36</c:f>
              <c:strCache>
                <c:ptCount val="5"/>
                <c:pt idx="0">
                  <c:v>Barley</c:v>
                </c:pt>
                <c:pt idx="1">
                  <c:v>Fabric</c:v>
                </c:pt>
                <c:pt idx="2">
                  <c:v>Mulch</c:v>
                </c:pt>
                <c:pt idx="3">
                  <c:v>PAM</c:v>
                </c:pt>
                <c:pt idx="4">
                  <c:v>Untreated</c:v>
                </c:pt>
              </c:strCache>
            </c:strRef>
          </c:cat>
          <c:val>
            <c:numRef>
              <c:f>Sheet1!$AU$32:$AU$36</c:f>
              <c:numCache>
                <c:formatCode>General</c:formatCode>
                <c:ptCount val="5"/>
                <c:pt idx="0">
                  <c:v>58</c:v>
                </c:pt>
                <c:pt idx="1">
                  <c:v>302</c:v>
                </c:pt>
                <c:pt idx="2">
                  <c:v>73</c:v>
                </c:pt>
                <c:pt idx="3">
                  <c:v>351</c:v>
                </c:pt>
                <c:pt idx="4">
                  <c:v>883</c:v>
                </c:pt>
              </c:numCache>
            </c:numRef>
          </c:val>
          <c:extLst>
            <c:ext xmlns:c16="http://schemas.microsoft.com/office/drawing/2014/chart" uri="{C3380CC4-5D6E-409C-BE32-E72D297353CC}">
              <c16:uniqueId val="{00000001-31B1-418D-8174-3184C6BE4891}"/>
            </c:ext>
          </c:extLst>
        </c:ser>
        <c:ser>
          <c:idx val="2"/>
          <c:order val="2"/>
          <c:tx>
            <c:strRef>
              <c:f>Sheet1!$AV$31</c:f>
              <c:strCache>
                <c:ptCount val="1"/>
                <c:pt idx="0">
                  <c:v>3/1/2018</c:v>
                </c:pt>
              </c:strCache>
            </c:strRef>
          </c:tx>
          <c:spPr>
            <a:solidFill>
              <a:schemeClr val="accent3"/>
            </a:solidFill>
            <a:ln>
              <a:noFill/>
            </a:ln>
            <a:effectLst/>
          </c:spPr>
          <c:invertIfNegative val="0"/>
          <c:cat>
            <c:strRef>
              <c:f>Sheet1!$AS$32:$AS$36</c:f>
              <c:strCache>
                <c:ptCount val="5"/>
                <c:pt idx="0">
                  <c:v>Barley</c:v>
                </c:pt>
                <c:pt idx="1">
                  <c:v>Fabric</c:v>
                </c:pt>
                <c:pt idx="2">
                  <c:v>Mulch</c:v>
                </c:pt>
                <c:pt idx="3">
                  <c:v>PAM</c:v>
                </c:pt>
                <c:pt idx="4">
                  <c:v>Untreated</c:v>
                </c:pt>
              </c:strCache>
            </c:strRef>
          </c:cat>
          <c:val>
            <c:numRef>
              <c:f>Sheet1!$AV$32:$AV$36</c:f>
              <c:numCache>
                <c:formatCode>General</c:formatCode>
                <c:ptCount val="5"/>
                <c:pt idx="0">
                  <c:v>697</c:v>
                </c:pt>
                <c:pt idx="1">
                  <c:v>288</c:v>
                </c:pt>
                <c:pt idx="2">
                  <c:v>118</c:v>
                </c:pt>
                <c:pt idx="3">
                  <c:v>344</c:v>
                </c:pt>
                <c:pt idx="4">
                  <c:v>1985</c:v>
                </c:pt>
              </c:numCache>
            </c:numRef>
          </c:val>
          <c:extLst>
            <c:ext xmlns:c16="http://schemas.microsoft.com/office/drawing/2014/chart" uri="{C3380CC4-5D6E-409C-BE32-E72D297353CC}">
              <c16:uniqueId val="{00000002-31B1-418D-8174-3184C6BE4891}"/>
            </c:ext>
          </c:extLst>
        </c:ser>
        <c:ser>
          <c:idx val="3"/>
          <c:order val="3"/>
          <c:tx>
            <c:strRef>
              <c:f>Sheet1!$AW$31</c:f>
              <c:strCache>
                <c:ptCount val="1"/>
                <c:pt idx="0">
                  <c:v>3/10/2018</c:v>
                </c:pt>
              </c:strCache>
            </c:strRef>
          </c:tx>
          <c:spPr>
            <a:solidFill>
              <a:schemeClr val="accent4"/>
            </a:solidFill>
            <a:ln>
              <a:noFill/>
            </a:ln>
            <a:effectLst/>
          </c:spPr>
          <c:invertIfNegative val="0"/>
          <c:cat>
            <c:strRef>
              <c:f>Sheet1!$AS$32:$AS$36</c:f>
              <c:strCache>
                <c:ptCount val="5"/>
                <c:pt idx="0">
                  <c:v>Barley</c:v>
                </c:pt>
                <c:pt idx="1">
                  <c:v>Fabric</c:v>
                </c:pt>
                <c:pt idx="2">
                  <c:v>Mulch</c:v>
                </c:pt>
                <c:pt idx="3">
                  <c:v>PAM</c:v>
                </c:pt>
                <c:pt idx="4">
                  <c:v>Untreated</c:v>
                </c:pt>
              </c:strCache>
            </c:strRef>
          </c:cat>
          <c:val>
            <c:numRef>
              <c:f>Sheet1!$AW$32:$AW$36</c:f>
              <c:numCache>
                <c:formatCode>General</c:formatCode>
                <c:ptCount val="5"/>
                <c:pt idx="0">
                  <c:v>337</c:v>
                </c:pt>
                <c:pt idx="1">
                  <c:v>110</c:v>
                </c:pt>
                <c:pt idx="2">
                  <c:v>92</c:v>
                </c:pt>
                <c:pt idx="3">
                  <c:v>274</c:v>
                </c:pt>
                <c:pt idx="4">
                  <c:v>3475</c:v>
                </c:pt>
              </c:numCache>
            </c:numRef>
          </c:val>
          <c:extLst>
            <c:ext xmlns:c16="http://schemas.microsoft.com/office/drawing/2014/chart" uri="{C3380CC4-5D6E-409C-BE32-E72D297353CC}">
              <c16:uniqueId val="{00000003-31B1-418D-8174-3184C6BE4891}"/>
            </c:ext>
          </c:extLst>
        </c:ser>
        <c:ser>
          <c:idx val="4"/>
          <c:order val="4"/>
          <c:tx>
            <c:strRef>
              <c:f>Sheet1!$AX$31</c:f>
              <c:strCache>
                <c:ptCount val="1"/>
                <c:pt idx="0">
                  <c:v>3/13/2018</c:v>
                </c:pt>
              </c:strCache>
            </c:strRef>
          </c:tx>
          <c:spPr>
            <a:solidFill>
              <a:srgbClr val="FF0000"/>
            </a:solidFill>
            <a:ln>
              <a:noFill/>
            </a:ln>
            <a:effectLst/>
          </c:spPr>
          <c:invertIfNegative val="0"/>
          <c:cat>
            <c:strRef>
              <c:f>Sheet1!$AS$32:$AS$36</c:f>
              <c:strCache>
                <c:ptCount val="5"/>
                <c:pt idx="0">
                  <c:v>Barley</c:v>
                </c:pt>
                <c:pt idx="1">
                  <c:v>Fabric</c:v>
                </c:pt>
                <c:pt idx="2">
                  <c:v>Mulch</c:v>
                </c:pt>
                <c:pt idx="3">
                  <c:v>PAM</c:v>
                </c:pt>
                <c:pt idx="4">
                  <c:v>Untreated</c:v>
                </c:pt>
              </c:strCache>
            </c:strRef>
          </c:cat>
          <c:val>
            <c:numRef>
              <c:f>Sheet1!$AX$32:$AX$36</c:f>
              <c:numCache>
                <c:formatCode>General</c:formatCode>
                <c:ptCount val="5"/>
                <c:pt idx="0">
                  <c:v>195</c:v>
                </c:pt>
                <c:pt idx="1">
                  <c:v>173</c:v>
                </c:pt>
                <c:pt idx="2">
                  <c:v>165</c:v>
                </c:pt>
                <c:pt idx="3">
                  <c:v>104</c:v>
                </c:pt>
                <c:pt idx="4">
                  <c:v>2545</c:v>
                </c:pt>
              </c:numCache>
            </c:numRef>
          </c:val>
          <c:extLst>
            <c:ext xmlns:c16="http://schemas.microsoft.com/office/drawing/2014/chart" uri="{C3380CC4-5D6E-409C-BE32-E72D297353CC}">
              <c16:uniqueId val="{00000004-31B1-418D-8174-3184C6BE4891}"/>
            </c:ext>
          </c:extLst>
        </c:ser>
        <c:ser>
          <c:idx val="5"/>
          <c:order val="5"/>
          <c:tx>
            <c:strRef>
              <c:f>Sheet1!$AY$31</c:f>
              <c:strCache>
                <c:ptCount val="1"/>
                <c:pt idx="0">
                  <c:v>3/16/2018</c:v>
                </c:pt>
              </c:strCache>
            </c:strRef>
          </c:tx>
          <c:spPr>
            <a:solidFill>
              <a:schemeClr val="accent6"/>
            </a:solidFill>
            <a:ln>
              <a:noFill/>
            </a:ln>
            <a:effectLst/>
          </c:spPr>
          <c:invertIfNegative val="0"/>
          <c:cat>
            <c:strRef>
              <c:f>Sheet1!$AS$32:$AS$36</c:f>
              <c:strCache>
                <c:ptCount val="5"/>
                <c:pt idx="0">
                  <c:v>Barley</c:v>
                </c:pt>
                <c:pt idx="1">
                  <c:v>Fabric</c:v>
                </c:pt>
                <c:pt idx="2">
                  <c:v>Mulch</c:v>
                </c:pt>
                <c:pt idx="3">
                  <c:v>PAM</c:v>
                </c:pt>
                <c:pt idx="4">
                  <c:v>Untreated</c:v>
                </c:pt>
              </c:strCache>
            </c:strRef>
          </c:cat>
          <c:val>
            <c:numRef>
              <c:f>Sheet1!$AY$32:$AY$36</c:f>
              <c:numCache>
                <c:formatCode>General</c:formatCode>
                <c:ptCount val="5"/>
                <c:pt idx="0">
                  <c:v>636</c:v>
                </c:pt>
                <c:pt idx="1">
                  <c:v>513</c:v>
                </c:pt>
                <c:pt idx="2">
                  <c:v>232</c:v>
                </c:pt>
                <c:pt idx="3">
                  <c:v>155</c:v>
                </c:pt>
                <c:pt idx="4">
                  <c:v>2072</c:v>
                </c:pt>
              </c:numCache>
            </c:numRef>
          </c:val>
          <c:extLst>
            <c:ext xmlns:c16="http://schemas.microsoft.com/office/drawing/2014/chart" uri="{C3380CC4-5D6E-409C-BE32-E72D297353CC}">
              <c16:uniqueId val="{00000005-31B1-418D-8174-3184C6BE4891}"/>
            </c:ext>
          </c:extLst>
        </c:ser>
        <c:ser>
          <c:idx val="6"/>
          <c:order val="6"/>
          <c:tx>
            <c:strRef>
              <c:f>Sheet1!$AZ$31</c:f>
              <c:strCache>
                <c:ptCount val="1"/>
                <c:pt idx="0">
                  <c:v>3/21/2018</c:v>
                </c:pt>
              </c:strCache>
            </c:strRef>
          </c:tx>
          <c:spPr>
            <a:solidFill>
              <a:schemeClr val="accent1">
                <a:lumMod val="60000"/>
              </a:schemeClr>
            </a:solidFill>
            <a:ln>
              <a:noFill/>
            </a:ln>
            <a:effectLst/>
          </c:spPr>
          <c:invertIfNegative val="0"/>
          <c:cat>
            <c:strRef>
              <c:f>Sheet1!$AS$32:$AS$36</c:f>
              <c:strCache>
                <c:ptCount val="5"/>
                <c:pt idx="0">
                  <c:v>Barley</c:v>
                </c:pt>
                <c:pt idx="1">
                  <c:v>Fabric</c:v>
                </c:pt>
                <c:pt idx="2">
                  <c:v>Mulch</c:v>
                </c:pt>
                <c:pt idx="3">
                  <c:v>PAM</c:v>
                </c:pt>
                <c:pt idx="4">
                  <c:v>Untreated</c:v>
                </c:pt>
              </c:strCache>
            </c:strRef>
          </c:cat>
          <c:val>
            <c:numRef>
              <c:f>Sheet1!$AZ$32:$AZ$36</c:f>
              <c:numCache>
                <c:formatCode>General</c:formatCode>
                <c:ptCount val="5"/>
                <c:pt idx="0">
                  <c:v>275</c:v>
                </c:pt>
                <c:pt idx="1">
                  <c:v>93</c:v>
                </c:pt>
                <c:pt idx="2">
                  <c:v>130</c:v>
                </c:pt>
                <c:pt idx="3">
                  <c:v>53</c:v>
                </c:pt>
                <c:pt idx="4">
                  <c:v>1717</c:v>
                </c:pt>
              </c:numCache>
            </c:numRef>
          </c:val>
          <c:extLst>
            <c:ext xmlns:c16="http://schemas.microsoft.com/office/drawing/2014/chart" uri="{C3380CC4-5D6E-409C-BE32-E72D297353CC}">
              <c16:uniqueId val="{00000006-31B1-418D-8174-3184C6BE4891}"/>
            </c:ext>
          </c:extLst>
        </c:ser>
        <c:dLbls>
          <c:showLegendKey val="0"/>
          <c:showVal val="0"/>
          <c:showCatName val="0"/>
          <c:showSerName val="0"/>
          <c:showPercent val="0"/>
          <c:showBubbleSize val="0"/>
        </c:dLbls>
        <c:gapWidth val="219"/>
        <c:overlap val="-27"/>
        <c:axId val="321141536"/>
        <c:axId val="321138912"/>
      </c:barChart>
      <c:catAx>
        <c:axId val="321141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321138912"/>
        <c:crosses val="autoZero"/>
        <c:auto val="1"/>
        <c:lblAlgn val="ctr"/>
        <c:lblOffset val="100"/>
        <c:noMultiLvlLbl val="0"/>
      </c:catAx>
      <c:valAx>
        <c:axId val="321138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321141536"/>
        <c:crosses val="autoZero"/>
        <c:crossBetween val="between"/>
      </c:valAx>
      <c:spPr>
        <a:noFill/>
        <a:ln>
          <a:noFill/>
        </a:ln>
        <a:effectLst/>
      </c:spPr>
    </c:plotArea>
    <c:legend>
      <c:legendPos val="r"/>
      <c:layout>
        <c:manualLayout>
          <c:xMode val="edge"/>
          <c:yMode val="edge"/>
          <c:x val="0.73816923475076346"/>
          <c:y val="2.0452620806080055E-2"/>
          <c:w val="0.13796919622688961"/>
          <c:h val="0.39020443467782978"/>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598764895372655E-2"/>
          <c:y val="3.0632109028381076E-2"/>
          <c:w val="0.87870220416437994"/>
          <c:h val="0.86170849476868683"/>
        </c:manualLayout>
      </c:layout>
      <c:barChart>
        <c:barDir val="col"/>
        <c:grouping val="clustered"/>
        <c:varyColors val="0"/>
        <c:ser>
          <c:idx val="3"/>
          <c:order val="0"/>
          <c:tx>
            <c:strRef>
              <c:f>Sheet1!$AD$30</c:f>
              <c:strCache>
                <c:ptCount val="1"/>
                <c:pt idx="0">
                  <c:v>3/10/2018</c:v>
                </c:pt>
              </c:strCache>
            </c:strRef>
          </c:tx>
          <c:spPr>
            <a:solidFill>
              <a:schemeClr val="accent4"/>
            </a:solidFill>
            <a:ln>
              <a:noFill/>
            </a:ln>
            <a:effectLst/>
          </c:spPr>
          <c:invertIfNegative val="0"/>
          <c:cat>
            <c:strRef>
              <c:f>Sheet1!$Z$31:$Z$35</c:f>
              <c:strCache>
                <c:ptCount val="5"/>
                <c:pt idx="0">
                  <c:v>Barley</c:v>
                </c:pt>
                <c:pt idx="1">
                  <c:v>Fabric</c:v>
                </c:pt>
                <c:pt idx="2">
                  <c:v>Mulch</c:v>
                </c:pt>
                <c:pt idx="3">
                  <c:v>PAM</c:v>
                </c:pt>
                <c:pt idx="4">
                  <c:v>Untreated</c:v>
                </c:pt>
              </c:strCache>
            </c:strRef>
          </c:cat>
          <c:val>
            <c:numRef>
              <c:f>Sheet1!$AD$31:$AD$35</c:f>
              <c:numCache>
                <c:formatCode>General</c:formatCode>
                <c:ptCount val="5"/>
                <c:pt idx="0">
                  <c:v>337</c:v>
                </c:pt>
                <c:pt idx="1">
                  <c:v>110</c:v>
                </c:pt>
                <c:pt idx="2">
                  <c:v>92</c:v>
                </c:pt>
                <c:pt idx="3">
                  <c:v>274</c:v>
                </c:pt>
                <c:pt idx="4">
                  <c:v>3475</c:v>
                </c:pt>
              </c:numCache>
            </c:numRef>
          </c:val>
          <c:extLst>
            <c:ext xmlns:c16="http://schemas.microsoft.com/office/drawing/2014/chart" uri="{C3380CC4-5D6E-409C-BE32-E72D297353CC}">
              <c16:uniqueId val="{00000003-2513-40C0-B4CB-690BF03FC170}"/>
            </c:ext>
          </c:extLst>
        </c:ser>
        <c:ser>
          <c:idx val="4"/>
          <c:order val="1"/>
          <c:tx>
            <c:strRef>
              <c:f>Sheet1!$AE$30</c:f>
              <c:strCache>
                <c:ptCount val="1"/>
                <c:pt idx="0">
                  <c:v>3/14/2018</c:v>
                </c:pt>
              </c:strCache>
            </c:strRef>
          </c:tx>
          <c:spPr>
            <a:solidFill>
              <a:srgbClr val="FF0000"/>
            </a:solidFill>
            <a:ln>
              <a:noFill/>
            </a:ln>
            <a:effectLst/>
          </c:spPr>
          <c:invertIfNegative val="0"/>
          <c:cat>
            <c:strRef>
              <c:f>Sheet1!$Z$31:$Z$35</c:f>
              <c:strCache>
                <c:ptCount val="5"/>
                <c:pt idx="0">
                  <c:v>Barley</c:v>
                </c:pt>
                <c:pt idx="1">
                  <c:v>Fabric</c:v>
                </c:pt>
                <c:pt idx="2">
                  <c:v>Mulch</c:v>
                </c:pt>
                <c:pt idx="3">
                  <c:v>PAM</c:v>
                </c:pt>
                <c:pt idx="4">
                  <c:v>Untreated</c:v>
                </c:pt>
              </c:strCache>
            </c:strRef>
          </c:cat>
          <c:val>
            <c:numRef>
              <c:f>Sheet1!$AE$31:$AE$35</c:f>
              <c:numCache>
                <c:formatCode>General</c:formatCode>
                <c:ptCount val="5"/>
                <c:pt idx="0">
                  <c:v>473</c:v>
                </c:pt>
                <c:pt idx="1">
                  <c:v>306</c:v>
                </c:pt>
                <c:pt idx="2">
                  <c:v>238</c:v>
                </c:pt>
                <c:pt idx="3">
                  <c:v>355</c:v>
                </c:pt>
                <c:pt idx="4">
                  <c:v>3772</c:v>
                </c:pt>
              </c:numCache>
            </c:numRef>
          </c:val>
          <c:extLst>
            <c:ext xmlns:c16="http://schemas.microsoft.com/office/drawing/2014/chart" uri="{C3380CC4-5D6E-409C-BE32-E72D297353CC}">
              <c16:uniqueId val="{00000004-2513-40C0-B4CB-690BF03FC170}"/>
            </c:ext>
          </c:extLst>
        </c:ser>
        <c:ser>
          <c:idx val="5"/>
          <c:order val="2"/>
          <c:tx>
            <c:strRef>
              <c:f>Sheet1!$AF$30</c:f>
              <c:strCache>
                <c:ptCount val="1"/>
                <c:pt idx="0">
                  <c:v>3/16/2018</c:v>
                </c:pt>
              </c:strCache>
            </c:strRef>
          </c:tx>
          <c:spPr>
            <a:solidFill>
              <a:schemeClr val="accent6"/>
            </a:solidFill>
            <a:ln>
              <a:noFill/>
            </a:ln>
            <a:effectLst/>
          </c:spPr>
          <c:invertIfNegative val="0"/>
          <c:cat>
            <c:strRef>
              <c:f>Sheet1!$Z$31:$Z$35</c:f>
              <c:strCache>
                <c:ptCount val="5"/>
                <c:pt idx="0">
                  <c:v>Barley</c:v>
                </c:pt>
                <c:pt idx="1">
                  <c:v>Fabric</c:v>
                </c:pt>
                <c:pt idx="2">
                  <c:v>Mulch</c:v>
                </c:pt>
                <c:pt idx="3">
                  <c:v>PAM</c:v>
                </c:pt>
                <c:pt idx="4">
                  <c:v>Untreated</c:v>
                </c:pt>
              </c:strCache>
            </c:strRef>
          </c:cat>
          <c:val>
            <c:numRef>
              <c:f>Sheet1!$AF$31:$AF$35</c:f>
              <c:numCache>
                <c:formatCode>General</c:formatCode>
                <c:ptCount val="5"/>
                <c:pt idx="0">
                  <c:v>228</c:v>
                </c:pt>
                <c:pt idx="1">
                  <c:v>315</c:v>
                </c:pt>
                <c:pt idx="2">
                  <c:v>33</c:v>
                </c:pt>
                <c:pt idx="3">
                  <c:v>407</c:v>
                </c:pt>
                <c:pt idx="4">
                  <c:v>3170</c:v>
                </c:pt>
              </c:numCache>
            </c:numRef>
          </c:val>
          <c:extLst>
            <c:ext xmlns:c16="http://schemas.microsoft.com/office/drawing/2014/chart" uri="{C3380CC4-5D6E-409C-BE32-E72D297353CC}">
              <c16:uniqueId val="{00000005-2513-40C0-B4CB-690BF03FC170}"/>
            </c:ext>
          </c:extLst>
        </c:ser>
        <c:ser>
          <c:idx val="6"/>
          <c:order val="3"/>
          <c:tx>
            <c:strRef>
              <c:f>Sheet1!$AG$30</c:f>
              <c:strCache>
                <c:ptCount val="1"/>
                <c:pt idx="0">
                  <c:v>3/20/2018</c:v>
                </c:pt>
              </c:strCache>
            </c:strRef>
          </c:tx>
          <c:spPr>
            <a:solidFill>
              <a:schemeClr val="accent1">
                <a:lumMod val="60000"/>
              </a:schemeClr>
            </a:solidFill>
            <a:ln>
              <a:noFill/>
            </a:ln>
            <a:effectLst/>
          </c:spPr>
          <c:invertIfNegative val="0"/>
          <c:cat>
            <c:strRef>
              <c:f>Sheet1!$Z$31:$Z$35</c:f>
              <c:strCache>
                <c:ptCount val="5"/>
                <c:pt idx="0">
                  <c:v>Barley</c:v>
                </c:pt>
                <c:pt idx="1">
                  <c:v>Fabric</c:v>
                </c:pt>
                <c:pt idx="2">
                  <c:v>Mulch</c:v>
                </c:pt>
                <c:pt idx="3">
                  <c:v>PAM</c:v>
                </c:pt>
                <c:pt idx="4">
                  <c:v>Untreated</c:v>
                </c:pt>
              </c:strCache>
            </c:strRef>
          </c:cat>
          <c:val>
            <c:numRef>
              <c:f>Sheet1!$AG$31:$AG$35</c:f>
              <c:numCache>
                <c:formatCode>General</c:formatCode>
                <c:ptCount val="5"/>
                <c:pt idx="0">
                  <c:v>406</c:v>
                </c:pt>
                <c:pt idx="1">
                  <c:v>69</c:v>
                </c:pt>
                <c:pt idx="2">
                  <c:v>79</c:v>
                </c:pt>
                <c:pt idx="3">
                  <c:v>68</c:v>
                </c:pt>
                <c:pt idx="4">
                  <c:v>1049</c:v>
                </c:pt>
              </c:numCache>
            </c:numRef>
          </c:val>
          <c:extLst>
            <c:ext xmlns:c16="http://schemas.microsoft.com/office/drawing/2014/chart" uri="{C3380CC4-5D6E-409C-BE32-E72D297353CC}">
              <c16:uniqueId val="{00000006-2513-40C0-B4CB-690BF03FC170}"/>
            </c:ext>
          </c:extLst>
        </c:ser>
        <c:ser>
          <c:idx val="7"/>
          <c:order val="4"/>
          <c:tx>
            <c:strRef>
              <c:f>Sheet1!$AH$30</c:f>
              <c:strCache>
                <c:ptCount val="1"/>
                <c:pt idx="0">
                  <c:v>4/7/2018</c:v>
                </c:pt>
              </c:strCache>
            </c:strRef>
          </c:tx>
          <c:spPr>
            <a:solidFill>
              <a:schemeClr val="accent4">
                <a:lumMod val="50000"/>
              </a:schemeClr>
            </a:solidFill>
            <a:ln>
              <a:noFill/>
            </a:ln>
            <a:effectLst/>
          </c:spPr>
          <c:invertIfNegative val="0"/>
          <c:cat>
            <c:strRef>
              <c:f>Sheet1!$Z$31:$Z$35</c:f>
              <c:strCache>
                <c:ptCount val="5"/>
                <c:pt idx="0">
                  <c:v>Barley</c:v>
                </c:pt>
                <c:pt idx="1">
                  <c:v>Fabric</c:v>
                </c:pt>
                <c:pt idx="2">
                  <c:v>Mulch</c:v>
                </c:pt>
                <c:pt idx="3">
                  <c:v>PAM</c:v>
                </c:pt>
                <c:pt idx="4">
                  <c:v>Untreated</c:v>
                </c:pt>
              </c:strCache>
            </c:strRef>
          </c:cat>
          <c:val>
            <c:numRef>
              <c:f>Sheet1!$AH$31:$AH$35</c:f>
              <c:numCache>
                <c:formatCode>General</c:formatCode>
                <c:ptCount val="5"/>
                <c:pt idx="0">
                  <c:v>217</c:v>
                </c:pt>
                <c:pt idx="1">
                  <c:v>91</c:v>
                </c:pt>
                <c:pt idx="2">
                  <c:v>95</c:v>
                </c:pt>
                <c:pt idx="3">
                  <c:v>100</c:v>
                </c:pt>
                <c:pt idx="4">
                  <c:v>368</c:v>
                </c:pt>
              </c:numCache>
            </c:numRef>
          </c:val>
          <c:extLst>
            <c:ext xmlns:c16="http://schemas.microsoft.com/office/drawing/2014/chart" uri="{C3380CC4-5D6E-409C-BE32-E72D297353CC}">
              <c16:uniqueId val="{00000007-2513-40C0-B4CB-690BF03FC170}"/>
            </c:ext>
          </c:extLst>
        </c:ser>
        <c:dLbls>
          <c:showLegendKey val="0"/>
          <c:showVal val="0"/>
          <c:showCatName val="0"/>
          <c:showSerName val="0"/>
          <c:showPercent val="0"/>
          <c:showBubbleSize val="0"/>
        </c:dLbls>
        <c:gapWidth val="219"/>
        <c:overlap val="-27"/>
        <c:axId val="321141536"/>
        <c:axId val="321138912"/>
      </c:barChart>
      <c:catAx>
        <c:axId val="321141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321138912"/>
        <c:crosses val="autoZero"/>
        <c:auto val="1"/>
        <c:lblAlgn val="ctr"/>
        <c:lblOffset val="100"/>
        <c:noMultiLvlLbl val="0"/>
      </c:catAx>
      <c:valAx>
        <c:axId val="321138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dirty="0"/>
                  <a:t>NTU</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21141536"/>
        <c:crosses val="autoZero"/>
        <c:crossBetween val="between"/>
      </c:valAx>
      <c:spPr>
        <a:noFill/>
        <a:ln>
          <a:noFill/>
        </a:ln>
        <a:effectLst/>
      </c:spPr>
    </c:plotArea>
    <c:legend>
      <c:legendPos val="r"/>
      <c:layout>
        <c:manualLayout>
          <c:xMode val="edge"/>
          <c:yMode val="edge"/>
          <c:x val="0.55812189148511182"/>
          <c:y val="6.9756789386599127E-2"/>
          <c:w val="0.15414831087659397"/>
          <c:h val="0.44277584356705973"/>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40705237932215"/>
          <c:y val="4.6666089877172488E-2"/>
          <c:w val="0.8187548023888318"/>
          <c:h val="0.85739395429115151"/>
        </c:manualLayout>
      </c:layout>
      <c:barChart>
        <c:barDir val="col"/>
        <c:grouping val="clustered"/>
        <c:varyColors val="0"/>
        <c:ser>
          <c:idx val="0"/>
          <c:order val="0"/>
          <c:tx>
            <c:strRef>
              <c:f>Sheet1!$I$39</c:f>
              <c:strCache>
                <c:ptCount val="1"/>
                <c:pt idx="0">
                  <c:v>Somis</c:v>
                </c:pt>
              </c:strCache>
            </c:strRef>
          </c:tx>
          <c:spPr>
            <a:solidFill>
              <a:srgbClr val="FF0000"/>
            </a:solidFill>
            <a:ln>
              <a:noFill/>
            </a:ln>
            <a:effectLst/>
          </c:spPr>
          <c:invertIfNegative val="0"/>
          <c:cat>
            <c:strRef>
              <c:f>Sheet1!$H$40:$H$44</c:f>
              <c:strCache>
                <c:ptCount val="5"/>
                <c:pt idx="0">
                  <c:v>Barley</c:v>
                </c:pt>
                <c:pt idx="1">
                  <c:v>Fabric</c:v>
                </c:pt>
                <c:pt idx="2">
                  <c:v>Mulch</c:v>
                </c:pt>
                <c:pt idx="3">
                  <c:v>PAM</c:v>
                </c:pt>
                <c:pt idx="4">
                  <c:v>Untreated</c:v>
                </c:pt>
              </c:strCache>
            </c:strRef>
          </c:cat>
          <c:val>
            <c:numRef>
              <c:f>Sheet1!$I$40:$I$44</c:f>
              <c:numCache>
                <c:formatCode>General</c:formatCode>
                <c:ptCount val="5"/>
                <c:pt idx="0">
                  <c:v>40</c:v>
                </c:pt>
                <c:pt idx="1">
                  <c:v>2908</c:v>
                </c:pt>
                <c:pt idx="2">
                  <c:v>0</c:v>
                </c:pt>
                <c:pt idx="3">
                  <c:v>78</c:v>
                </c:pt>
                <c:pt idx="4">
                  <c:v>5552</c:v>
                </c:pt>
              </c:numCache>
            </c:numRef>
          </c:val>
          <c:extLst>
            <c:ext xmlns:c16="http://schemas.microsoft.com/office/drawing/2014/chart" uri="{C3380CC4-5D6E-409C-BE32-E72D297353CC}">
              <c16:uniqueId val="{00000000-F9A4-454E-9ECD-89067455ABFE}"/>
            </c:ext>
          </c:extLst>
        </c:ser>
        <c:ser>
          <c:idx val="1"/>
          <c:order val="1"/>
          <c:tx>
            <c:strRef>
              <c:f>Sheet1!$K$46</c:f>
              <c:strCache>
                <c:ptCount val="1"/>
                <c:pt idx="0">
                  <c:v>Santa Maria</c:v>
                </c:pt>
              </c:strCache>
            </c:strRef>
          </c:tx>
          <c:spPr>
            <a:solidFill>
              <a:schemeClr val="accent2"/>
            </a:solidFill>
            <a:ln>
              <a:noFill/>
            </a:ln>
            <a:effectLst/>
          </c:spPr>
          <c:invertIfNegative val="0"/>
          <c:cat>
            <c:strRef>
              <c:f>Sheet1!$H$40:$H$44</c:f>
              <c:strCache>
                <c:ptCount val="5"/>
                <c:pt idx="0">
                  <c:v>Barley</c:v>
                </c:pt>
                <c:pt idx="1">
                  <c:v>Fabric</c:v>
                </c:pt>
                <c:pt idx="2">
                  <c:v>Mulch</c:v>
                </c:pt>
                <c:pt idx="3">
                  <c:v>PAM</c:v>
                </c:pt>
                <c:pt idx="4">
                  <c:v>Untreated</c:v>
                </c:pt>
              </c:strCache>
            </c:strRef>
          </c:cat>
          <c:val>
            <c:numRef>
              <c:f>Sheet1!$K$47:$K$51</c:f>
              <c:numCache>
                <c:formatCode>General</c:formatCode>
                <c:ptCount val="5"/>
                <c:pt idx="0">
                  <c:v>530</c:v>
                </c:pt>
                <c:pt idx="1">
                  <c:v>1598</c:v>
                </c:pt>
                <c:pt idx="2">
                  <c:v>465</c:v>
                </c:pt>
                <c:pt idx="3">
                  <c:v>1262</c:v>
                </c:pt>
                <c:pt idx="4">
                  <c:v>6828</c:v>
                </c:pt>
              </c:numCache>
            </c:numRef>
          </c:val>
          <c:extLst>
            <c:ext xmlns:c16="http://schemas.microsoft.com/office/drawing/2014/chart" uri="{C3380CC4-5D6E-409C-BE32-E72D297353CC}">
              <c16:uniqueId val="{00000001-F9A4-454E-9ECD-89067455ABFE}"/>
            </c:ext>
          </c:extLst>
        </c:ser>
        <c:dLbls>
          <c:showLegendKey val="0"/>
          <c:showVal val="0"/>
          <c:showCatName val="0"/>
          <c:showSerName val="0"/>
          <c:showPercent val="0"/>
          <c:showBubbleSize val="0"/>
        </c:dLbls>
        <c:gapWidth val="150"/>
        <c:axId val="327098504"/>
        <c:axId val="327099816"/>
      </c:barChart>
      <c:catAx>
        <c:axId val="327098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327099816"/>
        <c:crosses val="autoZero"/>
        <c:auto val="1"/>
        <c:lblAlgn val="ctr"/>
        <c:lblOffset val="100"/>
        <c:noMultiLvlLbl val="0"/>
      </c:catAx>
      <c:valAx>
        <c:axId val="327099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sz="1400" b="1">
                    <a:solidFill>
                      <a:sysClr val="windowText" lastClr="000000"/>
                    </a:solidFill>
                  </a:rPr>
                  <a:t>g,dry/5 gal bucket</a:t>
                </a:r>
              </a:p>
            </c:rich>
          </c:tx>
          <c:layout>
            <c:manualLayout>
              <c:xMode val="edge"/>
              <c:yMode val="edge"/>
              <c:x val="2.9986001749781277E-2"/>
              <c:y val="0.2905534605941007"/>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327098504"/>
        <c:crosses val="autoZero"/>
        <c:crossBetween val="between"/>
      </c:valAx>
      <c:spPr>
        <a:noFill/>
        <a:ln>
          <a:noFill/>
        </a:ln>
        <a:effectLst/>
      </c:spPr>
    </c:plotArea>
    <c:legend>
      <c:legendPos val="r"/>
      <c:layout>
        <c:manualLayout>
          <c:xMode val="edge"/>
          <c:yMode val="edge"/>
          <c:x val="0.43812018555729298"/>
          <c:y val="0.22342112947988299"/>
          <c:w val="0.25505883639545057"/>
          <c:h val="0.18956969708811214"/>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46981627296587"/>
          <c:y val="5.6152747514601656E-2"/>
          <c:w val="0.77769203849518809"/>
          <c:h val="0.84790740252435348"/>
        </c:manualLayout>
      </c:layout>
      <c:barChart>
        <c:barDir val="col"/>
        <c:grouping val="clustered"/>
        <c:varyColors val="0"/>
        <c:ser>
          <c:idx val="1"/>
          <c:order val="0"/>
          <c:spPr>
            <a:solidFill>
              <a:schemeClr val="accent2"/>
            </a:solidFill>
            <a:ln>
              <a:noFill/>
            </a:ln>
            <a:effectLst/>
          </c:spPr>
          <c:invertIfNegative val="0"/>
          <c:cat>
            <c:strRef>
              <c:f>Sheet1!$X$31:$X$35</c:f>
              <c:strCache>
                <c:ptCount val="5"/>
                <c:pt idx="0">
                  <c:v>Barley</c:v>
                </c:pt>
                <c:pt idx="1">
                  <c:v>Fabric</c:v>
                </c:pt>
                <c:pt idx="2">
                  <c:v>Mulch</c:v>
                </c:pt>
                <c:pt idx="3">
                  <c:v>PAM</c:v>
                </c:pt>
                <c:pt idx="4">
                  <c:v>Untreated</c:v>
                </c:pt>
              </c:strCache>
            </c:strRef>
          </c:cat>
          <c:val>
            <c:numRef>
              <c:f>Sheet1!$Y$31:$Y$35</c:f>
              <c:numCache>
                <c:formatCode>General</c:formatCode>
                <c:ptCount val="5"/>
                <c:pt idx="0">
                  <c:v>17</c:v>
                </c:pt>
                <c:pt idx="1">
                  <c:v>41</c:v>
                </c:pt>
                <c:pt idx="2">
                  <c:v>12</c:v>
                </c:pt>
                <c:pt idx="3">
                  <c:v>148</c:v>
                </c:pt>
                <c:pt idx="4">
                  <c:v>605</c:v>
                </c:pt>
              </c:numCache>
            </c:numRef>
          </c:val>
          <c:extLst>
            <c:ext xmlns:c16="http://schemas.microsoft.com/office/drawing/2014/chart" uri="{C3380CC4-5D6E-409C-BE32-E72D297353CC}">
              <c16:uniqueId val="{00000000-5AD2-494A-ADB1-91BD2EBF732F}"/>
            </c:ext>
          </c:extLst>
        </c:ser>
        <c:dLbls>
          <c:showLegendKey val="0"/>
          <c:showVal val="0"/>
          <c:showCatName val="0"/>
          <c:showSerName val="0"/>
          <c:showPercent val="0"/>
          <c:showBubbleSize val="0"/>
        </c:dLbls>
        <c:gapWidth val="150"/>
        <c:axId val="327098504"/>
        <c:axId val="327099816"/>
      </c:barChart>
      <c:catAx>
        <c:axId val="327098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327099816"/>
        <c:crosses val="autoZero"/>
        <c:auto val="1"/>
        <c:lblAlgn val="ctr"/>
        <c:lblOffset val="100"/>
        <c:noMultiLvlLbl val="0"/>
      </c:catAx>
      <c:valAx>
        <c:axId val="327099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n-US" sz="1600" b="1">
                    <a:solidFill>
                      <a:sysClr val="windowText" lastClr="000000"/>
                    </a:solidFill>
                  </a:rPr>
                  <a:t>g,dry/5 gal bucket</a:t>
                </a:r>
              </a:p>
            </c:rich>
          </c:tx>
          <c:layout>
            <c:manualLayout>
              <c:xMode val="edge"/>
              <c:yMode val="edge"/>
              <c:x val="2.9986001749781277E-2"/>
              <c:y val="0.2905534605941007"/>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327098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0.62035</cdr:x>
      <cdr:y>0.5</cdr:y>
    </cdr:from>
    <cdr:to>
      <cdr:x>0.79886</cdr:x>
      <cdr:y>0.6207</cdr:y>
    </cdr:to>
    <cdr:sp macro="" textlink="">
      <cdr:nvSpPr>
        <cdr:cNvPr id="2" name="TextBox 5">
          <a:extLst xmlns:a="http://schemas.openxmlformats.org/drawingml/2006/main">
            <a:ext uri="{FF2B5EF4-FFF2-40B4-BE49-F238E27FC236}">
              <a16:creationId xmlns:a16="http://schemas.microsoft.com/office/drawing/2014/main" id="{5A6E34CD-0412-4EE3-B0C2-91C99DE307BE}"/>
            </a:ext>
          </a:extLst>
        </cdr:cNvPr>
        <cdr:cNvSpPr txBox="1"/>
      </cdr:nvSpPr>
      <cdr:spPr>
        <a:xfrm xmlns:a="http://schemas.openxmlformats.org/drawingml/2006/main">
          <a:off x="6833563" y="2677438"/>
          <a:ext cx="1966372" cy="64633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PAM seal </a:t>
          </a:r>
        </a:p>
        <a:p xmlns:a="http://schemas.openxmlformats.org/drawingml/2006/main">
          <a:r>
            <a:rPr lang="en-US" dirty="0"/>
            <a:t>disturbed by traffic</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39520C-4A78-4FB9-A11F-B0FB7B2736D2}" type="datetimeFigureOut">
              <a:rPr lang="en-US" smtClean="0"/>
              <a:t>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B02A6-4F8B-4F62-94F7-FB7F2759A9A6}" type="slidenum">
              <a:rPr lang="en-US" smtClean="0"/>
              <a:t>‹#›</a:t>
            </a:fld>
            <a:endParaRPr lang="en-US"/>
          </a:p>
        </p:txBody>
      </p:sp>
    </p:spTree>
    <p:extLst>
      <p:ext uri="{BB962C8B-B14F-4D97-AF65-F5344CB8AC3E}">
        <p14:creationId xmlns:p14="http://schemas.microsoft.com/office/powerpoint/2010/main" val="2799952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4B02A6-4F8B-4F62-94F7-FB7F2759A9A6}" type="slidenum">
              <a:rPr lang="en-US" smtClean="0"/>
              <a:t>22</a:t>
            </a:fld>
            <a:endParaRPr lang="en-US"/>
          </a:p>
        </p:txBody>
      </p:sp>
    </p:spTree>
    <p:extLst>
      <p:ext uri="{BB962C8B-B14F-4D97-AF65-F5344CB8AC3E}">
        <p14:creationId xmlns:p14="http://schemas.microsoft.com/office/powerpoint/2010/main" val="1001411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05D14-BCDF-449D-8C42-50805E4763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ACF41F-BC7E-4874-9623-3C6D1C1689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552C28-4681-4984-BB4F-FA5DD258941B}"/>
              </a:ext>
            </a:extLst>
          </p:cNvPr>
          <p:cNvSpPr>
            <a:spLocks noGrp="1"/>
          </p:cNvSpPr>
          <p:nvPr>
            <p:ph type="dt" sz="half" idx="10"/>
          </p:nvPr>
        </p:nvSpPr>
        <p:spPr/>
        <p:txBody>
          <a:bodyPr/>
          <a:lstStyle/>
          <a:p>
            <a:fld id="{B58309DF-5FEC-4272-90A3-CAF4B9BB716E}" type="datetimeFigureOut">
              <a:rPr lang="en-US" smtClean="0"/>
              <a:t>2/5/2019</a:t>
            </a:fld>
            <a:endParaRPr lang="en-US"/>
          </a:p>
        </p:txBody>
      </p:sp>
      <p:sp>
        <p:nvSpPr>
          <p:cNvPr id="5" name="Footer Placeholder 4">
            <a:extLst>
              <a:ext uri="{FF2B5EF4-FFF2-40B4-BE49-F238E27FC236}">
                <a16:creationId xmlns:a16="http://schemas.microsoft.com/office/drawing/2014/main" id="{CBD55AAD-ED07-4EF6-8F29-AE38514146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0EED90-CA86-4101-A28D-14A9EE53F628}"/>
              </a:ext>
            </a:extLst>
          </p:cNvPr>
          <p:cNvSpPr>
            <a:spLocks noGrp="1"/>
          </p:cNvSpPr>
          <p:nvPr>
            <p:ph type="sldNum" sz="quarter" idx="12"/>
          </p:nvPr>
        </p:nvSpPr>
        <p:spPr/>
        <p:txBody>
          <a:bodyPr/>
          <a:lstStyle/>
          <a:p>
            <a:fld id="{C061BC35-D1E7-4B7E-B5A8-9F7BACB82CF2}" type="slidenum">
              <a:rPr lang="en-US" smtClean="0"/>
              <a:t>‹#›</a:t>
            </a:fld>
            <a:endParaRPr lang="en-US"/>
          </a:p>
        </p:txBody>
      </p:sp>
    </p:spTree>
    <p:extLst>
      <p:ext uri="{BB962C8B-B14F-4D97-AF65-F5344CB8AC3E}">
        <p14:creationId xmlns:p14="http://schemas.microsoft.com/office/powerpoint/2010/main" val="164464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D611-B169-4EC0-A4A2-002FF891F7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8B4139-F781-4EEA-9C54-1F36F2FB93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636049-55E0-4340-9F35-8339F669ED1E}"/>
              </a:ext>
            </a:extLst>
          </p:cNvPr>
          <p:cNvSpPr>
            <a:spLocks noGrp="1"/>
          </p:cNvSpPr>
          <p:nvPr>
            <p:ph type="dt" sz="half" idx="10"/>
          </p:nvPr>
        </p:nvSpPr>
        <p:spPr/>
        <p:txBody>
          <a:bodyPr/>
          <a:lstStyle/>
          <a:p>
            <a:fld id="{B58309DF-5FEC-4272-90A3-CAF4B9BB716E}" type="datetimeFigureOut">
              <a:rPr lang="en-US" smtClean="0"/>
              <a:t>2/5/2019</a:t>
            </a:fld>
            <a:endParaRPr lang="en-US"/>
          </a:p>
        </p:txBody>
      </p:sp>
      <p:sp>
        <p:nvSpPr>
          <p:cNvPr id="5" name="Footer Placeholder 4">
            <a:extLst>
              <a:ext uri="{FF2B5EF4-FFF2-40B4-BE49-F238E27FC236}">
                <a16:creationId xmlns:a16="http://schemas.microsoft.com/office/drawing/2014/main" id="{C8301B34-EB8E-411F-93C1-CF10CC818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58F321-E679-4842-A614-2B6D33F528E1}"/>
              </a:ext>
            </a:extLst>
          </p:cNvPr>
          <p:cNvSpPr>
            <a:spLocks noGrp="1"/>
          </p:cNvSpPr>
          <p:nvPr>
            <p:ph type="sldNum" sz="quarter" idx="12"/>
          </p:nvPr>
        </p:nvSpPr>
        <p:spPr/>
        <p:txBody>
          <a:bodyPr/>
          <a:lstStyle/>
          <a:p>
            <a:fld id="{C061BC35-D1E7-4B7E-B5A8-9F7BACB82CF2}" type="slidenum">
              <a:rPr lang="en-US" smtClean="0"/>
              <a:t>‹#›</a:t>
            </a:fld>
            <a:endParaRPr lang="en-US"/>
          </a:p>
        </p:txBody>
      </p:sp>
    </p:spTree>
    <p:extLst>
      <p:ext uri="{BB962C8B-B14F-4D97-AF65-F5344CB8AC3E}">
        <p14:creationId xmlns:p14="http://schemas.microsoft.com/office/powerpoint/2010/main" val="3927512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B61A72-AFE3-4CF0-BA95-75851BD634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290D69-96B5-4148-9B43-6977BBC3AC5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0CFDF0-FFB7-48A2-86BF-6BB5820F23E0}"/>
              </a:ext>
            </a:extLst>
          </p:cNvPr>
          <p:cNvSpPr>
            <a:spLocks noGrp="1"/>
          </p:cNvSpPr>
          <p:nvPr>
            <p:ph type="dt" sz="half" idx="10"/>
          </p:nvPr>
        </p:nvSpPr>
        <p:spPr/>
        <p:txBody>
          <a:bodyPr/>
          <a:lstStyle/>
          <a:p>
            <a:fld id="{B58309DF-5FEC-4272-90A3-CAF4B9BB716E}" type="datetimeFigureOut">
              <a:rPr lang="en-US" smtClean="0"/>
              <a:t>2/5/2019</a:t>
            </a:fld>
            <a:endParaRPr lang="en-US"/>
          </a:p>
        </p:txBody>
      </p:sp>
      <p:sp>
        <p:nvSpPr>
          <p:cNvPr id="5" name="Footer Placeholder 4">
            <a:extLst>
              <a:ext uri="{FF2B5EF4-FFF2-40B4-BE49-F238E27FC236}">
                <a16:creationId xmlns:a16="http://schemas.microsoft.com/office/drawing/2014/main" id="{84A90A21-57D9-4F68-B4D8-00CED595D4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E3879-2083-4D61-AE87-B73AC9585C89}"/>
              </a:ext>
            </a:extLst>
          </p:cNvPr>
          <p:cNvSpPr>
            <a:spLocks noGrp="1"/>
          </p:cNvSpPr>
          <p:nvPr>
            <p:ph type="sldNum" sz="quarter" idx="12"/>
          </p:nvPr>
        </p:nvSpPr>
        <p:spPr/>
        <p:txBody>
          <a:bodyPr/>
          <a:lstStyle/>
          <a:p>
            <a:fld id="{C061BC35-D1E7-4B7E-B5A8-9F7BACB82CF2}" type="slidenum">
              <a:rPr lang="en-US" smtClean="0"/>
              <a:t>‹#›</a:t>
            </a:fld>
            <a:endParaRPr lang="en-US"/>
          </a:p>
        </p:txBody>
      </p:sp>
    </p:spTree>
    <p:extLst>
      <p:ext uri="{BB962C8B-B14F-4D97-AF65-F5344CB8AC3E}">
        <p14:creationId xmlns:p14="http://schemas.microsoft.com/office/powerpoint/2010/main" val="319277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B3B5A-5AF5-4933-94EA-E0249281F9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6B5D1A-E900-4B64-8FA9-3DB7D27E49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4ADCB-87E5-4526-BF54-89257AB0E009}"/>
              </a:ext>
            </a:extLst>
          </p:cNvPr>
          <p:cNvSpPr>
            <a:spLocks noGrp="1"/>
          </p:cNvSpPr>
          <p:nvPr>
            <p:ph type="dt" sz="half" idx="10"/>
          </p:nvPr>
        </p:nvSpPr>
        <p:spPr/>
        <p:txBody>
          <a:bodyPr/>
          <a:lstStyle/>
          <a:p>
            <a:fld id="{B58309DF-5FEC-4272-90A3-CAF4B9BB716E}" type="datetimeFigureOut">
              <a:rPr lang="en-US" smtClean="0"/>
              <a:t>2/5/2019</a:t>
            </a:fld>
            <a:endParaRPr lang="en-US"/>
          </a:p>
        </p:txBody>
      </p:sp>
      <p:sp>
        <p:nvSpPr>
          <p:cNvPr id="5" name="Footer Placeholder 4">
            <a:extLst>
              <a:ext uri="{FF2B5EF4-FFF2-40B4-BE49-F238E27FC236}">
                <a16:creationId xmlns:a16="http://schemas.microsoft.com/office/drawing/2014/main" id="{9D543BDA-0B12-4541-8429-130B4CEFA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1787E0-9B26-46E7-8A9F-047629459394}"/>
              </a:ext>
            </a:extLst>
          </p:cNvPr>
          <p:cNvSpPr>
            <a:spLocks noGrp="1"/>
          </p:cNvSpPr>
          <p:nvPr>
            <p:ph type="sldNum" sz="quarter" idx="12"/>
          </p:nvPr>
        </p:nvSpPr>
        <p:spPr/>
        <p:txBody>
          <a:bodyPr/>
          <a:lstStyle/>
          <a:p>
            <a:fld id="{C061BC35-D1E7-4B7E-B5A8-9F7BACB82CF2}" type="slidenum">
              <a:rPr lang="en-US" smtClean="0"/>
              <a:t>‹#›</a:t>
            </a:fld>
            <a:endParaRPr lang="en-US"/>
          </a:p>
        </p:txBody>
      </p:sp>
    </p:spTree>
    <p:extLst>
      <p:ext uri="{BB962C8B-B14F-4D97-AF65-F5344CB8AC3E}">
        <p14:creationId xmlns:p14="http://schemas.microsoft.com/office/powerpoint/2010/main" val="3152706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3947B-DFDB-4536-AA2D-7758BAE463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110294-8034-44B4-9F2F-EE83DF52B1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2E94FA-5BDC-4BB7-BE6C-F484CDC46E93}"/>
              </a:ext>
            </a:extLst>
          </p:cNvPr>
          <p:cNvSpPr>
            <a:spLocks noGrp="1"/>
          </p:cNvSpPr>
          <p:nvPr>
            <p:ph type="dt" sz="half" idx="10"/>
          </p:nvPr>
        </p:nvSpPr>
        <p:spPr/>
        <p:txBody>
          <a:bodyPr/>
          <a:lstStyle/>
          <a:p>
            <a:fld id="{B58309DF-5FEC-4272-90A3-CAF4B9BB716E}" type="datetimeFigureOut">
              <a:rPr lang="en-US" smtClean="0"/>
              <a:t>2/5/2019</a:t>
            </a:fld>
            <a:endParaRPr lang="en-US"/>
          </a:p>
        </p:txBody>
      </p:sp>
      <p:sp>
        <p:nvSpPr>
          <p:cNvPr id="5" name="Footer Placeholder 4">
            <a:extLst>
              <a:ext uri="{FF2B5EF4-FFF2-40B4-BE49-F238E27FC236}">
                <a16:creationId xmlns:a16="http://schemas.microsoft.com/office/drawing/2014/main" id="{4D03DC0F-4BD4-4C70-B2CC-9F6133A6D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84C18A-EB28-42FD-BF0B-05442AB75213}"/>
              </a:ext>
            </a:extLst>
          </p:cNvPr>
          <p:cNvSpPr>
            <a:spLocks noGrp="1"/>
          </p:cNvSpPr>
          <p:nvPr>
            <p:ph type="sldNum" sz="quarter" idx="12"/>
          </p:nvPr>
        </p:nvSpPr>
        <p:spPr/>
        <p:txBody>
          <a:bodyPr/>
          <a:lstStyle/>
          <a:p>
            <a:fld id="{C061BC35-D1E7-4B7E-B5A8-9F7BACB82CF2}" type="slidenum">
              <a:rPr lang="en-US" smtClean="0"/>
              <a:t>‹#›</a:t>
            </a:fld>
            <a:endParaRPr lang="en-US"/>
          </a:p>
        </p:txBody>
      </p:sp>
    </p:spTree>
    <p:extLst>
      <p:ext uri="{BB962C8B-B14F-4D97-AF65-F5344CB8AC3E}">
        <p14:creationId xmlns:p14="http://schemas.microsoft.com/office/powerpoint/2010/main" val="2172149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A8EB2-E009-4029-B8A4-BB6D3A89C6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742A8E-8A7B-4C7B-9DD0-53748B4E924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F9A214-A271-47F8-B2D1-872C75D923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B0467C-72C0-4F63-8DBC-E3AA7F0C3EAF}"/>
              </a:ext>
            </a:extLst>
          </p:cNvPr>
          <p:cNvSpPr>
            <a:spLocks noGrp="1"/>
          </p:cNvSpPr>
          <p:nvPr>
            <p:ph type="dt" sz="half" idx="10"/>
          </p:nvPr>
        </p:nvSpPr>
        <p:spPr/>
        <p:txBody>
          <a:bodyPr/>
          <a:lstStyle/>
          <a:p>
            <a:fld id="{B58309DF-5FEC-4272-90A3-CAF4B9BB716E}" type="datetimeFigureOut">
              <a:rPr lang="en-US" smtClean="0"/>
              <a:t>2/5/2019</a:t>
            </a:fld>
            <a:endParaRPr lang="en-US"/>
          </a:p>
        </p:txBody>
      </p:sp>
      <p:sp>
        <p:nvSpPr>
          <p:cNvPr id="6" name="Footer Placeholder 5">
            <a:extLst>
              <a:ext uri="{FF2B5EF4-FFF2-40B4-BE49-F238E27FC236}">
                <a16:creationId xmlns:a16="http://schemas.microsoft.com/office/drawing/2014/main" id="{5D39428E-AC6F-4789-B641-7DB0AFE81F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94E4DE-058A-4EC5-A303-5D9C87C10B2C}"/>
              </a:ext>
            </a:extLst>
          </p:cNvPr>
          <p:cNvSpPr>
            <a:spLocks noGrp="1"/>
          </p:cNvSpPr>
          <p:nvPr>
            <p:ph type="sldNum" sz="quarter" idx="12"/>
          </p:nvPr>
        </p:nvSpPr>
        <p:spPr/>
        <p:txBody>
          <a:bodyPr/>
          <a:lstStyle/>
          <a:p>
            <a:fld id="{C061BC35-D1E7-4B7E-B5A8-9F7BACB82CF2}" type="slidenum">
              <a:rPr lang="en-US" smtClean="0"/>
              <a:t>‹#›</a:t>
            </a:fld>
            <a:endParaRPr lang="en-US"/>
          </a:p>
        </p:txBody>
      </p:sp>
    </p:spTree>
    <p:extLst>
      <p:ext uri="{BB962C8B-B14F-4D97-AF65-F5344CB8AC3E}">
        <p14:creationId xmlns:p14="http://schemas.microsoft.com/office/powerpoint/2010/main" val="2857831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5774C-5270-4D97-B5FF-5BC94CE4D5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2DBCC0-E21E-40A3-82D6-B703724C4D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D69B625-3724-4A23-A529-A1F154390A5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882F66-13EB-43BF-AFB9-F30A0F55B8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9E9AFC0-7187-4A27-AEB8-5EBB2A9FC96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47D4A4-E326-454F-8F65-E94360FEC048}"/>
              </a:ext>
            </a:extLst>
          </p:cNvPr>
          <p:cNvSpPr>
            <a:spLocks noGrp="1"/>
          </p:cNvSpPr>
          <p:nvPr>
            <p:ph type="dt" sz="half" idx="10"/>
          </p:nvPr>
        </p:nvSpPr>
        <p:spPr/>
        <p:txBody>
          <a:bodyPr/>
          <a:lstStyle/>
          <a:p>
            <a:fld id="{B58309DF-5FEC-4272-90A3-CAF4B9BB716E}" type="datetimeFigureOut">
              <a:rPr lang="en-US" smtClean="0"/>
              <a:t>2/5/2019</a:t>
            </a:fld>
            <a:endParaRPr lang="en-US"/>
          </a:p>
        </p:txBody>
      </p:sp>
      <p:sp>
        <p:nvSpPr>
          <p:cNvPr id="8" name="Footer Placeholder 7">
            <a:extLst>
              <a:ext uri="{FF2B5EF4-FFF2-40B4-BE49-F238E27FC236}">
                <a16:creationId xmlns:a16="http://schemas.microsoft.com/office/drawing/2014/main" id="{78F0F1FB-335B-4976-8E4D-8C277F7E21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1D5423-8A5E-4232-9561-3C902BFABB46}"/>
              </a:ext>
            </a:extLst>
          </p:cNvPr>
          <p:cNvSpPr>
            <a:spLocks noGrp="1"/>
          </p:cNvSpPr>
          <p:nvPr>
            <p:ph type="sldNum" sz="quarter" idx="12"/>
          </p:nvPr>
        </p:nvSpPr>
        <p:spPr/>
        <p:txBody>
          <a:bodyPr/>
          <a:lstStyle/>
          <a:p>
            <a:fld id="{C061BC35-D1E7-4B7E-B5A8-9F7BACB82CF2}" type="slidenum">
              <a:rPr lang="en-US" smtClean="0"/>
              <a:t>‹#›</a:t>
            </a:fld>
            <a:endParaRPr lang="en-US"/>
          </a:p>
        </p:txBody>
      </p:sp>
    </p:spTree>
    <p:extLst>
      <p:ext uri="{BB962C8B-B14F-4D97-AF65-F5344CB8AC3E}">
        <p14:creationId xmlns:p14="http://schemas.microsoft.com/office/powerpoint/2010/main" val="1343080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B2E4-65CE-4ABC-844C-D2D0B4137E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C3D664-CFCB-4958-AC76-169D29A0540A}"/>
              </a:ext>
            </a:extLst>
          </p:cNvPr>
          <p:cNvSpPr>
            <a:spLocks noGrp="1"/>
          </p:cNvSpPr>
          <p:nvPr>
            <p:ph type="dt" sz="half" idx="10"/>
          </p:nvPr>
        </p:nvSpPr>
        <p:spPr/>
        <p:txBody>
          <a:bodyPr/>
          <a:lstStyle/>
          <a:p>
            <a:fld id="{B58309DF-5FEC-4272-90A3-CAF4B9BB716E}" type="datetimeFigureOut">
              <a:rPr lang="en-US" smtClean="0"/>
              <a:t>2/5/2019</a:t>
            </a:fld>
            <a:endParaRPr lang="en-US"/>
          </a:p>
        </p:txBody>
      </p:sp>
      <p:sp>
        <p:nvSpPr>
          <p:cNvPr id="4" name="Footer Placeholder 3">
            <a:extLst>
              <a:ext uri="{FF2B5EF4-FFF2-40B4-BE49-F238E27FC236}">
                <a16:creationId xmlns:a16="http://schemas.microsoft.com/office/drawing/2014/main" id="{083B8295-2F0A-4A31-97CD-E0118CC78F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6DC260-6472-4884-84C6-D847EE5A7D0C}"/>
              </a:ext>
            </a:extLst>
          </p:cNvPr>
          <p:cNvSpPr>
            <a:spLocks noGrp="1"/>
          </p:cNvSpPr>
          <p:nvPr>
            <p:ph type="sldNum" sz="quarter" idx="12"/>
          </p:nvPr>
        </p:nvSpPr>
        <p:spPr/>
        <p:txBody>
          <a:bodyPr/>
          <a:lstStyle/>
          <a:p>
            <a:fld id="{C061BC35-D1E7-4B7E-B5A8-9F7BACB82CF2}" type="slidenum">
              <a:rPr lang="en-US" smtClean="0"/>
              <a:t>‹#›</a:t>
            </a:fld>
            <a:endParaRPr lang="en-US"/>
          </a:p>
        </p:txBody>
      </p:sp>
    </p:spTree>
    <p:extLst>
      <p:ext uri="{BB962C8B-B14F-4D97-AF65-F5344CB8AC3E}">
        <p14:creationId xmlns:p14="http://schemas.microsoft.com/office/powerpoint/2010/main" val="2019261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988DCE-70DD-4744-9D80-43FC6B40E25E}"/>
              </a:ext>
            </a:extLst>
          </p:cNvPr>
          <p:cNvSpPr>
            <a:spLocks noGrp="1"/>
          </p:cNvSpPr>
          <p:nvPr>
            <p:ph type="dt" sz="half" idx="10"/>
          </p:nvPr>
        </p:nvSpPr>
        <p:spPr/>
        <p:txBody>
          <a:bodyPr/>
          <a:lstStyle/>
          <a:p>
            <a:fld id="{B58309DF-5FEC-4272-90A3-CAF4B9BB716E}" type="datetimeFigureOut">
              <a:rPr lang="en-US" smtClean="0"/>
              <a:t>2/5/2019</a:t>
            </a:fld>
            <a:endParaRPr lang="en-US"/>
          </a:p>
        </p:txBody>
      </p:sp>
      <p:sp>
        <p:nvSpPr>
          <p:cNvPr id="3" name="Footer Placeholder 2">
            <a:extLst>
              <a:ext uri="{FF2B5EF4-FFF2-40B4-BE49-F238E27FC236}">
                <a16:creationId xmlns:a16="http://schemas.microsoft.com/office/drawing/2014/main" id="{D3346E60-1C31-468E-ABC9-57674718D3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8DFBCD-CBF8-4D40-8BF8-D7A3348BB842}"/>
              </a:ext>
            </a:extLst>
          </p:cNvPr>
          <p:cNvSpPr>
            <a:spLocks noGrp="1"/>
          </p:cNvSpPr>
          <p:nvPr>
            <p:ph type="sldNum" sz="quarter" idx="12"/>
          </p:nvPr>
        </p:nvSpPr>
        <p:spPr/>
        <p:txBody>
          <a:bodyPr/>
          <a:lstStyle/>
          <a:p>
            <a:fld id="{C061BC35-D1E7-4B7E-B5A8-9F7BACB82CF2}" type="slidenum">
              <a:rPr lang="en-US" smtClean="0"/>
              <a:t>‹#›</a:t>
            </a:fld>
            <a:endParaRPr lang="en-US"/>
          </a:p>
        </p:txBody>
      </p:sp>
    </p:spTree>
    <p:extLst>
      <p:ext uri="{BB962C8B-B14F-4D97-AF65-F5344CB8AC3E}">
        <p14:creationId xmlns:p14="http://schemas.microsoft.com/office/powerpoint/2010/main" val="4272366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9F2E3-E5C7-455F-9A4F-E599EFFECC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764F61-D753-46B2-ACF3-4CE4F8CF5A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8AEEDA-6A62-4DD8-9EF9-9374168327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FE84E9-6FD1-43EA-B519-1167AC050E4E}"/>
              </a:ext>
            </a:extLst>
          </p:cNvPr>
          <p:cNvSpPr>
            <a:spLocks noGrp="1"/>
          </p:cNvSpPr>
          <p:nvPr>
            <p:ph type="dt" sz="half" idx="10"/>
          </p:nvPr>
        </p:nvSpPr>
        <p:spPr/>
        <p:txBody>
          <a:bodyPr/>
          <a:lstStyle/>
          <a:p>
            <a:fld id="{B58309DF-5FEC-4272-90A3-CAF4B9BB716E}" type="datetimeFigureOut">
              <a:rPr lang="en-US" smtClean="0"/>
              <a:t>2/5/2019</a:t>
            </a:fld>
            <a:endParaRPr lang="en-US"/>
          </a:p>
        </p:txBody>
      </p:sp>
      <p:sp>
        <p:nvSpPr>
          <p:cNvPr id="6" name="Footer Placeholder 5">
            <a:extLst>
              <a:ext uri="{FF2B5EF4-FFF2-40B4-BE49-F238E27FC236}">
                <a16:creationId xmlns:a16="http://schemas.microsoft.com/office/drawing/2014/main" id="{91D8699F-B17A-43AB-A33B-D2EC4C48E4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1887C5-9342-4328-A5F0-32B8258AAFC1}"/>
              </a:ext>
            </a:extLst>
          </p:cNvPr>
          <p:cNvSpPr>
            <a:spLocks noGrp="1"/>
          </p:cNvSpPr>
          <p:nvPr>
            <p:ph type="sldNum" sz="quarter" idx="12"/>
          </p:nvPr>
        </p:nvSpPr>
        <p:spPr/>
        <p:txBody>
          <a:bodyPr/>
          <a:lstStyle/>
          <a:p>
            <a:fld id="{C061BC35-D1E7-4B7E-B5A8-9F7BACB82CF2}" type="slidenum">
              <a:rPr lang="en-US" smtClean="0"/>
              <a:t>‹#›</a:t>
            </a:fld>
            <a:endParaRPr lang="en-US"/>
          </a:p>
        </p:txBody>
      </p:sp>
    </p:spTree>
    <p:extLst>
      <p:ext uri="{BB962C8B-B14F-4D97-AF65-F5344CB8AC3E}">
        <p14:creationId xmlns:p14="http://schemas.microsoft.com/office/powerpoint/2010/main" val="676940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0476A-0C88-4296-86AA-23EDEF1882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48106-6D8E-4052-8079-73D0919702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BCEF64-08FF-448A-AEF9-8272CEC1DB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C4F2A1-FB8E-42D7-BCAA-7DE1736421F2}"/>
              </a:ext>
            </a:extLst>
          </p:cNvPr>
          <p:cNvSpPr>
            <a:spLocks noGrp="1"/>
          </p:cNvSpPr>
          <p:nvPr>
            <p:ph type="dt" sz="half" idx="10"/>
          </p:nvPr>
        </p:nvSpPr>
        <p:spPr/>
        <p:txBody>
          <a:bodyPr/>
          <a:lstStyle/>
          <a:p>
            <a:fld id="{B58309DF-5FEC-4272-90A3-CAF4B9BB716E}" type="datetimeFigureOut">
              <a:rPr lang="en-US" smtClean="0"/>
              <a:t>2/5/2019</a:t>
            </a:fld>
            <a:endParaRPr lang="en-US"/>
          </a:p>
        </p:txBody>
      </p:sp>
      <p:sp>
        <p:nvSpPr>
          <p:cNvPr id="6" name="Footer Placeholder 5">
            <a:extLst>
              <a:ext uri="{FF2B5EF4-FFF2-40B4-BE49-F238E27FC236}">
                <a16:creationId xmlns:a16="http://schemas.microsoft.com/office/drawing/2014/main" id="{886E94D5-84BD-4C4C-8ACB-3D1387FAA9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C3B25B-42DD-4C0F-AACC-3285A197E539}"/>
              </a:ext>
            </a:extLst>
          </p:cNvPr>
          <p:cNvSpPr>
            <a:spLocks noGrp="1"/>
          </p:cNvSpPr>
          <p:nvPr>
            <p:ph type="sldNum" sz="quarter" idx="12"/>
          </p:nvPr>
        </p:nvSpPr>
        <p:spPr/>
        <p:txBody>
          <a:bodyPr/>
          <a:lstStyle/>
          <a:p>
            <a:fld id="{C061BC35-D1E7-4B7E-B5A8-9F7BACB82CF2}" type="slidenum">
              <a:rPr lang="en-US" smtClean="0"/>
              <a:t>‹#›</a:t>
            </a:fld>
            <a:endParaRPr lang="en-US"/>
          </a:p>
        </p:txBody>
      </p:sp>
    </p:spTree>
    <p:extLst>
      <p:ext uri="{BB962C8B-B14F-4D97-AF65-F5344CB8AC3E}">
        <p14:creationId xmlns:p14="http://schemas.microsoft.com/office/powerpoint/2010/main" val="792482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4000">
              <a:schemeClr val="accent1">
                <a:lumMod val="40000"/>
                <a:lumOff val="60000"/>
              </a:schemeClr>
            </a:gs>
            <a:gs pos="8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1E927E-654F-42EC-A860-014E3394E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0F8B58-58DE-4DB0-9FDD-1542B765DB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601A7B-A807-4E26-8F6D-F9FC511C45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309DF-5FEC-4272-90A3-CAF4B9BB716E}" type="datetimeFigureOut">
              <a:rPr lang="en-US" smtClean="0"/>
              <a:t>2/5/2019</a:t>
            </a:fld>
            <a:endParaRPr lang="en-US"/>
          </a:p>
        </p:txBody>
      </p:sp>
      <p:sp>
        <p:nvSpPr>
          <p:cNvPr id="5" name="Footer Placeholder 4">
            <a:extLst>
              <a:ext uri="{FF2B5EF4-FFF2-40B4-BE49-F238E27FC236}">
                <a16:creationId xmlns:a16="http://schemas.microsoft.com/office/drawing/2014/main" id="{B957727A-4A56-4860-85F4-055367F469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3D2C5F-72AB-4D7B-ADE2-46486B2B65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1BC35-D1E7-4B7E-B5A8-9F7BACB82CF2}" type="slidenum">
              <a:rPr lang="en-US" smtClean="0"/>
              <a:t>‹#›</a:t>
            </a:fld>
            <a:endParaRPr lang="en-US"/>
          </a:p>
        </p:txBody>
      </p:sp>
    </p:spTree>
    <p:extLst>
      <p:ext uri="{BB962C8B-B14F-4D97-AF65-F5344CB8AC3E}">
        <p14:creationId xmlns:p14="http://schemas.microsoft.com/office/powerpoint/2010/main" val="2402784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24C59F-DB36-4DDD-9D41-30919D10F5FD}"/>
              </a:ext>
            </a:extLst>
          </p:cNvPr>
          <p:cNvSpPr>
            <a:spLocks noGrp="1"/>
          </p:cNvSpPr>
          <p:nvPr>
            <p:ph idx="1"/>
          </p:nvPr>
        </p:nvSpPr>
        <p:spPr/>
        <p:txBody>
          <a:bodyPr>
            <a:normAutofit/>
          </a:bodyPr>
          <a:lstStyle/>
          <a:p>
            <a:r>
              <a:rPr lang="en-US" sz="2400" dirty="0"/>
              <a:t>Ventura county</a:t>
            </a:r>
          </a:p>
        </p:txBody>
      </p:sp>
      <p:pic>
        <p:nvPicPr>
          <p:cNvPr id="5" name="Picture 4" descr="A view of a city&#10;&#10;Description generated with very high confidence">
            <a:extLst>
              <a:ext uri="{FF2B5EF4-FFF2-40B4-BE49-F238E27FC236}">
                <a16:creationId xmlns:a16="http://schemas.microsoft.com/office/drawing/2014/main" id="{779230EA-258D-4FF9-A703-39E8F88D6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94" y="0"/>
            <a:ext cx="12260094" cy="6858000"/>
          </a:xfrm>
          <a:prstGeom prst="rect">
            <a:avLst/>
          </a:prstGeom>
        </p:spPr>
      </p:pic>
      <p:sp>
        <p:nvSpPr>
          <p:cNvPr id="2" name="Rectangle 1">
            <a:extLst>
              <a:ext uri="{FF2B5EF4-FFF2-40B4-BE49-F238E27FC236}">
                <a16:creationId xmlns:a16="http://schemas.microsoft.com/office/drawing/2014/main" id="{A09590C0-3423-431E-AFF5-95954F3E233F}"/>
              </a:ext>
            </a:extLst>
          </p:cNvPr>
          <p:cNvSpPr/>
          <p:nvPr/>
        </p:nvSpPr>
        <p:spPr>
          <a:xfrm>
            <a:off x="6096000" y="5122712"/>
            <a:ext cx="6096000" cy="1662122"/>
          </a:xfrm>
          <a:prstGeom prst="rect">
            <a:avLst/>
          </a:prstGeom>
          <a:solidFill>
            <a:schemeClr val="bg1"/>
          </a:solidFill>
        </p:spPr>
        <p:txBody>
          <a:bodyPr>
            <a:spAutoFit/>
          </a:bodyPr>
          <a:lstStyle/>
          <a:p>
            <a:pPr>
              <a:lnSpc>
                <a:spcPct val="107000"/>
              </a:lnSpc>
              <a:spcAft>
                <a:spcPts val="800"/>
              </a:spcAft>
            </a:pPr>
            <a:r>
              <a:rPr lang="en-US" b="1" dirty="0"/>
              <a:t>Stormwater runoff management from plastic tunnels.</a:t>
            </a:r>
            <a:endParaRPr lang="en-US" i="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i="1" dirty="0">
                <a:latin typeface="Times New Roman" panose="02020603050405020304" pitchFamily="18" charset="0"/>
                <a:ea typeface="Calibri" panose="020F0502020204030204" pitchFamily="34" charset="0"/>
                <a:cs typeface="Times New Roman" panose="02020603050405020304" pitchFamily="18" charset="0"/>
              </a:rPr>
              <a:t>Oleg Daugovish, Ben Faber, Eta Takele, Anna Howell, Camille Garcia and Gina Ferrari (UC-ANR), Jamie Whiteford (and Ventura County Resource Conservation District staff), Laosheng Wu (UC-Riverside, and his lab staff).</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4800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82000">
              <a:schemeClr val="accent1">
                <a:lumMod val="40000"/>
                <a:lumOff val="60000"/>
              </a:schemeClr>
            </a:gs>
            <a:gs pos="8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Picture 3" descr="A picture containing ground, outdoor&#10;&#10;Description generated with very high confidence">
            <a:extLst>
              <a:ext uri="{FF2B5EF4-FFF2-40B4-BE49-F238E27FC236}">
                <a16:creationId xmlns:a16="http://schemas.microsoft.com/office/drawing/2014/main" id="{36C44A97-DB72-4318-B7AD-A57A6D0F51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5124" y="0"/>
            <a:ext cx="3427686" cy="2118108"/>
          </a:xfrm>
          <a:prstGeom prst="rect">
            <a:avLst/>
          </a:prstGeom>
          <a:ln w="31750">
            <a:solidFill>
              <a:schemeClr val="tx1"/>
            </a:solidFill>
          </a:ln>
        </p:spPr>
      </p:pic>
      <p:pic>
        <p:nvPicPr>
          <p:cNvPr id="5" name="Picture 4" descr="A close up of a rock&#10;&#10;Description generated with very high confidence">
            <a:extLst>
              <a:ext uri="{FF2B5EF4-FFF2-40B4-BE49-F238E27FC236}">
                <a16:creationId xmlns:a16="http://schemas.microsoft.com/office/drawing/2014/main" id="{414BB1C4-F359-486A-AEC5-BDD628DCDC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4243" y="0"/>
            <a:ext cx="2832596" cy="2134896"/>
          </a:xfrm>
          <a:prstGeom prst="rect">
            <a:avLst/>
          </a:prstGeom>
          <a:ln w="31750">
            <a:solidFill>
              <a:schemeClr val="tx1"/>
            </a:solidFill>
          </a:ln>
        </p:spPr>
      </p:pic>
      <p:pic>
        <p:nvPicPr>
          <p:cNvPr id="6" name="Picture 5" descr="A picture containing grass, outdoor, sky, building&#10;&#10;Description generated with very high confidence">
            <a:extLst>
              <a:ext uri="{FF2B5EF4-FFF2-40B4-BE49-F238E27FC236}">
                <a16:creationId xmlns:a16="http://schemas.microsoft.com/office/drawing/2014/main" id="{AECBAF2E-F07F-4F2E-8BBC-6EDEA6D80D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5125" y="2149285"/>
            <a:ext cx="3441751" cy="2214600"/>
          </a:xfrm>
          <a:prstGeom prst="rect">
            <a:avLst/>
          </a:prstGeom>
          <a:ln w="31750">
            <a:solidFill>
              <a:schemeClr val="tx1"/>
            </a:solidFill>
          </a:ln>
        </p:spPr>
      </p:pic>
      <p:pic>
        <p:nvPicPr>
          <p:cNvPr id="7" name="Picture 6" descr="A pile of green grass&#10;&#10;Description generated with very high confidence">
            <a:extLst>
              <a:ext uri="{FF2B5EF4-FFF2-40B4-BE49-F238E27FC236}">
                <a16:creationId xmlns:a16="http://schemas.microsoft.com/office/drawing/2014/main" id="{8F44C100-9223-459B-AC46-AA29BC53A7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9908" y="2167403"/>
            <a:ext cx="2818364" cy="2196482"/>
          </a:xfrm>
          <a:prstGeom prst="rect">
            <a:avLst/>
          </a:prstGeom>
          <a:ln w="31750">
            <a:solidFill>
              <a:schemeClr val="tx1"/>
            </a:solidFill>
          </a:ln>
        </p:spPr>
      </p:pic>
      <p:pic>
        <p:nvPicPr>
          <p:cNvPr id="10" name="Picture 9" descr="A close up of a fence&#10;&#10;Description generated with high confidence">
            <a:extLst>
              <a:ext uri="{FF2B5EF4-FFF2-40B4-BE49-F238E27FC236}">
                <a16:creationId xmlns:a16="http://schemas.microsoft.com/office/drawing/2014/main" id="{F641257E-8725-4ACF-ADB7-CA32BFCD9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6977" y="4442452"/>
            <a:ext cx="3415118" cy="2415548"/>
          </a:xfrm>
          <a:prstGeom prst="rect">
            <a:avLst/>
          </a:prstGeom>
          <a:ln w="31750">
            <a:solidFill>
              <a:schemeClr val="tx1"/>
            </a:solidFill>
          </a:ln>
        </p:spPr>
      </p:pic>
      <p:pic>
        <p:nvPicPr>
          <p:cNvPr id="11" name="Picture 10" descr="A picture containing outdoor, sitting, grass, pile&#10;&#10;Description generated with very high confidence">
            <a:extLst>
              <a:ext uri="{FF2B5EF4-FFF2-40B4-BE49-F238E27FC236}">
                <a16:creationId xmlns:a16="http://schemas.microsoft.com/office/drawing/2014/main" id="{C70AEB59-5D1E-41FC-A11B-3F6906FF14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2810" y="4442453"/>
            <a:ext cx="2895462" cy="2402231"/>
          </a:xfrm>
          <a:prstGeom prst="rect">
            <a:avLst/>
          </a:prstGeom>
          <a:ln w="31750">
            <a:solidFill>
              <a:schemeClr val="tx1"/>
            </a:solidFill>
          </a:ln>
        </p:spPr>
      </p:pic>
      <p:sp>
        <p:nvSpPr>
          <p:cNvPr id="15" name="Rectangle 14">
            <a:extLst>
              <a:ext uri="{FF2B5EF4-FFF2-40B4-BE49-F238E27FC236}">
                <a16:creationId xmlns:a16="http://schemas.microsoft.com/office/drawing/2014/main" id="{12DBAA21-086E-4774-8BAB-C9ED47CC01BA}"/>
              </a:ext>
            </a:extLst>
          </p:cNvPr>
          <p:cNvSpPr/>
          <p:nvPr/>
        </p:nvSpPr>
        <p:spPr>
          <a:xfrm>
            <a:off x="1589843" y="1066706"/>
            <a:ext cx="2428806" cy="400110"/>
          </a:xfrm>
          <a:prstGeom prst="rect">
            <a:avLst/>
          </a:prstGeom>
        </p:spPr>
        <p:txBody>
          <a:bodyPr wrap="none">
            <a:spAutoFit/>
          </a:bodyPr>
          <a:lstStyle/>
          <a:p>
            <a:r>
              <a:rPr lang="en-US" sz="2000" b="1" u="sng" dirty="0"/>
              <a:t>Untreated (standard)</a:t>
            </a:r>
            <a:endParaRPr lang="en-US" sz="2000" u="sng" dirty="0"/>
          </a:p>
        </p:txBody>
      </p:sp>
      <p:sp>
        <p:nvSpPr>
          <p:cNvPr id="16" name="Rectangle 15">
            <a:extLst>
              <a:ext uri="{FF2B5EF4-FFF2-40B4-BE49-F238E27FC236}">
                <a16:creationId xmlns:a16="http://schemas.microsoft.com/office/drawing/2014/main" id="{4CEF5440-9BFB-4E41-B150-6893D8AB5B68}"/>
              </a:ext>
            </a:extLst>
          </p:cNvPr>
          <p:cNvSpPr/>
          <p:nvPr/>
        </p:nvSpPr>
        <p:spPr>
          <a:xfrm>
            <a:off x="1561730" y="2388090"/>
            <a:ext cx="4572000" cy="1477328"/>
          </a:xfrm>
          <a:prstGeom prst="rect">
            <a:avLst/>
          </a:prstGeom>
        </p:spPr>
        <p:txBody>
          <a:bodyPr>
            <a:spAutoFit/>
          </a:bodyPr>
          <a:lstStyle/>
          <a:p>
            <a:r>
              <a:rPr lang="en-US" b="1" u="sng" dirty="0"/>
              <a:t>Barley cover crop</a:t>
            </a:r>
            <a:r>
              <a:rPr lang="en-US" u="sng" dirty="0"/>
              <a:t> </a:t>
            </a:r>
          </a:p>
          <a:p>
            <a:r>
              <a:rPr lang="en-US" dirty="0"/>
              <a:t>planted at 500lbs/A,</a:t>
            </a:r>
          </a:p>
          <a:p>
            <a:r>
              <a:rPr lang="en-US" dirty="0"/>
              <a:t>terminated at heading </a:t>
            </a:r>
          </a:p>
          <a:p>
            <a:r>
              <a:rPr lang="en-US" dirty="0"/>
              <a:t>with </a:t>
            </a:r>
            <a:r>
              <a:rPr lang="en-US" dirty="0" err="1"/>
              <a:t>sethoxydim</a:t>
            </a:r>
            <a:r>
              <a:rPr lang="en-US" dirty="0"/>
              <a:t> and </a:t>
            </a:r>
          </a:p>
          <a:p>
            <a:r>
              <a:rPr lang="en-US" dirty="0"/>
              <a:t>mowing, as needed</a:t>
            </a:r>
          </a:p>
        </p:txBody>
      </p:sp>
      <p:sp>
        <p:nvSpPr>
          <p:cNvPr id="17" name="Rectangle 16">
            <a:extLst>
              <a:ext uri="{FF2B5EF4-FFF2-40B4-BE49-F238E27FC236}">
                <a16:creationId xmlns:a16="http://schemas.microsoft.com/office/drawing/2014/main" id="{CC557BE9-A5C1-41FD-B309-5BECA04FC829}"/>
              </a:ext>
            </a:extLst>
          </p:cNvPr>
          <p:cNvSpPr/>
          <p:nvPr/>
        </p:nvSpPr>
        <p:spPr>
          <a:xfrm>
            <a:off x="1561730" y="5031249"/>
            <a:ext cx="4572000" cy="923330"/>
          </a:xfrm>
          <a:prstGeom prst="rect">
            <a:avLst/>
          </a:prstGeom>
        </p:spPr>
        <p:txBody>
          <a:bodyPr>
            <a:spAutoFit/>
          </a:bodyPr>
          <a:lstStyle/>
          <a:p>
            <a:r>
              <a:rPr lang="en-US" b="1" u="sng" dirty="0"/>
              <a:t>Yardwaste mulch </a:t>
            </a:r>
          </a:p>
          <a:p>
            <a:r>
              <a:rPr lang="en-US" dirty="0"/>
              <a:t>(1-4 inch particles) </a:t>
            </a:r>
          </a:p>
          <a:p>
            <a:r>
              <a:rPr lang="en-US" dirty="0"/>
              <a:t>applied 2-3 inches thick</a:t>
            </a:r>
          </a:p>
        </p:txBody>
      </p:sp>
    </p:spTree>
    <p:extLst>
      <p:ext uri="{BB962C8B-B14F-4D97-AF65-F5344CB8AC3E}">
        <p14:creationId xmlns:p14="http://schemas.microsoft.com/office/powerpoint/2010/main" val="382581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79000">
              <a:schemeClr val="accent1">
                <a:lumMod val="40000"/>
                <a:lumOff val="60000"/>
              </a:schemeClr>
            </a:gs>
            <a:gs pos="8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Picture 3" descr="A picture containing outdoor, tree, nature, ground&#10;&#10;Description generated with very high confidence">
            <a:extLst>
              <a:ext uri="{FF2B5EF4-FFF2-40B4-BE49-F238E27FC236}">
                <a16:creationId xmlns:a16="http://schemas.microsoft.com/office/drawing/2014/main" id="{16C4150B-6888-4B72-934F-8C7F60FDD8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1449281"/>
            <a:ext cx="3741370" cy="2548937"/>
          </a:xfrm>
          <a:prstGeom prst="rect">
            <a:avLst/>
          </a:prstGeom>
          <a:ln w="31750">
            <a:solidFill>
              <a:schemeClr val="tx1"/>
            </a:solidFill>
          </a:ln>
        </p:spPr>
      </p:pic>
      <p:pic>
        <p:nvPicPr>
          <p:cNvPr id="5" name="Picture 4" descr="A close up of a tree&#10;&#10;Description generated with high confidence">
            <a:extLst>
              <a:ext uri="{FF2B5EF4-FFF2-40B4-BE49-F238E27FC236}">
                <a16:creationId xmlns:a16="http://schemas.microsoft.com/office/drawing/2014/main" id="{81B25247-501C-470C-8416-E007CD6C6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2648" y="1449280"/>
            <a:ext cx="3235353" cy="2548937"/>
          </a:xfrm>
          <a:prstGeom prst="rect">
            <a:avLst/>
          </a:prstGeom>
          <a:ln w="31750">
            <a:solidFill>
              <a:schemeClr val="tx1"/>
            </a:solidFill>
          </a:ln>
        </p:spPr>
      </p:pic>
      <p:pic>
        <p:nvPicPr>
          <p:cNvPr id="6" name="Picture 5" descr="A person walking down a dirt road&#10;&#10;Description generated with very high confidence">
            <a:extLst>
              <a:ext uri="{FF2B5EF4-FFF2-40B4-BE49-F238E27FC236}">
                <a16:creationId xmlns:a16="http://schemas.microsoft.com/office/drawing/2014/main" id="{A4048257-5632-4F31-A4BA-AB91BF630F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4037256"/>
            <a:ext cx="3741371" cy="2592145"/>
          </a:xfrm>
          <a:prstGeom prst="rect">
            <a:avLst/>
          </a:prstGeom>
          <a:ln w="31750">
            <a:solidFill>
              <a:schemeClr val="tx1"/>
            </a:solidFill>
          </a:ln>
        </p:spPr>
      </p:pic>
      <p:pic>
        <p:nvPicPr>
          <p:cNvPr id="7" name="Picture 6" descr="A close up of a rock&#10;&#10;Description generated with high confidence">
            <a:extLst>
              <a:ext uri="{FF2B5EF4-FFF2-40B4-BE49-F238E27FC236}">
                <a16:creationId xmlns:a16="http://schemas.microsoft.com/office/drawing/2014/main" id="{A1D6B7A8-C918-414C-B629-F9DFFA128C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2648" y="4037254"/>
            <a:ext cx="3235353" cy="2592146"/>
          </a:xfrm>
          <a:prstGeom prst="rect">
            <a:avLst/>
          </a:prstGeom>
          <a:ln w="31750">
            <a:solidFill>
              <a:schemeClr val="tx1"/>
            </a:solidFill>
          </a:ln>
        </p:spPr>
      </p:pic>
      <p:sp>
        <p:nvSpPr>
          <p:cNvPr id="8" name="Rectangle 7">
            <a:extLst>
              <a:ext uri="{FF2B5EF4-FFF2-40B4-BE49-F238E27FC236}">
                <a16:creationId xmlns:a16="http://schemas.microsoft.com/office/drawing/2014/main" id="{7595919F-98DF-466A-AA91-08A65C564724}"/>
              </a:ext>
            </a:extLst>
          </p:cNvPr>
          <p:cNvSpPr/>
          <p:nvPr/>
        </p:nvSpPr>
        <p:spPr>
          <a:xfrm>
            <a:off x="1524000" y="4630361"/>
            <a:ext cx="4572000" cy="1477328"/>
          </a:xfrm>
          <a:prstGeom prst="rect">
            <a:avLst/>
          </a:prstGeom>
        </p:spPr>
        <p:txBody>
          <a:bodyPr>
            <a:spAutoFit/>
          </a:bodyPr>
          <a:lstStyle/>
          <a:p>
            <a:r>
              <a:rPr lang="en-US" b="1" u="sng" dirty="0"/>
              <a:t>Polyacrylamide </a:t>
            </a:r>
          </a:p>
          <a:p>
            <a:r>
              <a:rPr lang="en-US" b="1" dirty="0"/>
              <a:t>(PAM, ‘Simplot </a:t>
            </a:r>
          </a:p>
          <a:p>
            <a:r>
              <a:rPr lang="en-US" b="1" dirty="0" err="1"/>
              <a:t>Soilbuilder</a:t>
            </a:r>
            <a:r>
              <a:rPr lang="en-US" b="1" dirty="0"/>
              <a:t>’ )</a:t>
            </a:r>
          </a:p>
          <a:p>
            <a:r>
              <a:rPr lang="en-US" dirty="0"/>
              <a:t>applied at ~2lbs/A </a:t>
            </a:r>
          </a:p>
          <a:p>
            <a:r>
              <a:rPr lang="en-US" dirty="0"/>
              <a:t>before rain events</a:t>
            </a:r>
          </a:p>
        </p:txBody>
      </p:sp>
      <p:sp>
        <p:nvSpPr>
          <p:cNvPr id="9" name="Rectangle 8">
            <a:extLst>
              <a:ext uri="{FF2B5EF4-FFF2-40B4-BE49-F238E27FC236}">
                <a16:creationId xmlns:a16="http://schemas.microsoft.com/office/drawing/2014/main" id="{4F6680B3-A36E-4112-8C71-11A4FC182B4F}"/>
              </a:ext>
            </a:extLst>
          </p:cNvPr>
          <p:cNvSpPr/>
          <p:nvPr/>
        </p:nvSpPr>
        <p:spPr>
          <a:xfrm>
            <a:off x="1676400" y="2006160"/>
            <a:ext cx="4572000" cy="1200329"/>
          </a:xfrm>
          <a:prstGeom prst="rect">
            <a:avLst/>
          </a:prstGeom>
        </p:spPr>
        <p:txBody>
          <a:bodyPr>
            <a:spAutoFit/>
          </a:bodyPr>
          <a:lstStyle/>
          <a:p>
            <a:r>
              <a:rPr lang="en-US" b="1" u="sng" dirty="0"/>
              <a:t>Weed barrier </a:t>
            </a:r>
          </a:p>
          <a:p>
            <a:r>
              <a:rPr lang="en-US" dirty="0"/>
              <a:t>fabric placed on </a:t>
            </a:r>
          </a:p>
          <a:p>
            <a:r>
              <a:rPr lang="en-US" dirty="0"/>
              <a:t>soil surface and </a:t>
            </a:r>
          </a:p>
          <a:p>
            <a:r>
              <a:rPr lang="en-US" dirty="0"/>
              <a:t>pinned</a:t>
            </a:r>
          </a:p>
        </p:txBody>
      </p:sp>
    </p:spTree>
    <p:extLst>
      <p:ext uri="{BB962C8B-B14F-4D97-AF65-F5344CB8AC3E}">
        <p14:creationId xmlns:p14="http://schemas.microsoft.com/office/powerpoint/2010/main" val="221895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76000">
              <a:schemeClr val="accent1">
                <a:lumMod val="40000"/>
                <a:lumOff val="60000"/>
              </a:schemeClr>
            </a:gs>
            <a:gs pos="93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A973C-6BD7-4B12-A415-93D0597A94B5}"/>
              </a:ext>
            </a:extLst>
          </p:cNvPr>
          <p:cNvSpPr>
            <a:spLocks noGrp="1"/>
          </p:cNvSpPr>
          <p:nvPr>
            <p:ph type="title"/>
          </p:nvPr>
        </p:nvSpPr>
        <p:spPr>
          <a:xfrm>
            <a:off x="944217" y="628526"/>
            <a:ext cx="10515600" cy="1325563"/>
          </a:xfrm>
        </p:spPr>
        <p:txBody>
          <a:bodyPr>
            <a:normAutofit/>
          </a:bodyPr>
          <a:lstStyle/>
          <a:p>
            <a:r>
              <a:rPr lang="en-US" b="1" u="sng" dirty="0"/>
              <a:t>Polyacrylamide </a:t>
            </a:r>
            <a:r>
              <a:rPr lang="en-US" b="1" dirty="0"/>
              <a:t>(PAM)</a:t>
            </a:r>
            <a:br>
              <a:rPr lang="en-US" dirty="0"/>
            </a:br>
            <a:endParaRPr lang="en-US" dirty="0"/>
          </a:p>
        </p:txBody>
      </p:sp>
      <p:sp>
        <p:nvSpPr>
          <p:cNvPr id="3" name="Content Placeholder 2">
            <a:extLst>
              <a:ext uri="{FF2B5EF4-FFF2-40B4-BE49-F238E27FC236}">
                <a16:creationId xmlns:a16="http://schemas.microsoft.com/office/drawing/2014/main" id="{92792E2E-FF80-4EF3-A669-CD87D7506B03}"/>
              </a:ext>
            </a:extLst>
          </p:cNvPr>
          <p:cNvSpPr>
            <a:spLocks noGrp="1"/>
          </p:cNvSpPr>
          <p:nvPr>
            <p:ph idx="1"/>
          </p:nvPr>
        </p:nvSpPr>
        <p:spPr>
          <a:xfrm>
            <a:off x="838200" y="1825625"/>
            <a:ext cx="10515600" cy="4351338"/>
          </a:xfrm>
        </p:spPr>
        <p:txBody>
          <a:bodyPr/>
          <a:lstStyle/>
          <a:p>
            <a:r>
              <a:rPr lang="en-US" dirty="0"/>
              <a:t>Synthetic Organic Polymer, breaks down to monomers by physical degradation, used &gt;1mln acres in US</a:t>
            </a:r>
          </a:p>
          <a:p>
            <a:r>
              <a:rPr lang="en-US" dirty="0"/>
              <a:t>PAM itself </a:t>
            </a:r>
            <a:r>
              <a:rPr lang="en-US" u="sng" dirty="0"/>
              <a:t>does not pose any environmental threat, as long as acrylamide (breakdown monomer) is kept away from food. </a:t>
            </a:r>
            <a:r>
              <a:rPr lang="en-US" dirty="0"/>
              <a:t>Use anionic PAM, with &lt;0.05% acrylamide</a:t>
            </a:r>
          </a:p>
          <a:p>
            <a:r>
              <a:rPr lang="en-US" dirty="0"/>
              <a:t>Require clay particles in soil (not pure sand)</a:t>
            </a:r>
          </a:p>
          <a:p>
            <a:r>
              <a:rPr lang="en-US" dirty="0"/>
              <a:t>Stabilizes soil aggregates</a:t>
            </a:r>
          </a:p>
        </p:txBody>
      </p:sp>
      <p:pic>
        <p:nvPicPr>
          <p:cNvPr id="11" name="Picture 10" descr="A group of people walking down a dirt road&#10;&#10;Description generated with very high confidence">
            <a:extLst>
              <a:ext uri="{FF2B5EF4-FFF2-40B4-BE49-F238E27FC236}">
                <a16:creationId xmlns:a16="http://schemas.microsoft.com/office/drawing/2014/main" id="{A3DCB90E-E4A5-430F-8A2B-E23AD0AB3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7031" y="3903515"/>
            <a:ext cx="4584970" cy="2924192"/>
          </a:xfrm>
          <a:prstGeom prst="rect">
            <a:avLst/>
          </a:prstGeom>
        </p:spPr>
      </p:pic>
      <p:sp>
        <p:nvSpPr>
          <p:cNvPr id="12" name="TextBox 11">
            <a:extLst>
              <a:ext uri="{FF2B5EF4-FFF2-40B4-BE49-F238E27FC236}">
                <a16:creationId xmlns:a16="http://schemas.microsoft.com/office/drawing/2014/main" id="{AA84C8C3-720C-4EDF-8410-50943E55AA7B}"/>
              </a:ext>
            </a:extLst>
          </p:cNvPr>
          <p:cNvSpPr txBox="1"/>
          <p:nvPr/>
        </p:nvSpPr>
        <p:spPr>
          <a:xfrm>
            <a:off x="9371425" y="6488668"/>
            <a:ext cx="2088392" cy="369332"/>
          </a:xfrm>
          <a:prstGeom prst="rect">
            <a:avLst/>
          </a:prstGeom>
          <a:noFill/>
        </p:spPr>
        <p:txBody>
          <a:bodyPr wrap="none" rtlCol="0">
            <a:spAutoFit/>
          </a:bodyPr>
          <a:lstStyle/>
          <a:p>
            <a:r>
              <a:rPr lang="en-US" dirty="0"/>
              <a:t>Image by Mike Cahn</a:t>
            </a:r>
          </a:p>
        </p:txBody>
      </p:sp>
    </p:spTree>
    <p:extLst>
      <p:ext uri="{BB962C8B-B14F-4D97-AF65-F5344CB8AC3E}">
        <p14:creationId xmlns:p14="http://schemas.microsoft.com/office/powerpoint/2010/main" val="4215347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81000">
              <a:schemeClr val="accent1">
                <a:lumMod val="40000"/>
                <a:lumOff val="60000"/>
              </a:schemeClr>
            </a:gs>
            <a:gs pos="100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99EE1-6D99-42F7-9C9E-2B1BDF5E2D57}"/>
              </a:ext>
            </a:extLst>
          </p:cNvPr>
          <p:cNvSpPr>
            <a:spLocks noGrp="1"/>
          </p:cNvSpPr>
          <p:nvPr>
            <p:ph type="title"/>
          </p:nvPr>
        </p:nvSpPr>
        <p:spPr>
          <a:xfrm>
            <a:off x="4597130" y="932610"/>
            <a:ext cx="2556753" cy="885220"/>
          </a:xfrm>
        </p:spPr>
        <p:txBody>
          <a:bodyPr/>
          <a:lstStyle/>
          <a:p>
            <a:r>
              <a:rPr lang="en-US" dirty="0"/>
              <a:t>Rainwater</a:t>
            </a:r>
          </a:p>
        </p:txBody>
      </p:sp>
      <p:pic>
        <p:nvPicPr>
          <p:cNvPr id="4" name="Content Placeholder 3">
            <a:extLst>
              <a:ext uri="{FF2B5EF4-FFF2-40B4-BE49-F238E27FC236}">
                <a16:creationId xmlns:a16="http://schemas.microsoft.com/office/drawing/2014/main" id="{727AAC0F-E390-444F-BF67-14E2744E5C3E}"/>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t="22761" b="39303"/>
          <a:stretch/>
        </p:blipFill>
        <p:spPr bwMode="auto">
          <a:xfrm>
            <a:off x="1089497" y="1984444"/>
            <a:ext cx="10264303" cy="3784058"/>
          </a:xfrm>
          <a:prstGeom prst="rect">
            <a:avLst/>
          </a:prstGeom>
          <a:ln>
            <a:noFill/>
          </a:ln>
          <a:extLst>
            <a:ext uri="{53640926-AAD7-44D8-BBD7-CCE9431645EC}">
              <a14:shadowObscured xmlns:a14="http://schemas.microsoft.com/office/drawing/2010/main"/>
            </a:ext>
          </a:extLst>
        </p:spPr>
      </p:pic>
      <p:cxnSp>
        <p:nvCxnSpPr>
          <p:cNvPr id="6" name="Straight Arrow Connector 5">
            <a:extLst>
              <a:ext uri="{FF2B5EF4-FFF2-40B4-BE49-F238E27FC236}">
                <a16:creationId xmlns:a16="http://schemas.microsoft.com/office/drawing/2014/main" id="{B9D346BA-BF05-40A0-98A4-6954E2704985}"/>
              </a:ext>
            </a:extLst>
          </p:cNvPr>
          <p:cNvCxnSpPr>
            <a:cxnSpLocks/>
          </p:cNvCxnSpPr>
          <p:nvPr/>
        </p:nvCxnSpPr>
        <p:spPr>
          <a:xfrm>
            <a:off x="4040224" y="1680962"/>
            <a:ext cx="1322961" cy="799594"/>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D687123-7406-4491-BB82-18634ACBDF55}"/>
              </a:ext>
            </a:extLst>
          </p:cNvPr>
          <p:cNvCxnSpPr>
            <a:cxnSpLocks/>
          </p:cNvCxnSpPr>
          <p:nvPr/>
        </p:nvCxnSpPr>
        <p:spPr>
          <a:xfrm flipH="1">
            <a:off x="5875507" y="1610944"/>
            <a:ext cx="1559670" cy="828777"/>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6643C6A-89EF-47EC-BE75-B583F7EDF509}"/>
              </a:ext>
            </a:extLst>
          </p:cNvPr>
          <p:cNvCxnSpPr>
            <a:cxnSpLocks/>
          </p:cNvCxnSpPr>
          <p:nvPr/>
        </p:nvCxnSpPr>
        <p:spPr>
          <a:xfrm flipH="1">
            <a:off x="4484451" y="4951379"/>
            <a:ext cx="1101659" cy="1128408"/>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008F4FFC-8E6E-4298-B0AE-E0C958B44862}"/>
              </a:ext>
            </a:extLst>
          </p:cNvPr>
          <p:cNvSpPr txBox="1">
            <a:spLocks/>
          </p:cNvSpPr>
          <p:nvPr/>
        </p:nvSpPr>
        <p:spPr>
          <a:xfrm>
            <a:off x="2977069" y="5782078"/>
            <a:ext cx="2898437" cy="9701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Surface runoff</a:t>
            </a:r>
          </a:p>
        </p:txBody>
      </p:sp>
      <p:cxnSp>
        <p:nvCxnSpPr>
          <p:cNvPr id="24" name="Straight Arrow Connector 23">
            <a:extLst>
              <a:ext uri="{FF2B5EF4-FFF2-40B4-BE49-F238E27FC236}">
                <a16:creationId xmlns:a16="http://schemas.microsoft.com/office/drawing/2014/main" id="{25710440-931F-4B83-8EFB-78E86B9AC4D6}"/>
              </a:ext>
            </a:extLst>
          </p:cNvPr>
          <p:cNvCxnSpPr>
            <a:cxnSpLocks/>
          </p:cNvCxnSpPr>
          <p:nvPr/>
        </p:nvCxnSpPr>
        <p:spPr>
          <a:xfrm>
            <a:off x="6096000" y="4418280"/>
            <a:ext cx="0" cy="610920"/>
          </a:xfrm>
          <a:prstGeom prst="straightConnector1">
            <a:avLst/>
          </a:prstGeom>
          <a:ln w="603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999279F7-D495-4CD9-9B1F-88C723E47A88}"/>
              </a:ext>
            </a:extLst>
          </p:cNvPr>
          <p:cNvSpPr txBox="1">
            <a:spLocks/>
          </p:cNvSpPr>
          <p:nvPr/>
        </p:nvSpPr>
        <p:spPr>
          <a:xfrm>
            <a:off x="6262990" y="3876473"/>
            <a:ext cx="2898437" cy="705255"/>
          </a:xfrm>
          <a:prstGeom prst="rect">
            <a:avLst/>
          </a:prstGeom>
          <a:solidFill>
            <a:schemeClr val="accent4">
              <a:lumMod val="60000"/>
              <a:lumOff val="4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Infiltrates towards groundwater</a:t>
            </a:r>
          </a:p>
        </p:txBody>
      </p:sp>
    </p:spTree>
    <p:extLst>
      <p:ext uri="{BB962C8B-B14F-4D97-AF65-F5344CB8AC3E}">
        <p14:creationId xmlns:p14="http://schemas.microsoft.com/office/powerpoint/2010/main" val="601516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73E47A-7667-440D-908E-979F30CEEDC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76197" y="854960"/>
            <a:ext cx="11185743" cy="3504097"/>
          </a:xfrm>
          <a:prstGeom prst="rect">
            <a:avLst/>
          </a:prstGeom>
          <a:noFill/>
        </p:spPr>
      </p:pic>
      <p:pic>
        <p:nvPicPr>
          <p:cNvPr id="5" name="Picture 4">
            <a:extLst>
              <a:ext uri="{FF2B5EF4-FFF2-40B4-BE49-F238E27FC236}">
                <a16:creationId xmlns:a16="http://schemas.microsoft.com/office/drawing/2014/main" id="{EA500AA7-BEA8-4193-A617-A8205950A3B4}"/>
              </a:ext>
            </a:extLst>
          </p:cNvPr>
          <p:cNvPicPr/>
          <p:nvPr/>
        </p:nvPicPr>
        <p:blipFill rotWithShape="1">
          <a:blip r:embed="rId3">
            <a:extLst>
              <a:ext uri="{28A0092B-C50C-407E-A947-70E740481C1C}">
                <a14:useLocalDpi xmlns:a14="http://schemas.microsoft.com/office/drawing/2010/main" val="0"/>
              </a:ext>
            </a:extLst>
          </a:blip>
          <a:srcRect t="25352" b="3376"/>
          <a:stretch/>
        </p:blipFill>
        <p:spPr bwMode="auto">
          <a:xfrm>
            <a:off x="2409528" y="5009744"/>
            <a:ext cx="1945248" cy="1848255"/>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8C4B6828-8821-4E5F-8EEF-49F3F95A42BF}"/>
              </a:ext>
            </a:extLst>
          </p:cNvPr>
          <p:cNvPicPr/>
          <p:nvPr/>
        </p:nvPicPr>
        <p:blipFill rotWithShape="1">
          <a:blip r:embed="rId4" cstate="print">
            <a:extLst>
              <a:ext uri="{28A0092B-C50C-407E-A947-70E740481C1C}">
                <a14:useLocalDpi xmlns:a14="http://schemas.microsoft.com/office/drawing/2010/main" val="0"/>
              </a:ext>
            </a:extLst>
          </a:blip>
          <a:srcRect l="40811" t="40415" r="34444" b="28352"/>
          <a:stretch/>
        </p:blipFill>
        <p:spPr bwMode="auto">
          <a:xfrm>
            <a:off x="5899759" y="5009745"/>
            <a:ext cx="2204581" cy="18482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4054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9FC95-33E5-4384-847D-9BE2838F9EC1}"/>
              </a:ext>
            </a:extLst>
          </p:cNvPr>
          <p:cNvSpPr>
            <a:spLocks noGrp="1"/>
          </p:cNvSpPr>
          <p:nvPr>
            <p:ph type="title"/>
          </p:nvPr>
        </p:nvSpPr>
        <p:spPr/>
        <p:txBody>
          <a:bodyPr>
            <a:normAutofit/>
          </a:bodyPr>
          <a:lstStyle/>
          <a:p>
            <a:r>
              <a:rPr lang="en-US" sz="4800" b="1" dirty="0">
                <a:solidFill>
                  <a:schemeClr val="bg1"/>
                </a:solidFill>
              </a:rPr>
              <a:t>Turbidity of runoff</a:t>
            </a:r>
          </a:p>
        </p:txBody>
      </p:sp>
      <p:pic>
        <p:nvPicPr>
          <p:cNvPr id="4" name="Content Placeholder 3" descr="A picture containing table, wall, indoor, sitting&#10;&#10;Description generated with very high confidence">
            <a:extLst>
              <a:ext uri="{FF2B5EF4-FFF2-40B4-BE49-F238E27FC236}">
                <a16:creationId xmlns:a16="http://schemas.microsoft.com/office/drawing/2014/main" id="{543A068B-27CC-4AB3-8A23-1259457A4B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1906" y="1417639"/>
            <a:ext cx="8218394" cy="4438089"/>
          </a:xfrm>
          <a:prstGeom prst="rect">
            <a:avLst/>
          </a:prstGeom>
        </p:spPr>
      </p:pic>
      <p:sp>
        <p:nvSpPr>
          <p:cNvPr id="5" name="TextBox 4">
            <a:extLst>
              <a:ext uri="{FF2B5EF4-FFF2-40B4-BE49-F238E27FC236}">
                <a16:creationId xmlns:a16="http://schemas.microsoft.com/office/drawing/2014/main" id="{739DC85A-2A8A-4215-A549-3ED0F16A0533}"/>
              </a:ext>
            </a:extLst>
          </p:cNvPr>
          <p:cNvSpPr txBox="1"/>
          <p:nvPr/>
        </p:nvSpPr>
        <p:spPr>
          <a:xfrm>
            <a:off x="8944310" y="5919005"/>
            <a:ext cx="1075990" cy="400110"/>
          </a:xfrm>
          <a:prstGeom prst="rect">
            <a:avLst/>
          </a:prstGeom>
          <a:noFill/>
        </p:spPr>
        <p:txBody>
          <a:bodyPr wrap="square" rtlCol="0">
            <a:spAutoFit/>
          </a:bodyPr>
          <a:lstStyle/>
          <a:p>
            <a:r>
              <a:rPr lang="en-US" sz="2000" b="1" dirty="0"/>
              <a:t>PAM</a:t>
            </a:r>
          </a:p>
        </p:txBody>
      </p:sp>
      <p:sp>
        <p:nvSpPr>
          <p:cNvPr id="6" name="TextBox 5">
            <a:extLst>
              <a:ext uri="{FF2B5EF4-FFF2-40B4-BE49-F238E27FC236}">
                <a16:creationId xmlns:a16="http://schemas.microsoft.com/office/drawing/2014/main" id="{6B90E799-A5EC-4746-A836-ABA428EC7230}"/>
              </a:ext>
            </a:extLst>
          </p:cNvPr>
          <p:cNvSpPr txBox="1"/>
          <p:nvPr/>
        </p:nvSpPr>
        <p:spPr>
          <a:xfrm>
            <a:off x="3812702" y="5872406"/>
            <a:ext cx="1538487" cy="400110"/>
          </a:xfrm>
          <a:prstGeom prst="rect">
            <a:avLst/>
          </a:prstGeom>
          <a:noFill/>
        </p:spPr>
        <p:txBody>
          <a:bodyPr wrap="square" rtlCol="0">
            <a:spAutoFit/>
          </a:bodyPr>
          <a:lstStyle/>
          <a:p>
            <a:r>
              <a:rPr lang="en-US" sz="2000" b="1" dirty="0"/>
              <a:t>Barley</a:t>
            </a:r>
          </a:p>
        </p:txBody>
      </p:sp>
      <p:sp>
        <p:nvSpPr>
          <p:cNvPr id="7" name="TextBox 6">
            <a:extLst>
              <a:ext uri="{FF2B5EF4-FFF2-40B4-BE49-F238E27FC236}">
                <a16:creationId xmlns:a16="http://schemas.microsoft.com/office/drawing/2014/main" id="{27EADBB2-5F25-4A14-8509-4438C7B29440}"/>
              </a:ext>
            </a:extLst>
          </p:cNvPr>
          <p:cNvSpPr txBox="1"/>
          <p:nvPr/>
        </p:nvSpPr>
        <p:spPr>
          <a:xfrm>
            <a:off x="5386037" y="5896274"/>
            <a:ext cx="1464110" cy="400110"/>
          </a:xfrm>
          <a:prstGeom prst="rect">
            <a:avLst/>
          </a:prstGeom>
          <a:solidFill>
            <a:schemeClr val="bg1"/>
          </a:solidFill>
        </p:spPr>
        <p:txBody>
          <a:bodyPr wrap="square" rtlCol="0">
            <a:spAutoFit/>
          </a:bodyPr>
          <a:lstStyle/>
          <a:p>
            <a:r>
              <a:rPr lang="en-US" sz="2000" b="1" dirty="0"/>
              <a:t>Untreated</a:t>
            </a:r>
          </a:p>
        </p:txBody>
      </p:sp>
      <p:sp>
        <p:nvSpPr>
          <p:cNvPr id="8" name="TextBox 7">
            <a:extLst>
              <a:ext uri="{FF2B5EF4-FFF2-40B4-BE49-F238E27FC236}">
                <a16:creationId xmlns:a16="http://schemas.microsoft.com/office/drawing/2014/main" id="{41CFBF8A-3A28-45B4-823B-1562AC68B21D}"/>
              </a:ext>
            </a:extLst>
          </p:cNvPr>
          <p:cNvSpPr txBox="1"/>
          <p:nvPr/>
        </p:nvSpPr>
        <p:spPr>
          <a:xfrm rot="10800000" flipV="1">
            <a:off x="7391908" y="5912747"/>
            <a:ext cx="855198" cy="400110"/>
          </a:xfrm>
          <a:prstGeom prst="rect">
            <a:avLst/>
          </a:prstGeom>
          <a:noFill/>
        </p:spPr>
        <p:txBody>
          <a:bodyPr wrap="square" rtlCol="0">
            <a:spAutoFit/>
          </a:bodyPr>
          <a:lstStyle/>
          <a:p>
            <a:r>
              <a:rPr lang="en-US" sz="2000" b="1" dirty="0"/>
              <a:t>Mulch</a:t>
            </a:r>
          </a:p>
        </p:txBody>
      </p:sp>
      <p:sp>
        <p:nvSpPr>
          <p:cNvPr id="9" name="TextBox 8">
            <a:extLst>
              <a:ext uri="{FF2B5EF4-FFF2-40B4-BE49-F238E27FC236}">
                <a16:creationId xmlns:a16="http://schemas.microsoft.com/office/drawing/2014/main" id="{A4F713AC-733A-4885-B48C-FFDAB42B6DEE}"/>
              </a:ext>
            </a:extLst>
          </p:cNvPr>
          <p:cNvSpPr txBox="1"/>
          <p:nvPr/>
        </p:nvSpPr>
        <p:spPr>
          <a:xfrm>
            <a:off x="1884458" y="5858812"/>
            <a:ext cx="1033261" cy="707886"/>
          </a:xfrm>
          <a:prstGeom prst="rect">
            <a:avLst/>
          </a:prstGeom>
          <a:noFill/>
        </p:spPr>
        <p:txBody>
          <a:bodyPr wrap="square" rtlCol="0">
            <a:spAutoFit/>
          </a:bodyPr>
          <a:lstStyle/>
          <a:p>
            <a:r>
              <a:rPr lang="en-US" sz="2000" b="1" dirty="0"/>
              <a:t>Weed barrier</a:t>
            </a:r>
          </a:p>
        </p:txBody>
      </p:sp>
    </p:spTree>
    <p:extLst>
      <p:ext uri="{BB962C8B-B14F-4D97-AF65-F5344CB8AC3E}">
        <p14:creationId xmlns:p14="http://schemas.microsoft.com/office/powerpoint/2010/main" val="1985145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7993E-95FF-46BB-B640-CF212CAFE6A4}"/>
              </a:ext>
            </a:extLst>
          </p:cNvPr>
          <p:cNvSpPr>
            <a:spLocks noGrp="1"/>
          </p:cNvSpPr>
          <p:nvPr>
            <p:ph type="title"/>
          </p:nvPr>
        </p:nvSpPr>
        <p:spPr>
          <a:xfrm>
            <a:off x="725466" y="225469"/>
            <a:ext cx="10515600" cy="1052186"/>
          </a:xfrm>
        </p:spPr>
        <p:txBody>
          <a:bodyPr>
            <a:normAutofit/>
          </a:bodyPr>
          <a:lstStyle/>
          <a:p>
            <a:pPr algn="ctr"/>
            <a:r>
              <a:rPr lang="en-US" b="1" dirty="0">
                <a:solidFill>
                  <a:srgbClr val="FFFF00"/>
                </a:solidFill>
              </a:rPr>
              <a:t>Turbidity in 2017 (grab samples, Somis)</a:t>
            </a:r>
          </a:p>
        </p:txBody>
      </p:sp>
      <p:graphicFrame>
        <p:nvGraphicFramePr>
          <p:cNvPr id="4" name="Chart 3">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935459081"/>
              </p:ext>
            </p:extLst>
          </p:nvPr>
        </p:nvGraphicFramePr>
        <p:xfrm>
          <a:off x="450938" y="1039661"/>
          <a:ext cx="10333972" cy="545321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E85205EB-906E-49CB-8706-0AA035B2AC4B}"/>
              </a:ext>
            </a:extLst>
          </p:cNvPr>
          <p:cNvSpPr txBox="1"/>
          <p:nvPr/>
        </p:nvSpPr>
        <p:spPr>
          <a:xfrm>
            <a:off x="2582699" y="1437523"/>
            <a:ext cx="6656951" cy="400110"/>
          </a:xfrm>
          <a:prstGeom prst="rect">
            <a:avLst/>
          </a:prstGeom>
          <a:noFill/>
        </p:spPr>
        <p:txBody>
          <a:bodyPr wrap="none" rtlCol="0">
            <a:spAutoFit/>
          </a:bodyPr>
          <a:lstStyle/>
          <a:p>
            <a:r>
              <a:rPr lang="en-US" sz="2000" b="1" dirty="0"/>
              <a:t>Untreated &gt; rest (at </a:t>
            </a:r>
            <a:r>
              <a:rPr lang="en-US" sz="2000" b="1" i="1" dirty="0"/>
              <a:t>P</a:t>
            </a:r>
            <a:r>
              <a:rPr lang="en-US" sz="2000" b="1" dirty="0"/>
              <a:t>=0.05) at all dates, except PAM 3/21/17</a:t>
            </a:r>
          </a:p>
        </p:txBody>
      </p:sp>
    </p:spTree>
    <p:extLst>
      <p:ext uri="{BB962C8B-B14F-4D97-AF65-F5344CB8AC3E}">
        <p14:creationId xmlns:p14="http://schemas.microsoft.com/office/powerpoint/2010/main" val="894034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7993E-95FF-46BB-B640-CF212CAFE6A4}"/>
              </a:ext>
            </a:extLst>
          </p:cNvPr>
          <p:cNvSpPr>
            <a:spLocks noGrp="1"/>
          </p:cNvSpPr>
          <p:nvPr>
            <p:ph type="title"/>
          </p:nvPr>
        </p:nvSpPr>
        <p:spPr>
          <a:xfrm>
            <a:off x="725466" y="225469"/>
            <a:ext cx="10515600" cy="1052186"/>
          </a:xfrm>
        </p:spPr>
        <p:txBody>
          <a:bodyPr>
            <a:normAutofit/>
          </a:bodyPr>
          <a:lstStyle/>
          <a:p>
            <a:pPr algn="ctr"/>
            <a:r>
              <a:rPr lang="en-US" b="1" dirty="0">
                <a:solidFill>
                  <a:srgbClr val="FFFF00"/>
                </a:solidFill>
              </a:rPr>
              <a:t>Turbidity in 2018 (grab samples, Somis)</a:t>
            </a:r>
          </a:p>
        </p:txBody>
      </p:sp>
      <p:graphicFrame>
        <p:nvGraphicFramePr>
          <p:cNvPr id="5" name="Chart 4">
            <a:extLst>
              <a:ext uri="{FF2B5EF4-FFF2-40B4-BE49-F238E27FC236}">
                <a16:creationId xmlns:a16="http://schemas.microsoft.com/office/drawing/2014/main" id="{CE08112A-44A3-4C71-B5B2-CD68B6E86C98}"/>
              </a:ext>
            </a:extLst>
          </p:cNvPr>
          <p:cNvGraphicFramePr>
            <a:graphicFrameLocks/>
          </p:cNvGraphicFramePr>
          <p:nvPr>
            <p:extLst>
              <p:ext uri="{D42A27DB-BD31-4B8C-83A1-F6EECF244321}">
                <p14:modId xmlns:p14="http://schemas.microsoft.com/office/powerpoint/2010/main" val="3362151875"/>
              </p:ext>
            </p:extLst>
          </p:nvPr>
        </p:nvGraphicFramePr>
        <p:xfrm>
          <a:off x="413359" y="1189973"/>
          <a:ext cx="11053175" cy="527806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EDDB0C46-4C1E-4153-BD08-E570B530E3E0}"/>
              </a:ext>
            </a:extLst>
          </p:cNvPr>
          <p:cNvSpPr txBox="1"/>
          <p:nvPr/>
        </p:nvSpPr>
        <p:spPr>
          <a:xfrm>
            <a:off x="3871609" y="1556426"/>
            <a:ext cx="3211457" cy="400110"/>
          </a:xfrm>
          <a:prstGeom prst="rect">
            <a:avLst/>
          </a:prstGeom>
          <a:noFill/>
        </p:spPr>
        <p:txBody>
          <a:bodyPr wrap="none" rtlCol="0">
            <a:spAutoFit/>
          </a:bodyPr>
          <a:lstStyle/>
          <a:p>
            <a:r>
              <a:rPr lang="en-US" sz="2000" b="1" dirty="0"/>
              <a:t>Untreated &gt; rest (at </a:t>
            </a:r>
            <a:r>
              <a:rPr lang="en-US" sz="2000" b="1" i="1" dirty="0"/>
              <a:t>P</a:t>
            </a:r>
            <a:r>
              <a:rPr lang="en-US" sz="2000" b="1" dirty="0"/>
              <a:t>=0.05)</a:t>
            </a:r>
          </a:p>
        </p:txBody>
      </p:sp>
      <p:cxnSp>
        <p:nvCxnSpPr>
          <p:cNvPr id="6" name="Straight Arrow Connector 5">
            <a:extLst>
              <a:ext uri="{FF2B5EF4-FFF2-40B4-BE49-F238E27FC236}">
                <a16:creationId xmlns:a16="http://schemas.microsoft.com/office/drawing/2014/main" id="{E3865F6F-9142-4593-8F95-96EAC6B02167}"/>
              </a:ext>
            </a:extLst>
          </p:cNvPr>
          <p:cNvCxnSpPr>
            <a:cxnSpLocks/>
          </p:cNvCxnSpPr>
          <p:nvPr/>
        </p:nvCxnSpPr>
        <p:spPr>
          <a:xfrm flipH="1">
            <a:off x="6824870" y="3750365"/>
            <a:ext cx="477078" cy="503583"/>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2CF9AA6-5BE1-4019-8CB3-28FF771642C9}"/>
              </a:ext>
            </a:extLst>
          </p:cNvPr>
          <p:cNvSpPr txBox="1"/>
          <p:nvPr/>
        </p:nvSpPr>
        <p:spPr>
          <a:xfrm>
            <a:off x="7301948" y="3288700"/>
            <a:ext cx="1908313" cy="923330"/>
          </a:xfrm>
          <a:prstGeom prst="rect">
            <a:avLst/>
          </a:prstGeom>
          <a:noFill/>
        </p:spPr>
        <p:txBody>
          <a:bodyPr wrap="square" rtlCol="0">
            <a:spAutoFit/>
          </a:bodyPr>
          <a:lstStyle/>
          <a:p>
            <a:r>
              <a:rPr lang="en-US" b="1" dirty="0"/>
              <a:t>Turbid runoff</a:t>
            </a:r>
          </a:p>
          <a:p>
            <a:r>
              <a:rPr lang="en-US" b="1" dirty="0"/>
              <a:t> from gopher hole </a:t>
            </a:r>
          </a:p>
          <a:p>
            <a:endParaRPr lang="en-US" b="1" dirty="0"/>
          </a:p>
        </p:txBody>
      </p:sp>
    </p:spTree>
    <p:extLst>
      <p:ext uri="{BB962C8B-B14F-4D97-AF65-F5344CB8AC3E}">
        <p14:creationId xmlns:p14="http://schemas.microsoft.com/office/powerpoint/2010/main" val="3878238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83000">
              <a:srgbClr val="85A4D8"/>
            </a:gs>
            <a:gs pos="75000">
              <a:schemeClr val="accent1">
                <a:lumMod val="40000"/>
                <a:lumOff val="60000"/>
              </a:schemeClr>
            </a:gs>
            <a:gs pos="95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7993E-95FF-46BB-B640-CF212CAFE6A4}"/>
              </a:ext>
            </a:extLst>
          </p:cNvPr>
          <p:cNvSpPr>
            <a:spLocks noGrp="1"/>
          </p:cNvSpPr>
          <p:nvPr>
            <p:ph type="title"/>
          </p:nvPr>
        </p:nvSpPr>
        <p:spPr>
          <a:xfrm>
            <a:off x="725466" y="225469"/>
            <a:ext cx="10515600" cy="1052186"/>
          </a:xfrm>
        </p:spPr>
        <p:txBody>
          <a:bodyPr>
            <a:normAutofit/>
          </a:bodyPr>
          <a:lstStyle/>
          <a:p>
            <a:pPr algn="ctr"/>
            <a:r>
              <a:rPr lang="en-US" sz="5400" b="1" dirty="0"/>
              <a:t>Turbidity in 2018 (first flush): Somis</a:t>
            </a:r>
          </a:p>
        </p:txBody>
      </p:sp>
      <p:sp>
        <p:nvSpPr>
          <p:cNvPr id="4" name="TextBox 3">
            <a:extLst>
              <a:ext uri="{FF2B5EF4-FFF2-40B4-BE49-F238E27FC236}">
                <a16:creationId xmlns:a16="http://schemas.microsoft.com/office/drawing/2014/main" id="{EDDB0C46-4C1E-4153-BD08-E570B530E3E0}"/>
              </a:ext>
            </a:extLst>
          </p:cNvPr>
          <p:cNvSpPr txBox="1"/>
          <p:nvPr/>
        </p:nvSpPr>
        <p:spPr>
          <a:xfrm>
            <a:off x="8621955" y="6432476"/>
            <a:ext cx="3211457" cy="400110"/>
          </a:xfrm>
          <a:prstGeom prst="rect">
            <a:avLst/>
          </a:prstGeom>
          <a:noFill/>
        </p:spPr>
        <p:txBody>
          <a:bodyPr wrap="none" rtlCol="0">
            <a:spAutoFit/>
          </a:bodyPr>
          <a:lstStyle/>
          <a:p>
            <a:r>
              <a:rPr lang="en-US" sz="2000" b="1" dirty="0"/>
              <a:t>Untreated &gt; rest (at </a:t>
            </a:r>
            <a:r>
              <a:rPr lang="en-US" sz="2000" b="1" i="1" dirty="0"/>
              <a:t>P</a:t>
            </a:r>
            <a:r>
              <a:rPr lang="en-US" sz="2000" b="1" dirty="0"/>
              <a:t>=0.05)</a:t>
            </a:r>
          </a:p>
        </p:txBody>
      </p:sp>
      <p:graphicFrame>
        <p:nvGraphicFramePr>
          <p:cNvPr id="6" name="Chart 5">
            <a:extLst>
              <a:ext uri="{FF2B5EF4-FFF2-40B4-BE49-F238E27FC236}">
                <a16:creationId xmlns:a16="http://schemas.microsoft.com/office/drawing/2014/main" id="{E1E6DBA4-7C3C-4A56-B996-4FF72FC76F82}"/>
              </a:ext>
            </a:extLst>
          </p:cNvPr>
          <p:cNvGraphicFramePr>
            <a:graphicFrameLocks/>
          </p:cNvGraphicFramePr>
          <p:nvPr>
            <p:extLst>
              <p:ext uri="{D42A27DB-BD31-4B8C-83A1-F6EECF244321}">
                <p14:modId xmlns:p14="http://schemas.microsoft.com/office/powerpoint/2010/main" val="1331347085"/>
              </p:ext>
            </p:extLst>
          </p:nvPr>
        </p:nvGraphicFramePr>
        <p:xfrm>
          <a:off x="387287" y="1277655"/>
          <a:ext cx="11483788" cy="5244169"/>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Arrow Connector 6">
            <a:extLst>
              <a:ext uri="{FF2B5EF4-FFF2-40B4-BE49-F238E27FC236}">
                <a16:creationId xmlns:a16="http://schemas.microsoft.com/office/drawing/2014/main" id="{667A796E-CBA6-49A2-9E98-CCF9CB9F5370}"/>
              </a:ext>
            </a:extLst>
          </p:cNvPr>
          <p:cNvCxnSpPr>
            <a:cxnSpLocks/>
          </p:cNvCxnSpPr>
          <p:nvPr/>
        </p:nvCxnSpPr>
        <p:spPr>
          <a:xfrm>
            <a:off x="7768432" y="4388615"/>
            <a:ext cx="0" cy="56727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D54909-801D-4419-A7EA-A1B0CD903341}"/>
              </a:ext>
            </a:extLst>
          </p:cNvPr>
          <p:cNvSpPr txBox="1"/>
          <p:nvPr/>
        </p:nvSpPr>
        <p:spPr>
          <a:xfrm>
            <a:off x="6864383" y="4019283"/>
            <a:ext cx="1690527" cy="369332"/>
          </a:xfrm>
          <a:prstGeom prst="rect">
            <a:avLst/>
          </a:prstGeom>
          <a:noFill/>
        </p:spPr>
        <p:txBody>
          <a:bodyPr wrap="none" rtlCol="0">
            <a:spAutoFit/>
          </a:bodyPr>
          <a:lstStyle/>
          <a:p>
            <a:r>
              <a:rPr lang="en-US" dirty="0"/>
              <a:t>No PAM applied</a:t>
            </a:r>
          </a:p>
        </p:txBody>
      </p:sp>
      <p:cxnSp>
        <p:nvCxnSpPr>
          <p:cNvPr id="10" name="Straight Arrow Connector 9">
            <a:extLst>
              <a:ext uri="{FF2B5EF4-FFF2-40B4-BE49-F238E27FC236}">
                <a16:creationId xmlns:a16="http://schemas.microsoft.com/office/drawing/2014/main" id="{B8E8792C-B87E-40A5-B75E-B3FA367D6BF9}"/>
              </a:ext>
            </a:extLst>
          </p:cNvPr>
          <p:cNvCxnSpPr>
            <a:cxnSpLocks/>
          </p:cNvCxnSpPr>
          <p:nvPr/>
        </p:nvCxnSpPr>
        <p:spPr>
          <a:xfrm>
            <a:off x="4883135" y="4585585"/>
            <a:ext cx="0" cy="67967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7EB562B-D5F2-4DB9-B0A8-257DC1FF5DA0}"/>
              </a:ext>
            </a:extLst>
          </p:cNvPr>
          <p:cNvSpPr txBox="1"/>
          <p:nvPr/>
        </p:nvSpPr>
        <p:spPr>
          <a:xfrm>
            <a:off x="3637089" y="4216253"/>
            <a:ext cx="2492092" cy="369332"/>
          </a:xfrm>
          <a:prstGeom prst="rect">
            <a:avLst/>
          </a:prstGeom>
          <a:noFill/>
        </p:spPr>
        <p:txBody>
          <a:bodyPr wrap="none" rtlCol="0">
            <a:spAutoFit/>
          </a:bodyPr>
          <a:lstStyle/>
          <a:p>
            <a:r>
              <a:rPr lang="en-US" dirty="0"/>
              <a:t>Soil from plastic removal</a:t>
            </a:r>
          </a:p>
        </p:txBody>
      </p:sp>
      <p:cxnSp>
        <p:nvCxnSpPr>
          <p:cNvPr id="15" name="Straight Arrow Connector 14">
            <a:extLst>
              <a:ext uri="{FF2B5EF4-FFF2-40B4-BE49-F238E27FC236}">
                <a16:creationId xmlns:a16="http://schemas.microsoft.com/office/drawing/2014/main" id="{606761D3-0C4F-4C9F-8776-0B50920C1765}"/>
              </a:ext>
            </a:extLst>
          </p:cNvPr>
          <p:cNvCxnSpPr>
            <a:cxnSpLocks/>
          </p:cNvCxnSpPr>
          <p:nvPr/>
        </p:nvCxnSpPr>
        <p:spPr>
          <a:xfrm>
            <a:off x="2077182" y="4400919"/>
            <a:ext cx="0" cy="67967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9EF3D81-5FA8-4512-8B82-43BA2442DE99}"/>
              </a:ext>
            </a:extLst>
          </p:cNvPr>
          <p:cNvSpPr txBox="1"/>
          <p:nvPr/>
        </p:nvSpPr>
        <p:spPr>
          <a:xfrm>
            <a:off x="1382466" y="3878966"/>
            <a:ext cx="1669431" cy="369332"/>
          </a:xfrm>
          <a:prstGeom prst="rect">
            <a:avLst/>
          </a:prstGeom>
          <a:noFill/>
        </p:spPr>
        <p:txBody>
          <a:bodyPr wrap="none" rtlCol="0">
            <a:spAutoFit/>
          </a:bodyPr>
          <a:lstStyle/>
          <a:p>
            <a:r>
              <a:rPr lang="en-US" dirty="0"/>
              <a:t>After replanting</a:t>
            </a:r>
          </a:p>
        </p:txBody>
      </p:sp>
    </p:spTree>
    <p:extLst>
      <p:ext uri="{BB962C8B-B14F-4D97-AF65-F5344CB8AC3E}">
        <p14:creationId xmlns:p14="http://schemas.microsoft.com/office/powerpoint/2010/main" val="2345409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83000">
              <a:srgbClr val="85A4D8"/>
            </a:gs>
            <a:gs pos="75000">
              <a:schemeClr val="accent1">
                <a:lumMod val="40000"/>
                <a:lumOff val="60000"/>
              </a:schemeClr>
            </a:gs>
            <a:gs pos="95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7993E-95FF-46BB-B640-CF212CAFE6A4}"/>
              </a:ext>
            </a:extLst>
          </p:cNvPr>
          <p:cNvSpPr>
            <a:spLocks noGrp="1"/>
          </p:cNvSpPr>
          <p:nvPr>
            <p:ph type="title"/>
          </p:nvPr>
        </p:nvSpPr>
        <p:spPr>
          <a:xfrm>
            <a:off x="725466" y="225469"/>
            <a:ext cx="10515600" cy="1052186"/>
          </a:xfrm>
        </p:spPr>
        <p:txBody>
          <a:bodyPr>
            <a:normAutofit/>
          </a:bodyPr>
          <a:lstStyle/>
          <a:p>
            <a:pPr algn="ctr"/>
            <a:r>
              <a:rPr lang="en-US" sz="4000" b="1" dirty="0"/>
              <a:t>Turbidity at 5 dates in 2018 (first flush): S. Maria </a:t>
            </a:r>
          </a:p>
        </p:txBody>
      </p:sp>
      <p:sp>
        <p:nvSpPr>
          <p:cNvPr id="4" name="TextBox 3">
            <a:extLst>
              <a:ext uri="{FF2B5EF4-FFF2-40B4-BE49-F238E27FC236}">
                <a16:creationId xmlns:a16="http://schemas.microsoft.com/office/drawing/2014/main" id="{EDDB0C46-4C1E-4153-BD08-E570B530E3E0}"/>
              </a:ext>
            </a:extLst>
          </p:cNvPr>
          <p:cNvSpPr txBox="1"/>
          <p:nvPr/>
        </p:nvSpPr>
        <p:spPr>
          <a:xfrm>
            <a:off x="7196566" y="6401697"/>
            <a:ext cx="4724307" cy="400110"/>
          </a:xfrm>
          <a:prstGeom prst="rect">
            <a:avLst/>
          </a:prstGeom>
          <a:noFill/>
        </p:spPr>
        <p:txBody>
          <a:bodyPr wrap="none" rtlCol="0">
            <a:spAutoFit/>
          </a:bodyPr>
          <a:lstStyle/>
          <a:p>
            <a:r>
              <a:rPr lang="en-US" sz="2000" b="1" dirty="0"/>
              <a:t>Untreated &gt; rest (at </a:t>
            </a:r>
            <a:r>
              <a:rPr lang="en-US" sz="2000" b="1" i="1" dirty="0"/>
              <a:t>P</a:t>
            </a:r>
            <a:r>
              <a:rPr lang="en-US" sz="2000" b="1" dirty="0"/>
              <a:t>=0.05) at most dates</a:t>
            </a:r>
          </a:p>
        </p:txBody>
      </p:sp>
      <p:graphicFrame>
        <p:nvGraphicFramePr>
          <p:cNvPr id="12" name="Chart 11">
            <a:extLst>
              <a:ext uri="{FF2B5EF4-FFF2-40B4-BE49-F238E27FC236}">
                <a16:creationId xmlns:a16="http://schemas.microsoft.com/office/drawing/2014/main" id="{6D8163BA-6C0C-49C6-8844-3A53CEC1C20B}"/>
              </a:ext>
            </a:extLst>
          </p:cNvPr>
          <p:cNvGraphicFramePr>
            <a:graphicFrameLocks/>
          </p:cNvGraphicFramePr>
          <p:nvPr>
            <p:extLst>
              <p:ext uri="{D42A27DB-BD31-4B8C-83A1-F6EECF244321}">
                <p14:modId xmlns:p14="http://schemas.microsoft.com/office/powerpoint/2010/main" val="1898786169"/>
              </p:ext>
            </p:extLst>
          </p:nvPr>
        </p:nvGraphicFramePr>
        <p:xfrm>
          <a:off x="267313" y="1418342"/>
          <a:ext cx="11431906" cy="50141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04662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77000">
              <a:schemeClr val="accent1">
                <a:lumMod val="40000"/>
                <a:lumOff val="60000"/>
              </a:schemeClr>
            </a:gs>
            <a:gs pos="8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20248-1322-4ED2-BF16-391B439BB77B}"/>
              </a:ext>
            </a:extLst>
          </p:cNvPr>
          <p:cNvSpPr>
            <a:spLocks noGrp="1"/>
          </p:cNvSpPr>
          <p:nvPr>
            <p:ph type="title"/>
          </p:nvPr>
        </p:nvSpPr>
        <p:spPr>
          <a:xfrm>
            <a:off x="838200" y="365125"/>
            <a:ext cx="11353800" cy="1325563"/>
          </a:xfrm>
          <a:gradFill>
            <a:gsLst>
              <a:gs pos="94000">
                <a:schemeClr val="accent1">
                  <a:lumMod val="40000"/>
                  <a:lumOff val="60000"/>
                </a:schemeClr>
              </a:gs>
              <a:gs pos="94000">
                <a:schemeClr val="accent1">
                  <a:lumMod val="95000"/>
                  <a:lumOff val="5000"/>
                </a:schemeClr>
              </a:gs>
              <a:gs pos="100000">
                <a:schemeClr val="accent1">
                  <a:lumMod val="60000"/>
                </a:schemeClr>
              </a:gs>
            </a:gsLst>
            <a:path path="circle">
              <a:fillToRect l="50000" t="130000" r="50000" b="-30000"/>
            </a:path>
          </a:gradFill>
        </p:spPr>
        <p:txBody>
          <a:bodyPr>
            <a:normAutofit fontScale="90000"/>
          </a:bodyPr>
          <a:lstStyle/>
          <a:p>
            <a:br>
              <a:rPr lang="en-US" dirty="0"/>
            </a:br>
            <a:r>
              <a:rPr lang="en-US" b="1" dirty="0"/>
              <a:t>    SB County: Hoop Structures Ordinance Amendment    ( Project) Environmental Impact Report (EIR)</a:t>
            </a:r>
          </a:p>
        </p:txBody>
      </p:sp>
      <p:sp>
        <p:nvSpPr>
          <p:cNvPr id="3" name="Content Placeholder 2">
            <a:extLst>
              <a:ext uri="{FF2B5EF4-FFF2-40B4-BE49-F238E27FC236}">
                <a16:creationId xmlns:a16="http://schemas.microsoft.com/office/drawing/2014/main" id="{50C00EDF-B442-43C0-A6C9-98492A71147E}"/>
              </a:ext>
            </a:extLst>
          </p:cNvPr>
          <p:cNvSpPr>
            <a:spLocks noGrp="1"/>
          </p:cNvSpPr>
          <p:nvPr>
            <p:ph idx="1"/>
          </p:nvPr>
        </p:nvSpPr>
        <p:spPr>
          <a:xfrm>
            <a:off x="838200" y="2120347"/>
            <a:ext cx="10333383" cy="4056615"/>
          </a:xfrm>
        </p:spPr>
        <p:txBody>
          <a:bodyPr/>
          <a:lstStyle/>
          <a:p>
            <a:pPr marL="0" indent="0">
              <a:buNone/>
            </a:pPr>
            <a:r>
              <a:rPr lang="en-US" dirty="0"/>
              <a:t>“If multiple hoop structures are arranged together in rows, the covers will direct runoff to the narrow portions of ground surface located in between the individual rows (i.e., “anchor row” or “post row” gutters). Over time, the concentration of runoff into these newly channelized gutters can create a scouring effect that would result in increased soil erosion, exacerbated by increased runoff velocities within the gutters. Increased soil erosion can lead to greater silt and sediment levels in the runoff, which could adversely affect surface water quality.”</a:t>
            </a:r>
          </a:p>
        </p:txBody>
      </p:sp>
    </p:spTree>
    <p:extLst>
      <p:ext uri="{BB962C8B-B14F-4D97-AF65-F5344CB8AC3E}">
        <p14:creationId xmlns:p14="http://schemas.microsoft.com/office/powerpoint/2010/main" val="3482455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7993E-95FF-46BB-B640-CF212CAFE6A4}"/>
              </a:ext>
            </a:extLst>
          </p:cNvPr>
          <p:cNvSpPr>
            <a:spLocks noGrp="1"/>
          </p:cNvSpPr>
          <p:nvPr>
            <p:ph type="title"/>
          </p:nvPr>
        </p:nvSpPr>
        <p:spPr>
          <a:xfrm>
            <a:off x="725466" y="225469"/>
            <a:ext cx="10515600" cy="1052186"/>
          </a:xfrm>
        </p:spPr>
        <p:txBody>
          <a:bodyPr>
            <a:normAutofit/>
          </a:bodyPr>
          <a:lstStyle/>
          <a:p>
            <a:pPr algn="ctr"/>
            <a:r>
              <a:rPr lang="en-US" b="1" dirty="0">
                <a:solidFill>
                  <a:srgbClr val="FFFF00"/>
                </a:solidFill>
              </a:rPr>
              <a:t>Sediment in 2018 (after 3.25”rain)</a:t>
            </a:r>
          </a:p>
        </p:txBody>
      </p:sp>
      <p:graphicFrame>
        <p:nvGraphicFramePr>
          <p:cNvPr id="4" name="Chart 3">
            <a:extLst>
              <a:ext uri="{FF2B5EF4-FFF2-40B4-BE49-F238E27FC236}">
                <a16:creationId xmlns:a16="http://schemas.microsoft.com/office/drawing/2014/main" id="{1D11B2E1-59A9-4DF7-9CBE-8092677E133C}"/>
              </a:ext>
            </a:extLst>
          </p:cNvPr>
          <p:cNvGraphicFramePr>
            <a:graphicFrameLocks/>
          </p:cNvGraphicFramePr>
          <p:nvPr>
            <p:extLst>
              <p:ext uri="{D42A27DB-BD31-4B8C-83A1-F6EECF244321}">
                <p14:modId xmlns:p14="http://schemas.microsoft.com/office/powerpoint/2010/main" val="726901863"/>
              </p:ext>
            </p:extLst>
          </p:nvPr>
        </p:nvGraphicFramePr>
        <p:xfrm>
          <a:off x="413359" y="1277655"/>
          <a:ext cx="10827707" cy="523587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65F7ABE5-9FEB-4091-8194-9621EB9034ED}"/>
              </a:ext>
            </a:extLst>
          </p:cNvPr>
          <p:cNvSpPr txBox="1"/>
          <p:nvPr/>
        </p:nvSpPr>
        <p:spPr>
          <a:xfrm>
            <a:off x="3871609" y="1556426"/>
            <a:ext cx="3131306" cy="400110"/>
          </a:xfrm>
          <a:prstGeom prst="rect">
            <a:avLst/>
          </a:prstGeom>
          <a:noFill/>
        </p:spPr>
        <p:txBody>
          <a:bodyPr wrap="none" rtlCol="0">
            <a:spAutoFit/>
          </a:bodyPr>
          <a:lstStyle/>
          <a:p>
            <a:r>
              <a:rPr lang="en-US" sz="2000" b="1" dirty="0"/>
              <a:t>Untreated &gt; rest (at </a:t>
            </a:r>
            <a:r>
              <a:rPr lang="en-US" sz="2000" b="1" i="1" dirty="0"/>
              <a:t>P</a:t>
            </a:r>
            <a:r>
              <a:rPr lang="en-US" sz="2000" b="1" dirty="0"/>
              <a:t>=0.05)</a:t>
            </a:r>
          </a:p>
        </p:txBody>
      </p:sp>
      <p:sp>
        <p:nvSpPr>
          <p:cNvPr id="6" name="TextBox 5">
            <a:extLst>
              <a:ext uri="{FF2B5EF4-FFF2-40B4-BE49-F238E27FC236}">
                <a16:creationId xmlns:a16="http://schemas.microsoft.com/office/drawing/2014/main" id="{5A6E34CD-0412-4EE3-B0C2-91C99DE307BE}"/>
              </a:ext>
            </a:extLst>
          </p:cNvPr>
          <p:cNvSpPr txBox="1"/>
          <p:nvPr/>
        </p:nvSpPr>
        <p:spPr>
          <a:xfrm>
            <a:off x="3327346" y="3681037"/>
            <a:ext cx="3534686" cy="369332"/>
          </a:xfrm>
          <a:prstGeom prst="rect">
            <a:avLst/>
          </a:prstGeom>
          <a:noFill/>
        </p:spPr>
        <p:txBody>
          <a:bodyPr wrap="none" rtlCol="0">
            <a:spAutoFit/>
          </a:bodyPr>
          <a:lstStyle/>
          <a:p>
            <a:r>
              <a:rPr lang="en-US" dirty="0"/>
              <a:t>Soil moved from bed sides on fabric</a:t>
            </a:r>
          </a:p>
        </p:txBody>
      </p:sp>
      <p:cxnSp>
        <p:nvCxnSpPr>
          <p:cNvPr id="7" name="Straight Arrow Connector 6">
            <a:extLst>
              <a:ext uri="{FF2B5EF4-FFF2-40B4-BE49-F238E27FC236}">
                <a16:creationId xmlns:a16="http://schemas.microsoft.com/office/drawing/2014/main" id="{DEB5A71A-8A7A-4FA0-B1A4-1D7AB4A30687}"/>
              </a:ext>
            </a:extLst>
          </p:cNvPr>
          <p:cNvCxnSpPr>
            <a:cxnSpLocks/>
          </p:cNvCxnSpPr>
          <p:nvPr/>
        </p:nvCxnSpPr>
        <p:spPr>
          <a:xfrm flipH="1">
            <a:off x="4625788" y="4050369"/>
            <a:ext cx="270794" cy="61576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4654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7993E-95FF-46BB-B640-CF212CAFE6A4}"/>
              </a:ext>
            </a:extLst>
          </p:cNvPr>
          <p:cNvSpPr>
            <a:spLocks noGrp="1"/>
          </p:cNvSpPr>
          <p:nvPr>
            <p:ph type="title"/>
          </p:nvPr>
        </p:nvSpPr>
        <p:spPr>
          <a:xfrm>
            <a:off x="725466" y="225469"/>
            <a:ext cx="10515600" cy="1052186"/>
          </a:xfrm>
        </p:spPr>
        <p:txBody>
          <a:bodyPr>
            <a:normAutofit/>
          </a:bodyPr>
          <a:lstStyle/>
          <a:p>
            <a:pPr algn="ctr"/>
            <a:r>
              <a:rPr lang="en-US" b="1" dirty="0">
                <a:solidFill>
                  <a:srgbClr val="FFFF00"/>
                </a:solidFill>
              </a:rPr>
              <a:t>Sediment in 2018 (after 0.1”rain, S. Maria)</a:t>
            </a:r>
          </a:p>
        </p:txBody>
      </p:sp>
      <p:graphicFrame>
        <p:nvGraphicFramePr>
          <p:cNvPr id="5" name="Chart 4">
            <a:extLst>
              <a:ext uri="{FF2B5EF4-FFF2-40B4-BE49-F238E27FC236}">
                <a16:creationId xmlns:a16="http://schemas.microsoft.com/office/drawing/2014/main" id="{AF19FA3F-59CE-404A-80C3-48372B25FF99}"/>
              </a:ext>
            </a:extLst>
          </p:cNvPr>
          <p:cNvGraphicFramePr>
            <a:graphicFrameLocks/>
          </p:cNvGraphicFramePr>
          <p:nvPr>
            <p:extLst>
              <p:ext uri="{D42A27DB-BD31-4B8C-83A1-F6EECF244321}">
                <p14:modId xmlns:p14="http://schemas.microsoft.com/office/powerpoint/2010/main" val="3067329788"/>
              </p:ext>
            </p:extLst>
          </p:nvPr>
        </p:nvGraphicFramePr>
        <p:xfrm>
          <a:off x="225468" y="1277655"/>
          <a:ext cx="11015598" cy="535487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59D54828-52A4-49DB-9E0B-8D6815E31568}"/>
              </a:ext>
            </a:extLst>
          </p:cNvPr>
          <p:cNvSpPr txBox="1"/>
          <p:nvPr/>
        </p:nvSpPr>
        <p:spPr>
          <a:xfrm>
            <a:off x="4085617" y="1702341"/>
            <a:ext cx="3131306" cy="400110"/>
          </a:xfrm>
          <a:prstGeom prst="rect">
            <a:avLst/>
          </a:prstGeom>
          <a:noFill/>
        </p:spPr>
        <p:txBody>
          <a:bodyPr wrap="none" rtlCol="0">
            <a:spAutoFit/>
          </a:bodyPr>
          <a:lstStyle/>
          <a:p>
            <a:r>
              <a:rPr lang="en-US" sz="2000" b="1" dirty="0"/>
              <a:t>Untreated &gt; rest (at </a:t>
            </a:r>
            <a:r>
              <a:rPr lang="en-US" sz="2000" b="1" i="1" dirty="0"/>
              <a:t>P</a:t>
            </a:r>
            <a:r>
              <a:rPr lang="en-US" sz="2000" b="1" dirty="0"/>
              <a:t>=0.05)</a:t>
            </a:r>
          </a:p>
        </p:txBody>
      </p:sp>
      <p:cxnSp>
        <p:nvCxnSpPr>
          <p:cNvPr id="6" name="Straight Arrow Connector 5">
            <a:extLst>
              <a:ext uri="{FF2B5EF4-FFF2-40B4-BE49-F238E27FC236}">
                <a16:creationId xmlns:a16="http://schemas.microsoft.com/office/drawing/2014/main" id="{2D13F79C-ED0A-47B0-8106-BDDC816CAE15}"/>
              </a:ext>
            </a:extLst>
          </p:cNvPr>
          <p:cNvCxnSpPr>
            <a:cxnSpLocks/>
          </p:cNvCxnSpPr>
          <p:nvPr/>
        </p:nvCxnSpPr>
        <p:spPr>
          <a:xfrm>
            <a:off x="7826188" y="4679576"/>
            <a:ext cx="295835" cy="51098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696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95996">
              <a:srgbClr val="31538F"/>
            </a:gs>
            <a:gs pos="84000">
              <a:schemeClr val="accent1">
                <a:lumMod val="40000"/>
                <a:lumOff val="60000"/>
              </a:schemeClr>
            </a:gs>
            <a:gs pos="8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76073-DDD3-4650-99D2-026516628693}"/>
              </a:ext>
            </a:extLst>
          </p:cNvPr>
          <p:cNvSpPr>
            <a:spLocks noGrp="1"/>
          </p:cNvSpPr>
          <p:nvPr>
            <p:ph type="title"/>
          </p:nvPr>
        </p:nvSpPr>
        <p:spPr>
          <a:xfrm>
            <a:off x="1034970" y="955434"/>
            <a:ext cx="10515600" cy="1325563"/>
          </a:xfrm>
        </p:spPr>
        <p:txBody>
          <a:bodyPr/>
          <a:lstStyle/>
          <a:p>
            <a:r>
              <a:rPr lang="en-US" dirty="0"/>
              <a:t>Mangiafico et al. 2009- </a:t>
            </a:r>
            <a:r>
              <a:rPr lang="en-US" dirty="0" err="1"/>
              <a:t>Hort</a:t>
            </a:r>
            <a:r>
              <a:rPr lang="en-US" dirty="0"/>
              <a:t> Technology (work from Ventura county)</a:t>
            </a:r>
          </a:p>
        </p:txBody>
      </p:sp>
      <p:sp>
        <p:nvSpPr>
          <p:cNvPr id="3" name="Content Placeholder 2">
            <a:extLst>
              <a:ext uri="{FF2B5EF4-FFF2-40B4-BE49-F238E27FC236}">
                <a16:creationId xmlns:a16="http://schemas.microsoft.com/office/drawing/2014/main" id="{79B4AFD0-F0C8-4A41-96E4-25D039B7D882}"/>
              </a:ext>
            </a:extLst>
          </p:cNvPr>
          <p:cNvSpPr>
            <a:spLocks noGrp="1"/>
          </p:cNvSpPr>
          <p:nvPr>
            <p:ph idx="1"/>
          </p:nvPr>
        </p:nvSpPr>
        <p:spPr>
          <a:xfrm>
            <a:off x="1034970" y="2506662"/>
            <a:ext cx="10515600" cy="4351338"/>
          </a:xfrm>
        </p:spPr>
        <p:txBody>
          <a:bodyPr/>
          <a:lstStyle/>
          <a:p>
            <a:r>
              <a:rPr lang="en-US" dirty="0"/>
              <a:t>Constituents in runoff exceeding benchmarks for surface waters included turbidity, chlorpyrifos, and some organochlorine pesticides. When detected, chlorpyrifos concentration was linearly related to sample turbidity (</a:t>
            </a:r>
            <a:r>
              <a:rPr lang="en-US" i="1" dirty="0"/>
              <a:t>P</a:t>
            </a:r>
            <a:r>
              <a:rPr lang="en-US" dirty="0"/>
              <a:t> = 0.0025, </a:t>
            </a:r>
            <a:r>
              <a:rPr lang="en-US" i="1" dirty="0"/>
              <a:t>r</a:t>
            </a:r>
            <a:r>
              <a:rPr lang="en-US" i="1" baseline="30000" dirty="0"/>
              <a:t>2</a:t>
            </a:r>
            <a:r>
              <a:rPr lang="en-US" dirty="0"/>
              <a:t> = 0.49). This suggests that the </a:t>
            </a:r>
            <a:r>
              <a:rPr lang="en-US" u="sng" dirty="0"/>
              <a:t>retention of waterborne sediments on-site may be an effective method for mitigating runoff of this pesticide</a:t>
            </a:r>
            <a:r>
              <a:rPr lang="en-US" dirty="0"/>
              <a:t>.</a:t>
            </a:r>
          </a:p>
        </p:txBody>
      </p:sp>
    </p:spTree>
    <p:extLst>
      <p:ext uri="{BB962C8B-B14F-4D97-AF65-F5344CB8AC3E}">
        <p14:creationId xmlns:p14="http://schemas.microsoft.com/office/powerpoint/2010/main" val="3884267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44000">
              <a:schemeClr val="accent1">
                <a:lumMod val="40000"/>
                <a:lumOff val="60000"/>
              </a:schemeClr>
            </a:gs>
            <a:gs pos="67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64FCD-B338-436F-8A82-6F2A455FC077}"/>
              </a:ext>
            </a:extLst>
          </p:cNvPr>
          <p:cNvSpPr>
            <a:spLocks noGrp="1"/>
          </p:cNvSpPr>
          <p:nvPr>
            <p:ph type="title"/>
          </p:nvPr>
        </p:nvSpPr>
        <p:spPr>
          <a:xfrm>
            <a:off x="1189073" y="0"/>
            <a:ext cx="10730347" cy="1325563"/>
          </a:xfrm>
        </p:spPr>
        <p:txBody>
          <a:bodyPr/>
          <a:lstStyle/>
          <a:p>
            <a:r>
              <a:rPr lang="en-US" b="1" dirty="0">
                <a:solidFill>
                  <a:srgbClr val="FFFF00"/>
                </a:solidFill>
              </a:rPr>
              <a:t>Phosphorus in first flush of runoff, Somis </a:t>
            </a:r>
          </a:p>
        </p:txBody>
      </p:sp>
      <p:graphicFrame>
        <p:nvGraphicFramePr>
          <p:cNvPr id="4" name="Chart 3">
            <a:extLst>
              <a:ext uri="{FF2B5EF4-FFF2-40B4-BE49-F238E27FC236}">
                <a16:creationId xmlns:a16="http://schemas.microsoft.com/office/drawing/2014/main" id="{F3B19753-FFCC-4293-8FA5-FC06A4ABF7B9}"/>
              </a:ext>
            </a:extLst>
          </p:cNvPr>
          <p:cNvGraphicFramePr>
            <a:graphicFrameLocks/>
          </p:cNvGraphicFramePr>
          <p:nvPr>
            <p:extLst>
              <p:ext uri="{D42A27DB-BD31-4B8C-83A1-F6EECF244321}">
                <p14:modId xmlns:p14="http://schemas.microsoft.com/office/powerpoint/2010/main" val="1534683112"/>
              </p:ext>
            </p:extLst>
          </p:nvPr>
        </p:nvGraphicFramePr>
        <p:xfrm>
          <a:off x="424070" y="1007165"/>
          <a:ext cx="10986051" cy="575144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3ED9FE1E-183E-4EDB-9165-38495F310858}"/>
              </a:ext>
            </a:extLst>
          </p:cNvPr>
          <p:cNvSpPr txBox="1"/>
          <p:nvPr/>
        </p:nvSpPr>
        <p:spPr>
          <a:xfrm>
            <a:off x="2818927" y="2101895"/>
            <a:ext cx="4933595" cy="461665"/>
          </a:xfrm>
          <a:prstGeom prst="rect">
            <a:avLst/>
          </a:prstGeom>
          <a:noFill/>
        </p:spPr>
        <p:txBody>
          <a:bodyPr wrap="none" rtlCol="0">
            <a:spAutoFit/>
          </a:bodyPr>
          <a:lstStyle/>
          <a:p>
            <a:r>
              <a:rPr lang="en-US" sz="2400" b="1" dirty="0"/>
              <a:t>24-85% less than from untreated soil </a:t>
            </a:r>
          </a:p>
        </p:txBody>
      </p:sp>
      <p:sp>
        <p:nvSpPr>
          <p:cNvPr id="6" name="Left Brace 5">
            <a:extLst>
              <a:ext uri="{FF2B5EF4-FFF2-40B4-BE49-F238E27FC236}">
                <a16:creationId xmlns:a16="http://schemas.microsoft.com/office/drawing/2014/main" id="{5FF4A2F6-C224-43BE-B2CF-4348DCC38171}"/>
              </a:ext>
            </a:extLst>
          </p:cNvPr>
          <p:cNvSpPr/>
          <p:nvPr/>
        </p:nvSpPr>
        <p:spPr>
          <a:xfrm>
            <a:off x="7752522" y="1643270"/>
            <a:ext cx="410817" cy="1470991"/>
          </a:xfrm>
          <a:prstGeom prst="leftBrace">
            <a:avLst/>
          </a:prstGeom>
          <a:noFill/>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22720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8AFAD2-FE71-4572-80A7-5E8353F3C165}"/>
              </a:ext>
            </a:extLst>
          </p:cNvPr>
          <p:cNvSpPr txBox="1"/>
          <p:nvPr/>
        </p:nvSpPr>
        <p:spPr>
          <a:xfrm>
            <a:off x="1887166" y="587210"/>
            <a:ext cx="8893717" cy="523220"/>
          </a:xfrm>
          <a:prstGeom prst="rect">
            <a:avLst/>
          </a:prstGeom>
          <a:noFill/>
        </p:spPr>
        <p:txBody>
          <a:bodyPr wrap="none" rtlCol="0">
            <a:spAutoFit/>
          </a:bodyPr>
          <a:lstStyle/>
          <a:p>
            <a:r>
              <a:rPr lang="en-US" sz="2800" b="1" dirty="0"/>
              <a:t>NO</a:t>
            </a:r>
            <a:r>
              <a:rPr lang="en-US" sz="2800" b="1" baseline="-25000" dirty="0"/>
              <a:t>3</a:t>
            </a:r>
            <a:r>
              <a:rPr lang="en-US" sz="2800" b="1" dirty="0"/>
              <a:t>-N in runoff (first flush), averaged of 5 sampling events</a:t>
            </a:r>
          </a:p>
        </p:txBody>
      </p:sp>
      <p:sp>
        <p:nvSpPr>
          <p:cNvPr id="10" name="TextBox 9">
            <a:extLst>
              <a:ext uri="{FF2B5EF4-FFF2-40B4-BE49-F238E27FC236}">
                <a16:creationId xmlns:a16="http://schemas.microsoft.com/office/drawing/2014/main" id="{AAE6CDCB-4D56-4119-A2E7-2413934BF0F1}"/>
              </a:ext>
            </a:extLst>
          </p:cNvPr>
          <p:cNvSpPr txBox="1"/>
          <p:nvPr/>
        </p:nvSpPr>
        <p:spPr>
          <a:xfrm>
            <a:off x="2201580" y="5471128"/>
            <a:ext cx="9757992" cy="1015663"/>
          </a:xfrm>
          <a:prstGeom prst="rect">
            <a:avLst/>
          </a:prstGeom>
          <a:noFill/>
        </p:spPr>
        <p:txBody>
          <a:bodyPr wrap="none" rtlCol="0">
            <a:spAutoFit/>
          </a:bodyPr>
          <a:lstStyle/>
          <a:p>
            <a:r>
              <a:rPr lang="en-US" sz="2000" b="1" dirty="0"/>
              <a:t>Significantly   &lt;  than untreated (</a:t>
            </a:r>
            <a:r>
              <a:rPr lang="en-US" sz="2000" b="1" i="1" dirty="0"/>
              <a:t>P</a:t>
            </a:r>
            <a:r>
              <a:rPr lang="en-US" sz="2000" b="1" dirty="0"/>
              <a:t>=0.05) during 1 (barley) or 2 (mulch) out of 5 rain events, </a:t>
            </a:r>
          </a:p>
          <a:p>
            <a:r>
              <a:rPr lang="en-US" sz="2000" u="sng" dirty="0"/>
              <a:t>BUT</a:t>
            </a:r>
          </a:p>
          <a:p>
            <a:r>
              <a:rPr lang="en-US" sz="2000" b="1" dirty="0"/>
              <a:t>Reduced flow in mulch and barley during light rain = lower or no runoff compared to other </a:t>
            </a:r>
          </a:p>
        </p:txBody>
      </p:sp>
      <p:cxnSp>
        <p:nvCxnSpPr>
          <p:cNvPr id="12" name="Straight Arrow Connector 11">
            <a:extLst>
              <a:ext uri="{FF2B5EF4-FFF2-40B4-BE49-F238E27FC236}">
                <a16:creationId xmlns:a16="http://schemas.microsoft.com/office/drawing/2014/main" id="{DAB43FE3-1EDC-4BB3-8992-9E14356EFCB5}"/>
              </a:ext>
            </a:extLst>
          </p:cNvPr>
          <p:cNvCxnSpPr>
            <a:cxnSpLocks/>
          </p:cNvCxnSpPr>
          <p:nvPr/>
        </p:nvCxnSpPr>
        <p:spPr>
          <a:xfrm flipV="1">
            <a:off x="6978422" y="4795735"/>
            <a:ext cx="628608" cy="59158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548558B-110E-4A2B-A083-AF5A0FF8A65E}"/>
              </a:ext>
            </a:extLst>
          </p:cNvPr>
          <p:cNvCxnSpPr>
            <a:cxnSpLocks/>
          </p:cNvCxnSpPr>
          <p:nvPr/>
        </p:nvCxnSpPr>
        <p:spPr>
          <a:xfrm flipH="1" flipV="1">
            <a:off x="2596948" y="5057169"/>
            <a:ext cx="528760" cy="39153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Chart 10">
            <a:extLst>
              <a:ext uri="{FF2B5EF4-FFF2-40B4-BE49-F238E27FC236}">
                <a16:creationId xmlns:a16="http://schemas.microsoft.com/office/drawing/2014/main" id="{0C35CF5A-B37F-4501-B8D3-F73E82EAABE0}"/>
              </a:ext>
            </a:extLst>
          </p:cNvPr>
          <p:cNvGraphicFramePr/>
          <p:nvPr>
            <p:extLst>
              <p:ext uri="{D42A27DB-BD31-4B8C-83A1-F6EECF244321}">
                <p14:modId xmlns:p14="http://schemas.microsoft.com/office/powerpoint/2010/main" val="2824597383"/>
              </p:ext>
            </p:extLst>
          </p:nvPr>
        </p:nvGraphicFramePr>
        <p:xfrm>
          <a:off x="583660" y="1927277"/>
          <a:ext cx="4951377" cy="29462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a:extLst>
              <a:ext uri="{FF2B5EF4-FFF2-40B4-BE49-F238E27FC236}">
                <a16:creationId xmlns:a16="http://schemas.microsoft.com/office/drawing/2014/main" id="{EAB6EA31-9127-4161-ACAC-A531BDD9B5EA}"/>
              </a:ext>
            </a:extLst>
          </p:cNvPr>
          <p:cNvGraphicFramePr/>
          <p:nvPr>
            <p:extLst>
              <p:ext uri="{D42A27DB-BD31-4B8C-83A1-F6EECF244321}">
                <p14:modId xmlns:p14="http://schemas.microsoft.com/office/powerpoint/2010/main" val="596336327"/>
              </p:ext>
            </p:extLst>
          </p:nvPr>
        </p:nvGraphicFramePr>
        <p:xfrm>
          <a:off x="5826868" y="1969850"/>
          <a:ext cx="5369668" cy="28258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7627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86A544F4-29D3-4582-810F-57EEE0092B79}"/>
              </a:ext>
            </a:extLst>
          </p:cNvPr>
          <p:cNvGraphicFramePr/>
          <p:nvPr>
            <p:extLst>
              <p:ext uri="{D42A27DB-BD31-4B8C-83A1-F6EECF244321}">
                <p14:modId xmlns:p14="http://schemas.microsoft.com/office/powerpoint/2010/main" val="2279444080"/>
              </p:ext>
            </p:extLst>
          </p:nvPr>
        </p:nvGraphicFramePr>
        <p:xfrm>
          <a:off x="369651" y="2231899"/>
          <a:ext cx="5077838" cy="33171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A1EDDB63-7F77-44E4-8497-30AE6F0CBF8C}"/>
              </a:ext>
            </a:extLst>
          </p:cNvPr>
          <p:cNvGraphicFramePr/>
          <p:nvPr>
            <p:extLst>
              <p:ext uri="{D42A27DB-BD31-4B8C-83A1-F6EECF244321}">
                <p14:modId xmlns:p14="http://schemas.microsoft.com/office/powerpoint/2010/main" val="203524742"/>
              </p:ext>
            </p:extLst>
          </p:nvPr>
        </p:nvGraphicFramePr>
        <p:xfrm>
          <a:off x="5525311" y="2101175"/>
          <a:ext cx="5820382" cy="331713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398AFAD2-FE71-4572-80A7-5E8353F3C165}"/>
              </a:ext>
            </a:extLst>
          </p:cNvPr>
          <p:cNvSpPr txBox="1"/>
          <p:nvPr/>
        </p:nvSpPr>
        <p:spPr>
          <a:xfrm>
            <a:off x="3171217" y="879040"/>
            <a:ext cx="5418150" cy="400110"/>
          </a:xfrm>
          <a:prstGeom prst="rect">
            <a:avLst/>
          </a:prstGeom>
          <a:noFill/>
        </p:spPr>
        <p:txBody>
          <a:bodyPr wrap="none" rtlCol="0">
            <a:spAutoFit/>
          </a:bodyPr>
          <a:lstStyle/>
          <a:p>
            <a:r>
              <a:rPr lang="en-US" sz="2000" b="1" dirty="0"/>
              <a:t>NO</a:t>
            </a:r>
            <a:r>
              <a:rPr lang="en-US" sz="2000" b="1" baseline="-25000" dirty="0"/>
              <a:t>3</a:t>
            </a:r>
            <a:r>
              <a:rPr lang="en-US" sz="2000" b="1" dirty="0"/>
              <a:t>-N in leachate, averaged of 5 sampling events</a:t>
            </a:r>
          </a:p>
        </p:txBody>
      </p:sp>
      <p:sp>
        <p:nvSpPr>
          <p:cNvPr id="7" name="Oval 6">
            <a:extLst>
              <a:ext uri="{FF2B5EF4-FFF2-40B4-BE49-F238E27FC236}">
                <a16:creationId xmlns:a16="http://schemas.microsoft.com/office/drawing/2014/main" id="{DD77E1BB-B718-4CDE-9A55-08074E63B4C2}"/>
              </a:ext>
            </a:extLst>
          </p:cNvPr>
          <p:cNvSpPr/>
          <p:nvPr/>
        </p:nvSpPr>
        <p:spPr>
          <a:xfrm>
            <a:off x="778213" y="3861881"/>
            <a:ext cx="1974715" cy="20428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8DBFAE9-3DAC-41CA-B8B1-7E3B2999C20D}"/>
              </a:ext>
            </a:extLst>
          </p:cNvPr>
          <p:cNvSpPr/>
          <p:nvPr/>
        </p:nvSpPr>
        <p:spPr>
          <a:xfrm>
            <a:off x="6232188" y="3861880"/>
            <a:ext cx="1974715" cy="20428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AE6CDCB-4D56-4119-A2E7-2413934BF0F1}"/>
              </a:ext>
            </a:extLst>
          </p:cNvPr>
          <p:cNvSpPr txBox="1"/>
          <p:nvPr/>
        </p:nvSpPr>
        <p:spPr>
          <a:xfrm>
            <a:off x="2457855" y="6101670"/>
            <a:ext cx="4381136" cy="400110"/>
          </a:xfrm>
          <a:prstGeom prst="rect">
            <a:avLst/>
          </a:prstGeom>
          <a:noFill/>
        </p:spPr>
        <p:txBody>
          <a:bodyPr wrap="none" rtlCol="0">
            <a:spAutoFit/>
          </a:bodyPr>
          <a:lstStyle/>
          <a:p>
            <a:r>
              <a:rPr lang="en-US" sz="2000" b="1" dirty="0"/>
              <a:t>Significantly (</a:t>
            </a:r>
            <a:r>
              <a:rPr lang="en-US" sz="2000" b="1" i="1" dirty="0"/>
              <a:t>P&lt;</a:t>
            </a:r>
            <a:r>
              <a:rPr lang="en-US" sz="2000" b="1" dirty="0"/>
              <a:t>0.05)  &lt;  than untreated</a:t>
            </a:r>
          </a:p>
        </p:txBody>
      </p:sp>
      <p:cxnSp>
        <p:nvCxnSpPr>
          <p:cNvPr id="12" name="Straight Arrow Connector 11">
            <a:extLst>
              <a:ext uri="{FF2B5EF4-FFF2-40B4-BE49-F238E27FC236}">
                <a16:creationId xmlns:a16="http://schemas.microsoft.com/office/drawing/2014/main" id="{DAB43FE3-1EDC-4BB3-8992-9E14356EFCB5}"/>
              </a:ext>
            </a:extLst>
          </p:cNvPr>
          <p:cNvCxnSpPr>
            <a:cxnSpLocks/>
          </p:cNvCxnSpPr>
          <p:nvPr/>
        </p:nvCxnSpPr>
        <p:spPr>
          <a:xfrm flipV="1">
            <a:off x="5447489" y="5710137"/>
            <a:ext cx="1138138" cy="39153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548558B-110E-4A2B-A083-AF5A0FF8A65E}"/>
              </a:ext>
            </a:extLst>
          </p:cNvPr>
          <p:cNvCxnSpPr>
            <a:cxnSpLocks/>
          </p:cNvCxnSpPr>
          <p:nvPr/>
        </p:nvCxnSpPr>
        <p:spPr>
          <a:xfrm flipH="1" flipV="1">
            <a:off x="2379810" y="5710137"/>
            <a:ext cx="528760" cy="39153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336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7993E-95FF-46BB-B640-CF212CAFE6A4}"/>
              </a:ext>
            </a:extLst>
          </p:cNvPr>
          <p:cNvSpPr>
            <a:spLocks noGrp="1"/>
          </p:cNvSpPr>
          <p:nvPr>
            <p:ph type="title"/>
          </p:nvPr>
        </p:nvSpPr>
        <p:spPr>
          <a:xfrm>
            <a:off x="725466" y="225469"/>
            <a:ext cx="10515600" cy="1052186"/>
          </a:xfrm>
        </p:spPr>
        <p:txBody>
          <a:bodyPr>
            <a:normAutofit fontScale="90000"/>
          </a:bodyPr>
          <a:lstStyle/>
          <a:p>
            <a:pPr algn="ctr"/>
            <a:r>
              <a:rPr lang="en-US" b="1" dirty="0">
                <a:solidFill>
                  <a:srgbClr val="FFFF00"/>
                </a:solidFill>
              </a:rPr>
              <a:t>Soil analyses under treatments, Somis, Apr 2018</a:t>
            </a:r>
          </a:p>
        </p:txBody>
      </p:sp>
      <p:graphicFrame>
        <p:nvGraphicFramePr>
          <p:cNvPr id="3" name="Table 2">
            <a:extLst>
              <a:ext uri="{FF2B5EF4-FFF2-40B4-BE49-F238E27FC236}">
                <a16:creationId xmlns:a16="http://schemas.microsoft.com/office/drawing/2014/main" id="{BB97171E-05BD-4182-9771-BABF68E5CD5D}"/>
              </a:ext>
            </a:extLst>
          </p:cNvPr>
          <p:cNvGraphicFramePr>
            <a:graphicFrameLocks noGrp="1"/>
          </p:cNvGraphicFramePr>
          <p:nvPr>
            <p:extLst>
              <p:ext uri="{D42A27DB-BD31-4B8C-83A1-F6EECF244321}">
                <p14:modId xmlns:p14="http://schemas.microsoft.com/office/powerpoint/2010/main" val="1310040132"/>
              </p:ext>
            </p:extLst>
          </p:nvPr>
        </p:nvGraphicFramePr>
        <p:xfrm>
          <a:off x="2065175" y="1531808"/>
          <a:ext cx="8061650" cy="3459480"/>
        </p:xfrm>
        <a:graphic>
          <a:graphicData uri="http://schemas.openxmlformats.org/drawingml/2006/table">
            <a:tbl>
              <a:tblPr>
                <a:tableStyleId>{5C22544A-7EE6-4342-B048-85BDC9FD1C3A}</a:tableStyleId>
              </a:tblPr>
              <a:tblGrid>
                <a:gridCol w="1713326">
                  <a:extLst>
                    <a:ext uri="{9D8B030D-6E8A-4147-A177-3AD203B41FA5}">
                      <a16:colId xmlns:a16="http://schemas.microsoft.com/office/drawing/2014/main" val="232831908"/>
                    </a:ext>
                  </a:extLst>
                </a:gridCol>
                <a:gridCol w="1636364">
                  <a:extLst>
                    <a:ext uri="{9D8B030D-6E8A-4147-A177-3AD203B41FA5}">
                      <a16:colId xmlns:a16="http://schemas.microsoft.com/office/drawing/2014/main" val="1990700969"/>
                    </a:ext>
                  </a:extLst>
                </a:gridCol>
                <a:gridCol w="1272323">
                  <a:extLst>
                    <a:ext uri="{9D8B030D-6E8A-4147-A177-3AD203B41FA5}">
                      <a16:colId xmlns:a16="http://schemas.microsoft.com/office/drawing/2014/main" val="4066394361"/>
                    </a:ext>
                  </a:extLst>
                </a:gridCol>
                <a:gridCol w="2069061">
                  <a:extLst>
                    <a:ext uri="{9D8B030D-6E8A-4147-A177-3AD203B41FA5}">
                      <a16:colId xmlns:a16="http://schemas.microsoft.com/office/drawing/2014/main" val="4290540556"/>
                    </a:ext>
                  </a:extLst>
                </a:gridCol>
                <a:gridCol w="1370576">
                  <a:extLst>
                    <a:ext uri="{9D8B030D-6E8A-4147-A177-3AD203B41FA5}">
                      <a16:colId xmlns:a16="http://schemas.microsoft.com/office/drawing/2014/main" val="979720085"/>
                    </a:ext>
                  </a:extLst>
                </a:gridCol>
              </a:tblGrid>
              <a:tr h="472751">
                <a:tc>
                  <a:txBody>
                    <a:bodyPr/>
                    <a:lstStyle/>
                    <a:p>
                      <a:pPr algn="ctr" fontAlgn="b"/>
                      <a:endParaRPr lang="en-US" sz="3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3200" u="none" strike="noStrike" dirty="0">
                          <a:solidFill>
                            <a:srgbClr val="7030A0"/>
                          </a:solidFill>
                          <a:effectLst/>
                        </a:rPr>
                        <a:t>Moisture,</a:t>
                      </a:r>
                      <a:r>
                        <a:rPr lang="en-US" sz="3200" u="none" strike="noStrike" dirty="0">
                          <a:effectLst/>
                        </a:rPr>
                        <a:t> %</a:t>
                      </a:r>
                      <a:endParaRPr lang="en-US" sz="3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800" u="none" strike="noStrike" dirty="0">
                          <a:effectLst/>
                        </a:rPr>
                        <a:t>At P=0.05</a:t>
                      </a:r>
                      <a:endParaRPr lang="en-US" sz="2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3200" u="none" strike="noStrike" dirty="0">
                          <a:solidFill>
                            <a:srgbClr val="FF0000"/>
                          </a:solidFill>
                          <a:effectLst/>
                        </a:rPr>
                        <a:t>NO3-N,</a:t>
                      </a:r>
                      <a:r>
                        <a:rPr lang="en-US" sz="3200" u="none" strike="noStrike" dirty="0">
                          <a:effectLst/>
                        </a:rPr>
                        <a:t> ppm</a:t>
                      </a:r>
                      <a:endParaRPr lang="en-US" sz="3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800" u="none" strike="noStrike" dirty="0">
                          <a:effectLst/>
                        </a:rPr>
                        <a:t>At P=0.05</a:t>
                      </a:r>
                      <a:endParaRPr lang="en-US" sz="2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01231495"/>
                  </a:ext>
                </a:extLst>
              </a:tr>
              <a:tr h="472751">
                <a:tc>
                  <a:txBody>
                    <a:bodyPr/>
                    <a:lstStyle/>
                    <a:p>
                      <a:pPr algn="ctr" fontAlgn="b"/>
                      <a:r>
                        <a:rPr lang="en-US" sz="3200" u="none" strike="noStrike">
                          <a:effectLst/>
                        </a:rPr>
                        <a:t>Untreated</a:t>
                      </a:r>
                      <a:endParaRPr lang="en-US" sz="32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3200" u="none" strike="noStrike" dirty="0">
                          <a:effectLst/>
                        </a:rPr>
                        <a:t>18.5</a:t>
                      </a:r>
                      <a:endParaRPr lang="en-US" sz="3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3200" u="none" strike="noStrike">
                          <a:effectLst/>
                        </a:rPr>
                        <a:t>b</a:t>
                      </a:r>
                      <a:endParaRPr lang="en-US" sz="32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3200" u="none" strike="noStrike" dirty="0">
                          <a:effectLst/>
                        </a:rPr>
                        <a:t>28</a:t>
                      </a:r>
                      <a:endParaRPr lang="en-US" sz="3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3200" u="none" strike="noStrike">
                          <a:effectLst/>
                        </a:rPr>
                        <a:t>a</a:t>
                      </a:r>
                      <a:endParaRPr lang="en-US" sz="32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679906942"/>
                  </a:ext>
                </a:extLst>
              </a:tr>
              <a:tr h="472751">
                <a:tc>
                  <a:txBody>
                    <a:bodyPr/>
                    <a:lstStyle/>
                    <a:p>
                      <a:pPr algn="ctr" fontAlgn="b"/>
                      <a:r>
                        <a:rPr lang="en-US" sz="3200" u="none" strike="noStrike">
                          <a:effectLst/>
                        </a:rPr>
                        <a:t>Fabric</a:t>
                      </a:r>
                      <a:endParaRPr lang="en-US" sz="32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3200" u="none" strike="noStrike">
                          <a:effectLst/>
                        </a:rPr>
                        <a:t>18.4</a:t>
                      </a:r>
                      <a:endParaRPr lang="en-US" sz="32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3200" u="none" strike="noStrike">
                          <a:effectLst/>
                        </a:rPr>
                        <a:t>b</a:t>
                      </a:r>
                      <a:endParaRPr lang="en-US" sz="32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3200" u="none" strike="noStrike" dirty="0">
                          <a:effectLst/>
                        </a:rPr>
                        <a:t>22</a:t>
                      </a:r>
                      <a:endParaRPr lang="en-US" sz="3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3200" u="none" strike="noStrike">
                          <a:effectLst/>
                        </a:rPr>
                        <a:t>a</a:t>
                      </a:r>
                      <a:endParaRPr lang="en-US" sz="32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849744659"/>
                  </a:ext>
                </a:extLst>
              </a:tr>
              <a:tr h="472751">
                <a:tc>
                  <a:txBody>
                    <a:bodyPr/>
                    <a:lstStyle/>
                    <a:p>
                      <a:pPr algn="ctr" fontAlgn="b"/>
                      <a:r>
                        <a:rPr lang="en-US" sz="3200" u="none" strike="noStrike" dirty="0">
                          <a:effectLst/>
                        </a:rPr>
                        <a:t>Mulch</a:t>
                      </a:r>
                      <a:endParaRPr lang="en-US" sz="3200" b="0" i="0" u="none" strike="noStrike" dirty="0">
                        <a:solidFill>
                          <a:srgbClr val="000000"/>
                        </a:solidFill>
                        <a:effectLst/>
                        <a:latin typeface="Calibri" panose="020F0502020204030204" pitchFamily="34" charset="0"/>
                      </a:endParaRPr>
                    </a:p>
                  </a:txBody>
                  <a:tcPr marL="7620" marR="7620" marT="7620" marB="0" anchor="b">
                    <a:solidFill>
                      <a:schemeClr val="accent4">
                        <a:lumMod val="40000"/>
                        <a:lumOff val="60000"/>
                      </a:schemeClr>
                    </a:solidFill>
                  </a:tcPr>
                </a:tc>
                <a:tc>
                  <a:txBody>
                    <a:bodyPr/>
                    <a:lstStyle/>
                    <a:p>
                      <a:pPr algn="ctr" fontAlgn="b"/>
                      <a:r>
                        <a:rPr lang="en-US" sz="3200" u="none" strike="noStrike" dirty="0">
                          <a:effectLst/>
                        </a:rPr>
                        <a:t>20.8</a:t>
                      </a:r>
                      <a:endParaRPr lang="en-US" sz="3200" b="0" i="0" u="none" strike="noStrike" dirty="0">
                        <a:solidFill>
                          <a:srgbClr val="000000"/>
                        </a:solidFill>
                        <a:effectLst/>
                        <a:latin typeface="Calibri" panose="020F0502020204030204" pitchFamily="34" charset="0"/>
                      </a:endParaRPr>
                    </a:p>
                  </a:txBody>
                  <a:tcPr marL="7620" marR="7620" marT="7620" marB="0" anchor="b">
                    <a:solidFill>
                      <a:schemeClr val="accent4">
                        <a:lumMod val="40000"/>
                        <a:lumOff val="60000"/>
                      </a:schemeClr>
                    </a:solidFill>
                  </a:tcPr>
                </a:tc>
                <a:tc>
                  <a:txBody>
                    <a:bodyPr/>
                    <a:lstStyle/>
                    <a:p>
                      <a:pPr algn="ctr" fontAlgn="b"/>
                      <a:r>
                        <a:rPr lang="en-US" sz="3200" u="none" strike="noStrike" dirty="0">
                          <a:effectLst/>
                        </a:rPr>
                        <a:t>a</a:t>
                      </a:r>
                      <a:endParaRPr lang="en-US" sz="3200" b="0" i="0" u="none" strike="noStrike" dirty="0">
                        <a:solidFill>
                          <a:srgbClr val="000000"/>
                        </a:solidFill>
                        <a:effectLst/>
                        <a:latin typeface="Calibri" panose="020F0502020204030204" pitchFamily="34" charset="0"/>
                      </a:endParaRPr>
                    </a:p>
                  </a:txBody>
                  <a:tcPr marL="7620" marR="7620" marT="7620" marB="0" anchor="b">
                    <a:solidFill>
                      <a:schemeClr val="accent4">
                        <a:lumMod val="40000"/>
                        <a:lumOff val="60000"/>
                      </a:schemeClr>
                    </a:solidFill>
                  </a:tcPr>
                </a:tc>
                <a:tc>
                  <a:txBody>
                    <a:bodyPr/>
                    <a:lstStyle/>
                    <a:p>
                      <a:pPr algn="ctr" fontAlgn="b"/>
                      <a:r>
                        <a:rPr lang="en-US" sz="3200" u="none" strike="noStrike" dirty="0">
                          <a:effectLst/>
                        </a:rPr>
                        <a:t>7.8</a:t>
                      </a:r>
                      <a:endParaRPr lang="en-US" sz="3200" b="0" i="0" u="none" strike="noStrike" dirty="0">
                        <a:solidFill>
                          <a:srgbClr val="000000"/>
                        </a:solidFill>
                        <a:effectLst/>
                        <a:latin typeface="Calibri" panose="020F0502020204030204" pitchFamily="34" charset="0"/>
                      </a:endParaRPr>
                    </a:p>
                  </a:txBody>
                  <a:tcPr marL="7620" marR="7620" marT="7620" marB="0" anchor="b">
                    <a:solidFill>
                      <a:schemeClr val="accent4">
                        <a:lumMod val="40000"/>
                        <a:lumOff val="60000"/>
                      </a:schemeClr>
                    </a:solidFill>
                  </a:tcPr>
                </a:tc>
                <a:tc>
                  <a:txBody>
                    <a:bodyPr/>
                    <a:lstStyle/>
                    <a:p>
                      <a:pPr algn="ctr" fontAlgn="b"/>
                      <a:r>
                        <a:rPr lang="en-US" sz="3200" u="none" strike="noStrike">
                          <a:effectLst/>
                        </a:rPr>
                        <a:t>b</a:t>
                      </a:r>
                      <a:endParaRPr lang="en-US" sz="3200" b="0" i="0" u="none" strike="noStrike">
                        <a:solidFill>
                          <a:srgbClr val="000000"/>
                        </a:solidFill>
                        <a:effectLst/>
                        <a:latin typeface="Calibri" panose="020F0502020204030204" pitchFamily="34" charset="0"/>
                      </a:endParaRPr>
                    </a:p>
                  </a:txBody>
                  <a:tcPr marL="7620" marR="7620" marT="7620" marB="0" anchor="b">
                    <a:solidFill>
                      <a:schemeClr val="accent4">
                        <a:lumMod val="40000"/>
                        <a:lumOff val="60000"/>
                      </a:schemeClr>
                    </a:solidFill>
                  </a:tcPr>
                </a:tc>
                <a:extLst>
                  <a:ext uri="{0D108BD9-81ED-4DB2-BD59-A6C34878D82A}">
                    <a16:rowId xmlns:a16="http://schemas.microsoft.com/office/drawing/2014/main" val="1900783217"/>
                  </a:ext>
                </a:extLst>
              </a:tr>
              <a:tr h="472751">
                <a:tc>
                  <a:txBody>
                    <a:bodyPr/>
                    <a:lstStyle/>
                    <a:p>
                      <a:pPr algn="ctr" fontAlgn="b"/>
                      <a:r>
                        <a:rPr lang="en-US" sz="3200" u="none" strike="noStrike">
                          <a:effectLst/>
                        </a:rPr>
                        <a:t>Barley</a:t>
                      </a:r>
                      <a:endParaRPr lang="en-US" sz="3200" b="0" i="0" u="none" strike="noStrike">
                        <a:solidFill>
                          <a:srgbClr val="000000"/>
                        </a:solidFill>
                        <a:effectLst/>
                        <a:latin typeface="Calibri" panose="020F0502020204030204" pitchFamily="34" charset="0"/>
                      </a:endParaRPr>
                    </a:p>
                  </a:txBody>
                  <a:tcPr marL="7620" marR="7620" marT="7620" marB="0" anchor="b">
                    <a:solidFill>
                      <a:schemeClr val="accent4">
                        <a:lumMod val="40000"/>
                        <a:lumOff val="60000"/>
                      </a:schemeClr>
                    </a:solidFill>
                  </a:tcPr>
                </a:tc>
                <a:tc>
                  <a:txBody>
                    <a:bodyPr/>
                    <a:lstStyle/>
                    <a:p>
                      <a:pPr algn="ctr" fontAlgn="b"/>
                      <a:r>
                        <a:rPr lang="en-US" sz="3200" u="none" strike="noStrike">
                          <a:effectLst/>
                        </a:rPr>
                        <a:t>19.6</a:t>
                      </a:r>
                      <a:endParaRPr lang="en-US" sz="3200" b="0" i="0" u="none" strike="noStrike">
                        <a:solidFill>
                          <a:srgbClr val="000000"/>
                        </a:solidFill>
                        <a:effectLst/>
                        <a:latin typeface="Calibri" panose="020F0502020204030204" pitchFamily="34" charset="0"/>
                      </a:endParaRPr>
                    </a:p>
                  </a:txBody>
                  <a:tcPr marL="7620" marR="7620" marT="7620" marB="0" anchor="b">
                    <a:solidFill>
                      <a:schemeClr val="accent4">
                        <a:lumMod val="40000"/>
                        <a:lumOff val="60000"/>
                      </a:schemeClr>
                    </a:solidFill>
                  </a:tcPr>
                </a:tc>
                <a:tc>
                  <a:txBody>
                    <a:bodyPr/>
                    <a:lstStyle/>
                    <a:p>
                      <a:pPr algn="ctr" fontAlgn="b"/>
                      <a:r>
                        <a:rPr lang="en-US" sz="3200" u="none" strike="noStrike">
                          <a:effectLst/>
                        </a:rPr>
                        <a:t>ab</a:t>
                      </a:r>
                      <a:endParaRPr lang="en-US" sz="3200" b="0" i="0" u="none" strike="noStrike">
                        <a:solidFill>
                          <a:srgbClr val="000000"/>
                        </a:solidFill>
                        <a:effectLst/>
                        <a:latin typeface="Calibri" panose="020F0502020204030204" pitchFamily="34" charset="0"/>
                      </a:endParaRPr>
                    </a:p>
                  </a:txBody>
                  <a:tcPr marL="7620" marR="7620" marT="7620" marB="0" anchor="b">
                    <a:solidFill>
                      <a:schemeClr val="accent4">
                        <a:lumMod val="40000"/>
                        <a:lumOff val="60000"/>
                      </a:schemeClr>
                    </a:solidFill>
                  </a:tcPr>
                </a:tc>
                <a:tc>
                  <a:txBody>
                    <a:bodyPr/>
                    <a:lstStyle/>
                    <a:p>
                      <a:pPr algn="ctr" fontAlgn="b"/>
                      <a:r>
                        <a:rPr lang="en-US" sz="3200" u="none" strike="noStrike" dirty="0">
                          <a:effectLst/>
                        </a:rPr>
                        <a:t>4.4</a:t>
                      </a:r>
                      <a:endParaRPr lang="en-US" sz="3200" b="0" i="0" u="none" strike="noStrike" dirty="0">
                        <a:solidFill>
                          <a:srgbClr val="000000"/>
                        </a:solidFill>
                        <a:effectLst/>
                        <a:latin typeface="Calibri" panose="020F0502020204030204" pitchFamily="34" charset="0"/>
                      </a:endParaRPr>
                    </a:p>
                  </a:txBody>
                  <a:tcPr marL="7620" marR="7620" marT="7620" marB="0" anchor="b">
                    <a:solidFill>
                      <a:schemeClr val="accent4">
                        <a:lumMod val="40000"/>
                        <a:lumOff val="60000"/>
                      </a:schemeClr>
                    </a:solidFill>
                  </a:tcPr>
                </a:tc>
                <a:tc>
                  <a:txBody>
                    <a:bodyPr/>
                    <a:lstStyle/>
                    <a:p>
                      <a:pPr algn="ctr" fontAlgn="b"/>
                      <a:r>
                        <a:rPr lang="en-US" sz="3200" u="none" strike="noStrike" dirty="0">
                          <a:effectLst/>
                        </a:rPr>
                        <a:t>b</a:t>
                      </a:r>
                      <a:endParaRPr lang="en-US" sz="3200" b="0" i="0" u="none" strike="noStrike" dirty="0">
                        <a:solidFill>
                          <a:srgbClr val="000000"/>
                        </a:solidFill>
                        <a:effectLst/>
                        <a:latin typeface="Calibri" panose="020F0502020204030204" pitchFamily="34" charset="0"/>
                      </a:endParaRPr>
                    </a:p>
                  </a:txBody>
                  <a:tcPr marL="7620" marR="7620" marT="7620" marB="0" anchor="b">
                    <a:solidFill>
                      <a:schemeClr val="accent4">
                        <a:lumMod val="40000"/>
                        <a:lumOff val="60000"/>
                      </a:schemeClr>
                    </a:solidFill>
                  </a:tcPr>
                </a:tc>
                <a:extLst>
                  <a:ext uri="{0D108BD9-81ED-4DB2-BD59-A6C34878D82A}">
                    <a16:rowId xmlns:a16="http://schemas.microsoft.com/office/drawing/2014/main" val="1341948420"/>
                  </a:ext>
                </a:extLst>
              </a:tr>
              <a:tr h="472751">
                <a:tc>
                  <a:txBody>
                    <a:bodyPr/>
                    <a:lstStyle/>
                    <a:p>
                      <a:pPr algn="ctr" fontAlgn="b"/>
                      <a:r>
                        <a:rPr lang="en-US" sz="3200" u="none" strike="noStrike">
                          <a:effectLst/>
                        </a:rPr>
                        <a:t>PAM</a:t>
                      </a:r>
                      <a:endParaRPr lang="en-US" sz="32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3200" u="none" strike="noStrike">
                          <a:effectLst/>
                        </a:rPr>
                        <a:t>18.3</a:t>
                      </a:r>
                      <a:endParaRPr lang="en-US" sz="32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3200" u="none" strike="noStrike">
                          <a:effectLst/>
                        </a:rPr>
                        <a:t>b</a:t>
                      </a:r>
                      <a:endParaRPr lang="en-US" sz="32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3200" u="none" strike="noStrike">
                          <a:effectLst/>
                        </a:rPr>
                        <a:t>35</a:t>
                      </a:r>
                      <a:endParaRPr lang="en-US" sz="32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3200" u="none" strike="noStrike" dirty="0">
                          <a:effectLst/>
                        </a:rPr>
                        <a:t>a</a:t>
                      </a:r>
                      <a:endParaRPr lang="en-US" sz="3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15255806"/>
                  </a:ext>
                </a:extLst>
              </a:tr>
            </a:tbl>
          </a:graphicData>
        </a:graphic>
      </p:graphicFrame>
      <p:sp>
        <p:nvSpPr>
          <p:cNvPr id="4" name="Rectangle 3">
            <a:extLst>
              <a:ext uri="{FF2B5EF4-FFF2-40B4-BE49-F238E27FC236}">
                <a16:creationId xmlns:a16="http://schemas.microsoft.com/office/drawing/2014/main" id="{3197FCA5-9EC3-4170-AB5F-30057CF6AEB8}"/>
              </a:ext>
            </a:extLst>
          </p:cNvPr>
          <p:cNvSpPr/>
          <p:nvPr/>
        </p:nvSpPr>
        <p:spPr>
          <a:xfrm>
            <a:off x="2338001" y="5245441"/>
            <a:ext cx="7886903" cy="954107"/>
          </a:xfrm>
          <a:prstGeom prst="rect">
            <a:avLst/>
          </a:prstGeom>
        </p:spPr>
        <p:txBody>
          <a:bodyPr wrap="none">
            <a:spAutoFit/>
          </a:bodyPr>
          <a:lstStyle/>
          <a:p>
            <a:r>
              <a:rPr lang="en-US" sz="2800" b="1" dirty="0">
                <a:solidFill>
                  <a:srgbClr val="000000"/>
                </a:solidFill>
                <a:latin typeface="Calibri" panose="020F0502020204030204" pitchFamily="34" charset="0"/>
              </a:rPr>
              <a:t>No differences in phosphorus among treatments or </a:t>
            </a:r>
          </a:p>
          <a:p>
            <a:r>
              <a:rPr lang="en-US" sz="2800" b="1" dirty="0">
                <a:solidFill>
                  <a:srgbClr val="000000"/>
                </a:solidFill>
                <a:latin typeface="Calibri" panose="020F0502020204030204" pitchFamily="34" charset="0"/>
              </a:rPr>
              <a:t>among soil depths (0-6” and 6-12”)</a:t>
            </a:r>
            <a:r>
              <a:rPr lang="en-US" sz="2800" b="1" dirty="0"/>
              <a:t> </a:t>
            </a:r>
          </a:p>
        </p:txBody>
      </p:sp>
    </p:spTree>
    <p:extLst>
      <p:ext uri="{BB962C8B-B14F-4D97-AF65-F5344CB8AC3E}">
        <p14:creationId xmlns:p14="http://schemas.microsoft.com/office/powerpoint/2010/main" val="3947418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43000">
              <a:schemeClr val="accent1">
                <a:lumMod val="40000"/>
                <a:lumOff val="60000"/>
              </a:schemeClr>
            </a:gs>
            <a:gs pos="8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7993E-95FF-46BB-B640-CF212CAFE6A4}"/>
              </a:ext>
            </a:extLst>
          </p:cNvPr>
          <p:cNvSpPr>
            <a:spLocks noGrp="1"/>
          </p:cNvSpPr>
          <p:nvPr>
            <p:ph type="title"/>
          </p:nvPr>
        </p:nvSpPr>
        <p:spPr>
          <a:xfrm>
            <a:off x="725466" y="225469"/>
            <a:ext cx="10515600" cy="1052186"/>
          </a:xfrm>
        </p:spPr>
        <p:txBody>
          <a:bodyPr>
            <a:normAutofit fontScale="90000"/>
          </a:bodyPr>
          <a:lstStyle/>
          <a:p>
            <a:pPr algn="ctr"/>
            <a:r>
              <a:rPr lang="en-US" b="1" dirty="0">
                <a:solidFill>
                  <a:srgbClr val="FFFF00"/>
                </a:solidFill>
              </a:rPr>
              <a:t>Soil analyses under treatments, S. Maria, Apr 2018</a:t>
            </a:r>
          </a:p>
        </p:txBody>
      </p:sp>
      <p:graphicFrame>
        <p:nvGraphicFramePr>
          <p:cNvPr id="3" name="Table 2">
            <a:extLst>
              <a:ext uri="{FF2B5EF4-FFF2-40B4-BE49-F238E27FC236}">
                <a16:creationId xmlns:a16="http://schemas.microsoft.com/office/drawing/2014/main" id="{BB97171E-05BD-4182-9771-BABF68E5CD5D}"/>
              </a:ext>
            </a:extLst>
          </p:cNvPr>
          <p:cNvGraphicFramePr>
            <a:graphicFrameLocks noGrp="1"/>
          </p:cNvGraphicFramePr>
          <p:nvPr>
            <p:extLst>
              <p:ext uri="{D42A27DB-BD31-4B8C-83A1-F6EECF244321}">
                <p14:modId xmlns:p14="http://schemas.microsoft.com/office/powerpoint/2010/main" val="4117833639"/>
              </p:ext>
            </p:extLst>
          </p:nvPr>
        </p:nvGraphicFramePr>
        <p:xfrm>
          <a:off x="2458995" y="1277654"/>
          <a:ext cx="6697363" cy="3615624"/>
        </p:xfrm>
        <a:graphic>
          <a:graphicData uri="http://schemas.openxmlformats.org/drawingml/2006/table">
            <a:tbl>
              <a:tblPr>
                <a:tableStyleId>{5C22544A-7EE6-4342-B048-85BDC9FD1C3A}</a:tableStyleId>
              </a:tblPr>
              <a:tblGrid>
                <a:gridCol w="2196603">
                  <a:extLst>
                    <a:ext uri="{9D8B030D-6E8A-4147-A177-3AD203B41FA5}">
                      <a16:colId xmlns:a16="http://schemas.microsoft.com/office/drawing/2014/main" val="232831908"/>
                    </a:ext>
                  </a:extLst>
                </a:gridCol>
                <a:gridCol w="2652679">
                  <a:extLst>
                    <a:ext uri="{9D8B030D-6E8A-4147-A177-3AD203B41FA5}">
                      <a16:colId xmlns:a16="http://schemas.microsoft.com/office/drawing/2014/main" val="4290540556"/>
                    </a:ext>
                  </a:extLst>
                </a:gridCol>
                <a:gridCol w="1848081">
                  <a:extLst>
                    <a:ext uri="{9D8B030D-6E8A-4147-A177-3AD203B41FA5}">
                      <a16:colId xmlns:a16="http://schemas.microsoft.com/office/drawing/2014/main" val="979720085"/>
                    </a:ext>
                  </a:extLst>
                </a:gridCol>
              </a:tblGrid>
              <a:tr h="602604">
                <a:tc>
                  <a:txBody>
                    <a:bodyPr/>
                    <a:lstStyle/>
                    <a:p>
                      <a:pPr algn="ctr" fontAlgn="b"/>
                      <a:endParaRPr lang="en-US" sz="3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3200" u="none" strike="noStrike" dirty="0">
                          <a:solidFill>
                            <a:srgbClr val="FF0000"/>
                          </a:solidFill>
                          <a:effectLst/>
                        </a:rPr>
                        <a:t>NO3-N,</a:t>
                      </a:r>
                      <a:r>
                        <a:rPr lang="en-US" sz="3200" u="none" strike="noStrike" dirty="0">
                          <a:effectLst/>
                        </a:rPr>
                        <a:t> ppm</a:t>
                      </a:r>
                      <a:endParaRPr lang="en-US" sz="3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800" u="none" strike="noStrike" dirty="0">
                          <a:effectLst/>
                        </a:rPr>
                        <a:t>At P=0.05</a:t>
                      </a:r>
                      <a:endParaRPr lang="en-US" sz="2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01231495"/>
                  </a:ext>
                </a:extLst>
              </a:tr>
              <a:tr h="602604">
                <a:tc>
                  <a:txBody>
                    <a:bodyPr/>
                    <a:lstStyle/>
                    <a:p>
                      <a:pPr algn="ctr" fontAlgn="b"/>
                      <a:r>
                        <a:rPr lang="en-US" sz="3200" u="none" strike="noStrike">
                          <a:effectLst/>
                        </a:rPr>
                        <a:t>Untreated</a:t>
                      </a:r>
                      <a:endParaRPr lang="en-US" sz="3200" b="0" i="0" u="none" strike="noStrike">
                        <a:solidFill>
                          <a:srgbClr val="000000"/>
                        </a:solidFill>
                        <a:effectLst/>
                        <a:latin typeface="Calibri" panose="020F0502020204030204" pitchFamily="34" charset="0"/>
                      </a:endParaRPr>
                    </a:p>
                  </a:txBody>
                  <a:tcPr marL="7620" marR="7620" marT="7620" marB="0" anchor="b">
                    <a:solidFill>
                      <a:srgbClr val="FFC000"/>
                    </a:solidFill>
                  </a:tcPr>
                </a:tc>
                <a:tc>
                  <a:txBody>
                    <a:bodyPr/>
                    <a:lstStyle/>
                    <a:p>
                      <a:pPr algn="ctr" fontAlgn="b"/>
                      <a:r>
                        <a:rPr lang="en-US" sz="3200" u="none" strike="noStrike" dirty="0">
                          <a:effectLst/>
                        </a:rPr>
                        <a:t>11.2</a:t>
                      </a:r>
                      <a:endParaRPr lang="en-US" sz="3200" b="0" i="0" u="none" strike="noStrike" dirty="0">
                        <a:solidFill>
                          <a:srgbClr val="000000"/>
                        </a:solidFill>
                        <a:effectLst/>
                        <a:latin typeface="Calibri" panose="020F0502020204030204" pitchFamily="34" charset="0"/>
                      </a:endParaRPr>
                    </a:p>
                  </a:txBody>
                  <a:tcPr marL="7620" marR="7620" marT="7620" marB="0" anchor="b">
                    <a:solidFill>
                      <a:srgbClr val="FFC000"/>
                    </a:solidFill>
                  </a:tcPr>
                </a:tc>
                <a:tc>
                  <a:txBody>
                    <a:bodyPr/>
                    <a:lstStyle/>
                    <a:p>
                      <a:pPr algn="ctr" fontAlgn="b"/>
                      <a:r>
                        <a:rPr lang="en-US" sz="3200" b="0" i="0" u="none" strike="noStrike" dirty="0">
                          <a:solidFill>
                            <a:srgbClr val="000000"/>
                          </a:solidFill>
                          <a:effectLst/>
                          <a:latin typeface="Calibri" panose="020F0502020204030204" pitchFamily="34" charset="0"/>
                        </a:rPr>
                        <a:t>a</a:t>
                      </a:r>
                    </a:p>
                  </a:txBody>
                  <a:tcPr marL="7620" marR="7620" marT="7620" marB="0" anchor="b">
                    <a:solidFill>
                      <a:srgbClr val="FFC000"/>
                    </a:solidFill>
                  </a:tcPr>
                </a:tc>
                <a:extLst>
                  <a:ext uri="{0D108BD9-81ED-4DB2-BD59-A6C34878D82A}">
                    <a16:rowId xmlns:a16="http://schemas.microsoft.com/office/drawing/2014/main" val="3679906942"/>
                  </a:ext>
                </a:extLst>
              </a:tr>
              <a:tr h="602604">
                <a:tc>
                  <a:txBody>
                    <a:bodyPr/>
                    <a:lstStyle/>
                    <a:p>
                      <a:pPr algn="ctr" fontAlgn="b"/>
                      <a:r>
                        <a:rPr lang="en-US" sz="3200" u="none" strike="noStrike">
                          <a:effectLst/>
                        </a:rPr>
                        <a:t>Fabric</a:t>
                      </a:r>
                      <a:endParaRPr lang="en-US" sz="32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3200" b="0" i="0" u="none" strike="noStrike" dirty="0">
                          <a:solidFill>
                            <a:srgbClr val="000000"/>
                          </a:solidFill>
                          <a:effectLst/>
                          <a:latin typeface="Calibri" panose="020F0502020204030204" pitchFamily="34" charset="0"/>
                        </a:rPr>
                        <a:t>2.3</a:t>
                      </a:r>
                    </a:p>
                  </a:txBody>
                  <a:tcPr marL="7620" marR="7620" marT="7620" marB="0" anchor="b"/>
                </a:tc>
                <a:tc>
                  <a:txBody>
                    <a:bodyPr/>
                    <a:lstStyle/>
                    <a:p>
                      <a:pPr algn="ctr" fontAlgn="b"/>
                      <a:r>
                        <a:rPr lang="en-US" sz="3200" b="0" i="0" u="none" strike="noStrike" dirty="0">
                          <a:solidFill>
                            <a:srgbClr val="000000"/>
                          </a:solidFill>
                          <a:effectLst/>
                          <a:latin typeface="Calibri" panose="020F0502020204030204" pitchFamily="34" charset="0"/>
                        </a:rPr>
                        <a:t>b</a:t>
                      </a:r>
                    </a:p>
                  </a:txBody>
                  <a:tcPr marL="7620" marR="7620" marT="7620" marB="0" anchor="b"/>
                </a:tc>
                <a:extLst>
                  <a:ext uri="{0D108BD9-81ED-4DB2-BD59-A6C34878D82A}">
                    <a16:rowId xmlns:a16="http://schemas.microsoft.com/office/drawing/2014/main" val="1849744659"/>
                  </a:ext>
                </a:extLst>
              </a:tr>
              <a:tr h="602604">
                <a:tc>
                  <a:txBody>
                    <a:bodyPr/>
                    <a:lstStyle/>
                    <a:p>
                      <a:pPr algn="ctr" fontAlgn="b"/>
                      <a:r>
                        <a:rPr lang="en-US" sz="3200" u="none" strike="noStrike" dirty="0">
                          <a:effectLst/>
                        </a:rPr>
                        <a:t>Mulch</a:t>
                      </a:r>
                      <a:endParaRPr lang="en-US" sz="3200" b="0" i="0" u="none" strike="noStrike" dirty="0">
                        <a:solidFill>
                          <a:srgbClr val="000000"/>
                        </a:solidFill>
                        <a:effectLst/>
                        <a:latin typeface="Calibri" panose="020F0502020204030204" pitchFamily="34" charset="0"/>
                      </a:endParaRPr>
                    </a:p>
                  </a:txBody>
                  <a:tcPr marL="7620" marR="7620" marT="7620" marB="0" anchor="b">
                    <a:solidFill>
                      <a:schemeClr val="accent4">
                        <a:lumMod val="40000"/>
                        <a:lumOff val="60000"/>
                      </a:schemeClr>
                    </a:solidFill>
                  </a:tcPr>
                </a:tc>
                <a:tc>
                  <a:txBody>
                    <a:bodyPr/>
                    <a:lstStyle/>
                    <a:p>
                      <a:pPr algn="ctr" fontAlgn="b"/>
                      <a:r>
                        <a:rPr lang="en-US" sz="3200" b="0" i="0" u="none" strike="noStrike" dirty="0">
                          <a:solidFill>
                            <a:srgbClr val="000000"/>
                          </a:solidFill>
                          <a:effectLst/>
                          <a:latin typeface="Calibri" panose="020F0502020204030204" pitchFamily="34" charset="0"/>
                        </a:rPr>
                        <a:t>9.8</a:t>
                      </a:r>
                    </a:p>
                  </a:txBody>
                  <a:tcPr marL="7620" marR="7620" marT="7620" marB="0" anchor="b">
                    <a:solidFill>
                      <a:schemeClr val="accent4">
                        <a:lumMod val="40000"/>
                        <a:lumOff val="60000"/>
                      </a:schemeClr>
                    </a:solidFill>
                  </a:tcPr>
                </a:tc>
                <a:tc>
                  <a:txBody>
                    <a:bodyPr/>
                    <a:lstStyle/>
                    <a:p>
                      <a:pPr algn="ctr" fontAlgn="b"/>
                      <a:r>
                        <a:rPr lang="en-US" sz="3200" b="0" i="0" u="none" strike="noStrike" dirty="0">
                          <a:solidFill>
                            <a:srgbClr val="000000"/>
                          </a:solidFill>
                          <a:effectLst/>
                          <a:latin typeface="Calibri" panose="020F0502020204030204" pitchFamily="34" charset="0"/>
                        </a:rPr>
                        <a:t>ab</a:t>
                      </a:r>
                    </a:p>
                  </a:txBody>
                  <a:tcPr marL="7620" marR="7620" marT="7620" marB="0" anchor="b">
                    <a:solidFill>
                      <a:schemeClr val="accent4">
                        <a:lumMod val="40000"/>
                        <a:lumOff val="60000"/>
                      </a:schemeClr>
                    </a:solidFill>
                  </a:tcPr>
                </a:tc>
                <a:extLst>
                  <a:ext uri="{0D108BD9-81ED-4DB2-BD59-A6C34878D82A}">
                    <a16:rowId xmlns:a16="http://schemas.microsoft.com/office/drawing/2014/main" val="1900783217"/>
                  </a:ext>
                </a:extLst>
              </a:tr>
              <a:tr h="602604">
                <a:tc>
                  <a:txBody>
                    <a:bodyPr/>
                    <a:lstStyle/>
                    <a:p>
                      <a:pPr algn="ctr" fontAlgn="b"/>
                      <a:r>
                        <a:rPr lang="en-US" sz="3200" u="none" strike="noStrike" dirty="0">
                          <a:effectLst/>
                          <a:highlight>
                            <a:srgbClr val="00FFFF"/>
                          </a:highlight>
                        </a:rPr>
                        <a:t>Barley</a:t>
                      </a:r>
                      <a:endParaRPr lang="en-US" sz="3200" b="0" i="0" u="none" strike="noStrike" dirty="0">
                        <a:solidFill>
                          <a:srgbClr val="000000"/>
                        </a:solidFill>
                        <a:effectLst/>
                        <a:highlight>
                          <a:srgbClr val="00FFFF"/>
                        </a:highlight>
                        <a:latin typeface="Calibri" panose="020F0502020204030204" pitchFamily="34" charset="0"/>
                      </a:endParaRPr>
                    </a:p>
                  </a:txBody>
                  <a:tcPr marL="7620" marR="7620" marT="7620" marB="0" anchor="b">
                    <a:solidFill>
                      <a:srgbClr val="D1F3FF"/>
                    </a:solidFill>
                  </a:tcPr>
                </a:tc>
                <a:tc>
                  <a:txBody>
                    <a:bodyPr/>
                    <a:lstStyle/>
                    <a:p>
                      <a:pPr algn="ctr" fontAlgn="b"/>
                      <a:r>
                        <a:rPr lang="en-US" sz="3200" u="none" strike="noStrike" dirty="0">
                          <a:effectLst/>
                          <a:highlight>
                            <a:srgbClr val="00FFFF"/>
                          </a:highlight>
                        </a:rPr>
                        <a:t>4.7</a:t>
                      </a:r>
                      <a:endParaRPr lang="en-US" sz="3200" b="0" i="0" u="none" strike="noStrike" dirty="0">
                        <a:solidFill>
                          <a:srgbClr val="000000"/>
                        </a:solidFill>
                        <a:effectLst/>
                        <a:highlight>
                          <a:srgbClr val="00FFFF"/>
                        </a:highlight>
                        <a:latin typeface="Calibri" panose="020F0502020204030204" pitchFamily="34" charset="0"/>
                      </a:endParaRPr>
                    </a:p>
                  </a:txBody>
                  <a:tcPr marL="7620" marR="7620" marT="7620" marB="0" anchor="b">
                    <a:solidFill>
                      <a:srgbClr val="D1F3FF"/>
                    </a:solidFill>
                  </a:tcPr>
                </a:tc>
                <a:tc>
                  <a:txBody>
                    <a:bodyPr/>
                    <a:lstStyle/>
                    <a:p>
                      <a:pPr algn="ctr" fontAlgn="b"/>
                      <a:r>
                        <a:rPr lang="en-US" sz="3200" b="0" i="0" u="none" strike="noStrike" dirty="0">
                          <a:solidFill>
                            <a:srgbClr val="000000"/>
                          </a:solidFill>
                          <a:effectLst/>
                          <a:highlight>
                            <a:srgbClr val="00FFFF"/>
                          </a:highlight>
                          <a:latin typeface="Calibri" panose="020F0502020204030204" pitchFamily="34" charset="0"/>
                        </a:rPr>
                        <a:t>b</a:t>
                      </a:r>
                    </a:p>
                  </a:txBody>
                  <a:tcPr marL="7620" marR="7620" marT="7620" marB="0" anchor="b">
                    <a:solidFill>
                      <a:srgbClr val="D1F3FF"/>
                    </a:solidFill>
                  </a:tcPr>
                </a:tc>
                <a:extLst>
                  <a:ext uri="{0D108BD9-81ED-4DB2-BD59-A6C34878D82A}">
                    <a16:rowId xmlns:a16="http://schemas.microsoft.com/office/drawing/2014/main" val="1341948420"/>
                  </a:ext>
                </a:extLst>
              </a:tr>
              <a:tr h="602604">
                <a:tc>
                  <a:txBody>
                    <a:bodyPr/>
                    <a:lstStyle/>
                    <a:p>
                      <a:pPr algn="ctr" fontAlgn="b"/>
                      <a:r>
                        <a:rPr lang="en-US" sz="3200" u="none" strike="noStrike">
                          <a:effectLst/>
                        </a:rPr>
                        <a:t>PAM</a:t>
                      </a:r>
                      <a:endParaRPr lang="en-US" sz="32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3200" b="0" i="0" u="none" strike="noStrike" dirty="0">
                          <a:solidFill>
                            <a:srgbClr val="000000"/>
                          </a:solidFill>
                          <a:effectLst/>
                          <a:latin typeface="Calibri" panose="020F0502020204030204" pitchFamily="34" charset="0"/>
                        </a:rPr>
                        <a:t>8.4</a:t>
                      </a:r>
                    </a:p>
                  </a:txBody>
                  <a:tcPr marL="7620" marR="7620" marT="7620" marB="0" anchor="b"/>
                </a:tc>
                <a:tc>
                  <a:txBody>
                    <a:bodyPr/>
                    <a:lstStyle/>
                    <a:p>
                      <a:pPr algn="ctr" fontAlgn="b"/>
                      <a:r>
                        <a:rPr lang="en-US" sz="3200" b="0" i="0" u="none" strike="noStrike" dirty="0">
                          <a:solidFill>
                            <a:srgbClr val="000000"/>
                          </a:solidFill>
                          <a:effectLst/>
                          <a:latin typeface="Calibri" panose="020F0502020204030204" pitchFamily="34" charset="0"/>
                        </a:rPr>
                        <a:t>b</a:t>
                      </a:r>
                    </a:p>
                  </a:txBody>
                  <a:tcPr marL="7620" marR="7620" marT="7620" marB="0" anchor="b"/>
                </a:tc>
                <a:extLst>
                  <a:ext uri="{0D108BD9-81ED-4DB2-BD59-A6C34878D82A}">
                    <a16:rowId xmlns:a16="http://schemas.microsoft.com/office/drawing/2014/main" val="4115255806"/>
                  </a:ext>
                </a:extLst>
              </a:tr>
            </a:tbl>
          </a:graphicData>
        </a:graphic>
      </p:graphicFrame>
      <p:sp>
        <p:nvSpPr>
          <p:cNvPr id="4" name="Rectangle 3">
            <a:extLst>
              <a:ext uri="{FF2B5EF4-FFF2-40B4-BE49-F238E27FC236}">
                <a16:creationId xmlns:a16="http://schemas.microsoft.com/office/drawing/2014/main" id="{3197FCA5-9EC3-4170-AB5F-30057CF6AEB8}"/>
              </a:ext>
            </a:extLst>
          </p:cNvPr>
          <p:cNvSpPr/>
          <p:nvPr/>
        </p:nvSpPr>
        <p:spPr>
          <a:xfrm>
            <a:off x="2177224" y="5103291"/>
            <a:ext cx="7612084" cy="954107"/>
          </a:xfrm>
          <a:prstGeom prst="rect">
            <a:avLst/>
          </a:prstGeom>
        </p:spPr>
        <p:txBody>
          <a:bodyPr wrap="none">
            <a:spAutoFit/>
          </a:bodyPr>
          <a:lstStyle/>
          <a:p>
            <a:r>
              <a:rPr lang="en-US" sz="2800" b="1" dirty="0">
                <a:solidFill>
                  <a:srgbClr val="000000"/>
                </a:solidFill>
                <a:latin typeface="Calibri" panose="020F0502020204030204" pitchFamily="34" charset="0"/>
              </a:rPr>
              <a:t>No differences in moisture or phosphorus levels </a:t>
            </a:r>
          </a:p>
          <a:p>
            <a:r>
              <a:rPr lang="en-US" sz="2800" b="1" dirty="0">
                <a:solidFill>
                  <a:srgbClr val="000000"/>
                </a:solidFill>
                <a:latin typeface="Calibri" panose="020F0502020204030204" pitchFamily="34" charset="0"/>
              </a:rPr>
              <a:t>among treatments or soil depths (0-6” and 6-12”)</a:t>
            </a:r>
            <a:r>
              <a:rPr lang="en-US" sz="2800" b="1" dirty="0"/>
              <a:t> </a:t>
            </a:r>
          </a:p>
        </p:txBody>
      </p:sp>
    </p:spTree>
    <p:extLst>
      <p:ext uri="{BB962C8B-B14F-4D97-AF65-F5344CB8AC3E}">
        <p14:creationId xmlns:p14="http://schemas.microsoft.com/office/powerpoint/2010/main" val="3765538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53000">
              <a:schemeClr val="accent1">
                <a:lumMod val="40000"/>
                <a:lumOff val="60000"/>
              </a:schemeClr>
            </a:gs>
            <a:gs pos="77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2ABA51ED-2C94-43A7-86C7-A625C61E54AC}"/>
              </a:ext>
            </a:extLst>
          </p:cNvPr>
          <p:cNvGraphicFramePr>
            <a:graphicFrameLocks/>
          </p:cNvGraphicFramePr>
          <p:nvPr>
            <p:extLst>
              <p:ext uri="{D42A27DB-BD31-4B8C-83A1-F6EECF244321}">
                <p14:modId xmlns:p14="http://schemas.microsoft.com/office/powerpoint/2010/main" val="1059347607"/>
              </p:ext>
            </p:extLst>
          </p:nvPr>
        </p:nvGraphicFramePr>
        <p:xfrm>
          <a:off x="625641" y="503583"/>
          <a:ext cx="10900611" cy="5897217"/>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38DC3ABA-C589-40A0-A9CB-A1BFC8E7E156}"/>
              </a:ext>
            </a:extLst>
          </p:cNvPr>
          <p:cNvSpPr txBox="1"/>
          <p:nvPr/>
        </p:nvSpPr>
        <p:spPr>
          <a:xfrm>
            <a:off x="3664883" y="1430430"/>
            <a:ext cx="3146611" cy="369332"/>
          </a:xfrm>
          <a:prstGeom prst="rect">
            <a:avLst/>
          </a:prstGeom>
          <a:noFill/>
        </p:spPr>
        <p:txBody>
          <a:bodyPr wrap="square" rtlCol="0">
            <a:spAutoFit/>
          </a:bodyPr>
          <a:lstStyle/>
          <a:p>
            <a:r>
              <a:rPr lang="en-US" b="1" dirty="0"/>
              <a:t>Mulch &gt; other (P=0.001)</a:t>
            </a:r>
          </a:p>
        </p:txBody>
      </p:sp>
      <p:pic>
        <p:nvPicPr>
          <p:cNvPr id="4" name="Content Placeholder 4" descr="A close up of a tree&#10;&#10;Description automatically generated">
            <a:extLst>
              <a:ext uri="{FF2B5EF4-FFF2-40B4-BE49-F238E27FC236}">
                <a16:creationId xmlns:a16="http://schemas.microsoft.com/office/drawing/2014/main" id="{77ABFDBA-AF8E-453D-9C82-1BE1965ABE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92976" y="1152433"/>
            <a:ext cx="3899024" cy="2924268"/>
          </a:xfrm>
        </p:spPr>
      </p:pic>
    </p:spTree>
    <p:extLst>
      <p:ext uri="{BB962C8B-B14F-4D97-AF65-F5344CB8AC3E}">
        <p14:creationId xmlns:p14="http://schemas.microsoft.com/office/powerpoint/2010/main" val="2667584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31000">
              <a:schemeClr val="accent1">
                <a:lumMod val="40000"/>
                <a:lumOff val="60000"/>
              </a:schemeClr>
            </a:gs>
            <a:gs pos="89000">
              <a:schemeClr val="accent1">
                <a:lumMod val="95000"/>
                <a:lumOff val="5000"/>
              </a:schemeClr>
            </a:gs>
            <a:gs pos="54000">
              <a:schemeClr val="accent1">
                <a:lumMod val="40000"/>
                <a:lumOff val="60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594539973"/>
              </p:ext>
            </p:extLst>
          </p:nvPr>
        </p:nvGraphicFramePr>
        <p:xfrm>
          <a:off x="457200" y="567559"/>
          <a:ext cx="10896600" cy="6148551"/>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Arrow Connector 5">
            <a:extLst>
              <a:ext uri="{FF2B5EF4-FFF2-40B4-BE49-F238E27FC236}">
                <a16:creationId xmlns:a16="http://schemas.microsoft.com/office/drawing/2014/main" id="{C2511715-BED4-4F71-83F1-703B7F09BD93}"/>
              </a:ext>
            </a:extLst>
          </p:cNvPr>
          <p:cNvCxnSpPr>
            <a:cxnSpLocks/>
          </p:cNvCxnSpPr>
          <p:nvPr/>
        </p:nvCxnSpPr>
        <p:spPr>
          <a:xfrm flipH="1" flipV="1">
            <a:off x="5047130" y="1272989"/>
            <a:ext cx="858370" cy="51995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E732FF1-7D87-4531-AB83-4460EC90E3C4}"/>
              </a:ext>
            </a:extLst>
          </p:cNvPr>
          <p:cNvSpPr txBox="1"/>
          <p:nvPr/>
        </p:nvSpPr>
        <p:spPr>
          <a:xfrm>
            <a:off x="6096000" y="1608275"/>
            <a:ext cx="3005823" cy="646331"/>
          </a:xfrm>
          <a:prstGeom prst="rect">
            <a:avLst/>
          </a:prstGeom>
          <a:noFill/>
        </p:spPr>
        <p:txBody>
          <a:bodyPr wrap="none" rtlCol="0">
            <a:spAutoFit/>
          </a:bodyPr>
          <a:lstStyle/>
          <a:p>
            <a:r>
              <a:rPr lang="en-US" b="1" dirty="0"/>
              <a:t>Germinated after re-seeding, </a:t>
            </a:r>
          </a:p>
          <a:p>
            <a:r>
              <a:rPr lang="en-US" b="1" dirty="0"/>
              <a:t>controlled by mowing </a:t>
            </a:r>
          </a:p>
        </p:txBody>
      </p:sp>
    </p:spTree>
    <p:extLst>
      <p:ext uri="{BB962C8B-B14F-4D97-AF65-F5344CB8AC3E}">
        <p14:creationId xmlns:p14="http://schemas.microsoft.com/office/powerpoint/2010/main" val="3875217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chemeClr val="accent1">
                <a:lumMod val="40000"/>
                <a:lumOff val="60000"/>
              </a:schemeClr>
            </a:gs>
            <a:gs pos="100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5424E-E627-439B-AC1E-D4ACF211720E}"/>
              </a:ext>
            </a:extLst>
          </p:cNvPr>
          <p:cNvSpPr>
            <a:spLocks noGrp="1"/>
          </p:cNvSpPr>
          <p:nvPr>
            <p:ph type="title"/>
          </p:nvPr>
        </p:nvSpPr>
        <p:spPr>
          <a:xfrm>
            <a:off x="838199" y="365125"/>
            <a:ext cx="10969487" cy="1325563"/>
          </a:xfrm>
        </p:spPr>
        <p:txBody>
          <a:bodyPr>
            <a:normAutofit fontScale="90000"/>
          </a:bodyPr>
          <a:lstStyle/>
          <a:p>
            <a:r>
              <a:rPr lang="en-US" b="1" dirty="0"/>
              <a:t> SB County: Hoop Structures Ordinance Amendment    ( Project) Environmental Impact Report (EIR)</a:t>
            </a:r>
            <a:endParaRPr lang="en-US" dirty="0"/>
          </a:p>
        </p:txBody>
      </p:sp>
      <p:sp>
        <p:nvSpPr>
          <p:cNvPr id="3" name="Content Placeholder 2">
            <a:extLst>
              <a:ext uri="{FF2B5EF4-FFF2-40B4-BE49-F238E27FC236}">
                <a16:creationId xmlns:a16="http://schemas.microsoft.com/office/drawing/2014/main" id="{A110A927-2ED6-4131-8206-5FE278D60FD5}"/>
              </a:ext>
            </a:extLst>
          </p:cNvPr>
          <p:cNvSpPr>
            <a:spLocks noGrp="1"/>
          </p:cNvSpPr>
          <p:nvPr>
            <p:ph idx="1"/>
          </p:nvPr>
        </p:nvSpPr>
        <p:spPr/>
        <p:txBody>
          <a:bodyPr/>
          <a:lstStyle/>
          <a:p>
            <a:pPr marL="0" indent="0">
              <a:buNone/>
            </a:pPr>
            <a:r>
              <a:rPr lang="en-US" dirty="0"/>
              <a:t>“..agricultural operators are subject to the Ag Order 3.0, which includes a number of requirements to reduce storm water runoff and velocity and hold fine particles in place”</a:t>
            </a:r>
          </a:p>
        </p:txBody>
      </p:sp>
    </p:spTree>
    <p:extLst>
      <p:ext uri="{BB962C8B-B14F-4D97-AF65-F5344CB8AC3E}">
        <p14:creationId xmlns:p14="http://schemas.microsoft.com/office/powerpoint/2010/main" val="1623035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31000">
              <a:schemeClr val="accent1">
                <a:lumMod val="40000"/>
                <a:lumOff val="60000"/>
              </a:schemeClr>
            </a:gs>
            <a:gs pos="89000">
              <a:schemeClr val="accent1">
                <a:lumMod val="95000"/>
                <a:lumOff val="5000"/>
              </a:schemeClr>
            </a:gs>
            <a:gs pos="54000">
              <a:schemeClr val="accent1">
                <a:lumMod val="40000"/>
                <a:lumOff val="60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65244855"/>
              </p:ext>
            </p:extLst>
          </p:nvPr>
        </p:nvGraphicFramePr>
        <p:xfrm>
          <a:off x="357809" y="556591"/>
          <a:ext cx="11370365" cy="59237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8893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51D01-87FC-46F2-8277-D1234398C281}"/>
              </a:ext>
            </a:extLst>
          </p:cNvPr>
          <p:cNvSpPr>
            <a:spLocks noGrp="1"/>
          </p:cNvSpPr>
          <p:nvPr>
            <p:ph type="title"/>
          </p:nvPr>
        </p:nvSpPr>
        <p:spPr>
          <a:xfrm>
            <a:off x="186447" y="-169896"/>
            <a:ext cx="3412787" cy="1325563"/>
          </a:xfrm>
        </p:spPr>
        <p:txBody>
          <a:bodyPr/>
          <a:lstStyle/>
          <a:p>
            <a:r>
              <a:rPr lang="en-US" b="1" dirty="0">
                <a:solidFill>
                  <a:srgbClr val="FFFF00"/>
                </a:solidFill>
              </a:rPr>
              <a:t>Key points</a:t>
            </a:r>
          </a:p>
        </p:txBody>
      </p:sp>
      <p:sp>
        <p:nvSpPr>
          <p:cNvPr id="3" name="Content Placeholder 2">
            <a:extLst>
              <a:ext uri="{FF2B5EF4-FFF2-40B4-BE49-F238E27FC236}">
                <a16:creationId xmlns:a16="http://schemas.microsoft.com/office/drawing/2014/main" id="{B0E29855-5D38-4C66-976E-4818BBA3FDB0}"/>
              </a:ext>
            </a:extLst>
          </p:cNvPr>
          <p:cNvSpPr>
            <a:spLocks noGrp="1"/>
          </p:cNvSpPr>
          <p:nvPr>
            <p:ph idx="1"/>
          </p:nvPr>
        </p:nvSpPr>
        <p:spPr>
          <a:xfrm>
            <a:off x="454512" y="1037438"/>
            <a:ext cx="11293792" cy="5629580"/>
          </a:xfrm>
          <a:solidFill>
            <a:schemeClr val="accent4">
              <a:lumMod val="60000"/>
              <a:lumOff val="40000"/>
            </a:schemeClr>
          </a:solidFill>
        </p:spPr>
        <p:txBody>
          <a:bodyPr>
            <a:noAutofit/>
          </a:bodyPr>
          <a:lstStyle/>
          <a:p>
            <a:r>
              <a:rPr lang="en-US" sz="2000" b="1" u="sng" dirty="0"/>
              <a:t>All treatments can have beneficial impact on soil and nutrient retention and weed control (except PAM) if maintained/properly managed:</a:t>
            </a:r>
          </a:p>
          <a:p>
            <a:pPr marL="0" indent="0">
              <a:buNone/>
            </a:pPr>
            <a:r>
              <a:rPr lang="en-US" sz="2000" b="1" dirty="0"/>
              <a:t>Barley: 	dense stands control weeds, but poor stands and scarce residue do not. If stand is poor and 	residue after mowing/herbicide use is lacking- consider reseeding.  600 </a:t>
            </a:r>
            <a:r>
              <a:rPr lang="en-US" sz="2000" b="1" dirty="0" err="1"/>
              <a:t>lbs</a:t>
            </a:r>
            <a:r>
              <a:rPr lang="en-US" sz="2000" b="1" dirty="0"/>
              <a:t>/a rototilled in 	moist soil or before rain works best.</a:t>
            </a:r>
          </a:p>
          <a:p>
            <a:pPr marL="0" indent="0">
              <a:buNone/>
            </a:pPr>
            <a:endParaRPr lang="en-US" sz="2000" b="1" dirty="0"/>
          </a:p>
          <a:p>
            <a:pPr marL="0" indent="0">
              <a:buNone/>
            </a:pPr>
            <a:r>
              <a:rPr lang="en-US" sz="2000" b="1" dirty="0"/>
              <a:t>PAM: 	spread before rain and minimize soil disturbance. If not disturbed can benefit during multiple 	rain events. If disturbed – re-apply. Will not affect weeds.</a:t>
            </a:r>
          </a:p>
          <a:p>
            <a:pPr marL="0" indent="0">
              <a:buNone/>
            </a:pPr>
            <a:endParaRPr lang="en-US" sz="2000" b="1" dirty="0"/>
          </a:p>
          <a:p>
            <a:pPr marL="0" indent="0">
              <a:buNone/>
            </a:pPr>
            <a:r>
              <a:rPr lang="en-US" sz="2000" b="1" dirty="0"/>
              <a:t>Mulch: 	Controls annual weeds only when persists at ~2.5-3 in thickness.  Can float out of the ends 	of tunnel at high runoff velocity. If thin layer/breaks down rapidly - minimizes efficacy</a:t>
            </a:r>
          </a:p>
          <a:p>
            <a:pPr marL="0" indent="0">
              <a:buNone/>
            </a:pPr>
            <a:endParaRPr lang="en-US" sz="2000" b="1" dirty="0"/>
          </a:p>
          <a:p>
            <a:pPr marL="0" indent="0">
              <a:buNone/>
            </a:pPr>
            <a:r>
              <a:rPr lang="en-US" sz="2000" b="1" dirty="0"/>
              <a:t>Fabric: 	Best weed control;  minimize soil on top of fabric . It can be rolled up at the end and reused.</a:t>
            </a:r>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Tree>
    <p:extLst>
      <p:ext uri="{BB962C8B-B14F-4D97-AF65-F5344CB8AC3E}">
        <p14:creationId xmlns:p14="http://schemas.microsoft.com/office/powerpoint/2010/main" val="627758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51D01-87FC-46F2-8277-D1234398C281}"/>
              </a:ext>
            </a:extLst>
          </p:cNvPr>
          <p:cNvSpPr>
            <a:spLocks noGrp="1"/>
          </p:cNvSpPr>
          <p:nvPr>
            <p:ph type="title"/>
          </p:nvPr>
        </p:nvSpPr>
        <p:spPr>
          <a:xfrm>
            <a:off x="271040" y="0"/>
            <a:ext cx="2854124" cy="1325563"/>
          </a:xfrm>
        </p:spPr>
        <p:txBody>
          <a:bodyPr/>
          <a:lstStyle/>
          <a:p>
            <a:r>
              <a:rPr lang="en-US" b="1" dirty="0">
                <a:solidFill>
                  <a:srgbClr val="FFFF00"/>
                </a:solidFill>
              </a:rPr>
              <a:t>Key points</a:t>
            </a:r>
          </a:p>
        </p:txBody>
      </p:sp>
      <p:sp>
        <p:nvSpPr>
          <p:cNvPr id="3" name="Content Placeholder 2">
            <a:extLst>
              <a:ext uri="{FF2B5EF4-FFF2-40B4-BE49-F238E27FC236}">
                <a16:creationId xmlns:a16="http://schemas.microsoft.com/office/drawing/2014/main" id="{B0E29855-5D38-4C66-976E-4818BBA3FDB0}"/>
              </a:ext>
            </a:extLst>
          </p:cNvPr>
          <p:cNvSpPr>
            <a:spLocks noGrp="1"/>
          </p:cNvSpPr>
          <p:nvPr>
            <p:ph idx="1"/>
          </p:nvPr>
        </p:nvSpPr>
        <p:spPr>
          <a:xfrm>
            <a:off x="425645" y="1325563"/>
            <a:ext cx="11495315" cy="4771945"/>
          </a:xfrm>
          <a:solidFill>
            <a:schemeClr val="accent4">
              <a:lumMod val="60000"/>
              <a:lumOff val="40000"/>
            </a:schemeClr>
          </a:solidFill>
        </p:spPr>
        <p:txBody>
          <a:bodyPr>
            <a:noAutofit/>
          </a:bodyPr>
          <a:lstStyle/>
          <a:p>
            <a:pPr marL="0" indent="0">
              <a:buNone/>
            </a:pPr>
            <a:r>
              <a:rPr lang="en-US" sz="2400" b="1" dirty="0"/>
              <a:t>Barley and mulch retain moisture and reduce N moving to groundwater better than other treatments or untreated.</a:t>
            </a:r>
          </a:p>
          <a:p>
            <a:pPr marL="0" indent="0">
              <a:buNone/>
            </a:pPr>
            <a:r>
              <a:rPr lang="en-US" sz="2400" b="1" dirty="0"/>
              <a:t>This N is likely used by barley crop, and for residue and mulch decomposition (cellulose and lignin degrading m/o)</a:t>
            </a:r>
          </a:p>
          <a:p>
            <a:pPr marL="0" indent="0">
              <a:buNone/>
            </a:pPr>
            <a:endParaRPr lang="en-US" sz="2400" b="1" dirty="0"/>
          </a:p>
          <a:p>
            <a:pPr marL="0" indent="0">
              <a:buNone/>
            </a:pPr>
            <a:r>
              <a:rPr lang="en-US" sz="2400" b="1" dirty="0"/>
              <a:t>Mulch promotes caneberry shoot growth in it, likely by retaining moisture. </a:t>
            </a:r>
          </a:p>
          <a:p>
            <a:pPr marL="0" indent="0">
              <a:buNone/>
            </a:pPr>
            <a:endParaRPr lang="en-US" sz="2400" b="1" dirty="0"/>
          </a:p>
          <a:p>
            <a:pPr marL="0" indent="0">
              <a:buNone/>
            </a:pPr>
            <a:r>
              <a:rPr lang="en-US" sz="2400" b="1" dirty="0"/>
              <a:t>All BMPs reduced development of erosion channels compared to untreated. </a:t>
            </a:r>
          </a:p>
          <a:p>
            <a:pPr marL="0" indent="0">
              <a:buNone/>
            </a:pPr>
            <a:endParaRPr lang="en-US" sz="2400" b="1" dirty="0"/>
          </a:p>
          <a:p>
            <a:pPr marL="0" indent="0">
              <a:buNone/>
            </a:pPr>
            <a:r>
              <a:rPr lang="en-US" sz="2400" b="1" dirty="0"/>
              <a:t>For workers in tunnels: no issues with any BMPs , barley in the center or/and cut to  &lt;6” from ground. </a:t>
            </a:r>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p:txBody>
      </p:sp>
    </p:spTree>
    <p:extLst>
      <p:ext uri="{BB962C8B-B14F-4D97-AF65-F5344CB8AC3E}">
        <p14:creationId xmlns:p14="http://schemas.microsoft.com/office/powerpoint/2010/main" val="132626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22AC3-659A-4BC3-84C0-08E0FE1BCA61}"/>
              </a:ext>
            </a:extLst>
          </p:cNvPr>
          <p:cNvSpPr>
            <a:spLocks noGrp="1"/>
          </p:cNvSpPr>
          <p:nvPr>
            <p:ph type="title"/>
          </p:nvPr>
        </p:nvSpPr>
        <p:spPr>
          <a:xfrm>
            <a:off x="405713" y="180718"/>
            <a:ext cx="10515600" cy="1325563"/>
          </a:xfrm>
        </p:spPr>
        <p:txBody>
          <a:bodyPr/>
          <a:lstStyle/>
          <a:p>
            <a:r>
              <a:rPr lang="en-US" dirty="0">
                <a:highlight>
                  <a:srgbClr val="FFFF00"/>
                </a:highlight>
              </a:rPr>
              <a:t>Sample costs of post row treatments</a:t>
            </a:r>
          </a:p>
        </p:txBody>
      </p:sp>
      <p:pic>
        <p:nvPicPr>
          <p:cNvPr id="9" name="Picture 8">
            <a:extLst>
              <a:ext uri="{FF2B5EF4-FFF2-40B4-BE49-F238E27FC236}">
                <a16:creationId xmlns:a16="http://schemas.microsoft.com/office/drawing/2014/main" id="{5C1A9419-B7B8-4129-9B06-ED32A1BB80A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10276" y="1228727"/>
            <a:ext cx="4025225" cy="4384133"/>
          </a:xfrm>
          <a:prstGeom prst="rect">
            <a:avLst/>
          </a:prstGeom>
          <a:noFill/>
          <a:ln>
            <a:noFill/>
          </a:ln>
        </p:spPr>
      </p:pic>
      <p:graphicFrame>
        <p:nvGraphicFramePr>
          <p:cNvPr id="11" name="Table 10">
            <a:extLst>
              <a:ext uri="{FF2B5EF4-FFF2-40B4-BE49-F238E27FC236}">
                <a16:creationId xmlns:a16="http://schemas.microsoft.com/office/drawing/2014/main" id="{BE2672BE-FBA9-4070-B388-1F22BA51AC45}"/>
              </a:ext>
            </a:extLst>
          </p:cNvPr>
          <p:cNvGraphicFramePr>
            <a:graphicFrameLocks noGrp="1"/>
          </p:cNvGraphicFramePr>
          <p:nvPr>
            <p:extLst>
              <p:ext uri="{D42A27DB-BD31-4B8C-83A1-F6EECF244321}">
                <p14:modId xmlns:p14="http://schemas.microsoft.com/office/powerpoint/2010/main" val="2707995765"/>
              </p:ext>
            </p:extLst>
          </p:nvPr>
        </p:nvGraphicFramePr>
        <p:xfrm>
          <a:off x="5020081" y="1219405"/>
          <a:ext cx="6280432" cy="2895801"/>
        </p:xfrm>
        <a:graphic>
          <a:graphicData uri="http://schemas.openxmlformats.org/drawingml/2006/table">
            <a:tbl>
              <a:tblPr firstRow="1" bandRow="1">
                <a:tableStyleId>{5C22544A-7EE6-4342-B048-85BDC9FD1C3A}</a:tableStyleId>
              </a:tblPr>
              <a:tblGrid>
                <a:gridCol w="3421457">
                  <a:extLst>
                    <a:ext uri="{9D8B030D-6E8A-4147-A177-3AD203B41FA5}">
                      <a16:colId xmlns:a16="http://schemas.microsoft.com/office/drawing/2014/main" val="836718656"/>
                    </a:ext>
                  </a:extLst>
                </a:gridCol>
                <a:gridCol w="2858975">
                  <a:extLst>
                    <a:ext uri="{9D8B030D-6E8A-4147-A177-3AD203B41FA5}">
                      <a16:colId xmlns:a16="http://schemas.microsoft.com/office/drawing/2014/main" val="3785075906"/>
                    </a:ext>
                  </a:extLst>
                </a:gridCol>
              </a:tblGrid>
              <a:tr h="958513">
                <a:tc>
                  <a:txBody>
                    <a:bodyPr/>
                    <a:lstStyle/>
                    <a:p>
                      <a:r>
                        <a:rPr lang="en-US" b="1" dirty="0"/>
                        <a:t>Treatment</a:t>
                      </a:r>
                    </a:p>
                  </a:txBody>
                  <a:tcPr/>
                </a:tc>
                <a:tc>
                  <a:txBody>
                    <a:bodyPr/>
                    <a:lstStyle/>
                    <a:p>
                      <a:r>
                        <a:rPr lang="en-US" b="1" dirty="0"/>
                        <a:t>Cost/Tunnel cycle (3 </a:t>
                      </a:r>
                      <a:r>
                        <a:rPr lang="en-US" b="1" dirty="0" err="1"/>
                        <a:t>yrs</a:t>
                      </a:r>
                      <a:r>
                        <a:rPr lang="en-US" b="1" dirty="0"/>
                        <a:t>)</a:t>
                      </a:r>
                    </a:p>
                    <a:p>
                      <a:r>
                        <a:rPr lang="en-US" b="1" dirty="0"/>
                        <a:t>Per Acre (5.5 post rows)</a:t>
                      </a:r>
                    </a:p>
                  </a:txBody>
                  <a:tcPr/>
                </a:tc>
                <a:extLst>
                  <a:ext uri="{0D108BD9-81ED-4DB2-BD59-A6C34878D82A}">
                    <a16:rowId xmlns:a16="http://schemas.microsoft.com/office/drawing/2014/main" val="3899211053"/>
                  </a:ext>
                </a:extLst>
              </a:tr>
              <a:tr h="473722">
                <a:tc>
                  <a:txBody>
                    <a:bodyPr/>
                    <a:lstStyle/>
                    <a:p>
                      <a:r>
                        <a:rPr lang="en-US" b="1" dirty="0"/>
                        <a:t>Fabric (weed barrier)</a:t>
                      </a:r>
                    </a:p>
                  </a:txBody>
                  <a:tcPr/>
                </a:tc>
                <a:tc>
                  <a:txBody>
                    <a:bodyPr/>
                    <a:lstStyle/>
                    <a:p>
                      <a:r>
                        <a:rPr lang="en-US" b="1" dirty="0"/>
                        <a:t>$ 163</a:t>
                      </a:r>
                    </a:p>
                  </a:txBody>
                  <a:tcPr/>
                </a:tc>
                <a:extLst>
                  <a:ext uri="{0D108BD9-81ED-4DB2-BD59-A6C34878D82A}">
                    <a16:rowId xmlns:a16="http://schemas.microsoft.com/office/drawing/2014/main" val="4224012611"/>
                  </a:ext>
                </a:extLst>
              </a:tr>
              <a:tr h="473722">
                <a:tc>
                  <a:txBody>
                    <a:bodyPr/>
                    <a:lstStyle/>
                    <a:p>
                      <a:r>
                        <a:rPr lang="en-US" b="1" dirty="0"/>
                        <a:t>Mulch</a:t>
                      </a:r>
                    </a:p>
                  </a:txBody>
                  <a:tcPr/>
                </a:tc>
                <a:tc>
                  <a:txBody>
                    <a:bodyPr/>
                    <a:lstStyle/>
                    <a:p>
                      <a:r>
                        <a:rPr lang="en-US" b="1" dirty="0"/>
                        <a:t>$ 193</a:t>
                      </a:r>
                    </a:p>
                  </a:txBody>
                  <a:tcPr/>
                </a:tc>
                <a:extLst>
                  <a:ext uri="{0D108BD9-81ED-4DB2-BD59-A6C34878D82A}">
                    <a16:rowId xmlns:a16="http://schemas.microsoft.com/office/drawing/2014/main" val="3000584315"/>
                  </a:ext>
                </a:extLst>
              </a:tr>
              <a:tr h="516122">
                <a:tc>
                  <a:txBody>
                    <a:bodyPr/>
                    <a:lstStyle/>
                    <a:p>
                      <a:r>
                        <a:rPr lang="en-US" b="1" dirty="0"/>
                        <a:t>Cover crop (barley 500lbs/A)</a:t>
                      </a:r>
                    </a:p>
                  </a:txBody>
                  <a:tcPr/>
                </a:tc>
                <a:tc>
                  <a:txBody>
                    <a:bodyPr/>
                    <a:lstStyle/>
                    <a:p>
                      <a:r>
                        <a:rPr lang="en-US" b="1" dirty="0"/>
                        <a:t>$ 59</a:t>
                      </a:r>
                    </a:p>
                  </a:txBody>
                  <a:tcPr/>
                </a:tc>
                <a:extLst>
                  <a:ext uri="{0D108BD9-81ED-4DB2-BD59-A6C34878D82A}">
                    <a16:rowId xmlns:a16="http://schemas.microsoft.com/office/drawing/2014/main" val="207024753"/>
                  </a:ext>
                </a:extLst>
              </a:tr>
              <a:tr h="473722">
                <a:tc>
                  <a:txBody>
                    <a:bodyPr/>
                    <a:lstStyle/>
                    <a:p>
                      <a:r>
                        <a:rPr lang="en-US" b="1" dirty="0"/>
                        <a:t>PAM</a:t>
                      </a:r>
                    </a:p>
                  </a:txBody>
                  <a:tcPr/>
                </a:tc>
                <a:tc>
                  <a:txBody>
                    <a:bodyPr/>
                    <a:lstStyle/>
                    <a:p>
                      <a:r>
                        <a:rPr lang="en-US" b="1" dirty="0"/>
                        <a:t>$ 192</a:t>
                      </a:r>
                    </a:p>
                  </a:txBody>
                  <a:tcPr/>
                </a:tc>
                <a:extLst>
                  <a:ext uri="{0D108BD9-81ED-4DB2-BD59-A6C34878D82A}">
                    <a16:rowId xmlns:a16="http://schemas.microsoft.com/office/drawing/2014/main" val="3317628254"/>
                  </a:ext>
                </a:extLst>
              </a:tr>
            </a:tbl>
          </a:graphicData>
        </a:graphic>
      </p:graphicFrame>
      <p:sp>
        <p:nvSpPr>
          <p:cNvPr id="12" name="Rectangle 11">
            <a:extLst>
              <a:ext uri="{FF2B5EF4-FFF2-40B4-BE49-F238E27FC236}">
                <a16:creationId xmlns:a16="http://schemas.microsoft.com/office/drawing/2014/main" id="{2EA14AC0-EC8A-4B84-92A0-7A9278760896}"/>
              </a:ext>
            </a:extLst>
          </p:cNvPr>
          <p:cNvSpPr/>
          <p:nvPr/>
        </p:nvSpPr>
        <p:spPr>
          <a:xfrm>
            <a:off x="4658953" y="4124528"/>
            <a:ext cx="7599723" cy="2585644"/>
          </a:xfrm>
          <a:prstGeom prst="rect">
            <a:avLst/>
          </a:prstGeom>
        </p:spPr>
        <p:txBody>
          <a:bodyPr wrap="square">
            <a:spAutoFit/>
          </a:bodyPr>
          <a:lstStyle/>
          <a:p>
            <a:pPr>
              <a:lnSpc>
                <a:spcPct val="107000"/>
              </a:lnSpc>
              <a:spcAft>
                <a:spcPts val="800"/>
              </a:spcAft>
            </a:pPr>
            <a:r>
              <a:rPr lang="en-US" sz="2000" b="1" dirty="0">
                <a:latin typeface="Calibri" panose="020F0502020204030204" pitchFamily="34" charset="0"/>
                <a:ea typeface="Calibri" panose="020F0502020204030204" pitchFamily="34" charset="0"/>
                <a:cs typeface="Times New Roman" panose="02020603050405020304" pitchFamily="18" charset="0"/>
              </a:rPr>
              <a:t>Benefits?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latin typeface="Calibri" panose="020F0502020204030204" pitchFamily="34" charset="0"/>
                <a:ea typeface="Calibri" panose="020F0502020204030204" pitchFamily="34" charset="0"/>
                <a:cs typeface="Times New Roman" panose="02020603050405020304" pitchFamily="18" charset="0"/>
              </a:rPr>
              <a:t>Reduce Costs of sediment management 60-90%</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latin typeface="Calibri" panose="020F0502020204030204" pitchFamily="34" charset="0"/>
                <a:ea typeface="Calibri" panose="020F0502020204030204" pitchFamily="34" charset="0"/>
                <a:cs typeface="Times New Roman" panose="02020603050405020304" pitchFamily="18" charset="0"/>
              </a:rPr>
              <a:t>Reduce or eliminate penalties for non-compliance if runoff is polluted (phosphorus, sediment, chlorpyrifos /other soil-adsorbed pesticides)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latin typeface="Calibri" panose="020F0502020204030204" pitchFamily="34" charset="0"/>
                <a:ea typeface="Calibri" panose="020F0502020204030204" pitchFamily="34" charset="0"/>
                <a:cs typeface="Times New Roman" panose="02020603050405020304" pitchFamily="18" charset="0"/>
              </a:rPr>
              <a:t>Keeping soil in your field and reducing erosion, especially on slopes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latin typeface="Calibri" panose="020F0502020204030204" pitchFamily="34" charset="0"/>
                <a:ea typeface="Calibri" panose="020F0502020204030204" pitchFamily="34" charset="0"/>
                <a:cs typeface="Times New Roman" panose="02020603050405020304" pitchFamily="18" charset="0"/>
              </a:rPr>
              <a:t>Barley and mulch reduced nitrate leaching to groundwater</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b="1" dirty="0">
                <a:latin typeface="Calibri" panose="020F0502020204030204" pitchFamily="34" charset="0"/>
                <a:ea typeface="Calibri" panose="020F0502020204030204" pitchFamily="34" charset="0"/>
                <a:cs typeface="Times New Roman" panose="02020603050405020304" pitchFamily="18" charset="0"/>
              </a:rPr>
              <a:t>Opportunity to market your product as from ‘farm that practices soil conservation’ , CDFA ‘Healthy Soils’ Program has funding for growers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4269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that are standing in the dirt&#10;&#10;Description automatically generated">
            <a:extLst>
              <a:ext uri="{FF2B5EF4-FFF2-40B4-BE49-F238E27FC236}">
                <a16:creationId xmlns:a16="http://schemas.microsoft.com/office/drawing/2014/main" id="{8B96121F-F1E2-4F28-9E89-BE6C38CAAD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91109" y="799879"/>
            <a:ext cx="4362691" cy="5816922"/>
          </a:xfrm>
        </p:spPr>
      </p:pic>
      <p:sp>
        <p:nvSpPr>
          <p:cNvPr id="6" name="Rectangle 5">
            <a:extLst>
              <a:ext uri="{FF2B5EF4-FFF2-40B4-BE49-F238E27FC236}">
                <a16:creationId xmlns:a16="http://schemas.microsoft.com/office/drawing/2014/main" id="{1283BEFA-706C-4F37-B559-7BF2A4DBA144}"/>
              </a:ext>
            </a:extLst>
          </p:cNvPr>
          <p:cNvSpPr/>
          <p:nvPr/>
        </p:nvSpPr>
        <p:spPr>
          <a:xfrm>
            <a:off x="1088985" y="593229"/>
            <a:ext cx="5170026" cy="2938305"/>
          </a:xfrm>
          <a:prstGeom prst="rect">
            <a:avLst/>
          </a:prstGeom>
        </p:spPr>
        <p:txBody>
          <a:bodyPr wrap="square">
            <a:spAutoFit/>
          </a:bodyPr>
          <a:lstStyle/>
          <a:p>
            <a:pPr>
              <a:lnSpc>
                <a:spcPct val="107000"/>
              </a:lnSpc>
              <a:spcAft>
                <a:spcPts val="800"/>
              </a:spcAft>
            </a:pPr>
            <a:r>
              <a:rPr lang="en-US" sz="2800" b="1" u="sng" dirty="0">
                <a:latin typeface="Times New Roman" panose="02020603050405020304" pitchFamily="18" charset="0"/>
                <a:ea typeface="Calibri" panose="020F0502020204030204" pitchFamily="34" charset="0"/>
                <a:cs typeface="Times New Roman" panose="02020603050405020304" pitchFamily="18" charset="0"/>
              </a:rPr>
              <a:t>ACKNOWLEDGEMENTS</a:t>
            </a:r>
            <a:endParaRPr lang="en-US" sz="2800" b="1" u="sng"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We greatly acknowledge help and contributions from Driscoll/Reiter AC, AGQ lab and funding from Cal Dept of Food and Agriculture.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9905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Content Placeholder 3">
            <a:extLst>
              <a:ext uri="{FF2B5EF4-FFF2-40B4-BE49-F238E27FC236}">
                <a16:creationId xmlns:a16="http://schemas.microsoft.com/office/drawing/2014/main" id="{8576BC79-6E7C-4090-9DD3-7156E776041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01949" y="-22225"/>
            <a:ext cx="10038945" cy="6880225"/>
          </a:xfrm>
        </p:spPr>
      </p:pic>
    </p:spTree>
    <p:extLst>
      <p:ext uri="{BB962C8B-B14F-4D97-AF65-F5344CB8AC3E}">
        <p14:creationId xmlns:p14="http://schemas.microsoft.com/office/powerpoint/2010/main" val="803714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98E2D813-D7B5-44E5-8EC0-2A8905BD7C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58825"/>
            <a:ext cx="9144000" cy="611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BF9B318-BAE9-4E35-BB7C-F18C17CE50D9}"/>
              </a:ext>
            </a:extLst>
          </p:cNvPr>
          <p:cNvSpPr txBox="1"/>
          <p:nvPr/>
        </p:nvSpPr>
        <p:spPr>
          <a:xfrm>
            <a:off x="3962401" y="230189"/>
            <a:ext cx="2835135" cy="480131"/>
          </a:xfrm>
          <a:prstGeom prst="rect">
            <a:avLst/>
          </a:prstGeom>
          <a:noFill/>
        </p:spPr>
        <p:txBody>
          <a:bodyPr wrap="none">
            <a:spAutoFit/>
          </a:bodyPr>
          <a:lstStyle/>
          <a:p>
            <a:pPr>
              <a:defRPr/>
            </a:pPr>
            <a:r>
              <a:rPr lang="en-US" sz="2520" dirty="0">
                <a:solidFill>
                  <a:schemeClr val="bg1"/>
                </a:solidFill>
              </a:rPr>
              <a:t>Untreated</a:t>
            </a:r>
            <a:r>
              <a:rPr lang="en-US" sz="2520" dirty="0">
                <a:solidFill>
                  <a:schemeClr val="bg1"/>
                </a:solidFill>
                <a:latin typeface="Arial" charset="0"/>
              </a:rPr>
              <a:t> post row</a:t>
            </a:r>
          </a:p>
        </p:txBody>
      </p:sp>
    </p:spTree>
    <p:extLst>
      <p:ext uri="{BB962C8B-B14F-4D97-AF65-F5344CB8AC3E}">
        <p14:creationId xmlns:p14="http://schemas.microsoft.com/office/powerpoint/2010/main" val="2892131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3">
            <a:extLst>
              <a:ext uri="{FF2B5EF4-FFF2-40B4-BE49-F238E27FC236}">
                <a16:creationId xmlns:a16="http://schemas.microsoft.com/office/drawing/2014/main" id="{D22271E4-CCC7-4043-85B6-E24E1782BAA6}"/>
              </a:ext>
            </a:extLst>
          </p:cNvPr>
          <p:cNvGraphicFramePr>
            <a:graphicFrameLocks/>
          </p:cNvGraphicFramePr>
          <p:nvPr>
            <p:extLst>
              <p:ext uri="{D42A27DB-BD31-4B8C-83A1-F6EECF244321}">
                <p14:modId xmlns:p14="http://schemas.microsoft.com/office/powerpoint/2010/main" val="1030328321"/>
              </p:ext>
            </p:extLst>
          </p:nvPr>
        </p:nvGraphicFramePr>
        <p:xfrm>
          <a:off x="1838528" y="990599"/>
          <a:ext cx="7991272" cy="532265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3A4A687-8F16-4221-B883-ED2CB676F99C}"/>
              </a:ext>
            </a:extLst>
          </p:cNvPr>
          <p:cNvSpPr txBox="1"/>
          <p:nvPr/>
        </p:nvSpPr>
        <p:spPr>
          <a:xfrm>
            <a:off x="3686783" y="2013626"/>
            <a:ext cx="4646080" cy="400110"/>
          </a:xfrm>
          <a:prstGeom prst="rect">
            <a:avLst/>
          </a:prstGeom>
          <a:noFill/>
        </p:spPr>
        <p:txBody>
          <a:bodyPr wrap="none" rtlCol="0">
            <a:spAutoFit/>
          </a:bodyPr>
          <a:lstStyle/>
          <a:p>
            <a:r>
              <a:rPr lang="en-US" sz="2000" b="1" dirty="0"/>
              <a:t>Untreated (bare control) &gt; rest (at </a:t>
            </a:r>
            <a:r>
              <a:rPr lang="en-US" sz="2000" b="1" i="1" dirty="0"/>
              <a:t>P</a:t>
            </a:r>
            <a:r>
              <a:rPr lang="en-US" sz="2000" b="1" dirty="0"/>
              <a:t>=0.05)</a:t>
            </a:r>
          </a:p>
        </p:txBody>
      </p:sp>
    </p:spTree>
    <p:extLst>
      <p:ext uri="{BB962C8B-B14F-4D97-AF65-F5344CB8AC3E}">
        <p14:creationId xmlns:p14="http://schemas.microsoft.com/office/powerpoint/2010/main" val="129359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3">
            <a:extLst>
              <a:ext uri="{FF2B5EF4-FFF2-40B4-BE49-F238E27FC236}">
                <a16:creationId xmlns:a16="http://schemas.microsoft.com/office/drawing/2014/main" id="{9CB6769E-D30F-44CC-8AED-F937966789D6}"/>
              </a:ext>
            </a:extLst>
          </p:cNvPr>
          <p:cNvGraphicFramePr>
            <a:graphicFrameLocks/>
          </p:cNvGraphicFramePr>
          <p:nvPr>
            <p:extLst>
              <p:ext uri="{D42A27DB-BD31-4B8C-83A1-F6EECF244321}">
                <p14:modId xmlns:p14="http://schemas.microsoft.com/office/powerpoint/2010/main" val="1480306582"/>
              </p:ext>
            </p:extLst>
          </p:nvPr>
        </p:nvGraphicFramePr>
        <p:xfrm>
          <a:off x="1681637" y="507999"/>
          <a:ext cx="9165903" cy="5578049"/>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966D5FBB-ABEA-47A6-B911-C70DB46E6B6C}"/>
              </a:ext>
            </a:extLst>
          </p:cNvPr>
          <p:cNvSpPr txBox="1"/>
          <p:nvPr/>
        </p:nvSpPr>
        <p:spPr>
          <a:xfrm>
            <a:off x="3871609" y="1556426"/>
            <a:ext cx="4646080" cy="400110"/>
          </a:xfrm>
          <a:prstGeom prst="rect">
            <a:avLst/>
          </a:prstGeom>
          <a:noFill/>
        </p:spPr>
        <p:txBody>
          <a:bodyPr wrap="none" rtlCol="0">
            <a:spAutoFit/>
          </a:bodyPr>
          <a:lstStyle/>
          <a:p>
            <a:r>
              <a:rPr lang="en-US" sz="2000" b="1" dirty="0"/>
              <a:t>Untreated (bare control) &gt; rest (at </a:t>
            </a:r>
            <a:r>
              <a:rPr lang="en-US" sz="2000" b="1" i="1" dirty="0"/>
              <a:t>P</a:t>
            </a:r>
            <a:r>
              <a:rPr lang="en-US" sz="2000" b="1" dirty="0"/>
              <a:t>=0.05)</a:t>
            </a:r>
          </a:p>
        </p:txBody>
      </p:sp>
    </p:spTree>
    <p:extLst>
      <p:ext uri="{BB962C8B-B14F-4D97-AF65-F5344CB8AC3E}">
        <p14:creationId xmlns:p14="http://schemas.microsoft.com/office/powerpoint/2010/main" val="3224508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chemeClr val="accent1">
                <a:lumMod val="40000"/>
                <a:lumOff val="60000"/>
              </a:schemeClr>
            </a:gs>
            <a:gs pos="8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graphicFrame>
        <p:nvGraphicFramePr>
          <p:cNvPr id="2" name="Chart 3">
            <a:extLst>
              <a:ext uri="{FF2B5EF4-FFF2-40B4-BE49-F238E27FC236}">
                <a16:creationId xmlns:a16="http://schemas.microsoft.com/office/drawing/2014/main" id="{E65C73BB-87B9-423E-A07F-DF4FC5157272}"/>
              </a:ext>
            </a:extLst>
          </p:cNvPr>
          <p:cNvGraphicFramePr>
            <a:graphicFrameLocks/>
          </p:cNvGraphicFramePr>
          <p:nvPr>
            <p:extLst>
              <p:ext uri="{D42A27DB-BD31-4B8C-83A1-F6EECF244321}">
                <p14:modId xmlns:p14="http://schemas.microsoft.com/office/powerpoint/2010/main" val="2118281419"/>
              </p:ext>
            </p:extLst>
          </p:nvPr>
        </p:nvGraphicFramePr>
        <p:xfrm>
          <a:off x="2057400" y="914400"/>
          <a:ext cx="80772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98929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A5B1DA28-928D-4ECE-B3F4-C9E5B6848B06}"/>
              </a:ext>
            </a:extLst>
          </p:cNvPr>
          <p:cNvSpPr>
            <a:spLocks noGrp="1"/>
          </p:cNvSpPr>
          <p:nvPr>
            <p:ph type="title"/>
          </p:nvPr>
        </p:nvSpPr>
        <p:spPr>
          <a:xfrm>
            <a:off x="258788" y="-136504"/>
            <a:ext cx="3019774" cy="3065421"/>
          </a:xfrm>
        </p:spPr>
        <p:txBody>
          <a:bodyPr>
            <a:normAutofit/>
          </a:bodyPr>
          <a:lstStyle/>
          <a:p>
            <a:r>
              <a:rPr lang="en-US" altLang="en-US" sz="3600" b="1" dirty="0">
                <a:solidFill>
                  <a:srgbClr val="FFFF00"/>
                </a:solidFill>
              </a:rPr>
              <a:t>2016-2018 </a:t>
            </a:r>
            <a:br>
              <a:rPr lang="en-US" altLang="en-US" sz="3600" b="1" dirty="0">
                <a:solidFill>
                  <a:srgbClr val="FFFF00"/>
                </a:solidFill>
              </a:rPr>
            </a:br>
            <a:r>
              <a:rPr lang="en-US" altLang="en-US" sz="3600" b="1" dirty="0">
                <a:solidFill>
                  <a:srgbClr val="FFFF00"/>
                </a:solidFill>
              </a:rPr>
              <a:t>SCBG project:</a:t>
            </a:r>
            <a:br>
              <a:rPr lang="en-US" altLang="en-US" sz="3600" b="1" dirty="0">
                <a:solidFill>
                  <a:srgbClr val="FFFF00"/>
                </a:solidFill>
              </a:rPr>
            </a:br>
            <a:r>
              <a:rPr lang="en-US" altLang="en-US" sz="3600" b="1" dirty="0">
                <a:solidFill>
                  <a:srgbClr val="FFFF00"/>
                </a:solidFill>
              </a:rPr>
              <a:t>Ventura and SB counties </a:t>
            </a:r>
          </a:p>
        </p:txBody>
      </p:sp>
      <p:pic>
        <p:nvPicPr>
          <p:cNvPr id="10244" name="Picture 4">
            <a:extLst>
              <a:ext uri="{FF2B5EF4-FFF2-40B4-BE49-F238E27FC236}">
                <a16:creationId xmlns:a16="http://schemas.microsoft.com/office/drawing/2014/main" id="{798E6F8D-FB45-4678-AB6A-A2610E5826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05681" y="65957"/>
            <a:ext cx="4133822" cy="310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erson walking down a dirt road&#10;&#10;Description automatically generated">
            <a:extLst>
              <a:ext uri="{FF2B5EF4-FFF2-40B4-BE49-F238E27FC236}">
                <a16:creationId xmlns:a16="http://schemas.microsoft.com/office/drawing/2014/main" id="{77012099-EA1E-40F0-B7E9-4A451FCA6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9989" y="65957"/>
            <a:ext cx="4054975" cy="3093929"/>
          </a:xfrm>
          <a:prstGeom prst="rect">
            <a:avLst/>
          </a:prstGeom>
        </p:spPr>
      </p:pic>
      <p:pic>
        <p:nvPicPr>
          <p:cNvPr id="7" name="Picture 6" descr="A picture containing outdoor, ground, track, train&#10;&#10;Description automatically generated">
            <a:extLst>
              <a:ext uri="{FF2B5EF4-FFF2-40B4-BE49-F238E27FC236}">
                <a16:creationId xmlns:a16="http://schemas.microsoft.com/office/drawing/2014/main" id="{1E198C5D-299B-464A-ADAC-E118D40C2E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9990" y="3248561"/>
            <a:ext cx="3976129" cy="3093928"/>
          </a:xfrm>
          <a:prstGeom prst="rect">
            <a:avLst/>
          </a:prstGeom>
        </p:spPr>
      </p:pic>
      <p:pic>
        <p:nvPicPr>
          <p:cNvPr id="11" name="Picture 10">
            <a:extLst>
              <a:ext uri="{FF2B5EF4-FFF2-40B4-BE49-F238E27FC236}">
                <a16:creationId xmlns:a16="http://schemas.microsoft.com/office/drawing/2014/main" id="{38DB3F39-6890-4808-8088-497FAA9250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5681" y="3277717"/>
            <a:ext cx="4133822" cy="3040405"/>
          </a:xfrm>
          <a:prstGeom prst="rect">
            <a:avLst/>
          </a:prstGeom>
        </p:spPr>
      </p:pic>
      <p:pic>
        <p:nvPicPr>
          <p:cNvPr id="13" name="Picture 12" descr="A train traveling down a dirt track&#10;&#10;Description automatically generated">
            <a:extLst>
              <a:ext uri="{FF2B5EF4-FFF2-40B4-BE49-F238E27FC236}">
                <a16:creationId xmlns:a16="http://schemas.microsoft.com/office/drawing/2014/main" id="{96C14702-CCCA-466E-9E65-F85833162A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88" y="3248560"/>
            <a:ext cx="3666921" cy="3093927"/>
          </a:xfrm>
          <a:prstGeom prst="rect">
            <a:avLst/>
          </a:prstGeom>
        </p:spPr>
      </p:pic>
    </p:spTree>
    <p:extLst>
      <p:ext uri="{BB962C8B-B14F-4D97-AF65-F5344CB8AC3E}">
        <p14:creationId xmlns:p14="http://schemas.microsoft.com/office/powerpoint/2010/main" val="22761718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11715</TotalTime>
  <Words>1235</Words>
  <Application>Microsoft Office PowerPoint</Application>
  <PresentationFormat>Widescreen</PresentationFormat>
  <Paragraphs>195</Paragraphs>
  <Slides>34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Symbol</vt:lpstr>
      <vt:lpstr>Times New Roman</vt:lpstr>
      <vt:lpstr>Office Theme</vt:lpstr>
      <vt:lpstr>PowerPoint Presentation</vt:lpstr>
      <vt:lpstr>     SB County: Hoop Structures Ordinance Amendment    ( Project) Environmental Impact Report (EIR)</vt:lpstr>
      <vt:lpstr> SB County: Hoop Structures Ordinance Amendment    ( Project) Environmental Impact Report (EIR)</vt:lpstr>
      <vt:lpstr>PowerPoint Presentation</vt:lpstr>
      <vt:lpstr>PowerPoint Presentation</vt:lpstr>
      <vt:lpstr>PowerPoint Presentation</vt:lpstr>
      <vt:lpstr>PowerPoint Presentation</vt:lpstr>
      <vt:lpstr>PowerPoint Presentation</vt:lpstr>
      <vt:lpstr>2016-2018  SCBG project: Ventura and SB counties </vt:lpstr>
      <vt:lpstr>PowerPoint Presentation</vt:lpstr>
      <vt:lpstr>PowerPoint Presentation</vt:lpstr>
      <vt:lpstr>Polyacrylamide (PAM) </vt:lpstr>
      <vt:lpstr>Rainwater</vt:lpstr>
      <vt:lpstr>PowerPoint Presentation</vt:lpstr>
      <vt:lpstr>Turbidity of runoff</vt:lpstr>
      <vt:lpstr>Turbidity in 2017 (grab samples, Somis)</vt:lpstr>
      <vt:lpstr>Turbidity in 2018 (grab samples, Somis)</vt:lpstr>
      <vt:lpstr>Turbidity in 2018 (first flush): Somis</vt:lpstr>
      <vt:lpstr>Turbidity at 5 dates in 2018 (first flush): S. Maria </vt:lpstr>
      <vt:lpstr>Sediment in 2018 (after 3.25”rain)</vt:lpstr>
      <vt:lpstr>Sediment in 2018 (after 0.1”rain, S. Maria)</vt:lpstr>
      <vt:lpstr>Mangiafico et al. 2009- Hort Technology (work from Ventura county)</vt:lpstr>
      <vt:lpstr>Phosphorus in first flush of runoff, Somis </vt:lpstr>
      <vt:lpstr>PowerPoint Presentation</vt:lpstr>
      <vt:lpstr>PowerPoint Presentation</vt:lpstr>
      <vt:lpstr>Soil analyses under treatments, Somis, Apr 2018</vt:lpstr>
      <vt:lpstr>Soil analyses under treatments, S. Maria, Apr 2018</vt:lpstr>
      <vt:lpstr>PowerPoint Presentation</vt:lpstr>
      <vt:lpstr>PowerPoint Presentation</vt:lpstr>
      <vt:lpstr>PowerPoint Presentation</vt:lpstr>
      <vt:lpstr>Key points</vt:lpstr>
      <vt:lpstr>Key points</vt:lpstr>
      <vt:lpstr>Sample costs of post row treatments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Oleg Daugovish</dc:creator>
  <cp:lastModifiedBy>Oleg Daugovish</cp:lastModifiedBy>
  <cp:revision>130</cp:revision>
  <dcterms:created xsi:type="dcterms:W3CDTF">2017-10-09T21:49:28Z</dcterms:created>
  <dcterms:modified xsi:type="dcterms:W3CDTF">2019-02-06T00:09:29Z</dcterms:modified>
</cp:coreProperties>
</file>