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58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3.6443293946503759E-2"/>
          <c:w val="0.76295360649363275"/>
          <c:h val="0.763299213891054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Biweekly</c:v>
                </c:pt>
              </c:strCache>
            </c:strRef>
          </c:tx>
          <c:cat>
            <c:numRef>
              <c:f>Sheet1!$A$2:$A$5</c:f>
              <c:numCache>
                <c:formatCode>d\-mmm</c:formatCode>
                <c:ptCount val="4"/>
                <c:pt idx="0">
                  <c:v>43348</c:v>
                </c:pt>
                <c:pt idx="1">
                  <c:v>43367</c:v>
                </c:pt>
                <c:pt idx="2">
                  <c:v>43376</c:v>
                </c:pt>
                <c:pt idx="3">
                  <c:v>43383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46.5</c:v>
                </c:pt>
                <c:pt idx="1">
                  <c:v>19</c:v>
                </c:pt>
                <c:pt idx="2">
                  <c:v>18.3</c:v>
                </c:pt>
                <c:pt idx="3">
                  <c:v>15.3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Weekly</c:v>
                </c:pt>
              </c:strCache>
            </c:strRef>
          </c:tx>
          <c:cat>
            <c:numRef>
              <c:f>Sheet1!$A$2:$A$5</c:f>
              <c:numCache>
                <c:formatCode>d\-mmm</c:formatCode>
                <c:ptCount val="4"/>
                <c:pt idx="0">
                  <c:v>43348</c:v>
                </c:pt>
                <c:pt idx="1">
                  <c:v>43367</c:v>
                </c:pt>
                <c:pt idx="2">
                  <c:v>43376</c:v>
                </c:pt>
                <c:pt idx="3">
                  <c:v>43383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</c:v>
                </c:pt>
                <c:pt idx="1">
                  <c:v>10.5</c:v>
                </c:pt>
                <c:pt idx="2">
                  <c:v>23.3</c:v>
                </c:pt>
                <c:pt idx="3">
                  <c:v>11.3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None</c:v>
                </c:pt>
              </c:strCache>
            </c:strRef>
          </c:tx>
          <c:cat>
            <c:numRef>
              <c:f>Sheet1!$A$2:$A$5</c:f>
              <c:numCache>
                <c:formatCode>d\-mmm</c:formatCode>
                <c:ptCount val="4"/>
                <c:pt idx="0">
                  <c:v>43348</c:v>
                </c:pt>
                <c:pt idx="1">
                  <c:v>43367</c:v>
                </c:pt>
                <c:pt idx="2">
                  <c:v>43376</c:v>
                </c:pt>
                <c:pt idx="3">
                  <c:v>43383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51.5</c:v>
                </c:pt>
                <c:pt idx="1">
                  <c:v>31.5</c:v>
                </c:pt>
                <c:pt idx="2">
                  <c:v>47.3</c:v>
                </c:pt>
                <c:pt idx="3">
                  <c:v>41.3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683392"/>
        <c:axId val="230684928"/>
      </c:lineChart>
      <c:dateAx>
        <c:axId val="230683392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crossAx val="230684928"/>
        <c:crosses val="autoZero"/>
        <c:auto val="1"/>
        <c:lblOffset val="100"/>
        <c:baseTimeUnit val="days"/>
      </c:dateAx>
      <c:valAx>
        <c:axId val="230684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683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Biweekly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5-Sep</c:v>
                </c:pt>
                <c:pt idx="1">
                  <c:v>24-Sep</c:v>
                </c:pt>
                <c:pt idx="2">
                  <c:v>3-Oct</c:v>
                </c:pt>
                <c:pt idx="3">
                  <c:v>10-Oct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4.5</c:v>
                </c:pt>
                <c:pt idx="1">
                  <c:v>5.25</c:v>
                </c:pt>
                <c:pt idx="2">
                  <c:v>19.7</c:v>
                </c:pt>
                <c:pt idx="3">
                  <c:v>9.75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Weekly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5-Sep</c:v>
                </c:pt>
                <c:pt idx="1">
                  <c:v>24-Sep</c:v>
                </c:pt>
                <c:pt idx="2">
                  <c:v>3-Oct</c:v>
                </c:pt>
                <c:pt idx="3">
                  <c:v>10-Oct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3.5</c:v>
                </c:pt>
                <c:pt idx="1">
                  <c:v>2.25</c:v>
                </c:pt>
                <c:pt idx="2">
                  <c:v>13.5</c:v>
                </c:pt>
                <c:pt idx="3">
                  <c:v>12.75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None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5-Sep</c:v>
                </c:pt>
                <c:pt idx="1">
                  <c:v>24-Sep</c:v>
                </c:pt>
                <c:pt idx="2">
                  <c:v>3-Oct</c:v>
                </c:pt>
                <c:pt idx="3">
                  <c:v>10-Oct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5.5</c:v>
                </c:pt>
                <c:pt idx="1">
                  <c:v>10.75</c:v>
                </c:pt>
                <c:pt idx="2">
                  <c:v>38</c:v>
                </c:pt>
                <c:pt idx="3">
                  <c:v>29.5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721024"/>
        <c:axId val="230722560"/>
      </c:lineChart>
      <c:catAx>
        <c:axId val="230721024"/>
        <c:scaling>
          <c:orientation val="minMax"/>
        </c:scaling>
        <c:delete val="0"/>
        <c:axPos val="b"/>
        <c:majorTickMark val="out"/>
        <c:minorTickMark val="none"/>
        <c:tickLblPos val="nextTo"/>
        <c:crossAx val="230722560"/>
        <c:crosses val="autoZero"/>
        <c:auto val="1"/>
        <c:lblAlgn val="ctr"/>
        <c:lblOffset val="100"/>
        <c:noMultiLvlLbl val="0"/>
      </c:catAx>
      <c:valAx>
        <c:axId val="23072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721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0.80556</cdr:x>
      <cdr:y>0.61526</cdr:y>
    </cdr:from>
    <cdr:to>
      <cdr:x>0.86111</cdr:x>
      <cdr:y>0.76728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29400" y="2784649"/>
          <a:ext cx="457200" cy="6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0.78704</cdr:x>
      <cdr:y>0.69127</cdr:y>
    </cdr:from>
    <cdr:to>
      <cdr:x>0.87963</cdr:x>
      <cdr:y>0.77447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77000" y="3128665"/>
          <a:ext cx="762000" cy="376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en-US" sz="2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0.52778</cdr:x>
      <cdr:y>0.3704</cdr:y>
    </cdr:from>
    <cdr:to>
      <cdr:x>0.56481</cdr:x>
      <cdr:y>0.43774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1676400"/>
          <a:ext cx="304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0.69444</cdr:x>
      <cdr:y>0.52192</cdr:y>
    </cdr:from>
    <cdr:to>
      <cdr:x>0.76852</cdr:x>
      <cdr:y>0.6061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15000" y="236220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0.52778</cdr:x>
      <cdr:y>0.50509</cdr:y>
    </cdr:from>
    <cdr:to>
      <cdr:x>0.56481</cdr:x>
      <cdr:y>0.6061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43400" y="2286000"/>
          <a:ext cx="304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*</a:t>
          </a:r>
          <a:endParaRPr lang="en-US" sz="2400" dirty="0" smtClean="0"/>
        </a:p>
      </cdr:txBody>
    </cdr:sp>
  </cdr:relSizeAnchor>
  <cdr:relSizeAnchor xmlns:cdr="http://schemas.openxmlformats.org/drawingml/2006/chartDrawing">
    <cdr:from>
      <cdr:x>0.7037</cdr:x>
      <cdr:y>0.70712</cdr:y>
    </cdr:from>
    <cdr:to>
      <cdr:x>0.76852</cdr:x>
      <cdr:y>0.80814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791200" y="3200400"/>
          <a:ext cx="533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en-US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7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7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5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4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5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3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0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8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48671-8954-4F82-8F1A-3DF0D79A343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F0A56-6B41-4BFA-BF9E-7A7A5DF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ISCA HOOK</a:t>
            </a:r>
            <a:br>
              <a:rPr lang="en-US" dirty="0" smtClean="0"/>
            </a:br>
            <a:r>
              <a:rPr lang="en-US" dirty="0" smtClean="0"/>
              <a:t>Bait and Kill for Spotted Wing Drosophila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Mark Bolda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UCCE Santa Cruz County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February 21, 2019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bait and kill?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Weekly applications of ISCA HOOK bait and kill made on September 6, 13, 20 and 26.</a:t>
            </a:r>
          </a:p>
          <a:p>
            <a:r>
              <a:rPr lang="en-US" dirty="0" smtClean="0"/>
              <a:t>Biweekly applications made September 6 and September 20.</a:t>
            </a:r>
          </a:p>
          <a:p>
            <a:r>
              <a:rPr lang="en-US" dirty="0" smtClean="0"/>
              <a:t>Rate at 1.5 L per acre.  </a:t>
            </a:r>
          </a:p>
          <a:p>
            <a:r>
              <a:rPr lang="en-US" dirty="0" smtClean="0"/>
              <a:t>Replicate plots sizes are large; 15,750 </a:t>
            </a:r>
            <a:r>
              <a:rPr lang="en-US" dirty="0" err="1" smtClean="0"/>
              <a:t>ft</a:t>
            </a:r>
            <a:r>
              <a:rPr lang="en-US" dirty="0" smtClean="0"/>
              <a:t> sq.</a:t>
            </a:r>
          </a:p>
          <a:p>
            <a:r>
              <a:rPr lang="en-US" dirty="0" smtClean="0"/>
              <a:t>Material distributed with whisk broom at the base of the hedgerow.</a:t>
            </a:r>
          </a:p>
          <a:p>
            <a:r>
              <a:rPr lang="en-US" dirty="0" smtClean="0"/>
              <a:t>Two insecticide applications made during duration of study, once 9/8/2018 and then again </a:t>
            </a:r>
            <a:r>
              <a:rPr lang="en-US" smtClean="0"/>
              <a:t>on 9/22/2018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Bug </a:t>
            </a:r>
            <a:r>
              <a:rPr lang="en-US" dirty="0" err="1"/>
              <a:t>vac</a:t>
            </a:r>
            <a:r>
              <a:rPr lang="en-US" dirty="0"/>
              <a:t> operated over 18 feet of row (distance between one set of stakes) from the middle row of the middle tunnel was used to evaluate number of adults per treatment replicate.  </a:t>
            </a:r>
            <a:endParaRPr lang="en-US" dirty="0" smtClean="0"/>
          </a:p>
          <a:p>
            <a:r>
              <a:rPr lang="en-US" dirty="0" smtClean="0"/>
              <a:t>Larvae </a:t>
            </a:r>
            <a:r>
              <a:rPr lang="en-US" dirty="0"/>
              <a:t>and eggs were counted in the salt water test from 5 market maturity fruit which were taken from middle tunnel of each treatment replicate. </a:t>
            </a:r>
            <a:endParaRPr lang="en-US" dirty="0" smtClean="0"/>
          </a:p>
          <a:p>
            <a:r>
              <a:rPr lang="en-US" dirty="0" smtClean="0"/>
              <a:t>Sampling for both fruit and adults took place 9/5 (pre-application sample), 9/24, 10/3 and 10/10.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55473" y="775109"/>
            <a:ext cx="60346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2438400" y="6248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Freshly applied ISCA HOOK,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4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31673" y="906727"/>
            <a:ext cx="60346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2286000" y="64008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ISCA HOOK Oct 10,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SWD per Treatment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510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7400" y="4267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48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Larvae per five blackberry fruit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0250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96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196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ISCA HOOK Bait and Kill for Spotted Wing Drosophila</vt:lpstr>
      <vt:lpstr>Why bait and kill?</vt:lpstr>
      <vt:lpstr>Vitals</vt:lpstr>
      <vt:lpstr>Evaluation</vt:lpstr>
      <vt:lpstr>PowerPoint Presentation</vt:lpstr>
      <vt:lpstr>PowerPoint Presentation</vt:lpstr>
      <vt:lpstr>Adult SWD per Treatment</vt:lpstr>
      <vt:lpstr>Larvae per five blackberry fruit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10</cp:revision>
  <dcterms:created xsi:type="dcterms:W3CDTF">2018-10-29T17:19:26Z</dcterms:created>
  <dcterms:modified xsi:type="dcterms:W3CDTF">2019-02-20T18:14:06Z</dcterms:modified>
</cp:coreProperties>
</file>