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83" r:id="rId7"/>
    <p:sldId id="278" r:id="rId8"/>
    <p:sldId id="279" r:id="rId9"/>
    <p:sldId id="280" r:id="rId10"/>
    <p:sldId id="281" r:id="rId11"/>
    <p:sldId id="273" r:id="rId12"/>
    <p:sldId id="270" r:id="rId13"/>
    <p:sldId id="274" r:id="rId14"/>
    <p:sldId id="275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/>
    <p:restoredTop sz="94676"/>
  </p:normalViewPr>
  <p:slideViewPr>
    <p:cSldViewPr snapToGrid="0" snapToObjects="1">
      <p:cViewPr varScale="1">
        <p:scale>
          <a:sx n="74" d="100"/>
          <a:sy n="74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markgaskell\Desktop\2018SeasonDataSumRb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markgaskell\Desktop\2018SeasonDataSumRb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markgaskell\Desktop\2018SeasonDataSumBLACKB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markgaskell\Desktop\2018SeasonDataSumBLACKB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Seasonal Fresh Harvest Yield From Five Primocane Fruiting Raspberry Cultivars </a:t>
            </a:r>
          </a:p>
          <a:p>
            <a:pPr>
              <a:defRPr sz="2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 err="1"/>
              <a:t>Oceano</a:t>
            </a:r>
            <a:r>
              <a:rPr lang="en-US" sz="2200" dirty="0"/>
              <a:t>, CA  -  2018 Season</a:t>
            </a:r>
          </a:p>
        </c:rich>
      </c:tx>
      <c:layout>
        <c:manualLayout>
          <c:xMode val="edge"/>
          <c:yMode val="edge"/>
          <c:x val="0.1485517912282307"/>
          <c:y val="3.39251858142372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19733701882107"/>
          <c:y val="0.15937266614661877"/>
          <c:w val="0.83393772290974244"/>
          <c:h val="0.64093131999519815"/>
        </c:manualLayout>
      </c:layout>
      <c:lineChart>
        <c:grouping val="standard"/>
        <c:varyColors val="0"/>
        <c:ser>
          <c:idx val="0"/>
          <c:order val="0"/>
          <c:tx>
            <c:strRef>
              <c:f>DataSUM!$B$5</c:f>
              <c:strCache>
                <c:ptCount val="1"/>
                <c:pt idx="0">
                  <c:v>Imara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DataSUM!$C$4:$BF$4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DataSUM!$C$5:$BF$5</c:f>
              <c:numCache>
                <c:formatCode>General</c:formatCode>
                <c:ptCount val="56"/>
                <c:pt idx="2" formatCode="0.0">
                  <c:v>8.5</c:v>
                </c:pt>
                <c:pt idx="3" formatCode="0.0">
                  <c:v>8.6</c:v>
                </c:pt>
                <c:pt idx="5" formatCode="0.0">
                  <c:v>7</c:v>
                </c:pt>
                <c:pt idx="6" formatCode="0.0">
                  <c:v>47.5</c:v>
                </c:pt>
                <c:pt idx="7" formatCode="0.0">
                  <c:v>40.9</c:v>
                </c:pt>
                <c:pt idx="8" formatCode="0.0">
                  <c:v>42.4</c:v>
                </c:pt>
                <c:pt idx="9" formatCode="0.0">
                  <c:v>55.5</c:v>
                </c:pt>
                <c:pt idx="10" formatCode="0.0">
                  <c:v>45.9</c:v>
                </c:pt>
                <c:pt idx="14" formatCode="0.0">
                  <c:v>106</c:v>
                </c:pt>
                <c:pt idx="15" formatCode="0.0">
                  <c:v>336.3</c:v>
                </c:pt>
                <c:pt idx="16" formatCode="0.0">
                  <c:v>242</c:v>
                </c:pt>
                <c:pt idx="17" formatCode="0.0">
                  <c:v>312.5</c:v>
                </c:pt>
                <c:pt idx="18" formatCode="0.0">
                  <c:v>112</c:v>
                </c:pt>
                <c:pt idx="19" formatCode="0.0">
                  <c:v>223.3</c:v>
                </c:pt>
                <c:pt idx="20" formatCode="0.0">
                  <c:v>348</c:v>
                </c:pt>
                <c:pt idx="21" formatCode="0.0">
                  <c:v>283.8</c:v>
                </c:pt>
                <c:pt idx="22" formatCode="0.0">
                  <c:v>106</c:v>
                </c:pt>
                <c:pt idx="23" formatCode="0.0">
                  <c:v>120</c:v>
                </c:pt>
                <c:pt idx="24" formatCode="0.0">
                  <c:v>233.3</c:v>
                </c:pt>
                <c:pt idx="25">
                  <c:v>47.8</c:v>
                </c:pt>
                <c:pt idx="26">
                  <c:v>210.5</c:v>
                </c:pt>
                <c:pt idx="27">
                  <c:v>104</c:v>
                </c:pt>
                <c:pt idx="28" formatCode="0.0">
                  <c:v>112.3</c:v>
                </c:pt>
                <c:pt idx="29" formatCode="0.0">
                  <c:v>161.69999999999999</c:v>
                </c:pt>
                <c:pt idx="30" formatCode="0.0">
                  <c:v>234.3</c:v>
                </c:pt>
                <c:pt idx="31">
                  <c:v>161.5</c:v>
                </c:pt>
                <c:pt idx="32">
                  <c:v>274.8</c:v>
                </c:pt>
                <c:pt idx="33">
                  <c:v>165.3</c:v>
                </c:pt>
                <c:pt idx="34">
                  <c:v>168.2</c:v>
                </c:pt>
                <c:pt idx="35">
                  <c:v>152.4</c:v>
                </c:pt>
                <c:pt idx="36">
                  <c:v>131.19999999999999</c:v>
                </c:pt>
                <c:pt idx="37">
                  <c:v>122</c:v>
                </c:pt>
                <c:pt idx="38">
                  <c:v>74</c:v>
                </c:pt>
                <c:pt idx="39">
                  <c:v>165.8</c:v>
                </c:pt>
                <c:pt idx="40">
                  <c:v>176.3</c:v>
                </c:pt>
                <c:pt idx="41">
                  <c:v>154</c:v>
                </c:pt>
                <c:pt idx="42">
                  <c:v>277.3</c:v>
                </c:pt>
                <c:pt idx="43">
                  <c:v>259</c:v>
                </c:pt>
                <c:pt idx="44">
                  <c:v>195.8</c:v>
                </c:pt>
                <c:pt idx="45">
                  <c:v>176.5</c:v>
                </c:pt>
                <c:pt idx="46">
                  <c:v>132.30000000000001</c:v>
                </c:pt>
                <c:pt idx="47">
                  <c:v>173.8</c:v>
                </c:pt>
                <c:pt idx="48">
                  <c:v>142</c:v>
                </c:pt>
                <c:pt idx="49">
                  <c:v>130</c:v>
                </c:pt>
                <c:pt idx="50">
                  <c:v>168</c:v>
                </c:pt>
                <c:pt idx="51">
                  <c:v>116.8</c:v>
                </c:pt>
                <c:pt idx="52">
                  <c:v>53</c:v>
                </c:pt>
                <c:pt idx="53">
                  <c:v>73</c:v>
                </c:pt>
                <c:pt idx="54">
                  <c:v>49.3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98-3649-AF52-B49C7C060B64}"/>
            </c:ext>
          </c:extLst>
        </c:ser>
        <c:ser>
          <c:idx val="1"/>
          <c:order val="1"/>
          <c:tx>
            <c:strRef>
              <c:f>DataSUM!$B$6</c:f>
              <c:strCache>
                <c:ptCount val="1"/>
                <c:pt idx="0">
                  <c:v>Kokanee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DataSUM!$C$4:$BF$4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DataSUM!$C$6:$BF$6</c:f>
              <c:numCache>
                <c:formatCode>General</c:formatCode>
                <c:ptCount val="56"/>
                <c:pt idx="2" formatCode="0.0">
                  <c:v>10.5</c:v>
                </c:pt>
                <c:pt idx="3" formatCode="0.0">
                  <c:v>47.5</c:v>
                </c:pt>
                <c:pt idx="5" formatCode="0.0">
                  <c:v>45</c:v>
                </c:pt>
                <c:pt idx="6" formatCode="0.0">
                  <c:v>93.67</c:v>
                </c:pt>
                <c:pt idx="7" formatCode="0.0">
                  <c:v>49.6</c:v>
                </c:pt>
                <c:pt idx="8" formatCode="0.0">
                  <c:v>53.3</c:v>
                </c:pt>
                <c:pt idx="9" formatCode="0.0">
                  <c:v>83.9</c:v>
                </c:pt>
                <c:pt idx="10" formatCode="0.0">
                  <c:v>53.6</c:v>
                </c:pt>
                <c:pt idx="14" formatCode="0.0">
                  <c:v>97</c:v>
                </c:pt>
                <c:pt idx="15" formatCode="0.0">
                  <c:v>157.69999999999999</c:v>
                </c:pt>
                <c:pt idx="16" formatCode="0.0">
                  <c:v>91</c:v>
                </c:pt>
                <c:pt idx="17" formatCode="0.0">
                  <c:v>70</c:v>
                </c:pt>
                <c:pt idx="18" formatCode="0.0">
                  <c:v>55.8</c:v>
                </c:pt>
                <c:pt idx="19" formatCode="0.0">
                  <c:v>59.3</c:v>
                </c:pt>
                <c:pt idx="20" formatCode="0.0">
                  <c:v>120</c:v>
                </c:pt>
                <c:pt idx="21" formatCode="0.0">
                  <c:v>138</c:v>
                </c:pt>
                <c:pt idx="22" formatCode="0.0">
                  <c:v>177.8</c:v>
                </c:pt>
                <c:pt idx="23" formatCode="0.0">
                  <c:v>156</c:v>
                </c:pt>
                <c:pt idx="24">
                  <c:v>214.5</c:v>
                </c:pt>
                <c:pt idx="25">
                  <c:v>157.5</c:v>
                </c:pt>
                <c:pt idx="26">
                  <c:v>83</c:v>
                </c:pt>
                <c:pt idx="27">
                  <c:v>185.3</c:v>
                </c:pt>
                <c:pt idx="28" formatCode="0.0">
                  <c:v>290.25</c:v>
                </c:pt>
                <c:pt idx="29" formatCode="0.0">
                  <c:v>118</c:v>
                </c:pt>
                <c:pt idx="30" formatCode="0.0">
                  <c:v>410</c:v>
                </c:pt>
                <c:pt idx="31">
                  <c:v>305</c:v>
                </c:pt>
                <c:pt idx="32">
                  <c:v>423</c:v>
                </c:pt>
                <c:pt idx="33">
                  <c:v>429.3</c:v>
                </c:pt>
                <c:pt idx="34">
                  <c:v>352.5</c:v>
                </c:pt>
                <c:pt idx="35">
                  <c:v>335</c:v>
                </c:pt>
                <c:pt idx="36">
                  <c:v>345.5</c:v>
                </c:pt>
                <c:pt idx="37">
                  <c:v>277</c:v>
                </c:pt>
                <c:pt idx="38">
                  <c:v>233.3</c:v>
                </c:pt>
                <c:pt idx="39">
                  <c:v>245.8</c:v>
                </c:pt>
                <c:pt idx="40">
                  <c:v>239.3</c:v>
                </c:pt>
                <c:pt idx="41">
                  <c:v>286</c:v>
                </c:pt>
                <c:pt idx="42">
                  <c:v>321</c:v>
                </c:pt>
                <c:pt idx="43">
                  <c:v>319.8</c:v>
                </c:pt>
                <c:pt idx="44">
                  <c:v>197.8</c:v>
                </c:pt>
                <c:pt idx="45">
                  <c:v>215.3</c:v>
                </c:pt>
                <c:pt idx="46">
                  <c:v>187.8</c:v>
                </c:pt>
                <c:pt idx="47">
                  <c:v>194.3</c:v>
                </c:pt>
                <c:pt idx="48">
                  <c:v>150.30000000000001</c:v>
                </c:pt>
                <c:pt idx="49">
                  <c:v>156.30000000000001</c:v>
                </c:pt>
                <c:pt idx="50">
                  <c:v>227.3</c:v>
                </c:pt>
                <c:pt idx="51">
                  <c:v>100</c:v>
                </c:pt>
                <c:pt idx="52">
                  <c:v>84.8</c:v>
                </c:pt>
                <c:pt idx="53">
                  <c:v>95.5</c:v>
                </c:pt>
                <c:pt idx="54">
                  <c:v>73.5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98-3649-AF52-B49C7C060B64}"/>
            </c:ext>
          </c:extLst>
        </c:ser>
        <c:ser>
          <c:idx val="2"/>
          <c:order val="2"/>
          <c:tx>
            <c:strRef>
              <c:f>DataSUM!$B$7</c:f>
              <c:strCache>
                <c:ptCount val="1"/>
                <c:pt idx="0">
                  <c:v>Kwanza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DataSUM!$C$4:$BF$4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DataSUM!$C$7:$BF$7</c:f>
              <c:numCache>
                <c:formatCode>General</c:formatCode>
                <c:ptCount val="56"/>
                <c:pt idx="2" formatCode="0.0">
                  <c:v>5</c:v>
                </c:pt>
                <c:pt idx="8" formatCode="0.0">
                  <c:v>44</c:v>
                </c:pt>
                <c:pt idx="9" formatCode="0.0">
                  <c:v>20</c:v>
                </c:pt>
                <c:pt idx="10" formatCode="0.0">
                  <c:v>110.2</c:v>
                </c:pt>
                <c:pt idx="14" formatCode="0.0">
                  <c:v>93</c:v>
                </c:pt>
                <c:pt idx="15" formatCode="0.0">
                  <c:v>373.3</c:v>
                </c:pt>
                <c:pt idx="16" formatCode="0.0">
                  <c:v>179</c:v>
                </c:pt>
                <c:pt idx="17" formatCode="0.0">
                  <c:v>109</c:v>
                </c:pt>
                <c:pt idx="18" formatCode="0.0">
                  <c:v>104.5</c:v>
                </c:pt>
                <c:pt idx="19" formatCode="0.0">
                  <c:v>100</c:v>
                </c:pt>
                <c:pt idx="20" formatCode="0.0">
                  <c:v>165</c:v>
                </c:pt>
                <c:pt idx="21" formatCode="0.0">
                  <c:v>189</c:v>
                </c:pt>
                <c:pt idx="22" formatCode="0.0">
                  <c:v>124</c:v>
                </c:pt>
                <c:pt idx="23">
                  <c:v>135.30000000000001</c:v>
                </c:pt>
                <c:pt idx="24">
                  <c:v>135</c:v>
                </c:pt>
                <c:pt idx="25">
                  <c:v>99</c:v>
                </c:pt>
                <c:pt idx="26">
                  <c:v>80</c:v>
                </c:pt>
                <c:pt idx="27">
                  <c:v>111</c:v>
                </c:pt>
                <c:pt idx="28" formatCode="0.0">
                  <c:v>127.75</c:v>
                </c:pt>
                <c:pt idx="29" formatCode="0.0">
                  <c:v>113</c:v>
                </c:pt>
                <c:pt idx="30" formatCode="0.0">
                  <c:v>225</c:v>
                </c:pt>
                <c:pt idx="31">
                  <c:v>194.3</c:v>
                </c:pt>
                <c:pt idx="32">
                  <c:v>239.8</c:v>
                </c:pt>
                <c:pt idx="33">
                  <c:v>171</c:v>
                </c:pt>
                <c:pt idx="34">
                  <c:v>235.8</c:v>
                </c:pt>
                <c:pt idx="35">
                  <c:v>281.8</c:v>
                </c:pt>
                <c:pt idx="36">
                  <c:v>175.8</c:v>
                </c:pt>
                <c:pt idx="37">
                  <c:v>157</c:v>
                </c:pt>
                <c:pt idx="38">
                  <c:v>113</c:v>
                </c:pt>
                <c:pt idx="39">
                  <c:v>152.80000000000001</c:v>
                </c:pt>
                <c:pt idx="40">
                  <c:v>127</c:v>
                </c:pt>
                <c:pt idx="41">
                  <c:v>112.3</c:v>
                </c:pt>
                <c:pt idx="42">
                  <c:v>130</c:v>
                </c:pt>
                <c:pt idx="43">
                  <c:v>112.5</c:v>
                </c:pt>
                <c:pt idx="44">
                  <c:v>62</c:v>
                </c:pt>
                <c:pt idx="45">
                  <c:v>85</c:v>
                </c:pt>
                <c:pt idx="46">
                  <c:v>41.8</c:v>
                </c:pt>
                <c:pt idx="47">
                  <c:v>48.5</c:v>
                </c:pt>
                <c:pt idx="48">
                  <c:v>43</c:v>
                </c:pt>
                <c:pt idx="49">
                  <c:v>32.299999999999997</c:v>
                </c:pt>
                <c:pt idx="50">
                  <c:v>48</c:v>
                </c:pt>
                <c:pt idx="51">
                  <c:v>34.5</c:v>
                </c:pt>
                <c:pt idx="52">
                  <c:v>30.5</c:v>
                </c:pt>
                <c:pt idx="53">
                  <c:v>24.3</c:v>
                </c:pt>
                <c:pt idx="54">
                  <c:v>37.799999999999997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98-3649-AF52-B49C7C060B64}"/>
            </c:ext>
          </c:extLst>
        </c:ser>
        <c:ser>
          <c:idx val="3"/>
          <c:order val="3"/>
          <c:tx>
            <c:strRef>
              <c:f>DataSUM!$B$8</c:f>
              <c:strCache>
                <c:ptCount val="1"/>
                <c:pt idx="0">
                  <c:v>Kweli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DataSUM!$C$4:$BF$4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DataSUM!$C$8:$BF$8</c:f>
              <c:numCache>
                <c:formatCode>General</c:formatCode>
                <c:ptCount val="56"/>
                <c:pt idx="2" formatCode="0.0">
                  <c:v>17.8</c:v>
                </c:pt>
                <c:pt idx="3" formatCode="0.0">
                  <c:v>21</c:v>
                </c:pt>
                <c:pt idx="5" formatCode="0.0">
                  <c:v>4.5</c:v>
                </c:pt>
                <c:pt idx="6" formatCode="0.0">
                  <c:v>48</c:v>
                </c:pt>
                <c:pt idx="7" formatCode="0.0">
                  <c:v>25</c:v>
                </c:pt>
                <c:pt idx="8" formatCode="0.0">
                  <c:v>31.9</c:v>
                </c:pt>
                <c:pt idx="9" formatCode="0.0">
                  <c:v>36.799999999999997</c:v>
                </c:pt>
                <c:pt idx="10" formatCode="0.0">
                  <c:v>81.900000000000006</c:v>
                </c:pt>
                <c:pt idx="14" formatCode="0.0">
                  <c:v>239</c:v>
                </c:pt>
                <c:pt idx="15" formatCode="0.0">
                  <c:v>341</c:v>
                </c:pt>
                <c:pt idx="16" formatCode="0.0">
                  <c:v>208.7</c:v>
                </c:pt>
                <c:pt idx="17" formatCode="0.0">
                  <c:v>90</c:v>
                </c:pt>
                <c:pt idx="18" formatCode="0.0">
                  <c:v>121.5</c:v>
                </c:pt>
                <c:pt idx="19" formatCode="0.0">
                  <c:v>99.7</c:v>
                </c:pt>
                <c:pt idx="20" formatCode="0.0">
                  <c:v>83</c:v>
                </c:pt>
                <c:pt idx="21" formatCode="0.0">
                  <c:v>137.30000000000001</c:v>
                </c:pt>
                <c:pt idx="22" formatCode="0.0">
                  <c:v>168</c:v>
                </c:pt>
                <c:pt idx="23">
                  <c:v>159</c:v>
                </c:pt>
                <c:pt idx="24">
                  <c:v>134.25</c:v>
                </c:pt>
                <c:pt idx="25">
                  <c:v>169.3</c:v>
                </c:pt>
                <c:pt idx="26">
                  <c:v>63.8</c:v>
                </c:pt>
                <c:pt idx="27">
                  <c:v>89.5</c:v>
                </c:pt>
                <c:pt idx="28" formatCode="0.0">
                  <c:v>123.75</c:v>
                </c:pt>
                <c:pt idx="29" formatCode="0.0">
                  <c:v>180.8</c:v>
                </c:pt>
                <c:pt idx="30" formatCode="0.0">
                  <c:v>218.3</c:v>
                </c:pt>
                <c:pt idx="31">
                  <c:v>227.3</c:v>
                </c:pt>
                <c:pt idx="32">
                  <c:v>229.5</c:v>
                </c:pt>
                <c:pt idx="33">
                  <c:v>232.8</c:v>
                </c:pt>
                <c:pt idx="34">
                  <c:v>212.75</c:v>
                </c:pt>
                <c:pt idx="35">
                  <c:v>188.2</c:v>
                </c:pt>
                <c:pt idx="36">
                  <c:v>233.8</c:v>
                </c:pt>
                <c:pt idx="37">
                  <c:v>104.3</c:v>
                </c:pt>
                <c:pt idx="38">
                  <c:v>64.3</c:v>
                </c:pt>
                <c:pt idx="39">
                  <c:v>123.3</c:v>
                </c:pt>
                <c:pt idx="40">
                  <c:v>125</c:v>
                </c:pt>
                <c:pt idx="41">
                  <c:v>100</c:v>
                </c:pt>
                <c:pt idx="42">
                  <c:v>84</c:v>
                </c:pt>
                <c:pt idx="43">
                  <c:v>102.5</c:v>
                </c:pt>
                <c:pt idx="44">
                  <c:v>83.2</c:v>
                </c:pt>
                <c:pt idx="45">
                  <c:v>71.8</c:v>
                </c:pt>
                <c:pt idx="46">
                  <c:v>59.8</c:v>
                </c:pt>
                <c:pt idx="47">
                  <c:v>87.8</c:v>
                </c:pt>
                <c:pt idx="48">
                  <c:v>59.3</c:v>
                </c:pt>
                <c:pt idx="49">
                  <c:v>90.8</c:v>
                </c:pt>
                <c:pt idx="50">
                  <c:v>93.4</c:v>
                </c:pt>
                <c:pt idx="51">
                  <c:v>117.5</c:v>
                </c:pt>
                <c:pt idx="52">
                  <c:v>73.3</c:v>
                </c:pt>
                <c:pt idx="53">
                  <c:v>66.5</c:v>
                </c:pt>
                <c:pt idx="54">
                  <c:v>46.5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B98-3649-AF52-B49C7C060B64}"/>
            </c:ext>
          </c:extLst>
        </c:ser>
        <c:ser>
          <c:idx val="4"/>
          <c:order val="4"/>
          <c:tx>
            <c:strRef>
              <c:f>DataSUM!$B$9</c:f>
              <c:strCache>
                <c:ptCount val="1"/>
                <c:pt idx="0">
                  <c:v>Vintage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DataSUM!$C$4:$BF$4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DataSUM!$C$9:$BF$9</c:f>
              <c:numCache>
                <c:formatCode>General</c:formatCode>
                <c:ptCount val="56"/>
                <c:pt idx="2" formatCode="0.0">
                  <c:v>79</c:v>
                </c:pt>
                <c:pt idx="3" formatCode="0.0">
                  <c:v>31.6</c:v>
                </c:pt>
                <c:pt idx="5" formatCode="0.0">
                  <c:v>47.8</c:v>
                </c:pt>
                <c:pt idx="6" formatCode="0.0">
                  <c:v>185</c:v>
                </c:pt>
                <c:pt idx="7" formatCode="0.0">
                  <c:v>83</c:v>
                </c:pt>
                <c:pt idx="8" formatCode="0.0">
                  <c:v>66.5</c:v>
                </c:pt>
                <c:pt idx="9" formatCode="0.0">
                  <c:v>145.5</c:v>
                </c:pt>
                <c:pt idx="10" formatCode="0.0">
                  <c:v>130.1</c:v>
                </c:pt>
                <c:pt idx="14" formatCode="0.0">
                  <c:v>174.5</c:v>
                </c:pt>
                <c:pt idx="15" formatCode="0.0">
                  <c:v>205.5</c:v>
                </c:pt>
                <c:pt idx="16" formatCode="0.0">
                  <c:v>110.8</c:v>
                </c:pt>
                <c:pt idx="17" formatCode="0.0">
                  <c:v>99</c:v>
                </c:pt>
                <c:pt idx="18" formatCode="0.0">
                  <c:v>52.3</c:v>
                </c:pt>
                <c:pt idx="19" formatCode="0.0">
                  <c:v>97.5</c:v>
                </c:pt>
                <c:pt idx="20" formatCode="0.0">
                  <c:v>213.8</c:v>
                </c:pt>
                <c:pt idx="21" formatCode="0.0">
                  <c:v>159.30000000000001</c:v>
                </c:pt>
                <c:pt idx="22" formatCode="0.0">
                  <c:v>124.5</c:v>
                </c:pt>
                <c:pt idx="23" formatCode="0.0">
                  <c:v>139</c:v>
                </c:pt>
                <c:pt idx="24" formatCode="0.0">
                  <c:v>220.25</c:v>
                </c:pt>
                <c:pt idx="25">
                  <c:v>93.3</c:v>
                </c:pt>
                <c:pt idx="26">
                  <c:v>52.5</c:v>
                </c:pt>
                <c:pt idx="27">
                  <c:v>133.30000000000001</c:v>
                </c:pt>
                <c:pt idx="28" formatCode="0.0">
                  <c:v>112.75</c:v>
                </c:pt>
                <c:pt idx="29" formatCode="0.0">
                  <c:v>321.25</c:v>
                </c:pt>
                <c:pt idx="30" formatCode="0.0">
                  <c:v>183</c:v>
                </c:pt>
                <c:pt idx="31">
                  <c:v>357.8</c:v>
                </c:pt>
                <c:pt idx="32">
                  <c:v>243</c:v>
                </c:pt>
                <c:pt idx="33">
                  <c:v>183</c:v>
                </c:pt>
                <c:pt idx="34">
                  <c:v>232.5</c:v>
                </c:pt>
                <c:pt idx="35">
                  <c:v>241.5</c:v>
                </c:pt>
                <c:pt idx="36">
                  <c:v>208.3</c:v>
                </c:pt>
                <c:pt idx="37">
                  <c:v>133.30000000000001</c:v>
                </c:pt>
                <c:pt idx="38">
                  <c:v>98.3</c:v>
                </c:pt>
                <c:pt idx="39">
                  <c:v>123</c:v>
                </c:pt>
                <c:pt idx="40">
                  <c:v>132.30000000000001</c:v>
                </c:pt>
                <c:pt idx="41">
                  <c:v>143.30000000000001</c:v>
                </c:pt>
                <c:pt idx="42">
                  <c:v>136.5</c:v>
                </c:pt>
                <c:pt idx="43">
                  <c:v>145.80000000000001</c:v>
                </c:pt>
                <c:pt idx="44">
                  <c:v>117.4</c:v>
                </c:pt>
                <c:pt idx="45">
                  <c:v>142.80000000000001</c:v>
                </c:pt>
                <c:pt idx="46">
                  <c:v>110</c:v>
                </c:pt>
                <c:pt idx="47">
                  <c:v>157.5</c:v>
                </c:pt>
                <c:pt idx="48">
                  <c:v>55</c:v>
                </c:pt>
                <c:pt idx="49">
                  <c:v>182.3</c:v>
                </c:pt>
                <c:pt idx="50">
                  <c:v>204.3</c:v>
                </c:pt>
                <c:pt idx="51">
                  <c:v>200.3</c:v>
                </c:pt>
                <c:pt idx="52">
                  <c:v>135.30000000000001</c:v>
                </c:pt>
                <c:pt idx="53">
                  <c:v>127</c:v>
                </c:pt>
                <c:pt idx="54">
                  <c:v>116.5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B98-3649-AF52-B49C7C060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85184"/>
        <c:axId val="80541888"/>
      </c:lineChart>
      <c:dateAx>
        <c:axId val="8188518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d\-mmm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30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41888"/>
        <c:crosses val="autoZero"/>
        <c:auto val="1"/>
        <c:lblOffset val="100"/>
        <c:baseTimeUnit val="days"/>
      </c:dateAx>
      <c:valAx>
        <c:axId val="8054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Marketable Yield (grams / plot)</a:t>
                </a:r>
              </a:p>
            </c:rich>
          </c:tx>
          <c:layout>
            <c:manualLayout>
              <c:xMode val="edge"/>
              <c:yMode val="edge"/>
              <c:x val="2.3319180359955928E-2"/>
              <c:y val="0.2408389044093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85184"/>
        <c:crossesAt val="43224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Season Variation in Fresh Market Fruit Size Among Five Primocane Fruiting  Raspberry Cultivars  - Oceano, CA 2018 Season</a:t>
            </a:r>
          </a:p>
        </c:rich>
      </c:tx>
      <c:layout>
        <c:manualLayout>
          <c:xMode val="edge"/>
          <c:yMode val="edge"/>
          <c:x val="0.14258111275668658"/>
          <c:y val="3.11050268989088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9465641153983"/>
          <c:y val="0.18590666336621378"/>
          <c:w val="0.85500565359323599"/>
          <c:h val="0.60809854072521574"/>
        </c:manualLayout>
      </c:layout>
      <c:lineChart>
        <c:grouping val="standard"/>
        <c:varyColors val="0"/>
        <c:ser>
          <c:idx val="0"/>
          <c:order val="0"/>
          <c:tx>
            <c:strRef>
              <c:f>DataSUM!$B$14</c:f>
              <c:strCache>
                <c:ptCount val="1"/>
                <c:pt idx="0">
                  <c:v>Imara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DataSUM!$C$13:$BF$13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DataSUM!$C$14:$BF$14</c:f>
              <c:numCache>
                <c:formatCode>General</c:formatCode>
                <c:ptCount val="56"/>
                <c:pt idx="2">
                  <c:v>3.1</c:v>
                </c:pt>
                <c:pt idx="3">
                  <c:v>3</c:v>
                </c:pt>
                <c:pt idx="5">
                  <c:v>2.8</c:v>
                </c:pt>
                <c:pt idx="6">
                  <c:v>2.9</c:v>
                </c:pt>
                <c:pt idx="7">
                  <c:v>3.4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4">
                  <c:v>3.2</c:v>
                </c:pt>
                <c:pt idx="15" formatCode="0.0">
                  <c:v>3.5</c:v>
                </c:pt>
                <c:pt idx="16">
                  <c:v>3.6</c:v>
                </c:pt>
                <c:pt idx="17">
                  <c:v>4</c:v>
                </c:pt>
                <c:pt idx="18">
                  <c:v>3.6</c:v>
                </c:pt>
                <c:pt idx="19">
                  <c:v>3.1</c:v>
                </c:pt>
                <c:pt idx="20" formatCode="0.0">
                  <c:v>3</c:v>
                </c:pt>
                <c:pt idx="21" formatCode="0.0">
                  <c:v>3.5</c:v>
                </c:pt>
                <c:pt idx="22" formatCode="0.0">
                  <c:v>2.7</c:v>
                </c:pt>
                <c:pt idx="23" formatCode="0.0">
                  <c:v>2.7</c:v>
                </c:pt>
                <c:pt idx="24">
                  <c:v>3.5</c:v>
                </c:pt>
                <c:pt idx="25">
                  <c:v>3.5</c:v>
                </c:pt>
                <c:pt idx="26">
                  <c:v>3.2</c:v>
                </c:pt>
                <c:pt idx="27">
                  <c:v>3.3</c:v>
                </c:pt>
                <c:pt idx="28" formatCode="0.0">
                  <c:v>3.5</c:v>
                </c:pt>
                <c:pt idx="29" formatCode="0.0">
                  <c:v>4.7</c:v>
                </c:pt>
                <c:pt idx="30" formatCode="0.0">
                  <c:v>2.7</c:v>
                </c:pt>
                <c:pt idx="31">
                  <c:v>3.3</c:v>
                </c:pt>
                <c:pt idx="32">
                  <c:v>3</c:v>
                </c:pt>
                <c:pt idx="33">
                  <c:v>3.6</c:v>
                </c:pt>
                <c:pt idx="34">
                  <c:v>3</c:v>
                </c:pt>
                <c:pt idx="35">
                  <c:v>3.8</c:v>
                </c:pt>
                <c:pt idx="36">
                  <c:v>3.5</c:v>
                </c:pt>
                <c:pt idx="37">
                  <c:v>2.7</c:v>
                </c:pt>
                <c:pt idx="38">
                  <c:v>3.4</c:v>
                </c:pt>
                <c:pt idx="39">
                  <c:v>3.4</c:v>
                </c:pt>
                <c:pt idx="40">
                  <c:v>3.1</c:v>
                </c:pt>
                <c:pt idx="41">
                  <c:v>3.1</c:v>
                </c:pt>
                <c:pt idx="42">
                  <c:v>4.5</c:v>
                </c:pt>
                <c:pt idx="43">
                  <c:v>3.2</c:v>
                </c:pt>
                <c:pt idx="44">
                  <c:v>2.8</c:v>
                </c:pt>
                <c:pt idx="45">
                  <c:v>3</c:v>
                </c:pt>
                <c:pt idx="46">
                  <c:v>2.9</c:v>
                </c:pt>
                <c:pt idx="47">
                  <c:v>2.8</c:v>
                </c:pt>
                <c:pt idx="48">
                  <c:v>3.2</c:v>
                </c:pt>
                <c:pt idx="49">
                  <c:v>2.9</c:v>
                </c:pt>
                <c:pt idx="50">
                  <c:v>3.2</c:v>
                </c:pt>
                <c:pt idx="51">
                  <c:v>2.8</c:v>
                </c:pt>
                <c:pt idx="52">
                  <c:v>3.2</c:v>
                </c:pt>
                <c:pt idx="53">
                  <c:v>3.1</c:v>
                </c:pt>
                <c:pt idx="54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17-BA48-8A1A-F96C2DB6E174}"/>
            </c:ext>
          </c:extLst>
        </c:ser>
        <c:ser>
          <c:idx val="1"/>
          <c:order val="1"/>
          <c:tx>
            <c:strRef>
              <c:f>DataSUM!$B$15</c:f>
              <c:strCache>
                <c:ptCount val="1"/>
                <c:pt idx="0">
                  <c:v>Kokanee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DataSUM!$C$13:$BF$13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DataSUM!$C$15:$BF$15</c:f>
              <c:numCache>
                <c:formatCode>General</c:formatCode>
                <c:ptCount val="56"/>
                <c:pt idx="2">
                  <c:v>2.9</c:v>
                </c:pt>
                <c:pt idx="3">
                  <c:v>3.2</c:v>
                </c:pt>
                <c:pt idx="5">
                  <c:v>3.9</c:v>
                </c:pt>
                <c:pt idx="6">
                  <c:v>3.4</c:v>
                </c:pt>
                <c:pt idx="7">
                  <c:v>3.6</c:v>
                </c:pt>
                <c:pt idx="8">
                  <c:v>3.7</c:v>
                </c:pt>
                <c:pt idx="9">
                  <c:v>4.0999999999999996</c:v>
                </c:pt>
                <c:pt idx="10">
                  <c:v>4.0999999999999996</c:v>
                </c:pt>
                <c:pt idx="14">
                  <c:v>3.7</c:v>
                </c:pt>
                <c:pt idx="15">
                  <c:v>3.7</c:v>
                </c:pt>
                <c:pt idx="16" formatCode="0.0">
                  <c:v>3.8</c:v>
                </c:pt>
                <c:pt idx="17">
                  <c:v>4</c:v>
                </c:pt>
                <c:pt idx="18">
                  <c:v>3.2</c:v>
                </c:pt>
                <c:pt idx="19">
                  <c:v>2.2000000000000002</c:v>
                </c:pt>
                <c:pt idx="20" formatCode="0.0">
                  <c:v>4.9000000000000004</c:v>
                </c:pt>
                <c:pt idx="21" formatCode="0.0">
                  <c:v>3.9</c:v>
                </c:pt>
                <c:pt idx="22" formatCode="0.0">
                  <c:v>3.7</c:v>
                </c:pt>
                <c:pt idx="23">
                  <c:v>3.3</c:v>
                </c:pt>
                <c:pt idx="24">
                  <c:v>3.32</c:v>
                </c:pt>
                <c:pt idx="25">
                  <c:v>3.5</c:v>
                </c:pt>
                <c:pt idx="26">
                  <c:v>3.6</c:v>
                </c:pt>
                <c:pt idx="27">
                  <c:v>3.2</c:v>
                </c:pt>
                <c:pt idx="28" formatCode="0.0">
                  <c:v>3.8</c:v>
                </c:pt>
                <c:pt idx="29" formatCode="0.0">
                  <c:v>3.4</c:v>
                </c:pt>
                <c:pt idx="30" formatCode="0.0">
                  <c:v>3.4</c:v>
                </c:pt>
                <c:pt idx="31">
                  <c:v>4</c:v>
                </c:pt>
                <c:pt idx="32">
                  <c:v>3.6</c:v>
                </c:pt>
                <c:pt idx="33">
                  <c:v>3.8</c:v>
                </c:pt>
                <c:pt idx="34">
                  <c:v>3.4</c:v>
                </c:pt>
                <c:pt idx="35">
                  <c:v>3.7</c:v>
                </c:pt>
                <c:pt idx="36">
                  <c:v>3.2</c:v>
                </c:pt>
                <c:pt idx="37">
                  <c:v>3.1</c:v>
                </c:pt>
                <c:pt idx="38">
                  <c:v>3.7</c:v>
                </c:pt>
                <c:pt idx="39">
                  <c:v>3.4</c:v>
                </c:pt>
                <c:pt idx="40">
                  <c:v>3.5</c:v>
                </c:pt>
                <c:pt idx="41">
                  <c:v>4.2</c:v>
                </c:pt>
                <c:pt idx="42">
                  <c:v>4.7</c:v>
                </c:pt>
                <c:pt idx="43">
                  <c:v>3.7</c:v>
                </c:pt>
                <c:pt idx="44">
                  <c:v>3.2</c:v>
                </c:pt>
                <c:pt idx="45">
                  <c:v>3.4</c:v>
                </c:pt>
                <c:pt idx="46">
                  <c:v>3.6</c:v>
                </c:pt>
                <c:pt idx="47">
                  <c:v>2.9</c:v>
                </c:pt>
                <c:pt idx="48">
                  <c:v>3</c:v>
                </c:pt>
                <c:pt idx="49">
                  <c:v>3.7</c:v>
                </c:pt>
                <c:pt idx="50">
                  <c:v>3.6</c:v>
                </c:pt>
                <c:pt idx="51">
                  <c:v>2.8</c:v>
                </c:pt>
                <c:pt idx="52">
                  <c:v>3.3</c:v>
                </c:pt>
                <c:pt idx="53">
                  <c:v>3.5</c:v>
                </c:pt>
                <c:pt idx="54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17-BA48-8A1A-F96C2DB6E174}"/>
            </c:ext>
          </c:extLst>
        </c:ser>
        <c:ser>
          <c:idx val="2"/>
          <c:order val="2"/>
          <c:tx>
            <c:strRef>
              <c:f>DataSUM!$B$16</c:f>
              <c:strCache>
                <c:ptCount val="1"/>
                <c:pt idx="0">
                  <c:v>Kwanza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DataSUM!$C$13:$BF$13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DataSUM!$C$16:$BF$16</c:f>
              <c:numCache>
                <c:formatCode>General</c:formatCode>
                <c:ptCount val="56"/>
                <c:pt idx="2">
                  <c:v>5</c:v>
                </c:pt>
                <c:pt idx="8">
                  <c:v>4.9000000000000004</c:v>
                </c:pt>
                <c:pt idx="9">
                  <c:v>4.3</c:v>
                </c:pt>
                <c:pt idx="10">
                  <c:v>3.6</c:v>
                </c:pt>
                <c:pt idx="14">
                  <c:v>3.7</c:v>
                </c:pt>
                <c:pt idx="15">
                  <c:v>3.5</c:v>
                </c:pt>
                <c:pt idx="16" formatCode="0.0">
                  <c:v>5.4</c:v>
                </c:pt>
                <c:pt idx="17">
                  <c:v>3.7</c:v>
                </c:pt>
                <c:pt idx="18">
                  <c:v>4.0999999999999996</c:v>
                </c:pt>
                <c:pt idx="19">
                  <c:v>5</c:v>
                </c:pt>
                <c:pt idx="20" formatCode="0.0">
                  <c:v>5.6</c:v>
                </c:pt>
                <c:pt idx="21" formatCode="0.0">
                  <c:v>4.7</c:v>
                </c:pt>
                <c:pt idx="22" formatCode="0.0">
                  <c:v>5.4</c:v>
                </c:pt>
                <c:pt idx="23">
                  <c:v>4</c:v>
                </c:pt>
                <c:pt idx="24">
                  <c:v>4</c:v>
                </c:pt>
                <c:pt idx="25">
                  <c:v>3.7</c:v>
                </c:pt>
                <c:pt idx="26">
                  <c:v>4</c:v>
                </c:pt>
                <c:pt idx="27">
                  <c:v>4.5</c:v>
                </c:pt>
                <c:pt idx="28" formatCode="0.0">
                  <c:v>5.2</c:v>
                </c:pt>
                <c:pt idx="29" formatCode="0.0">
                  <c:v>3.6</c:v>
                </c:pt>
                <c:pt idx="30" formatCode="0.0">
                  <c:v>5.3</c:v>
                </c:pt>
                <c:pt idx="31">
                  <c:v>5.3</c:v>
                </c:pt>
                <c:pt idx="32">
                  <c:v>4.9000000000000004</c:v>
                </c:pt>
                <c:pt idx="33">
                  <c:v>5.0999999999999996</c:v>
                </c:pt>
                <c:pt idx="34">
                  <c:v>5.4</c:v>
                </c:pt>
                <c:pt idx="35">
                  <c:v>5.2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4.5</c:v>
                </c:pt>
                <c:pt idx="39">
                  <c:v>4.3</c:v>
                </c:pt>
                <c:pt idx="40">
                  <c:v>4.4000000000000004</c:v>
                </c:pt>
                <c:pt idx="41">
                  <c:v>4.9000000000000004</c:v>
                </c:pt>
                <c:pt idx="42">
                  <c:v>4.5</c:v>
                </c:pt>
                <c:pt idx="43">
                  <c:v>5.0999999999999996</c:v>
                </c:pt>
                <c:pt idx="44">
                  <c:v>3.1</c:v>
                </c:pt>
                <c:pt idx="45">
                  <c:v>3.8</c:v>
                </c:pt>
                <c:pt idx="46">
                  <c:v>4</c:v>
                </c:pt>
                <c:pt idx="47">
                  <c:v>3.7</c:v>
                </c:pt>
                <c:pt idx="48">
                  <c:v>3.4</c:v>
                </c:pt>
                <c:pt idx="49">
                  <c:v>4</c:v>
                </c:pt>
                <c:pt idx="50">
                  <c:v>4.2</c:v>
                </c:pt>
                <c:pt idx="51">
                  <c:v>4</c:v>
                </c:pt>
                <c:pt idx="52">
                  <c:v>4.2</c:v>
                </c:pt>
                <c:pt idx="53">
                  <c:v>3.9</c:v>
                </c:pt>
                <c:pt idx="54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117-BA48-8A1A-F96C2DB6E174}"/>
            </c:ext>
          </c:extLst>
        </c:ser>
        <c:ser>
          <c:idx val="3"/>
          <c:order val="3"/>
          <c:tx>
            <c:strRef>
              <c:f>DataSUM!$B$17</c:f>
              <c:strCache>
                <c:ptCount val="1"/>
                <c:pt idx="0">
                  <c:v>Kweli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DataSUM!$C$13:$BF$13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DataSUM!$C$17:$BF$17</c:f>
              <c:numCache>
                <c:formatCode>General</c:formatCode>
                <c:ptCount val="56"/>
                <c:pt idx="2">
                  <c:v>3.3</c:v>
                </c:pt>
                <c:pt idx="3">
                  <c:v>4.7</c:v>
                </c:pt>
                <c:pt idx="5">
                  <c:v>4.5</c:v>
                </c:pt>
                <c:pt idx="6">
                  <c:v>4</c:v>
                </c:pt>
                <c:pt idx="7">
                  <c:v>4</c:v>
                </c:pt>
                <c:pt idx="8">
                  <c:v>4.3</c:v>
                </c:pt>
                <c:pt idx="9">
                  <c:v>3.5</c:v>
                </c:pt>
                <c:pt idx="10">
                  <c:v>3.6</c:v>
                </c:pt>
                <c:pt idx="14">
                  <c:v>4.0999999999999996</c:v>
                </c:pt>
                <c:pt idx="15">
                  <c:v>3.9</c:v>
                </c:pt>
                <c:pt idx="16" formatCode="0.0">
                  <c:v>3.6</c:v>
                </c:pt>
                <c:pt idx="17">
                  <c:v>3.8</c:v>
                </c:pt>
                <c:pt idx="18">
                  <c:v>4.9000000000000004</c:v>
                </c:pt>
                <c:pt idx="19">
                  <c:v>4</c:v>
                </c:pt>
                <c:pt idx="20" formatCode="0.0">
                  <c:v>3.9</c:v>
                </c:pt>
                <c:pt idx="21" formatCode="0.0">
                  <c:v>3.4</c:v>
                </c:pt>
                <c:pt idx="22" formatCode="0.0">
                  <c:v>3.5</c:v>
                </c:pt>
                <c:pt idx="23" formatCode="0.0">
                  <c:v>3.2</c:v>
                </c:pt>
                <c:pt idx="24" formatCode="0.0">
                  <c:v>3.9</c:v>
                </c:pt>
                <c:pt idx="25">
                  <c:v>3.1</c:v>
                </c:pt>
                <c:pt idx="26">
                  <c:v>3.3</c:v>
                </c:pt>
                <c:pt idx="27">
                  <c:v>2.9</c:v>
                </c:pt>
                <c:pt idx="28" formatCode="0.0">
                  <c:v>3.3</c:v>
                </c:pt>
                <c:pt idx="29" formatCode="0.0">
                  <c:v>4.7</c:v>
                </c:pt>
                <c:pt idx="30" formatCode="0.0">
                  <c:v>3.6</c:v>
                </c:pt>
                <c:pt idx="31">
                  <c:v>3.5</c:v>
                </c:pt>
                <c:pt idx="32">
                  <c:v>3.3</c:v>
                </c:pt>
                <c:pt idx="33">
                  <c:v>3.4</c:v>
                </c:pt>
                <c:pt idx="34">
                  <c:v>3.4</c:v>
                </c:pt>
                <c:pt idx="35">
                  <c:v>3.3</c:v>
                </c:pt>
                <c:pt idx="36">
                  <c:v>2.8</c:v>
                </c:pt>
                <c:pt idx="37">
                  <c:v>3.1</c:v>
                </c:pt>
                <c:pt idx="38">
                  <c:v>3.3</c:v>
                </c:pt>
                <c:pt idx="39">
                  <c:v>3.5</c:v>
                </c:pt>
                <c:pt idx="40">
                  <c:v>3.2</c:v>
                </c:pt>
                <c:pt idx="41">
                  <c:v>3.1</c:v>
                </c:pt>
                <c:pt idx="42">
                  <c:v>3.6</c:v>
                </c:pt>
                <c:pt idx="43">
                  <c:v>3.1</c:v>
                </c:pt>
                <c:pt idx="44">
                  <c:v>3.4</c:v>
                </c:pt>
                <c:pt idx="45">
                  <c:v>2.7</c:v>
                </c:pt>
                <c:pt idx="46">
                  <c:v>2.8</c:v>
                </c:pt>
                <c:pt idx="47">
                  <c:v>3.2</c:v>
                </c:pt>
                <c:pt idx="48">
                  <c:v>2.9</c:v>
                </c:pt>
                <c:pt idx="49">
                  <c:v>3.6</c:v>
                </c:pt>
                <c:pt idx="50">
                  <c:v>3.4</c:v>
                </c:pt>
                <c:pt idx="51">
                  <c:v>3.5</c:v>
                </c:pt>
                <c:pt idx="52">
                  <c:v>3.2</c:v>
                </c:pt>
                <c:pt idx="53">
                  <c:v>2.6</c:v>
                </c:pt>
                <c:pt idx="54">
                  <c:v>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117-BA48-8A1A-F96C2DB6E174}"/>
            </c:ext>
          </c:extLst>
        </c:ser>
        <c:ser>
          <c:idx val="4"/>
          <c:order val="4"/>
          <c:tx>
            <c:strRef>
              <c:f>DataSUM!$B$18</c:f>
              <c:strCache>
                <c:ptCount val="1"/>
                <c:pt idx="0">
                  <c:v>Vintage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DataSUM!$C$13:$BF$13</c:f>
              <c:numCache>
                <c:formatCode>[$-409]d\-mmm;@</c:formatCode>
                <c:ptCount val="56"/>
                <c:pt idx="0">
                  <c:v>43224</c:v>
                </c:pt>
                <c:pt idx="1">
                  <c:v>43228</c:v>
                </c:pt>
                <c:pt idx="2">
                  <c:v>43235</c:v>
                </c:pt>
                <c:pt idx="3">
                  <c:v>43242</c:v>
                </c:pt>
                <c:pt idx="4">
                  <c:v>43245</c:v>
                </c:pt>
                <c:pt idx="5">
                  <c:v>43249</c:v>
                </c:pt>
                <c:pt idx="6">
                  <c:v>43252</c:v>
                </c:pt>
                <c:pt idx="7">
                  <c:v>43256</c:v>
                </c:pt>
                <c:pt idx="8">
                  <c:v>43263</c:v>
                </c:pt>
                <c:pt idx="9">
                  <c:v>43266</c:v>
                </c:pt>
                <c:pt idx="10">
                  <c:v>43273</c:v>
                </c:pt>
                <c:pt idx="11">
                  <c:v>43281</c:v>
                </c:pt>
                <c:pt idx="12">
                  <c:v>43288</c:v>
                </c:pt>
                <c:pt idx="13">
                  <c:v>43293</c:v>
                </c:pt>
                <c:pt idx="14">
                  <c:v>43299</c:v>
                </c:pt>
                <c:pt idx="15">
                  <c:v>43304</c:v>
                </c:pt>
                <c:pt idx="16">
                  <c:v>43306</c:v>
                </c:pt>
                <c:pt idx="17">
                  <c:v>43311</c:v>
                </c:pt>
                <c:pt idx="18">
                  <c:v>43314</c:v>
                </c:pt>
                <c:pt idx="19">
                  <c:v>43318</c:v>
                </c:pt>
                <c:pt idx="20">
                  <c:v>43321</c:v>
                </c:pt>
                <c:pt idx="21">
                  <c:v>43325</c:v>
                </c:pt>
                <c:pt idx="22">
                  <c:v>43328</c:v>
                </c:pt>
                <c:pt idx="23">
                  <c:v>43332</c:v>
                </c:pt>
                <c:pt idx="24">
                  <c:v>43335</c:v>
                </c:pt>
                <c:pt idx="25">
                  <c:v>43339</c:v>
                </c:pt>
                <c:pt idx="26">
                  <c:v>43342</c:v>
                </c:pt>
                <c:pt idx="27">
                  <c:v>43346</c:v>
                </c:pt>
                <c:pt idx="28">
                  <c:v>43349</c:v>
                </c:pt>
                <c:pt idx="29">
                  <c:v>43353</c:v>
                </c:pt>
                <c:pt idx="30">
                  <c:v>43356</c:v>
                </c:pt>
                <c:pt idx="31">
                  <c:v>43360</c:v>
                </c:pt>
                <c:pt idx="32">
                  <c:v>43363</c:v>
                </c:pt>
                <c:pt idx="33">
                  <c:v>43367</c:v>
                </c:pt>
                <c:pt idx="34">
                  <c:v>43370</c:v>
                </c:pt>
                <c:pt idx="35">
                  <c:v>43374</c:v>
                </c:pt>
                <c:pt idx="36">
                  <c:v>43377</c:v>
                </c:pt>
                <c:pt idx="37">
                  <c:v>43381</c:v>
                </c:pt>
                <c:pt idx="38">
                  <c:v>43384</c:v>
                </c:pt>
                <c:pt idx="39">
                  <c:v>43388</c:v>
                </c:pt>
                <c:pt idx="40">
                  <c:v>43391</c:v>
                </c:pt>
                <c:pt idx="41">
                  <c:v>43395</c:v>
                </c:pt>
                <c:pt idx="42">
                  <c:v>43398</c:v>
                </c:pt>
                <c:pt idx="43">
                  <c:v>43402</c:v>
                </c:pt>
                <c:pt idx="44">
                  <c:v>43405</c:v>
                </c:pt>
                <c:pt idx="45">
                  <c:v>43409</c:v>
                </c:pt>
                <c:pt idx="46">
                  <c:v>43412</c:v>
                </c:pt>
                <c:pt idx="47">
                  <c:v>43416</c:v>
                </c:pt>
                <c:pt idx="48">
                  <c:v>43419</c:v>
                </c:pt>
                <c:pt idx="49">
                  <c:v>43423</c:v>
                </c:pt>
                <c:pt idx="50">
                  <c:v>43427</c:v>
                </c:pt>
                <c:pt idx="51">
                  <c:v>43430</c:v>
                </c:pt>
                <c:pt idx="52">
                  <c:v>43433</c:v>
                </c:pt>
                <c:pt idx="53">
                  <c:v>43437</c:v>
                </c:pt>
                <c:pt idx="54">
                  <c:v>43440</c:v>
                </c:pt>
                <c:pt idx="55">
                  <c:v>43444</c:v>
                </c:pt>
              </c:numCache>
            </c:numRef>
          </c:cat>
          <c:val>
            <c:numRef>
              <c:f>DataSUM!$C$18:$BF$18</c:f>
              <c:numCache>
                <c:formatCode>General</c:formatCode>
                <c:ptCount val="56"/>
                <c:pt idx="2">
                  <c:v>3</c:v>
                </c:pt>
                <c:pt idx="3">
                  <c:v>2.9</c:v>
                </c:pt>
                <c:pt idx="5">
                  <c:v>2.4</c:v>
                </c:pt>
                <c:pt idx="6">
                  <c:v>2.7</c:v>
                </c:pt>
                <c:pt idx="7">
                  <c:v>3.2</c:v>
                </c:pt>
                <c:pt idx="8">
                  <c:v>2.7</c:v>
                </c:pt>
                <c:pt idx="9">
                  <c:v>3.3</c:v>
                </c:pt>
                <c:pt idx="10">
                  <c:v>3.2</c:v>
                </c:pt>
                <c:pt idx="14">
                  <c:v>3.1</c:v>
                </c:pt>
                <c:pt idx="15" formatCode="0.0">
                  <c:v>3.1</c:v>
                </c:pt>
                <c:pt idx="16" formatCode="0.0">
                  <c:v>2.6</c:v>
                </c:pt>
                <c:pt idx="17">
                  <c:v>3.1</c:v>
                </c:pt>
                <c:pt idx="18">
                  <c:v>3.5</c:v>
                </c:pt>
                <c:pt idx="19">
                  <c:v>2.6</c:v>
                </c:pt>
                <c:pt idx="20" formatCode="0.0">
                  <c:v>3.7</c:v>
                </c:pt>
                <c:pt idx="21" formatCode="0.0">
                  <c:v>3.9</c:v>
                </c:pt>
                <c:pt idx="22" formatCode="0.0">
                  <c:v>3.9</c:v>
                </c:pt>
                <c:pt idx="23">
                  <c:v>3.5</c:v>
                </c:pt>
                <c:pt idx="24">
                  <c:v>3.6</c:v>
                </c:pt>
                <c:pt idx="25">
                  <c:v>2.6</c:v>
                </c:pt>
                <c:pt idx="26">
                  <c:v>2.8</c:v>
                </c:pt>
                <c:pt idx="27">
                  <c:v>3.1</c:v>
                </c:pt>
                <c:pt idx="28" formatCode="0.0">
                  <c:v>6.9</c:v>
                </c:pt>
                <c:pt idx="29" formatCode="0.0">
                  <c:v>4.5</c:v>
                </c:pt>
                <c:pt idx="30" formatCode="0.0">
                  <c:v>3.2</c:v>
                </c:pt>
                <c:pt idx="31">
                  <c:v>3.6</c:v>
                </c:pt>
                <c:pt idx="32">
                  <c:v>3.3</c:v>
                </c:pt>
                <c:pt idx="33">
                  <c:v>3.5</c:v>
                </c:pt>
                <c:pt idx="34">
                  <c:v>3.4</c:v>
                </c:pt>
                <c:pt idx="35">
                  <c:v>3.8</c:v>
                </c:pt>
                <c:pt idx="36">
                  <c:v>3</c:v>
                </c:pt>
                <c:pt idx="37">
                  <c:v>2.8</c:v>
                </c:pt>
                <c:pt idx="38">
                  <c:v>3.2</c:v>
                </c:pt>
                <c:pt idx="39">
                  <c:v>2.9</c:v>
                </c:pt>
                <c:pt idx="40">
                  <c:v>3.2</c:v>
                </c:pt>
                <c:pt idx="41">
                  <c:v>2.9</c:v>
                </c:pt>
                <c:pt idx="42">
                  <c:v>3.8</c:v>
                </c:pt>
                <c:pt idx="43">
                  <c:v>3.5</c:v>
                </c:pt>
                <c:pt idx="44">
                  <c:v>3.9</c:v>
                </c:pt>
                <c:pt idx="45">
                  <c:v>2.9</c:v>
                </c:pt>
                <c:pt idx="46">
                  <c:v>2.7</c:v>
                </c:pt>
                <c:pt idx="47">
                  <c:v>2.8</c:v>
                </c:pt>
                <c:pt idx="48">
                  <c:v>3.2</c:v>
                </c:pt>
                <c:pt idx="49">
                  <c:v>3.3</c:v>
                </c:pt>
                <c:pt idx="50">
                  <c:v>3</c:v>
                </c:pt>
                <c:pt idx="51">
                  <c:v>3</c:v>
                </c:pt>
                <c:pt idx="52">
                  <c:v>3.1</c:v>
                </c:pt>
                <c:pt idx="53">
                  <c:v>3</c:v>
                </c:pt>
                <c:pt idx="54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117-BA48-8A1A-F96C2DB6E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50208"/>
        <c:axId val="82141184"/>
      </c:lineChart>
      <c:catAx>
        <c:axId val="91550208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36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1184"/>
        <c:crosses val="autoZero"/>
        <c:auto val="0"/>
        <c:lblAlgn val="ctr"/>
        <c:lblOffset val="100"/>
        <c:tickLblSkip val="3"/>
        <c:noMultiLvlLbl val="1"/>
      </c:catAx>
      <c:valAx>
        <c:axId val="8214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Average Fruit Wt. (g.)</a:t>
                </a:r>
              </a:p>
            </c:rich>
          </c:tx>
          <c:layout>
            <c:manualLayout>
              <c:xMode val="edge"/>
              <c:yMode val="edge"/>
              <c:x val="3.3307349762430494E-2"/>
              <c:y val="0.306332591602263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50208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Seasonal Fresh Harvest Yield From Four Primocane Fruiting </a:t>
            </a:r>
            <a:br>
              <a:rPr lang="en-US"/>
            </a:br>
            <a:r>
              <a:rPr lang="en-US"/>
              <a:t>Blackberry Cultivars     Oceano, CA  -  2018 Season</a:t>
            </a:r>
          </a:p>
        </c:rich>
      </c:tx>
      <c:layout>
        <c:manualLayout>
          <c:xMode val="edge"/>
          <c:yMode val="edge"/>
          <c:x val="0.20844173456555865"/>
          <c:y val="2.263695002945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87701424985849"/>
          <c:y val="0.14618103187791318"/>
          <c:w val="0.82975466968048339"/>
          <c:h val="0.63150879634087731"/>
        </c:manualLayout>
      </c:layout>
      <c:lineChart>
        <c:grouping val="standard"/>
        <c:varyColors val="0"/>
        <c:ser>
          <c:idx val="0"/>
          <c:order val="0"/>
          <c:tx>
            <c:strRef>
              <c:f>DataSUM!$B$5</c:f>
              <c:strCache>
                <c:ptCount val="1"/>
                <c:pt idx="0">
                  <c:v>APF268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DataSUM!$C$4:$AH$4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DataSUM!$C$5:$AH$5</c:f>
              <c:numCache>
                <c:formatCode>0.0</c:formatCode>
                <c:ptCount val="32"/>
                <c:pt idx="1">
                  <c:v>97.5</c:v>
                </c:pt>
                <c:pt idx="2">
                  <c:v>199.5</c:v>
                </c:pt>
                <c:pt idx="3" formatCode="General">
                  <c:v>57.5</c:v>
                </c:pt>
                <c:pt idx="4" formatCode="General">
                  <c:v>122.3</c:v>
                </c:pt>
                <c:pt idx="5" formatCode="General">
                  <c:v>62</c:v>
                </c:pt>
                <c:pt idx="6" formatCode="General">
                  <c:v>97.5</c:v>
                </c:pt>
                <c:pt idx="7">
                  <c:v>134.5</c:v>
                </c:pt>
                <c:pt idx="8">
                  <c:v>201.3</c:v>
                </c:pt>
                <c:pt idx="9">
                  <c:v>169</c:v>
                </c:pt>
                <c:pt idx="10" formatCode="General">
                  <c:v>139.80000000000001</c:v>
                </c:pt>
                <c:pt idx="11" formatCode="General">
                  <c:v>162.80000000000001</c:v>
                </c:pt>
                <c:pt idx="12" formatCode="General">
                  <c:v>129.30000000000001</c:v>
                </c:pt>
                <c:pt idx="13" formatCode="General">
                  <c:v>232.3</c:v>
                </c:pt>
                <c:pt idx="14" formatCode="General">
                  <c:v>188.7</c:v>
                </c:pt>
                <c:pt idx="15" formatCode="General">
                  <c:v>22.3</c:v>
                </c:pt>
                <c:pt idx="16" formatCode="General">
                  <c:v>176</c:v>
                </c:pt>
                <c:pt idx="17" formatCode="General">
                  <c:v>183</c:v>
                </c:pt>
                <c:pt idx="18" formatCode="General">
                  <c:v>241.8</c:v>
                </c:pt>
                <c:pt idx="19" formatCode="General">
                  <c:v>200.5</c:v>
                </c:pt>
                <c:pt idx="20" formatCode="General">
                  <c:v>527.79999999999995</c:v>
                </c:pt>
                <c:pt idx="21" formatCode="General">
                  <c:v>380.3</c:v>
                </c:pt>
                <c:pt idx="22" formatCode="General">
                  <c:v>208</c:v>
                </c:pt>
                <c:pt idx="23" formatCode="General">
                  <c:v>206</c:v>
                </c:pt>
                <c:pt idx="24" formatCode="General">
                  <c:v>514.5</c:v>
                </c:pt>
                <c:pt idx="25" formatCode="General">
                  <c:v>421</c:v>
                </c:pt>
                <c:pt idx="26" formatCode="General">
                  <c:v>334</c:v>
                </c:pt>
                <c:pt idx="27" formatCode="General">
                  <c:v>108</c:v>
                </c:pt>
                <c:pt idx="28" formatCode="General">
                  <c:v>269</c:v>
                </c:pt>
                <c:pt idx="29" formatCode="General">
                  <c:v>138.30000000000001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C2-E54E-9E0A-C9ADF3F536D7}"/>
            </c:ext>
          </c:extLst>
        </c:ser>
        <c:ser>
          <c:idx val="1"/>
          <c:order val="1"/>
          <c:tx>
            <c:strRef>
              <c:f>DataSUM!$B$6</c:f>
              <c:strCache>
                <c:ptCount val="1"/>
                <c:pt idx="0">
                  <c:v>ORUS45451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DataSUM!$C$4:$AH$4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DataSUM!$C$6:$AH$6</c:f>
              <c:numCache>
                <c:formatCode>0.0</c:formatCode>
                <c:ptCount val="32"/>
                <c:pt idx="1">
                  <c:v>127.7</c:v>
                </c:pt>
                <c:pt idx="2">
                  <c:v>47.5</c:v>
                </c:pt>
                <c:pt idx="3" formatCode="General">
                  <c:v>31</c:v>
                </c:pt>
                <c:pt idx="4" formatCode="General">
                  <c:v>122</c:v>
                </c:pt>
                <c:pt idx="5" formatCode="General">
                  <c:v>78.8</c:v>
                </c:pt>
                <c:pt idx="6" formatCode="General">
                  <c:v>184.3</c:v>
                </c:pt>
                <c:pt idx="7">
                  <c:v>188.5</c:v>
                </c:pt>
                <c:pt idx="8">
                  <c:v>261.8</c:v>
                </c:pt>
                <c:pt idx="9">
                  <c:v>384.8</c:v>
                </c:pt>
                <c:pt idx="10" formatCode="General">
                  <c:v>447.3</c:v>
                </c:pt>
                <c:pt idx="11" formatCode="General">
                  <c:v>392</c:v>
                </c:pt>
                <c:pt idx="12" formatCode="General">
                  <c:v>487.5</c:v>
                </c:pt>
                <c:pt idx="13" formatCode="General">
                  <c:v>504.5</c:v>
                </c:pt>
                <c:pt idx="14" formatCode="General">
                  <c:v>328</c:v>
                </c:pt>
                <c:pt idx="15" formatCode="General">
                  <c:v>210.5</c:v>
                </c:pt>
                <c:pt idx="16" formatCode="General">
                  <c:v>199.5</c:v>
                </c:pt>
                <c:pt idx="17" formatCode="General">
                  <c:v>188</c:v>
                </c:pt>
                <c:pt idx="18" formatCode="General">
                  <c:v>166.3</c:v>
                </c:pt>
                <c:pt idx="19" formatCode="General">
                  <c:v>150.30000000000001</c:v>
                </c:pt>
                <c:pt idx="20" formatCode="General">
                  <c:v>307.8</c:v>
                </c:pt>
                <c:pt idx="21" formatCode="General">
                  <c:v>200.3</c:v>
                </c:pt>
                <c:pt idx="22" formatCode="General">
                  <c:v>184</c:v>
                </c:pt>
                <c:pt idx="23" formatCode="General">
                  <c:v>163.5</c:v>
                </c:pt>
                <c:pt idx="24" formatCode="General">
                  <c:v>217.3</c:v>
                </c:pt>
                <c:pt idx="25" formatCode="General">
                  <c:v>232.8</c:v>
                </c:pt>
                <c:pt idx="26" formatCode="General">
                  <c:v>186.8</c:v>
                </c:pt>
                <c:pt idx="27" formatCode="General">
                  <c:v>166.3</c:v>
                </c:pt>
                <c:pt idx="28" formatCode="General">
                  <c:v>89.5</c:v>
                </c:pt>
                <c:pt idx="29" formatCode="General">
                  <c:v>94.8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C2-E54E-9E0A-C9ADF3F536D7}"/>
            </c:ext>
          </c:extLst>
        </c:ser>
        <c:ser>
          <c:idx val="2"/>
          <c:order val="2"/>
          <c:tx>
            <c:strRef>
              <c:f>DataSUM!$B$7</c:f>
              <c:strCache>
                <c:ptCount val="1"/>
                <c:pt idx="0">
                  <c:v>PA45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DataSUM!$C$4:$AH$4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DataSUM!$C$7:$AH$7</c:f>
              <c:numCache>
                <c:formatCode>0.0</c:formatCode>
                <c:ptCount val="32"/>
                <c:pt idx="1">
                  <c:v>112.7</c:v>
                </c:pt>
                <c:pt idx="2" formatCode="General">
                  <c:v>290.3</c:v>
                </c:pt>
                <c:pt idx="3" formatCode="General">
                  <c:v>190.3</c:v>
                </c:pt>
                <c:pt idx="4" formatCode="General">
                  <c:v>250.5</c:v>
                </c:pt>
                <c:pt idx="5" formatCode="General">
                  <c:v>250.5</c:v>
                </c:pt>
                <c:pt idx="6" formatCode="General">
                  <c:v>97.5</c:v>
                </c:pt>
                <c:pt idx="7">
                  <c:v>269.8</c:v>
                </c:pt>
                <c:pt idx="8">
                  <c:v>470</c:v>
                </c:pt>
                <c:pt idx="9">
                  <c:v>439.5</c:v>
                </c:pt>
                <c:pt idx="10" formatCode="General">
                  <c:v>544.5</c:v>
                </c:pt>
                <c:pt idx="11" formatCode="General">
                  <c:v>443.2</c:v>
                </c:pt>
                <c:pt idx="12" formatCode="General">
                  <c:v>563</c:v>
                </c:pt>
                <c:pt idx="13" formatCode="General">
                  <c:v>632</c:v>
                </c:pt>
                <c:pt idx="14" formatCode="General">
                  <c:v>558</c:v>
                </c:pt>
                <c:pt idx="15" formatCode="General">
                  <c:v>334.3</c:v>
                </c:pt>
                <c:pt idx="16" formatCode="General">
                  <c:v>328.3</c:v>
                </c:pt>
                <c:pt idx="17" formatCode="General">
                  <c:v>295.8</c:v>
                </c:pt>
                <c:pt idx="18" formatCode="General">
                  <c:v>310.8</c:v>
                </c:pt>
                <c:pt idx="19" formatCode="General">
                  <c:v>379</c:v>
                </c:pt>
                <c:pt idx="20" formatCode="General">
                  <c:v>603</c:v>
                </c:pt>
                <c:pt idx="21" formatCode="General">
                  <c:v>490.3</c:v>
                </c:pt>
                <c:pt idx="22" formatCode="General">
                  <c:v>403.3</c:v>
                </c:pt>
                <c:pt idx="23" formatCode="General">
                  <c:v>645.29999999999995</c:v>
                </c:pt>
                <c:pt idx="24" formatCode="General">
                  <c:v>684.8</c:v>
                </c:pt>
                <c:pt idx="25" formatCode="General">
                  <c:v>431.5</c:v>
                </c:pt>
                <c:pt idx="26" formatCode="General">
                  <c:v>363.3</c:v>
                </c:pt>
                <c:pt idx="27" formatCode="General">
                  <c:v>195.3</c:v>
                </c:pt>
                <c:pt idx="28" formatCode="General">
                  <c:v>239</c:v>
                </c:pt>
                <c:pt idx="29" formatCode="General">
                  <c:v>173.5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C2-E54E-9E0A-C9ADF3F536D7}"/>
            </c:ext>
          </c:extLst>
        </c:ser>
        <c:ser>
          <c:idx val="3"/>
          <c:order val="3"/>
          <c:tx>
            <c:strRef>
              <c:f>DataSUM!$B$8</c:f>
              <c:strCache>
                <c:ptCount val="1"/>
                <c:pt idx="0">
                  <c:v>PATraveler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DataSUM!$C$4:$AH$4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DataSUM!$C$8:$AH$8</c:f>
              <c:numCache>
                <c:formatCode>0.0</c:formatCode>
                <c:ptCount val="32"/>
                <c:pt idx="1">
                  <c:v>44</c:v>
                </c:pt>
                <c:pt idx="2" formatCode="General">
                  <c:v>6</c:v>
                </c:pt>
                <c:pt idx="3" formatCode="General">
                  <c:v>25</c:v>
                </c:pt>
                <c:pt idx="4" formatCode="General">
                  <c:v>44.5</c:v>
                </c:pt>
                <c:pt idx="5" formatCode="General">
                  <c:v>43.5</c:v>
                </c:pt>
                <c:pt idx="6" formatCode="General">
                  <c:v>97.5</c:v>
                </c:pt>
                <c:pt idx="7">
                  <c:v>46.7</c:v>
                </c:pt>
                <c:pt idx="8">
                  <c:v>201.3</c:v>
                </c:pt>
                <c:pt idx="9">
                  <c:v>59</c:v>
                </c:pt>
                <c:pt idx="10" formatCode="General">
                  <c:v>64</c:v>
                </c:pt>
                <c:pt idx="11" formatCode="General">
                  <c:v>60</c:v>
                </c:pt>
                <c:pt idx="12" formatCode="General">
                  <c:v>71</c:v>
                </c:pt>
                <c:pt idx="13" formatCode="General">
                  <c:v>74.5</c:v>
                </c:pt>
                <c:pt idx="14" formatCode="General">
                  <c:v>68.25</c:v>
                </c:pt>
                <c:pt idx="15" formatCode="General">
                  <c:v>43</c:v>
                </c:pt>
                <c:pt idx="16" formatCode="General">
                  <c:v>63.5</c:v>
                </c:pt>
                <c:pt idx="17" formatCode="General">
                  <c:v>123.8</c:v>
                </c:pt>
                <c:pt idx="18" formatCode="General">
                  <c:v>89</c:v>
                </c:pt>
                <c:pt idx="19" formatCode="General">
                  <c:v>76</c:v>
                </c:pt>
                <c:pt idx="20" formatCode="General">
                  <c:v>161.80000000000001</c:v>
                </c:pt>
                <c:pt idx="21" formatCode="General">
                  <c:v>154.80000000000001</c:v>
                </c:pt>
                <c:pt idx="22" formatCode="General">
                  <c:v>229</c:v>
                </c:pt>
                <c:pt idx="23" formatCode="General">
                  <c:v>127.5</c:v>
                </c:pt>
                <c:pt idx="24" formatCode="General">
                  <c:v>98.5</c:v>
                </c:pt>
                <c:pt idx="25" formatCode="General">
                  <c:v>288</c:v>
                </c:pt>
                <c:pt idx="26" formatCode="General">
                  <c:v>192.8</c:v>
                </c:pt>
                <c:pt idx="27" formatCode="General">
                  <c:v>25</c:v>
                </c:pt>
                <c:pt idx="28" formatCode="General">
                  <c:v>237.8</c:v>
                </c:pt>
                <c:pt idx="29" formatCode="General">
                  <c:v>91.3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C2-E54E-9E0A-C9ADF3F53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53280"/>
        <c:axId val="82144064"/>
      </c:lineChart>
      <c:dateAx>
        <c:axId val="915532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d\-mmm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30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4064"/>
        <c:crosses val="autoZero"/>
        <c:auto val="1"/>
        <c:lblOffset val="100"/>
        <c:baseTimeUnit val="days"/>
      </c:dateAx>
      <c:valAx>
        <c:axId val="8214406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Marketable Yield (grams / plot)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53280"/>
        <c:crossesAt val="43224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Season Variation in Fresh Market Fruit Size Among Four Primocane Fruiting Blackberry Cultivars  - Oceano, CA 2018 Season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9465641153983"/>
          <c:y val="0.14443334296370336"/>
          <c:w val="0.86079835819674544"/>
          <c:h val="0.61887723516630577"/>
        </c:manualLayout>
      </c:layout>
      <c:lineChart>
        <c:grouping val="standard"/>
        <c:varyColors val="0"/>
        <c:ser>
          <c:idx val="0"/>
          <c:order val="0"/>
          <c:tx>
            <c:strRef>
              <c:f>DataSUM!$B$13</c:f>
              <c:strCache>
                <c:ptCount val="1"/>
                <c:pt idx="0">
                  <c:v>APF268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DataSUM!$C$12:$AH$12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DataSUM!$C$13:$AH$13</c:f>
              <c:numCache>
                <c:formatCode>0.0</c:formatCode>
                <c:ptCount val="32"/>
                <c:pt idx="1">
                  <c:v>4.8</c:v>
                </c:pt>
                <c:pt idx="2">
                  <c:v>6.1</c:v>
                </c:pt>
                <c:pt idx="3" formatCode="General">
                  <c:v>5.5</c:v>
                </c:pt>
                <c:pt idx="4" formatCode="General">
                  <c:v>5.3</c:v>
                </c:pt>
                <c:pt idx="5" formatCode="General">
                  <c:v>5</c:v>
                </c:pt>
                <c:pt idx="6" formatCode="General">
                  <c:v>7.1</c:v>
                </c:pt>
                <c:pt idx="7">
                  <c:v>5.9</c:v>
                </c:pt>
                <c:pt idx="8">
                  <c:v>6.4</c:v>
                </c:pt>
                <c:pt idx="9">
                  <c:v>7.1</c:v>
                </c:pt>
                <c:pt idx="10" formatCode="General">
                  <c:v>7.2</c:v>
                </c:pt>
                <c:pt idx="11" formatCode="General">
                  <c:v>6.6</c:v>
                </c:pt>
                <c:pt idx="12" formatCode="General">
                  <c:v>6.5</c:v>
                </c:pt>
                <c:pt idx="13" formatCode="General">
                  <c:v>8</c:v>
                </c:pt>
                <c:pt idx="14" formatCode="General">
                  <c:v>6.7</c:v>
                </c:pt>
                <c:pt idx="15" formatCode="General">
                  <c:v>7</c:v>
                </c:pt>
                <c:pt idx="16" formatCode="General">
                  <c:v>6.3</c:v>
                </c:pt>
                <c:pt idx="17" formatCode="General">
                  <c:v>6.3</c:v>
                </c:pt>
                <c:pt idx="18" formatCode="General">
                  <c:v>5.6</c:v>
                </c:pt>
                <c:pt idx="19" formatCode="General">
                  <c:v>7.2</c:v>
                </c:pt>
                <c:pt idx="20" formatCode="General">
                  <c:v>7</c:v>
                </c:pt>
                <c:pt idx="21" formatCode="General">
                  <c:v>6.6</c:v>
                </c:pt>
                <c:pt idx="22" formatCode="General">
                  <c:v>5.4</c:v>
                </c:pt>
                <c:pt idx="23" formatCode="General">
                  <c:v>6.5</c:v>
                </c:pt>
                <c:pt idx="24" formatCode="General">
                  <c:v>8</c:v>
                </c:pt>
                <c:pt idx="25" formatCode="General">
                  <c:v>6.3</c:v>
                </c:pt>
                <c:pt idx="26" formatCode="General">
                  <c:v>6.9</c:v>
                </c:pt>
                <c:pt idx="27" formatCode="General">
                  <c:v>6.2</c:v>
                </c:pt>
                <c:pt idx="28" formatCode="General">
                  <c:v>6.3</c:v>
                </c:pt>
                <c:pt idx="29" formatCode="General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E6-E840-AF50-8DF8E756483F}"/>
            </c:ext>
          </c:extLst>
        </c:ser>
        <c:ser>
          <c:idx val="1"/>
          <c:order val="1"/>
          <c:tx>
            <c:strRef>
              <c:f>DataSUM!$B$14</c:f>
              <c:strCache>
                <c:ptCount val="1"/>
                <c:pt idx="0">
                  <c:v>ORUS45451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DataSUM!$C$12:$AH$12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DataSUM!$C$14:$AH$14</c:f>
              <c:numCache>
                <c:formatCode>0.0</c:formatCode>
                <c:ptCount val="32"/>
                <c:pt idx="1">
                  <c:v>5.0999999999999996</c:v>
                </c:pt>
                <c:pt idx="2" formatCode="General">
                  <c:v>5</c:v>
                </c:pt>
                <c:pt idx="3" formatCode="General">
                  <c:v>6.9</c:v>
                </c:pt>
                <c:pt idx="4" formatCode="General">
                  <c:v>7.5</c:v>
                </c:pt>
                <c:pt idx="5" formatCode="General">
                  <c:v>6.6</c:v>
                </c:pt>
                <c:pt idx="6" formatCode="General">
                  <c:v>7.3</c:v>
                </c:pt>
                <c:pt idx="7">
                  <c:v>6.9</c:v>
                </c:pt>
                <c:pt idx="8">
                  <c:v>6.7</c:v>
                </c:pt>
                <c:pt idx="9">
                  <c:v>6.2</c:v>
                </c:pt>
                <c:pt idx="10" formatCode="General">
                  <c:v>6.8</c:v>
                </c:pt>
                <c:pt idx="11" formatCode="General">
                  <c:v>6.6</c:v>
                </c:pt>
                <c:pt idx="12" formatCode="General">
                  <c:v>6.1</c:v>
                </c:pt>
                <c:pt idx="13" formatCode="General">
                  <c:v>6.8</c:v>
                </c:pt>
                <c:pt idx="14" formatCode="General">
                  <c:v>5.9</c:v>
                </c:pt>
                <c:pt idx="15" formatCode="General">
                  <c:v>6</c:v>
                </c:pt>
                <c:pt idx="16" formatCode="General">
                  <c:v>6</c:v>
                </c:pt>
                <c:pt idx="17" formatCode="General">
                  <c:v>5.4</c:v>
                </c:pt>
                <c:pt idx="18" formatCode="General">
                  <c:v>5.0999999999999996</c:v>
                </c:pt>
                <c:pt idx="19" formatCode="General">
                  <c:v>6</c:v>
                </c:pt>
                <c:pt idx="20" formatCode="General">
                  <c:v>6.4</c:v>
                </c:pt>
                <c:pt idx="21" formatCode="General">
                  <c:v>6.3</c:v>
                </c:pt>
                <c:pt idx="22" formatCode="General">
                  <c:v>5.7</c:v>
                </c:pt>
                <c:pt idx="23" formatCode="General">
                  <c:v>6.1</c:v>
                </c:pt>
                <c:pt idx="24" formatCode="General">
                  <c:v>6.1</c:v>
                </c:pt>
                <c:pt idx="25" formatCode="General">
                  <c:v>6.3</c:v>
                </c:pt>
                <c:pt idx="26" formatCode="General">
                  <c:v>6</c:v>
                </c:pt>
                <c:pt idx="27" formatCode="General">
                  <c:v>5.5</c:v>
                </c:pt>
                <c:pt idx="28" formatCode="General">
                  <c:v>4.9000000000000004</c:v>
                </c:pt>
                <c:pt idx="29" formatCode="General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E6-E840-AF50-8DF8E756483F}"/>
            </c:ext>
          </c:extLst>
        </c:ser>
        <c:ser>
          <c:idx val="2"/>
          <c:order val="2"/>
          <c:tx>
            <c:strRef>
              <c:f>DataSUM!$B$15</c:f>
              <c:strCache>
                <c:ptCount val="1"/>
                <c:pt idx="0">
                  <c:v>PA45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DataSUM!$C$12:$AH$12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DataSUM!$C$15:$AH$15</c:f>
              <c:numCache>
                <c:formatCode>0.0</c:formatCode>
                <c:ptCount val="32"/>
                <c:pt idx="1">
                  <c:v>5</c:v>
                </c:pt>
                <c:pt idx="2" formatCode="General">
                  <c:v>7.1</c:v>
                </c:pt>
                <c:pt idx="3" formatCode="General">
                  <c:v>6.5</c:v>
                </c:pt>
                <c:pt idx="4" formatCode="General">
                  <c:v>8.5</c:v>
                </c:pt>
                <c:pt idx="5" formatCode="General">
                  <c:v>7.6</c:v>
                </c:pt>
                <c:pt idx="6" formatCode="General">
                  <c:v>7.1</c:v>
                </c:pt>
                <c:pt idx="7">
                  <c:v>9.1999999999999993</c:v>
                </c:pt>
                <c:pt idx="8">
                  <c:v>9.6</c:v>
                </c:pt>
                <c:pt idx="9">
                  <c:v>9.1999999999999993</c:v>
                </c:pt>
                <c:pt idx="10" formatCode="General">
                  <c:v>10.199999999999999</c:v>
                </c:pt>
                <c:pt idx="11" formatCode="General">
                  <c:v>7.6</c:v>
                </c:pt>
                <c:pt idx="12" formatCode="General">
                  <c:v>9.6999999999999993</c:v>
                </c:pt>
                <c:pt idx="13" formatCode="General">
                  <c:v>9.1</c:v>
                </c:pt>
                <c:pt idx="14" formatCode="General">
                  <c:v>8</c:v>
                </c:pt>
                <c:pt idx="15" formatCode="General">
                  <c:v>8.1999999999999993</c:v>
                </c:pt>
                <c:pt idx="16" formatCode="General">
                  <c:v>7.2</c:v>
                </c:pt>
                <c:pt idx="17" formatCode="General">
                  <c:v>7.3</c:v>
                </c:pt>
                <c:pt idx="18" formatCode="General">
                  <c:v>7.6</c:v>
                </c:pt>
                <c:pt idx="19" formatCode="General">
                  <c:v>7.7</c:v>
                </c:pt>
                <c:pt idx="20" formatCode="General">
                  <c:v>7.5</c:v>
                </c:pt>
                <c:pt idx="21" formatCode="General">
                  <c:v>7.1</c:v>
                </c:pt>
                <c:pt idx="22" formatCode="General">
                  <c:v>8</c:v>
                </c:pt>
                <c:pt idx="23" formatCode="General">
                  <c:v>8.6999999999999993</c:v>
                </c:pt>
                <c:pt idx="24" formatCode="General">
                  <c:v>8.6999999999999993</c:v>
                </c:pt>
                <c:pt idx="25" formatCode="General">
                  <c:v>7.3</c:v>
                </c:pt>
                <c:pt idx="26" formatCode="General">
                  <c:v>8.1999999999999993</c:v>
                </c:pt>
                <c:pt idx="27" formatCode="General">
                  <c:v>7.8</c:v>
                </c:pt>
                <c:pt idx="28" formatCode="General">
                  <c:v>8</c:v>
                </c:pt>
                <c:pt idx="29" formatCode="General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E6-E840-AF50-8DF8E756483F}"/>
            </c:ext>
          </c:extLst>
        </c:ser>
        <c:ser>
          <c:idx val="3"/>
          <c:order val="3"/>
          <c:tx>
            <c:strRef>
              <c:f>DataSUM!$B$16</c:f>
              <c:strCache>
                <c:ptCount val="1"/>
                <c:pt idx="0">
                  <c:v>PATraveler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DataSUM!$C$12:$AH$12</c:f>
              <c:numCache>
                <c:formatCode>[$-409]d\-mmm;@</c:formatCode>
                <c:ptCount val="32"/>
                <c:pt idx="0">
                  <c:v>43325</c:v>
                </c:pt>
                <c:pt idx="1">
                  <c:v>43328</c:v>
                </c:pt>
                <c:pt idx="2">
                  <c:v>43332</c:v>
                </c:pt>
                <c:pt idx="3">
                  <c:v>43335</c:v>
                </c:pt>
                <c:pt idx="4">
                  <c:v>43339</c:v>
                </c:pt>
                <c:pt idx="5">
                  <c:v>43342</c:v>
                </c:pt>
                <c:pt idx="6">
                  <c:v>43346</c:v>
                </c:pt>
                <c:pt idx="7">
                  <c:v>43349</c:v>
                </c:pt>
                <c:pt idx="8">
                  <c:v>43355</c:v>
                </c:pt>
                <c:pt idx="9">
                  <c:v>43360</c:v>
                </c:pt>
                <c:pt idx="10">
                  <c:v>43363</c:v>
                </c:pt>
                <c:pt idx="11">
                  <c:v>43367</c:v>
                </c:pt>
                <c:pt idx="12">
                  <c:v>43370</c:v>
                </c:pt>
                <c:pt idx="13">
                  <c:v>43374</c:v>
                </c:pt>
                <c:pt idx="14">
                  <c:v>43381</c:v>
                </c:pt>
                <c:pt idx="15">
                  <c:v>43384</c:v>
                </c:pt>
                <c:pt idx="16">
                  <c:v>43388</c:v>
                </c:pt>
                <c:pt idx="17">
                  <c:v>43391</c:v>
                </c:pt>
                <c:pt idx="18">
                  <c:v>43395</c:v>
                </c:pt>
                <c:pt idx="19">
                  <c:v>43398</c:v>
                </c:pt>
                <c:pt idx="20">
                  <c:v>43402</c:v>
                </c:pt>
                <c:pt idx="21">
                  <c:v>43405</c:v>
                </c:pt>
                <c:pt idx="22">
                  <c:v>43416</c:v>
                </c:pt>
                <c:pt idx="23">
                  <c:v>43419</c:v>
                </c:pt>
                <c:pt idx="24">
                  <c:v>43423</c:v>
                </c:pt>
                <c:pt idx="25">
                  <c:v>43427</c:v>
                </c:pt>
                <c:pt idx="26">
                  <c:v>43430</c:v>
                </c:pt>
                <c:pt idx="27">
                  <c:v>43433</c:v>
                </c:pt>
                <c:pt idx="28">
                  <c:v>43437</c:v>
                </c:pt>
                <c:pt idx="29">
                  <c:v>43440</c:v>
                </c:pt>
                <c:pt idx="30">
                  <c:v>43444</c:v>
                </c:pt>
              </c:numCache>
            </c:numRef>
          </c:cat>
          <c:val>
            <c:numRef>
              <c:f>DataSUM!$C$16:$AH$16</c:f>
              <c:numCache>
                <c:formatCode>0.0</c:formatCode>
                <c:ptCount val="32"/>
                <c:pt idx="1">
                  <c:v>4.9000000000000004</c:v>
                </c:pt>
                <c:pt idx="2" formatCode="General">
                  <c:v>2</c:v>
                </c:pt>
                <c:pt idx="3">
                  <c:v>6.25</c:v>
                </c:pt>
                <c:pt idx="4" formatCode="General">
                  <c:v>4.7</c:v>
                </c:pt>
                <c:pt idx="5" formatCode="General">
                  <c:v>7.2</c:v>
                </c:pt>
                <c:pt idx="6" formatCode="General">
                  <c:v>7.1</c:v>
                </c:pt>
                <c:pt idx="7">
                  <c:v>6.6</c:v>
                </c:pt>
                <c:pt idx="8">
                  <c:v>6.4</c:v>
                </c:pt>
                <c:pt idx="9">
                  <c:v>6.1</c:v>
                </c:pt>
                <c:pt idx="10" formatCode="General">
                  <c:v>6.8</c:v>
                </c:pt>
                <c:pt idx="11" formatCode="General">
                  <c:v>7.7</c:v>
                </c:pt>
                <c:pt idx="12" formatCode="General">
                  <c:v>6.7</c:v>
                </c:pt>
                <c:pt idx="13" formatCode="General">
                  <c:v>6.6</c:v>
                </c:pt>
                <c:pt idx="14" formatCode="General">
                  <c:v>5.5</c:v>
                </c:pt>
                <c:pt idx="15" formatCode="General">
                  <c:v>5.6</c:v>
                </c:pt>
                <c:pt idx="16" formatCode="General">
                  <c:v>5.8</c:v>
                </c:pt>
                <c:pt idx="17" formatCode="General">
                  <c:v>5.4</c:v>
                </c:pt>
                <c:pt idx="18" formatCode="General">
                  <c:v>5.9</c:v>
                </c:pt>
                <c:pt idx="19" formatCode="General">
                  <c:v>5.8</c:v>
                </c:pt>
                <c:pt idx="20" formatCode="General">
                  <c:v>6.1</c:v>
                </c:pt>
                <c:pt idx="21" formatCode="General">
                  <c:v>5.9</c:v>
                </c:pt>
                <c:pt idx="22" formatCode="General">
                  <c:v>6</c:v>
                </c:pt>
                <c:pt idx="23" formatCode="General">
                  <c:v>6</c:v>
                </c:pt>
                <c:pt idx="24" formatCode="General">
                  <c:v>6</c:v>
                </c:pt>
                <c:pt idx="25" formatCode="General">
                  <c:v>6.8</c:v>
                </c:pt>
                <c:pt idx="26" formatCode="General">
                  <c:v>6.1</c:v>
                </c:pt>
                <c:pt idx="27" formatCode="General">
                  <c:v>5.5</c:v>
                </c:pt>
                <c:pt idx="28" formatCode="General">
                  <c:v>6.4</c:v>
                </c:pt>
                <c:pt idx="29" formatCode="General">
                  <c:v>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CE6-E840-AF50-8DF8E7564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74816"/>
        <c:axId val="82146368"/>
      </c:lineChart>
      <c:catAx>
        <c:axId val="91874816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36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6368"/>
        <c:crosses val="autoZero"/>
        <c:auto val="0"/>
        <c:lblAlgn val="ctr"/>
        <c:lblOffset val="100"/>
        <c:tickLblSkip val="3"/>
        <c:noMultiLvlLbl val="1"/>
      </c:catAx>
      <c:valAx>
        <c:axId val="821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Fruit Wt. (g.)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74816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6EF78-6B37-494A-81A8-567F813976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D1C5-153B-C640-8993-71CAAD8C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0D1C5-153B-C640-8993-71CAAD8CA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D1673-2186-5D40-8A4D-021357EF6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10E803-96BF-A34E-9935-90D22F5F2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3E50CA-E796-8A4B-8147-0478069C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894F4E-FB7F-5049-833E-6C5E0677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C7E1C-22E9-0748-819A-9947774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5AE24-ED43-3643-AB65-EDE803B6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4FCA22-8975-424C-B5E7-D33FA5BC2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D531F2-2E0A-ED43-882B-8D06DE91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2304C1-1FBA-334C-B913-6181F159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8CB37C-B90E-6045-84FF-F8502232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3F433C-DB42-FF42-A4C3-7AA37331A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1FD352-77A5-B742-81C2-38370855D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5D3BE-54AE-1544-B25A-CBF84886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AC0A4-F3D3-3A4A-8755-B11C0E4E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16FFA8-E008-6843-ACF1-F302D671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81664-47D1-ED45-8CB0-BFE80D8C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2C7BE-6CFB-DF46-8F88-5A6311D1F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440399-8800-104E-B9B8-24589043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DDCA44-EEE6-6040-BCD0-00F83815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743AD9-448C-BD4C-9C11-06C0A6F0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E6BCB-4EBB-024B-A938-E0E2B2D7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2BB51C-D156-A542-B1BF-6D9520528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8478BF-ABA9-2B4C-BE5E-19474E68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B85C74-75D2-5549-B11C-2EDCDA88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FD8204-F5AC-A544-8F2C-C08C4B57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AE3FB-3C3A-9F48-9814-B0B20313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E0BD59-53E1-E54B-AAC0-D7B2599F9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8347A4-B2AC-CA40-9BB2-889A2799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D0F7ED-2F3E-924C-8B72-B55AB2F5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09A0F7-E9FD-E743-9821-DF3A109B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584AE-3ED5-EF4F-9FED-763D1556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21FB5-BD22-8E48-A3AF-E763926F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C426B-D9AD-4047-A0C9-9E89A4F5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158FF8-2E3E-FC4C-A953-5A38F5E8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B01770-7F5B-9A4B-A501-E91726292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9F8F0E-91EB-1649-956C-BDE1E7A43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CA449D9-7C7C-9A45-A9C6-E251DDCD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B12DBB-3FE6-DE45-871F-55317961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2E2FCD-E70B-C344-9747-B21A7047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7B22E-A266-854D-8C35-3EE2CEB7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0F2E7C-575D-9042-BF5F-9B99D2FE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5379EA-7F05-394B-8C3E-66B6BB10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0567F2-9ABE-9648-906B-C1176122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91E933-53A8-6041-9B19-4DB8B891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3E8B25-99A1-D34D-9E2A-5DA14CDF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3F043F-029F-8D46-AF49-B472DF26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A6F68-182D-DE43-BB6F-30D8F336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75154F-9EA4-6547-BF1F-7AD07B83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031F62-9E49-D247-94E6-EDCA7118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457E1-CCDB-9546-94BC-694E8EA0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57216D-1F3B-E942-B687-5DF19425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D2700A-C003-BA49-A51C-3C6046BF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83FAD-4C07-D843-B0B0-AB79C708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E36ECB-9D29-C443-A536-4F2BE7543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98C1E-98DB-9D4A-BEA7-B66F5E91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27B7A2-67E5-F846-A5AA-35A49C51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5D6DC8-40BE-FC40-A39F-E4CC3A3A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2EB854-0AE0-7943-B900-96CFEF07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2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BDD375-748F-BA48-8A4F-46EB9892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D8523-7ED1-3948-9678-63EFADFE1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715154-2682-464C-A15F-DA1197B0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6387-E720-5C46-9CA8-72BAEE1D99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3DBC21-FB30-774F-B499-FAC2FCAF7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3AA83-8AEA-3341-8788-A3D5B5F2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968F-D6C4-D04E-BDBB-E032FCBE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3D53A5E-EA07-114D-BF10-E75AA6CC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04" y="704192"/>
            <a:ext cx="7382478" cy="1668517"/>
          </a:xfrm>
        </p:spPr>
        <p:txBody>
          <a:bodyPr>
            <a:normAutofit/>
          </a:bodyPr>
          <a:lstStyle/>
          <a:p>
            <a:r>
              <a:rPr lang="en-US" b="1" dirty="0"/>
              <a:t>Primocane Blackberry and Raspberry Evaluations at Santa Paula and </a:t>
            </a:r>
            <a:r>
              <a:rPr lang="en-US" b="1" dirty="0" err="1"/>
              <a:t>Oceano</a:t>
            </a:r>
            <a:r>
              <a:rPr lang="en-US" b="1" dirty="0"/>
              <a:t>, CA.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E6CFF43-FB10-1244-B921-1E6346D3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705" y="3531476"/>
            <a:ext cx="7033220" cy="2208312"/>
          </a:xfrm>
        </p:spPr>
        <p:txBody>
          <a:bodyPr>
            <a:noAutofit/>
          </a:bodyPr>
          <a:lstStyle/>
          <a:p>
            <a:r>
              <a:rPr lang="en-US" sz="2800" dirty="0"/>
              <a:t>Mark Gaskell, Farm Advisor (Emeritus)</a:t>
            </a:r>
            <a:br>
              <a:rPr lang="en-US" sz="2800" dirty="0"/>
            </a:br>
            <a:r>
              <a:rPr lang="en-US" sz="2800" dirty="0"/>
              <a:t>UCCE - SLO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r>
              <a:rPr lang="en-US" sz="2800" dirty="0"/>
              <a:t>Oleg </a:t>
            </a:r>
            <a:r>
              <a:rPr lang="en-US" sz="2800" dirty="0" err="1"/>
              <a:t>Daugovish</a:t>
            </a:r>
            <a:r>
              <a:rPr lang="en-US" sz="2800" dirty="0"/>
              <a:t>, Farm Advisor</a:t>
            </a:r>
            <a:br>
              <a:rPr lang="en-US" sz="2800" dirty="0"/>
            </a:br>
            <a:r>
              <a:rPr lang="en-US" sz="2800" dirty="0"/>
              <a:t>UCCE Ventura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3883D7-0256-1949-A968-583E142CD1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751" y="237951"/>
            <a:ext cx="2352345" cy="3133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9EC212-8E0A-4B45-BFD7-35A2A7919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172" y="3531476"/>
            <a:ext cx="3213924" cy="32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C447AA-7CBB-B047-8069-DA2E902E7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780" y="3429000"/>
            <a:ext cx="4330732" cy="3248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AB35E-6FBB-BB46-815D-E6E203462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970" y="121291"/>
            <a:ext cx="3114941" cy="4153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EA4535-5734-D14E-AAA1-E33FE6693B01}"/>
              </a:ext>
            </a:extLst>
          </p:cNvPr>
          <p:cNvSpPr txBox="1"/>
          <p:nvPr/>
        </p:nvSpPr>
        <p:spPr>
          <a:xfrm>
            <a:off x="360110" y="3666134"/>
            <a:ext cx="41678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600" dirty="0"/>
              <a:t>			~ </a:t>
            </a:r>
            <a:r>
              <a:rPr lang="en-US" sz="2600" dirty="0" err="1"/>
              <a:t>lb</a:t>
            </a:r>
            <a:r>
              <a:rPr lang="en-US" sz="2600" dirty="0"/>
              <a:t>/ A</a:t>
            </a:r>
          </a:p>
          <a:p>
            <a:r>
              <a:rPr lang="en-US" sz="2600" dirty="0"/>
              <a:t>APF   268	  	  6,968</a:t>
            </a:r>
          </a:p>
          <a:p>
            <a:r>
              <a:rPr lang="en-US" sz="2600" dirty="0"/>
              <a:t>ORUS 4545   	  	  6,653</a:t>
            </a:r>
          </a:p>
          <a:p>
            <a:r>
              <a:rPr lang="en-US" sz="2600" dirty="0" err="1"/>
              <a:t>PrimeArk</a:t>
            </a:r>
            <a:r>
              <a:rPr lang="en-US" sz="2600" dirty="0"/>
              <a:t> 45		11,526 </a:t>
            </a:r>
          </a:p>
          <a:p>
            <a:r>
              <a:rPr lang="en-US" sz="2600" dirty="0"/>
              <a:t>Traveler		  3,049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253B62-228D-BB47-A95E-8133DDC6F16B}"/>
              </a:ext>
            </a:extLst>
          </p:cNvPr>
          <p:cNvSpPr txBox="1"/>
          <p:nvPr/>
        </p:nvSpPr>
        <p:spPr>
          <a:xfrm>
            <a:off x="1795933" y="298766"/>
            <a:ext cx="67311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		~ </a:t>
            </a:r>
            <a:r>
              <a:rPr lang="en-US" sz="2600" dirty="0" err="1"/>
              <a:t>lb</a:t>
            </a:r>
            <a:r>
              <a:rPr lang="en-US" sz="2600" dirty="0"/>
              <a:t>/ A			(kg/sq. m)</a:t>
            </a:r>
          </a:p>
          <a:p>
            <a:r>
              <a:rPr lang="en-US" sz="2600" dirty="0" err="1"/>
              <a:t>Imara</a:t>
            </a:r>
            <a:r>
              <a:rPr lang="en-US" sz="2600" dirty="0"/>
              <a:t>	  	  6,381			0.73	1.5*</a:t>
            </a:r>
          </a:p>
          <a:p>
            <a:r>
              <a:rPr lang="en-US" sz="2600" dirty="0"/>
              <a:t>Kokanee  	  7,765			0.89	</a:t>
            </a:r>
          </a:p>
          <a:p>
            <a:r>
              <a:rPr lang="en-US" sz="2600" dirty="0"/>
              <a:t>Kwanza	  4,699 		0.54	1.5*</a:t>
            </a:r>
          </a:p>
          <a:p>
            <a:r>
              <a:rPr lang="en-US" sz="2600" dirty="0" err="1"/>
              <a:t>Kweli</a:t>
            </a:r>
            <a:r>
              <a:rPr lang="en-US" sz="2600" dirty="0"/>
              <a:t>		  5,085			0.58	1.5*</a:t>
            </a:r>
          </a:p>
          <a:p>
            <a:r>
              <a:rPr lang="en-US" sz="2600" dirty="0"/>
              <a:t>Vintage	  6,333			0.73</a:t>
            </a:r>
          </a:p>
          <a:p>
            <a:r>
              <a:rPr lang="en-US" sz="2600" dirty="0"/>
              <a:t>			*License holder </a:t>
            </a:r>
            <a:r>
              <a:rPr lang="en-US" sz="2600" dirty="0" err="1"/>
              <a:t>ests</a:t>
            </a:r>
            <a:r>
              <a:rPr lang="en-US" sz="2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21DB99-EDB2-B149-A304-B2A874CD701F}"/>
              </a:ext>
            </a:extLst>
          </p:cNvPr>
          <p:cNvSpPr txBox="1"/>
          <p:nvPr/>
        </p:nvSpPr>
        <p:spPr>
          <a:xfrm>
            <a:off x="264405" y="334912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Blackberry Yields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50170E-84D2-684F-9597-4A40E6D0D719}"/>
              </a:ext>
            </a:extLst>
          </p:cNvPr>
          <p:cNvSpPr txBox="1"/>
          <p:nvPr/>
        </p:nvSpPr>
        <p:spPr>
          <a:xfrm>
            <a:off x="164116" y="14150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Raspberry Yields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428D7F-55F8-7E4A-AECC-AC16A1BC5714}"/>
              </a:ext>
            </a:extLst>
          </p:cNvPr>
          <p:cNvGrpSpPr/>
          <p:nvPr/>
        </p:nvGrpSpPr>
        <p:grpSpPr>
          <a:xfrm>
            <a:off x="9375354" y="4814371"/>
            <a:ext cx="2456536" cy="1012658"/>
            <a:chOff x="9375354" y="4814371"/>
            <a:chExt cx="2456536" cy="1012658"/>
          </a:xfrm>
        </p:grpSpPr>
        <p:sp>
          <p:nvSpPr>
            <p:cNvPr id="13" name="Rectangular Callout 12">
              <a:extLst>
                <a:ext uri="{FF2B5EF4-FFF2-40B4-BE49-F238E27FC236}">
                  <a16:creationId xmlns:a16="http://schemas.microsoft.com/office/drawing/2014/main" xmlns="" id="{0AE284BC-73F2-E542-A740-66CAE97F59EA}"/>
                </a:ext>
              </a:extLst>
            </p:cNvPr>
            <p:cNvSpPr/>
            <p:nvPr/>
          </p:nvSpPr>
          <p:spPr>
            <a:xfrm>
              <a:off x="9375354" y="4814371"/>
              <a:ext cx="2456536" cy="1012658"/>
            </a:xfrm>
            <a:prstGeom prst="wedgeRectCallout">
              <a:avLst>
                <a:gd name="adj1" fmla="val -31833"/>
                <a:gd name="adj2" fmla="val -271235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7DE9A0F-CEB6-2544-AE7E-A93C65F50606}"/>
                </a:ext>
              </a:extLst>
            </p:cNvPr>
            <p:cNvSpPr txBox="1"/>
            <p:nvPr/>
          </p:nvSpPr>
          <p:spPr>
            <a:xfrm>
              <a:off x="9375354" y="4912629"/>
              <a:ext cx="2456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Low plant density 18” spacing?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4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8C6A8-CA8D-534F-93D9-6EC8C6C3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10" y="1019058"/>
            <a:ext cx="5277333" cy="10327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Kokanee raspberry</a:t>
            </a:r>
            <a:b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xmlns="" id="{432691CC-4AB8-48AF-B822-EBF7F4E9E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923340-C070-EB4F-9329-C08C4F298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167F42-CDD1-7442-B707-54A6A495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293" y="2513994"/>
            <a:ext cx="6773536" cy="156224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USDA </a:t>
            </a:r>
            <a:r>
              <a:rPr lang="en-US" sz="2800" dirty="0" err="1"/>
              <a:t>Corvalis</a:t>
            </a:r>
            <a:r>
              <a:rPr lang="en-US" sz="2800" dirty="0"/>
              <a:t>, OR  (C. Finn)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US Distribution – North American Plants</a:t>
            </a:r>
          </a:p>
          <a:p>
            <a:r>
              <a:rPr lang="en-US" sz="2800" dirty="0"/>
              <a:t>			others?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6A8E1B4-B839-4C58-B08A-F0B094580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4F5C0D-DF10-C544-8F07-C1663C474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828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8C6A8-CA8D-534F-93D9-6EC8C6C3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0" y="280184"/>
            <a:ext cx="5006336" cy="968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+mn-lt"/>
              </a:rPr>
              <a:t>Imara</a:t>
            </a:r>
            <a:r>
              <a:rPr lang="en-US" dirty="0">
                <a:latin typeface="+mn-lt"/>
              </a:rPr>
              <a:t> raspberry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167F42-CDD1-7442-B707-54A6A495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297" y="1248938"/>
            <a:ext cx="5783607" cy="495550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Advanced Berry Breeding – Netherlands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US Distribution – </a:t>
            </a:r>
            <a:r>
              <a:rPr lang="en-US" sz="2600" dirty="0" err="1"/>
              <a:t>Nourse</a:t>
            </a:r>
            <a:r>
              <a:rPr lang="en-US" sz="2600" dirty="0"/>
              <a:t> Farms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Special licensing: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• All commercial fruit producers must complete and sign a Fruit Producers License.</a:t>
            </a:r>
            <a:br>
              <a:rPr lang="en-US" sz="2600" dirty="0"/>
            </a:br>
            <a:r>
              <a:rPr lang="en-US" sz="2600" dirty="0"/>
              <a:t>• Annual royalty payments collected on linear meters of row under production.</a:t>
            </a:r>
            <a:br>
              <a:rPr lang="en-US" sz="2600" dirty="0"/>
            </a:br>
            <a:r>
              <a:rPr lang="en-US" sz="2600" dirty="0"/>
              <a:t>•  Less than 5000 plants can be planted without an Annual License Fee and Annual Royalty payments, but carry a plant royalty of $1.00 per plant. must also be signed.</a:t>
            </a:r>
            <a:br>
              <a:rPr lang="en-US" sz="2600" dirty="0"/>
            </a:b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7" descr="https://www.noursefarms.com/resources/images/netherlands_advanced_berry_breeding/imara_3.jpg">
            <a:extLst>
              <a:ext uri="{FF2B5EF4-FFF2-40B4-BE49-F238E27FC236}">
                <a16:creationId xmlns:a16="http://schemas.microsoft.com/office/drawing/2014/main" xmlns="" id="{19EFB037-264A-E44B-A84C-13B1BE384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8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8C6A8-CA8D-534F-93D9-6EC8C6C3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5" y="613890"/>
            <a:ext cx="5314536" cy="69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+mn-lt"/>
              </a:rPr>
              <a:t>Kweli</a:t>
            </a:r>
            <a:r>
              <a:rPr lang="en-US" dirty="0">
                <a:latin typeface="+mn-lt"/>
              </a:rPr>
              <a:t> raspberry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167F42-CDD1-7442-B707-54A6A495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636" y="1833104"/>
            <a:ext cx="6203639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Advanced Berry Breeding – Netherlands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US Distribution – </a:t>
            </a:r>
            <a:r>
              <a:rPr lang="en-US" sz="2800" dirty="0" err="1"/>
              <a:t>Nourse</a:t>
            </a:r>
            <a:r>
              <a:rPr lang="en-US" sz="2800" dirty="0"/>
              <a:t> Farms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Special licensing: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www.noursefarms.com/resources/images/netherlands_advanced_berry_breeding/kweli.jpg">
            <a:extLst>
              <a:ext uri="{FF2B5EF4-FFF2-40B4-BE49-F238E27FC236}">
                <a16:creationId xmlns:a16="http://schemas.microsoft.com/office/drawing/2014/main" xmlns="" id="{30EBE5AD-8545-D740-8FC3-ABFECC14D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9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8C6A8-CA8D-534F-93D9-6EC8C6C3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36" y="435336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n-lt"/>
              </a:rPr>
              <a:t>Kwanza raspberry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167F42-CDD1-7442-B707-54A6A495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310" y="1926478"/>
            <a:ext cx="6214790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Advanced Berry Breeding – Netherlands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US Distribution – </a:t>
            </a:r>
            <a:r>
              <a:rPr lang="en-US" sz="2800" dirty="0" err="1"/>
              <a:t>Nourse</a:t>
            </a:r>
            <a:r>
              <a:rPr lang="en-US" sz="2800" dirty="0"/>
              <a:t> Farms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Special licensing: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https://www.noursefarms.com/resources/images/netherlands_advanced_berry_breeding/kwanza.jpg">
            <a:extLst>
              <a:ext uri="{FF2B5EF4-FFF2-40B4-BE49-F238E27FC236}">
                <a16:creationId xmlns:a16="http://schemas.microsoft.com/office/drawing/2014/main" xmlns="" id="{8ACC765F-AB8A-8140-BE89-978025EF8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03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3D53A5E-EA07-114D-BF10-E75AA6CC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04" y="704192"/>
            <a:ext cx="7382478" cy="1668517"/>
          </a:xfrm>
        </p:spPr>
        <p:txBody>
          <a:bodyPr>
            <a:normAutofit/>
          </a:bodyPr>
          <a:lstStyle/>
          <a:p>
            <a:r>
              <a:rPr lang="en-US" b="1" dirty="0"/>
              <a:t>Primocane Blackberry and Raspberry Evaluations at Santa Paula and </a:t>
            </a:r>
            <a:r>
              <a:rPr lang="en-US" b="1" dirty="0" err="1"/>
              <a:t>Oceano</a:t>
            </a:r>
            <a:r>
              <a:rPr lang="en-US" b="1" dirty="0"/>
              <a:t>, CA.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E6CFF43-FB10-1244-B921-1E6346D3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705" y="3531476"/>
            <a:ext cx="7033220" cy="2208312"/>
          </a:xfrm>
        </p:spPr>
        <p:txBody>
          <a:bodyPr>
            <a:noAutofit/>
          </a:bodyPr>
          <a:lstStyle/>
          <a:p>
            <a:r>
              <a:rPr lang="en-US" sz="2800" dirty="0"/>
              <a:t>Mark Gaskell, Farm Advisor (Emeritus)</a:t>
            </a:r>
            <a:br>
              <a:rPr lang="en-US" sz="2800" dirty="0"/>
            </a:br>
            <a:r>
              <a:rPr lang="en-US" sz="2800" dirty="0"/>
              <a:t>UCCE - SLO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r>
              <a:rPr lang="en-US" sz="2800" dirty="0"/>
              <a:t>Oleg </a:t>
            </a:r>
            <a:r>
              <a:rPr lang="en-US" sz="2800" dirty="0" err="1"/>
              <a:t>Daugovish</a:t>
            </a:r>
            <a:r>
              <a:rPr lang="en-US" sz="2800" dirty="0"/>
              <a:t>, Farm Advisor</a:t>
            </a:r>
            <a:br>
              <a:rPr lang="en-US" sz="2800" dirty="0"/>
            </a:br>
            <a:r>
              <a:rPr lang="en-US" sz="2800" dirty="0"/>
              <a:t>UCCE Ventura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3883D7-0256-1949-A968-583E142CD1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751" y="237951"/>
            <a:ext cx="2352345" cy="3133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9EC212-8E0A-4B45-BFD7-35A2A7919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172" y="3531476"/>
            <a:ext cx="3213924" cy="32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1BEF7-9A8A-0A4A-A929-A97DC3DC7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46" y="262248"/>
            <a:ext cx="9144000" cy="79564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+mn-lt"/>
              </a:rPr>
              <a:t>Overview - caneberry public varieties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749BEC-7CCE-0045-89F3-F5777BC11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04" y="1619479"/>
            <a:ext cx="11490011" cy="396607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New plant material from public patent-protected varieties and proprietary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Public breeding programs in US limited</a:t>
            </a:r>
          </a:p>
          <a:p>
            <a:pPr lvl="1" algn="l"/>
            <a:r>
              <a:rPr lang="en-US" sz="2600" dirty="0"/>
              <a:t>U Ark, NCSU, Cornell, USDA </a:t>
            </a:r>
            <a:r>
              <a:rPr lang="en-US" sz="2600" dirty="0" err="1"/>
              <a:t>Corvalis</a:t>
            </a:r>
            <a:r>
              <a:rPr lang="en-US" sz="2600" dirty="0"/>
              <a:t>, OR; also Canada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04813" lvl="1" indent="-395288" algn="l">
              <a:buFont typeface="Arial" panose="020B0604020202020204" pitchFamily="34" charset="0"/>
              <a:buChar char="•"/>
            </a:pPr>
            <a:r>
              <a:rPr lang="en-US" sz="2600" dirty="0"/>
              <a:t>Then Netherlands, UK, Scotland, Italy, Spain, </a:t>
            </a:r>
            <a:r>
              <a:rPr lang="en-US" sz="2600" dirty="0" err="1"/>
              <a:t>etc</a:t>
            </a:r>
            <a:endParaRPr lang="en-US" sz="2600" dirty="0"/>
          </a:p>
          <a:p>
            <a:pPr lvl="1" algn="l"/>
            <a:r>
              <a:rPr lang="en-US" sz="2600" dirty="0"/>
              <a:t>- also, Australia, N. Zealand 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l"/>
            <a:r>
              <a:rPr lang="en-US" sz="2600" dirty="0"/>
              <a:t>All new cultivars entering US have to pass through a two-year plant quarantine process, so lag between release in country of origin and US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06769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AD9E1A-C33C-7E4B-9CC0-055AEBB134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62" y="1698559"/>
            <a:ext cx="4977462" cy="37330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E45968-131B-CB43-9F48-C30B6A6F0011}"/>
              </a:ext>
            </a:extLst>
          </p:cNvPr>
          <p:cNvSpPr txBox="1">
            <a:spLocks/>
          </p:cNvSpPr>
          <p:nvPr/>
        </p:nvSpPr>
        <p:spPr>
          <a:xfrm>
            <a:off x="235670" y="462454"/>
            <a:ext cx="9784744" cy="9354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Primocane Blackberry and Raspberry Evaluations at </a:t>
            </a:r>
            <a:r>
              <a:rPr lang="en-US" sz="2800" b="1" dirty="0" err="1"/>
              <a:t>Oceano</a:t>
            </a:r>
            <a:r>
              <a:rPr lang="en-US" sz="2800" b="1" dirty="0"/>
              <a:t>, CA.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D02698-4C65-B94E-82DE-F31C0379AD05}"/>
              </a:ext>
            </a:extLst>
          </p:cNvPr>
          <p:cNvSpPr/>
          <p:nvPr/>
        </p:nvSpPr>
        <p:spPr>
          <a:xfrm>
            <a:off x="5765738" y="1858155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Prepped and planted Sept / Oct - 2016</a:t>
            </a:r>
            <a:br>
              <a:rPr lang="en-US" sz="2400" dirty="0"/>
            </a:br>
            <a:r>
              <a:rPr lang="en-US" sz="2400" dirty="0"/>
              <a:t>	Kwanza, </a:t>
            </a:r>
            <a:r>
              <a:rPr lang="en-US" sz="2400" dirty="0" err="1"/>
              <a:t>Kweli</a:t>
            </a:r>
            <a:r>
              <a:rPr lang="en-US" sz="2400" dirty="0"/>
              <a:t>, </a:t>
            </a:r>
            <a:r>
              <a:rPr lang="en-US" sz="2400" dirty="0" err="1"/>
              <a:t>Imara</a:t>
            </a:r>
            <a:r>
              <a:rPr lang="en-US" sz="2400" dirty="0"/>
              <a:t> raspberry</a:t>
            </a:r>
            <a:br>
              <a:rPr lang="en-US" sz="2400" dirty="0"/>
            </a:br>
            <a:r>
              <a:rPr lang="en-US" sz="2400" dirty="0"/>
              <a:t>	Prime Ark 45, Traveler blackberries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Vintage and Kokanee added April 2017 along with APF 268 and ORUS 4545-1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data collected in 2017 allowing plots to establish and develop uniformity.</a:t>
            </a:r>
          </a:p>
        </p:txBody>
      </p:sp>
    </p:spTree>
    <p:extLst>
      <p:ext uri="{BB962C8B-B14F-4D97-AF65-F5344CB8AC3E}">
        <p14:creationId xmlns:p14="http://schemas.microsoft.com/office/powerpoint/2010/main" val="317312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58AA80-7996-FA43-9D8B-B717541645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0" y="294829"/>
            <a:ext cx="4178895" cy="3134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56A237-724E-1448-91B6-DD8C88124CC2}"/>
              </a:ext>
            </a:extLst>
          </p:cNvPr>
          <p:cNvSpPr txBox="1"/>
          <p:nvPr/>
        </p:nvSpPr>
        <p:spPr>
          <a:xfrm>
            <a:off x="4447414" y="2044005"/>
            <a:ext cx="7410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Blackberry 30” between plants X 4 plants per plot = 10 ft long plots; replicated 4 times</a:t>
            </a:r>
          </a:p>
          <a:p>
            <a:endParaRPr lang="en-US" sz="2800" dirty="0"/>
          </a:p>
          <a:p>
            <a:r>
              <a:rPr lang="en-US" sz="2800" dirty="0"/>
              <a:t>Planted Oct 2016 and April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29C44C-2CA5-9B43-A4A3-4B8570F5764E}"/>
              </a:ext>
            </a:extLst>
          </p:cNvPr>
          <p:cNvSpPr txBox="1"/>
          <p:nvPr/>
        </p:nvSpPr>
        <p:spPr>
          <a:xfrm>
            <a:off x="4388015" y="686963"/>
            <a:ext cx="780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Raspberry - 18” between plants  X 8 plants (3 beds)</a:t>
            </a:r>
            <a:br>
              <a:rPr lang="en-US" sz="2800" dirty="0"/>
            </a:br>
            <a:r>
              <a:rPr lang="en-US" sz="2800" dirty="0"/>
              <a:t> = 12 ft. plots; replicated 4 times</a:t>
            </a:r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0274E-FA1B-5E49-B02E-3796F3C0C46F}"/>
              </a:ext>
            </a:extLst>
          </p:cNvPr>
          <p:cNvSpPr txBox="1"/>
          <p:nvPr/>
        </p:nvSpPr>
        <p:spPr>
          <a:xfrm>
            <a:off x="128159" y="3859887"/>
            <a:ext cx="116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plots received ½ </a:t>
            </a:r>
            <a:r>
              <a:rPr lang="en-US" sz="2800" dirty="0" err="1"/>
              <a:t>lb</a:t>
            </a:r>
            <a:r>
              <a:rPr lang="en-US" sz="2800" dirty="0"/>
              <a:t> compost / sq. ft preplant incorporated;</a:t>
            </a:r>
            <a:br>
              <a:rPr lang="en-US" sz="2800" dirty="0"/>
            </a:br>
            <a:r>
              <a:rPr lang="en-US" sz="2800" dirty="0"/>
              <a:t> in-season injection of 5 </a:t>
            </a:r>
            <a:r>
              <a:rPr lang="en-US" sz="2800" dirty="0" err="1"/>
              <a:t>lb</a:t>
            </a:r>
            <a:r>
              <a:rPr lang="en-US" sz="2800" dirty="0"/>
              <a:t> N per acre per week equivalent (N Force 8-0-0)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131F02-4C39-6E48-8613-0281440F3934}"/>
              </a:ext>
            </a:extLst>
          </p:cNvPr>
          <p:cNvSpPr txBox="1"/>
          <p:nvPr/>
        </p:nvSpPr>
        <p:spPr>
          <a:xfrm>
            <a:off x="128159" y="4955318"/>
            <a:ext cx="1181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plots in tunnels with weed fabric over the row; fabric opened during establishment season to allow normal primocane development</a:t>
            </a:r>
          </a:p>
        </p:txBody>
      </p:sp>
    </p:spTree>
    <p:extLst>
      <p:ext uri="{BB962C8B-B14F-4D97-AF65-F5344CB8AC3E}">
        <p14:creationId xmlns:p14="http://schemas.microsoft.com/office/powerpoint/2010/main" val="233420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2A022-8771-E94B-A13E-A3792372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8" y="254315"/>
            <a:ext cx="6241008" cy="4680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ECD7BB-5069-A44C-B396-FECDDC15E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70" y="662453"/>
            <a:ext cx="6657451" cy="4993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5100EF-C0B0-404A-9773-6B23F471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89" y="237869"/>
            <a:ext cx="4774362" cy="63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E900EC6-488F-5945-9F75-F17F93763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885365"/>
              </p:ext>
            </p:extLst>
          </p:nvPr>
        </p:nvGraphicFramePr>
        <p:xfrm>
          <a:off x="23895" y="59438"/>
          <a:ext cx="12144209" cy="67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49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2ADE8BB-F2F2-D345-9C3D-795EEB1A2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359780"/>
              </p:ext>
            </p:extLst>
          </p:nvPr>
        </p:nvGraphicFramePr>
        <p:xfrm>
          <a:off x="0" y="111512"/>
          <a:ext cx="12110224" cy="674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89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E900EC6-488F-5945-9F75-F17F93763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440844"/>
              </p:ext>
            </p:extLst>
          </p:nvPr>
        </p:nvGraphicFramePr>
        <p:xfrm>
          <a:off x="0" y="25295"/>
          <a:ext cx="12093387" cy="680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47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2ADE8BB-F2F2-D345-9C3D-795EEB1A2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486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9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391</Words>
  <Application>Microsoft Office PowerPoint</Application>
  <PresentationFormat>Custom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Primocane Blackberry and Raspberry Evaluations at Santa Paula and Oceano, CA.  </vt:lpstr>
      <vt:lpstr>Overview - caneberry public varieties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Kokanee raspberry </vt:lpstr>
      <vt:lpstr>Imara raspberry</vt:lpstr>
      <vt:lpstr>Kweli raspberry</vt:lpstr>
      <vt:lpstr>Kwanza raspberry</vt:lpstr>
      <vt:lpstr>Primocane Blackberry and Raspberry Evaluations at Santa Paula and Oceano, CA.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 Gaskell</dc:creator>
  <cp:lastModifiedBy>UCCE</cp:lastModifiedBy>
  <cp:revision>40</cp:revision>
  <cp:lastPrinted>2019-02-19T00:56:34Z</cp:lastPrinted>
  <dcterms:created xsi:type="dcterms:W3CDTF">2019-02-14T01:17:52Z</dcterms:created>
  <dcterms:modified xsi:type="dcterms:W3CDTF">2019-02-25T21:22:22Z</dcterms:modified>
</cp:coreProperties>
</file>