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75" r:id="rId12"/>
    <p:sldId id="267" r:id="rId13"/>
    <p:sldId id="268" r:id="rId14"/>
    <p:sldId id="269" r:id="rId15"/>
    <p:sldId id="270" r:id="rId16"/>
    <p:sldId id="271" r:id="rId17"/>
    <p:sldId id="273" r:id="rId18"/>
    <p:sldId id="277" r:id="rId19"/>
    <p:sldId id="278" r:id="rId20"/>
    <p:sldId id="279" r:id="rId21"/>
    <p:sldId id="280" r:id="rId22"/>
    <p:sldId id="281" r:id="rId23"/>
    <p:sldId id="282" r:id="rId24"/>
    <p:sldId id="274"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9853" autoAdjust="0"/>
  </p:normalViewPr>
  <p:slideViewPr>
    <p:cSldViewPr snapToGrid="0">
      <p:cViewPr varScale="1">
        <p:scale>
          <a:sx n="92" d="100"/>
          <a:sy n="92" d="100"/>
        </p:scale>
        <p:origin x="202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78A86-7D69-4FC6-8363-67BE94F1C21F}" type="datetimeFigureOut">
              <a:rPr lang="en-US" smtClean="0"/>
              <a:t>6/10/2019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63FBA-8DF3-4C2B-A071-46F4BB16DB21}" type="slidenum">
              <a:rPr lang="en-US" smtClean="0"/>
              <a:t>‹#›</a:t>
            </a:fld>
            <a:endParaRPr lang="en-US"/>
          </a:p>
        </p:txBody>
      </p:sp>
    </p:spTree>
    <p:extLst>
      <p:ext uri="{BB962C8B-B14F-4D97-AF65-F5344CB8AC3E}">
        <p14:creationId xmlns:p14="http://schemas.microsoft.com/office/powerpoint/2010/main" val="417011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Volunteer Management System!  Volunteer Management System commonly referred to as VMS is an online system developed by UC Agriculture and Natural Resources to assist volunteers in keeping accurate records of volunteer activities. This presentation goes through the basics for Admin level users of VMS and how to access and use some of the features.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1</a:t>
            </a:fld>
            <a:endParaRPr lang="en-US"/>
          </a:p>
        </p:txBody>
      </p:sp>
    </p:spTree>
    <p:extLst>
      <p:ext uri="{BB962C8B-B14F-4D97-AF65-F5344CB8AC3E}">
        <p14:creationId xmlns:p14="http://schemas.microsoft.com/office/powerpoint/2010/main" val="265757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VMS Project Categories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View Project List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Export Project List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New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Edit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Deactivate a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Reactivate a Project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Merge Projects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Enroll Volunteer(s) in a Project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Email Volunteer(s) Enrolled in a Project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10</a:t>
            </a:fld>
            <a:endParaRPr lang="en-US"/>
          </a:p>
        </p:txBody>
      </p:sp>
    </p:spTree>
    <p:extLst>
      <p:ext uri="{BB962C8B-B14F-4D97-AF65-F5344CB8AC3E}">
        <p14:creationId xmlns:p14="http://schemas.microsoft.com/office/powerpoint/2010/main" val="159509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function to send messages through VMS by volunteers can be turned on and off by Full Access administrators of VMS at the county level.  However,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administrators can send messages through VMS regardless. Sending messages through VMS is helpful because the system uses the roster to help pick and choose what volunteers receives the email. Or just send it to everyone on your roster! The options allow for a very customizable distribution list.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a:t>
            </a:r>
          </a:p>
          <a:p>
            <a:r>
              <a:rPr lang="en-US" sz="1200" kern="1200" dirty="0" smtClean="0">
                <a:solidFill>
                  <a:schemeClr val="tx1"/>
                </a:solidFill>
                <a:effectLst/>
                <a:latin typeface="+mn-lt"/>
                <a:ea typeface="+mn-ea"/>
                <a:cs typeface="+mn-cs"/>
              </a:rPr>
              <a:t>If you just wanted to send all Active Status volunteers who are interested in rose pruning a message the Message Function helps you determine who those people are buy using the roster. </a:t>
            </a:r>
          </a:p>
          <a:p>
            <a:r>
              <a:rPr lang="en-US" sz="1200" kern="1200" dirty="0" smtClean="0">
                <a:solidFill>
                  <a:schemeClr val="tx1"/>
                </a:solidFill>
                <a:effectLst/>
                <a:latin typeface="+mn-lt"/>
                <a:ea typeface="+mn-ea"/>
                <a:cs typeface="+mn-cs"/>
              </a:rPr>
              <a:t>(Show example)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11</a:t>
            </a:fld>
            <a:endParaRPr lang="en-US"/>
          </a:p>
        </p:txBody>
      </p:sp>
    </p:spTree>
    <p:extLst>
      <p:ext uri="{BB962C8B-B14F-4D97-AF65-F5344CB8AC3E}">
        <p14:creationId xmlns:p14="http://schemas.microsoft.com/office/powerpoint/2010/main" val="238095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documents and distribute internal newsletters through News / Docs.  Save documents to VMS to share with volunteers such as: commonly used forms, minutes, agendas, job descriptions, presentations.  VMS can serve as a place to store internal newsletters where volunteers can access them easily as well as subscribe to them so they receive newsletters automatically when a new issue is added or updated.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Full Access and Newsletters administrators have the ability to Add New Document Groups, Edit / Delete Document Group Information, Add Documents, as well as Add a Newsletter Issue, View or Manage Subscribers.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12</a:t>
            </a:fld>
            <a:endParaRPr lang="en-US"/>
          </a:p>
        </p:txBody>
      </p:sp>
    </p:spTree>
    <p:extLst>
      <p:ext uri="{BB962C8B-B14F-4D97-AF65-F5344CB8AC3E}">
        <p14:creationId xmlns:p14="http://schemas.microsoft.com/office/powerpoint/2010/main" val="284333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View</a:t>
            </a:r>
            <a:r>
              <a:rPr lang="en-US" sz="1200" kern="1200" baseline="0" dirty="0" smtClean="0">
                <a:solidFill>
                  <a:schemeClr val="tx1"/>
                </a:solidFill>
                <a:effectLst/>
                <a:latin typeface="+mn-lt"/>
                <a:ea typeface="+mn-ea"/>
                <a:cs typeface="+mn-cs"/>
              </a:rPr>
              <a:t> and edit photos in Photo Albums. </a:t>
            </a:r>
            <a:r>
              <a:rPr lang="en-US" sz="1200" kern="1200" dirty="0" smtClean="0">
                <a:solidFill>
                  <a:schemeClr val="tx1"/>
                </a:solidFill>
                <a:effectLst/>
                <a:latin typeface="+mn-lt"/>
                <a:ea typeface="+mn-ea"/>
                <a:cs typeface="+mn-cs"/>
              </a:rPr>
              <a:t>Use the slider arrows to click through the photos in an album or Select</a:t>
            </a:r>
            <a:r>
              <a:rPr lang="en-US" sz="1200" kern="1200" baseline="0" dirty="0" smtClean="0">
                <a:solidFill>
                  <a:schemeClr val="tx1"/>
                </a:solidFill>
                <a:effectLst/>
                <a:latin typeface="+mn-lt"/>
                <a:ea typeface="+mn-ea"/>
                <a:cs typeface="+mn-cs"/>
              </a:rPr>
              <a:t> the blue View button. </a:t>
            </a:r>
          </a:p>
          <a:p>
            <a:r>
              <a:rPr lang="en-US" sz="1200" kern="1200" baseline="0" dirty="0" smtClean="0">
                <a:solidFill>
                  <a:schemeClr val="tx1"/>
                </a:solidFill>
                <a:effectLst/>
                <a:latin typeface="+mn-lt"/>
                <a:ea typeface="+mn-ea"/>
                <a:cs typeface="+mn-cs"/>
              </a:rPr>
              <a:t>To make changes, Select Edit and use the Properties, Photos, or Upload tabs. Uploads are done by 1) Dragging and dropping Files or 2) Browsing for Files.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13</a:t>
            </a:fld>
            <a:endParaRPr lang="en-US"/>
          </a:p>
        </p:txBody>
      </p:sp>
    </p:spTree>
    <p:extLst>
      <p:ext uri="{BB962C8B-B14F-4D97-AF65-F5344CB8AC3E}">
        <p14:creationId xmlns:p14="http://schemas.microsoft.com/office/powerpoint/2010/main" val="172868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roster is where administrators can add new volunteers, reset passwords, change volunteer status (trainee, active, limited active, inactive / resigned), switch volunteer achievement levels (trainees, first year, Master Gardener / Food Preserver, gold badge, platinum badge, honorary) proxy in as a volunteer and create a mailing list.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new features of the VMS roster is the ability to add a batch of new volunteers at once; it is called </a:t>
            </a:r>
            <a:r>
              <a:rPr lang="en-US" sz="1200" b="1" kern="1200" dirty="0" smtClean="0">
                <a:solidFill>
                  <a:schemeClr val="tx1"/>
                </a:solidFill>
                <a:effectLst/>
                <a:latin typeface="+mn-lt"/>
                <a:ea typeface="+mn-ea"/>
                <a:cs typeface="+mn-cs"/>
              </a:rPr>
              <a:t>Import Volunteers.  </a:t>
            </a:r>
            <a:r>
              <a:rPr lang="en-US" sz="1200" kern="1200" dirty="0" smtClean="0">
                <a:solidFill>
                  <a:schemeClr val="tx1"/>
                </a:solidFill>
                <a:effectLst/>
                <a:latin typeface="+mn-lt"/>
                <a:ea typeface="+mn-ea"/>
                <a:cs typeface="+mn-cs"/>
              </a:rPr>
              <a:t>The import function utilizes an excel document uploaded to VMS, VMS will comb the list of new volunteers and won’t allow duplicate entry.  Successfully imported new volunteers will have Trainee Achievement and Active Status in their profile as well as receive the new volunteer email.  Step by step instructions on how to do this are in the Users Guide.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new feature of the VMS roster is the ability to </a:t>
            </a:r>
            <a:r>
              <a:rPr lang="en-US" sz="1200" b="1" kern="1200" dirty="0" smtClean="0">
                <a:solidFill>
                  <a:schemeClr val="tx1"/>
                </a:solidFill>
                <a:effectLst/>
                <a:latin typeface="+mn-lt"/>
                <a:ea typeface="+mn-ea"/>
                <a:cs typeface="+mn-cs"/>
              </a:rPr>
              <a:t>Transfer</a:t>
            </a:r>
            <a:r>
              <a:rPr lang="en-US" sz="1200" kern="1200" dirty="0" smtClean="0">
                <a:solidFill>
                  <a:schemeClr val="tx1"/>
                </a:solidFill>
                <a:effectLst/>
                <a:latin typeface="+mn-lt"/>
                <a:ea typeface="+mn-ea"/>
                <a:cs typeface="+mn-cs"/>
              </a:rPr>
              <a:t> a volunteer to another county.  Volunteers seeking to transfer must still follow the steps outlined in the UCCE Master Gardener Program Administrative Handbook for Program Staff, Chapter 3 Volunteer Status, Section X. Transfer of Appointment from One California County to Another. </a:t>
            </a:r>
          </a:p>
          <a:p>
            <a:r>
              <a:rPr lang="en-US" sz="1200" kern="1200" dirty="0" smtClean="0">
                <a:solidFill>
                  <a:schemeClr val="tx1"/>
                </a:solidFill>
                <a:effectLst/>
                <a:latin typeface="+mn-lt"/>
                <a:ea typeface="+mn-ea"/>
                <a:cs typeface="+mn-cs"/>
              </a:rPr>
              <a:t>Do not make a transfer in VMS without the permission or approval of the county the volunteer is transferring to.  Once a transfer is approved the volunteer may be transferred in VMS from the original county to the new county)</a:t>
            </a:r>
          </a:p>
        </p:txBody>
      </p:sp>
      <p:sp>
        <p:nvSpPr>
          <p:cNvPr id="4" name="Slide Number Placeholder 3"/>
          <p:cNvSpPr>
            <a:spLocks noGrp="1"/>
          </p:cNvSpPr>
          <p:nvPr>
            <p:ph type="sldNum" sz="quarter" idx="10"/>
          </p:nvPr>
        </p:nvSpPr>
        <p:spPr/>
        <p:txBody>
          <a:bodyPr/>
          <a:lstStyle/>
          <a:p>
            <a:fld id="{DE763FBA-8DF3-4C2B-A071-46F4BB16DB21}" type="slidenum">
              <a:rPr lang="en-US" smtClean="0"/>
              <a:t>14</a:t>
            </a:fld>
            <a:endParaRPr lang="en-US"/>
          </a:p>
        </p:txBody>
      </p:sp>
    </p:spTree>
    <p:extLst>
      <p:ext uri="{BB962C8B-B14F-4D97-AF65-F5344CB8AC3E}">
        <p14:creationId xmlns:p14="http://schemas.microsoft.com/office/powerpoint/2010/main" val="394136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Choose Report</a:t>
            </a:r>
            <a:r>
              <a:rPr lang="en-US" sz="1200" kern="1200" dirty="0" smtClean="0">
                <a:solidFill>
                  <a:schemeClr val="tx1"/>
                </a:solidFill>
                <a:effectLst/>
                <a:latin typeface="+mn-lt"/>
                <a:ea typeface="+mn-ea"/>
                <a:cs typeface="+mn-cs"/>
              </a:rPr>
              <a:t> function allows the user to customize reports in a variety of way and save the report for future searches.   The </a:t>
            </a:r>
            <a:r>
              <a:rPr lang="en-US" sz="1200" b="1" kern="1200" dirty="0" smtClean="0">
                <a:solidFill>
                  <a:schemeClr val="tx1"/>
                </a:solidFill>
                <a:effectLst/>
                <a:latin typeface="+mn-lt"/>
                <a:ea typeface="+mn-ea"/>
                <a:cs typeface="+mn-cs"/>
              </a:rPr>
              <a:t>Legacy Reports</a:t>
            </a:r>
            <a:r>
              <a:rPr lang="en-US" sz="1200" kern="1200" dirty="0" smtClean="0">
                <a:solidFill>
                  <a:schemeClr val="tx1"/>
                </a:solidFill>
                <a:effectLst/>
                <a:latin typeface="+mn-lt"/>
                <a:ea typeface="+mn-ea"/>
                <a:cs typeface="+mn-cs"/>
              </a:rPr>
              <a:t> allows the user to look at complete reports of 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roster in a variety of ways without entering search criteria.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very useful VMS report is the </a:t>
            </a:r>
            <a:r>
              <a:rPr lang="en-US" sz="1200" b="1" kern="1200" dirty="0" smtClean="0">
                <a:solidFill>
                  <a:schemeClr val="tx1"/>
                </a:solidFill>
                <a:effectLst/>
                <a:latin typeface="+mn-lt"/>
                <a:ea typeface="+mn-ea"/>
                <a:cs typeface="+mn-cs"/>
              </a:rPr>
              <a:t>Volunteer Commitment</a:t>
            </a:r>
            <a:r>
              <a:rPr lang="en-US" sz="1200" kern="1200" dirty="0" smtClean="0">
                <a:solidFill>
                  <a:schemeClr val="tx1"/>
                </a:solidFill>
                <a:effectLst/>
                <a:latin typeface="+mn-lt"/>
                <a:ea typeface="+mn-ea"/>
                <a:cs typeface="+mn-cs"/>
              </a:rPr>
              <a:t> report, which says whether or not the volunteer met the reappointment requirements for a specific time period. Run this report for the reappointment time period (7/1/##- 6/30/##) to see who has met reappointment requirements and if not what hours they are in need of.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report can be run at anytime and used to help keep track of those volunteers who may be in need of volunteer and continuing education opportunities.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15</a:t>
            </a:fld>
            <a:endParaRPr lang="en-US"/>
          </a:p>
        </p:txBody>
      </p:sp>
    </p:spTree>
    <p:extLst>
      <p:ext uri="{BB962C8B-B14F-4D97-AF65-F5344CB8AC3E}">
        <p14:creationId xmlns:p14="http://schemas.microsoft.com/office/powerpoint/2010/main" val="88602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Full Access</a:t>
            </a:r>
            <a:r>
              <a:rPr lang="en-US" sz="1200" b="1" kern="1200" baseline="0" dirty="0" smtClean="0">
                <a:solidFill>
                  <a:schemeClr val="tx1"/>
                </a:solidFill>
                <a:effectLst/>
                <a:latin typeface="+mn-lt"/>
                <a:ea typeface="+mn-ea"/>
                <a:cs typeface="+mn-cs"/>
              </a:rPr>
              <a:t> Administrators access to Mange VMS</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Manage VMS</a:t>
            </a:r>
            <a:r>
              <a:rPr lang="en-US" sz="1200" kern="1200" dirty="0" smtClean="0">
                <a:solidFill>
                  <a:schemeClr val="tx1"/>
                </a:solidFill>
                <a:effectLst/>
                <a:latin typeface="+mn-lt"/>
                <a:ea typeface="+mn-ea"/>
                <a:cs typeface="+mn-cs"/>
              </a:rPr>
              <a:t> houses The following VMS functions can be found under the </a:t>
            </a:r>
            <a:r>
              <a:rPr lang="en-US" sz="1200" b="1" kern="1200" dirty="0" smtClean="0">
                <a:solidFill>
                  <a:schemeClr val="tx1"/>
                </a:solidFill>
                <a:effectLst/>
                <a:latin typeface="+mn-lt"/>
                <a:ea typeface="+mn-ea"/>
                <a:cs typeface="+mn-cs"/>
              </a:rPr>
              <a:t>Manage VMS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Administrators-</a:t>
            </a:r>
            <a:r>
              <a:rPr lang="en-US" sz="1200" kern="1200" dirty="0" smtClean="0">
                <a:solidFill>
                  <a:schemeClr val="tx1"/>
                </a:solidFill>
                <a:effectLst/>
                <a:latin typeface="+mn-lt"/>
                <a:ea typeface="+mn-ea"/>
                <a:cs typeface="+mn-cs"/>
              </a:rPr>
              <a:t> keep track of who is managing what with the VMS admin management tool, add or remove administrators, change level of administrative rights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Page News-</a:t>
            </a:r>
            <a:r>
              <a:rPr lang="en-US" sz="1200" kern="1200" dirty="0" smtClean="0">
                <a:solidFill>
                  <a:schemeClr val="tx1"/>
                </a:solidFill>
                <a:effectLst/>
                <a:latin typeface="+mn-lt"/>
                <a:ea typeface="+mn-ea"/>
                <a:cs typeface="+mn-cs"/>
              </a:rPr>
              <a:t> add news to the county’s VMS home page, or elect to use the ANR blog system to drive your news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Volunteer Options</a:t>
            </a:r>
            <a:r>
              <a:rPr lang="en-US" sz="1200" kern="1200" dirty="0" smtClean="0">
                <a:solidFill>
                  <a:schemeClr val="tx1"/>
                </a:solidFill>
                <a:effectLst/>
                <a:latin typeface="+mn-lt"/>
                <a:ea typeface="+mn-ea"/>
                <a:cs typeface="+mn-cs"/>
              </a:rPr>
              <a:t>- enable or disable features in VMS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Page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Links-</a:t>
            </a:r>
            <a:r>
              <a:rPr lang="en-US" sz="1200" kern="1200" dirty="0" smtClean="0">
                <a:solidFill>
                  <a:schemeClr val="tx1"/>
                </a:solidFill>
                <a:effectLst/>
                <a:latin typeface="+mn-lt"/>
                <a:ea typeface="+mn-ea"/>
                <a:cs typeface="+mn-cs"/>
              </a:rPr>
              <a:t> create links for the home page to anywhere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New Member Email - </a:t>
            </a:r>
            <a:r>
              <a:rPr lang="en-US" sz="1200" kern="1200" dirty="0" smtClean="0">
                <a:solidFill>
                  <a:schemeClr val="tx1"/>
                </a:solidFill>
                <a:effectLst/>
                <a:latin typeface="+mn-lt"/>
                <a:ea typeface="+mn-ea"/>
                <a:cs typeface="+mn-cs"/>
              </a:rPr>
              <a:t>create a custom message that will go to new members added to the roster</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Program Contact Info- </a:t>
            </a:r>
            <a:r>
              <a:rPr lang="en-US" sz="1200" kern="1200" dirty="0" smtClean="0">
                <a:solidFill>
                  <a:schemeClr val="tx1"/>
                </a:solidFill>
                <a:effectLst/>
                <a:latin typeface="+mn-lt"/>
                <a:ea typeface="+mn-ea"/>
                <a:cs typeface="+mn-cs"/>
              </a:rPr>
              <a:t>manage your program’s address, phone and email that is displayed in the footer of VMS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Reappointments-</a:t>
            </a:r>
            <a:r>
              <a:rPr lang="en-US" sz="1200" kern="1200" dirty="0" smtClean="0">
                <a:solidFill>
                  <a:schemeClr val="tx1"/>
                </a:solidFill>
                <a:effectLst/>
                <a:latin typeface="+mn-lt"/>
                <a:ea typeface="+mn-ea"/>
                <a:cs typeface="+mn-cs"/>
              </a:rPr>
              <a:t> manage, track, submit paper, reset terms, send list to Director, email </a:t>
            </a:r>
            <a:r>
              <a:rPr lang="en-US" sz="1200" kern="1200" dirty="0" err="1" smtClean="0">
                <a:solidFill>
                  <a:schemeClr val="tx1"/>
                </a:solidFill>
                <a:effectLst/>
                <a:latin typeface="+mn-lt"/>
                <a:ea typeface="+mn-ea"/>
                <a:cs typeface="+mn-cs"/>
              </a:rPr>
              <a:t>unappointed</a:t>
            </a:r>
            <a:r>
              <a:rPr lang="en-US" sz="1200" kern="1200" dirty="0" smtClean="0">
                <a:solidFill>
                  <a:schemeClr val="tx1"/>
                </a:solidFill>
                <a:effectLst/>
                <a:latin typeface="+mn-lt"/>
                <a:ea typeface="+mn-ea"/>
                <a:cs typeface="+mn-cs"/>
              </a:rPr>
              <a:t> volunteers and create excel report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Interests- </a:t>
            </a:r>
            <a:r>
              <a:rPr lang="en-US" sz="1200" kern="1200" dirty="0" smtClean="0">
                <a:solidFill>
                  <a:schemeClr val="tx1"/>
                </a:solidFill>
                <a:effectLst/>
                <a:latin typeface="+mn-lt"/>
                <a:ea typeface="+mn-ea"/>
                <a:cs typeface="+mn-cs"/>
              </a:rPr>
              <a:t>add, edit, or delete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interests within your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16</a:t>
            </a:fld>
            <a:endParaRPr lang="en-US"/>
          </a:p>
        </p:txBody>
      </p:sp>
    </p:spTree>
    <p:extLst>
      <p:ext uri="{BB962C8B-B14F-4D97-AF65-F5344CB8AC3E}">
        <p14:creationId xmlns:p14="http://schemas.microsoft.com/office/powerpoint/2010/main" val="3205415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Manage Administrators-</a:t>
            </a:r>
            <a:r>
              <a:rPr lang="en-US" sz="1200" kern="1200" dirty="0" smtClean="0">
                <a:solidFill>
                  <a:schemeClr val="tx1"/>
                </a:solidFill>
                <a:effectLst/>
                <a:latin typeface="+mn-lt"/>
                <a:ea typeface="+mn-ea"/>
                <a:cs typeface="+mn-cs"/>
              </a:rPr>
              <a:t> keep track of who is managing what with the VMS admin management tool, add or remove administrators, change level of administrative rights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The designated Owner of VMS has Full Access and can Manage Administrators through the Manage VMS tab.</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Roster </a:t>
            </a:r>
          </a:p>
          <a:p>
            <a:pPr marL="171450" indent="-171450">
              <a:buFont typeface="Arial" panose="020B0604020202020204" pitchFamily="34" charset="0"/>
              <a:buChar char="•"/>
            </a:pPr>
            <a:r>
              <a:rPr lang="en-US" dirty="0" smtClean="0"/>
              <a:t>Projects</a:t>
            </a:r>
          </a:p>
          <a:p>
            <a:pPr marL="171450" indent="-171450">
              <a:buFont typeface="Arial" panose="020B0604020202020204" pitchFamily="34" charset="0"/>
              <a:buChar char="•"/>
            </a:pPr>
            <a:r>
              <a:rPr lang="en-US" dirty="0" smtClean="0"/>
              <a:t>Calendar </a:t>
            </a:r>
          </a:p>
          <a:p>
            <a:pPr marL="171450" indent="-171450">
              <a:buFont typeface="Arial" panose="020B0604020202020204" pitchFamily="34" charset="0"/>
              <a:buChar char="•"/>
            </a:pPr>
            <a:r>
              <a:rPr lang="en-US" dirty="0" smtClean="0"/>
              <a:t>Newsletter / Documents </a:t>
            </a:r>
          </a:p>
          <a:p>
            <a:pPr marL="171450" indent="-171450">
              <a:buFont typeface="Arial" panose="020B0604020202020204" pitchFamily="34" charset="0"/>
              <a:buChar char="•"/>
            </a:pPr>
            <a:r>
              <a:rPr lang="en-US" dirty="0" smtClean="0"/>
              <a:t>Volunteer Hours </a:t>
            </a:r>
          </a:p>
          <a:p>
            <a:pPr marL="171450" indent="-171450">
              <a:buFont typeface="Arial" panose="020B0604020202020204" pitchFamily="34" charset="0"/>
              <a:buChar char="•"/>
            </a:pPr>
            <a:r>
              <a:rPr lang="en-US" dirty="0" smtClean="0"/>
              <a:t>Photo Albums </a:t>
            </a:r>
          </a:p>
          <a:p>
            <a:pPr marL="171450" indent="-171450">
              <a:buFont typeface="Arial" panose="020B0604020202020204" pitchFamily="34" charset="0"/>
              <a:buChar char="•"/>
            </a:pPr>
            <a:r>
              <a:rPr lang="en-US" dirty="0" smtClean="0"/>
              <a:t>Full Access (includes all admin functions)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17</a:t>
            </a:fld>
            <a:endParaRPr lang="en-US"/>
          </a:p>
        </p:txBody>
      </p:sp>
    </p:spTree>
    <p:extLst>
      <p:ext uri="{BB962C8B-B14F-4D97-AF65-F5344CB8AC3E}">
        <p14:creationId xmlns:p14="http://schemas.microsoft.com/office/powerpoint/2010/main" val="119826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Home Page News-</a:t>
            </a:r>
            <a:r>
              <a:rPr lang="en-US" sz="1200" kern="1200" dirty="0" smtClean="0">
                <a:solidFill>
                  <a:schemeClr val="tx1"/>
                </a:solidFill>
                <a:effectLst/>
                <a:latin typeface="+mn-lt"/>
                <a:ea typeface="+mn-ea"/>
                <a:cs typeface="+mn-cs"/>
              </a:rPr>
              <a:t> add news to the county’s VMS home page, or elect to use the ANR blog system to drive your news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Customize VMS’s home page and add timely program related news, updates, reappointment information, or upcoming events.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18</a:t>
            </a:fld>
            <a:endParaRPr lang="en-US"/>
          </a:p>
        </p:txBody>
      </p:sp>
    </p:spTree>
    <p:extLst>
      <p:ext uri="{BB962C8B-B14F-4D97-AF65-F5344CB8AC3E}">
        <p14:creationId xmlns:p14="http://schemas.microsoft.com/office/powerpoint/2010/main" val="250003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Volunteer Options</a:t>
            </a:r>
            <a:r>
              <a:rPr lang="en-US" sz="1200" kern="1200" dirty="0" smtClean="0">
                <a:solidFill>
                  <a:schemeClr val="tx1"/>
                </a:solidFill>
                <a:effectLst/>
                <a:latin typeface="+mn-lt"/>
                <a:ea typeface="+mn-ea"/>
                <a:cs typeface="+mn-cs"/>
              </a:rPr>
              <a:t>- enable or disable features in VMS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dirty="0" smtClean="0"/>
              <a:t>Volunteer Options customizes what is displayed in VMS and available to all volunteers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19</a:t>
            </a:fld>
            <a:endParaRPr lang="en-US"/>
          </a:p>
        </p:txBody>
      </p:sp>
    </p:spTree>
    <p:extLst>
      <p:ext uri="{BB962C8B-B14F-4D97-AF65-F5344CB8AC3E}">
        <p14:creationId xmlns:p14="http://schemas.microsoft.com/office/powerpoint/2010/main" val="158724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goes through the basic administrative functions of the Volunteer Management System and how to access and use some of the features.   (Read the learning objectives)</a:t>
            </a:r>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2</a:t>
            </a:fld>
            <a:endParaRPr lang="en-US"/>
          </a:p>
        </p:txBody>
      </p:sp>
    </p:spTree>
    <p:extLst>
      <p:ext uri="{BB962C8B-B14F-4D97-AF65-F5344CB8AC3E}">
        <p14:creationId xmlns:p14="http://schemas.microsoft.com/office/powerpoint/2010/main" val="415283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Page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Links-</a:t>
            </a:r>
            <a:r>
              <a:rPr lang="en-US" sz="1200" kern="1200" dirty="0" smtClean="0">
                <a:solidFill>
                  <a:schemeClr val="tx1"/>
                </a:solidFill>
                <a:effectLst/>
                <a:latin typeface="+mn-lt"/>
                <a:ea typeface="+mn-ea"/>
                <a:cs typeface="+mn-cs"/>
              </a:rPr>
              <a:t> create links for the home page to anywhere </a:t>
            </a:r>
          </a:p>
        </p:txBody>
      </p:sp>
      <p:sp>
        <p:nvSpPr>
          <p:cNvPr id="4" name="Slide Number Placeholder 3"/>
          <p:cNvSpPr>
            <a:spLocks noGrp="1"/>
          </p:cNvSpPr>
          <p:nvPr>
            <p:ph type="sldNum" sz="quarter" idx="10"/>
          </p:nvPr>
        </p:nvSpPr>
        <p:spPr/>
        <p:txBody>
          <a:bodyPr/>
          <a:lstStyle/>
          <a:p>
            <a:fld id="{DE763FBA-8DF3-4C2B-A071-46F4BB16DB21}" type="slidenum">
              <a:rPr lang="en-US" smtClean="0"/>
              <a:t>20</a:t>
            </a:fld>
            <a:endParaRPr lang="en-US"/>
          </a:p>
        </p:txBody>
      </p:sp>
    </p:spTree>
    <p:extLst>
      <p:ext uri="{BB962C8B-B14F-4D97-AF65-F5344CB8AC3E}">
        <p14:creationId xmlns:p14="http://schemas.microsoft.com/office/powerpoint/2010/main" val="340257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New Member Email - </a:t>
            </a:r>
            <a:r>
              <a:rPr lang="en-US" sz="1200" kern="1200" dirty="0" smtClean="0">
                <a:solidFill>
                  <a:schemeClr val="tx1"/>
                </a:solidFill>
                <a:effectLst/>
                <a:latin typeface="+mn-lt"/>
                <a:ea typeface="+mn-ea"/>
                <a:cs typeface="+mn-cs"/>
              </a:rPr>
              <a:t>create a custom message that will go to new members added to the roster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Create a custom message that is prepended to the standard ‘To login to the ANR Portal click on the link…’ message for new members after they are added to the roster.</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21</a:t>
            </a:fld>
            <a:endParaRPr lang="en-US"/>
          </a:p>
        </p:txBody>
      </p:sp>
    </p:spTree>
    <p:extLst>
      <p:ext uri="{BB962C8B-B14F-4D97-AF65-F5344CB8AC3E}">
        <p14:creationId xmlns:p14="http://schemas.microsoft.com/office/powerpoint/2010/main" val="1855422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Program Contact Info- </a:t>
            </a:r>
            <a:r>
              <a:rPr lang="en-US" sz="1200" kern="1200" dirty="0" smtClean="0">
                <a:solidFill>
                  <a:schemeClr val="tx1"/>
                </a:solidFill>
                <a:effectLst/>
                <a:latin typeface="+mn-lt"/>
                <a:ea typeface="+mn-ea"/>
                <a:cs typeface="+mn-cs"/>
              </a:rPr>
              <a:t>manage your program’s address, phone and email that is displayed in the footer of VMS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22</a:t>
            </a:fld>
            <a:endParaRPr lang="en-US"/>
          </a:p>
        </p:txBody>
      </p:sp>
    </p:spTree>
    <p:extLst>
      <p:ext uri="{BB962C8B-B14F-4D97-AF65-F5344CB8AC3E}">
        <p14:creationId xmlns:p14="http://schemas.microsoft.com/office/powerpoint/2010/main" val="3197913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smtClean="0">
                <a:solidFill>
                  <a:schemeClr val="tx1"/>
                </a:solidFill>
                <a:effectLst/>
                <a:latin typeface="+mn-lt"/>
                <a:ea typeface="+mn-ea"/>
                <a:cs typeface="+mn-cs"/>
              </a:rPr>
              <a:t>Manage Reappointments-</a:t>
            </a:r>
            <a:r>
              <a:rPr lang="en-US" sz="1200" kern="1200" dirty="0" smtClean="0">
                <a:solidFill>
                  <a:schemeClr val="tx1"/>
                </a:solidFill>
                <a:effectLst/>
                <a:latin typeface="+mn-lt"/>
                <a:ea typeface="+mn-ea"/>
                <a:cs typeface="+mn-cs"/>
              </a:rPr>
              <a:t> manage, track, submit paper, reset terms, send list to Director, email </a:t>
            </a:r>
            <a:r>
              <a:rPr lang="en-US" sz="1200" kern="1200" dirty="0" err="1" smtClean="0">
                <a:solidFill>
                  <a:schemeClr val="tx1"/>
                </a:solidFill>
                <a:effectLst/>
                <a:latin typeface="+mn-lt"/>
                <a:ea typeface="+mn-ea"/>
                <a:cs typeface="+mn-cs"/>
              </a:rPr>
              <a:t>unappointed</a:t>
            </a:r>
            <a:r>
              <a:rPr lang="en-US" sz="1200" kern="1200" dirty="0" smtClean="0">
                <a:solidFill>
                  <a:schemeClr val="tx1"/>
                </a:solidFill>
                <a:effectLst/>
                <a:latin typeface="+mn-lt"/>
                <a:ea typeface="+mn-ea"/>
                <a:cs typeface="+mn-cs"/>
              </a:rPr>
              <a:t> volunteers and create excel report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dirty="0" smtClean="0"/>
              <a:t>Reappointment is turned on by the statewide office (June 1), at this time VMS prompts users to electronically complete the volunteer agreement and releases required to complete reappointment. </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Administrators need Full Access rights to manage reappointment</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23</a:t>
            </a:fld>
            <a:endParaRPr lang="en-US"/>
          </a:p>
        </p:txBody>
      </p:sp>
    </p:spTree>
    <p:extLst>
      <p:ext uri="{BB962C8B-B14F-4D97-AF65-F5344CB8AC3E}">
        <p14:creationId xmlns:p14="http://schemas.microsoft.com/office/powerpoint/2010/main" val="57128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wide range of volunteer opportunities.  Be sure to sign up for several different types of events and have fun!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24</a:t>
            </a:fld>
            <a:endParaRPr lang="en-US"/>
          </a:p>
        </p:txBody>
      </p:sp>
    </p:spTree>
    <p:extLst>
      <p:ext uri="{BB962C8B-B14F-4D97-AF65-F5344CB8AC3E}">
        <p14:creationId xmlns:p14="http://schemas.microsoft.com/office/powerpoint/2010/main" val="1506607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’s a website, Users Guide, and How-To training videos to help you navigate VMS 3.1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25</a:t>
            </a:fld>
            <a:endParaRPr lang="en-US"/>
          </a:p>
        </p:txBody>
      </p:sp>
    </p:spTree>
    <p:extLst>
      <p:ext uri="{BB962C8B-B14F-4D97-AF65-F5344CB8AC3E}">
        <p14:creationId xmlns:p14="http://schemas.microsoft.com/office/powerpoint/2010/main" val="287065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system was designed to be: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User‐friendly for volunteers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Modifiable by each county’s Volunteer Management System administrators, to provide a unique site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Vigorous enough to retain record tracking functions required by UC and the Statewide Master Gardener and Master Food Preserver Programs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Extensive reporting capabilities</a:t>
            </a:r>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3</a:t>
            </a:fld>
            <a:endParaRPr lang="en-US"/>
          </a:p>
        </p:txBody>
      </p:sp>
    </p:spTree>
    <p:extLst>
      <p:ext uri="{BB962C8B-B14F-4D97-AF65-F5344CB8AC3E}">
        <p14:creationId xmlns:p14="http://schemas.microsoft.com/office/powerpoint/2010/main" val="269217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coordinator / administrator, VMS is the most helpful tool in your possession. You’ll use it daily to accomplish the following tasks (and more!)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View your roster of volunteers, including contact information, emergency contacts and interests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 roster by adding / removing / transferring / changing status of volunteers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Communicate with volunteers through VMS messages and home page news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and manage volunteer projects and volunteer calendar events</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4</a:t>
            </a:fld>
            <a:endParaRPr lang="en-US"/>
          </a:p>
        </p:txBody>
      </p:sp>
    </p:spTree>
    <p:extLst>
      <p:ext uri="{BB962C8B-B14F-4D97-AF65-F5344CB8AC3E}">
        <p14:creationId xmlns:p14="http://schemas.microsoft.com/office/powerpoint/2010/main" val="361557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(continued)</a:t>
            </a:r>
          </a:p>
          <a:p>
            <a:r>
              <a:rPr lang="en-US" sz="1200" kern="1200" dirty="0" smtClean="0">
                <a:solidFill>
                  <a:schemeClr val="tx1"/>
                </a:solidFill>
                <a:effectLst/>
                <a:latin typeface="+mn-lt"/>
                <a:ea typeface="+mn-ea"/>
                <a:cs typeface="+mn-cs"/>
              </a:rPr>
              <a:t>As a coordinator / administrator, VMS is the most helpful tool in your possession. You’ll use it daily to accomplish the following tasks (and more!)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Track and view volunteer / continuing education and contact reports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Upload documents, presentations, photos to share with group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 and deploy an internal newsletter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Manage annual reappointment process (occurs June-July every year)</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5</a:t>
            </a:fld>
            <a:endParaRPr lang="en-US"/>
          </a:p>
        </p:txBody>
      </p:sp>
    </p:spTree>
    <p:extLst>
      <p:ext uri="{BB962C8B-B14F-4D97-AF65-F5344CB8AC3E}">
        <p14:creationId xmlns:p14="http://schemas.microsoft.com/office/powerpoint/2010/main" val="304136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designated </a:t>
            </a:r>
            <a:r>
              <a:rPr lang="en-US" sz="1200" b="1" kern="1200" dirty="0" smtClean="0">
                <a:solidFill>
                  <a:schemeClr val="tx1"/>
                </a:solidFill>
                <a:effectLst/>
                <a:latin typeface="+mn-lt"/>
                <a:ea typeface="+mn-ea"/>
                <a:cs typeface="+mn-cs"/>
              </a:rPr>
              <a:t>Owner </a:t>
            </a:r>
            <a:r>
              <a:rPr lang="en-US" sz="1200" kern="1200" dirty="0" smtClean="0">
                <a:solidFill>
                  <a:schemeClr val="tx1"/>
                </a:solidFill>
                <a:effectLst/>
                <a:latin typeface="+mn-lt"/>
                <a:ea typeface="+mn-ea"/>
                <a:cs typeface="+mn-cs"/>
              </a:rPr>
              <a:t>of VMS has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and the ability to grant administrative access to those volunteers and staff that require it.  There are six different options for admin access, users may have one, several or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levels by being designated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If individual admin access is enabled the user will only have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in those enabled areas, while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includes all admin functions.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6</a:t>
            </a:fld>
            <a:endParaRPr lang="en-US"/>
          </a:p>
        </p:txBody>
      </p:sp>
    </p:spTree>
    <p:extLst>
      <p:ext uri="{BB962C8B-B14F-4D97-AF65-F5344CB8AC3E}">
        <p14:creationId xmlns:p14="http://schemas.microsoft.com/office/powerpoint/2010/main" val="322309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Log into VMS, your name and county name will be displayed at the top of the page.  This is your tool, no one else can log into it without having your logon and password.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Admin </a:t>
            </a:r>
            <a:r>
              <a:rPr lang="en-US" sz="1200" kern="1200" dirty="0" smtClean="0">
                <a:solidFill>
                  <a:schemeClr val="tx1"/>
                </a:solidFill>
                <a:effectLst/>
                <a:latin typeface="+mn-lt"/>
                <a:ea typeface="+mn-ea"/>
                <a:cs typeface="+mn-cs"/>
              </a:rPr>
              <a:t>button appears in tabs where </a:t>
            </a:r>
            <a:r>
              <a:rPr lang="en-US" sz="1200" b="1" kern="1200" dirty="0" smtClean="0">
                <a:solidFill>
                  <a:schemeClr val="tx1"/>
                </a:solidFill>
                <a:effectLst/>
                <a:latin typeface="+mn-lt"/>
                <a:ea typeface="+mn-ea"/>
                <a:cs typeface="+mn-cs"/>
              </a:rPr>
              <a:t>Admin </a:t>
            </a:r>
            <a:r>
              <a:rPr lang="en-US" sz="1200" kern="1200" dirty="0" smtClean="0">
                <a:solidFill>
                  <a:schemeClr val="tx1"/>
                </a:solidFill>
                <a:effectLst/>
                <a:latin typeface="+mn-lt"/>
                <a:ea typeface="+mn-ea"/>
                <a:cs typeface="+mn-cs"/>
              </a:rPr>
              <a:t>functions are Admin mode is accessed by clicking the orange </a:t>
            </a:r>
            <a:r>
              <a:rPr lang="en-US" sz="1200" b="1" kern="1200" dirty="0" smtClean="0">
                <a:solidFill>
                  <a:schemeClr val="tx1"/>
                </a:solidFill>
                <a:effectLst/>
                <a:latin typeface="+mn-lt"/>
                <a:ea typeface="+mn-ea"/>
                <a:cs typeface="+mn-cs"/>
              </a:rPr>
              <a:t>Admin</a:t>
            </a:r>
            <a:r>
              <a:rPr lang="en-US" sz="1200" kern="1200" dirty="0" smtClean="0">
                <a:solidFill>
                  <a:schemeClr val="tx1"/>
                </a:solidFill>
                <a:effectLst/>
                <a:latin typeface="+mn-lt"/>
                <a:ea typeface="+mn-ea"/>
                <a:cs typeface="+mn-cs"/>
              </a:rPr>
              <a:t> button. Once in </a:t>
            </a:r>
            <a:r>
              <a:rPr lang="en-US" sz="1200" b="1" kern="1200" dirty="0" smtClean="0">
                <a:solidFill>
                  <a:schemeClr val="tx1"/>
                </a:solidFill>
                <a:effectLst/>
                <a:latin typeface="+mn-lt"/>
                <a:ea typeface="+mn-ea"/>
                <a:cs typeface="+mn-cs"/>
              </a:rPr>
              <a:t>Admin</a:t>
            </a:r>
            <a:r>
              <a:rPr lang="en-US" sz="1200" kern="1200" dirty="0" smtClean="0">
                <a:solidFill>
                  <a:schemeClr val="tx1"/>
                </a:solidFill>
                <a:effectLst/>
                <a:latin typeface="+mn-lt"/>
                <a:ea typeface="+mn-ea"/>
                <a:cs typeface="+mn-cs"/>
              </a:rPr>
              <a:t> mode a orange bar will appear to designate the user is operating in Admin mode. To exit </a:t>
            </a:r>
            <a:r>
              <a:rPr lang="en-US" sz="1200" b="1" kern="1200" dirty="0" smtClean="0">
                <a:solidFill>
                  <a:schemeClr val="tx1"/>
                </a:solidFill>
                <a:effectLst/>
                <a:latin typeface="+mn-lt"/>
                <a:ea typeface="+mn-ea"/>
                <a:cs typeface="+mn-cs"/>
              </a:rPr>
              <a:t>Admin</a:t>
            </a:r>
            <a:r>
              <a:rPr lang="en-US" sz="1200" kern="1200" dirty="0" smtClean="0">
                <a:solidFill>
                  <a:schemeClr val="tx1"/>
                </a:solidFill>
                <a:effectLst/>
                <a:latin typeface="+mn-lt"/>
                <a:ea typeface="+mn-ea"/>
                <a:cs typeface="+mn-cs"/>
              </a:rPr>
              <a:t> mode click on any of the tabs from the toolbar on the left. </a:t>
            </a:r>
          </a:p>
          <a:p>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7</a:t>
            </a:fld>
            <a:endParaRPr lang="en-US"/>
          </a:p>
        </p:txBody>
      </p:sp>
    </p:spTree>
    <p:extLst>
      <p:ext uri="{BB962C8B-B14F-4D97-AF65-F5344CB8AC3E}">
        <p14:creationId xmlns:p14="http://schemas.microsoft.com/office/powerpoint/2010/main" val="106825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Navigate through VMS by clicking on the left navigation bar.  Within each of the sections there are different tabs that display information, lists and dates.  Most have convenient search bars located near the top of the page to help narrow the lists if needed.  </a:t>
            </a:r>
          </a:p>
          <a:p>
            <a:r>
              <a:rPr lang="en-US" sz="1200" kern="1200" dirty="0" smtClean="0">
                <a:solidFill>
                  <a:schemeClr val="tx1"/>
                </a:solidFill>
                <a:effectLst/>
                <a:latin typeface="+mn-lt"/>
                <a:ea typeface="+mn-ea"/>
                <a:cs typeface="+mn-cs"/>
              </a:rPr>
              <a:t>The majority of features in VMS can be accessed through clicking the navigation bar running down the left side of the home screen.  The </a:t>
            </a:r>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administrator left navigation bar has the following features: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returns user to the Home Screen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Hours</a:t>
            </a:r>
            <a:r>
              <a:rPr lang="en-US" sz="1200" kern="1200" dirty="0" smtClean="0">
                <a:solidFill>
                  <a:schemeClr val="tx1"/>
                </a:solidFill>
                <a:effectLst/>
                <a:latin typeface="+mn-lt"/>
                <a:ea typeface="+mn-ea"/>
                <a:cs typeface="+mn-cs"/>
              </a:rPr>
              <a:t>- enter and view volunteer hours, continuing education hours and report contacts. </a:t>
            </a: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you are an employee and a volunteer do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use your employee VMS account to keep track of volunteer hours.  Only enter your volunteer hours in your volunteer account.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view, search, and volunteer for events through calendars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Create / add / edit and archive calendars. Create / delete / edit events,  shifts and resources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Projects</a:t>
            </a:r>
            <a:r>
              <a:rPr lang="en-US" sz="1200" kern="1200" dirty="0" smtClean="0">
                <a:solidFill>
                  <a:schemeClr val="tx1"/>
                </a:solidFill>
                <a:effectLst/>
                <a:latin typeface="+mn-lt"/>
                <a:ea typeface="+mn-ea"/>
                <a:cs typeface="+mn-cs"/>
              </a:rPr>
              <a:t>- view and search projects. </a:t>
            </a:r>
            <a:r>
              <a:rPr lang="en-US" sz="1200" b="1" kern="1200" dirty="0" smtClean="0">
                <a:solidFill>
                  <a:schemeClr val="tx1"/>
                </a:solidFill>
                <a:effectLst/>
                <a:latin typeface="+mn-lt"/>
                <a:ea typeface="+mn-ea"/>
                <a:cs typeface="+mn-cs"/>
              </a:rPr>
              <a:t>ADMIN MODE: </a:t>
            </a:r>
            <a:r>
              <a:rPr lang="en-US" sz="1200" kern="1200" dirty="0" smtClean="0">
                <a:solidFill>
                  <a:schemeClr val="tx1"/>
                </a:solidFill>
                <a:effectLst/>
                <a:latin typeface="+mn-lt"/>
                <a:ea typeface="+mn-ea"/>
                <a:cs typeface="+mn-cs"/>
              </a:rPr>
              <a:t>create / add and edit projects.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Messages</a:t>
            </a:r>
            <a:r>
              <a:rPr lang="en-US" sz="1200" kern="1200" dirty="0" smtClean="0">
                <a:solidFill>
                  <a:schemeClr val="tx1"/>
                </a:solidFill>
                <a:effectLst/>
                <a:latin typeface="+mn-lt"/>
                <a:ea typeface="+mn-ea"/>
                <a:cs typeface="+mn-cs"/>
              </a:rPr>
              <a:t>- view incoming messages sent through VMS. </a:t>
            </a:r>
            <a:r>
              <a:rPr lang="en-US" sz="1200" b="1" kern="1200" dirty="0" smtClean="0">
                <a:solidFill>
                  <a:schemeClr val="tx1"/>
                </a:solidFill>
                <a:effectLst/>
                <a:latin typeface="+mn-lt"/>
                <a:ea typeface="+mn-ea"/>
                <a:cs typeface="+mn-cs"/>
              </a:rPr>
              <a:t>ADMIN MODE: </a:t>
            </a:r>
            <a:r>
              <a:rPr lang="en-US" sz="1200" kern="1200" dirty="0" smtClean="0">
                <a:solidFill>
                  <a:schemeClr val="tx1"/>
                </a:solidFill>
                <a:effectLst/>
                <a:latin typeface="+mn-lt"/>
                <a:ea typeface="+mn-ea"/>
                <a:cs typeface="+mn-cs"/>
              </a:rPr>
              <a:t>Send message through VMS to volunteers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interest, project, group or email all volunteers.  Message will appear in </a:t>
            </a:r>
            <a:r>
              <a:rPr lang="en-US" sz="1200" kern="1200" dirty="0" smtClean="0">
                <a:solidFill>
                  <a:srgbClr val="FF0000"/>
                </a:solidFill>
                <a:effectLst/>
                <a:latin typeface="+mn-lt"/>
                <a:ea typeface="+mn-ea"/>
                <a:cs typeface="+mn-cs"/>
              </a:rPr>
              <a:t>VMS</a:t>
            </a:r>
            <a:r>
              <a:rPr lang="en-US" sz="1200" kern="1200" dirty="0" smtClean="0">
                <a:solidFill>
                  <a:srgbClr val="FFFF00"/>
                </a:solidFill>
                <a:effectLst/>
                <a:latin typeface="+mn-lt"/>
                <a:ea typeface="+mn-ea"/>
                <a:cs typeface="+mn-cs"/>
              </a:rPr>
              <a:t> messages </a:t>
            </a:r>
            <a:r>
              <a:rPr lang="en-US" sz="1200" kern="1200" dirty="0" smtClean="0">
                <a:solidFill>
                  <a:schemeClr val="tx1"/>
                </a:solidFill>
                <a:effectLst/>
                <a:latin typeface="+mn-lt"/>
                <a:ea typeface="+mn-ea"/>
                <a:cs typeface="+mn-cs"/>
              </a:rPr>
              <a:t>and in the volunteers’ email inbox.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News / Docs</a:t>
            </a:r>
            <a:r>
              <a:rPr lang="en-US" sz="1200" kern="1200" dirty="0" smtClean="0">
                <a:solidFill>
                  <a:schemeClr val="tx1"/>
                </a:solidFill>
                <a:effectLst/>
                <a:latin typeface="+mn-lt"/>
                <a:ea typeface="+mn-ea"/>
                <a:cs typeface="+mn-cs"/>
              </a:rPr>
              <a:t>- view, save, print and subscribe to newsletters; view, save, print documents and presentations.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Create / delete / archive document groups, add newsletters / documents, mange newsletter subscribers.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Photo Albums</a:t>
            </a:r>
            <a:r>
              <a:rPr lang="en-US" sz="1200" kern="1200" dirty="0" smtClean="0">
                <a:solidFill>
                  <a:schemeClr val="tx1"/>
                </a:solidFill>
                <a:effectLst/>
                <a:latin typeface="+mn-lt"/>
                <a:ea typeface="+mn-ea"/>
                <a:cs typeface="+mn-cs"/>
              </a:rPr>
              <a:t>- create / edit photo albums, upload / view/ download photos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Roster</a:t>
            </a:r>
            <a:r>
              <a:rPr lang="en-US" sz="1200" kern="1200" dirty="0" smtClean="0">
                <a:solidFill>
                  <a:schemeClr val="tx1"/>
                </a:solidFill>
                <a:effectLst/>
                <a:latin typeface="+mn-lt"/>
                <a:ea typeface="+mn-ea"/>
                <a:cs typeface="+mn-cs"/>
              </a:rPr>
              <a:t>- view list of county volunteers, including contact information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Add a new volunteer, send new volunteer email, create mailing labels, and create / export excel spreadsheet of volunteer roster.</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Reports</a:t>
            </a:r>
            <a:r>
              <a:rPr lang="en-US" sz="1200" kern="1200" dirty="0" smtClean="0">
                <a:solidFill>
                  <a:schemeClr val="tx1"/>
                </a:solidFill>
                <a:effectLst/>
                <a:latin typeface="+mn-lt"/>
                <a:ea typeface="+mn-ea"/>
                <a:cs typeface="+mn-cs"/>
              </a:rPr>
              <a:t>- does not appear as a volunteer option, admin function only </a:t>
            </a:r>
            <a:r>
              <a:rPr lang="en-US" sz="1200" b="1" kern="1200" dirty="0" smtClean="0">
                <a:solidFill>
                  <a:schemeClr val="tx1"/>
                </a:solidFill>
                <a:effectLst/>
                <a:latin typeface="+mn-lt"/>
                <a:ea typeface="+mn-ea"/>
                <a:cs typeface="+mn-cs"/>
              </a:rPr>
              <a:t>ADMIN MODE: </a:t>
            </a:r>
            <a:r>
              <a:rPr lang="en-US" sz="1200" kern="1200" dirty="0" smtClean="0">
                <a:solidFill>
                  <a:schemeClr val="tx1"/>
                </a:solidFill>
                <a:effectLst/>
                <a:latin typeface="+mn-lt"/>
                <a:ea typeface="+mn-ea"/>
                <a:cs typeface="+mn-cs"/>
              </a:rPr>
              <a:t>Run / view / save / export the following reports: Roster, Volunteer Hours, Contacts, Retention (duration), Programs Volunteer Commitment and Legacy reports (Retention, Category, Hours, Contact).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Manage VMS</a:t>
            </a:r>
            <a:r>
              <a:rPr lang="en-US" sz="1200" kern="1200" dirty="0" smtClean="0">
                <a:solidFill>
                  <a:schemeClr val="tx1"/>
                </a:solidFill>
                <a:effectLst/>
                <a:latin typeface="+mn-lt"/>
                <a:ea typeface="+mn-ea"/>
                <a:cs typeface="+mn-cs"/>
              </a:rPr>
              <a:t>- does not appear as a volunteer option, admin function </a:t>
            </a:r>
            <a:r>
              <a:rPr lang="en-US" sz="1200" b="1" kern="1200" dirty="0" smtClean="0">
                <a:solidFill>
                  <a:schemeClr val="tx1"/>
                </a:solidFill>
                <a:effectLst/>
                <a:latin typeface="+mn-lt"/>
                <a:ea typeface="+mn-ea"/>
                <a:cs typeface="+mn-cs"/>
              </a:rPr>
              <a:t>ADMIN MODE:</a:t>
            </a:r>
            <a:r>
              <a:rPr lang="en-US" sz="1200" kern="1200" dirty="0" smtClean="0">
                <a:solidFill>
                  <a:schemeClr val="tx1"/>
                </a:solidFill>
                <a:effectLst/>
                <a:latin typeface="+mn-lt"/>
                <a:ea typeface="+mn-ea"/>
                <a:cs typeface="+mn-cs"/>
              </a:rPr>
              <a:t> the following sections will set up some basic information for your county VMS site.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Manage Administrators-</a:t>
            </a:r>
            <a:r>
              <a:rPr lang="en-US" sz="1200" kern="1200" dirty="0" smtClean="0">
                <a:solidFill>
                  <a:schemeClr val="tx1"/>
                </a:solidFill>
                <a:effectLst/>
                <a:latin typeface="+mn-lt"/>
                <a:ea typeface="+mn-ea"/>
                <a:cs typeface="+mn-cs"/>
              </a:rPr>
              <a:t> keep track of who is managing what with the VMS admin management tool, add or remove administrators, change level of administrative rights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Page News-</a:t>
            </a:r>
            <a:r>
              <a:rPr lang="en-US" sz="1200" kern="1200" dirty="0" smtClean="0">
                <a:solidFill>
                  <a:schemeClr val="tx1"/>
                </a:solidFill>
                <a:effectLst/>
                <a:latin typeface="+mn-lt"/>
                <a:ea typeface="+mn-ea"/>
                <a:cs typeface="+mn-cs"/>
              </a:rPr>
              <a:t> add news to the county’s VMS home page, or elect to use the ANR blog system to drive your news and keep track of older news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User Options</a:t>
            </a:r>
            <a:r>
              <a:rPr lang="en-US" sz="1200" kern="1200" dirty="0" smtClean="0">
                <a:solidFill>
                  <a:schemeClr val="tx1"/>
                </a:solidFill>
                <a:effectLst/>
                <a:latin typeface="+mn-lt"/>
                <a:ea typeface="+mn-ea"/>
                <a:cs typeface="+mn-cs"/>
              </a:rPr>
              <a:t>- disable one of the options and the feature will not be available to volunteers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Links-</a:t>
            </a:r>
            <a:r>
              <a:rPr lang="en-US" sz="1200" kern="1200" dirty="0" smtClean="0">
                <a:solidFill>
                  <a:schemeClr val="tx1"/>
                </a:solidFill>
                <a:effectLst/>
                <a:latin typeface="+mn-lt"/>
                <a:ea typeface="+mn-ea"/>
                <a:cs typeface="+mn-cs"/>
              </a:rPr>
              <a:t> create links for the home page to anywhere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Program Contact Info- </a:t>
            </a:r>
            <a:r>
              <a:rPr lang="en-US" sz="1200" kern="1200" dirty="0" smtClean="0">
                <a:solidFill>
                  <a:schemeClr val="tx1"/>
                </a:solidFill>
                <a:effectLst/>
                <a:latin typeface="+mn-lt"/>
                <a:ea typeface="+mn-ea"/>
                <a:cs typeface="+mn-cs"/>
              </a:rPr>
              <a:t>manage your program’s address, phone and email</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Manage Reappointments-</a:t>
            </a:r>
            <a:r>
              <a:rPr lang="en-US" sz="1200" kern="1200" dirty="0" smtClean="0">
                <a:solidFill>
                  <a:schemeClr val="tx1"/>
                </a:solidFill>
                <a:effectLst/>
                <a:latin typeface="+mn-lt"/>
                <a:ea typeface="+mn-ea"/>
                <a:cs typeface="+mn-cs"/>
              </a:rPr>
              <a:t> manage, track, submit paper, reset terms, send list to Director, email </a:t>
            </a:r>
            <a:r>
              <a:rPr lang="en-US" sz="1200" kern="1200" dirty="0" err="1" smtClean="0">
                <a:solidFill>
                  <a:schemeClr val="tx1"/>
                </a:solidFill>
                <a:effectLst/>
                <a:latin typeface="+mn-lt"/>
                <a:ea typeface="+mn-ea"/>
                <a:cs typeface="+mn-cs"/>
              </a:rPr>
              <a:t>unappointed</a:t>
            </a:r>
            <a:r>
              <a:rPr lang="en-US" sz="1200" kern="1200" dirty="0" smtClean="0">
                <a:solidFill>
                  <a:schemeClr val="tx1"/>
                </a:solidFill>
                <a:effectLst/>
                <a:latin typeface="+mn-lt"/>
                <a:ea typeface="+mn-ea"/>
                <a:cs typeface="+mn-cs"/>
              </a:rPr>
              <a:t> volunteers and create excel report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Manage Interests- </a:t>
            </a:r>
            <a:r>
              <a:rPr lang="en-US" sz="1200" kern="1200" dirty="0" smtClean="0">
                <a:solidFill>
                  <a:schemeClr val="tx1"/>
                </a:solidFill>
                <a:effectLst/>
                <a:latin typeface="+mn-lt"/>
                <a:ea typeface="+mn-ea"/>
                <a:cs typeface="+mn-cs"/>
              </a:rPr>
              <a:t>add, edit, or delete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interests within your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navigate back to the start or home page click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on the left navigation bar.  If you want to return all the way to the </a:t>
            </a:r>
            <a:r>
              <a:rPr lang="en-US" sz="1200" b="1" kern="1200" dirty="0" smtClean="0">
                <a:solidFill>
                  <a:schemeClr val="tx1"/>
                </a:solidFill>
                <a:effectLst/>
                <a:latin typeface="+mn-lt"/>
                <a:ea typeface="+mn-ea"/>
                <a:cs typeface="+mn-cs"/>
              </a:rPr>
              <a:t>ANR Portal </a:t>
            </a:r>
            <a:r>
              <a:rPr lang="en-US" sz="1200" kern="1200" dirty="0" smtClean="0">
                <a:solidFill>
                  <a:schemeClr val="tx1"/>
                </a:solidFill>
                <a:effectLst/>
                <a:latin typeface="+mn-lt"/>
                <a:ea typeface="+mn-ea"/>
                <a:cs typeface="+mn-cs"/>
              </a:rPr>
              <a:t>click on your name located in the upper right hand corner and select </a:t>
            </a:r>
            <a:r>
              <a:rPr lang="en-US" sz="1200" b="1" kern="1200" dirty="0" smtClean="0">
                <a:solidFill>
                  <a:schemeClr val="tx1"/>
                </a:solidFill>
                <a:effectLst/>
                <a:latin typeface="+mn-lt"/>
                <a:ea typeface="+mn-ea"/>
                <a:cs typeface="+mn-cs"/>
              </a:rPr>
              <a:t>ANR Portal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VMS help is one click away. Click the question mark located in the header and footer sections in VMS.  There is a user’s guide with step by step written instructions with screen shots and several video tutorials covered the most often used features in VMS.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sure to </a:t>
            </a:r>
            <a:r>
              <a:rPr lang="en-US" sz="1200" b="1" kern="1200" dirty="0" smtClean="0">
                <a:solidFill>
                  <a:schemeClr val="tx1"/>
                </a:solidFill>
                <a:effectLst/>
                <a:latin typeface="+mn-lt"/>
                <a:ea typeface="+mn-ea"/>
                <a:cs typeface="+mn-cs"/>
              </a:rPr>
              <a:t>Logout</a:t>
            </a:r>
            <a:r>
              <a:rPr lang="en-US" sz="1200" kern="1200" dirty="0" smtClean="0">
                <a:solidFill>
                  <a:schemeClr val="tx1"/>
                </a:solidFill>
                <a:effectLst/>
                <a:latin typeface="+mn-lt"/>
                <a:ea typeface="+mn-ea"/>
                <a:cs typeface="+mn-cs"/>
              </a:rPr>
              <a:t> of VMS when you are done clicking on your name located in the upper right hand corner of the screen and select Log Out, and finish logging out by selecting Logout of ANR Portal.  It is not mandatory for you to log out but it is good computer practice to do so.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(Exercise: Live demo the system, walk them through)</a:t>
            </a:r>
          </a:p>
        </p:txBody>
      </p:sp>
      <p:sp>
        <p:nvSpPr>
          <p:cNvPr id="4" name="Slide Number Placeholder 3"/>
          <p:cNvSpPr>
            <a:spLocks noGrp="1"/>
          </p:cNvSpPr>
          <p:nvPr>
            <p:ph type="sldNum" sz="quarter" idx="10"/>
          </p:nvPr>
        </p:nvSpPr>
        <p:spPr/>
        <p:txBody>
          <a:bodyPr/>
          <a:lstStyle/>
          <a:p>
            <a:fld id="{DE763FBA-8DF3-4C2B-A071-46F4BB16DB21}" type="slidenum">
              <a:rPr lang="en-US" smtClean="0"/>
              <a:t>8</a:t>
            </a:fld>
            <a:endParaRPr lang="en-US"/>
          </a:p>
        </p:txBody>
      </p:sp>
    </p:spTree>
    <p:extLst>
      <p:ext uri="{BB962C8B-B14F-4D97-AF65-F5344CB8AC3E}">
        <p14:creationId xmlns:p14="http://schemas.microsoft.com/office/powerpoint/2010/main" val="55860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Full Access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Calendar</a:t>
            </a:r>
            <a:r>
              <a:rPr lang="en-US" sz="1200" kern="1200" dirty="0" smtClean="0">
                <a:solidFill>
                  <a:schemeClr val="tx1"/>
                </a:solidFill>
                <a:effectLst/>
                <a:latin typeface="+mn-lt"/>
                <a:ea typeface="+mn-ea"/>
                <a:cs typeface="+mn-cs"/>
              </a:rPr>
              <a:t> administrators are able to manage all calendar functions including: adding / archiving / deleting / making inactive / exporting calendars, adding / editing / deleting events, adding / deleting shifts and resources, adding /removing volunteers from events.  VMS offers multiple ways to view calendars in Admin Mode and has extensive search capabilities.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 volunteering, show “Your Calendar” and </a:t>
            </a:r>
            <a:r>
              <a:rPr lang="en-US" sz="1200" kern="1200" dirty="0" err="1" smtClean="0">
                <a:solidFill>
                  <a:schemeClr val="tx1"/>
                </a:solidFill>
                <a:effectLst/>
                <a:latin typeface="+mn-lt"/>
                <a:ea typeface="+mn-ea"/>
                <a:cs typeface="+mn-cs"/>
              </a:rPr>
              <a:t>unvolunteering</a:t>
            </a:r>
            <a:r>
              <a:rPr lang="en-US" sz="1200" kern="1200" dirty="0" smtClean="0">
                <a:solidFill>
                  <a:schemeClr val="tx1"/>
                </a:solidFill>
                <a:effectLst/>
                <a:latin typeface="+mn-lt"/>
                <a:ea typeface="+mn-ea"/>
                <a:cs typeface="+mn-cs"/>
              </a:rPr>
              <a:t>, show “Your Calendar”)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9</a:t>
            </a:fld>
            <a:endParaRPr lang="en-US"/>
          </a:p>
        </p:txBody>
      </p:sp>
    </p:spTree>
    <p:extLst>
      <p:ext uri="{BB962C8B-B14F-4D97-AF65-F5344CB8AC3E}">
        <p14:creationId xmlns:p14="http://schemas.microsoft.com/office/powerpoint/2010/main" val="12051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6574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824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3065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77111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76583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3C274F-8AB9-4EC4-8AB5-5539F105800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6508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3C274F-8AB9-4EC4-8AB5-5539F1058001}"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96379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3C274F-8AB9-4EC4-8AB5-5539F1058001}"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96813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274F-8AB9-4EC4-8AB5-5539F1058001}"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1943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01331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5095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C274F-8AB9-4EC4-8AB5-5539F1058001}" type="datetimeFigureOut">
              <a:rPr lang="en-US" smtClean="0"/>
              <a:t>6/10/2019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89647-535A-4D1D-8D12-61410003DD3E}" type="slidenum">
              <a:rPr lang="en-US" smtClean="0"/>
              <a:t>‹#›</a:t>
            </a:fld>
            <a:endParaRPr lang="en-US"/>
          </a:p>
        </p:txBody>
      </p:sp>
    </p:spTree>
    <p:extLst>
      <p:ext uri="{BB962C8B-B14F-4D97-AF65-F5344CB8AC3E}">
        <p14:creationId xmlns:p14="http://schemas.microsoft.com/office/powerpoint/2010/main" val="136839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playlist?list=PLw6OczuNHpWBuC7_6vEqGBkoshP0NwAD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ucanr.edu/sites/vms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395413"/>
            <a:ext cx="7772400" cy="1470025"/>
          </a:xfrm>
        </p:spPr>
        <p:txBody>
          <a:bodyPr rtlCol="0">
            <a:normAutofit/>
          </a:bodyPr>
          <a:lstStyle/>
          <a:p>
            <a:pPr>
              <a:defRPr/>
            </a:pPr>
            <a:r>
              <a:rPr lang="en-US" sz="4400" b="1" dirty="0" smtClean="0">
                <a:ea typeface="+mj-ea"/>
                <a:cs typeface="+mj-cs"/>
              </a:rPr>
              <a:t>Volunteer Management System</a:t>
            </a:r>
            <a:r>
              <a:rPr lang="en-US" sz="4400" b="1" baseline="30000" dirty="0"/>
              <a:t>3.1</a:t>
            </a:r>
            <a:r>
              <a:rPr lang="en-US" sz="4400" b="1" dirty="0"/>
              <a:t> </a:t>
            </a:r>
            <a:r>
              <a:rPr lang="en-US" sz="4400" b="1" dirty="0" smtClean="0">
                <a:ea typeface="+mj-ea"/>
                <a:cs typeface="+mj-cs"/>
              </a:rPr>
              <a:t> </a:t>
            </a:r>
            <a:endParaRPr lang="en-US" sz="4400" b="1" dirty="0">
              <a:ea typeface="+mj-ea"/>
              <a:cs typeface="+mj-cs"/>
            </a:endParaRPr>
          </a:p>
        </p:txBody>
      </p:sp>
      <p:sp>
        <p:nvSpPr>
          <p:cNvPr id="5" name="Subtitle 2"/>
          <p:cNvSpPr>
            <a:spLocks noGrp="1"/>
          </p:cNvSpPr>
          <p:nvPr>
            <p:ph type="subTitle" idx="1"/>
          </p:nvPr>
        </p:nvSpPr>
        <p:spPr>
          <a:xfrm>
            <a:off x="1371600" y="2865438"/>
            <a:ext cx="6400800" cy="2038350"/>
          </a:xfrm>
        </p:spPr>
        <p:txBody>
          <a:bodyPr>
            <a:normAutofit/>
          </a:bodyPr>
          <a:lstStyle/>
          <a:p>
            <a:pPr eaLnBrk="1" hangingPunct="1"/>
            <a:r>
              <a:rPr lang="en-US" altLang="en-US" sz="3200" dirty="0" smtClean="0">
                <a:solidFill>
                  <a:srgbClr val="898989"/>
                </a:solidFill>
              </a:rPr>
              <a:t> </a:t>
            </a:r>
          </a:p>
          <a:p>
            <a:pPr eaLnBrk="1" hangingPunct="1"/>
            <a:r>
              <a:rPr lang="en-US" altLang="en-US" sz="3200" dirty="0" smtClean="0">
                <a:solidFill>
                  <a:srgbClr val="898989"/>
                </a:solidFill>
              </a:rPr>
              <a:t>New Administrators</a:t>
            </a:r>
          </a:p>
        </p:txBody>
      </p:sp>
    </p:spTree>
    <p:extLst>
      <p:ext uri="{BB962C8B-B14F-4D97-AF65-F5344CB8AC3E}">
        <p14:creationId xmlns:p14="http://schemas.microsoft.com/office/powerpoint/2010/main" val="302408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37" y="185244"/>
            <a:ext cx="7886700" cy="1325563"/>
          </a:xfrm>
        </p:spPr>
        <p:txBody>
          <a:bodyPr/>
          <a:lstStyle/>
          <a:p>
            <a:r>
              <a:rPr lang="en-US" dirty="0" smtClean="0"/>
              <a:t>Projects</a:t>
            </a:r>
            <a:endParaRPr lang="en-US" dirty="0"/>
          </a:p>
        </p:txBody>
      </p:sp>
      <p:pic>
        <p:nvPicPr>
          <p:cNvPr id="5" name="Picture 4"/>
          <p:cNvPicPr>
            <a:picLocks noChangeAspect="1"/>
          </p:cNvPicPr>
          <p:nvPr/>
        </p:nvPicPr>
        <p:blipFill>
          <a:blip r:embed="rId3"/>
          <a:stretch>
            <a:fillRect/>
          </a:stretch>
        </p:blipFill>
        <p:spPr>
          <a:xfrm>
            <a:off x="500093" y="1146745"/>
            <a:ext cx="8233756" cy="4594488"/>
          </a:xfrm>
          <a:prstGeom prst="rect">
            <a:avLst/>
          </a:prstGeom>
        </p:spPr>
      </p:pic>
    </p:spTree>
    <p:extLst>
      <p:ext uri="{BB962C8B-B14F-4D97-AF65-F5344CB8AC3E}">
        <p14:creationId xmlns:p14="http://schemas.microsoft.com/office/powerpoint/2010/main" val="4253317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a:t>
            </a:r>
            <a:endParaRPr lang="en-US" dirty="0"/>
          </a:p>
        </p:txBody>
      </p:sp>
      <p:sp>
        <p:nvSpPr>
          <p:cNvPr id="3" name="Content Placeholder 2"/>
          <p:cNvSpPr>
            <a:spLocks noGrp="1"/>
          </p:cNvSpPr>
          <p:nvPr>
            <p:ph idx="1"/>
          </p:nvPr>
        </p:nvSpPr>
        <p:spPr>
          <a:xfrm>
            <a:off x="628650" y="1690689"/>
            <a:ext cx="5889801" cy="4278418"/>
          </a:xfrm>
        </p:spPr>
        <p:txBody>
          <a:bodyPr>
            <a:normAutofit/>
          </a:bodyPr>
          <a:lstStyle/>
          <a:p>
            <a:pPr marL="0" indent="0">
              <a:buNone/>
            </a:pPr>
            <a:r>
              <a:rPr lang="en-US" dirty="0"/>
              <a:t>Customize send to </a:t>
            </a:r>
            <a:r>
              <a:rPr lang="en-US" dirty="0" smtClean="0"/>
              <a:t>list:</a:t>
            </a:r>
            <a:endParaRPr lang="en-US" dirty="0"/>
          </a:p>
          <a:p>
            <a:pPr lvl="0"/>
            <a:r>
              <a:rPr lang="en-US" dirty="0"/>
              <a:t>Name</a:t>
            </a:r>
          </a:p>
          <a:p>
            <a:pPr lvl="0"/>
            <a:r>
              <a:rPr lang="en-US" dirty="0"/>
              <a:t>Status</a:t>
            </a:r>
          </a:p>
          <a:p>
            <a:pPr lvl="0"/>
            <a:r>
              <a:rPr lang="en-US" dirty="0"/>
              <a:t>Achievement</a:t>
            </a:r>
          </a:p>
          <a:p>
            <a:pPr lvl="0"/>
            <a:r>
              <a:rPr lang="en-US" dirty="0"/>
              <a:t>Interests</a:t>
            </a:r>
          </a:p>
          <a:p>
            <a:pPr lvl="0"/>
            <a:r>
              <a:rPr lang="en-US" dirty="0"/>
              <a:t>Projects</a:t>
            </a:r>
          </a:p>
          <a:p>
            <a:pPr lvl="0"/>
            <a:r>
              <a:rPr lang="en-US" dirty="0"/>
              <a:t>Events</a:t>
            </a:r>
          </a:p>
        </p:txBody>
      </p:sp>
      <p:pic>
        <p:nvPicPr>
          <p:cNvPr id="6" name="Picture 5"/>
          <p:cNvPicPr>
            <a:picLocks noChangeAspect="1"/>
          </p:cNvPicPr>
          <p:nvPr/>
        </p:nvPicPr>
        <p:blipFill>
          <a:blip r:embed="rId3"/>
          <a:stretch>
            <a:fillRect/>
          </a:stretch>
        </p:blipFill>
        <p:spPr>
          <a:xfrm>
            <a:off x="4117872" y="2497927"/>
            <a:ext cx="1114425" cy="1971675"/>
          </a:xfrm>
          <a:prstGeom prst="rect">
            <a:avLst/>
          </a:prstGeom>
        </p:spPr>
      </p:pic>
      <p:pic>
        <p:nvPicPr>
          <p:cNvPr id="4" name="Picture 3"/>
          <p:cNvPicPr>
            <a:picLocks noChangeAspect="1"/>
          </p:cNvPicPr>
          <p:nvPr/>
        </p:nvPicPr>
        <p:blipFill>
          <a:blip r:embed="rId4"/>
          <a:stretch>
            <a:fillRect/>
          </a:stretch>
        </p:blipFill>
        <p:spPr>
          <a:xfrm>
            <a:off x="5624144" y="2763674"/>
            <a:ext cx="3057525" cy="1714500"/>
          </a:xfrm>
          <a:prstGeom prst="rect">
            <a:avLst/>
          </a:prstGeom>
        </p:spPr>
      </p:pic>
      <p:sp>
        <p:nvSpPr>
          <p:cNvPr id="8" name="Oval 7"/>
          <p:cNvSpPr/>
          <p:nvPr/>
        </p:nvSpPr>
        <p:spPr>
          <a:xfrm>
            <a:off x="6831241" y="3849329"/>
            <a:ext cx="1772138" cy="6202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831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57" y="195963"/>
            <a:ext cx="7886700" cy="1325563"/>
          </a:xfrm>
        </p:spPr>
        <p:txBody>
          <a:bodyPr/>
          <a:lstStyle/>
          <a:p>
            <a:r>
              <a:rPr lang="en-US" dirty="0" smtClean="0"/>
              <a:t>News/Docs</a:t>
            </a:r>
            <a:endParaRPr lang="en-US" dirty="0"/>
          </a:p>
        </p:txBody>
      </p:sp>
      <p:pic>
        <p:nvPicPr>
          <p:cNvPr id="6" name="Picture 5"/>
          <p:cNvPicPr>
            <a:picLocks noChangeAspect="1"/>
          </p:cNvPicPr>
          <p:nvPr/>
        </p:nvPicPr>
        <p:blipFill>
          <a:blip r:embed="rId3"/>
          <a:stretch>
            <a:fillRect/>
          </a:stretch>
        </p:blipFill>
        <p:spPr>
          <a:xfrm>
            <a:off x="0" y="1310372"/>
            <a:ext cx="9055375" cy="3336580"/>
          </a:xfrm>
          <a:prstGeom prst="rect">
            <a:avLst/>
          </a:prstGeom>
        </p:spPr>
      </p:pic>
      <p:sp>
        <p:nvSpPr>
          <p:cNvPr id="10" name="Oval 9"/>
          <p:cNvSpPr/>
          <p:nvPr/>
        </p:nvSpPr>
        <p:spPr>
          <a:xfrm>
            <a:off x="698815" y="2543660"/>
            <a:ext cx="2014405" cy="3728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35400" y="3882453"/>
            <a:ext cx="1530313" cy="31479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23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Albums</a:t>
            </a:r>
            <a:endParaRPr lang="en-US" dirty="0"/>
          </a:p>
        </p:txBody>
      </p:sp>
      <p:pic>
        <p:nvPicPr>
          <p:cNvPr id="4" name="Picture 3"/>
          <p:cNvPicPr>
            <a:picLocks noChangeAspect="1"/>
          </p:cNvPicPr>
          <p:nvPr/>
        </p:nvPicPr>
        <p:blipFill>
          <a:blip r:embed="rId3"/>
          <a:stretch>
            <a:fillRect/>
          </a:stretch>
        </p:blipFill>
        <p:spPr>
          <a:xfrm>
            <a:off x="4221480" y="119779"/>
            <a:ext cx="4611315" cy="5799219"/>
          </a:xfrm>
          <a:prstGeom prst="rect">
            <a:avLst/>
          </a:prstGeom>
        </p:spPr>
      </p:pic>
      <p:sp>
        <p:nvSpPr>
          <p:cNvPr id="5" name="TextBox 4"/>
          <p:cNvSpPr txBox="1"/>
          <p:nvPr/>
        </p:nvSpPr>
        <p:spPr>
          <a:xfrm>
            <a:off x="628650" y="2065282"/>
            <a:ext cx="4101005"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View</a:t>
            </a:r>
          </a:p>
          <a:p>
            <a:pPr marL="457200" indent="-457200">
              <a:buFont typeface="Arial" panose="020B0604020202020204" pitchFamily="34" charset="0"/>
              <a:buChar char="•"/>
            </a:pPr>
            <a:r>
              <a:rPr lang="en-US" sz="2800" dirty="0" smtClean="0"/>
              <a:t>Edit</a:t>
            </a:r>
            <a:endParaRPr lang="en-US" sz="2800" dirty="0"/>
          </a:p>
        </p:txBody>
      </p:sp>
      <p:pic>
        <p:nvPicPr>
          <p:cNvPr id="6" name="Picture 5"/>
          <p:cNvPicPr>
            <a:picLocks noChangeAspect="1"/>
          </p:cNvPicPr>
          <p:nvPr/>
        </p:nvPicPr>
        <p:blipFill>
          <a:blip r:embed="rId4"/>
          <a:stretch>
            <a:fillRect/>
          </a:stretch>
        </p:blipFill>
        <p:spPr>
          <a:xfrm>
            <a:off x="274321" y="3393982"/>
            <a:ext cx="3611880" cy="1082007"/>
          </a:xfrm>
          <a:prstGeom prst="rect">
            <a:avLst/>
          </a:prstGeom>
        </p:spPr>
      </p:pic>
    </p:spTree>
    <p:extLst>
      <p:ext uri="{BB962C8B-B14F-4D97-AF65-F5344CB8AC3E}">
        <p14:creationId xmlns:p14="http://schemas.microsoft.com/office/powerpoint/2010/main" val="1644016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a:t>
            </a:r>
            <a:endParaRPr lang="en-US" dirty="0"/>
          </a:p>
        </p:txBody>
      </p:sp>
      <p:pic>
        <p:nvPicPr>
          <p:cNvPr id="3" name="Picture 2"/>
          <p:cNvPicPr>
            <a:picLocks noChangeAspect="1"/>
          </p:cNvPicPr>
          <p:nvPr/>
        </p:nvPicPr>
        <p:blipFill>
          <a:blip r:embed="rId3"/>
          <a:stretch>
            <a:fillRect/>
          </a:stretch>
        </p:blipFill>
        <p:spPr>
          <a:xfrm>
            <a:off x="1469460" y="1373443"/>
            <a:ext cx="6205077" cy="2927794"/>
          </a:xfrm>
          <a:prstGeom prst="rect">
            <a:avLst/>
          </a:prstGeom>
          <a:ln w="3175">
            <a:solidFill>
              <a:schemeClr val="tx1"/>
            </a:solidFill>
          </a:ln>
        </p:spPr>
      </p:pic>
      <p:pic>
        <p:nvPicPr>
          <p:cNvPr id="5" name="Picture 4"/>
          <p:cNvPicPr>
            <a:picLocks noChangeAspect="1"/>
          </p:cNvPicPr>
          <p:nvPr/>
        </p:nvPicPr>
        <p:blipFill>
          <a:blip r:embed="rId4"/>
          <a:stretch>
            <a:fillRect/>
          </a:stretch>
        </p:blipFill>
        <p:spPr>
          <a:xfrm>
            <a:off x="-1" y="3432768"/>
            <a:ext cx="9144000" cy="2293211"/>
          </a:xfrm>
          <a:prstGeom prst="rect">
            <a:avLst/>
          </a:prstGeom>
          <a:ln w="3175">
            <a:solidFill>
              <a:schemeClr val="tx1"/>
            </a:solidFill>
          </a:ln>
        </p:spPr>
      </p:pic>
      <p:sp>
        <p:nvSpPr>
          <p:cNvPr id="6" name="Oval 5"/>
          <p:cNvSpPr/>
          <p:nvPr/>
        </p:nvSpPr>
        <p:spPr>
          <a:xfrm>
            <a:off x="6032090" y="2252013"/>
            <a:ext cx="1887794" cy="2699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95766" y="4862560"/>
            <a:ext cx="707923" cy="44699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13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5" name="Rectangle 4"/>
          <p:cNvSpPr/>
          <p:nvPr/>
        </p:nvSpPr>
        <p:spPr>
          <a:xfrm>
            <a:off x="752167" y="1737056"/>
            <a:ext cx="7561467" cy="1014380"/>
          </a:xfrm>
          <a:prstGeom prst="rect">
            <a:avLst/>
          </a:prstGeom>
        </p:spPr>
        <p:txBody>
          <a:bodyPr wrap="square">
            <a:spAutoFit/>
          </a:bodyPr>
          <a:lstStyle/>
          <a:p>
            <a:pPr>
              <a:lnSpc>
                <a:spcPct val="107000"/>
              </a:lnSpc>
              <a:spcAft>
                <a:spcPts val="800"/>
              </a:spcAft>
            </a:pPr>
            <a:r>
              <a:rPr lang="en-US" sz="2800" b="1" dirty="0">
                <a:ea typeface="Calibri" panose="020F0502020204030204" pitchFamily="34" charset="0"/>
                <a:cs typeface="Times New Roman" panose="02020603050405020304" pitchFamily="18" charset="0"/>
              </a:rPr>
              <a:t>Full Access</a:t>
            </a:r>
            <a:r>
              <a:rPr lang="en-US" sz="2800" dirty="0">
                <a:ea typeface="Calibri" panose="020F0502020204030204" pitchFamily="34" charset="0"/>
                <a:cs typeface="Times New Roman" panose="02020603050405020304" pitchFamily="18" charset="0"/>
              </a:rPr>
              <a:t> and </a:t>
            </a:r>
            <a:r>
              <a:rPr lang="en-US" sz="2800" b="1" dirty="0">
                <a:ea typeface="Calibri" panose="020F0502020204030204" pitchFamily="34" charset="0"/>
                <a:cs typeface="Times New Roman" panose="02020603050405020304" pitchFamily="18" charset="0"/>
              </a:rPr>
              <a:t>Roster</a:t>
            </a:r>
            <a:r>
              <a:rPr lang="en-US" sz="2800" dirty="0">
                <a:ea typeface="Calibri" panose="020F0502020204030204" pitchFamily="34" charset="0"/>
                <a:cs typeface="Times New Roman" panose="02020603050405020304" pitchFamily="18" charset="0"/>
              </a:rPr>
              <a:t> administrators can run / view /save / export a variety of set reports in VMS.  </a:t>
            </a:r>
            <a:endParaRPr lang="en-US" sz="2800" dirty="0">
              <a:effectLs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30365" y="2751436"/>
            <a:ext cx="7483270" cy="2892410"/>
          </a:xfrm>
          <a:prstGeom prst="rect">
            <a:avLst/>
          </a:prstGeom>
        </p:spPr>
      </p:pic>
    </p:spTree>
    <p:extLst>
      <p:ext uri="{BB962C8B-B14F-4D97-AF65-F5344CB8AC3E}">
        <p14:creationId xmlns:p14="http://schemas.microsoft.com/office/powerpoint/2010/main" val="201034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87" y="245205"/>
            <a:ext cx="7886700" cy="1325563"/>
          </a:xfrm>
        </p:spPr>
        <p:txBody>
          <a:bodyPr/>
          <a:lstStyle/>
          <a:p>
            <a:r>
              <a:rPr lang="en-US" dirty="0" smtClean="0"/>
              <a:t>Manage VMS...</a:t>
            </a:r>
            <a:endParaRPr lang="en-US" dirty="0"/>
          </a:p>
        </p:txBody>
      </p:sp>
      <p:pic>
        <p:nvPicPr>
          <p:cNvPr id="4" name="Picture 3"/>
          <p:cNvPicPr>
            <a:picLocks noChangeAspect="1"/>
          </p:cNvPicPr>
          <p:nvPr/>
        </p:nvPicPr>
        <p:blipFill rotWithShape="1">
          <a:blip r:embed="rId3"/>
          <a:srcRect t="2577"/>
          <a:stretch/>
        </p:blipFill>
        <p:spPr>
          <a:xfrm>
            <a:off x="1182895" y="1169233"/>
            <a:ext cx="6800850" cy="4287136"/>
          </a:xfrm>
          <a:prstGeom prst="rect">
            <a:avLst/>
          </a:prstGeom>
        </p:spPr>
      </p:pic>
      <p:pic>
        <p:nvPicPr>
          <p:cNvPr id="6" name="Picture 5"/>
          <p:cNvPicPr>
            <a:picLocks noChangeAspect="1"/>
          </p:cNvPicPr>
          <p:nvPr/>
        </p:nvPicPr>
        <p:blipFill>
          <a:blip r:embed="rId4"/>
          <a:stretch>
            <a:fillRect/>
          </a:stretch>
        </p:blipFill>
        <p:spPr>
          <a:xfrm>
            <a:off x="0" y="103345"/>
            <a:ext cx="981075" cy="6581775"/>
          </a:xfrm>
          <a:prstGeom prst="rect">
            <a:avLst/>
          </a:prstGeom>
        </p:spPr>
      </p:pic>
      <p:sp>
        <p:nvSpPr>
          <p:cNvPr id="7" name="Oval 6"/>
          <p:cNvSpPr/>
          <p:nvPr/>
        </p:nvSpPr>
        <p:spPr>
          <a:xfrm>
            <a:off x="40463" y="6022039"/>
            <a:ext cx="878376" cy="8359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018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Administrators</a:t>
            </a:r>
            <a:endParaRPr lang="en-US" dirty="0"/>
          </a:p>
        </p:txBody>
      </p:sp>
      <p:pic>
        <p:nvPicPr>
          <p:cNvPr id="3" name="Picture 2"/>
          <p:cNvPicPr>
            <a:picLocks noChangeAspect="1"/>
          </p:cNvPicPr>
          <p:nvPr/>
        </p:nvPicPr>
        <p:blipFill rotWithShape="1">
          <a:blip r:embed="rId3"/>
          <a:srcRect r="6626" b="5790"/>
          <a:stretch/>
        </p:blipFill>
        <p:spPr>
          <a:xfrm>
            <a:off x="1573968" y="1540787"/>
            <a:ext cx="5666281" cy="4110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28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News</a:t>
            </a:r>
            <a:endParaRPr lang="en-US" dirty="0"/>
          </a:p>
        </p:txBody>
      </p:sp>
      <p:pic>
        <p:nvPicPr>
          <p:cNvPr id="3" name="Picture 2"/>
          <p:cNvPicPr>
            <a:picLocks noChangeAspect="1"/>
          </p:cNvPicPr>
          <p:nvPr/>
        </p:nvPicPr>
        <p:blipFill rotWithShape="1">
          <a:blip r:embed="rId3"/>
          <a:srcRect r="6525" b="5103"/>
          <a:stretch/>
        </p:blipFill>
        <p:spPr>
          <a:xfrm>
            <a:off x="1537820" y="1405876"/>
            <a:ext cx="5672450" cy="4140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411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Options</a:t>
            </a:r>
            <a:endParaRPr lang="en-US" dirty="0"/>
          </a:p>
        </p:txBody>
      </p:sp>
      <p:pic>
        <p:nvPicPr>
          <p:cNvPr id="3" name="Picture 2"/>
          <p:cNvPicPr>
            <a:picLocks noChangeAspect="1"/>
          </p:cNvPicPr>
          <p:nvPr/>
        </p:nvPicPr>
        <p:blipFill>
          <a:blip r:embed="rId3"/>
          <a:stretch>
            <a:fillRect/>
          </a:stretch>
        </p:blipFill>
        <p:spPr>
          <a:xfrm>
            <a:off x="1484026" y="1310414"/>
            <a:ext cx="6175948" cy="4267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52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lvl="0"/>
            <a:r>
              <a:rPr lang="en-US" dirty="0"/>
              <a:t>Know what the Volunteer Management System is and Admin Access</a:t>
            </a:r>
          </a:p>
          <a:p>
            <a:pPr lvl="0"/>
            <a:r>
              <a:rPr lang="en-US" dirty="0" smtClean="0"/>
              <a:t>Ability to access Admin </a:t>
            </a:r>
            <a:r>
              <a:rPr lang="en-US" dirty="0"/>
              <a:t>Mode in the Volunteer Management System</a:t>
            </a:r>
          </a:p>
          <a:p>
            <a:pPr lvl="0"/>
            <a:r>
              <a:rPr lang="en-US" dirty="0"/>
              <a:t>Know how to navigate the Admin features in the Volunteer Management </a:t>
            </a:r>
            <a:r>
              <a:rPr lang="en-US" dirty="0" smtClean="0"/>
              <a:t>System</a:t>
            </a:r>
            <a:endParaRPr lang="en-US" dirty="0"/>
          </a:p>
          <a:p>
            <a:pPr lvl="0"/>
            <a:r>
              <a:rPr lang="en-US" dirty="0"/>
              <a:t>Manage Reappointment</a:t>
            </a:r>
          </a:p>
          <a:p>
            <a:endParaRPr lang="en-US" dirty="0"/>
          </a:p>
        </p:txBody>
      </p:sp>
    </p:spTree>
    <p:extLst>
      <p:ext uri="{BB962C8B-B14F-4D97-AF65-F5344CB8AC3E}">
        <p14:creationId xmlns:p14="http://schemas.microsoft.com/office/powerpoint/2010/main" val="2925455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 Links</a:t>
            </a:r>
            <a:endParaRPr lang="en-US" dirty="0"/>
          </a:p>
        </p:txBody>
      </p:sp>
      <p:pic>
        <p:nvPicPr>
          <p:cNvPr id="3" name="Picture 2"/>
          <p:cNvPicPr>
            <a:picLocks noChangeAspect="1"/>
          </p:cNvPicPr>
          <p:nvPr/>
        </p:nvPicPr>
        <p:blipFill rotWithShape="1">
          <a:blip r:embed="rId3"/>
          <a:srcRect r="8636" b="3229"/>
          <a:stretch/>
        </p:blipFill>
        <p:spPr>
          <a:xfrm>
            <a:off x="310500" y="1369647"/>
            <a:ext cx="5595626" cy="41017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6150063" y="2282290"/>
            <a:ext cx="2365287" cy="1615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736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20" y="-218227"/>
            <a:ext cx="7886700" cy="1325563"/>
          </a:xfrm>
        </p:spPr>
        <p:txBody>
          <a:bodyPr/>
          <a:lstStyle/>
          <a:p>
            <a:r>
              <a:rPr lang="en-US" dirty="0" smtClean="0"/>
              <a:t>New Member Email</a:t>
            </a:r>
            <a:endParaRPr lang="en-US" dirty="0"/>
          </a:p>
        </p:txBody>
      </p:sp>
      <p:pic>
        <p:nvPicPr>
          <p:cNvPr id="3" name="Picture 2"/>
          <p:cNvPicPr>
            <a:picLocks noChangeAspect="1"/>
          </p:cNvPicPr>
          <p:nvPr/>
        </p:nvPicPr>
        <p:blipFill>
          <a:blip r:embed="rId3"/>
          <a:stretch>
            <a:fillRect/>
          </a:stretch>
        </p:blipFill>
        <p:spPr>
          <a:xfrm>
            <a:off x="390525" y="896290"/>
            <a:ext cx="8362950" cy="4495800"/>
          </a:xfrm>
          <a:prstGeom prst="rect">
            <a:avLst/>
          </a:prstGeom>
        </p:spPr>
      </p:pic>
      <p:pic>
        <p:nvPicPr>
          <p:cNvPr id="5" name="Picture 4"/>
          <p:cNvPicPr>
            <a:picLocks noChangeAspect="1"/>
          </p:cNvPicPr>
          <p:nvPr/>
        </p:nvPicPr>
        <p:blipFill>
          <a:blip r:embed="rId4"/>
          <a:stretch>
            <a:fillRect/>
          </a:stretch>
        </p:blipFill>
        <p:spPr>
          <a:xfrm>
            <a:off x="427220" y="4072175"/>
            <a:ext cx="8296275" cy="1771650"/>
          </a:xfrm>
          <a:prstGeom prst="rect">
            <a:avLst/>
          </a:prstGeom>
        </p:spPr>
      </p:pic>
    </p:spTree>
    <p:extLst>
      <p:ext uri="{BB962C8B-B14F-4D97-AF65-F5344CB8AC3E}">
        <p14:creationId xmlns:p14="http://schemas.microsoft.com/office/powerpoint/2010/main" val="413355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Contact Information</a:t>
            </a:r>
            <a:endParaRPr lang="en-US" dirty="0"/>
          </a:p>
        </p:txBody>
      </p:sp>
      <p:pic>
        <p:nvPicPr>
          <p:cNvPr id="3" name="Picture 2"/>
          <p:cNvPicPr>
            <a:picLocks noChangeAspect="1"/>
          </p:cNvPicPr>
          <p:nvPr/>
        </p:nvPicPr>
        <p:blipFill rotWithShape="1">
          <a:blip r:embed="rId3"/>
          <a:srcRect r="27498"/>
          <a:stretch/>
        </p:blipFill>
        <p:spPr>
          <a:xfrm>
            <a:off x="6385575" y="2009931"/>
            <a:ext cx="2368681" cy="3048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285026" y="1364964"/>
            <a:ext cx="5291080" cy="4337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5317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Reappointment</a:t>
            </a:r>
            <a:endParaRPr lang="en-US" dirty="0"/>
          </a:p>
        </p:txBody>
      </p:sp>
      <p:pic>
        <p:nvPicPr>
          <p:cNvPr id="3" name="Picture 2"/>
          <p:cNvPicPr>
            <a:picLocks noChangeAspect="1"/>
          </p:cNvPicPr>
          <p:nvPr/>
        </p:nvPicPr>
        <p:blipFill>
          <a:blip r:embed="rId3"/>
          <a:stretch>
            <a:fillRect/>
          </a:stretch>
        </p:blipFill>
        <p:spPr>
          <a:xfrm>
            <a:off x="390505" y="1690689"/>
            <a:ext cx="8362990" cy="3568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5324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79" y="-18328"/>
            <a:ext cx="8937523" cy="2481313"/>
          </a:xfrm>
        </p:spPr>
        <p:txBody>
          <a:bodyPr>
            <a:noAutofit/>
          </a:bodyPr>
          <a:lstStyle/>
          <a:p>
            <a:r>
              <a:rPr lang="en-US" sz="2400" i="1" dirty="0">
                <a:latin typeface="+mn-lt"/>
              </a:rPr>
              <a:t>“To extend research based knowledge and information on home horticulture, pest management, and sustainable landscape practices to the residents of California and be guided by our core values and strategic initiatives." </a:t>
            </a:r>
            <a:r>
              <a:rPr lang="en-US" sz="2400" i="1" dirty="0" smtClean="0">
                <a:latin typeface="+mn-lt"/>
              </a:rPr>
              <a:t/>
            </a:r>
            <a:br>
              <a:rPr lang="en-US" sz="2400" i="1" dirty="0" smtClean="0">
                <a:latin typeface="+mn-lt"/>
              </a:rPr>
            </a:br>
            <a:r>
              <a:rPr lang="en-US" sz="2400" i="1" dirty="0" smtClean="0">
                <a:latin typeface="+mn-lt"/>
              </a:rPr>
              <a:t>- </a:t>
            </a:r>
            <a:r>
              <a:rPr lang="en-US" sz="2400" i="1" dirty="0">
                <a:latin typeface="+mn-lt"/>
              </a:rPr>
              <a:t>UC Master Gardener Program Mission Statement </a:t>
            </a:r>
            <a:endParaRPr lang="en-US" sz="2400" dirty="0">
              <a:latin typeface="+mn-lt"/>
            </a:endParaRPr>
          </a:p>
        </p:txBody>
      </p:sp>
      <p:sp>
        <p:nvSpPr>
          <p:cNvPr id="4" name="TextBox 3"/>
          <p:cNvSpPr txBox="1"/>
          <p:nvPr/>
        </p:nvSpPr>
        <p:spPr>
          <a:xfrm>
            <a:off x="147479" y="4704733"/>
            <a:ext cx="8937523" cy="1200329"/>
          </a:xfrm>
          <a:prstGeom prst="rect">
            <a:avLst/>
          </a:prstGeom>
          <a:noFill/>
        </p:spPr>
        <p:txBody>
          <a:bodyPr wrap="square" rtlCol="0">
            <a:spAutoFit/>
          </a:bodyPr>
          <a:lstStyle/>
          <a:p>
            <a:r>
              <a:rPr lang="en-US" sz="2400" i="1" dirty="0"/>
              <a:t>"To teach research-based practices of safe home food preservation to the residents of California." </a:t>
            </a:r>
            <a:br>
              <a:rPr lang="en-US" sz="2400" i="1" dirty="0"/>
            </a:br>
            <a:r>
              <a:rPr lang="en-US" sz="2400" i="1" dirty="0"/>
              <a:t>- UC Master Food </a:t>
            </a:r>
            <a:r>
              <a:rPr lang="en-US" sz="2400" i="1" dirty="0" smtClean="0"/>
              <a:t>Preserver Program </a:t>
            </a:r>
            <a:r>
              <a:rPr lang="en-US" sz="2400" i="1" dirty="0"/>
              <a:t>Mission Statement</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55" y="2219565"/>
            <a:ext cx="3528638" cy="2443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4" y="2219565"/>
            <a:ext cx="2817347" cy="24431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168" y="2219565"/>
            <a:ext cx="3259396" cy="2443168"/>
          </a:xfrm>
          <a:prstGeom prst="rect">
            <a:avLst/>
          </a:prstGeom>
        </p:spPr>
      </p:pic>
    </p:spTree>
    <p:extLst>
      <p:ext uri="{BB962C8B-B14F-4D97-AF65-F5344CB8AC3E}">
        <p14:creationId xmlns:p14="http://schemas.microsoft.com/office/powerpoint/2010/main" val="1486074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smtClean="0"/>
              <a:t>Contact [enter your contact information here]</a:t>
            </a:r>
          </a:p>
          <a:p>
            <a:pPr lvl="0"/>
            <a:r>
              <a:rPr lang="en-US" dirty="0" smtClean="0"/>
              <a:t>VMS Users Guide and </a:t>
            </a:r>
            <a:r>
              <a:rPr lang="en-US" dirty="0" smtClean="0">
                <a:hlinkClick r:id="rId3"/>
              </a:rPr>
              <a:t>Video Tutorials</a:t>
            </a:r>
            <a:endParaRPr lang="en-US" dirty="0" smtClean="0"/>
          </a:p>
          <a:p>
            <a:pPr lvl="0"/>
            <a:r>
              <a:rPr lang="en-US" dirty="0">
                <a:hlinkClick r:id="rId4"/>
              </a:rPr>
              <a:t>http://ucanr.edu/sites/vmshelp</a:t>
            </a:r>
            <a:r>
              <a:rPr lang="en-US" dirty="0" smtClean="0">
                <a:hlinkClick r:id="rId4"/>
              </a:rPr>
              <a:t>/</a:t>
            </a:r>
            <a:r>
              <a:rPr lang="en-US" dirty="0" smtClean="0"/>
              <a:t> </a:t>
            </a:r>
            <a:endParaRPr lang="en-US" dirty="0"/>
          </a:p>
        </p:txBody>
      </p:sp>
      <p:pic>
        <p:nvPicPr>
          <p:cNvPr id="4" name="Picture 3"/>
          <p:cNvPicPr>
            <a:picLocks noChangeAspect="1"/>
          </p:cNvPicPr>
          <p:nvPr/>
        </p:nvPicPr>
        <p:blipFill>
          <a:blip r:embed="rId5"/>
          <a:stretch>
            <a:fillRect/>
          </a:stretch>
        </p:blipFill>
        <p:spPr>
          <a:xfrm>
            <a:off x="2012664" y="3302520"/>
            <a:ext cx="4657959" cy="2283902"/>
          </a:xfrm>
          <a:prstGeom prst="rect">
            <a:avLst/>
          </a:prstGeom>
        </p:spPr>
      </p:pic>
    </p:spTree>
    <p:extLst>
      <p:ext uri="{BB962C8B-B14F-4D97-AF65-F5344CB8AC3E}">
        <p14:creationId xmlns:p14="http://schemas.microsoft.com/office/powerpoint/2010/main" val="134257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27070"/>
            <a:ext cx="7886700" cy="2348169"/>
          </a:xfrm>
        </p:spPr>
        <p:txBody>
          <a:bodyPr/>
          <a:lstStyle/>
          <a:p>
            <a:pPr marL="0" indent="0">
              <a:buNone/>
            </a:pPr>
            <a:r>
              <a:rPr lang="en-US" dirty="0"/>
              <a:t>Volunteer Management System (VMS) is an online system developed by UC Agriculture and Natural Resources to assist volunteers in keeping accurate records of volunteer activities. </a:t>
            </a:r>
          </a:p>
          <a:p>
            <a:endParaRPr lang="en-US" dirty="0"/>
          </a:p>
        </p:txBody>
      </p:sp>
      <p:pic>
        <p:nvPicPr>
          <p:cNvPr id="6" name="Picture 5"/>
          <p:cNvPicPr>
            <a:picLocks noChangeAspect="1"/>
          </p:cNvPicPr>
          <p:nvPr/>
        </p:nvPicPr>
        <p:blipFill>
          <a:blip r:embed="rId3"/>
          <a:stretch>
            <a:fillRect/>
          </a:stretch>
        </p:blipFill>
        <p:spPr>
          <a:xfrm>
            <a:off x="0" y="645392"/>
            <a:ext cx="9144000" cy="1231189"/>
          </a:xfrm>
          <a:prstGeom prst="rect">
            <a:avLst/>
          </a:prstGeom>
        </p:spPr>
      </p:pic>
    </p:spTree>
    <p:extLst>
      <p:ext uri="{BB962C8B-B14F-4D97-AF65-F5344CB8AC3E}">
        <p14:creationId xmlns:p14="http://schemas.microsoft.com/office/powerpoint/2010/main" val="68939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Administrators and VMS </a:t>
            </a:r>
          </a:p>
        </p:txBody>
      </p:sp>
      <p:sp>
        <p:nvSpPr>
          <p:cNvPr id="3" name="Content Placeholder 2"/>
          <p:cNvSpPr>
            <a:spLocks noGrp="1"/>
          </p:cNvSpPr>
          <p:nvPr>
            <p:ph idx="1"/>
          </p:nvPr>
        </p:nvSpPr>
        <p:spPr>
          <a:xfrm>
            <a:off x="628651" y="1645718"/>
            <a:ext cx="5856628" cy="4278418"/>
          </a:xfrm>
        </p:spPr>
        <p:txBody>
          <a:bodyPr/>
          <a:lstStyle/>
          <a:p>
            <a:pPr lvl="0"/>
            <a:r>
              <a:rPr lang="en-US" dirty="0"/>
              <a:t>View your </a:t>
            </a:r>
            <a:r>
              <a:rPr lang="en-US" b="1" dirty="0"/>
              <a:t>roster</a:t>
            </a:r>
            <a:r>
              <a:rPr lang="en-US" dirty="0"/>
              <a:t> of volunteers</a:t>
            </a:r>
          </a:p>
          <a:p>
            <a:pPr lvl="0"/>
            <a:r>
              <a:rPr lang="en-US" dirty="0"/>
              <a:t>Manage </a:t>
            </a:r>
            <a:r>
              <a:rPr lang="en-US" b="1" dirty="0"/>
              <a:t>roster </a:t>
            </a:r>
          </a:p>
          <a:p>
            <a:pPr lvl="0"/>
            <a:r>
              <a:rPr lang="en-US" dirty="0"/>
              <a:t>Communicate with volunteers: VMS </a:t>
            </a:r>
            <a:r>
              <a:rPr lang="en-US" b="1" dirty="0"/>
              <a:t>messages</a:t>
            </a:r>
            <a:r>
              <a:rPr lang="en-US" dirty="0"/>
              <a:t>, </a:t>
            </a:r>
            <a:r>
              <a:rPr lang="en-US" dirty="0" smtClean="0"/>
              <a:t>home page </a:t>
            </a:r>
            <a:r>
              <a:rPr lang="en-US" dirty="0"/>
              <a:t>news</a:t>
            </a:r>
          </a:p>
          <a:p>
            <a:pPr lvl="0"/>
            <a:r>
              <a:rPr lang="en-US" dirty="0"/>
              <a:t>Create and manage volunteer </a:t>
            </a:r>
            <a:r>
              <a:rPr lang="en-US" b="1" dirty="0"/>
              <a:t>projects</a:t>
            </a:r>
          </a:p>
          <a:p>
            <a:pPr lvl="0"/>
            <a:r>
              <a:rPr lang="en-US" dirty="0"/>
              <a:t>Create and manage volunteer </a:t>
            </a:r>
            <a:r>
              <a:rPr lang="en-US" b="1" dirty="0"/>
              <a:t>calendar</a:t>
            </a:r>
            <a:r>
              <a:rPr lang="en-US" dirty="0"/>
              <a:t> events</a:t>
            </a:r>
          </a:p>
          <a:p>
            <a:endParaRPr lang="en-US" dirty="0"/>
          </a:p>
        </p:txBody>
      </p:sp>
      <p:pic>
        <p:nvPicPr>
          <p:cNvPr id="4" name="Picture 3"/>
          <p:cNvPicPr>
            <a:picLocks noChangeAspect="1"/>
          </p:cNvPicPr>
          <p:nvPr/>
        </p:nvPicPr>
        <p:blipFill rotWithShape="1">
          <a:blip r:embed="rId3"/>
          <a:srcRect t="10474"/>
          <a:stretch/>
        </p:blipFill>
        <p:spPr>
          <a:xfrm>
            <a:off x="7466353" y="1768839"/>
            <a:ext cx="1604827" cy="667954"/>
          </a:xfrm>
          <a:prstGeom prst="rect">
            <a:avLst/>
          </a:prstGeom>
        </p:spPr>
      </p:pic>
      <p:pic>
        <p:nvPicPr>
          <p:cNvPr id="5" name="Picture 4"/>
          <p:cNvPicPr>
            <a:picLocks noChangeAspect="1"/>
          </p:cNvPicPr>
          <p:nvPr/>
        </p:nvPicPr>
        <p:blipFill>
          <a:blip r:embed="rId4"/>
          <a:stretch>
            <a:fillRect/>
          </a:stretch>
        </p:blipFill>
        <p:spPr>
          <a:xfrm>
            <a:off x="6485278" y="29255"/>
            <a:ext cx="981075" cy="6581775"/>
          </a:xfrm>
          <a:prstGeom prst="rect">
            <a:avLst/>
          </a:prstGeom>
        </p:spPr>
      </p:pic>
    </p:spTree>
    <p:extLst>
      <p:ext uri="{BB962C8B-B14F-4D97-AF65-F5344CB8AC3E}">
        <p14:creationId xmlns:p14="http://schemas.microsoft.com/office/powerpoint/2010/main" val="2458163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Administrators and VMS </a:t>
            </a:r>
          </a:p>
        </p:txBody>
      </p:sp>
      <p:sp>
        <p:nvSpPr>
          <p:cNvPr id="3" name="Content Placeholder 2"/>
          <p:cNvSpPr>
            <a:spLocks noGrp="1"/>
          </p:cNvSpPr>
          <p:nvPr>
            <p:ph idx="1"/>
          </p:nvPr>
        </p:nvSpPr>
        <p:spPr>
          <a:xfrm>
            <a:off x="628650" y="1690689"/>
            <a:ext cx="5889801" cy="4278418"/>
          </a:xfrm>
        </p:spPr>
        <p:txBody>
          <a:bodyPr>
            <a:normAutofit/>
          </a:bodyPr>
          <a:lstStyle/>
          <a:p>
            <a:pPr lvl="0"/>
            <a:r>
              <a:rPr lang="en-US" dirty="0"/>
              <a:t>View volunteer hour and continuing education </a:t>
            </a:r>
            <a:r>
              <a:rPr lang="en-US" b="1" dirty="0"/>
              <a:t>reports</a:t>
            </a:r>
          </a:p>
          <a:p>
            <a:pPr lvl="0"/>
            <a:r>
              <a:rPr lang="en-US" dirty="0"/>
              <a:t>View volunteer contact </a:t>
            </a:r>
            <a:r>
              <a:rPr lang="en-US" b="1" dirty="0"/>
              <a:t>reports</a:t>
            </a:r>
          </a:p>
          <a:p>
            <a:pPr lvl="0"/>
            <a:r>
              <a:rPr lang="en-US" dirty="0"/>
              <a:t>Upload documents, </a:t>
            </a:r>
            <a:r>
              <a:rPr lang="en-US" dirty="0" smtClean="0"/>
              <a:t>presentations (</a:t>
            </a:r>
            <a:r>
              <a:rPr lang="en-US" b="1" dirty="0" smtClean="0"/>
              <a:t>News/Docs</a:t>
            </a:r>
            <a:r>
              <a:rPr lang="en-US" dirty="0" smtClean="0"/>
              <a:t>)</a:t>
            </a:r>
            <a:endParaRPr lang="en-US" dirty="0"/>
          </a:p>
          <a:p>
            <a:pPr lvl="0"/>
            <a:r>
              <a:rPr lang="en-US" dirty="0"/>
              <a:t>Manage and deploy an internal </a:t>
            </a:r>
            <a:r>
              <a:rPr lang="en-US" dirty="0" smtClean="0"/>
              <a:t>newsletter (</a:t>
            </a:r>
            <a:r>
              <a:rPr lang="en-US" b="1" dirty="0" smtClean="0"/>
              <a:t>News/Docs</a:t>
            </a:r>
            <a:r>
              <a:rPr lang="en-US" dirty="0" smtClean="0"/>
              <a:t>)</a:t>
            </a:r>
            <a:endParaRPr lang="en-US" dirty="0"/>
          </a:p>
          <a:p>
            <a:r>
              <a:rPr lang="en-US" dirty="0"/>
              <a:t>Manage annual reappointment </a:t>
            </a:r>
            <a:r>
              <a:rPr lang="en-US" dirty="0" smtClean="0"/>
              <a:t>process, June </a:t>
            </a:r>
            <a:r>
              <a:rPr lang="en-US" dirty="0"/>
              <a:t>-</a:t>
            </a:r>
            <a:r>
              <a:rPr lang="en-US" dirty="0" smtClean="0"/>
              <a:t> July (</a:t>
            </a:r>
            <a:r>
              <a:rPr lang="en-US" b="1" dirty="0" smtClean="0"/>
              <a:t>Manage VMS</a:t>
            </a:r>
            <a:r>
              <a:rPr lang="en-US" dirty="0" smtClean="0"/>
              <a:t>)</a:t>
            </a:r>
          </a:p>
        </p:txBody>
      </p:sp>
      <p:pic>
        <p:nvPicPr>
          <p:cNvPr id="7" name="Picture 6"/>
          <p:cNvPicPr>
            <a:picLocks noChangeAspect="1"/>
          </p:cNvPicPr>
          <p:nvPr/>
        </p:nvPicPr>
        <p:blipFill rotWithShape="1">
          <a:blip r:embed="rId3"/>
          <a:srcRect t="10474"/>
          <a:stretch/>
        </p:blipFill>
        <p:spPr>
          <a:xfrm>
            <a:off x="7466353" y="1768839"/>
            <a:ext cx="1604827" cy="667954"/>
          </a:xfrm>
          <a:prstGeom prst="rect">
            <a:avLst/>
          </a:prstGeom>
        </p:spPr>
      </p:pic>
      <p:pic>
        <p:nvPicPr>
          <p:cNvPr id="8" name="Picture 7"/>
          <p:cNvPicPr>
            <a:picLocks noChangeAspect="1"/>
          </p:cNvPicPr>
          <p:nvPr/>
        </p:nvPicPr>
        <p:blipFill>
          <a:blip r:embed="rId4"/>
          <a:stretch>
            <a:fillRect/>
          </a:stretch>
        </p:blipFill>
        <p:spPr>
          <a:xfrm>
            <a:off x="6485278" y="29255"/>
            <a:ext cx="981075" cy="6581775"/>
          </a:xfrm>
          <a:prstGeom prst="rect">
            <a:avLst/>
          </a:prstGeom>
        </p:spPr>
      </p:pic>
    </p:spTree>
    <p:extLst>
      <p:ext uri="{BB962C8B-B14F-4D97-AF65-F5344CB8AC3E}">
        <p14:creationId xmlns:p14="http://schemas.microsoft.com/office/powerpoint/2010/main" val="64260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Admin Access?</a:t>
            </a:r>
            <a:endParaRPr lang="en-US" dirty="0"/>
          </a:p>
        </p:txBody>
      </p:sp>
      <p:sp>
        <p:nvSpPr>
          <p:cNvPr id="3" name="Content Placeholder 2"/>
          <p:cNvSpPr>
            <a:spLocks noGrp="1"/>
          </p:cNvSpPr>
          <p:nvPr>
            <p:ph idx="1"/>
          </p:nvPr>
        </p:nvSpPr>
        <p:spPr>
          <a:xfrm>
            <a:off x="628650" y="2003092"/>
            <a:ext cx="4474292" cy="4278418"/>
          </a:xfrm>
        </p:spPr>
        <p:txBody>
          <a:bodyPr>
            <a:normAutofit/>
          </a:bodyPr>
          <a:lstStyle/>
          <a:p>
            <a:r>
              <a:rPr lang="en-US" dirty="0" smtClean="0"/>
              <a:t>Roster</a:t>
            </a:r>
            <a:endParaRPr lang="en-US" dirty="0"/>
          </a:p>
          <a:p>
            <a:r>
              <a:rPr lang="en-US" dirty="0"/>
              <a:t>Projects</a:t>
            </a:r>
          </a:p>
          <a:p>
            <a:r>
              <a:rPr lang="en-US" dirty="0"/>
              <a:t>Calendar</a:t>
            </a:r>
          </a:p>
          <a:p>
            <a:r>
              <a:rPr lang="en-US" dirty="0"/>
              <a:t>Newsletters</a:t>
            </a:r>
          </a:p>
          <a:p>
            <a:r>
              <a:rPr lang="en-US" dirty="0"/>
              <a:t>Volunteer </a:t>
            </a:r>
            <a:r>
              <a:rPr lang="en-US" dirty="0" smtClean="0"/>
              <a:t>Hours</a:t>
            </a:r>
          </a:p>
          <a:p>
            <a:r>
              <a:rPr lang="en-US" dirty="0" smtClean="0"/>
              <a:t>Photo Albums</a:t>
            </a:r>
            <a:endParaRPr lang="en-US" dirty="0"/>
          </a:p>
          <a:p>
            <a:r>
              <a:rPr lang="en-US" dirty="0"/>
              <a:t>Full Access (includes all admin functions)</a:t>
            </a:r>
          </a:p>
        </p:txBody>
      </p:sp>
      <p:pic>
        <p:nvPicPr>
          <p:cNvPr id="6" name="Picture 5"/>
          <p:cNvPicPr>
            <a:picLocks noChangeAspect="1"/>
          </p:cNvPicPr>
          <p:nvPr/>
        </p:nvPicPr>
        <p:blipFill>
          <a:blip r:embed="rId3"/>
          <a:stretch>
            <a:fillRect/>
          </a:stretch>
        </p:blipFill>
        <p:spPr>
          <a:xfrm>
            <a:off x="4596268" y="1818049"/>
            <a:ext cx="4591975" cy="3928075"/>
          </a:xfrm>
          <a:prstGeom prst="rect">
            <a:avLst/>
          </a:prstGeom>
        </p:spPr>
      </p:pic>
      <p:sp>
        <p:nvSpPr>
          <p:cNvPr id="7" name="Oval 6"/>
          <p:cNvSpPr/>
          <p:nvPr/>
        </p:nvSpPr>
        <p:spPr>
          <a:xfrm>
            <a:off x="4471893" y="2315495"/>
            <a:ext cx="3462735" cy="6194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156" y="1522961"/>
            <a:ext cx="4645741" cy="480131"/>
          </a:xfrm>
          <a:prstGeom prst="rect">
            <a:avLst/>
          </a:prstGeom>
          <a:noFill/>
        </p:spPr>
        <p:txBody>
          <a:bodyPr wrap="square" rtlCol="0">
            <a:spAutoFit/>
          </a:bodyPr>
          <a:lstStyle/>
          <a:p>
            <a:pPr lvl="0">
              <a:lnSpc>
                <a:spcPct val="90000"/>
              </a:lnSpc>
              <a:spcBef>
                <a:spcPts val="1000"/>
              </a:spcBef>
            </a:pPr>
            <a:r>
              <a:rPr lang="en-US" sz="2800" dirty="0">
                <a:solidFill>
                  <a:prstClr val="black"/>
                </a:solidFill>
              </a:rPr>
              <a:t>Administrative access options: </a:t>
            </a:r>
          </a:p>
        </p:txBody>
      </p:sp>
    </p:spTree>
    <p:extLst>
      <p:ext uri="{BB962C8B-B14F-4D97-AF65-F5344CB8AC3E}">
        <p14:creationId xmlns:p14="http://schemas.microsoft.com/office/powerpoint/2010/main" val="2461630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Admin Mode...</a:t>
            </a:r>
            <a:endParaRPr lang="en-US" dirty="0"/>
          </a:p>
        </p:txBody>
      </p:sp>
      <p:pic>
        <p:nvPicPr>
          <p:cNvPr id="12" name="Picture 11"/>
          <p:cNvPicPr>
            <a:picLocks noChangeAspect="1"/>
          </p:cNvPicPr>
          <p:nvPr/>
        </p:nvPicPr>
        <p:blipFill>
          <a:blip r:embed="rId3"/>
          <a:stretch>
            <a:fillRect/>
          </a:stretch>
        </p:blipFill>
        <p:spPr>
          <a:xfrm>
            <a:off x="-3" y="3752555"/>
            <a:ext cx="9144000" cy="2126673"/>
          </a:xfrm>
          <a:prstGeom prst="rect">
            <a:avLst/>
          </a:prstGeom>
          <a:ln w="3175">
            <a:solidFill>
              <a:schemeClr val="tx1"/>
            </a:solidFill>
          </a:ln>
        </p:spPr>
      </p:pic>
      <p:sp>
        <p:nvSpPr>
          <p:cNvPr id="13" name="Oval 12"/>
          <p:cNvSpPr/>
          <p:nvPr/>
        </p:nvSpPr>
        <p:spPr>
          <a:xfrm>
            <a:off x="8096866" y="4117020"/>
            <a:ext cx="1047132" cy="40490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0" y="1370283"/>
            <a:ext cx="9144000" cy="2049946"/>
          </a:xfrm>
          <a:prstGeom prst="rect">
            <a:avLst/>
          </a:prstGeom>
          <a:ln>
            <a:solidFill>
              <a:schemeClr val="tx1"/>
            </a:solidFill>
          </a:ln>
        </p:spPr>
      </p:pic>
      <p:sp>
        <p:nvSpPr>
          <p:cNvPr id="7" name="Oval 6"/>
          <p:cNvSpPr/>
          <p:nvPr/>
        </p:nvSpPr>
        <p:spPr>
          <a:xfrm>
            <a:off x="8273845" y="2074592"/>
            <a:ext cx="841577" cy="3834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32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pic>
        <p:nvPicPr>
          <p:cNvPr id="4" name="Picture 3"/>
          <p:cNvPicPr>
            <a:picLocks noChangeAspect="1"/>
          </p:cNvPicPr>
          <p:nvPr/>
        </p:nvPicPr>
        <p:blipFill>
          <a:blip r:embed="rId3"/>
          <a:stretch>
            <a:fillRect/>
          </a:stretch>
        </p:blipFill>
        <p:spPr>
          <a:xfrm>
            <a:off x="457200" y="1435916"/>
            <a:ext cx="8229600" cy="4384884"/>
          </a:xfrm>
          <a:prstGeom prst="rect">
            <a:avLst/>
          </a:prstGeom>
        </p:spPr>
      </p:pic>
      <p:sp>
        <p:nvSpPr>
          <p:cNvPr id="5" name="Oval 4"/>
          <p:cNvSpPr/>
          <p:nvPr/>
        </p:nvSpPr>
        <p:spPr>
          <a:xfrm>
            <a:off x="265476" y="1705437"/>
            <a:ext cx="1032387" cy="42529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39891" y="3571078"/>
            <a:ext cx="477982" cy="369332"/>
          </a:xfrm>
          <a:prstGeom prst="rect">
            <a:avLst/>
          </a:prstGeom>
          <a:noFill/>
        </p:spPr>
        <p:txBody>
          <a:bodyPr wrap="square" rtlCol="0">
            <a:spAutoFit/>
          </a:bodyPr>
          <a:lstStyle/>
          <a:p>
            <a:r>
              <a:rPr lang="en-US" dirty="0"/>
              <a:t>*</a:t>
            </a:r>
          </a:p>
        </p:txBody>
      </p:sp>
      <p:sp>
        <p:nvSpPr>
          <p:cNvPr id="6" name="TextBox 5"/>
          <p:cNvSpPr txBox="1"/>
          <p:nvPr/>
        </p:nvSpPr>
        <p:spPr>
          <a:xfrm>
            <a:off x="6281305" y="5934670"/>
            <a:ext cx="2405495" cy="646331"/>
          </a:xfrm>
          <a:prstGeom prst="rect">
            <a:avLst/>
          </a:prstGeom>
          <a:noFill/>
        </p:spPr>
        <p:txBody>
          <a:bodyPr wrap="square" rtlCol="0">
            <a:spAutoFit/>
          </a:bodyPr>
          <a:lstStyle/>
          <a:p>
            <a:r>
              <a:rPr lang="en-US" sz="1200" dirty="0" smtClean="0"/>
              <a:t>* The MFP Program, has two additional forms: Waiver of Liability and Food Release</a:t>
            </a:r>
            <a:endParaRPr lang="en-US" sz="1200" dirty="0"/>
          </a:p>
        </p:txBody>
      </p:sp>
    </p:spTree>
    <p:extLst>
      <p:ext uri="{BB962C8B-B14F-4D97-AF65-F5344CB8AC3E}">
        <p14:creationId xmlns:p14="http://schemas.microsoft.com/office/powerpoint/2010/main" val="410559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Calendars, Events, Shifts</a:t>
            </a:r>
            <a:endParaRPr lang="en-US" dirty="0"/>
          </a:p>
        </p:txBody>
      </p:sp>
      <p:pic>
        <p:nvPicPr>
          <p:cNvPr id="3" name="Picture 2"/>
          <p:cNvPicPr>
            <a:picLocks noChangeAspect="1"/>
          </p:cNvPicPr>
          <p:nvPr/>
        </p:nvPicPr>
        <p:blipFill>
          <a:blip r:embed="rId3"/>
          <a:stretch>
            <a:fillRect/>
          </a:stretch>
        </p:blipFill>
        <p:spPr>
          <a:xfrm>
            <a:off x="0" y="1394511"/>
            <a:ext cx="9144000" cy="4452425"/>
          </a:xfrm>
          <a:prstGeom prst="rect">
            <a:avLst/>
          </a:prstGeom>
        </p:spPr>
      </p:pic>
    </p:spTree>
    <p:extLst>
      <p:ext uri="{BB962C8B-B14F-4D97-AF65-F5344CB8AC3E}">
        <p14:creationId xmlns:p14="http://schemas.microsoft.com/office/powerpoint/2010/main" val="4143720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6108</TotalTime>
  <Words>1718</Words>
  <Application>Microsoft Office PowerPoint</Application>
  <PresentationFormat>On-screen Show (4:3)</PresentationFormat>
  <Paragraphs>226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Volunteer Management System3.1  </vt:lpstr>
      <vt:lpstr>Learning Objectives</vt:lpstr>
      <vt:lpstr>PowerPoint Presentation</vt:lpstr>
      <vt:lpstr>Administrators and VMS </vt:lpstr>
      <vt:lpstr>Administrators and VMS </vt:lpstr>
      <vt:lpstr>How do I get Admin Access?</vt:lpstr>
      <vt:lpstr>Accessing Admin Mode...</vt:lpstr>
      <vt:lpstr>Navigation</vt:lpstr>
      <vt:lpstr>Creating Calendars, Events, Shifts</vt:lpstr>
      <vt:lpstr>Projects</vt:lpstr>
      <vt:lpstr>Messages</vt:lpstr>
      <vt:lpstr>News/Docs</vt:lpstr>
      <vt:lpstr>Photo Albums</vt:lpstr>
      <vt:lpstr>Roster</vt:lpstr>
      <vt:lpstr>Reports</vt:lpstr>
      <vt:lpstr>Manage VMS...</vt:lpstr>
      <vt:lpstr>Manage Administrators</vt:lpstr>
      <vt:lpstr>Home Page News</vt:lpstr>
      <vt:lpstr>Volunteer Options</vt:lpstr>
      <vt:lpstr>Home Page Links</vt:lpstr>
      <vt:lpstr>New Member Email</vt:lpstr>
      <vt:lpstr>Program Contact Information</vt:lpstr>
      <vt:lpstr>Manage Reappointment</vt:lpstr>
      <vt:lpstr>“To extend research based knowledge and information on home horticulture, pest management, and sustainable landscape practices to the residents of California and be guided by our core values and strategic initiatives."  - UC Master Gardener Program Mission Statement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mgwomack</dc:creator>
  <cp:lastModifiedBy>Anna M Otto</cp:lastModifiedBy>
  <cp:revision>81</cp:revision>
  <dcterms:created xsi:type="dcterms:W3CDTF">2017-11-13T20:51:53Z</dcterms:created>
  <dcterms:modified xsi:type="dcterms:W3CDTF">2019-06-10T20:16:09Z</dcterms:modified>
</cp:coreProperties>
</file>