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313" r:id="rId3"/>
    <p:sldId id="315" r:id="rId4"/>
    <p:sldId id="314" r:id="rId5"/>
    <p:sldId id="322" r:id="rId6"/>
    <p:sldId id="317" r:id="rId7"/>
    <p:sldId id="323" r:id="rId8"/>
    <p:sldId id="320" r:id="rId9"/>
    <p:sldId id="321" r:id="rId10"/>
    <p:sldId id="324" r:id="rId11"/>
    <p:sldId id="267" r:id="rId12"/>
    <p:sldId id="316" r:id="rId13"/>
    <p:sldId id="304" r:id="rId1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6" d="100"/>
          <a:sy n="116" d="100"/>
        </p:scale>
        <p:origin x="102"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199"/>
          </a:xfrm>
          <a:prstGeom prst="rect">
            <a:avLst/>
          </a:prstGeom>
        </p:spPr>
        <p:txBody>
          <a:bodyPr vert="horz" lIns="92812" tIns="46406" rIns="92812" bIns="46406" rtlCol="0"/>
          <a:lstStyle>
            <a:lvl1pPr algn="l">
              <a:defRPr sz="1200"/>
            </a:lvl1pPr>
          </a:lstStyle>
          <a:p>
            <a:endParaRPr lang="en-US"/>
          </a:p>
        </p:txBody>
      </p:sp>
      <p:sp>
        <p:nvSpPr>
          <p:cNvPr id="3" name="Date Placeholder 2"/>
          <p:cNvSpPr>
            <a:spLocks noGrp="1"/>
          </p:cNvSpPr>
          <p:nvPr>
            <p:ph type="dt" idx="1"/>
          </p:nvPr>
        </p:nvSpPr>
        <p:spPr>
          <a:xfrm>
            <a:off x="4022485" y="0"/>
            <a:ext cx="3078383" cy="471199"/>
          </a:xfrm>
          <a:prstGeom prst="rect">
            <a:avLst/>
          </a:prstGeom>
        </p:spPr>
        <p:txBody>
          <a:bodyPr vert="horz" lIns="92812" tIns="46406" rIns="92812" bIns="46406" rtlCol="0"/>
          <a:lstStyle>
            <a:lvl1pPr algn="r">
              <a:defRPr sz="1200"/>
            </a:lvl1pPr>
          </a:lstStyle>
          <a:p>
            <a:fld id="{84280FEC-EDEB-46F3-8046-D5764AE41E16}" type="datetimeFigureOut">
              <a:rPr lang="en-US" smtClean="0"/>
              <a:t>10/16/2019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812" tIns="46406" rIns="92812" bIns="46406" rtlCol="0" anchor="ctr"/>
          <a:lstStyle/>
          <a:p>
            <a:endParaRPr lang="en-US"/>
          </a:p>
        </p:txBody>
      </p:sp>
      <p:sp>
        <p:nvSpPr>
          <p:cNvPr id="5" name="Notes Placeholder 4"/>
          <p:cNvSpPr>
            <a:spLocks noGrp="1"/>
          </p:cNvSpPr>
          <p:nvPr>
            <p:ph type="body" sz="quarter" idx="3"/>
          </p:nvPr>
        </p:nvSpPr>
        <p:spPr>
          <a:xfrm>
            <a:off x="710891" y="4518345"/>
            <a:ext cx="5680693" cy="3696975"/>
          </a:xfrm>
          <a:prstGeom prst="rect">
            <a:avLst/>
          </a:prstGeom>
        </p:spPr>
        <p:txBody>
          <a:bodyPr vert="horz" lIns="92812" tIns="46406" rIns="92812" bIns="464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276"/>
            <a:ext cx="3078383" cy="471199"/>
          </a:xfrm>
          <a:prstGeom prst="rect">
            <a:avLst/>
          </a:prstGeom>
        </p:spPr>
        <p:txBody>
          <a:bodyPr vert="horz" lIns="92812" tIns="46406" rIns="92812" bIns="46406"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276"/>
            <a:ext cx="3078383" cy="471199"/>
          </a:xfrm>
          <a:prstGeom prst="rect">
            <a:avLst/>
          </a:prstGeom>
        </p:spPr>
        <p:txBody>
          <a:bodyPr vert="horz" lIns="92812" tIns="46406" rIns="92812" bIns="46406" rtlCol="0" anchor="b"/>
          <a:lstStyle>
            <a:lvl1pPr algn="r">
              <a:defRPr sz="1200"/>
            </a:lvl1pPr>
          </a:lstStyle>
          <a:p>
            <a:fld id="{DD1563A3-5D28-453D-8904-94AA72BA68FB}" type="slidenum">
              <a:rPr lang="en-US" smtClean="0"/>
              <a:t>‹#›</a:t>
            </a:fld>
            <a:endParaRPr lang="en-US"/>
          </a:p>
        </p:txBody>
      </p:sp>
    </p:spTree>
    <p:extLst>
      <p:ext uri="{BB962C8B-B14F-4D97-AF65-F5344CB8AC3E}">
        <p14:creationId xmlns:p14="http://schemas.microsoft.com/office/powerpoint/2010/main" val="213747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1563A3-5D28-453D-8904-94AA72BA68FB}" type="slidenum">
              <a:rPr lang="en-US" smtClean="0"/>
              <a:t>12</a:t>
            </a:fld>
            <a:endParaRPr lang="en-US"/>
          </a:p>
        </p:txBody>
      </p:sp>
    </p:spTree>
    <p:extLst>
      <p:ext uri="{BB962C8B-B14F-4D97-AF65-F5344CB8AC3E}">
        <p14:creationId xmlns:p14="http://schemas.microsoft.com/office/powerpoint/2010/main" val="164817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910EF7-D93F-427A-8B61-B1991D1C2DC4}" type="datetime1">
              <a:rPr lang="en-US" smtClean="0"/>
              <a:t>10/16/2019</a:t>
            </a:fld>
            <a:endParaRPr lang="en-US" dirty="0"/>
          </a:p>
        </p:txBody>
      </p:sp>
      <p:sp>
        <p:nvSpPr>
          <p:cNvPr id="5" name="Footer Placeholder 4"/>
          <p:cNvSpPr>
            <a:spLocks noGrp="1"/>
          </p:cNvSpPr>
          <p:nvPr>
            <p:ph type="ftr" sz="quarter" idx="11"/>
          </p:nvPr>
        </p:nvSpPr>
        <p:spPr/>
        <p:txBody>
          <a:bodyPr/>
          <a:lstStyle/>
          <a:p>
            <a:r>
              <a:rPr lang="en-US" smtClean="0"/>
              <a:t>Northern Sierra Air Quality Management District (NSAQMD)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52A03A-7303-4DEE-A780-8A84235AA6D6}" type="datetime1">
              <a:rPr lang="en-US" smtClean="0"/>
              <a:t>10/16/2019</a:t>
            </a:fld>
            <a:endParaRPr lang="en-US" dirty="0"/>
          </a:p>
        </p:txBody>
      </p:sp>
      <p:sp>
        <p:nvSpPr>
          <p:cNvPr id="5" name="Footer Placeholder 4"/>
          <p:cNvSpPr>
            <a:spLocks noGrp="1"/>
          </p:cNvSpPr>
          <p:nvPr>
            <p:ph type="ftr" sz="quarter" idx="11"/>
          </p:nvPr>
        </p:nvSpPr>
        <p:spPr/>
        <p:txBody>
          <a:bodyPr/>
          <a:lstStyle/>
          <a:p>
            <a:r>
              <a:rPr lang="en-US" smtClean="0"/>
              <a:t>Northern Sierra Air Quality Management District (NSAQMD)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FAF35B-7676-4BB8-B824-FB913127E475}" type="datetime1">
              <a:rPr lang="en-US" smtClean="0"/>
              <a:t>10/16/2019</a:t>
            </a:fld>
            <a:endParaRPr lang="en-US" dirty="0"/>
          </a:p>
        </p:txBody>
      </p:sp>
      <p:sp>
        <p:nvSpPr>
          <p:cNvPr id="5" name="Footer Placeholder 4"/>
          <p:cNvSpPr>
            <a:spLocks noGrp="1"/>
          </p:cNvSpPr>
          <p:nvPr>
            <p:ph type="ftr" sz="quarter" idx="11"/>
          </p:nvPr>
        </p:nvSpPr>
        <p:spPr/>
        <p:txBody>
          <a:bodyPr/>
          <a:lstStyle/>
          <a:p>
            <a:r>
              <a:rPr lang="en-US" smtClean="0"/>
              <a:t>Northern Sierra Air Quality Management District (NSAQMD)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BD803-B5DD-45BD-A07F-AB247FEAC284}" type="datetime1">
              <a:rPr lang="en-US" smtClean="0"/>
              <a:t>10/16/2019</a:t>
            </a:fld>
            <a:endParaRPr lang="en-US" dirty="0"/>
          </a:p>
        </p:txBody>
      </p:sp>
      <p:sp>
        <p:nvSpPr>
          <p:cNvPr id="5" name="Footer Placeholder 4"/>
          <p:cNvSpPr>
            <a:spLocks noGrp="1"/>
          </p:cNvSpPr>
          <p:nvPr>
            <p:ph type="ftr" sz="quarter" idx="11"/>
          </p:nvPr>
        </p:nvSpPr>
        <p:spPr/>
        <p:txBody>
          <a:bodyPr/>
          <a:lstStyle/>
          <a:p>
            <a:r>
              <a:rPr lang="en-US" smtClean="0"/>
              <a:t>Northern Sierra Air Quality Management District (NSAQMD) 2017</a:t>
            </a:r>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8AAA6-848E-49BA-98E2-1BB76E1A7049}" type="datetime1">
              <a:rPr lang="en-US" smtClean="0"/>
              <a:t>10/16/2019</a:t>
            </a:fld>
            <a:endParaRPr lang="en-US" dirty="0"/>
          </a:p>
        </p:txBody>
      </p:sp>
      <p:sp>
        <p:nvSpPr>
          <p:cNvPr id="5" name="Footer Placeholder 4"/>
          <p:cNvSpPr>
            <a:spLocks noGrp="1"/>
          </p:cNvSpPr>
          <p:nvPr>
            <p:ph type="ftr" sz="quarter" idx="11"/>
          </p:nvPr>
        </p:nvSpPr>
        <p:spPr/>
        <p:txBody>
          <a:bodyPr/>
          <a:lstStyle/>
          <a:p>
            <a:r>
              <a:rPr lang="en-US" smtClean="0"/>
              <a:t>Northern Sierra Air Quality Management District (NSAQMD)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974C07-9F87-4712-BA1E-82E15324A8AD}"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smtClean="0"/>
              <a:t>Northern Sierra Air Quality Management District (NSAQMD)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6BDCED-30F1-40CC-969C-36E36F0C832A}" type="datetime1">
              <a:rPr lang="en-US" smtClean="0"/>
              <a:t>10/16/2019</a:t>
            </a:fld>
            <a:endParaRPr lang="en-US" dirty="0"/>
          </a:p>
        </p:txBody>
      </p:sp>
      <p:sp>
        <p:nvSpPr>
          <p:cNvPr id="8" name="Footer Placeholder 7"/>
          <p:cNvSpPr>
            <a:spLocks noGrp="1"/>
          </p:cNvSpPr>
          <p:nvPr>
            <p:ph type="ftr" sz="quarter" idx="11"/>
          </p:nvPr>
        </p:nvSpPr>
        <p:spPr/>
        <p:txBody>
          <a:bodyPr/>
          <a:lstStyle/>
          <a:p>
            <a:r>
              <a:rPr lang="en-US" smtClean="0"/>
              <a:t>Northern Sierra Air Quality Management District (NSAQMD)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AC1B6F-E8E9-468B-873D-1D46A05B919B}" type="datetime1">
              <a:rPr lang="en-US" smtClean="0"/>
              <a:t>10/16/2019</a:t>
            </a:fld>
            <a:endParaRPr lang="en-US" dirty="0"/>
          </a:p>
        </p:txBody>
      </p:sp>
      <p:sp>
        <p:nvSpPr>
          <p:cNvPr id="4" name="Footer Placeholder 3"/>
          <p:cNvSpPr>
            <a:spLocks noGrp="1"/>
          </p:cNvSpPr>
          <p:nvPr>
            <p:ph type="ftr" sz="quarter" idx="11"/>
          </p:nvPr>
        </p:nvSpPr>
        <p:spPr/>
        <p:txBody>
          <a:bodyPr/>
          <a:lstStyle/>
          <a:p>
            <a:r>
              <a:rPr lang="en-US" smtClean="0"/>
              <a:t>Northern Sierra Air Quality Management District (NSAQMD)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E348F5-3081-4155-ADBD-9482DD93AD7D}" type="datetime1">
              <a:rPr lang="en-US" smtClean="0"/>
              <a:t>10/16/2019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Northern Sierra Air Quality Management District (NSAQMD)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BBD3BF6-D859-4805-9130-B12486CB9B2F}" type="datetime1">
              <a:rPr lang="en-US" smtClean="0"/>
              <a:t>10/16/2019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Northern Sierra Air Quality Management District (NSAQMD) 2017</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31DE0-5521-4746-9F46-645234EFE720}"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smtClean="0"/>
              <a:t>Northern Sierra Air Quality Management District (NSAQMD)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97BC21-98D3-401B-9650-E98DE647AC58}" type="datetime1">
              <a:rPr lang="en-US" smtClean="0"/>
              <a:t>10/16/2019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Northern Sierra Air Quality Management District (NSAQMD) 2017</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myairdistrict.com/index.php/rules/" TargetMode="External"/><Relationship Id="rId7" Type="http://schemas.openxmlformats.org/officeDocument/2006/relationships/hyperlink" Target="mailto:joe@myairdistric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ulie@myairdistrict.com" TargetMode="External"/><Relationship Id="rId5" Type="http://schemas.openxmlformats.org/officeDocument/2006/relationships/hyperlink" Target="http://myairdistrict.com/index.php/burning-info/burn-day-status/" TargetMode="External"/><Relationship Id="rId4" Type="http://schemas.openxmlformats.org/officeDocument/2006/relationships/hyperlink" Target="http://myairdistrict.com/index.php/burning-info/open-burn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yairdistrict.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indy.com/" TargetMode="External"/><Relationship Id="rId2" Type="http://schemas.openxmlformats.org/officeDocument/2006/relationships/hyperlink" Target="https://www.wrh.noaa.gov/fire2/?wfo=re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ather.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yairdistrict.com/index.php/forms/" TargetMode="External"/><Relationship Id="rId2" Type="http://schemas.openxmlformats.org/officeDocument/2006/relationships/hyperlink" Target="https://ssl.arb.ca.gov/pfi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Air Quality Permitting</a:t>
            </a:r>
            <a:r>
              <a:rPr lang="en-US" smtClean="0"/>
              <a:t/>
            </a:r>
            <a:br>
              <a:rPr lang="en-US" smtClean="0"/>
            </a:br>
            <a:r>
              <a:rPr lang="en-US" sz="3100" smtClean="0"/>
              <a:t>UCCE </a:t>
            </a:r>
            <a:r>
              <a:rPr lang="en-US" sz="3100" dirty="0" smtClean="0"/>
              <a:t>Prescribed Fire on Private Lands </a:t>
            </a:r>
            <a:r>
              <a:rPr lang="en-US" sz="3100" smtClean="0"/>
              <a:t>Workshop 10-18-19</a:t>
            </a:r>
            <a:endParaRPr lang="en-US" sz="3100" dirty="0"/>
          </a:p>
        </p:txBody>
      </p:sp>
      <p:sp>
        <p:nvSpPr>
          <p:cNvPr id="3" name="Subtitle 2"/>
          <p:cNvSpPr>
            <a:spLocks noGrp="1"/>
          </p:cNvSpPr>
          <p:nvPr>
            <p:ph type="subTitle" idx="1"/>
          </p:nvPr>
        </p:nvSpPr>
        <p:spPr/>
        <p:txBody>
          <a:bodyPr>
            <a:normAutofit/>
          </a:bodyPr>
          <a:lstStyle/>
          <a:p>
            <a:r>
              <a:rPr lang="en-US" sz="2000" dirty="0" smtClean="0"/>
              <a:t>Northern Sierra Air QUALITY MANAGEMENT DISTRICT (</a:t>
            </a:r>
            <a:r>
              <a:rPr lang="en-US" sz="2000" dirty="0" err="1" smtClean="0"/>
              <a:t>nsaqmd</a:t>
            </a:r>
            <a:r>
              <a:rPr lang="en-US" sz="2000" dirty="0" smtClean="0"/>
              <a:t>), 2019</a:t>
            </a:r>
            <a:endParaRPr lang="en-US"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sp>
        <p:nvSpPr>
          <p:cNvPr id="6" name="Footer Placeholder 5"/>
          <p:cNvSpPr>
            <a:spLocks noGrp="1"/>
          </p:cNvSpPr>
          <p:nvPr>
            <p:ph type="ftr" sz="quarter" idx="11"/>
          </p:nvPr>
        </p:nvSpPr>
        <p:spPr/>
        <p:txBody>
          <a:bodyPr/>
          <a:lstStyle/>
          <a:p>
            <a:r>
              <a:rPr lang="en-US" dirty="0" smtClean="0"/>
              <a:t>Northern Sierra Air Quality Management District (NSAQMD) 2019</a:t>
            </a:r>
            <a:endParaRPr lang="en-US" dirty="0"/>
          </a:p>
        </p:txBody>
      </p:sp>
    </p:spTree>
    <p:extLst>
      <p:ext uri="{BB962C8B-B14F-4D97-AF65-F5344CB8AC3E}">
        <p14:creationId xmlns:p14="http://schemas.microsoft.com/office/powerpoint/2010/main" val="11682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Smoke Impacts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smtClean="0"/>
              <a:t>Whether an SMP has been submitted or not, the burner is responsible for smoke impacts!</a:t>
            </a:r>
          </a:p>
          <a:p>
            <a:pPr>
              <a:buFont typeface="Wingdings" panose="05000000000000000000" pitchFamily="2" charset="2"/>
              <a:buChar char="Ø"/>
            </a:pPr>
            <a:r>
              <a:rPr lang="en-US" sz="2400" dirty="0" smtClean="0"/>
              <a:t>All outdoor burning must be conducted  in such a way as to prevent smoke from creating a smoke nuisance or endanger public health.</a:t>
            </a:r>
          </a:p>
          <a:p>
            <a:pPr>
              <a:buFont typeface="Wingdings" panose="05000000000000000000" pitchFamily="2" charset="2"/>
              <a:buChar char="Ø"/>
            </a:pPr>
            <a:r>
              <a:rPr lang="en-US" sz="2400" dirty="0" smtClean="0"/>
              <a:t>Check burn status each morning before ignition.</a:t>
            </a:r>
          </a:p>
          <a:p>
            <a:pPr>
              <a:buFont typeface="Wingdings" panose="05000000000000000000" pitchFamily="2" charset="2"/>
              <a:buChar char="Ø"/>
            </a:pPr>
            <a:r>
              <a:rPr lang="en-US" sz="2400" dirty="0" smtClean="0"/>
              <a:t>If a burn (including smoldering) could persist more than one day, please contact the Air District for assistance with a longer term burn day status outlook.</a:t>
            </a:r>
            <a:endParaRPr lang="en-US" sz="2200" dirty="0" smtClean="0"/>
          </a:p>
          <a:p>
            <a:pPr marL="0" indent="0">
              <a:buNone/>
            </a:pPr>
            <a:r>
              <a:rPr lang="en-US" sz="2400" i="1" dirty="0" smtClean="0"/>
              <a:t>CA H&amp;SC 42400 (penalties)</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10</a:t>
            </a:fld>
            <a:endParaRPr lang="en-US" dirty="0"/>
          </a:p>
        </p:txBody>
      </p:sp>
      <p:pic>
        <p:nvPicPr>
          <p:cNvPr id="6" name="Picture 5"/>
          <p:cNvPicPr>
            <a:picLocks noChangeAspect="1"/>
          </p:cNvPicPr>
          <p:nvPr/>
        </p:nvPicPr>
        <p:blipFill>
          <a:blip r:embed="rId2"/>
          <a:stretch>
            <a:fillRect/>
          </a:stretch>
        </p:blipFill>
        <p:spPr>
          <a:xfrm>
            <a:off x="1097281" y="5509493"/>
            <a:ext cx="10460406" cy="706586"/>
          </a:xfrm>
          <a:prstGeom prst="rect">
            <a:avLst/>
          </a:prstGeom>
        </p:spPr>
      </p:pic>
    </p:spTree>
    <p:extLst>
      <p:ext uri="{BB962C8B-B14F-4D97-AF65-F5344CB8AC3E}">
        <p14:creationId xmlns:p14="http://schemas.microsoft.com/office/powerpoint/2010/main" val="401528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 Why Air Quality Matters</a:t>
            </a:r>
            <a:endParaRPr lang="en-US" dirty="0"/>
          </a:p>
        </p:txBody>
      </p:sp>
      <p:sp>
        <p:nvSpPr>
          <p:cNvPr id="3" name="Content Placeholder 2"/>
          <p:cNvSpPr>
            <a:spLocks noGrp="1"/>
          </p:cNvSpPr>
          <p:nvPr>
            <p:ph sz="half" idx="1"/>
          </p:nvPr>
        </p:nvSpPr>
        <p:spPr>
          <a:xfrm>
            <a:off x="1097277" y="1845733"/>
            <a:ext cx="5600302" cy="4240741"/>
          </a:xfrm>
        </p:spPr>
        <p:txBody>
          <a:bodyPr>
            <a:normAutofit fontScale="77500" lnSpcReduction="20000"/>
          </a:bodyPr>
          <a:lstStyle/>
          <a:p>
            <a:pPr>
              <a:buFont typeface="Wingdings" panose="05000000000000000000" pitchFamily="2" charset="2"/>
              <a:buChar char="§"/>
            </a:pPr>
            <a:r>
              <a:rPr lang="en-US" dirty="0" smtClean="0"/>
              <a:t>NSAQMD Mission:  </a:t>
            </a:r>
            <a:r>
              <a:rPr lang="en-US" i="1" dirty="0" smtClean="0"/>
              <a:t>Preserving air quality and protecting the public health and public welfare in Nevada, Plumas and Sierra Counties.</a:t>
            </a:r>
          </a:p>
          <a:p>
            <a:pPr marL="0" indent="0">
              <a:buNone/>
            </a:pPr>
            <a:r>
              <a:rPr lang="en-US" b="1" dirty="0" smtClean="0"/>
              <a:t>The </a:t>
            </a:r>
            <a:r>
              <a:rPr lang="en-US" b="1" dirty="0"/>
              <a:t>Northern Sierra Air Management District was formed in 1986 by the merging of the Air Pollution Control Districts of Nevada, Plumas and Sierra Counties. The District is required by state law to achieve and maintain the federal and state Ambient Air Quality Standards, which are air quality standards set at levels that will protect the public health. The District is composed of three primary entities, each with a specific purpose: District staff, Governing Board of Directors, and Hearing Board.</a:t>
            </a:r>
            <a:endParaRPr lang="en-US" dirty="0"/>
          </a:p>
          <a:p>
            <a:pPr>
              <a:buFont typeface="Wingdings" panose="05000000000000000000" pitchFamily="2" charset="2"/>
              <a:buChar char="§"/>
            </a:pPr>
            <a:r>
              <a:rPr lang="en-US" dirty="0" smtClean="0"/>
              <a:t>Particulate Matter with an aerodynamic diameter of 2.5 microns or less (PM2.5) is linked with premature death, work and school absences, and significant health problems including aggravated asthma, acute respiratory symptoms (such as chest pain and coughing), chronic bronchitis, decreased lung function and heart disease.</a:t>
            </a:r>
          </a:p>
          <a:p>
            <a:pPr>
              <a:buFont typeface="Wingdings" panose="05000000000000000000" pitchFamily="2" charset="2"/>
              <a:buChar char="§"/>
            </a:pPr>
            <a:r>
              <a:rPr lang="en-US" dirty="0" smtClean="0"/>
              <a:t>Wood smoke is made up of particulate matter as well as carcinogenic compounds – polycyclic aromatic hydrocarbons (PAHs), benzene, aldehydes, carbon monoxide (CO</a:t>
            </a:r>
            <a:r>
              <a:rPr lang="en-US" baseline="-25000" dirty="0" smtClean="0"/>
              <a:t>2</a:t>
            </a:r>
            <a:r>
              <a:rPr lang="en-US" dirty="0" smtClean="0"/>
              <a:t>), nitrogen dioxide (NO2) and other free radicals.</a:t>
            </a:r>
          </a:p>
        </p:txBody>
      </p:sp>
      <p:pic>
        <p:nvPicPr>
          <p:cNvPr id="6" name="Content Placeholder 5"/>
          <p:cNvPicPr>
            <a:picLocks noGrp="1" noChangeAspect="1"/>
          </p:cNvPicPr>
          <p:nvPr>
            <p:ph sz="half" idx="2"/>
          </p:nvPr>
        </p:nvPicPr>
        <p:blipFill>
          <a:blip r:embed="rId2"/>
          <a:stretch>
            <a:fillRect/>
          </a:stretch>
        </p:blipFill>
        <p:spPr>
          <a:xfrm>
            <a:off x="6817894" y="2248471"/>
            <a:ext cx="4634247" cy="3118011"/>
          </a:xfrm>
          <a:prstGeom prst="rect">
            <a:avLst/>
          </a:prstGeom>
        </p:spPr>
      </p:pic>
      <p:sp>
        <p:nvSpPr>
          <p:cNvPr id="4" name="Slide Number Placeholder 3"/>
          <p:cNvSpPr>
            <a:spLocks noGrp="1"/>
          </p:cNvSpPr>
          <p:nvPr>
            <p:ph type="sldNum" sz="quarter" idx="12"/>
          </p:nvPr>
        </p:nvSpPr>
        <p:spPr/>
        <p:txBody>
          <a:bodyPr/>
          <a:lstStyle/>
          <a:p>
            <a:fld id="{629637A9-119A-49DA-BD12-AAC58B377D80}" type="slidenum">
              <a:rPr lang="en-US" smtClean="0"/>
              <a:t>11</a:t>
            </a:fld>
            <a:endParaRPr lang="en-US" dirty="0"/>
          </a:p>
        </p:txBody>
      </p:sp>
      <p:sp>
        <p:nvSpPr>
          <p:cNvPr id="7" name="Footer Placeholder 6"/>
          <p:cNvSpPr>
            <a:spLocks noGrp="1"/>
          </p:cNvSpPr>
          <p:nvPr>
            <p:ph type="ftr" sz="quarter" idx="11"/>
          </p:nvPr>
        </p:nvSpPr>
        <p:spPr/>
        <p:txBody>
          <a:bodyPr/>
          <a:lstStyle/>
          <a:p>
            <a:r>
              <a:rPr lang="en-US" dirty="0" smtClean="0"/>
              <a:t>Northern Sierra Air Quality Management District (NSAQMD) 2019</a:t>
            </a:r>
            <a:endParaRPr lang="en-US" dirty="0"/>
          </a:p>
        </p:txBody>
      </p:sp>
    </p:spTree>
    <p:extLst>
      <p:ext uri="{BB962C8B-B14F-4D97-AF65-F5344CB8AC3E}">
        <p14:creationId xmlns:p14="http://schemas.microsoft.com/office/powerpoint/2010/main" val="285890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District Resources</a:t>
            </a:r>
            <a:endParaRPr lang="en-US" dirty="0"/>
          </a:p>
        </p:txBody>
      </p:sp>
      <p:sp>
        <p:nvSpPr>
          <p:cNvPr id="3" name="Content Placeholder 2"/>
          <p:cNvSpPr>
            <a:spLocks noGrp="1"/>
          </p:cNvSpPr>
          <p:nvPr>
            <p:ph idx="1"/>
          </p:nvPr>
        </p:nvSpPr>
        <p:spPr>
          <a:xfrm>
            <a:off x="1097280" y="1845733"/>
            <a:ext cx="10058400" cy="4306413"/>
          </a:xfrm>
        </p:spPr>
        <p:txBody>
          <a:bodyPr>
            <a:normAutofit fontScale="92500"/>
          </a:bodyPr>
          <a:lstStyle/>
          <a:p>
            <a:pPr marL="0" indent="0">
              <a:buNone/>
            </a:pPr>
            <a:r>
              <a:rPr lang="en-US" sz="2800" b="1" dirty="0" smtClean="0"/>
              <a:t>www.myairdistrict.com</a:t>
            </a:r>
          </a:p>
          <a:p>
            <a:pPr>
              <a:buFont typeface="Wingdings" panose="05000000000000000000" pitchFamily="2" charset="2"/>
              <a:buChar char="Ø"/>
            </a:pPr>
            <a:r>
              <a:rPr lang="en-US" sz="2400" dirty="0"/>
              <a:t>NSAQMD Rules - </a:t>
            </a:r>
            <a:r>
              <a:rPr lang="en-US" sz="2400" dirty="0">
                <a:hlinkClick r:id="rId3"/>
              </a:rPr>
              <a:t>http://myairdistrict.com/index.php/rules</a:t>
            </a:r>
            <a:r>
              <a:rPr lang="en-US" sz="2400" dirty="0" smtClean="0">
                <a:hlinkClick r:id="rId3"/>
              </a:rPr>
              <a:t>/</a:t>
            </a:r>
            <a:endParaRPr lang="en-US" sz="2400" dirty="0" smtClean="0"/>
          </a:p>
          <a:p>
            <a:pPr>
              <a:buFont typeface="Wingdings" panose="05000000000000000000" pitchFamily="2" charset="2"/>
              <a:buChar char="Ø"/>
            </a:pPr>
            <a:r>
              <a:rPr lang="en-US" sz="2400" dirty="0" smtClean="0"/>
              <a:t>Open </a:t>
            </a:r>
            <a:r>
              <a:rPr lang="en-US" sz="2400" dirty="0"/>
              <a:t>Burning Tips -  </a:t>
            </a:r>
            <a:r>
              <a:rPr lang="en-US" sz="2400" dirty="0">
                <a:hlinkClick r:id="rId4"/>
              </a:rPr>
              <a:t>http://myairdistrict.com/index.php/burning-info/open-burning</a:t>
            </a:r>
            <a:r>
              <a:rPr lang="en-US" sz="2400" dirty="0" smtClean="0">
                <a:hlinkClick r:id="rId4"/>
              </a:rPr>
              <a:t>/</a:t>
            </a:r>
            <a:endParaRPr lang="en-US" sz="2400" dirty="0" smtClean="0"/>
          </a:p>
          <a:p>
            <a:pPr>
              <a:buFont typeface="Wingdings" panose="05000000000000000000" pitchFamily="2" charset="2"/>
              <a:buChar char="Ø"/>
            </a:pPr>
            <a:r>
              <a:rPr lang="en-US" sz="2400" dirty="0" smtClean="0"/>
              <a:t>Burn </a:t>
            </a:r>
            <a:r>
              <a:rPr lang="en-US" sz="2400" dirty="0"/>
              <a:t>Day Status - </a:t>
            </a:r>
            <a:r>
              <a:rPr lang="en-US" sz="2400" dirty="0">
                <a:hlinkClick r:id="rId5"/>
              </a:rPr>
              <a:t>http://myairdistrict.com/index.php/burning-info/burn-day-status</a:t>
            </a:r>
            <a:r>
              <a:rPr lang="en-US" sz="2400" dirty="0" smtClean="0">
                <a:hlinkClick r:id="rId5"/>
              </a:rPr>
              <a:t>/</a:t>
            </a:r>
            <a:endParaRPr lang="en-US" sz="2400" dirty="0" smtClean="0"/>
          </a:p>
          <a:p>
            <a:pPr>
              <a:buFont typeface="Wingdings" panose="05000000000000000000" pitchFamily="2" charset="2"/>
              <a:buChar char="Ø"/>
            </a:pPr>
            <a:r>
              <a:rPr lang="en-US" sz="2400" dirty="0" smtClean="0"/>
              <a:t>Julie Ruiz, APCS, Portola Office, 							530-832-0102, </a:t>
            </a:r>
            <a:r>
              <a:rPr lang="en-US" sz="2400" dirty="0" smtClean="0">
                <a:hlinkClick r:id="rId6"/>
              </a:rPr>
              <a:t>Julie@myairdistrict.com</a:t>
            </a:r>
            <a:endParaRPr lang="en-US" sz="2400" dirty="0" smtClean="0"/>
          </a:p>
          <a:p>
            <a:pPr lvl="1">
              <a:buFont typeface="Arial" panose="020B0604020202020204" pitchFamily="34" charset="0"/>
              <a:buChar char="•"/>
            </a:pPr>
            <a:r>
              <a:rPr lang="en-US" sz="2200" dirty="0" smtClean="0"/>
              <a:t>Permitting, monitoring, enforcement</a:t>
            </a:r>
          </a:p>
          <a:p>
            <a:pPr>
              <a:buFont typeface="Wingdings" panose="05000000000000000000" pitchFamily="2" charset="2"/>
              <a:buChar char="Ø"/>
            </a:pPr>
            <a:r>
              <a:rPr lang="en-US" sz="2400" dirty="0" smtClean="0"/>
              <a:t>Joe Fish, Deputy Air Pollution Control Officer, Grass Valley Headquarters, 		530-274-9360, </a:t>
            </a:r>
            <a:r>
              <a:rPr lang="en-US" sz="2400" dirty="0" smtClean="0">
                <a:hlinkClick r:id="rId7"/>
              </a:rPr>
              <a:t>joe@myairdistrict.com</a:t>
            </a:r>
            <a:endParaRPr lang="en-US" sz="2400" dirty="0" smtClean="0"/>
          </a:p>
          <a:p>
            <a:pPr lvl="1">
              <a:buFont typeface="Arial" panose="020B0604020202020204" pitchFamily="34" charset="0"/>
              <a:buChar char="•"/>
            </a:pPr>
            <a:r>
              <a:rPr lang="en-US" sz="2200" dirty="0" smtClean="0"/>
              <a:t>Smoke management plans, no burn day authorization, permitting</a:t>
            </a:r>
          </a:p>
          <a:p>
            <a:pPr marL="0" indent="0">
              <a:buNone/>
            </a:pP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12</a:t>
            </a:fld>
            <a:endParaRPr lang="en-US" dirty="0"/>
          </a:p>
        </p:txBody>
      </p:sp>
    </p:spTree>
    <p:extLst>
      <p:ext uri="{BB962C8B-B14F-4D97-AF65-F5344CB8AC3E}">
        <p14:creationId xmlns:p14="http://schemas.microsoft.com/office/powerpoint/2010/main" val="93458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a:t>
            </a:r>
            <a:endParaRPr lang="en-US" dirty="0"/>
          </a:p>
        </p:txBody>
      </p:sp>
      <p:sp>
        <p:nvSpPr>
          <p:cNvPr id="3" name="Content Placeholder 2"/>
          <p:cNvSpPr>
            <a:spLocks noGrp="1"/>
          </p:cNvSpPr>
          <p:nvPr>
            <p:ph sz="half" idx="1"/>
          </p:nvPr>
        </p:nvSpPr>
        <p:spPr>
          <a:xfrm>
            <a:off x="1097278" y="1845733"/>
            <a:ext cx="4937760" cy="4316265"/>
          </a:xfrm>
        </p:spPr>
        <p:txBody>
          <a:bodyPr>
            <a:noAutofit/>
          </a:bodyPr>
          <a:lstStyle/>
          <a:p>
            <a:pPr lvl="1">
              <a:buFont typeface="Wingdings" panose="05000000000000000000" pitchFamily="2" charset="2"/>
              <a:buChar char="Ø"/>
            </a:pPr>
            <a:r>
              <a:rPr lang="en-US" sz="2400" dirty="0" smtClean="0"/>
              <a:t>To see ‘real-time’ air quality data, go to </a:t>
            </a:r>
            <a:r>
              <a:rPr lang="en-US" sz="2400" dirty="0" smtClean="0">
                <a:solidFill>
                  <a:srgbClr val="00B0F0"/>
                </a:solidFill>
                <a:hlinkClick r:id="rId2"/>
              </a:rPr>
              <a:t>www.myairdistrict.com</a:t>
            </a:r>
            <a:r>
              <a:rPr lang="en-US" sz="2400" dirty="0" smtClean="0"/>
              <a:t>.  Click on the desired location (Quincy, Chester, Portola, Truckee or Grass Valley) in the scrolling mid-page banner.  The data is actually delayed about an hour.</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To sign up for health advisories, go to </a:t>
            </a:r>
            <a:r>
              <a:rPr lang="en-US" sz="2400" dirty="0" smtClean="0">
                <a:solidFill>
                  <a:srgbClr val="FF0000"/>
                </a:solidFill>
                <a:hlinkClick r:id="rId2"/>
              </a:rPr>
              <a:t>www.myairdistrict.com</a:t>
            </a:r>
            <a:r>
              <a:rPr lang="en-US" sz="2400" dirty="0" smtClean="0"/>
              <a:t>.  Select ‘email lists’ from the top black banner on the home page.</a:t>
            </a:r>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13</a:t>
            </a:fld>
            <a:endParaRPr lang="en-US" dirty="0"/>
          </a:p>
        </p:txBody>
      </p:sp>
      <p:pic>
        <p:nvPicPr>
          <p:cNvPr id="8" name="Picture 7"/>
          <p:cNvPicPr>
            <a:picLocks noChangeAspect="1"/>
          </p:cNvPicPr>
          <p:nvPr/>
        </p:nvPicPr>
        <p:blipFill>
          <a:blip r:embed="rId3"/>
          <a:stretch>
            <a:fillRect/>
          </a:stretch>
        </p:blipFill>
        <p:spPr>
          <a:xfrm>
            <a:off x="6274295" y="1845734"/>
            <a:ext cx="5284042" cy="4018481"/>
          </a:xfrm>
          <a:prstGeom prst="rect">
            <a:avLst/>
          </a:prstGeom>
        </p:spPr>
      </p:pic>
      <p:sp>
        <p:nvSpPr>
          <p:cNvPr id="10" name="TextBox 9"/>
          <p:cNvSpPr txBox="1"/>
          <p:nvPr/>
        </p:nvSpPr>
        <p:spPr>
          <a:xfrm>
            <a:off x="10115250" y="5885000"/>
            <a:ext cx="1443087" cy="276999"/>
          </a:xfrm>
          <a:prstGeom prst="rect">
            <a:avLst/>
          </a:prstGeom>
          <a:noFill/>
        </p:spPr>
        <p:txBody>
          <a:bodyPr wrap="none" rtlCol="0">
            <a:spAutoFit/>
          </a:bodyPr>
          <a:lstStyle/>
          <a:p>
            <a:r>
              <a:rPr lang="en-US" sz="1200" dirty="0" smtClean="0"/>
              <a:t>Source:  AirNow.gov</a:t>
            </a:r>
            <a:endParaRPr lang="en-US" sz="1200" dirty="0"/>
          </a:p>
        </p:txBody>
      </p:sp>
    </p:spTree>
    <p:extLst>
      <p:ext uri="{BB962C8B-B14F-4D97-AF65-F5344CB8AC3E}">
        <p14:creationId xmlns:p14="http://schemas.microsoft.com/office/powerpoint/2010/main" val="354716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Permits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Required for non-residential open burning and residential burning in excess of one acre. Single or two-family dwellings do not require an air pollution permit for maintenance burning. </a:t>
            </a:r>
          </a:p>
          <a:p>
            <a:pPr>
              <a:buFont typeface="Wingdings" panose="05000000000000000000" pitchFamily="2" charset="2"/>
              <a:buChar char="Ø"/>
            </a:pPr>
            <a:r>
              <a:rPr lang="en-US" sz="2400" dirty="0" smtClean="0"/>
              <a:t>Valid for one year from date of issue.</a:t>
            </a:r>
          </a:p>
          <a:p>
            <a:pPr>
              <a:buFont typeface="Wingdings" panose="05000000000000000000" pitchFamily="2" charset="2"/>
              <a:buChar char="Ø"/>
            </a:pPr>
            <a:r>
              <a:rPr lang="en-US" sz="2400" dirty="0" smtClean="0"/>
              <a:t>There is a fee.  The current base fee (through June 30, 2020) is $72.95.  There may be an additional fee per acre.</a:t>
            </a:r>
          </a:p>
          <a:p>
            <a:pPr>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2</a:t>
            </a:fld>
            <a:endParaRPr lang="en-US" dirty="0"/>
          </a:p>
        </p:txBody>
      </p:sp>
    </p:spTree>
    <p:extLst>
      <p:ext uri="{BB962C8B-B14F-4D97-AF65-F5344CB8AC3E}">
        <p14:creationId xmlns:p14="http://schemas.microsoft.com/office/powerpoint/2010/main" val="45471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and Prescribed Burning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t>Air Pollution Permits are required for the following types of burns:</a:t>
            </a:r>
          </a:p>
          <a:p>
            <a:pPr>
              <a:buFont typeface="Wingdings" panose="05000000000000000000" pitchFamily="2" charset="2"/>
              <a:buChar char="Ø"/>
            </a:pPr>
            <a:r>
              <a:rPr lang="en-US" sz="2400" b="1" dirty="0" smtClean="0"/>
              <a:t>Forest Management – includes, but is not limited to, timber harvest slash burning and </a:t>
            </a:r>
            <a:r>
              <a:rPr lang="en-US" sz="2400" b="1" u="sng" dirty="0" smtClean="0"/>
              <a:t>prescribed fire</a:t>
            </a:r>
            <a:r>
              <a:rPr lang="en-US" sz="2400" b="1" dirty="0" smtClean="0"/>
              <a:t>.  Burns greater than 10 acres in size require a Smoke Management Plan.</a:t>
            </a:r>
          </a:p>
          <a:p>
            <a:pPr>
              <a:buFont typeface="Wingdings" panose="05000000000000000000" pitchFamily="2" charset="2"/>
              <a:buChar char="Ø"/>
            </a:pPr>
            <a:r>
              <a:rPr lang="en-US" sz="2400" dirty="0" smtClean="0"/>
              <a:t>Land Clearing for Development</a:t>
            </a:r>
          </a:p>
          <a:p>
            <a:pPr>
              <a:buFont typeface="Wingdings" panose="05000000000000000000" pitchFamily="2" charset="2"/>
              <a:buChar char="Ø"/>
            </a:pPr>
            <a:r>
              <a:rPr lang="en-US" sz="2400" dirty="0" smtClean="0"/>
              <a:t>Agricultural </a:t>
            </a:r>
          </a:p>
          <a:p>
            <a:pPr>
              <a:buFont typeface="Wingdings" panose="05000000000000000000" pitchFamily="2" charset="2"/>
              <a:buChar char="Ø"/>
            </a:pPr>
            <a:r>
              <a:rPr lang="en-US" sz="2400" dirty="0" smtClean="0"/>
              <a:t>Range Improvement</a:t>
            </a:r>
          </a:p>
          <a:p>
            <a:pPr>
              <a:buFont typeface="Wingdings" panose="05000000000000000000" pitchFamily="2" charset="2"/>
              <a:buChar char="Ø"/>
            </a:pPr>
            <a:r>
              <a:rPr lang="en-US" sz="2400" dirty="0" smtClean="0"/>
              <a:t>Ditch, Road and Right-of-Way Maintenance</a:t>
            </a:r>
          </a:p>
          <a:p>
            <a:pPr>
              <a:buFont typeface="Wingdings" panose="05000000000000000000" pitchFamily="2" charset="2"/>
              <a:buChar char="Ø"/>
            </a:pPr>
            <a:r>
              <a:rPr lang="en-US" sz="2400" dirty="0" smtClean="0"/>
              <a:t>Hazard Reduction</a:t>
            </a:r>
          </a:p>
          <a:p>
            <a:pPr marL="0" indent="0">
              <a:buNone/>
            </a:pPr>
            <a:r>
              <a:rPr lang="en-US" sz="1900" i="1" dirty="0" smtClean="0"/>
              <a:t>CCR, Title 17, Sections 80100-80330 and CA H&amp;SC 39011 and 41850</a:t>
            </a:r>
          </a:p>
          <a:p>
            <a:pPr>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3</a:t>
            </a:fld>
            <a:endParaRPr lang="en-US" dirty="0"/>
          </a:p>
        </p:txBody>
      </p:sp>
    </p:spTree>
    <p:extLst>
      <p:ext uri="{BB962C8B-B14F-4D97-AF65-F5344CB8AC3E}">
        <p14:creationId xmlns:p14="http://schemas.microsoft.com/office/powerpoint/2010/main" val="6651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Burn Day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Two agencies have authority to determine whether open burning is permitted or banned on a  daily basis:</a:t>
            </a:r>
          </a:p>
          <a:p>
            <a:pPr>
              <a:buFont typeface="Wingdings" panose="05000000000000000000" pitchFamily="2" charset="2"/>
              <a:buChar char="Ø"/>
            </a:pPr>
            <a:r>
              <a:rPr lang="en-US" sz="2400" u="sng" dirty="0" smtClean="0"/>
              <a:t>California Air Resources Board</a:t>
            </a:r>
            <a:r>
              <a:rPr lang="en-US" sz="2400" dirty="0" smtClean="0"/>
              <a:t> determines if burning will be allowed based on weather forecasts and smoke dispersion.  This decision is posted at 3:00PM daily.  If an inversion is expected to keep smoke in the breathing zone, a No Burn Day will be decided.</a:t>
            </a:r>
          </a:p>
          <a:p>
            <a:pPr>
              <a:buFont typeface="Wingdings" panose="05000000000000000000" pitchFamily="2" charset="2"/>
              <a:buChar char="Ø"/>
            </a:pPr>
            <a:r>
              <a:rPr lang="en-US" sz="2400" u="sng" dirty="0" smtClean="0"/>
              <a:t>CALFIRE</a:t>
            </a:r>
            <a:r>
              <a:rPr lang="en-US" sz="2400" dirty="0" smtClean="0"/>
              <a:t> determines if burning will be allowed based on anticipated fire danger (or reduced resources).</a:t>
            </a:r>
          </a:p>
          <a:p>
            <a:pPr marL="0" indent="0">
              <a:buNone/>
            </a:pPr>
            <a:r>
              <a:rPr lang="en-US" sz="2400" dirty="0" smtClean="0"/>
              <a:t>If either of these agencies determines that open burning should be curtailed, the Northern Sierra AQMD will inform the public of a No Burn Day on the District’s website and via burn status recorders.  Updates are made between 3-5:00PM for the following day. </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4</a:t>
            </a:fld>
            <a:endParaRPr lang="en-US" dirty="0"/>
          </a:p>
        </p:txBody>
      </p:sp>
    </p:spTree>
    <p:extLst>
      <p:ext uri="{BB962C8B-B14F-4D97-AF65-F5344CB8AC3E}">
        <p14:creationId xmlns:p14="http://schemas.microsoft.com/office/powerpoint/2010/main" val="36894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 Matters</a:t>
            </a:r>
            <a:endParaRPr lang="en-US" dirty="0"/>
          </a:p>
        </p:txBody>
      </p:sp>
      <p:sp>
        <p:nvSpPr>
          <p:cNvPr id="3" name="Content Placeholder 2"/>
          <p:cNvSpPr>
            <a:spLocks noGrp="1"/>
          </p:cNvSpPr>
          <p:nvPr>
            <p:ph idx="1"/>
          </p:nvPr>
        </p:nvSpPr>
        <p:spPr>
          <a:xfrm>
            <a:off x="982494" y="1845734"/>
            <a:ext cx="5616014" cy="4023360"/>
          </a:xfrm>
        </p:spPr>
        <p:txBody>
          <a:bodyPr>
            <a:normAutofit/>
          </a:bodyPr>
          <a:lstStyle/>
          <a:p>
            <a:pPr marL="0" indent="0">
              <a:buNone/>
            </a:pPr>
            <a:r>
              <a:rPr lang="en-US" sz="2400" dirty="0"/>
              <a:t>	</a:t>
            </a:r>
            <a:endParaRPr lang="en-US" sz="2400" dirty="0" smtClean="0"/>
          </a:p>
          <a:p>
            <a:pPr>
              <a:buFont typeface="Wingdings" panose="05000000000000000000" pitchFamily="2" charset="2"/>
              <a:buChar char="Ø"/>
            </a:pPr>
            <a:r>
              <a:rPr lang="en-US" sz="2400" dirty="0" smtClean="0"/>
              <a:t>When the atmosphere is STABLE, smoke dispersion is POOR  </a:t>
            </a:r>
          </a:p>
          <a:p>
            <a:pPr>
              <a:buFont typeface="Wingdings" panose="05000000000000000000" pitchFamily="2" charset="2"/>
              <a:buChar char="Ø"/>
            </a:pPr>
            <a:r>
              <a:rPr lang="en-US" sz="2400" dirty="0" smtClean="0"/>
              <a:t>STABLE atmosphere is characterized by:</a:t>
            </a:r>
          </a:p>
          <a:p>
            <a:pPr lvl="1">
              <a:buFont typeface="Wingdings" panose="05000000000000000000" pitchFamily="2" charset="2"/>
              <a:buChar char="Ø"/>
            </a:pPr>
            <a:r>
              <a:rPr lang="en-US" sz="2200" dirty="0" smtClean="0"/>
              <a:t>Strong inversions; poor mixing</a:t>
            </a:r>
            <a:endParaRPr lang="en-US" dirty="0" smtClean="0"/>
          </a:p>
          <a:p>
            <a:pPr lvl="1">
              <a:buFont typeface="Wingdings" panose="05000000000000000000" pitchFamily="2" charset="2"/>
              <a:buChar char="Ø"/>
            </a:pPr>
            <a:r>
              <a:rPr lang="en-US" sz="2200" dirty="0" smtClean="0"/>
              <a:t>Light winds and fog </a:t>
            </a:r>
          </a:p>
          <a:p>
            <a:pPr>
              <a:buFont typeface="Wingdings" panose="05000000000000000000" pitchFamily="2" charset="2"/>
              <a:buChar char="Ø"/>
            </a:pPr>
            <a:r>
              <a:rPr lang="en-US" sz="2400" dirty="0" smtClean="0"/>
              <a:t>During an inversion, </a:t>
            </a:r>
            <a:r>
              <a:rPr lang="en-US" sz="2400" dirty="0" smtClean="0"/>
              <a:t>smoke </a:t>
            </a:r>
            <a:r>
              <a:rPr lang="en-US" sz="2400" dirty="0" smtClean="0"/>
              <a:t>is trapped in the breathing zone.</a:t>
            </a:r>
            <a:endParaRPr lang="en-US" sz="2200" dirty="0" smtClean="0"/>
          </a:p>
          <a:p>
            <a:pPr marL="0" indent="0">
              <a:buNone/>
            </a:pP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5</a:t>
            </a:fld>
            <a:endParaRPr lang="en-US" dirty="0"/>
          </a:p>
        </p:txBody>
      </p:sp>
      <p:pic>
        <p:nvPicPr>
          <p:cNvPr id="6" name="Picture 5"/>
          <p:cNvPicPr>
            <a:picLocks noChangeAspect="1"/>
          </p:cNvPicPr>
          <p:nvPr/>
        </p:nvPicPr>
        <p:blipFill>
          <a:blip r:embed="rId2"/>
          <a:stretch>
            <a:fillRect/>
          </a:stretch>
        </p:blipFill>
        <p:spPr>
          <a:xfrm>
            <a:off x="6613259" y="1507761"/>
            <a:ext cx="4599224" cy="4361333"/>
          </a:xfrm>
          <a:prstGeom prst="rect">
            <a:avLst/>
          </a:prstGeom>
        </p:spPr>
      </p:pic>
      <p:sp>
        <p:nvSpPr>
          <p:cNvPr id="7" name="TextBox 6"/>
          <p:cNvSpPr txBox="1"/>
          <p:nvPr/>
        </p:nvSpPr>
        <p:spPr>
          <a:xfrm>
            <a:off x="8618503" y="5738289"/>
            <a:ext cx="2593980" cy="261610"/>
          </a:xfrm>
          <a:prstGeom prst="rect">
            <a:avLst/>
          </a:prstGeom>
          <a:noFill/>
        </p:spPr>
        <p:txBody>
          <a:bodyPr wrap="none" rtlCol="0">
            <a:spAutoFit/>
          </a:bodyPr>
          <a:lstStyle/>
          <a:p>
            <a:r>
              <a:rPr lang="en-US" sz="1100" dirty="0" smtClean="0"/>
              <a:t>Source:  Environmental Protection Agency</a:t>
            </a:r>
            <a:endParaRPr lang="en-US" sz="1100" dirty="0"/>
          </a:p>
        </p:txBody>
      </p:sp>
    </p:spTree>
    <p:extLst>
      <p:ext uri="{BB962C8B-B14F-4D97-AF65-F5344CB8AC3E}">
        <p14:creationId xmlns:p14="http://schemas.microsoft.com/office/powerpoint/2010/main" val="242942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 Matters</a:t>
            </a:r>
            <a:endParaRPr lang="en-US" dirty="0"/>
          </a:p>
        </p:txBody>
      </p:sp>
      <p:sp>
        <p:nvSpPr>
          <p:cNvPr id="3" name="Content Placeholder 2"/>
          <p:cNvSpPr>
            <a:spLocks noGrp="1"/>
          </p:cNvSpPr>
          <p:nvPr>
            <p:ph idx="1"/>
          </p:nvPr>
        </p:nvSpPr>
        <p:spPr>
          <a:xfrm>
            <a:off x="982494" y="1845734"/>
            <a:ext cx="5661497" cy="4023360"/>
          </a:xfrm>
        </p:spPr>
        <p:txBody>
          <a:bodyPr>
            <a:normAutofit lnSpcReduction="10000"/>
          </a:bodyPr>
          <a:lstStyle/>
          <a:p>
            <a:pPr>
              <a:buFont typeface="Wingdings" panose="05000000000000000000" pitchFamily="2" charset="2"/>
              <a:buChar char="Ø"/>
            </a:pPr>
            <a:r>
              <a:rPr lang="en-US" sz="2400" dirty="0" smtClean="0"/>
              <a:t>Weather forecast general discussion for Zones 271 (CAZ271) and 268 (CAZ268) for ~24 hours:</a:t>
            </a:r>
          </a:p>
          <a:p>
            <a:pPr marL="0" indent="0">
              <a:buNone/>
            </a:pPr>
            <a:r>
              <a:rPr lang="en-US" sz="2400" dirty="0">
                <a:hlinkClick r:id="rId2"/>
              </a:rPr>
              <a:t>https://www.wrh.noaa.gov/fire2/?</a:t>
            </a:r>
            <a:r>
              <a:rPr lang="en-US" sz="2400" dirty="0" smtClean="0">
                <a:hlinkClick r:id="rId2"/>
              </a:rPr>
              <a:t>wfo=rev</a:t>
            </a:r>
            <a:endParaRPr lang="en-US" sz="2400" dirty="0" smtClean="0"/>
          </a:p>
          <a:p>
            <a:pPr marL="0" indent="0">
              <a:buNone/>
            </a:pPr>
            <a:r>
              <a:rPr lang="en-US" sz="2400" dirty="0" smtClean="0"/>
              <a:t> </a:t>
            </a:r>
          </a:p>
          <a:p>
            <a:pPr>
              <a:buFont typeface="Wingdings" panose="05000000000000000000" pitchFamily="2" charset="2"/>
              <a:buChar char="Ø"/>
            </a:pPr>
            <a:r>
              <a:rPr lang="en-US" sz="2400" dirty="0" smtClean="0"/>
              <a:t>Click on ‘Spot Forecast Request’ in yellow at the top of the page to see what spot forecasts have recently been issued.</a:t>
            </a:r>
          </a:p>
          <a:p>
            <a:pPr>
              <a:buFont typeface="Wingdings" panose="05000000000000000000" pitchFamily="2" charset="2"/>
              <a:buChar char="Ø"/>
            </a:pPr>
            <a:r>
              <a:rPr lang="en-US" sz="2400" dirty="0" smtClean="0">
                <a:hlinkClick r:id="rId3"/>
              </a:rPr>
              <a:t>www.windy.com</a:t>
            </a:r>
            <a:r>
              <a:rPr lang="en-US" sz="2400" dirty="0" smtClean="0"/>
              <a:t> is a great site for wind direction forecasts for any location.</a:t>
            </a:r>
          </a:p>
          <a:p>
            <a:pPr marL="0" indent="0">
              <a:buNone/>
            </a:pP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6</a:t>
            </a:fld>
            <a:endParaRPr lang="en-US" dirty="0"/>
          </a:p>
        </p:txBody>
      </p:sp>
      <p:pic>
        <p:nvPicPr>
          <p:cNvPr id="8" name="Picture 7"/>
          <p:cNvPicPr>
            <a:picLocks noChangeAspect="1"/>
          </p:cNvPicPr>
          <p:nvPr/>
        </p:nvPicPr>
        <p:blipFill>
          <a:blip r:embed="rId4"/>
          <a:stretch>
            <a:fillRect/>
          </a:stretch>
        </p:blipFill>
        <p:spPr>
          <a:xfrm>
            <a:off x="6877455" y="1307506"/>
            <a:ext cx="5027255" cy="4856933"/>
          </a:xfrm>
          <a:prstGeom prst="rect">
            <a:avLst/>
          </a:prstGeom>
        </p:spPr>
      </p:pic>
    </p:spTree>
    <p:extLst>
      <p:ext uri="{BB962C8B-B14F-4D97-AF65-F5344CB8AC3E}">
        <p14:creationId xmlns:p14="http://schemas.microsoft.com/office/powerpoint/2010/main" val="56287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 Matters</a:t>
            </a:r>
            <a:endParaRPr lang="en-US" dirty="0"/>
          </a:p>
        </p:txBody>
      </p:sp>
      <p:sp>
        <p:nvSpPr>
          <p:cNvPr id="3" name="Content Placeholder 2"/>
          <p:cNvSpPr>
            <a:spLocks noGrp="1"/>
          </p:cNvSpPr>
          <p:nvPr>
            <p:ph idx="1"/>
          </p:nvPr>
        </p:nvSpPr>
        <p:spPr>
          <a:xfrm>
            <a:off x="982494" y="1845734"/>
            <a:ext cx="5344165" cy="4023360"/>
          </a:xfrm>
        </p:spPr>
        <p:txBody>
          <a:bodyPr>
            <a:norm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Hourly Weather Forecasts:</a:t>
            </a:r>
          </a:p>
          <a:p>
            <a:pPr marL="0" indent="0">
              <a:buNone/>
            </a:pPr>
            <a:r>
              <a:rPr lang="en-US" sz="2400" dirty="0"/>
              <a:t> </a:t>
            </a:r>
            <a:r>
              <a:rPr lang="en-US" sz="2400" dirty="0">
                <a:hlinkClick r:id="rId2"/>
              </a:rPr>
              <a:t>https://www.weather.gov</a:t>
            </a:r>
            <a:r>
              <a:rPr lang="en-US" sz="2400" dirty="0" smtClean="0">
                <a:hlinkClick r:id="rId2"/>
              </a:rPr>
              <a:t>/</a:t>
            </a:r>
            <a:endParaRPr lang="en-US" sz="2400" dirty="0" smtClean="0"/>
          </a:p>
          <a:p>
            <a:pPr lvl="2">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Enter zip code or city in search box at top left</a:t>
            </a:r>
          </a:p>
          <a:p>
            <a:pPr lvl="1">
              <a:buFont typeface="Wingdings" panose="05000000000000000000" pitchFamily="2" charset="2"/>
              <a:buChar char="Ø"/>
            </a:pPr>
            <a:r>
              <a:rPr lang="en-US" dirty="0" smtClean="0"/>
              <a:t>Click on ‘Hourly Weather Forecast’ under </a:t>
            </a:r>
            <a:r>
              <a:rPr lang="en-US" dirty="0" smtClean="0"/>
              <a:t>‘More Information’ </a:t>
            </a:r>
            <a:r>
              <a:rPr lang="en-US" dirty="0" smtClean="0"/>
              <a:t>at the right of the screen</a:t>
            </a:r>
          </a:p>
          <a:p>
            <a:pPr marL="0" indent="0">
              <a:buNone/>
            </a:pP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7</a:t>
            </a:fld>
            <a:endParaRPr lang="en-US" dirty="0"/>
          </a:p>
        </p:txBody>
      </p:sp>
      <p:pic>
        <p:nvPicPr>
          <p:cNvPr id="6" name="Picture 5"/>
          <p:cNvPicPr>
            <a:picLocks noChangeAspect="1"/>
          </p:cNvPicPr>
          <p:nvPr/>
        </p:nvPicPr>
        <p:blipFill rotWithShape="1">
          <a:blip r:embed="rId3"/>
          <a:srcRect l="5731" t="7327" r="29027" b="5225"/>
          <a:stretch/>
        </p:blipFill>
        <p:spPr>
          <a:xfrm>
            <a:off x="5910333" y="1622854"/>
            <a:ext cx="5696781" cy="4613189"/>
          </a:xfrm>
          <a:prstGeom prst="rect">
            <a:avLst/>
          </a:prstGeom>
        </p:spPr>
      </p:pic>
    </p:spTree>
    <p:extLst>
      <p:ext uri="{BB962C8B-B14F-4D97-AF65-F5344CB8AC3E}">
        <p14:creationId xmlns:p14="http://schemas.microsoft.com/office/powerpoint/2010/main" val="92147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 Sensitive Areas (SSA)</a:t>
            </a:r>
            <a:endParaRPr lang="en-US" dirty="0"/>
          </a:p>
        </p:txBody>
      </p:sp>
      <p:sp>
        <p:nvSpPr>
          <p:cNvPr id="3" name="Content Placeholder 2"/>
          <p:cNvSpPr>
            <a:spLocks noGrp="1"/>
          </p:cNvSpPr>
          <p:nvPr>
            <p:ph idx="1"/>
          </p:nvPr>
        </p:nvSpPr>
        <p:spPr>
          <a:xfrm>
            <a:off x="1097280" y="1845734"/>
            <a:ext cx="3186396" cy="4023360"/>
          </a:xfrm>
        </p:spPr>
        <p:txBody>
          <a:bodyPr>
            <a:normAutofit/>
          </a:bodyPr>
          <a:lstStyle/>
          <a:p>
            <a:pPr>
              <a:buFont typeface="Wingdings" panose="05000000000000000000" pitchFamily="2" charset="2"/>
              <a:buChar char="Ø"/>
            </a:pPr>
            <a:r>
              <a:rPr lang="en-US" sz="2400" dirty="0" smtClean="0"/>
              <a:t>Special attention should be paid to schools, hospitals, camps, etc.</a:t>
            </a:r>
          </a:p>
          <a:p>
            <a:pPr>
              <a:buFont typeface="Wingdings" panose="05000000000000000000" pitchFamily="2" charset="2"/>
              <a:buChar char="Ø"/>
            </a:pPr>
            <a:r>
              <a:rPr lang="en-US" sz="2400" dirty="0" smtClean="0"/>
              <a:t>Must be called out in a Smoke Management Plan (if an SMP is required)</a:t>
            </a:r>
          </a:p>
          <a:p>
            <a:pPr>
              <a:buFont typeface="Wingdings" panose="05000000000000000000" pitchFamily="2" charset="2"/>
              <a:buChar char="Ø"/>
            </a:pPr>
            <a:r>
              <a:rPr lang="en-US" sz="2400" dirty="0" smtClean="0"/>
              <a:t>Wind direction is important</a:t>
            </a:r>
            <a:endParaRPr lang="en-US" sz="2200" dirty="0" smtClean="0"/>
          </a:p>
          <a:p>
            <a:pPr marL="0" indent="0">
              <a:buNone/>
            </a:pP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555" y="1845734"/>
            <a:ext cx="6520675" cy="4423261"/>
          </a:xfrm>
          <a:prstGeom prst="rect">
            <a:avLst/>
          </a:prstGeom>
        </p:spPr>
      </p:pic>
      <p:sp>
        <p:nvSpPr>
          <p:cNvPr id="7" name="Oval 6"/>
          <p:cNvSpPr/>
          <p:nvPr/>
        </p:nvSpPr>
        <p:spPr>
          <a:xfrm>
            <a:off x="4237931" y="4901514"/>
            <a:ext cx="1235676" cy="77435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276512">
            <a:off x="5633411" y="4309413"/>
            <a:ext cx="1982043" cy="911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Predominant wind direction</a:t>
            </a:r>
            <a:endParaRPr lang="en-US" sz="1600" dirty="0"/>
          </a:p>
        </p:txBody>
      </p:sp>
      <p:sp>
        <p:nvSpPr>
          <p:cNvPr id="9" name="Rectangle 8"/>
          <p:cNvSpPr/>
          <p:nvPr/>
        </p:nvSpPr>
        <p:spPr>
          <a:xfrm>
            <a:off x="4601183" y="4117599"/>
            <a:ext cx="933648" cy="69759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SSA</a:t>
            </a:r>
          </a:p>
          <a:p>
            <a:pPr algn="ctr"/>
            <a:endParaRPr lang="en-US" dirty="0"/>
          </a:p>
        </p:txBody>
      </p:sp>
      <p:sp>
        <p:nvSpPr>
          <p:cNvPr id="12" name="Rectangle 11"/>
          <p:cNvSpPr/>
          <p:nvPr/>
        </p:nvSpPr>
        <p:spPr>
          <a:xfrm>
            <a:off x="7775258" y="3970590"/>
            <a:ext cx="1352266" cy="6792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SSA</a:t>
            </a:r>
          </a:p>
          <a:p>
            <a:pPr algn="ctr"/>
            <a:endParaRPr lang="en-US" dirty="0"/>
          </a:p>
        </p:txBody>
      </p:sp>
    </p:spTree>
    <p:extLst>
      <p:ext uri="{BB962C8B-B14F-4D97-AF65-F5344CB8AC3E}">
        <p14:creationId xmlns:p14="http://schemas.microsoft.com/office/powerpoint/2010/main" val="358124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 Management Plans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smtClean="0"/>
              <a:t>Required for any prescribed burn over 10 acres (or emitting more than one ton of particulate matter).</a:t>
            </a:r>
          </a:p>
          <a:p>
            <a:pPr>
              <a:buFont typeface="Wingdings" panose="05000000000000000000" pitchFamily="2" charset="2"/>
              <a:buChar char="Ø"/>
            </a:pPr>
            <a:r>
              <a:rPr lang="en-US" sz="2400" dirty="0" smtClean="0"/>
              <a:t>Must be submitted to NSAQMD and be </a:t>
            </a:r>
            <a:r>
              <a:rPr lang="en-US" sz="2400" u="sng" dirty="0" smtClean="0"/>
              <a:t>approved</a:t>
            </a:r>
            <a:r>
              <a:rPr lang="en-US" sz="2400" dirty="0" smtClean="0"/>
              <a:t> before project commences. </a:t>
            </a:r>
          </a:p>
          <a:p>
            <a:pPr lvl="1">
              <a:buFont typeface="Arial" panose="020B0604020202020204" pitchFamily="34" charset="0"/>
              <a:buChar char="•"/>
            </a:pPr>
            <a:r>
              <a:rPr lang="en-US" sz="2200" dirty="0" smtClean="0"/>
              <a:t>PFIRS: </a:t>
            </a:r>
            <a:r>
              <a:rPr lang="en-US" sz="2200" dirty="0">
                <a:hlinkClick r:id="rId2"/>
              </a:rPr>
              <a:t>https://ssl.arb.ca.gov/pfirs</a:t>
            </a:r>
            <a:r>
              <a:rPr lang="en-US" sz="2200" dirty="0" smtClean="0">
                <a:hlinkClick r:id="rId2"/>
              </a:rPr>
              <a:t>/</a:t>
            </a:r>
            <a:endParaRPr lang="en-US" sz="2200" dirty="0" smtClean="0"/>
          </a:p>
          <a:p>
            <a:pPr lvl="1">
              <a:buFont typeface="Arial" panose="020B0604020202020204" pitchFamily="34" charset="0"/>
              <a:buChar char="•"/>
            </a:pPr>
            <a:r>
              <a:rPr lang="en-US" sz="2200" dirty="0" smtClean="0"/>
              <a:t>NSAQMD fillable pdf:  </a:t>
            </a:r>
            <a:r>
              <a:rPr lang="en-US" sz="2200" dirty="0" smtClean="0">
                <a:hlinkClick r:id="rId3"/>
              </a:rPr>
              <a:t>http://myairdistrict.com/index.php/forms/</a:t>
            </a:r>
            <a:endParaRPr lang="en-US" sz="2200" dirty="0" smtClean="0"/>
          </a:p>
          <a:p>
            <a:pPr lvl="1">
              <a:buFont typeface="Arial" panose="020B0604020202020204" pitchFamily="34" charset="0"/>
              <a:buChar char="•"/>
            </a:pPr>
            <a:r>
              <a:rPr lang="en-US" sz="2200" dirty="0" smtClean="0"/>
              <a:t>Print pdf and fill out a hardcopy and fax to NSAQMD at 530-274-7546.</a:t>
            </a:r>
          </a:p>
          <a:p>
            <a:pPr>
              <a:buFont typeface="Wingdings" panose="05000000000000000000" pitchFamily="2" charset="2"/>
              <a:buChar char="Ø"/>
            </a:pPr>
            <a:r>
              <a:rPr lang="en-US" sz="2400" dirty="0" smtClean="0"/>
              <a:t>Required for </a:t>
            </a:r>
            <a:r>
              <a:rPr lang="en-US" sz="2400" dirty="0"/>
              <a:t>n</a:t>
            </a:r>
            <a:r>
              <a:rPr lang="en-US" sz="2400" dirty="0" smtClean="0"/>
              <a:t>aturally ignited wildland fires, as well.  Plans must be completed and submitted within 72 hours of the start of the fire if the size is expected to exceed 10 acres.</a:t>
            </a:r>
          </a:p>
          <a:p>
            <a:pPr marL="0" indent="0">
              <a:buNone/>
            </a:pP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Northern Sierra Air Quality Management District (NSAQMD) 2019</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9</a:t>
            </a:fld>
            <a:endParaRPr lang="en-US" dirty="0"/>
          </a:p>
        </p:txBody>
      </p:sp>
    </p:spTree>
    <p:extLst>
      <p:ext uri="{BB962C8B-B14F-4D97-AF65-F5344CB8AC3E}">
        <p14:creationId xmlns:p14="http://schemas.microsoft.com/office/powerpoint/2010/main" val="25571262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326649</TotalTime>
  <Words>1101</Words>
  <Application>Microsoft Office PowerPoint</Application>
  <PresentationFormat>Widescreen</PresentationFormat>
  <Paragraphs>107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Retrospect</vt:lpstr>
      <vt:lpstr>Air Quality Permitting UCCE Prescribed Fire on Private Lands Workshop 10-18-19</vt:lpstr>
      <vt:lpstr>Air Pollution Permits</vt:lpstr>
      <vt:lpstr>Agricultural and Prescribed Burning</vt:lpstr>
      <vt:lpstr>No Burn Day</vt:lpstr>
      <vt:lpstr>Meteorology Matters</vt:lpstr>
      <vt:lpstr>Meteorology Matters</vt:lpstr>
      <vt:lpstr>Meteorology Matters</vt:lpstr>
      <vt:lpstr>Smoke Sensitive Areas (SSA)</vt:lpstr>
      <vt:lpstr>Smoke Management Plans</vt:lpstr>
      <vt:lpstr>Minimize Smoke Impacts</vt:lpstr>
      <vt:lpstr>Public Health – Why Air Quality Matters</vt:lpstr>
      <vt:lpstr>Air District Resources</vt:lpstr>
      <vt:lpstr>Resources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Portola Non-Attainment</dc:title>
  <dc:creator>Julie</dc:creator>
  <cp:lastModifiedBy>Julie</cp:lastModifiedBy>
  <cp:revision>703</cp:revision>
  <cp:lastPrinted>2019-01-15T15:10:15Z</cp:lastPrinted>
  <dcterms:created xsi:type="dcterms:W3CDTF">2014-11-14T23:31:54Z</dcterms:created>
  <dcterms:modified xsi:type="dcterms:W3CDTF">2019-10-16T23:04:02Z</dcterms:modified>
</cp:coreProperties>
</file>