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24"/>
  </p:notesMasterIdLst>
  <p:sldIdLst>
    <p:sldId id="259" r:id="rId3"/>
    <p:sldId id="263" r:id="rId4"/>
    <p:sldId id="266" r:id="rId5"/>
    <p:sldId id="257" r:id="rId6"/>
    <p:sldId id="258" r:id="rId7"/>
    <p:sldId id="274" r:id="rId8"/>
    <p:sldId id="267" r:id="rId9"/>
    <p:sldId id="264" r:id="rId10"/>
    <p:sldId id="265" r:id="rId11"/>
    <p:sldId id="268" r:id="rId12"/>
    <p:sldId id="269" r:id="rId13"/>
    <p:sldId id="271" r:id="rId14"/>
    <p:sldId id="270" r:id="rId15"/>
    <p:sldId id="277" r:id="rId16"/>
    <p:sldId id="272" r:id="rId17"/>
    <p:sldId id="275" r:id="rId18"/>
    <p:sldId id="278" r:id="rId19"/>
    <p:sldId id="280" r:id="rId20"/>
    <p:sldId id="281" r:id="rId21"/>
    <p:sldId id="262" r:id="rId22"/>
    <p:sldId id="282" r:id="rId23"/>
  </p:sldIdLst>
  <p:sldSz cx="9144000" cy="6858000" type="screen4x3"/>
  <p:notesSz cx="6985000" cy="92837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4" d="100"/>
          <a:sy n="104" d="100"/>
        </p:scale>
        <p:origin x="121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76A5BD-640A-47CB-9845-A2F3786E404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F48A35A-7C5E-4771-A05E-EF491ECCE1A8}">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600" b="1" dirty="0"/>
            <a:t>4-H Youth Development Program Representative </a:t>
          </a:r>
        </a:p>
      </dgm:t>
    </dgm:pt>
    <dgm:pt modelId="{FD2A776D-17A7-45E5-B979-6DDA04AE5729}" type="parTrans" cxnId="{35B3FE2B-8395-4AF5-8704-D45949E4CC78}">
      <dgm:prSet/>
      <dgm:spPr/>
      <dgm:t>
        <a:bodyPr/>
        <a:lstStyle/>
        <a:p>
          <a:endParaRPr lang="en-US"/>
        </a:p>
      </dgm:t>
    </dgm:pt>
    <dgm:pt modelId="{1B04AF87-B528-41A7-835F-26B1256BAA1F}" type="sibTrans" cxnId="{35B3FE2B-8395-4AF5-8704-D45949E4CC78}">
      <dgm:prSet/>
      <dgm:spPr/>
      <dgm:t>
        <a:bodyPr/>
        <a:lstStyle/>
        <a:p>
          <a:endParaRPr lang="en-US"/>
        </a:p>
      </dgm:t>
    </dgm:pt>
    <dgm:pt modelId="{91D74C82-D082-48FF-A0D3-01C9A06C2730}">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600" b="1" dirty="0"/>
            <a:t>Leader’s Council </a:t>
          </a:r>
          <a:r>
            <a:rPr lang="en-US" sz="1600" dirty="0"/>
            <a:t>(Comprised of Community Club Leaders) </a:t>
          </a:r>
        </a:p>
      </dgm:t>
    </dgm:pt>
    <dgm:pt modelId="{8C3EAFD8-230C-4D69-A2DA-9037789DED4A}" type="parTrans" cxnId="{5BD90B1C-213B-42EF-90FD-F0ED878B5DB0}">
      <dgm:prSet>
        <dgm:style>
          <a:lnRef idx="1">
            <a:schemeClr val="accent3"/>
          </a:lnRef>
          <a:fillRef idx="0">
            <a:schemeClr val="accent3"/>
          </a:fillRef>
          <a:effectRef idx="0">
            <a:schemeClr val="accent3"/>
          </a:effectRef>
          <a:fontRef idx="minor">
            <a:schemeClr val="tx1"/>
          </a:fontRef>
        </dgm:style>
      </dgm:prSet>
      <dgm:spPr/>
      <dgm:t>
        <a:bodyPr/>
        <a:lstStyle/>
        <a:p>
          <a:endParaRPr lang="en-US"/>
        </a:p>
      </dgm:t>
    </dgm:pt>
    <dgm:pt modelId="{BEB0BB2A-C1EB-4FED-8C5E-1945C8754B1C}" type="sibTrans" cxnId="{5BD90B1C-213B-42EF-90FD-F0ED878B5DB0}">
      <dgm:prSet/>
      <dgm:spPr/>
      <dgm:t>
        <a:bodyPr/>
        <a:lstStyle/>
        <a:p>
          <a:endParaRPr lang="en-US"/>
        </a:p>
      </dgm:t>
    </dgm:pt>
    <dgm:pt modelId="{91A677F2-F113-4EDA-B881-87CADD0B32A1}">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600" b="1" dirty="0"/>
            <a:t>Community Club</a:t>
          </a:r>
        </a:p>
        <a:p>
          <a:r>
            <a:rPr lang="en-US" sz="1600" dirty="0"/>
            <a:t>Club Officers (Youth) </a:t>
          </a:r>
        </a:p>
        <a:p>
          <a:r>
            <a:rPr lang="en-US" sz="1600" dirty="0"/>
            <a:t>Club Management</a:t>
          </a:r>
        </a:p>
        <a:p>
          <a:r>
            <a:rPr lang="en-US" sz="1600" dirty="0"/>
            <a:t>(Adults) </a:t>
          </a:r>
        </a:p>
      </dgm:t>
    </dgm:pt>
    <dgm:pt modelId="{754BF266-D644-40DE-8060-969B43278AA7}" type="parTrans" cxnId="{FA857533-AEC6-4A5E-B66A-C8F012C8374F}">
      <dgm:prSet>
        <dgm:style>
          <a:lnRef idx="1">
            <a:schemeClr val="accent3"/>
          </a:lnRef>
          <a:fillRef idx="0">
            <a:schemeClr val="accent3"/>
          </a:fillRef>
          <a:effectRef idx="0">
            <a:schemeClr val="accent3"/>
          </a:effectRef>
          <a:fontRef idx="minor">
            <a:schemeClr val="tx1"/>
          </a:fontRef>
        </dgm:style>
      </dgm:prSet>
      <dgm:spPr/>
      <dgm:t>
        <a:bodyPr/>
        <a:lstStyle/>
        <a:p>
          <a:endParaRPr lang="en-US"/>
        </a:p>
      </dgm:t>
    </dgm:pt>
    <dgm:pt modelId="{FA507447-4C99-4ABF-B725-CD7EFB71BF1F}" type="sibTrans" cxnId="{FA857533-AEC6-4A5E-B66A-C8F012C8374F}">
      <dgm:prSet/>
      <dgm:spPr/>
      <dgm:t>
        <a:bodyPr/>
        <a:lstStyle/>
        <a:p>
          <a:endParaRPr lang="en-US"/>
        </a:p>
      </dgm:t>
    </dgm:pt>
    <dgm:pt modelId="{2F7C3193-696C-4DD7-A6C7-41F7C139EFFE}">
      <dgm:prSet>
        <dgm:style>
          <a:lnRef idx="1">
            <a:schemeClr val="accent3"/>
          </a:lnRef>
          <a:fillRef idx="2">
            <a:schemeClr val="accent3"/>
          </a:fillRef>
          <a:effectRef idx="1">
            <a:schemeClr val="accent3"/>
          </a:effectRef>
          <a:fontRef idx="minor">
            <a:schemeClr val="dk1"/>
          </a:fontRef>
        </dgm:style>
      </dgm:prSet>
      <dgm:spPr/>
      <dgm:t>
        <a:bodyPr/>
        <a:lstStyle/>
        <a:p>
          <a:r>
            <a:rPr lang="en-US" dirty="0"/>
            <a:t>Project</a:t>
          </a:r>
        </a:p>
      </dgm:t>
    </dgm:pt>
    <dgm:pt modelId="{22AE59D8-1E6A-4A47-AC21-DA13EC783928}" type="parTrans" cxnId="{D7954421-1EE2-42BA-95C4-57DD0B1F8B2B}">
      <dgm:prSet>
        <dgm:style>
          <a:lnRef idx="1">
            <a:schemeClr val="accent3"/>
          </a:lnRef>
          <a:fillRef idx="0">
            <a:schemeClr val="accent3"/>
          </a:fillRef>
          <a:effectRef idx="0">
            <a:schemeClr val="accent3"/>
          </a:effectRef>
          <a:fontRef idx="minor">
            <a:schemeClr val="tx1"/>
          </a:fontRef>
        </dgm:style>
      </dgm:prSet>
      <dgm:spPr/>
      <dgm:t>
        <a:bodyPr/>
        <a:lstStyle/>
        <a:p>
          <a:endParaRPr lang="en-US"/>
        </a:p>
      </dgm:t>
    </dgm:pt>
    <dgm:pt modelId="{87B31C1F-2A03-41B5-B6DC-DDD7AC3AF828}" type="sibTrans" cxnId="{D7954421-1EE2-42BA-95C4-57DD0B1F8B2B}">
      <dgm:prSet/>
      <dgm:spPr/>
      <dgm:t>
        <a:bodyPr/>
        <a:lstStyle/>
        <a:p>
          <a:endParaRPr lang="en-US"/>
        </a:p>
      </dgm:t>
    </dgm:pt>
    <dgm:pt modelId="{060AE329-697E-46EA-9B1F-49840B3CBEEB}">
      <dgm:prSet>
        <dgm:style>
          <a:lnRef idx="1">
            <a:schemeClr val="accent3"/>
          </a:lnRef>
          <a:fillRef idx="2">
            <a:schemeClr val="accent3"/>
          </a:fillRef>
          <a:effectRef idx="1">
            <a:schemeClr val="accent3"/>
          </a:effectRef>
          <a:fontRef idx="minor">
            <a:schemeClr val="dk1"/>
          </a:fontRef>
        </dgm:style>
      </dgm:prSet>
      <dgm:spPr/>
      <dgm:t>
        <a:bodyPr/>
        <a:lstStyle/>
        <a:p>
          <a:r>
            <a:rPr lang="en-US" dirty="0"/>
            <a:t>Project</a:t>
          </a:r>
        </a:p>
      </dgm:t>
    </dgm:pt>
    <dgm:pt modelId="{B8665976-C2FB-4C92-9B4E-E870B2B0EC43}" type="parTrans" cxnId="{4C83A4F1-3D3A-4A37-93E6-D159AC130A6E}">
      <dgm:prSet>
        <dgm:style>
          <a:lnRef idx="1">
            <a:schemeClr val="accent3"/>
          </a:lnRef>
          <a:fillRef idx="0">
            <a:schemeClr val="accent3"/>
          </a:fillRef>
          <a:effectRef idx="0">
            <a:schemeClr val="accent3"/>
          </a:effectRef>
          <a:fontRef idx="minor">
            <a:schemeClr val="tx1"/>
          </a:fontRef>
        </dgm:style>
      </dgm:prSet>
      <dgm:spPr/>
      <dgm:t>
        <a:bodyPr/>
        <a:lstStyle/>
        <a:p>
          <a:endParaRPr lang="en-US"/>
        </a:p>
      </dgm:t>
    </dgm:pt>
    <dgm:pt modelId="{ABB629C5-8662-4553-91C5-E08A8334DB55}" type="sibTrans" cxnId="{4C83A4F1-3D3A-4A37-93E6-D159AC130A6E}">
      <dgm:prSet/>
      <dgm:spPr/>
      <dgm:t>
        <a:bodyPr/>
        <a:lstStyle/>
        <a:p>
          <a:endParaRPr lang="en-US"/>
        </a:p>
      </dgm:t>
    </dgm:pt>
    <dgm:pt modelId="{5FD920E3-55B4-4AD9-A91B-174D7418782B}" type="pres">
      <dgm:prSet presAssocID="{AD76A5BD-640A-47CB-9845-A2F3786E4042}" presName="hierChild1" presStyleCnt="0">
        <dgm:presLayoutVars>
          <dgm:chPref val="1"/>
          <dgm:dir/>
          <dgm:animOne val="branch"/>
          <dgm:animLvl val="lvl"/>
          <dgm:resizeHandles/>
        </dgm:presLayoutVars>
      </dgm:prSet>
      <dgm:spPr/>
    </dgm:pt>
    <dgm:pt modelId="{89CF35D2-B0FD-4583-BCB7-FBE8E25E6211}" type="pres">
      <dgm:prSet presAssocID="{FF48A35A-7C5E-4771-A05E-EF491ECCE1A8}" presName="hierRoot1" presStyleCnt="0"/>
      <dgm:spPr/>
    </dgm:pt>
    <dgm:pt modelId="{00A07965-B2FB-4C9A-9779-B5910A5C1431}" type="pres">
      <dgm:prSet presAssocID="{FF48A35A-7C5E-4771-A05E-EF491ECCE1A8}" presName="composite" presStyleCnt="0"/>
      <dgm:spPr/>
    </dgm:pt>
    <dgm:pt modelId="{8ABCB8DC-3979-45F4-A82E-268BD1A0F860}" type="pres">
      <dgm:prSet presAssocID="{FF48A35A-7C5E-4771-A05E-EF491ECCE1A8}" presName="background" presStyleLbl="node0" presStyleIdx="0" presStyleCnt="1">
        <dgm:style>
          <a:lnRef idx="2">
            <a:schemeClr val="accent3">
              <a:shade val="50000"/>
            </a:schemeClr>
          </a:lnRef>
          <a:fillRef idx="1">
            <a:schemeClr val="accent3"/>
          </a:fillRef>
          <a:effectRef idx="0">
            <a:schemeClr val="accent3"/>
          </a:effectRef>
          <a:fontRef idx="minor">
            <a:schemeClr val="lt1"/>
          </a:fontRef>
        </dgm:style>
      </dgm:prSet>
      <dgm:spPr/>
    </dgm:pt>
    <dgm:pt modelId="{3F5C06C3-DAD7-49E2-8275-F77D393E4138}" type="pres">
      <dgm:prSet presAssocID="{FF48A35A-7C5E-4771-A05E-EF491ECCE1A8}" presName="text" presStyleLbl="fgAcc0" presStyleIdx="0" presStyleCnt="1" custLinFactNeighborX="-26138" custLinFactNeighborY="-12386">
        <dgm:presLayoutVars>
          <dgm:chPref val="3"/>
        </dgm:presLayoutVars>
      </dgm:prSet>
      <dgm:spPr/>
    </dgm:pt>
    <dgm:pt modelId="{46AA6531-19D4-461E-A477-F40B58F0AE4E}" type="pres">
      <dgm:prSet presAssocID="{FF48A35A-7C5E-4771-A05E-EF491ECCE1A8}" presName="hierChild2" presStyleCnt="0"/>
      <dgm:spPr/>
    </dgm:pt>
    <dgm:pt modelId="{2E49E80B-FAAE-4B1A-A0F9-384BC4F87B0C}" type="pres">
      <dgm:prSet presAssocID="{8C3EAFD8-230C-4D69-A2DA-9037789DED4A}" presName="Name10" presStyleLbl="parChTrans1D2" presStyleIdx="0" presStyleCnt="1"/>
      <dgm:spPr/>
    </dgm:pt>
    <dgm:pt modelId="{60CDFB71-F696-49FD-A863-16675FA4DEA0}" type="pres">
      <dgm:prSet presAssocID="{91D74C82-D082-48FF-A0D3-01C9A06C2730}" presName="hierRoot2" presStyleCnt="0"/>
      <dgm:spPr/>
    </dgm:pt>
    <dgm:pt modelId="{1007D8E7-616A-4A31-8F42-C487D0E83D82}" type="pres">
      <dgm:prSet presAssocID="{91D74C82-D082-48FF-A0D3-01C9A06C2730}" presName="composite2" presStyleCnt="0"/>
      <dgm:spPr/>
    </dgm:pt>
    <dgm:pt modelId="{269FFB94-5C3A-4D7F-BC29-D89A2E792239}" type="pres">
      <dgm:prSet presAssocID="{91D74C82-D082-48FF-A0D3-01C9A06C2730}" presName="background2" presStyleLbl="node2" presStyleIdx="0" presStyleCnt="1">
        <dgm:style>
          <a:lnRef idx="2">
            <a:schemeClr val="accent3">
              <a:shade val="50000"/>
            </a:schemeClr>
          </a:lnRef>
          <a:fillRef idx="1">
            <a:schemeClr val="accent3"/>
          </a:fillRef>
          <a:effectRef idx="0">
            <a:schemeClr val="accent3"/>
          </a:effectRef>
          <a:fontRef idx="minor">
            <a:schemeClr val="lt1"/>
          </a:fontRef>
        </dgm:style>
      </dgm:prSet>
      <dgm:spPr/>
    </dgm:pt>
    <dgm:pt modelId="{0CCD9AF3-4F64-42A9-AB66-307CE4D0ABB5}" type="pres">
      <dgm:prSet presAssocID="{91D74C82-D082-48FF-A0D3-01C9A06C2730}" presName="text2" presStyleLbl="fgAcc2" presStyleIdx="0" presStyleCnt="1" custLinFactNeighborX="-14286" custLinFactNeighborY="-12669">
        <dgm:presLayoutVars>
          <dgm:chPref val="3"/>
        </dgm:presLayoutVars>
      </dgm:prSet>
      <dgm:spPr/>
    </dgm:pt>
    <dgm:pt modelId="{601EBD39-8947-4760-A3BB-6478E2650945}" type="pres">
      <dgm:prSet presAssocID="{91D74C82-D082-48FF-A0D3-01C9A06C2730}" presName="hierChild3" presStyleCnt="0"/>
      <dgm:spPr/>
    </dgm:pt>
    <dgm:pt modelId="{5EFFCB4F-F801-48FA-8A52-F1E89BD43F3C}" type="pres">
      <dgm:prSet presAssocID="{754BF266-D644-40DE-8060-969B43278AA7}" presName="Name17" presStyleLbl="parChTrans1D3" presStyleIdx="0" presStyleCnt="1"/>
      <dgm:spPr/>
    </dgm:pt>
    <dgm:pt modelId="{538FDAF5-5FC5-4047-ADA0-AA873C0786E2}" type="pres">
      <dgm:prSet presAssocID="{91A677F2-F113-4EDA-B881-87CADD0B32A1}" presName="hierRoot3" presStyleCnt="0"/>
      <dgm:spPr/>
    </dgm:pt>
    <dgm:pt modelId="{877A3427-7F4D-42A9-99DE-F1AF7CFD07A3}" type="pres">
      <dgm:prSet presAssocID="{91A677F2-F113-4EDA-B881-87CADD0B32A1}" presName="composite3" presStyleCnt="0"/>
      <dgm:spPr/>
    </dgm:pt>
    <dgm:pt modelId="{83BDBBFF-B16A-41D6-8787-45A4A55023AB}" type="pres">
      <dgm:prSet presAssocID="{91A677F2-F113-4EDA-B881-87CADD0B32A1}" presName="background3" presStyleLbl="node3" presStyleIdx="0" presStyleCnt="1">
        <dgm:style>
          <a:lnRef idx="2">
            <a:schemeClr val="accent3">
              <a:shade val="50000"/>
            </a:schemeClr>
          </a:lnRef>
          <a:fillRef idx="1">
            <a:schemeClr val="accent3"/>
          </a:fillRef>
          <a:effectRef idx="0">
            <a:schemeClr val="accent3"/>
          </a:effectRef>
          <a:fontRef idx="minor">
            <a:schemeClr val="lt1"/>
          </a:fontRef>
        </dgm:style>
      </dgm:prSet>
      <dgm:spPr/>
    </dgm:pt>
    <dgm:pt modelId="{9BA96641-9800-499F-8045-0A77ECFDE612}" type="pres">
      <dgm:prSet presAssocID="{91A677F2-F113-4EDA-B881-87CADD0B32A1}" presName="text3" presStyleLbl="fgAcc3" presStyleIdx="0" presStyleCnt="1" custScaleX="111440" custScaleY="128326" custLinFactNeighborX="-1045" custLinFactNeighborY="-15637">
        <dgm:presLayoutVars>
          <dgm:chPref val="3"/>
        </dgm:presLayoutVars>
      </dgm:prSet>
      <dgm:spPr/>
    </dgm:pt>
    <dgm:pt modelId="{C6C2B1EA-14A4-4D1E-AF6E-D02741AD7045}" type="pres">
      <dgm:prSet presAssocID="{91A677F2-F113-4EDA-B881-87CADD0B32A1}" presName="hierChild4" presStyleCnt="0"/>
      <dgm:spPr/>
    </dgm:pt>
    <dgm:pt modelId="{28FE544B-540E-44C8-B151-C84B399F7160}" type="pres">
      <dgm:prSet presAssocID="{B8665976-C2FB-4C92-9B4E-E870B2B0EC43}" presName="Name23" presStyleLbl="parChTrans1D4" presStyleIdx="0" presStyleCnt="2"/>
      <dgm:spPr/>
    </dgm:pt>
    <dgm:pt modelId="{79662642-1FB4-42FB-A98D-3A2977D30173}" type="pres">
      <dgm:prSet presAssocID="{060AE329-697E-46EA-9B1F-49840B3CBEEB}" presName="hierRoot4" presStyleCnt="0"/>
      <dgm:spPr/>
    </dgm:pt>
    <dgm:pt modelId="{AC6CDF64-39D6-4F06-8EC4-74E3B4FE4078}" type="pres">
      <dgm:prSet presAssocID="{060AE329-697E-46EA-9B1F-49840B3CBEEB}" presName="composite4" presStyleCnt="0"/>
      <dgm:spPr/>
    </dgm:pt>
    <dgm:pt modelId="{B7660993-1381-4A73-B48A-54413FE23A20}" type="pres">
      <dgm:prSet presAssocID="{060AE329-697E-46EA-9B1F-49840B3CBEEB}" presName="background4" presStyleLbl="node4" presStyleIdx="0" presStyleCnt="2">
        <dgm:style>
          <a:lnRef idx="2">
            <a:schemeClr val="accent3">
              <a:shade val="50000"/>
            </a:schemeClr>
          </a:lnRef>
          <a:fillRef idx="1">
            <a:schemeClr val="accent3"/>
          </a:fillRef>
          <a:effectRef idx="0">
            <a:schemeClr val="accent3"/>
          </a:effectRef>
          <a:fontRef idx="minor">
            <a:schemeClr val="lt1"/>
          </a:fontRef>
        </dgm:style>
      </dgm:prSet>
      <dgm:spPr/>
    </dgm:pt>
    <dgm:pt modelId="{C1EF43A1-57D8-4EA7-AD9A-2B3DC3FEB395}" type="pres">
      <dgm:prSet presAssocID="{060AE329-697E-46EA-9B1F-49840B3CBEEB}" presName="text4" presStyleLbl="fgAcc4" presStyleIdx="0" presStyleCnt="2" custScaleX="43112" custScaleY="25800" custLinFactNeighborX="-2768" custLinFactNeighborY="-20237">
        <dgm:presLayoutVars>
          <dgm:chPref val="3"/>
        </dgm:presLayoutVars>
      </dgm:prSet>
      <dgm:spPr/>
    </dgm:pt>
    <dgm:pt modelId="{1BEBDFFE-1BF6-4006-8FB8-99AEC0873F00}" type="pres">
      <dgm:prSet presAssocID="{060AE329-697E-46EA-9B1F-49840B3CBEEB}" presName="hierChild5" presStyleCnt="0"/>
      <dgm:spPr/>
    </dgm:pt>
    <dgm:pt modelId="{87337AA3-226F-4957-938C-6F1BCD047265}" type="pres">
      <dgm:prSet presAssocID="{22AE59D8-1E6A-4A47-AC21-DA13EC783928}" presName="Name23" presStyleLbl="parChTrans1D4" presStyleIdx="1" presStyleCnt="2"/>
      <dgm:spPr/>
    </dgm:pt>
    <dgm:pt modelId="{63185376-4706-49DD-AF94-63022F1A939F}" type="pres">
      <dgm:prSet presAssocID="{2F7C3193-696C-4DD7-A6C7-41F7C139EFFE}" presName="hierRoot4" presStyleCnt="0"/>
      <dgm:spPr/>
    </dgm:pt>
    <dgm:pt modelId="{290ED6DA-AB28-407E-B8B4-822AA4B7371E}" type="pres">
      <dgm:prSet presAssocID="{2F7C3193-696C-4DD7-A6C7-41F7C139EFFE}" presName="composite4" presStyleCnt="0"/>
      <dgm:spPr/>
    </dgm:pt>
    <dgm:pt modelId="{B3D0FBF6-D4E9-404E-87D6-6BBF7093C94C}" type="pres">
      <dgm:prSet presAssocID="{2F7C3193-696C-4DD7-A6C7-41F7C139EFFE}" presName="background4" presStyleLbl="node4" presStyleIdx="1" presStyleCnt="2">
        <dgm:style>
          <a:lnRef idx="2">
            <a:schemeClr val="accent3">
              <a:shade val="50000"/>
            </a:schemeClr>
          </a:lnRef>
          <a:fillRef idx="1">
            <a:schemeClr val="accent3"/>
          </a:fillRef>
          <a:effectRef idx="0">
            <a:schemeClr val="accent3"/>
          </a:effectRef>
          <a:fontRef idx="minor">
            <a:schemeClr val="lt1"/>
          </a:fontRef>
        </dgm:style>
      </dgm:prSet>
      <dgm:spPr/>
    </dgm:pt>
    <dgm:pt modelId="{DE079657-BC49-4CDC-A5A8-5651C2A55CA7}" type="pres">
      <dgm:prSet presAssocID="{2F7C3193-696C-4DD7-A6C7-41F7C139EFFE}" presName="text4" presStyleLbl="fgAcc4" presStyleIdx="1" presStyleCnt="2" custScaleX="37860" custScaleY="25051" custLinFactNeighborX="-3266" custLinFactNeighborY="-10921">
        <dgm:presLayoutVars>
          <dgm:chPref val="3"/>
        </dgm:presLayoutVars>
      </dgm:prSet>
      <dgm:spPr/>
    </dgm:pt>
    <dgm:pt modelId="{460B7EC3-0C45-44B7-9DC2-4E6F4378BE26}" type="pres">
      <dgm:prSet presAssocID="{2F7C3193-696C-4DD7-A6C7-41F7C139EFFE}" presName="hierChild5" presStyleCnt="0"/>
      <dgm:spPr/>
    </dgm:pt>
  </dgm:ptLst>
  <dgm:cxnLst>
    <dgm:cxn modelId="{5CE1B10F-6FB3-4951-B2E2-FB4AC69B9A6C}" type="presOf" srcId="{91A677F2-F113-4EDA-B881-87CADD0B32A1}" destId="{9BA96641-9800-499F-8045-0A77ECFDE612}" srcOrd="0" destOrd="0" presId="urn:microsoft.com/office/officeart/2005/8/layout/hierarchy1"/>
    <dgm:cxn modelId="{5BD90B1C-213B-42EF-90FD-F0ED878B5DB0}" srcId="{FF48A35A-7C5E-4771-A05E-EF491ECCE1A8}" destId="{91D74C82-D082-48FF-A0D3-01C9A06C2730}" srcOrd="0" destOrd="0" parTransId="{8C3EAFD8-230C-4D69-A2DA-9037789DED4A}" sibTransId="{BEB0BB2A-C1EB-4FED-8C5E-1945C8754B1C}"/>
    <dgm:cxn modelId="{E73DF120-A66F-482D-AEB5-E20BCD9919F2}" type="presOf" srcId="{754BF266-D644-40DE-8060-969B43278AA7}" destId="{5EFFCB4F-F801-48FA-8A52-F1E89BD43F3C}" srcOrd="0" destOrd="0" presId="urn:microsoft.com/office/officeart/2005/8/layout/hierarchy1"/>
    <dgm:cxn modelId="{D7954421-1EE2-42BA-95C4-57DD0B1F8B2B}" srcId="{91A677F2-F113-4EDA-B881-87CADD0B32A1}" destId="{2F7C3193-696C-4DD7-A6C7-41F7C139EFFE}" srcOrd="1" destOrd="0" parTransId="{22AE59D8-1E6A-4A47-AC21-DA13EC783928}" sibTransId="{87B31C1F-2A03-41B5-B6DC-DDD7AC3AF828}"/>
    <dgm:cxn modelId="{35B3FE2B-8395-4AF5-8704-D45949E4CC78}" srcId="{AD76A5BD-640A-47CB-9845-A2F3786E4042}" destId="{FF48A35A-7C5E-4771-A05E-EF491ECCE1A8}" srcOrd="0" destOrd="0" parTransId="{FD2A776D-17A7-45E5-B979-6DDA04AE5729}" sibTransId="{1B04AF87-B528-41A7-835F-26B1256BAA1F}"/>
    <dgm:cxn modelId="{FA857533-AEC6-4A5E-B66A-C8F012C8374F}" srcId="{91D74C82-D082-48FF-A0D3-01C9A06C2730}" destId="{91A677F2-F113-4EDA-B881-87CADD0B32A1}" srcOrd="0" destOrd="0" parTransId="{754BF266-D644-40DE-8060-969B43278AA7}" sibTransId="{FA507447-4C99-4ABF-B725-CD7EFB71BF1F}"/>
    <dgm:cxn modelId="{30207371-6D3D-487B-A474-53F0F06EA93A}" type="presOf" srcId="{060AE329-697E-46EA-9B1F-49840B3CBEEB}" destId="{C1EF43A1-57D8-4EA7-AD9A-2B3DC3FEB395}" srcOrd="0" destOrd="0" presId="urn:microsoft.com/office/officeart/2005/8/layout/hierarchy1"/>
    <dgm:cxn modelId="{4E920693-4859-49C4-B4D3-A3DDAB430574}" type="presOf" srcId="{AD76A5BD-640A-47CB-9845-A2F3786E4042}" destId="{5FD920E3-55B4-4AD9-A91B-174D7418782B}" srcOrd="0" destOrd="0" presId="urn:microsoft.com/office/officeart/2005/8/layout/hierarchy1"/>
    <dgm:cxn modelId="{52DD71A8-11D8-4663-B559-7C4C084526C4}" type="presOf" srcId="{2F7C3193-696C-4DD7-A6C7-41F7C139EFFE}" destId="{DE079657-BC49-4CDC-A5A8-5651C2A55CA7}" srcOrd="0" destOrd="0" presId="urn:microsoft.com/office/officeart/2005/8/layout/hierarchy1"/>
    <dgm:cxn modelId="{78F8ECB0-9D7B-4698-ABBB-0D6F667FA724}" type="presOf" srcId="{22AE59D8-1E6A-4A47-AC21-DA13EC783928}" destId="{87337AA3-226F-4957-938C-6F1BCD047265}" srcOrd="0" destOrd="0" presId="urn:microsoft.com/office/officeart/2005/8/layout/hierarchy1"/>
    <dgm:cxn modelId="{CA9D3BDB-BE1A-47A1-80CD-1AF51C4FD35E}" type="presOf" srcId="{91D74C82-D082-48FF-A0D3-01C9A06C2730}" destId="{0CCD9AF3-4F64-42A9-AB66-307CE4D0ABB5}" srcOrd="0" destOrd="0" presId="urn:microsoft.com/office/officeart/2005/8/layout/hierarchy1"/>
    <dgm:cxn modelId="{C6FEEFE2-3B44-4C2E-8121-75305AFDC839}" type="presOf" srcId="{8C3EAFD8-230C-4D69-A2DA-9037789DED4A}" destId="{2E49E80B-FAAE-4B1A-A0F9-384BC4F87B0C}" srcOrd="0" destOrd="0" presId="urn:microsoft.com/office/officeart/2005/8/layout/hierarchy1"/>
    <dgm:cxn modelId="{8F79A6E9-F1DD-466E-BCAA-C4843E9A96F8}" type="presOf" srcId="{FF48A35A-7C5E-4771-A05E-EF491ECCE1A8}" destId="{3F5C06C3-DAD7-49E2-8275-F77D393E4138}" srcOrd="0" destOrd="0" presId="urn:microsoft.com/office/officeart/2005/8/layout/hierarchy1"/>
    <dgm:cxn modelId="{4C83A4F1-3D3A-4A37-93E6-D159AC130A6E}" srcId="{91A677F2-F113-4EDA-B881-87CADD0B32A1}" destId="{060AE329-697E-46EA-9B1F-49840B3CBEEB}" srcOrd="0" destOrd="0" parTransId="{B8665976-C2FB-4C92-9B4E-E870B2B0EC43}" sibTransId="{ABB629C5-8662-4553-91C5-E08A8334DB55}"/>
    <dgm:cxn modelId="{5014ECF6-A3AD-408C-8F7D-695B0DF1A637}" type="presOf" srcId="{B8665976-C2FB-4C92-9B4E-E870B2B0EC43}" destId="{28FE544B-540E-44C8-B151-C84B399F7160}" srcOrd="0" destOrd="0" presId="urn:microsoft.com/office/officeart/2005/8/layout/hierarchy1"/>
    <dgm:cxn modelId="{FE683378-F678-41B5-A1F9-F062E81457E9}" type="presParOf" srcId="{5FD920E3-55B4-4AD9-A91B-174D7418782B}" destId="{89CF35D2-B0FD-4583-BCB7-FBE8E25E6211}" srcOrd="0" destOrd="0" presId="urn:microsoft.com/office/officeart/2005/8/layout/hierarchy1"/>
    <dgm:cxn modelId="{E8A6C1A6-079F-4D6E-83A2-F60CEFC52E83}" type="presParOf" srcId="{89CF35D2-B0FD-4583-BCB7-FBE8E25E6211}" destId="{00A07965-B2FB-4C9A-9779-B5910A5C1431}" srcOrd="0" destOrd="0" presId="urn:microsoft.com/office/officeart/2005/8/layout/hierarchy1"/>
    <dgm:cxn modelId="{6204FEC8-4866-4F35-A5D3-0A59D950D525}" type="presParOf" srcId="{00A07965-B2FB-4C9A-9779-B5910A5C1431}" destId="{8ABCB8DC-3979-45F4-A82E-268BD1A0F860}" srcOrd="0" destOrd="0" presId="urn:microsoft.com/office/officeart/2005/8/layout/hierarchy1"/>
    <dgm:cxn modelId="{D9F99AE0-9A19-44BA-98D0-B7923BADC718}" type="presParOf" srcId="{00A07965-B2FB-4C9A-9779-B5910A5C1431}" destId="{3F5C06C3-DAD7-49E2-8275-F77D393E4138}" srcOrd="1" destOrd="0" presId="urn:microsoft.com/office/officeart/2005/8/layout/hierarchy1"/>
    <dgm:cxn modelId="{3B8BDD5D-0A18-4FEC-8273-FC0E57AAA798}" type="presParOf" srcId="{89CF35D2-B0FD-4583-BCB7-FBE8E25E6211}" destId="{46AA6531-19D4-461E-A477-F40B58F0AE4E}" srcOrd="1" destOrd="0" presId="urn:microsoft.com/office/officeart/2005/8/layout/hierarchy1"/>
    <dgm:cxn modelId="{B5545DE6-009D-4804-BD14-49F499701807}" type="presParOf" srcId="{46AA6531-19D4-461E-A477-F40B58F0AE4E}" destId="{2E49E80B-FAAE-4B1A-A0F9-384BC4F87B0C}" srcOrd="0" destOrd="0" presId="urn:microsoft.com/office/officeart/2005/8/layout/hierarchy1"/>
    <dgm:cxn modelId="{D6050139-CC59-4265-BD26-9CAEC7CD7434}" type="presParOf" srcId="{46AA6531-19D4-461E-A477-F40B58F0AE4E}" destId="{60CDFB71-F696-49FD-A863-16675FA4DEA0}" srcOrd="1" destOrd="0" presId="urn:microsoft.com/office/officeart/2005/8/layout/hierarchy1"/>
    <dgm:cxn modelId="{01D5B7B2-38CA-4461-8A89-7FD0B6F3281E}" type="presParOf" srcId="{60CDFB71-F696-49FD-A863-16675FA4DEA0}" destId="{1007D8E7-616A-4A31-8F42-C487D0E83D82}" srcOrd="0" destOrd="0" presId="urn:microsoft.com/office/officeart/2005/8/layout/hierarchy1"/>
    <dgm:cxn modelId="{63C5E878-9632-4BBC-B7CC-DF48DB5DD406}" type="presParOf" srcId="{1007D8E7-616A-4A31-8F42-C487D0E83D82}" destId="{269FFB94-5C3A-4D7F-BC29-D89A2E792239}" srcOrd="0" destOrd="0" presId="urn:microsoft.com/office/officeart/2005/8/layout/hierarchy1"/>
    <dgm:cxn modelId="{238C6060-BB30-4A0C-928F-256C6DCC8DE3}" type="presParOf" srcId="{1007D8E7-616A-4A31-8F42-C487D0E83D82}" destId="{0CCD9AF3-4F64-42A9-AB66-307CE4D0ABB5}" srcOrd="1" destOrd="0" presId="urn:microsoft.com/office/officeart/2005/8/layout/hierarchy1"/>
    <dgm:cxn modelId="{2F86D039-AC50-4FD9-8AE8-0188995059D4}" type="presParOf" srcId="{60CDFB71-F696-49FD-A863-16675FA4DEA0}" destId="{601EBD39-8947-4760-A3BB-6478E2650945}" srcOrd="1" destOrd="0" presId="urn:microsoft.com/office/officeart/2005/8/layout/hierarchy1"/>
    <dgm:cxn modelId="{4191C500-DDB4-47A0-B1C2-86AE6C816C77}" type="presParOf" srcId="{601EBD39-8947-4760-A3BB-6478E2650945}" destId="{5EFFCB4F-F801-48FA-8A52-F1E89BD43F3C}" srcOrd="0" destOrd="0" presId="urn:microsoft.com/office/officeart/2005/8/layout/hierarchy1"/>
    <dgm:cxn modelId="{7C96E48F-3709-4C7C-BF6F-0476F845F766}" type="presParOf" srcId="{601EBD39-8947-4760-A3BB-6478E2650945}" destId="{538FDAF5-5FC5-4047-ADA0-AA873C0786E2}" srcOrd="1" destOrd="0" presId="urn:microsoft.com/office/officeart/2005/8/layout/hierarchy1"/>
    <dgm:cxn modelId="{4CDED1F1-58BD-4D66-840F-5C748DCB3963}" type="presParOf" srcId="{538FDAF5-5FC5-4047-ADA0-AA873C0786E2}" destId="{877A3427-7F4D-42A9-99DE-F1AF7CFD07A3}" srcOrd="0" destOrd="0" presId="urn:microsoft.com/office/officeart/2005/8/layout/hierarchy1"/>
    <dgm:cxn modelId="{C9B82BF0-5C29-4C42-A65C-38B08BBEFBF9}" type="presParOf" srcId="{877A3427-7F4D-42A9-99DE-F1AF7CFD07A3}" destId="{83BDBBFF-B16A-41D6-8787-45A4A55023AB}" srcOrd="0" destOrd="0" presId="urn:microsoft.com/office/officeart/2005/8/layout/hierarchy1"/>
    <dgm:cxn modelId="{DB8153B2-A38E-4D7D-BDD9-B314105B2999}" type="presParOf" srcId="{877A3427-7F4D-42A9-99DE-F1AF7CFD07A3}" destId="{9BA96641-9800-499F-8045-0A77ECFDE612}" srcOrd="1" destOrd="0" presId="urn:microsoft.com/office/officeart/2005/8/layout/hierarchy1"/>
    <dgm:cxn modelId="{D5A8B47F-1BF7-481C-BE5C-468C5C38333A}" type="presParOf" srcId="{538FDAF5-5FC5-4047-ADA0-AA873C0786E2}" destId="{C6C2B1EA-14A4-4D1E-AF6E-D02741AD7045}" srcOrd="1" destOrd="0" presId="urn:microsoft.com/office/officeart/2005/8/layout/hierarchy1"/>
    <dgm:cxn modelId="{8DD167D1-7086-48F9-9706-8DAE7B395E32}" type="presParOf" srcId="{C6C2B1EA-14A4-4D1E-AF6E-D02741AD7045}" destId="{28FE544B-540E-44C8-B151-C84B399F7160}" srcOrd="0" destOrd="0" presId="urn:microsoft.com/office/officeart/2005/8/layout/hierarchy1"/>
    <dgm:cxn modelId="{90CFE2B6-2307-4501-AEB8-FF2E7F6342D5}" type="presParOf" srcId="{C6C2B1EA-14A4-4D1E-AF6E-D02741AD7045}" destId="{79662642-1FB4-42FB-A98D-3A2977D30173}" srcOrd="1" destOrd="0" presId="urn:microsoft.com/office/officeart/2005/8/layout/hierarchy1"/>
    <dgm:cxn modelId="{4B23FCB1-CF32-4BFD-996C-F74A1B20F021}" type="presParOf" srcId="{79662642-1FB4-42FB-A98D-3A2977D30173}" destId="{AC6CDF64-39D6-4F06-8EC4-74E3B4FE4078}" srcOrd="0" destOrd="0" presId="urn:microsoft.com/office/officeart/2005/8/layout/hierarchy1"/>
    <dgm:cxn modelId="{0D3B1C9D-8F30-47E9-88B4-6D639A5861D1}" type="presParOf" srcId="{AC6CDF64-39D6-4F06-8EC4-74E3B4FE4078}" destId="{B7660993-1381-4A73-B48A-54413FE23A20}" srcOrd="0" destOrd="0" presId="urn:microsoft.com/office/officeart/2005/8/layout/hierarchy1"/>
    <dgm:cxn modelId="{0F7084D8-85FE-44E3-80C8-E2EC23DDE7A1}" type="presParOf" srcId="{AC6CDF64-39D6-4F06-8EC4-74E3B4FE4078}" destId="{C1EF43A1-57D8-4EA7-AD9A-2B3DC3FEB395}" srcOrd="1" destOrd="0" presId="urn:microsoft.com/office/officeart/2005/8/layout/hierarchy1"/>
    <dgm:cxn modelId="{AE5960AB-F2F1-447E-ADFB-629A0B03C02C}" type="presParOf" srcId="{79662642-1FB4-42FB-A98D-3A2977D30173}" destId="{1BEBDFFE-1BF6-4006-8FB8-99AEC0873F00}" srcOrd="1" destOrd="0" presId="urn:microsoft.com/office/officeart/2005/8/layout/hierarchy1"/>
    <dgm:cxn modelId="{89352E49-4B1A-4996-BAA0-0BD734FA40F4}" type="presParOf" srcId="{C6C2B1EA-14A4-4D1E-AF6E-D02741AD7045}" destId="{87337AA3-226F-4957-938C-6F1BCD047265}" srcOrd="2" destOrd="0" presId="urn:microsoft.com/office/officeart/2005/8/layout/hierarchy1"/>
    <dgm:cxn modelId="{23FA5A6D-4AC3-43E0-81EA-C97C7B1743F3}" type="presParOf" srcId="{C6C2B1EA-14A4-4D1E-AF6E-D02741AD7045}" destId="{63185376-4706-49DD-AF94-63022F1A939F}" srcOrd="3" destOrd="0" presId="urn:microsoft.com/office/officeart/2005/8/layout/hierarchy1"/>
    <dgm:cxn modelId="{EBEFB14D-8F55-4ADB-814F-3845A382A383}" type="presParOf" srcId="{63185376-4706-49DD-AF94-63022F1A939F}" destId="{290ED6DA-AB28-407E-B8B4-822AA4B7371E}" srcOrd="0" destOrd="0" presId="urn:microsoft.com/office/officeart/2005/8/layout/hierarchy1"/>
    <dgm:cxn modelId="{98F2E91B-4D6D-4961-91F5-65F1B0321EB3}" type="presParOf" srcId="{290ED6DA-AB28-407E-B8B4-822AA4B7371E}" destId="{B3D0FBF6-D4E9-404E-87D6-6BBF7093C94C}" srcOrd="0" destOrd="0" presId="urn:microsoft.com/office/officeart/2005/8/layout/hierarchy1"/>
    <dgm:cxn modelId="{A3EABB16-7693-4B02-B27E-E47C181AE168}" type="presParOf" srcId="{290ED6DA-AB28-407E-B8B4-822AA4B7371E}" destId="{DE079657-BC49-4CDC-A5A8-5651C2A55CA7}" srcOrd="1" destOrd="0" presId="urn:microsoft.com/office/officeart/2005/8/layout/hierarchy1"/>
    <dgm:cxn modelId="{3C3C1C75-C139-4AFA-82AD-1F004B5B07B7}" type="presParOf" srcId="{63185376-4706-49DD-AF94-63022F1A939F}" destId="{460B7EC3-0C45-44B7-9DC2-4E6F4378BE2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37AA3-226F-4957-938C-6F1BCD047265}">
      <dsp:nvSpPr>
        <dsp:cNvPr id="0" name=""/>
        <dsp:cNvSpPr/>
      </dsp:nvSpPr>
      <dsp:spPr>
        <a:xfrm>
          <a:off x="3907723" y="4285584"/>
          <a:ext cx="508008" cy="535236"/>
        </a:xfrm>
        <a:custGeom>
          <a:avLst/>
          <a:gdLst/>
          <a:ahLst/>
          <a:cxnLst/>
          <a:rect l="0" t="0" r="0" b="0"/>
          <a:pathLst>
            <a:path>
              <a:moveTo>
                <a:pt x="0" y="0"/>
              </a:moveTo>
              <a:lnTo>
                <a:pt x="0" y="380664"/>
              </a:lnTo>
              <a:lnTo>
                <a:pt x="508008" y="380664"/>
              </a:lnTo>
              <a:lnTo>
                <a:pt x="508008" y="535236"/>
              </a:lnTo>
            </a:path>
          </a:pathLst>
        </a:custGeom>
        <a:noFill/>
        <a:ln w="9525"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sp>
    <dsp:sp modelId="{28FE544B-540E-44C8-B151-C84B399F7160}">
      <dsp:nvSpPr>
        <dsp:cNvPr id="0" name=""/>
        <dsp:cNvSpPr/>
      </dsp:nvSpPr>
      <dsp:spPr>
        <a:xfrm>
          <a:off x="3377723" y="4285584"/>
          <a:ext cx="529999" cy="436531"/>
        </a:xfrm>
        <a:custGeom>
          <a:avLst/>
          <a:gdLst/>
          <a:ahLst/>
          <a:cxnLst/>
          <a:rect l="0" t="0" r="0" b="0"/>
          <a:pathLst>
            <a:path>
              <a:moveTo>
                <a:pt x="529999" y="0"/>
              </a:moveTo>
              <a:lnTo>
                <a:pt x="529999" y="281958"/>
              </a:lnTo>
              <a:lnTo>
                <a:pt x="0" y="281958"/>
              </a:lnTo>
              <a:lnTo>
                <a:pt x="0" y="436531"/>
              </a:lnTo>
            </a:path>
          </a:pathLst>
        </a:custGeom>
        <a:noFill/>
        <a:ln w="9525"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sp>
    <dsp:sp modelId="{5EFFCB4F-F801-48FA-8A52-F1E89BD43F3C}">
      <dsp:nvSpPr>
        <dsp:cNvPr id="0" name=""/>
        <dsp:cNvSpPr/>
      </dsp:nvSpPr>
      <dsp:spPr>
        <a:xfrm>
          <a:off x="3686791" y="2472111"/>
          <a:ext cx="220932" cy="453822"/>
        </a:xfrm>
        <a:custGeom>
          <a:avLst/>
          <a:gdLst/>
          <a:ahLst/>
          <a:cxnLst/>
          <a:rect l="0" t="0" r="0" b="0"/>
          <a:pathLst>
            <a:path>
              <a:moveTo>
                <a:pt x="0" y="0"/>
              </a:moveTo>
              <a:lnTo>
                <a:pt x="0" y="299250"/>
              </a:lnTo>
              <a:lnTo>
                <a:pt x="220932" y="299250"/>
              </a:lnTo>
              <a:lnTo>
                <a:pt x="220932" y="453822"/>
              </a:lnTo>
            </a:path>
          </a:pathLst>
        </a:custGeom>
        <a:noFill/>
        <a:ln w="9525"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sp>
    <dsp:sp modelId="{2E49E80B-FAAE-4B1A-A0F9-384BC4F87B0C}">
      <dsp:nvSpPr>
        <dsp:cNvPr id="0" name=""/>
        <dsp:cNvSpPr/>
      </dsp:nvSpPr>
      <dsp:spPr>
        <a:xfrm>
          <a:off x="3489034" y="930311"/>
          <a:ext cx="197756" cy="482271"/>
        </a:xfrm>
        <a:custGeom>
          <a:avLst/>
          <a:gdLst/>
          <a:ahLst/>
          <a:cxnLst/>
          <a:rect l="0" t="0" r="0" b="0"/>
          <a:pathLst>
            <a:path>
              <a:moveTo>
                <a:pt x="0" y="0"/>
              </a:moveTo>
              <a:lnTo>
                <a:pt x="0" y="327698"/>
              </a:lnTo>
              <a:lnTo>
                <a:pt x="197756" y="327698"/>
              </a:lnTo>
              <a:lnTo>
                <a:pt x="197756" y="482271"/>
              </a:lnTo>
            </a:path>
          </a:pathLst>
        </a:custGeom>
        <a:noFill/>
        <a:ln w="9525"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sp>
    <dsp:sp modelId="{8ABCB8DC-3979-45F4-A82E-268BD1A0F860}">
      <dsp:nvSpPr>
        <dsp:cNvPr id="0" name=""/>
        <dsp:cNvSpPr/>
      </dsp:nvSpPr>
      <dsp:spPr>
        <a:xfrm>
          <a:off x="2654760" y="-129216"/>
          <a:ext cx="1668548" cy="1059528"/>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3F5C06C3-DAD7-49E2-8275-F77D393E4138}">
      <dsp:nvSpPr>
        <dsp:cNvPr id="0" name=""/>
        <dsp:cNvSpPr/>
      </dsp:nvSpPr>
      <dsp:spPr>
        <a:xfrm>
          <a:off x="2840154" y="46908"/>
          <a:ext cx="1668548" cy="1059528"/>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4-H Youth Development Program Representative </a:t>
          </a:r>
        </a:p>
      </dsp:txBody>
      <dsp:txXfrm>
        <a:off x="2871187" y="77941"/>
        <a:ext cx="1606482" cy="997462"/>
      </dsp:txXfrm>
    </dsp:sp>
    <dsp:sp modelId="{269FFB94-5C3A-4D7F-BC29-D89A2E792239}">
      <dsp:nvSpPr>
        <dsp:cNvPr id="0" name=""/>
        <dsp:cNvSpPr/>
      </dsp:nvSpPr>
      <dsp:spPr>
        <a:xfrm>
          <a:off x="2852516" y="1412583"/>
          <a:ext cx="1668548" cy="1059528"/>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0CCD9AF3-4F64-42A9-AB66-307CE4D0ABB5}">
      <dsp:nvSpPr>
        <dsp:cNvPr id="0" name=""/>
        <dsp:cNvSpPr/>
      </dsp:nvSpPr>
      <dsp:spPr>
        <a:xfrm>
          <a:off x="3037911" y="1588707"/>
          <a:ext cx="1668548" cy="1059528"/>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Leader’s Council </a:t>
          </a:r>
          <a:r>
            <a:rPr lang="en-US" sz="1600" kern="1200" dirty="0"/>
            <a:t>(Comprised of Community Club Leaders) </a:t>
          </a:r>
        </a:p>
      </dsp:txBody>
      <dsp:txXfrm>
        <a:off x="3068944" y="1619740"/>
        <a:ext cx="1606482" cy="997462"/>
      </dsp:txXfrm>
    </dsp:sp>
    <dsp:sp modelId="{83BDBBFF-B16A-41D6-8787-45A4A55023AB}">
      <dsp:nvSpPr>
        <dsp:cNvPr id="0" name=""/>
        <dsp:cNvSpPr/>
      </dsp:nvSpPr>
      <dsp:spPr>
        <a:xfrm>
          <a:off x="2978008" y="2925934"/>
          <a:ext cx="1859430" cy="1359650"/>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9BA96641-9800-499F-8045-0A77ECFDE612}">
      <dsp:nvSpPr>
        <dsp:cNvPr id="0" name=""/>
        <dsp:cNvSpPr/>
      </dsp:nvSpPr>
      <dsp:spPr>
        <a:xfrm>
          <a:off x="3163402" y="3102058"/>
          <a:ext cx="1859430" cy="135965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Community Club</a:t>
          </a:r>
        </a:p>
        <a:p>
          <a:pPr marL="0" lvl="0" indent="0" algn="ctr" defTabSz="711200">
            <a:lnSpc>
              <a:spcPct val="90000"/>
            </a:lnSpc>
            <a:spcBef>
              <a:spcPct val="0"/>
            </a:spcBef>
            <a:spcAft>
              <a:spcPct val="35000"/>
            </a:spcAft>
            <a:buNone/>
          </a:pPr>
          <a:r>
            <a:rPr lang="en-US" sz="1600" kern="1200" dirty="0"/>
            <a:t>Club Officers (Youth) </a:t>
          </a:r>
        </a:p>
        <a:p>
          <a:pPr marL="0" lvl="0" indent="0" algn="ctr" defTabSz="711200">
            <a:lnSpc>
              <a:spcPct val="90000"/>
            </a:lnSpc>
            <a:spcBef>
              <a:spcPct val="0"/>
            </a:spcBef>
            <a:spcAft>
              <a:spcPct val="35000"/>
            </a:spcAft>
            <a:buNone/>
          </a:pPr>
          <a:r>
            <a:rPr lang="en-US" sz="1600" kern="1200" dirty="0"/>
            <a:t>Club Management</a:t>
          </a:r>
        </a:p>
        <a:p>
          <a:pPr marL="0" lvl="0" indent="0" algn="ctr" defTabSz="711200">
            <a:lnSpc>
              <a:spcPct val="90000"/>
            </a:lnSpc>
            <a:spcBef>
              <a:spcPct val="0"/>
            </a:spcBef>
            <a:spcAft>
              <a:spcPct val="35000"/>
            </a:spcAft>
            <a:buNone/>
          </a:pPr>
          <a:r>
            <a:rPr lang="en-US" sz="1600" kern="1200" dirty="0"/>
            <a:t>(Adults) </a:t>
          </a:r>
        </a:p>
      </dsp:txBody>
      <dsp:txXfrm>
        <a:off x="3203225" y="3141881"/>
        <a:ext cx="1779784" cy="1280004"/>
      </dsp:txXfrm>
    </dsp:sp>
    <dsp:sp modelId="{B7660993-1381-4A73-B48A-54413FE23A20}">
      <dsp:nvSpPr>
        <dsp:cNvPr id="0" name=""/>
        <dsp:cNvSpPr/>
      </dsp:nvSpPr>
      <dsp:spPr>
        <a:xfrm>
          <a:off x="3018051" y="4722115"/>
          <a:ext cx="719344" cy="273358"/>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C1EF43A1-57D8-4EA7-AD9A-2B3DC3FEB395}">
      <dsp:nvSpPr>
        <dsp:cNvPr id="0" name=""/>
        <dsp:cNvSpPr/>
      </dsp:nvSpPr>
      <dsp:spPr>
        <a:xfrm>
          <a:off x="3203445" y="4898240"/>
          <a:ext cx="719344" cy="273358"/>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Project</a:t>
          </a:r>
        </a:p>
      </dsp:txBody>
      <dsp:txXfrm>
        <a:off x="3211451" y="4906246"/>
        <a:ext cx="703332" cy="257346"/>
      </dsp:txXfrm>
    </dsp:sp>
    <dsp:sp modelId="{B3D0FBF6-D4E9-404E-87D6-6BBF7093C94C}">
      <dsp:nvSpPr>
        <dsp:cNvPr id="0" name=""/>
        <dsp:cNvSpPr/>
      </dsp:nvSpPr>
      <dsp:spPr>
        <a:xfrm>
          <a:off x="4099875" y="4820821"/>
          <a:ext cx="631712" cy="265422"/>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DE079657-BC49-4CDC-A5A8-5651C2A55CA7}">
      <dsp:nvSpPr>
        <dsp:cNvPr id="0" name=""/>
        <dsp:cNvSpPr/>
      </dsp:nvSpPr>
      <dsp:spPr>
        <a:xfrm>
          <a:off x="4285269" y="4996945"/>
          <a:ext cx="631712" cy="265422"/>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Project</a:t>
          </a:r>
        </a:p>
      </dsp:txBody>
      <dsp:txXfrm>
        <a:off x="4293043" y="5004719"/>
        <a:ext cx="616164" cy="2498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C01A6E55-6505-4335-9DEA-037D10D75A96}" type="datetimeFigureOut">
              <a:rPr lang="en-US" smtClean="0"/>
              <a:pPr/>
              <a:t>11/12/2019</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9DB6740E-2993-42F5-AF20-C01046F239C2}" type="slidenum">
              <a:rPr lang="en-US" smtClean="0"/>
              <a:pPr/>
              <a:t>‹#›</a:t>
            </a:fld>
            <a:endParaRPr lang="en-US"/>
          </a:p>
        </p:txBody>
      </p:sp>
    </p:spTree>
    <p:extLst>
      <p:ext uri="{BB962C8B-B14F-4D97-AF65-F5344CB8AC3E}">
        <p14:creationId xmlns:p14="http://schemas.microsoft.com/office/powerpoint/2010/main" val="95096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 unique training today.  It is being provided by the volunteers who area actually donating their time to a role you may be interested in.    We are here today because a number of clubs are in “transition” this means their club leader may be graduating out, their term may be done, they may want to allow new leadership, whatever the reason.</a:t>
            </a:r>
          </a:p>
          <a:p>
            <a:r>
              <a:rPr lang="en-US" dirty="0"/>
              <a:t> </a:t>
            </a:r>
          </a:p>
        </p:txBody>
      </p:sp>
      <p:sp>
        <p:nvSpPr>
          <p:cNvPr id="4" name="Slide Number Placeholder 3"/>
          <p:cNvSpPr>
            <a:spLocks noGrp="1"/>
          </p:cNvSpPr>
          <p:nvPr>
            <p:ph type="sldNum" sz="quarter" idx="10"/>
          </p:nvPr>
        </p:nvSpPr>
        <p:spPr/>
        <p:txBody>
          <a:bodyPr/>
          <a:lstStyle/>
          <a:p>
            <a:fld id="{9DB6740E-2993-42F5-AF20-C01046F239C2}" type="slidenum">
              <a:rPr lang="en-US" smtClean="0"/>
              <a:pPr/>
              <a:t>1</a:t>
            </a:fld>
            <a:endParaRPr lang="en-US"/>
          </a:p>
        </p:txBody>
      </p:sp>
    </p:spTree>
    <p:extLst>
      <p:ext uri="{BB962C8B-B14F-4D97-AF65-F5344CB8AC3E}">
        <p14:creationId xmlns:p14="http://schemas.microsoft.com/office/powerpoint/2010/main" val="408104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how the local program is structured….</a:t>
            </a:r>
          </a:p>
        </p:txBody>
      </p:sp>
      <p:sp>
        <p:nvSpPr>
          <p:cNvPr id="4" name="Slide Number Placeholder 3"/>
          <p:cNvSpPr>
            <a:spLocks noGrp="1"/>
          </p:cNvSpPr>
          <p:nvPr>
            <p:ph type="sldNum" sz="quarter" idx="10"/>
          </p:nvPr>
        </p:nvSpPr>
        <p:spPr/>
        <p:txBody>
          <a:bodyPr/>
          <a:lstStyle/>
          <a:p>
            <a:fld id="{9DB6740E-2993-42F5-AF20-C01046F239C2}" type="slidenum">
              <a:rPr lang="en-US" smtClean="0"/>
              <a:pPr/>
              <a:t>2</a:t>
            </a:fld>
            <a:endParaRPr lang="en-US"/>
          </a:p>
        </p:txBody>
      </p:sp>
    </p:spTree>
    <p:extLst>
      <p:ext uri="{BB962C8B-B14F-4D97-AF65-F5344CB8AC3E}">
        <p14:creationId xmlns:p14="http://schemas.microsoft.com/office/powerpoint/2010/main" val="2123160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had to boil the club program down to one document  it would be the Program Planning Guide.   Get ready – if its not found in this guide as a club goal, your club </a:t>
            </a:r>
            <a:r>
              <a:rPr lang="en-US" dirty="0" err="1"/>
              <a:t>doenst</a:t>
            </a:r>
            <a:r>
              <a:rPr lang="en-US" dirty="0"/>
              <a:t> need to be doing it.    If you club can’t pull together more volunteers  do not add more activities or events to the club.  Only do what is required here in the planner.   These are the requirements.  Make sure your club </a:t>
            </a:r>
            <a:r>
              <a:rPr lang="en-US" dirty="0" err="1"/>
              <a:t>paretns</a:t>
            </a:r>
            <a:r>
              <a:rPr lang="en-US" dirty="0"/>
              <a:t>. Adult volunteer and officer know </a:t>
            </a:r>
            <a:r>
              <a:rPr lang="en-US" dirty="0" err="1"/>
              <a:t>KNOW</a:t>
            </a:r>
            <a:r>
              <a:rPr lang="en-US" dirty="0"/>
              <a:t> this document exists. </a:t>
            </a:r>
          </a:p>
        </p:txBody>
      </p:sp>
      <p:sp>
        <p:nvSpPr>
          <p:cNvPr id="4" name="Slide Number Placeholder 3"/>
          <p:cNvSpPr>
            <a:spLocks noGrp="1"/>
          </p:cNvSpPr>
          <p:nvPr>
            <p:ph type="sldNum" sz="quarter" idx="10"/>
          </p:nvPr>
        </p:nvSpPr>
        <p:spPr/>
        <p:txBody>
          <a:bodyPr/>
          <a:lstStyle/>
          <a:p>
            <a:fld id="{9DB6740E-2993-42F5-AF20-C01046F239C2}" type="slidenum">
              <a:rPr lang="en-US" smtClean="0"/>
              <a:pPr/>
              <a:t>5</a:t>
            </a:fld>
            <a:endParaRPr lang="en-US"/>
          </a:p>
        </p:txBody>
      </p:sp>
    </p:spTree>
    <p:extLst>
      <p:ext uri="{BB962C8B-B14F-4D97-AF65-F5344CB8AC3E}">
        <p14:creationId xmlns:p14="http://schemas.microsoft.com/office/powerpoint/2010/main" val="67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the club management and club leadership start? I highly suggest drafting a </a:t>
            </a:r>
            <a:r>
              <a:rPr lang="en-US" dirty="0" err="1"/>
              <a:t>calender</a:t>
            </a:r>
            <a:r>
              <a:rPr lang="en-US" dirty="0"/>
              <a:t> for next year just about now.  I have an example of a county </a:t>
            </a:r>
            <a:r>
              <a:rPr lang="en-US" dirty="0" err="1"/>
              <a:t>calender</a:t>
            </a:r>
            <a:r>
              <a:rPr lang="en-US" dirty="0"/>
              <a:t> on the table. Other clubs may have examples to share </a:t>
            </a:r>
          </a:p>
        </p:txBody>
      </p:sp>
      <p:sp>
        <p:nvSpPr>
          <p:cNvPr id="4" name="Slide Number Placeholder 3"/>
          <p:cNvSpPr>
            <a:spLocks noGrp="1"/>
          </p:cNvSpPr>
          <p:nvPr>
            <p:ph type="sldNum" sz="quarter" idx="10"/>
          </p:nvPr>
        </p:nvSpPr>
        <p:spPr/>
        <p:txBody>
          <a:bodyPr/>
          <a:lstStyle/>
          <a:p>
            <a:fld id="{9DB6740E-2993-42F5-AF20-C01046F239C2}" type="slidenum">
              <a:rPr lang="en-US" smtClean="0"/>
              <a:pPr/>
              <a:t>7</a:t>
            </a:fld>
            <a:endParaRPr lang="en-US"/>
          </a:p>
        </p:txBody>
      </p:sp>
    </p:spTree>
    <p:extLst>
      <p:ext uri="{BB962C8B-B14F-4D97-AF65-F5344CB8AC3E}">
        <p14:creationId xmlns:p14="http://schemas.microsoft.com/office/powerpoint/2010/main" val="180483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 take a look of some of the recognized volunteer positions and some that have been created.   See the Officer Manual   Here is the officer advisor. A role for an adult who works directly with the officers. The time needed is  -</a:t>
            </a:r>
          </a:p>
        </p:txBody>
      </p:sp>
      <p:sp>
        <p:nvSpPr>
          <p:cNvPr id="4" name="Slide Number Placeholder 3"/>
          <p:cNvSpPr>
            <a:spLocks noGrp="1"/>
          </p:cNvSpPr>
          <p:nvPr>
            <p:ph type="sldNum" sz="quarter" idx="10"/>
          </p:nvPr>
        </p:nvSpPr>
        <p:spPr/>
        <p:txBody>
          <a:bodyPr/>
          <a:lstStyle/>
          <a:p>
            <a:fld id="{9DB6740E-2993-42F5-AF20-C01046F239C2}" type="slidenum">
              <a:rPr lang="en-US" smtClean="0"/>
              <a:pPr/>
              <a:t>9</a:t>
            </a:fld>
            <a:endParaRPr lang="en-US"/>
          </a:p>
        </p:txBody>
      </p:sp>
    </p:spTree>
    <p:extLst>
      <p:ext uri="{BB962C8B-B14F-4D97-AF65-F5344CB8AC3E}">
        <p14:creationId xmlns:p14="http://schemas.microsoft.com/office/powerpoint/2010/main" val="2697145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size of your club and the activities that take place – related the Program planning guide,  this adult volunteers work with the Club leaders long with the officers to stay on top the </a:t>
            </a:r>
            <a:r>
              <a:rPr lang="en-US" dirty="0" err="1"/>
              <a:t>detiasl</a:t>
            </a:r>
            <a:r>
              <a:rPr lang="en-US" dirty="0"/>
              <a:t> in a way that a vice president cannot.  Shopping, note taking, calling, confirming, sign up sheets, driving members, taking money, making calls during the workday.</a:t>
            </a:r>
          </a:p>
        </p:txBody>
      </p:sp>
      <p:sp>
        <p:nvSpPr>
          <p:cNvPr id="4" name="Slide Number Placeholder 3"/>
          <p:cNvSpPr>
            <a:spLocks noGrp="1"/>
          </p:cNvSpPr>
          <p:nvPr>
            <p:ph type="sldNum" sz="quarter" idx="10"/>
          </p:nvPr>
        </p:nvSpPr>
        <p:spPr/>
        <p:txBody>
          <a:bodyPr/>
          <a:lstStyle/>
          <a:p>
            <a:fld id="{9DB6740E-2993-42F5-AF20-C01046F239C2}" type="slidenum">
              <a:rPr lang="en-US" smtClean="0"/>
              <a:pPr/>
              <a:t>10</a:t>
            </a:fld>
            <a:endParaRPr lang="en-US"/>
          </a:p>
        </p:txBody>
      </p:sp>
    </p:spTree>
    <p:extLst>
      <p:ext uri="{BB962C8B-B14F-4D97-AF65-F5344CB8AC3E}">
        <p14:creationId xmlns:p14="http://schemas.microsoft.com/office/powerpoint/2010/main" val="188497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B6740E-2993-42F5-AF20-C01046F239C2}" type="slidenum">
              <a:rPr lang="en-US" smtClean="0"/>
              <a:pPr/>
              <a:t>16</a:t>
            </a:fld>
            <a:endParaRPr lang="en-US"/>
          </a:p>
        </p:txBody>
      </p:sp>
    </p:spTree>
    <p:extLst>
      <p:ext uri="{BB962C8B-B14F-4D97-AF65-F5344CB8AC3E}">
        <p14:creationId xmlns:p14="http://schemas.microsoft.com/office/powerpoint/2010/main" val="222206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85927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A59D664-D367-41BE-902C-A2B6F4A6F70B}" type="datetimeFigureOut">
              <a:rPr lang="en-US" altLang="en-US"/>
              <a:pPr/>
              <a:t>11/12/2019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6A78C28-E89C-4AA9-A73B-E7B63237BBE8}" type="slidenum">
              <a:rPr lang="en-US" altLang="en-US"/>
              <a:pPr/>
              <a:t>‹#›</a:t>
            </a:fld>
            <a:endParaRPr lang="en-US" altLang="en-US"/>
          </a:p>
        </p:txBody>
      </p:sp>
    </p:spTree>
    <p:extLst>
      <p:ext uri="{BB962C8B-B14F-4D97-AF65-F5344CB8AC3E}">
        <p14:creationId xmlns:p14="http://schemas.microsoft.com/office/powerpoint/2010/main" val="292551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33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356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08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635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06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77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188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F93F5F8-A789-4502-9463-0F8C5D969A67}" type="datetimeFigureOut">
              <a:rPr lang="en-US" altLang="en-US"/>
              <a:pPr/>
              <a:t>11/12/2019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51346F-642B-44C0-96F7-6C29DD5C5034}" type="slidenum">
              <a:rPr lang="en-US" altLang="en-US"/>
              <a:pPr/>
              <a:t>‹#›</a:t>
            </a:fld>
            <a:endParaRPr lang="en-US" altLang="en-US"/>
          </a:p>
        </p:txBody>
      </p:sp>
    </p:spTree>
    <p:extLst>
      <p:ext uri="{BB962C8B-B14F-4D97-AF65-F5344CB8AC3E}">
        <p14:creationId xmlns:p14="http://schemas.microsoft.com/office/powerpoint/2010/main" val="229756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Wave+ANRLogo_4-H.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5275" y="5808663"/>
            <a:ext cx="88519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5304708-C786-49CF-9F95-672272C0E0B5}" type="datetimeFigureOut">
              <a:rPr lang="en-US" altLang="en-US"/>
              <a:pPr/>
              <a:t>11/12/2019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6442D20-BB28-49C8-A557-18E7D294219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pRYIM2TZjRFF7M&amp;tbnid=4ht7OnJglYV_xM:&amp;ved=0CAUQjRw&amp;url=http://green.uwex.edu/4-h-youth-development/leadersambassadors/&amp;ei=3KYLU8G2CcO3rQHqiYCgCA&amp;bvm=bv.61725948,d.b2I&amp;psig=AFQjCNH8MBsyqacfcOsrbSmY9UpyqP9y9A&amp;ust=1393358918314312"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m/url?sa=i&amp;rct=j&amp;q=&amp;esrc=s&amp;source=images&amp;cd=&amp;cad=rja&amp;docid=7qnJK-CcxQwDEM&amp;tbnid=IWsXUgM9_OzI6M:&amp;ved=0CAUQjRw&amp;url=http://jefferson.wsu.edu/youth/&amp;ei=GKgLU_SAPMiorgHYyIGICQ&amp;bvm=bv.61725948,d.b2I&amp;psig=AFQjCNH8MBsyqacfcOsrbSmY9UpyqP9y9A&amp;ust=1393358918314312"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4"/>
          <p:cNvSpPr>
            <a:spLocks noGrp="1"/>
          </p:cNvSpPr>
          <p:nvPr>
            <p:ph type="title"/>
          </p:nvPr>
        </p:nvSpPr>
        <p:spPr>
          <a:xfrm>
            <a:off x="457200" y="457200"/>
            <a:ext cx="8229600" cy="1143000"/>
          </a:xfrm>
        </p:spPr>
        <p:txBody>
          <a:bodyPr/>
          <a:lstStyle/>
          <a:p>
            <a:r>
              <a:rPr lang="en-US" altLang="en-US" sz="4000" dirty="0">
                <a:solidFill>
                  <a:srgbClr val="008000"/>
                </a:solidFill>
              </a:rPr>
              <a:t>4-H Youth Development </a:t>
            </a:r>
            <a:br>
              <a:rPr lang="en-US" altLang="en-US" sz="4000" dirty="0">
                <a:solidFill>
                  <a:srgbClr val="008000"/>
                </a:solidFill>
              </a:rPr>
            </a:br>
            <a:r>
              <a:rPr lang="en-US" altLang="en-US" sz="2400" dirty="0">
                <a:solidFill>
                  <a:srgbClr val="008000"/>
                </a:solidFill>
              </a:rPr>
              <a:t>A University of California Positive Youth Development Program   </a:t>
            </a:r>
          </a:p>
        </p:txBody>
      </p:sp>
      <p:sp>
        <p:nvSpPr>
          <p:cNvPr id="5122" name="Content Placeholder 1"/>
          <p:cNvSpPr>
            <a:spLocks noGrp="1"/>
          </p:cNvSpPr>
          <p:nvPr>
            <p:ph sz="half" idx="1"/>
          </p:nvPr>
        </p:nvSpPr>
        <p:spPr>
          <a:xfrm>
            <a:off x="457200" y="1857896"/>
            <a:ext cx="3657601" cy="3894512"/>
          </a:xfrm>
        </p:spPr>
        <p:txBody>
          <a:bodyPr/>
          <a:lstStyle/>
          <a:p>
            <a:pPr marL="0" indent="0">
              <a:buNone/>
            </a:pPr>
            <a:endParaRPr lang="en-US" sz="2400" dirty="0">
              <a:latin typeface="Georgia" pitchFamily="18" charset="0"/>
            </a:endParaRPr>
          </a:p>
          <a:p>
            <a:pPr marL="0" indent="0" algn="ctr">
              <a:buNone/>
            </a:pPr>
            <a:r>
              <a:rPr lang="en-US" sz="2400" dirty="0">
                <a:latin typeface="+mj-lt"/>
              </a:rPr>
              <a:t>The University of California 4-H Youth Development Program engages youth in reaching their fullest potential while advancing the field of youth development.</a:t>
            </a:r>
            <a:endParaRPr lang="en-US" altLang="en-US" sz="2400" dirty="0">
              <a:latin typeface="+mj-lt"/>
            </a:endParaRPr>
          </a:p>
        </p:txBody>
      </p:sp>
      <p:pic>
        <p:nvPicPr>
          <p:cNvPr id="5125" name="Picture 5" descr="http://green.uwex.edu/files/2010/06/Leading-The-Way.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268" y="1985682"/>
            <a:ext cx="381000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8643"/>
            <a:ext cx="7772400" cy="1470025"/>
          </a:xfrm>
        </p:spPr>
        <p:txBody>
          <a:bodyPr/>
          <a:lstStyle/>
          <a:p>
            <a:r>
              <a:rPr lang="en-US" sz="2800" b="1" dirty="0"/>
              <a:t>Committee Advisor </a:t>
            </a:r>
            <a:r>
              <a:rPr lang="en-US" sz="2800" dirty="0"/>
              <a:t>– an adult volunteer to assist and provide support to the youth Committee Chair </a:t>
            </a:r>
          </a:p>
        </p:txBody>
      </p:sp>
      <p:sp>
        <p:nvSpPr>
          <p:cNvPr id="3" name="Subtitle 2"/>
          <p:cNvSpPr>
            <a:spLocks noGrp="1"/>
          </p:cNvSpPr>
          <p:nvPr>
            <p:ph type="subTitle" idx="1"/>
          </p:nvPr>
        </p:nvSpPr>
        <p:spPr>
          <a:xfrm>
            <a:off x="1371600" y="1854200"/>
            <a:ext cx="6400800" cy="1752600"/>
          </a:xfrm>
        </p:spPr>
        <p:txBody>
          <a:bodyPr/>
          <a:lstStyle/>
          <a:p>
            <a:r>
              <a:rPr lang="en-US" sz="2400" b="1" dirty="0">
                <a:solidFill>
                  <a:schemeClr val="tx1"/>
                </a:solidFill>
              </a:rPr>
              <a:t>Areas could include:</a:t>
            </a:r>
          </a:p>
          <a:p>
            <a:pPr algn="l"/>
            <a:r>
              <a:rPr lang="en-US" sz="2400" dirty="0">
                <a:solidFill>
                  <a:schemeClr val="tx1"/>
                </a:solidFill>
              </a:rPr>
              <a:t>Club Fundraisers</a:t>
            </a:r>
          </a:p>
          <a:p>
            <a:pPr algn="l"/>
            <a:r>
              <a:rPr lang="en-US" sz="2400" dirty="0">
                <a:solidFill>
                  <a:schemeClr val="tx1"/>
                </a:solidFill>
              </a:rPr>
              <a:t>Club Community service</a:t>
            </a:r>
          </a:p>
          <a:p>
            <a:pPr algn="l"/>
            <a:r>
              <a:rPr lang="en-US" sz="2400" dirty="0">
                <a:solidFill>
                  <a:schemeClr val="tx1"/>
                </a:solidFill>
              </a:rPr>
              <a:t>Club social events/parties</a:t>
            </a:r>
          </a:p>
          <a:p>
            <a:pPr algn="l"/>
            <a:r>
              <a:rPr lang="en-US" sz="2400" dirty="0">
                <a:solidFill>
                  <a:schemeClr val="tx1"/>
                </a:solidFill>
              </a:rPr>
              <a:t>Club Outreach </a:t>
            </a:r>
          </a:p>
          <a:p>
            <a:pPr algn="l"/>
            <a:endParaRPr lang="en-US" sz="1800" dirty="0"/>
          </a:p>
        </p:txBody>
      </p:sp>
      <p:pic>
        <p:nvPicPr>
          <p:cNvPr id="5" name="Picture 4"/>
          <p:cNvPicPr>
            <a:picLocks noChangeAspect="1"/>
          </p:cNvPicPr>
          <p:nvPr/>
        </p:nvPicPr>
        <p:blipFill>
          <a:blip r:embed="rId3"/>
          <a:stretch>
            <a:fillRect/>
          </a:stretch>
        </p:blipFill>
        <p:spPr>
          <a:xfrm>
            <a:off x="3679148" y="3972503"/>
            <a:ext cx="2512291" cy="1884218"/>
          </a:xfrm>
          <a:prstGeom prst="rect">
            <a:avLst/>
          </a:prstGeom>
        </p:spPr>
      </p:pic>
      <p:pic>
        <p:nvPicPr>
          <p:cNvPr id="6" name="Picture 5"/>
          <p:cNvPicPr>
            <a:picLocks noChangeAspect="1"/>
          </p:cNvPicPr>
          <p:nvPr/>
        </p:nvPicPr>
        <p:blipFill rotWithShape="1">
          <a:blip r:embed="rId4"/>
          <a:srcRect l="13981" r="8958" b="3953"/>
          <a:stretch/>
        </p:blipFill>
        <p:spPr>
          <a:xfrm flipH="1">
            <a:off x="1371600" y="4147993"/>
            <a:ext cx="1898968" cy="1708728"/>
          </a:xfrm>
          <a:prstGeom prst="rect">
            <a:avLst/>
          </a:prstGeom>
        </p:spPr>
      </p:pic>
      <p:pic>
        <p:nvPicPr>
          <p:cNvPr id="8" name="Picture 7"/>
          <p:cNvPicPr>
            <a:picLocks noChangeAspect="1"/>
          </p:cNvPicPr>
          <p:nvPr/>
        </p:nvPicPr>
        <p:blipFill rotWithShape="1">
          <a:blip r:embed="rId5"/>
          <a:srcRect l="5657" t="16431" r="29798" b="16364"/>
          <a:stretch/>
        </p:blipFill>
        <p:spPr>
          <a:xfrm>
            <a:off x="5837383" y="2211242"/>
            <a:ext cx="2850484" cy="2225965"/>
          </a:xfrm>
          <a:prstGeom prst="rect">
            <a:avLst/>
          </a:prstGeom>
        </p:spPr>
      </p:pic>
    </p:spTree>
    <p:extLst>
      <p:ext uri="{BB962C8B-B14F-4D97-AF65-F5344CB8AC3E}">
        <p14:creationId xmlns:p14="http://schemas.microsoft.com/office/powerpoint/2010/main" val="2910101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22913"/>
            <a:ext cx="9144000" cy="566738"/>
          </a:xfrm>
        </p:spPr>
        <p:txBody>
          <a:bodyPr/>
          <a:lstStyle/>
          <a:p>
            <a:pPr algn="ctr"/>
            <a:r>
              <a:rPr lang="en-US" sz="4400" dirty="0"/>
              <a:t>Enrollment Advisor(s)</a:t>
            </a:r>
          </a:p>
        </p:txBody>
      </p:sp>
      <p:pic>
        <p:nvPicPr>
          <p:cNvPr id="7" name="Picture Placeholder 6"/>
          <p:cNvPicPr>
            <a:picLocks noGrp="1" noChangeAspect="1"/>
          </p:cNvPicPr>
          <p:nvPr>
            <p:ph type="pic" idx="1"/>
          </p:nvPr>
        </p:nvPicPr>
        <p:blipFill rotWithShape="1">
          <a:blip r:embed="rId2"/>
          <a:srcRect l="22214" t="7779" b="21064"/>
          <a:stretch/>
        </p:blipFill>
        <p:spPr>
          <a:xfrm>
            <a:off x="2308167" y="1281546"/>
            <a:ext cx="4267634" cy="2927927"/>
          </a:xfrm>
        </p:spPr>
      </p:pic>
      <p:sp>
        <p:nvSpPr>
          <p:cNvPr id="5" name="Text Placeholder 4"/>
          <p:cNvSpPr>
            <a:spLocks noGrp="1"/>
          </p:cNvSpPr>
          <p:nvPr>
            <p:ph type="body" sz="half" idx="2"/>
          </p:nvPr>
        </p:nvSpPr>
        <p:spPr>
          <a:xfrm>
            <a:off x="1311564" y="4608945"/>
            <a:ext cx="6811710" cy="1759957"/>
          </a:xfrm>
        </p:spPr>
        <p:txBody>
          <a:bodyPr/>
          <a:lstStyle/>
          <a:p>
            <a:r>
              <a:rPr lang="en-US" sz="1800" dirty="0"/>
              <a:t>Volunteers who can  gather, organize, input, manage, correct and  update both member and adult enrollment information in 4honline.  Most work is done during June, July, August or September depending on your club’s enrollment season.  Requires being a volunteer to have access to all family/member information.  Comes with office support!</a:t>
            </a:r>
          </a:p>
        </p:txBody>
      </p:sp>
    </p:spTree>
    <p:extLst>
      <p:ext uri="{BB962C8B-B14F-4D97-AF65-F5344CB8AC3E}">
        <p14:creationId xmlns:p14="http://schemas.microsoft.com/office/powerpoint/2010/main" val="369584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3200" b="1" dirty="0"/>
              <a:t>Technology Advisor </a:t>
            </a:r>
            <a:r>
              <a:rPr lang="en-US" sz="3200" dirty="0"/>
              <a:t>– </a:t>
            </a:r>
            <a:r>
              <a:rPr lang="en-US" sz="1800" dirty="0"/>
              <a:t>adults who can help manage storing information digitally, manage club websites or Shutterfly sites, create spreadsheets, upload photos, train youth or adults, encourage projects to use technology and so on.</a:t>
            </a:r>
          </a:p>
        </p:txBody>
      </p:sp>
      <p:pic>
        <p:nvPicPr>
          <p:cNvPr id="5" name="Picture 4"/>
          <p:cNvPicPr>
            <a:picLocks noChangeAspect="1"/>
          </p:cNvPicPr>
          <p:nvPr/>
        </p:nvPicPr>
        <p:blipFill rotWithShape="1">
          <a:blip r:embed="rId2"/>
          <a:srcRect l="19162" t="4454" r="20733"/>
          <a:stretch/>
        </p:blipFill>
        <p:spPr>
          <a:xfrm>
            <a:off x="4775200" y="1533236"/>
            <a:ext cx="3389746" cy="3367808"/>
          </a:xfrm>
          <a:prstGeom prst="rect">
            <a:avLst/>
          </a:prstGeom>
          <a:ln>
            <a:solidFill>
              <a:schemeClr val="accent1"/>
            </a:solidFill>
          </a:ln>
        </p:spPr>
      </p:pic>
      <p:pic>
        <p:nvPicPr>
          <p:cNvPr id="1026" name="Picture 2" descr="Image result for computer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384" y="3634365"/>
            <a:ext cx="20002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igital camera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541" y="1353272"/>
            <a:ext cx="2281093" cy="228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32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57200" y="517236"/>
            <a:ext cx="3615070" cy="5210715"/>
          </a:xfrm>
        </p:spPr>
        <p:txBody>
          <a:bodyPr/>
          <a:lstStyle/>
          <a:p>
            <a:r>
              <a:rPr lang="en-US" sz="2400" b="1" dirty="0"/>
              <a:t>Record Book Advisor</a:t>
            </a:r>
          </a:p>
          <a:p>
            <a:r>
              <a:rPr lang="en-US" sz="1800" dirty="0"/>
              <a:t>One or more adults who will research and provide training for the 4-H Record Book.</a:t>
            </a:r>
          </a:p>
          <a:p>
            <a:r>
              <a:rPr lang="en-US" sz="1800" dirty="0"/>
              <a:t>Explore ways to keep members updated all year in their efforts. </a:t>
            </a:r>
          </a:p>
          <a:p>
            <a:r>
              <a:rPr lang="en-US" sz="1800" dirty="0"/>
              <a:t>Organizes and set goals with members for Star Ranks.</a:t>
            </a:r>
          </a:p>
          <a:p>
            <a:r>
              <a:rPr lang="en-US" sz="1800" dirty="0"/>
              <a:t>Provides workshops, </a:t>
            </a:r>
            <a:r>
              <a:rPr lang="en-US" sz="1800" dirty="0" err="1"/>
              <a:t>newsnotes</a:t>
            </a:r>
            <a:r>
              <a:rPr lang="en-US" sz="1800" dirty="0"/>
              <a:t> articles, “cheat sheets”, Teen Leader training, new member assistance or other ideas that keep the tradition of the record book alive!</a:t>
            </a:r>
          </a:p>
          <a:p>
            <a:r>
              <a:rPr lang="en-US" sz="1800" dirty="0"/>
              <a:t>Sets the date of record books being due long in advance. </a:t>
            </a:r>
          </a:p>
        </p:txBody>
      </p:sp>
      <p:pic>
        <p:nvPicPr>
          <p:cNvPr id="2052" name="Picture 4" descr="Image result for 4-H record boo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19598" y="293947"/>
            <a:ext cx="3218743" cy="24327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4-H record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7143">
            <a:off x="5125490" y="2858654"/>
            <a:ext cx="2247885" cy="286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00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10" name="Picture Placeholder 9"/>
          <p:cNvPicPr>
            <a:picLocks noGrp="1" noChangeAspect="1"/>
          </p:cNvPicPr>
          <p:nvPr>
            <p:ph type="pic" idx="1"/>
          </p:nvPr>
        </p:nvPicPr>
        <p:blipFill rotWithShape="1">
          <a:blip r:embed="rId2"/>
          <a:srcRect t="19993" r="-2" b="-2"/>
          <a:stretch/>
        </p:blipFill>
        <p:spPr bwMode="auto">
          <a:xfrm>
            <a:off x="20" y="10"/>
            <a:ext cx="3492988"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798798" y="629267"/>
            <a:ext cx="4860570" cy="1676603"/>
          </a:xfrm>
        </p:spPr>
        <p:txBody>
          <a:bodyPr vert="horz" lIns="91440" tIns="45720" rIns="91440" bIns="45720" rtlCol="0" anchor="ctr">
            <a:normAutofit/>
          </a:bodyPr>
          <a:lstStyle/>
          <a:p>
            <a:pPr defTabSz="914400" eaLnBrk="1" hangingPunct="1">
              <a:lnSpc>
                <a:spcPct val="90000"/>
              </a:lnSpc>
            </a:pPr>
            <a:r>
              <a:rPr lang="en-US" sz="4000" dirty="0">
                <a:ea typeface="+mj-ea"/>
                <a:cs typeface="+mj-cs"/>
              </a:rPr>
              <a:t>Treasury Advisor</a:t>
            </a:r>
          </a:p>
        </p:txBody>
      </p:sp>
      <p:sp>
        <p:nvSpPr>
          <p:cNvPr id="7" name="Text Placeholder 6"/>
          <p:cNvSpPr>
            <a:spLocks noGrp="1"/>
          </p:cNvSpPr>
          <p:nvPr>
            <p:ph type="body" sz="half" idx="2"/>
          </p:nvPr>
        </p:nvSpPr>
        <p:spPr>
          <a:xfrm>
            <a:off x="3798799" y="1765005"/>
            <a:ext cx="4860569" cy="4458815"/>
          </a:xfrm>
        </p:spPr>
        <p:txBody>
          <a:bodyPr vert="horz" lIns="91440" tIns="45720" rIns="91440" bIns="45720" rtlCol="0">
            <a:normAutofit/>
          </a:bodyPr>
          <a:lstStyle/>
          <a:p>
            <a:pPr indent="-228600" defTabSz="914400" eaLnBrk="1" hangingPunct="1">
              <a:lnSpc>
                <a:spcPct val="90000"/>
              </a:lnSpc>
              <a:buFont typeface="Arial" panose="020B0604020202020204" pitchFamily="34" charset="0"/>
              <a:buChar char="•"/>
            </a:pPr>
            <a:r>
              <a:rPr lang="en-US" sz="2800" dirty="0">
                <a:ea typeface="+mn-ea"/>
                <a:cs typeface="+mn-cs"/>
              </a:rPr>
              <a:t>The volunteer who works directly with the club Treasurer and Club Leader to manage the club’s finances.</a:t>
            </a:r>
          </a:p>
          <a:p>
            <a:pPr indent="-228600" defTabSz="914400" eaLnBrk="1" hangingPunct="1">
              <a:lnSpc>
                <a:spcPct val="90000"/>
              </a:lnSpc>
              <a:buFont typeface="Arial" panose="020B0604020202020204" pitchFamily="34" charset="0"/>
              <a:buChar char="•"/>
            </a:pPr>
            <a:r>
              <a:rPr lang="en-US" sz="2800" dirty="0">
                <a:ea typeface="+mn-ea"/>
                <a:cs typeface="+mn-cs"/>
              </a:rPr>
              <a:t>Can provide monthly updates</a:t>
            </a:r>
          </a:p>
          <a:p>
            <a:pPr marL="457200" indent="-457200" defTabSz="914400" eaLnBrk="1" hangingPunct="1">
              <a:lnSpc>
                <a:spcPct val="90000"/>
              </a:lnSpc>
              <a:buFont typeface="Arial" panose="020B0604020202020204" pitchFamily="34" charset="0"/>
              <a:buChar char="•"/>
            </a:pPr>
            <a:r>
              <a:rPr lang="en-US" sz="2800" dirty="0">
                <a:ea typeface="+mn-ea"/>
                <a:cs typeface="+mn-cs"/>
              </a:rPr>
              <a:t>Must have reviewed 4-H financial policy and is able to follow 4-H Treasury Manual</a:t>
            </a:r>
          </a:p>
          <a:p>
            <a:pPr marL="457200" indent="-457200" defTabSz="914400" eaLnBrk="1" hangingPunct="1">
              <a:lnSpc>
                <a:spcPct val="90000"/>
              </a:lnSpc>
              <a:buFont typeface="Arial" panose="020B0604020202020204" pitchFamily="34" charset="0"/>
              <a:buChar char="•"/>
            </a:pPr>
            <a:r>
              <a:rPr lang="en-US" sz="2800" dirty="0">
                <a:ea typeface="+mn-ea"/>
                <a:cs typeface="+mn-cs"/>
              </a:rPr>
              <a:t>Has access to club banking</a:t>
            </a:r>
          </a:p>
          <a:p>
            <a:pPr marL="457200" indent="-457200" defTabSz="914400" eaLnBrk="1" hangingPunct="1">
              <a:lnSpc>
                <a:spcPct val="90000"/>
              </a:lnSpc>
              <a:buFont typeface="Arial" panose="020B0604020202020204" pitchFamily="34" charset="0"/>
              <a:buChar char="•"/>
            </a:pPr>
            <a:r>
              <a:rPr lang="en-US" sz="2800" dirty="0">
                <a:ea typeface="+mn-ea"/>
                <a:cs typeface="+mn-cs"/>
              </a:rPr>
              <a:t>Plans ahead for club needs! </a:t>
            </a:r>
          </a:p>
        </p:txBody>
      </p:sp>
    </p:spTree>
    <p:extLst>
      <p:ext uri="{BB962C8B-B14F-4D97-AF65-F5344CB8AC3E}">
        <p14:creationId xmlns:p14="http://schemas.microsoft.com/office/powerpoint/2010/main" val="3000177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5755"/>
            <a:ext cx="9144000" cy="797706"/>
          </a:xfrm>
        </p:spPr>
        <p:txBody>
          <a:bodyPr/>
          <a:lstStyle/>
          <a:p>
            <a:pPr algn="ctr"/>
            <a:r>
              <a:rPr lang="en-US" sz="2800" dirty="0"/>
              <a:t>New Member greeter/ Beginning 4-H project </a:t>
            </a:r>
          </a:p>
        </p:txBody>
      </p:sp>
      <p:sp>
        <p:nvSpPr>
          <p:cNvPr id="5" name="Text Placeholder 4"/>
          <p:cNvSpPr>
            <a:spLocks noGrp="1"/>
          </p:cNvSpPr>
          <p:nvPr>
            <p:ph type="body" idx="1"/>
          </p:nvPr>
        </p:nvSpPr>
        <p:spPr>
          <a:xfrm>
            <a:off x="722313" y="3714433"/>
            <a:ext cx="7772400" cy="2039822"/>
          </a:xfrm>
        </p:spPr>
        <p:txBody>
          <a:bodyPr/>
          <a:lstStyle/>
          <a:p>
            <a:r>
              <a:rPr lang="en-US" sz="1800" dirty="0">
                <a:solidFill>
                  <a:schemeClr val="tx1"/>
                </a:solidFill>
              </a:rPr>
              <a:t>The </a:t>
            </a:r>
            <a:r>
              <a:rPr lang="en-US" sz="1800" b="1" dirty="0">
                <a:solidFill>
                  <a:schemeClr val="tx1"/>
                </a:solidFill>
              </a:rPr>
              <a:t>New Member  </a:t>
            </a:r>
            <a:r>
              <a:rPr lang="en-US" sz="1800" dirty="0">
                <a:solidFill>
                  <a:schemeClr val="tx1"/>
                </a:solidFill>
              </a:rPr>
              <a:t>can focus on new families and members.  This helps to “engage” the family early to ensure they understand the club expectations.  </a:t>
            </a:r>
          </a:p>
          <a:p>
            <a:r>
              <a:rPr lang="en-US" sz="1800" dirty="0">
                <a:solidFill>
                  <a:schemeClr val="tx1"/>
                </a:solidFill>
              </a:rPr>
              <a:t>Volunteer may greet parents and members at club meeting monthly with new handout, make calls or follow up with questions. </a:t>
            </a:r>
          </a:p>
          <a:p>
            <a:r>
              <a:rPr lang="en-US" sz="1800" dirty="0">
                <a:solidFill>
                  <a:schemeClr val="tx1"/>
                </a:solidFill>
              </a:rPr>
              <a:t>The </a:t>
            </a:r>
            <a:r>
              <a:rPr lang="en-US" sz="1800" b="1" dirty="0">
                <a:solidFill>
                  <a:schemeClr val="tx1"/>
                </a:solidFill>
              </a:rPr>
              <a:t>Beginning 4-H Project </a:t>
            </a:r>
            <a:r>
              <a:rPr lang="en-US" sz="1800" dirty="0">
                <a:solidFill>
                  <a:schemeClr val="tx1"/>
                </a:solidFill>
              </a:rPr>
              <a:t>dives deep into the program and the club to bring families closer together.  This should develop commitment.</a:t>
            </a:r>
          </a:p>
        </p:txBody>
      </p:sp>
      <p:pic>
        <p:nvPicPr>
          <p:cNvPr id="3074" name="Picture 2" descr="Image result for 4-H new me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639" y="1162685"/>
            <a:ext cx="2727319" cy="21069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4-H program y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748" y="1231437"/>
            <a:ext cx="3216932" cy="211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399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9332"/>
            <a:ext cx="9144000" cy="1470025"/>
          </a:xfrm>
        </p:spPr>
        <p:txBody>
          <a:bodyPr/>
          <a:lstStyle/>
          <a:p>
            <a:r>
              <a:rPr lang="en-US" sz="3600" b="1" dirty="0"/>
              <a:t>Youth -Adult partnerships </a:t>
            </a:r>
            <a:br>
              <a:rPr lang="en-US" sz="3600" b="1" dirty="0"/>
            </a:br>
            <a:r>
              <a:rPr lang="en-US" sz="3600" b="1" dirty="0"/>
              <a:t> Why should it matter to me? </a:t>
            </a:r>
          </a:p>
        </p:txBody>
      </p:sp>
      <p:sp>
        <p:nvSpPr>
          <p:cNvPr id="3" name="Subtitle 2"/>
          <p:cNvSpPr>
            <a:spLocks noGrp="1"/>
          </p:cNvSpPr>
          <p:nvPr>
            <p:ph type="subTitle" idx="1"/>
          </p:nvPr>
        </p:nvSpPr>
        <p:spPr>
          <a:xfrm>
            <a:off x="776177" y="1760798"/>
            <a:ext cx="7761767" cy="3373004"/>
          </a:xfrm>
        </p:spPr>
        <p:txBody>
          <a:bodyPr/>
          <a:lstStyle/>
          <a:p>
            <a:r>
              <a:rPr lang="en-US" sz="1800" i="1" dirty="0">
                <a:solidFill>
                  <a:srgbClr val="008000"/>
                </a:solidFill>
              </a:rPr>
              <a:t>Youth-adult partnerships take place when youth and adults plan, learn and work together, with both groups sharing equally in the decision-making process. This dynamic is very different than many relationships in which adults take the leadership roles and youth are assigned inferior roles, or programs where youth make all the decisions while the adults sit back and watch</a:t>
            </a:r>
          </a:p>
          <a:p>
            <a:pPr marL="285750" indent="-285750" algn="l">
              <a:buFont typeface="Wingdings" panose="05000000000000000000" pitchFamily="2" charset="2"/>
              <a:buChar char="§"/>
            </a:pPr>
            <a:r>
              <a:rPr lang="en-US" sz="1600" dirty="0">
                <a:solidFill>
                  <a:schemeClr val="tx1"/>
                </a:solidFill>
              </a:rPr>
              <a:t>Youth and adults share equally in the decision making process.</a:t>
            </a:r>
          </a:p>
          <a:p>
            <a:pPr marL="285750" indent="-285750" algn="l">
              <a:buFont typeface="Wingdings" panose="05000000000000000000" pitchFamily="2" charset="2"/>
              <a:buChar char="§"/>
            </a:pPr>
            <a:r>
              <a:rPr lang="en-US" sz="1600" dirty="0">
                <a:solidFill>
                  <a:schemeClr val="tx1"/>
                </a:solidFill>
              </a:rPr>
              <a:t>Together, youth and adults achieve better results than either would if working alone.</a:t>
            </a:r>
          </a:p>
          <a:p>
            <a:pPr marL="285750" indent="-285750" algn="l">
              <a:buFont typeface="Wingdings" panose="05000000000000000000" pitchFamily="2" charset="2"/>
              <a:buChar char="§"/>
            </a:pPr>
            <a:r>
              <a:rPr lang="en-US" sz="1600" dirty="0">
                <a:solidFill>
                  <a:schemeClr val="tx1"/>
                </a:solidFill>
              </a:rPr>
              <a:t>Roles for youth and adults are authentic and meaningful.</a:t>
            </a:r>
          </a:p>
          <a:p>
            <a:pPr marL="285750" indent="-285750" algn="l">
              <a:buFont typeface="Wingdings" panose="05000000000000000000" pitchFamily="2" charset="2"/>
              <a:buChar char="§"/>
            </a:pPr>
            <a:r>
              <a:rPr lang="en-US" sz="1600" dirty="0">
                <a:solidFill>
                  <a:schemeClr val="tx1"/>
                </a:solidFill>
              </a:rPr>
              <a:t>Youth and adults learn together and serve as resources for one another.</a:t>
            </a:r>
          </a:p>
          <a:p>
            <a:pPr marL="285750" indent="-285750" algn="l">
              <a:buFont typeface="Wingdings" panose="05000000000000000000" pitchFamily="2" charset="2"/>
              <a:buChar char="§"/>
            </a:pPr>
            <a:r>
              <a:rPr lang="en-US" sz="1600" dirty="0">
                <a:solidFill>
                  <a:schemeClr val="tx1"/>
                </a:solidFill>
              </a:rPr>
              <a:t>Each group is treated with respect and dignity by the other group.</a:t>
            </a:r>
          </a:p>
          <a:p>
            <a:endParaRPr lang="en-US" sz="1800" dirty="0">
              <a:solidFill>
                <a:srgbClr val="008000"/>
              </a:solidFill>
            </a:endParaRPr>
          </a:p>
        </p:txBody>
      </p:sp>
      <p:sp>
        <p:nvSpPr>
          <p:cNvPr id="4" name="TextBox 3"/>
          <p:cNvSpPr txBox="1"/>
          <p:nvPr/>
        </p:nvSpPr>
        <p:spPr>
          <a:xfrm>
            <a:off x="1" y="5225243"/>
            <a:ext cx="9143999" cy="369332"/>
          </a:xfrm>
          <a:prstGeom prst="rect">
            <a:avLst/>
          </a:prstGeom>
          <a:noFill/>
        </p:spPr>
        <p:txBody>
          <a:bodyPr wrap="square" rtlCol="0">
            <a:spAutoFit/>
          </a:bodyPr>
          <a:lstStyle/>
          <a:p>
            <a:pPr algn="ctr"/>
            <a:r>
              <a:rPr lang="en-US" dirty="0"/>
              <a:t>http://4h.ucanr.edu/About/Framework/YAP/</a:t>
            </a:r>
          </a:p>
        </p:txBody>
      </p:sp>
    </p:spTree>
    <p:extLst>
      <p:ext uri="{BB962C8B-B14F-4D97-AF65-F5344CB8AC3E}">
        <p14:creationId xmlns:p14="http://schemas.microsoft.com/office/powerpoint/2010/main" val="1008238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991" t="3575" r="19394" b="6566"/>
          <a:stretch/>
        </p:blipFill>
        <p:spPr>
          <a:xfrm>
            <a:off x="1736436" y="592975"/>
            <a:ext cx="5634182" cy="5135418"/>
          </a:xfrm>
          <a:prstGeom prst="rect">
            <a:avLst/>
          </a:prstGeom>
        </p:spPr>
      </p:pic>
      <p:sp>
        <p:nvSpPr>
          <p:cNvPr id="5" name="TextBox 4"/>
          <p:cNvSpPr txBox="1"/>
          <p:nvPr/>
        </p:nvSpPr>
        <p:spPr>
          <a:xfrm>
            <a:off x="0" y="173182"/>
            <a:ext cx="9144000" cy="523220"/>
          </a:xfrm>
          <a:prstGeom prst="rect">
            <a:avLst/>
          </a:prstGeom>
          <a:noFill/>
        </p:spPr>
        <p:txBody>
          <a:bodyPr wrap="square" rtlCol="0">
            <a:spAutoFit/>
          </a:bodyPr>
          <a:lstStyle/>
          <a:p>
            <a:pPr algn="ctr"/>
            <a:r>
              <a:rPr lang="en-US" sz="2800" b="1" dirty="0"/>
              <a:t>Resources for Club Volunteers - State 4-H webpage </a:t>
            </a:r>
          </a:p>
        </p:txBody>
      </p:sp>
    </p:spTree>
    <p:extLst>
      <p:ext uri="{BB962C8B-B14F-4D97-AF65-F5344CB8AC3E}">
        <p14:creationId xmlns:p14="http://schemas.microsoft.com/office/powerpoint/2010/main" val="4235172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81890"/>
            <a:ext cx="8229600" cy="738909"/>
          </a:xfrm>
        </p:spPr>
        <p:txBody>
          <a:bodyPr/>
          <a:lstStyle/>
          <a:p>
            <a:r>
              <a:rPr lang="en-US" sz="2800" dirty="0"/>
              <a:t>Upcoming Summer Training for Adults and Youth </a:t>
            </a:r>
          </a:p>
        </p:txBody>
      </p:sp>
      <p:pic>
        <p:nvPicPr>
          <p:cNvPr id="9" name="Content Placeholder 8"/>
          <p:cNvPicPr>
            <a:picLocks noGrp="1" noChangeAspect="1"/>
          </p:cNvPicPr>
          <p:nvPr>
            <p:ph sz="half" idx="1"/>
          </p:nvPr>
        </p:nvPicPr>
        <p:blipFill>
          <a:blip r:embed="rId2"/>
          <a:stretch>
            <a:fillRect/>
          </a:stretch>
        </p:blipFill>
        <p:spPr>
          <a:xfrm>
            <a:off x="871356" y="1320799"/>
            <a:ext cx="3426187" cy="4433889"/>
          </a:xfrm>
        </p:spPr>
      </p:pic>
      <p:pic>
        <p:nvPicPr>
          <p:cNvPr id="11" name="Content Placeholder 10"/>
          <p:cNvPicPr>
            <a:picLocks noGrp="1" noChangeAspect="1"/>
          </p:cNvPicPr>
          <p:nvPr>
            <p:ph sz="half" idx="2"/>
          </p:nvPr>
        </p:nvPicPr>
        <p:blipFill>
          <a:blip r:embed="rId3"/>
          <a:stretch>
            <a:fillRect/>
          </a:stretch>
        </p:blipFill>
        <p:spPr>
          <a:xfrm>
            <a:off x="4711699" y="1147599"/>
            <a:ext cx="3561699" cy="4607089"/>
          </a:xfrm>
        </p:spPr>
      </p:pic>
    </p:spTree>
    <p:extLst>
      <p:ext uri="{BB962C8B-B14F-4D97-AF65-F5344CB8AC3E}">
        <p14:creationId xmlns:p14="http://schemas.microsoft.com/office/powerpoint/2010/main" val="697133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print Shamrocks  this would also be a good gift for a 4-H leaders!!!: "/>
          <p:cNvPicPr>
            <a:picLocks noChangeAspect="1" noChangeArrowheads="1"/>
          </p:cNvPicPr>
          <p:nvPr/>
        </p:nvPicPr>
        <p:blipFill rotWithShape="1">
          <a:blip r:embed="rId2">
            <a:extLst>
              <a:ext uri="{28A0092B-C50C-407E-A947-70E740481C1C}">
                <a14:useLocalDpi xmlns:a14="http://schemas.microsoft.com/office/drawing/2010/main" val="0"/>
              </a:ext>
            </a:extLst>
          </a:blip>
          <a:srcRect l="21938" t="2093" r="20497" b="53084"/>
          <a:stretch/>
        </p:blipFill>
        <p:spPr bwMode="auto">
          <a:xfrm>
            <a:off x="6022108" y="508000"/>
            <a:ext cx="2438400" cy="2530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rshey Kiss Clovers-- We have found a new 4-H demo! :): "/>
          <p:cNvPicPr>
            <a:picLocks noChangeAspect="1" noChangeArrowheads="1"/>
          </p:cNvPicPr>
          <p:nvPr/>
        </p:nvPicPr>
        <p:blipFill rotWithShape="1">
          <a:blip r:embed="rId3">
            <a:extLst>
              <a:ext uri="{28A0092B-C50C-407E-A947-70E740481C1C}">
                <a14:useLocalDpi xmlns:a14="http://schemas.microsoft.com/office/drawing/2010/main" val="0"/>
              </a:ext>
            </a:extLst>
          </a:blip>
          <a:srcRect l="19211" t="4860" r="19742" b="11313"/>
          <a:stretch/>
        </p:blipFill>
        <p:spPr bwMode="auto">
          <a:xfrm>
            <a:off x="891309" y="3195782"/>
            <a:ext cx="1856509" cy="1911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08000"/>
            <a:ext cx="4276436" cy="1631216"/>
          </a:xfrm>
          <a:prstGeom prst="rect">
            <a:avLst/>
          </a:prstGeom>
          <a:noFill/>
        </p:spPr>
        <p:txBody>
          <a:bodyPr wrap="square" rtlCol="0">
            <a:spAutoFit/>
          </a:bodyPr>
          <a:lstStyle/>
          <a:p>
            <a:r>
              <a:rPr lang="en-US" sz="2000" dirty="0"/>
              <a:t>Thanking volunteers – Think about hand written cards, home made treats, US mail stamps, 4-H Mall items, speeches,  artwork,  and even just a warm “thank you” is important.</a:t>
            </a:r>
          </a:p>
        </p:txBody>
      </p:sp>
      <p:pic>
        <p:nvPicPr>
          <p:cNvPr id="1032" name="Picture 8" descr="Thanks for always going the EXTRA mil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60" y="2484582"/>
            <a:ext cx="2441479" cy="366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812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25035730"/>
              </p:ext>
            </p:extLst>
          </p:nvPr>
        </p:nvGraphicFramePr>
        <p:xfrm>
          <a:off x="727286" y="365760"/>
          <a:ext cx="8035714" cy="5388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562022" y="434589"/>
            <a:ext cx="2402540" cy="2255447"/>
          </a:xfrm>
          <a:prstGeom prst="ellipse">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Wingdings" panose="05000000000000000000" pitchFamily="2" charset="2"/>
              <a:buChar char="v"/>
            </a:pPr>
            <a:r>
              <a:rPr lang="en-US" dirty="0">
                <a:solidFill>
                  <a:srgbClr val="008000"/>
                </a:solidFill>
              </a:rPr>
              <a:t>CALIFORNIA STATE 4-H OFFICES</a:t>
            </a:r>
          </a:p>
          <a:p>
            <a:pPr algn="ctr"/>
            <a:endParaRPr lang="en-US" dirty="0">
              <a:solidFill>
                <a:srgbClr val="008000"/>
              </a:solidFill>
            </a:endParaRPr>
          </a:p>
          <a:p>
            <a:pPr marL="285750" indent="-285750" algn="ctr">
              <a:buFont typeface="Wingdings" panose="05000000000000000000" pitchFamily="2" charset="2"/>
              <a:buChar char="v"/>
            </a:pPr>
            <a:r>
              <a:rPr lang="en-US" dirty="0">
                <a:solidFill>
                  <a:srgbClr val="008000"/>
                </a:solidFill>
              </a:rPr>
              <a:t>LOCAL PROGRAM ADVISORS  </a:t>
            </a:r>
          </a:p>
        </p:txBody>
      </p:sp>
      <p:sp>
        <p:nvSpPr>
          <p:cNvPr id="4" name="Down Arrow 3"/>
          <p:cNvSpPr/>
          <p:nvPr/>
        </p:nvSpPr>
        <p:spPr>
          <a:xfrm>
            <a:off x="251208" y="691343"/>
            <a:ext cx="621628" cy="1013010"/>
          </a:xfrm>
          <a:prstGeom prst="downArrow">
            <a:avLst/>
          </a:prstGeom>
          <a:solidFill>
            <a:schemeClr val="accent3">
              <a:lumMod val="20000"/>
              <a:lumOff val="8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955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jefferson.wsu.edu/wp-content/uploads/2013/06/4-H-Pledge-Color-trimmed.jpg?07b14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27" y="1845507"/>
            <a:ext cx="8067538" cy="3150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29469" y="748145"/>
            <a:ext cx="6567054" cy="954107"/>
          </a:xfrm>
          <a:prstGeom prst="rect">
            <a:avLst/>
          </a:prstGeom>
          <a:noFill/>
        </p:spPr>
        <p:txBody>
          <a:bodyPr wrap="square" rtlCol="0">
            <a:spAutoFit/>
          </a:bodyPr>
          <a:lstStyle/>
          <a:p>
            <a:r>
              <a:rPr lang="en-US" sz="2800" dirty="0"/>
              <a:t>Questions? Observations?  Tips? Challenges? Tylenol?</a:t>
            </a:r>
          </a:p>
        </p:txBody>
      </p:sp>
    </p:spTree>
    <p:extLst>
      <p:ext uri="{BB962C8B-B14F-4D97-AF65-F5344CB8AC3E}">
        <p14:creationId xmlns:p14="http://schemas.microsoft.com/office/powerpoint/2010/main" val="4196576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036" y="512618"/>
            <a:ext cx="8146473" cy="4832092"/>
          </a:xfrm>
          <a:prstGeom prst="rect">
            <a:avLst/>
          </a:prstGeom>
          <a:noFill/>
        </p:spPr>
        <p:txBody>
          <a:bodyPr wrap="square" rtlCol="0">
            <a:spAutoFit/>
          </a:bodyPr>
          <a:lstStyle/>
          <a:p>
            <a:r>
              <a:rPr lang="en-US" sz="1400" b="1" dirty="0"/>
              <a:t>Agreed Upon Club Management procedures for discussion:</a:t>
            </a:r>
          </a:p>
          <a:p>
            <a:r>
              <a:rPr lang="en-US" sz="1400" dirty="0"/>
              <a:t>Types of communication  (email, text, phone calls or meetings)</a:t>
            </a:r>
          </a:p>
          <a:p>
            <a:r>
              <a:rPr lang="en-US" sz="1400" dirty="0"/>
              <a:t>Responding in a timely manner so that the team can move forward or step aside.</a:t>
            </a:r>
          </a:p>
          <a:p>
            <a:r>
              <a:rPr lang="en-US" sz="1400" dirty="0"/>
              <a:t>Understanding the difference of Youth Leadership &amp; Club Management for the </a:t>
            </a:r>
            <a:r>
              <a:rPr lang="en-US" sz="1400"/>
              <a:t>club community.</a:t>
            </a:r>
            <a:endParaRPr lang="en-US" sz="1400" dirty="0"/>
          </a:p>
          <a:p>
            <a:r>
              <a:rPr lang="en-US" sz="1400" dirty="0"/>
              <a:t>Establishing an internal Club Management  calendar to follow  that is accessible to all  (</a:t>
            </a:r>
            <a:r>
              <a:rPr lang="en-US" sz="1400" dirty="0" err="1"/>
              <a:t>ie</a:t>
            </a:r>
            <a:r>
              <a:rPr lang="en-US" sz="1400" dirty="0"/>
              <a:t> Google doc) </a:t>
            </a:r>
          </a:p>
          <a:p>
            <a:r>
              <a:rPr lang="en-US" sz="1400" dirty="0"/>
              <a:t>Team decision making. Based upon timely input, clear communication, deadlines and accurate follow thru.</a:t>
            </a:r>
          </a:p>
          <a:p>
            <a:r>
              <a:rPr lang="en-US" sz="1400" dirty="0"/>
              <a:t>The team has agreed upon procedures for diagnosing, analyzing, and resolving teamwork problems and conflicts.  Each adult follows.</a:t>
            </a:r>
          </a:p>
          <a:p>
            <a:r>
              <a:rPr lang="en-US" sz="1400" dirty="0"/>
              <a:t>Participative leadership is practiced in  leading meetings, assigning tasks,  recording decisions and commitments,  assessing progress, holding team members accountable, and providing direction for the team.</a:t>
            </a:r>
          </a:p>
          <a:p>
            <a:r>
              <a:rPr lang="en-US" sz="1400" dirty="0"/>
              <a:t>The team creates an environment in which people are comfortable </a:t>
            </a:r>
            <a:r>
              <a:rPr lang="en-US" sz="1400" b="1" dirty="0"/>
              <a:t>taking reasonable risks</a:t>
            </a:r>
            <a:r>
              <a:rPr lang="en-US" sz="1400" dirty="0"/>
              <a:t> in communicating, advocating positions, and taking action. Team members trust each other.  </a:t>
            </a:r>
          </a:p>
          <a:p>
            <a:r>
              <a:rPr lang="en-US" sz="1400" dirty="0"/>
              <a:t>Team members are viewed as unique people with irreplaceable experiences, points of view, knowledge, and opinions to contribute.</a:t>
            </a:r>
          </a:p>
          <a:p>
            <a:r>
              <a:rPr lang="en-US" sz="1400" dirty="0"/>
              <a:t>Communication is open, honest, and respectful. Team members ask questions for clarity and spend their thought time listening deeply rather than forming rebuttals while their coworker is speaking.</a:t>
            </a:r>
          </a:p>
          <a:p>
            <a:r>
              <a:rPr lang="en-US" sz="1400" dirty="0"/>
              <a:t>Experienced (long time)  volunteers who provide guidance are honored.  Accepting  that past negative situations define future decisions or efforts. </a:t>
            </a:r>
          </a:p>
          <a:p>
            <a:r>
              <a:rPr lang="en-US" sz="1400" dirty="0"/>
              <a:t>Club Management members avoid leading, signing documents or directly guiding their own children. </a:t>
            </a:r>
          </a:p>
          <a:p>
            <a:r>
              <a:rPr lang="en-US" sz="1400" dirty="0"/>
              <a:t>Encouraging  the volunteer to modify their role, in witting, prior to the program year.</a:t>
            </a:r>
          </a:p>
          <a:p>
            <a:r>
              <a:rPr lang="en-US" sz="1400" b="1" dirty="0"/>
              <a:t>Add your team suggestions here:</a:t>
            </a:r>
          </a:p>
          <a:p>
            <a:r>
              <a:rPr lang="en-US" sz="1400" dirty="0"/>
              <a:t>  </a:t>
            </a:r>
          </a:p>
        </p:txBody>
      </p:sp>
    </p:spTree>
    <p:extLst>
      <p:ext uri="{BB962C8B-B14F-4D97-AF65-F5344CB8AC3E}">
        <p14:creationId xmlns:p14="http://schemas.microsoft.com/office/powerpoint/2010/main" val="205810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a:t>Who does what in a club?</a:t>
            </a:r>
            <a:r>
              <a:rPr lang="en-US" sz="1000" b="1" dirty="0"/>
              <a:t> </a:t>
            </a:r>
            <a:br>
              <a:rPr lang="en-US" sz="1000" b="1" dirty="0"/>
            </a:br>
            <a:r>
              <a:rPr lang="en-US" sz="2800" b="1" dirty="0"/>
              <a:t>It’s a partnership!</a:t>
            </a:r>
          </a:p>
        </p:txBody>
      </p:sp>
      <p:sp>
        <p:nvSpPr>
          <p:cNvPr id="3" name="Content Placeholder 2"/>
          <p:cNvSpPr>
            <a:spLocks noGrp="1"/>
          </p:cNvSpPr>
          <p:nvPr>
            <p:ph sz="half" idx="1"/>
          </p:nvPr>
        </p:nvSpPr>
        <p:spPr/>
        <p:txBody>
          <a:bodyPr/>
          <a:lstStyle/>
          <a:p>
            <a:r>
              <a:rPr lang="en-US" b="1" dirty="0"/>
              <a:t>Club Team</a:t>
            </a:r>
          </a:p>
          <a:p>
            <a:pPr marL="0" indent="0">
              <a:buNone/>
            </a:pPr>
            <a:r>
              <a:rPr lang="en-US" sz="2000" dirty="0"/>
              <a:t>The roles adults can fill to support the administrative tasks, training, research, treasury, communication, Council obligations, enrollment and more. </a:t>
            </a:r>
          </a:p>
          <a:p>
            <a:pPr marL="0" indent="0">
              <a:buNone/>
            </a:pPr>
            <a:r>
              <a:rPr lang="en-US" sz="2000" dirty="0"/>
              <a:t>This can be a one time volunteer role or ongoing during the year. </a:t>
            </a:r>
          </a:p>
          <a:p>
            <a:pPr marL="0" indent="0">
              <a:buNone/>
            </a:pPr>
            <a:r>
              <a:rPr lang="en-US" sz="2000" dirty="0"/>
              <a:t>All adult roles can turn in required information on-time.</a:t>
            </a:r>
          </a:p>
        </p:txBody>
      </p:sp>
      <p:sp>
        <p:nvSpPr>
          <p:cNvPr id="4" name="Content Placeholder 3"/>
          <p:cNvSpPr>
            <a:spLocks noGrp="1"/>
          </p:cNvSpPr>
          <p:nvPr>
            <p:ph sz="half" idx="2"/>
          </p:nvPr>
        </p:nvSpPr>
        <p:spPr/>
        <p:txBody>
          <a:bodyPr/>
          <a:lstStyle/>
          <a:p>
            <a:r>
              <a:rPr lang="en-US" b="1" dirty="0"/>
              <a:t>Youth Leadership</a:t>
            </a:r>
          </a:p>
          <a:p>
            <a:pPr marL="0" indent="0">
              <a:buNone/>
            </a:pPr>
            <a:r>
              <a:rPr lang="en-US" sz="1800" dirty="0"/>
              <a:t> </a:t>
            </a:r>
            <a:r>
              <a:rPr lang="en-US" sz="2000" dirty="0"/>
              <a:t>The Youth who have become an Officer, Junior or Teen Leader, Committee Chair or any position that provides direction for the  Community Club.</a:t>
            </a:r>
          </a:p>
          <a:p>
            <a:pPr marL="0" indent="0">
              <a:buNone/>
            </a:pPr>
            <a:r>
              <a:rPr lang="en-US" sz="2000" dirty="0"/>
              <a:t>These members should be actively involved in club planning, budgeting, planning and leading meetings, guiding youth and working with adults who assist to complete the work.</a:t>
            </a:r>
          </a:p>
        </p:txBody>
      </p:sp>
    </p:spTree>
    <p:extLst>
      <p:ext uri="{BB962C8B-B14F-4D97-AF65-F5344CB8AC3E}">
        <p14:creationId xmlns:p14="http://schemas.microsoft.com/office/powerpoint/2010/main" val="3554166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012" y="703728"/>
            <a:ext cx="7772400" cy="887506"/>
          </a:xfrm>
        </p:spPr>
        <p:txBody>
          <a:bodyPr rtlCol="0">
            <a:normAutofit fontScale="90000"/>
          </a:bodyPr>
          <a:lstStyle/>
          <a:p>
            <a:pPr fontAlgn="auto">
              <a:spcAft>
                <a:spcPts val="0"/>
              </a:spcAft>
              <a:defRPr/>
            </a:pPr>
            <a:r>
              <a:rPr lang="en-US" sz="4900" dirty="0">
                <a:solidFill>
                  <a:srgbClr val="008000"/>
                </a:solidFill>
                <a:ea typeface="+mj-ea"/>
                <a:cs typeface="+mj-cs"/>
              </a:rPr>
              <a:t>Volunteer roles for a    Community Club</a:t>
            </a:r>
            <a:br>
              <a:rPr lang="en-US" sz="3600" dirty="0">
                <a:solidFill>
                  <a:srgbClr val="008000"/>
                </a:solidFill>
                <a:ea typeface="+mj-ea"/>
                <a:cs typeface="+mj-cs"/>
              </a:rPr>
            </a:br>
            <a:endParaRPr lang="en-US" sz="3600" dirty="0">
              <a:solidFill>
                <a:srgbClr val="008000"/>
              </a:solidFill>
              <a:ea typeface="+mj-ea"/>
              <a:cs typeface="+mj-cs"/>
            </a:endParaRPr>
          </a:p>
        </p:txBody>
      </p:sp>
      <p:sp>
        <p:nvSpPr>
          <p:cNvPr id="3" name="Subtitle 2"/>
          <p:cNvSpPr>
            <a:spLocks noGrp="1"/>
          </p:cNvSpPr>
          <p:nvPr>
            <p:ph type="subTitle" idx="1"/>
          </p:nvPr>
        </p:nvSpPr>
        <p:spPr>
          <a:xfrm>
            <a:off x="694765" y="1735043"/>
            <a:ext cx="4854387" cy="4334063"/>
          </a:xfrm>
        </p:spPr>
        <p:txBody>
          <a:bodyPr numCol="2"/>
          <a:lstStyle/>
          <a:p>
            <a:pPr marL="457200" indent="-457200" algn="l">
              <a:buFont typeface="Arial" panose="020B0604020202020204" pitchFamily="34" charset="0"/>
              <a:buChar char="•"/>
            </a:pPr>
            <a:r>
              <a:rPr lang="en-US" sz="1800" b="1" dirty="0">
                <a:solidFill>
                  <a:schemeClr val="tx1"/>
                </a:solidFill>
              </a:rPr>
              <a:t>Officer Advisor </a:t>
            </a:r>
            <a:r>
              <a:rPr lang="en-US" altLang="en-US" sz="1800" dirty="0">
                <a:solidFill>
                  <a:schemeClr val="tx1"/>
                </a:solidFill>
              </a:rPr>
              <a:t> </a:t>
            </a:r>
          </a:p>
          <a:p>
            <a:pPr marL="457200" indent="-457200" algn="l">
              <a:buFont typeface="Arial" panose="020B0604020202020204" pitchFamily="34" charset="0"/>
              <a:buChar char="•"/>
            </a:pPr>
            <a:r>
              <a:rPr lang="en-US" sz="1800" b="1" dirty="0">
                <a:solidFill>
                  <a:schemeClr val="tx1"/>
                </a:solidFill>
              </a:rPr>
              <a:t>Club Enrollment</a:t>
            </a:r>
            <a:r>
              <a:rPr lang="en-US" sz="1800" dirty="0">
                <a:solidFill>
                  <a:schemeClr val="tx1"/>
                </a:solidFill>
              </a:rPr>
              <a:t> </a:t>
            </a:r>
            <a:r>
              <a:rPr lang="en-US" sz="1800" b="1" dirty="0">
                <a:solidFill>
                  <a:schemeClr val="tx1"/>
                </a:solidFill>
              </a:rPr>
              <a:t>volunteer(s)</a:t>
            </a:r>
            <a:r>
              <a:rPr lang="en-US" altLang="en-US" sz="1800" b="1" dirty="0">
                <a:solidFill>
                  <a:schemeClr val="tx1"/>
                </a:solidFill>
              </a:rPr>
              <a:t> </a:t>
            </a:r>
          </a:p>
          <a:p>
            <a:pPr marL="457200" indent="-457200" algn="l">
              <a:buFont typeface="Arial" panose="020B0604020202020204" pitchFamily="34" charset="0"/>
              <a:buChar char="•"/>
            </a:pPr>
            <a:r>
              <a:rPr lang="en-US" sz="1800" b="1" dirty="0">
                <a:solidFill>
                  <a:schemeClr val="tx1"/>
                </a:solidFill>
              </a:rPr>
              <a:t>Technology Adult Volunteer</a:t>
            </a:r>
            <a:r>
              <a:rPr lang="en-US" altLang="en-US" sz="1800" dirty="0">
                <a:solidFill>
                  <a:schemeClr val="tx1"/>
                </a:solidFill>
              </a:rPr>
              <a:t> </a:t>
            </a:r>
          </a:p>
          <a:p>
            <a:pPr marL="457200" indent="-457200" algn="l">
              <a:buFont typeface="Arial" panose="020B0604020202020204" pitchFamily="34" charset="0"/>
              <a:buChar char="•"/>
            </a:pPr>
            <a:r>
              <a:rPr lang="en-US" sz="1800" b="1" dirty="0">
                <a:solidFill>
                  <a:schemeClr val="tx1"/>
                </a:solidFill>
              </a:rPr>
              <a:t>Treasury Adult Volunteer</a:t>
            </a:r>
          </a:p>
          <a:p>
            <a:pPr marL="457200" indent="-457200" algn="l">
              <a:buFont typeface="Arial" panose="020B0604020202020204" pitchFamily="34" charset="0"/>
              <a:buChar char="•"/>
            </a:pPr>
            <a:r>
              <a:rPr lang="en-US" sz="1800" b="1" dirty="0">
                <a:solidFill>
                  <a:schemeClr val="tx1"/>
                </a:solidFill>
              </a:rPr>
              <a:t>Chair of Committees</a:t>
            </a:r>
            <a:endParaRPr lang="en-US" altLang="en-US" sz="1800" dirty="0">
              <a:solidFill>
                <a:schemeClr val="tx1"/>
              </a:solidFill>
            </a:endParaRPr>
          </a:p>
          <a:p>
            <a:pPr marL="457200" indent="-457200" algn="l">
              <a:buFont typeface="Arial" panose="020B0604020202020204" pitchFamily="34" charset="0"/>
              <a:buChar char="•"/>
            </a:pPr>
            <a:r>
              <a:rPr lang="en-US" sz="1800" b="1" dirty="0">
                <a:solidFill>
                  <a:schemeClr val="tx1"/>
                </a:solidFill>
              </a:rPr>
              <a:t>Record Book Advisors</a:t>
            </a:r>
            <a:r>
              <a:rPr lang="en-US" sz="1800" dirty="0">
                <a:solidFill>
                  <a:schemeClr val="tx1"/>
                </a:solidFill>
              </a:rPr>
              <a:t> </a:t>
            </a:r>
          </a:p>
          <a:p>
            <a:pPr marL="457200" indent="-457200" algn="l">
              <a:buFont typeface="Arial" panose="020B0604020202020204" pitchFamily="34" charset="0"/>
              <a:buChar char="•"/>
            </a:pPr>
            <a:r>
              <a:rPr lang="en-US" sz="1800" b="1" dirty="0">
                <a:solidFill>
                  <a:schemeClr val="tx1"/>
                </a:solidFill>
              </a:rPr>
              <a:t>New Member Greeter</a:t>
            </a:r>
          </a:p>
          <a:p>
            <a:pPr marL="457200" indent="-457200" algn="l">
              <a:buFont typeface="Arial" panose="020B0604020202020204" pitchFamily="34" charset="0"/>
              <a:buChar char="•"/>
            </a:pPr>
            <a:endParaRPr lang="en-US" altLang="en-US" sz="1800" dirty="0">
              <a:solidFill>
                <a:schemeClr val="tx1"/>
              </a:solidFill>
            </a:endParaRPr>
          </a:p>
          <a:p>
            <a:pPr marL="285750" indent="-285750" algn="l">
              <a:buFont typeface="Arial" panose="020B0604020202020204" pitchFamily="34" charset="0"/>
              <a:buChar char="•"/>
            </a:pPr>
            <a:r>
              <a:rPr lang="en-US" sz="1800" b="1" dirty="0">
                <a:solidFill>
                  <a:schemeClr val="tx1"/>
                </a:solidFill>
              </a:rPr>
              <a:t>Jr &amp; Teen Leader Advisor </a:t>
            </a:r>
            <a:endParaRPr lang="en-US" altLang="en-US" sz="1800" dirty="0">
              <a:solidFill>
                <a:schemeClr val="tx1"/>
              </a:solidFill>
            </a:endParaRPr>
          </a:p>
          <a:p>
            <a:pPr marL="457200" indent="-457200" algn="l">
              <a:buFont typeface="Arial" panose="020B0604020202020204" pitchFamily="34" charset="0"/>
              <a:buChar char="•"/>
            </a:pPr>
            <a:r>
              <a:rPr lang="en-US" sz="1800" b="1" dirty="0">
                <a:solidFill>
                  <a:schemeClr val="tx1"/>
                </a:solidFill>
              </a:rPr>
              <a:t>Community Service/Service Learning Advisor</a:t>
            </a:r>
          </a:p>
          <a:p>
            <a:pPr marL="457200" indent="-457200" algn="l">
              <a:buFont typeface="Arial" panose="020B0604020202020204" pitchFamily="34" charset="0"/>
              <a:buChar char="•"/>
            </a:pPr>
            <a:r>
              <a:rPr lang="en-US" sz="1800" b="1" dirty="0">
                <a:solidFill>
                  <a:schemeClr val="tx1"/>
                </a:solidFill>
              </a:rPr>
              <a:t>Club Events and Activity volunteer </a:t>
            </a:r>
          </a:p>
          <a:p>
            <a:pPr marL="457200" indent="-457200" algn="l">
              <a:buFont typeface="Arial" panose="020B0604020202020204" pitchFamily="34" charset="0"/>
              <a:buChar char="•"/>
            </a:pPr>
            <a:r>
              <a:rPr lang="en-US" altLang="en-US" sz="1800" b="1" dirty="0">
                <a:solidFill>
                  <a:schemeClr val="tx1"/>
                </a:solidFill>
              </a:rPr>
              <a:t>Fundraising Advisor(s)</a:t>
            </a:r>
          </a:p>
          <a:p>
            <a:pPr marL="457200" indent="-457200" algn="l">
              <a:buFont typeface="Arial" panose="020B0604020202020204" pitchFamily="34" charset="0"/>
              <a:buChar char="•"/>
            </a:pPr>
            <a:r>
              <a:rPr lang="en-US" altLang="en-US" sz="1800" b="1" dirty="0">
                <a:solidFill>
                  <a:schemeClr val="tx1"/>
                </a:solidFill>
              </a:rPr>
              <a:t>Awards</a:t>
            </a:r>
          </a:p>
          <a:p>
            <a:pPr marL="457200" indent="-457200" algn="l">
              <a:buFont typeface="Arial" panose="020B0604020202020204" pitchFamily="34" charset="0"/>
              <a:buChar char="•"/>
            </a:pPr>
            <a:r>
              <a:rPr lang="en-US" sz="1800" b="1" dirty="0">
                <a:solidFill>
                  <a:schemeClr val="tx1"/>
                </a:solidFill>
              </a:rPr>
              <a:t>Parent Advisory Committee (PAC)</a:t>
            </a:r>
            <a:endParaRPr lang="en-US" altLang="en-US" sz="1800" dirty="0">
              <a:solidFill>
                <a:schemeClr val="tx1"/>
              </a:solidFill>
            </a:endParaRP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35883">
            <a:off x="6563646" y="1280095"/>
            <a:ext cx="2161918"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4851">
            <a:off x="5865016" y="3902015"/>
            <a:ext cx="2998787" cy="1622425"/>
          </a:xfrm>
          <a:prstGeom prst="rect">
            <a:avLst/>
          </a:prstGeom>
          <a:noFill/>
          <a:ln>
            <a:noFill/>
          </a:ln>
          <a:effectLst>
            <a:glow rad="63500">
              <a:schemeClr val="tx1">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6"/>
          <p:cNvSpPr>
            <a:spLocks noGrp="1"/>
          </p:cNvSpPr>
          <p:nvPr>
            <p:ph type="title"/>
          </p:nvPr>
        </p:nvSpPr>
        <p:spPr>
          <a:xfrm>
            <a:off x="457930" y="304800"/>
            <a:ext cx="4730758" cy="1874874"/>
          </a:xfrm>
        </p:spPr>
        <p:txBody>
          <a:bodyPr/>
          <a:lstStyle/>
          <a:p>
            <a:br>
              <a:rPr lang="en-US" altLang="en-US" sz="2800" dirty="0"/>
            </a:br>
            <a:br>
              <a:rPr lang="en-US" altLang="en-US" sz="2800" dirty="0"/>
            </a:br>
            <a:br>
              <a:rPr lang="en-US" altLang="en-US" sz="2800" dirty="0"/>
            </a:br>
            <a:br>
              <a:rPr lang="en-US" altLang="en-US" sz="2800" dirty="0"/>
            </a:br>
            <a:br>
              <a:rPr lang="en-US" altLang="en-US" sz="2800" dirty="0"/>
            </a:br>
            <a:r>
              <a:rPr lang="en-US" altLang="en-US" sz="2800" dirty="0"/>
              <a:t>Planning the year together:  The Program Planning Guide are the 4-H club requirements!</a:t>
            </a:r>
          </a:p>
        </p:txBody>
      </p:sp>
      <p:sp>
        <p:nvSpPr>
          <p:cNvPr id="7171" name="Text Placeholder 7"/>
          <p:cNvSpPr>
            <a:spLocks noGrp="1"/>
          </p:cNvSpPr>
          <p:nvPr>
            <p:ph type="body" sz="half" idx="2"/>
          </p:nvPr>
        </p:nvSpPr>
        <p:spPr>
          <a:xfrm>
            <a:off x="516119" y="2466753"/>
            <a:ext cx="5178831" cy="2254103"/>
          </a:xfrm>
        </p:spPr>
        <p:txBody>
          <a:bodyPr/>
          <a:lstStyle/>
          <a:p>
            <a:pPr marL="285750" indent="-285750">
              <a:buFont typeface="Arial" panose="020B0604020202020204" pitchFamily="34" charset="0"/>
              <a:buChar char="•"/>
            </a:pPr>
            <a:r>
              <a:rPr lang="en-US" altLang="en-US" sz="2600" dirty="0"/>
              <a:t>Page 1- Club charter requirements</a:t>
            </a:r>
          </a:p>
          <a:p>
            <a:pPr marL="285750" indent="-285750">
              <a:buFont typeface="Arial" panose="020B0604020202020204" pitchFamily="34" charset="0"/>
              <a:buChar char="•"/>
            </a:pPr>
            <a:r>
              <a:rPr lang="en-US" altLang="en-US" sz="2600" dirty="0"/>
              <a:t>Page 2 –Membership &amp; Club Goals</a:t>
            </a:r>
          </a:p>
          <a:p>
            <a:pPr marL="285750" indent="-285750">
              <a:buFont typeface="Arial" panose="020B0604020202020204" pitchFamily="34" charset="0"/>
              <a:buChar char="•"/>
            </a:pPr>
            <a:r>
              <a:rPr lang="en-US" altLang="en-US" sz="2600" dirty="0"/>
              <a:t>Page 3 -Leadership Goals</a:t>
            </a:r>
          </a:p>
          <a:p>
            <a:pPr marL="285750" indent="-285750">
              <a:buFont typeface="Arial" panose="020B0604020202020204" pitchFamily="34" charset="0"/>
              <a:buChar char="•"/>
            </a:pPr>
            <a:r>
              <a:rPr lang="en-US" altLang="en-US" sz="2600" dirty="0"/>
              <a:t>Page 4 -Community Goals</a:t>
            </a:r>
          </a:p>
          <a:p>
            <a:pPr marL="285750" indent="-285750">
              <a:buFont typeface="Arial" panose="020B0604020202020204" pitchFamily="34" charset="0"/>
              <a:buChar char="•"/>
            </a:pPr>
            <a:r>
              <a:rPr lang="en-US" altLang="en-US" sz="2600" dirty="0"/>
              <a:t>Page 5 - Signatures!</a:t>
            </a:r>
          </a:p>
          <a:p>
            <a:endParaRPr lang="en-US" altLang="en-US" dirty="0">
              <a:latin typeface="Georgia" pitchFamily="18" charset="0"/>
            </a:endParaRPr>
          </a:p>
          <a:p>
            <a:r>
              <a:rPr lang="en-US" altLang="en-US" dirty="0">
                <a:latin typeface="Georgia" pitchFamily="18" charset="0"/>
              </a:rPr>
              <a:t> </a:t>
            </a:r>
          </a:p>
          <a:p>
            <a:endParaRPr lang="en-US" altLang="en-US" dirty="0"/>
          </a:p>
        </p:txBody>
      </p:sp>
      <p:pic>
        <p:nvPicPr>
          <p:cNvPr id="3" name="Picture 2"/>
          <p:cNvPicPr>
            <a:picLocks noChangeAspect="1"/>
          </p:cNvPicPr>
          <p:nvPr/>
        </p:nvPicPr>
        <p:blipFill>
          <a:blip r:embed="rId3"/>
          <a:stretch>
            <a:fillRect/>
          </a:stretch>
        </p:blipFill>
        <p:spPr>
          <a:xfrm>
            <a:off x="5694949" y="526472"/>
            <a:ext cx="3171959" cy="4607658"/>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What does the 4-H year look like?</a:t>
            </a:r>
          </a:p>
        </p:txBody>
      </p:sp>
      <p:pic>
        <p:nvPicPr>
          <p:cNvPr id="6" name="Content Placeholder 5"/>
          <p:cNvPicPr>
            <a:picLocks noGrp="1" noChangeAspect="1"/>
          </p:cNvPicPr>
          <p:nvPr>
            <p:ph idx="1"/>
          </p:nvPr>
        </p:nvPicPr>
        <p:blipFill>
          <a:blip r:embed="rId2"/>
          <a:stretch>
            <a:fillRect/>
          </a:stretch>
        </p:blipFill>
        <p:spPr>
          <a:xfrm>
            <a:off x="4024715" y="282806"/>
            <a:ext cx="4204885" cy="5444892"/>
          </a:xfrm>
        </p:spPr>
      </p:pic>
      <p:sp>
        <p:nvSpPr>
          <p:cNvPr id="4" name="Text Placeholder 3"/>
          <p:cNvSpPr>
            <a:spLocks noGrp="1"/>
          </p:cNvSpPr>
          <p:nvPr>
            <p:ph type="body" sz="half" idx="2"/>
          </p:nvPr>
        </p:nvSpPr>
        <p:spPr/>
        <p:txBody>
          <a:bodyPr/>
          <a:lstStyle/>
          <a:p>
            <a:r>
              <a:rPr lang="en-US" sz="1800" dirty="0"/>
              <a:t>Volunteers using the Program Planning Guide follow a “cycle”.  </a:t>
            </a:r>
          </a:p>
          <a:p>
            <a:r>
              <a:rPr lang="en-US" sz="1800" dirty="0"/>
              <a:t>Adult and Youth Leadership should be at least 2 months ahead in their planning efforts rather than waiting until the last moment. </a:t>
            </a:r>
          </a:p>
          <a:p>
            <a:r>
              <a:rPr lang="en-US" sz="1800" dirty="0"/>
              <a:t>Club </a:t>
            </a:r>
            <a:r>
              <a:rPr lang="en-US" sz="1800" b="1" dirty="0"/>
              <a:t>required</a:t>
            </a:r>
            <a:r>
              <a:rPr lang="en-US" sz="1800" dirty="0"/>
              <a:t> documents are to be turned in July (End of year) and again in September (Beginning of year) </a:t>
            </a:r>
          </a:p>
        </p:txBody>
      </p:sp>
    </p:spTree>
    <p:extLst>
      <p:ext uri="{BB962C8B-B14F-4D97-AF65-F5344CB8AC3E}">
        <p14:creationId xmlns:p14="http://schemas.microsoft.com/office/powerpoint/2010/main" val="2898474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8233" y="1027430"/>
            <a:ext cx="5075759" cy="4618458"/>
          </a:xfrm>
        </p:spPr>
        <p:txBody>
          <a:bodyPr/>
          <a:lstStyle/>
          <a:p>
            <a:r>
              <a:rPr lang="en-US" dirty="0"/>
              <a:t>Club Calendars     </a:t>
            </a:r>
          </a:p>
          <a:p>
            <a:pPr marL="0" indent="0">
              <a:buNone/>
            </a:pPr>
            <a:r>
              <a:rPr lang="en-US" sz="1800" dirty="0"/>
              <a:t>Begin planning in April for the new program year.  Set a goal to be complete by July. Give to membership in a written form.  Update as needed.</a:t>
            </a:r>
          </a:p>
          <a:p>
            <a:pPr marL="0" indent="0">
              <a:buNone/>
            </a:pPr>
            <a:endParaRPr lang="en-US" sz="1800" dirty="0"/>
          </a:p>
          <a:p>
            <a:pPr marL="0" indent="0">
              <a:buNone/>
            </a:pPr>
            <a:r>
              <a:rPr lang="en-US" sz="1800" dirty="0"/>
              <a:t>Use Excel, Word or </a:t>
            </a:r>
            <a:r>
              <a:rPr lang="en-US" sz="1800" dirty="0" err="1"/>
              <a:t>Powerpoint</a:t>
            </a:r>
            <a:r>
              <a:rPr lang="en-US" sz="1800" dirty="0"/>
              <a:t> and keep it simple!</a:t>
            </a:r>
          </a:p>
          <a:p>
            <a:pPr marL="0" indent="0">
              <a:buNone/>
            </a:pPr>
            <a:endParaRPr lang="en-US" sz="1800" dirty="0"/>
          </a:p>
          <a:p>
            <a:pPr marL="0" indent="0">
              <a:buNone/>
            </a:pPr>
            <a:r>
              <a:rPr lang="en-US" sz="1800" dirty="0"/>
              <a:t>Include club meeting dates, county council dates,  paperwork due dates, planned fundraisers,  social events, officer obligations, county paperwork due dates. </a:t>
            </a:r>
          </a:p>
          <a:p>
            <a:pPr marL="0" indent="0">
              <a:buNone/>
            </a:pPr>
            <a:r>
              <a:rPr lang="en-US" sz="1800" dirty="0"/>
              <a:t>Keep consistent and do not update repeatedly.</a:t>
            </a:r>
          </a:p>
        </p:txBody>
      </p:sp>
      <p:pic>
        <p:nvPicPr>
          <p:cNvPr id="6" name="Picture 5"/>
          <p:cNvPicPr>
            <a:picLocks noChangeAspect="1"/>
          </p:cNvPicPr>
          <p:nvPr/>
        </p:nvPicPr>
        <p:blipFill>
          <a:blip r:embed="rId3"/>
          <a:stretch>
            <a:fillRect/>
          </a:stretch>
        </p:blipFill>
        <p:spPr>
          <a:xfrm>
            <a:off x="400008" y="782716"/>
            <a:ext cx="3120274" cy="3168203"/>
          </a:xfrm>
          <a:prstGeom prst="rect">
            <a:avLst/>
          </a:prstGeom>
        </p:spPr>
      </p:pic>
    </p:spTree>
    <p:extLst>
      <p:ext uri="{BB962C8B-B14F-4D97-AF65-F5344CB8AC3E}">
        <p14:creationId xmlns:p14="http://schemas.microsoft.com/office/powerpoint/2010/main" val="421261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6"/>
          <p:cNvSpPr>
            <a:spLocks noGrp="1"/>
          </p:cNvSpPr>
          <p:nvPr>
            <p:ph type="title"/>
          </p:nvPr>
        </p:nvSpPr>
        <p:spPr>
          <a:xfrm>
            <a:off x="0" y="304800"/>
            <a:ext cx="9143999" cy="717175"/>
          </a:xfrm>
        </p:spPr>
        <p:txBody>
          <a:bodyPr/>
          <a:lstStyle/>
          <a:p>
            <a:pPr algn="ctr"/>
            <a:r>
              <a:rPr lang="en-US" altLang="en-US" sz="2800" dirty="0"/>
              <a:t>COUNTY EVENTS AT A GLANCE: </a:t>
            </a:r>
          </a:p>
        </p:txBody>
      </p:sp>
      <p:sp>
        <p:nvSpPr>
          <p:cNvPr id="7171" name="Text Placeholder 7"/>
          <p:cNvSpPr>
            <a:spLocks noGrp="1"/>
          </p:cNvSpPr>
          <p:nvPr>
            <p:ph type="body" sz="half" idx="2"/>
          </p:nvPr>
        </p:nvSpPr>
        <p:spPr>
          <a:xfrm>
            <a:off x="786810" y="1429256"/>
            <a:ext cx="6863672" cy="3663906"/>
          </a:xfrm>
        </p:spPr>
        <p:txBody>
          <a:bodyPr/>
          <a:lstStyle/>
          <a:p>
            <a:pPr marL="285750" indent="-285750">
              <a:buFont typeface="Arial" panose="020B0604020202020204" pitchFamily="34" charset="0"/>
              <a:buChar char="•"/>
            </a:pPr>
            <a:r>
              <a:rPr lang="en-US" altLang="en-US" sz="1800" strike="sngStrike" dirty="0"/>
              <a:t>Council Food Booth at Monterey County Fair</a:t>
            </a:r>
          </a:p>
          <a:p>
            <a:pPr marL="285750" indent="-285750">
              <a:buFont typeface="Arial" panose="020B0604020202020204" pitchFamily="34" charset="0"/>
              <a:buChar char="•"/>
            </a:pPr>
            <a:r>
              <a:rPr lang="en-US" altLang="en-US" sz="1800" dirty="0">
                <a:solidFill>
                  <a:prstClr val="black"/>
                </a:solidFill>
              </a:rPr>
              <a:t>Club Book training and judging</a:t>
            </a:r>
          </a:p>
          <a:p>
            <a:pPr marL="285750" indent="-285750">
              <a:buFont typeface="Arial" panose="020B0604020202020204" pitchFamily="34" charset="0"/>
              <a:buChar char="•"/>
            </a:pPr>
            <a:r>
              <a:rPr lang="en-US" altLang="en-US" sz="1800" dirty="0">
                <a:solidFill>
                  <a:prstClr val="black"/>
                </a:solidFill>
              </a:rPr>
              <a:t>C</a:t>
            </a:r>
            <a:r>
              <a:rPr lang="en-US" altLang="en-US" sz="1800" dirty="0"/>
              <a:t>ounty Record Book Contest - Aug</a:t>
            </a:r>
          </a:p>
          <a:p>
            <a:pPr marL="285750" indent="-285750">
              <a:buFont typeface="Arial" panose="020B0604020202020204" pitchFamily="34" charset="0"/>
              <a:buChar char="•"/>
            </a:pPr>
            <a:r>
              <a:rPr lang="en-US" altLang="en-US" sz="1800" dirty="0"/>
              <a:t>Achievement Night – Sept                  Club Leader Training  - various</a:t>
            </a:r>
          </a:p>
          <a:p>
            <a:pPr marL="285750" indent="-285750">
              <a:buFont typeface="Arial" panose="020B0604020202020204" pitchFamily="34" charset="0"/>
              <a:buChar char="•"/>
            </a:pPr>
            <a:r>
              <a:rPr lang="en-US" altLang="en-US" sz="1800" dirty="0">
                <a:solidFill>
                  <a:prstClr val="black"/>
                </a:solidFill>
              </a:rPr>
              <a:t>Fantastic Field  Day – Feb			Presentation Night  - March </a:t>
            </a:r>
          </a:p>
          <a:p>
            <a:pPr marL="285750" indent="-285750">
              <a:buFont typeface="Arial" panose="020B0604020202020204" pitchFamily="34" charset="0"/>
              <a:buChar char="•"/>
            </a:pPr>
            <a:r>
              <a:rPr lang="en-US" altLang="en-US" sz="1800" dirty="0">
                <a:solidFill>
                  <a:prstClr val="black"/>
                </a:solidFill>
              </a:rPr>
              <a:t>Color Me Green Run - March 		Fashion Revue – April </a:t>
            </a:r>
          </a:p>
          <a:p>
            <a:pPr marL="285750" indent="-285750">
              <a:buFont typeface="Arial" panose="020B0604020202020204" pitchFamily="34" charset="0"/>
              <a:buChar char="•"/>
            </a:pPr>
            <a:r>
              <a:rPr lang="en-US" altLang="en-US" sz="1800" dirty="0">
                <a:solidFill>
                  <a:prstClr val="black"/>
                </a:solidFill>
              </a:rPr>
              <a:t>Camp McCandless - June  		</a:t>
            </a:r>
          </a:p>
          <a:p>
            <a:pPr lvl="0"/>
            <a:endParaRPr lang="en-US" altLang="en-US" dirty="0">
              <a:latin typeface="Georgia" pitchFamily="18" charset="0"/>
            </a:endParaRPr>
          </a:p>
          <a:p>
            <a:r>
              <a:rPr lang="en-US" altLang="en-US" dirty="0">
                <a:latin typeface="Georgia" pitchFamily="18" charset="0"/>
              </a:rPr>
              <a:t> </a:t>
            </a:r>
          </a:p>
          <a:p>
            <a:endParaRPr lang="en-US" altLang="en-US" dirty="0"/>
          </a:p>
        </p:txBody>
      </p:sp>
    </p:spTree>
    <p:extLst>
      <p:ext uri="{BB962C8B-B14F-4D97-AF65-F5344CB8AC3E}">
        <p14:creationId xmlns:p14="http://schemas.microsoft.com/office/powerpoint/2010/main" val="1825391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3050"/>
            <a:ext cx="8968740" cy="1162050"/>
          </a:xfrm>
        </p:spPr>
        <p:txBody>
          <a:bodyPr/>
          <a:lstStyle/>
          <a:p>
            <a:pPr algn="ctr"/>
            <a:r>
              <a:rPr lang="en-US" sz="2800" dirty="0">
                <a:latin typeface="+mn-lt"/>
                <a:ea typeface="Adobe Heiti Std R" pitchFamily="34" charset="-128"/>
              </a:rPr>
              <a:t>The Officer Advisor - </a:t>
            </a:r>
            <a:br>
              <a:rPr lang="en-US" sz="2800" dirty="0">
                <a:latin typeface="+mn-lt"/>
                <a:ea typeface="Adobe Heiti Std R" pitchFamily="34" charset="-128"/>
              </a:rPr>
            </a:br>
            <a:r>
              <a:rPr lang="en-US" sz="2800" b="0" dirty="0">
                <a:latin typeface="+mn-lt"/>
                <a:ea typeface="Adobe Heiti Std R" pitchFamily="34" charset="-128"/>
              </a:rPr>
              <a:t>Preparing the officers for a successful year</a:t>
            </a:r>
            <a:endParaRPr lang="en-US" b="0" dirty="0">
              <a:latin typeface="+mn-lt"/>
            </a:endParaRPr>
          </a:p>
        </p:txBody>
      </p:sp>
      <p:sp>
        <p:nvSpPr>
          <p:cNvPr id="4" name="Text Placeholder 3"/>
          <p:cNvSpPr>
            <a:spLocks noGrp="1"/>
          </p:cNvSpPr>
          <p:nvPr>
            <p:ph type="body" sz="half" idx="2"/>
          </p:nvPr>
        </p:nvSpPr>
        <p:spPr>
          <a:xfrm>
            <a:off x="457200" y="1565630"/>
            <a:ext cx="3008313" cy="4088775"/>
          </a:xfrm>
          <a:solidFill>
            <a:schemeClr val="accent3">
              <a:lumMod val="40000"/>
              <a:lumOff val="60000"/>
            </a:schemeClr>
          </a:solidFill>
        </p:spPr>
        <p:txBody>
          <a:bodyPr/>
          <a:lstStyle/>
          <a:p>
            <a:pPr marL="342900" indent="-342900">
              <a:buFont typeface="Wingdings" panose="05000000000000000000" pitchFamily="2" charset="2"/>
              <a:buChar char="ü"/>
            </a:pPr>
            <a:r>
              <a:rPr lang="en-US" sz="1600" dirty="0">
                <a:latin typeface="Adobe Fan Heiti Std B" pitchFamily="34" charset="-128"/>
                <a:ea typeface="Adobe Fan Heiti Std B" pitchFamily="34" charset="-128"/>
              </a:rPr>
              <a:t> </a:t>
            </a:r>
            <a:r>
              <a:rPr lang="en-US" sz="1600" dirty="0">
                <a:ea typeface="Adobe Fan Heiti Std B" pitchFamily="34" charset="-128"/>
              </a:rPr>
              <a:t>July officer training</a:t>
            </a:r>
          </a:p>
          <a:p>
            <a:pPr marL="342900" indent="-342900">
              <a:buFont typeface="Wingdings" panose="05000000000000000000" pitchFamily="2" charset="2"/>
              <a:buChar char="ü"/>
            </a:pPr>
            <a:r>
              <a:rPr lang="en-US" sz="1600" dirty="0">
                <a:ea typeface="Adobe Fan Heiti Std B" pitchFamily="34" charset="-128"/>
              </a:rPr>
              <a:t>Clear Job descriptions</a:t>
            </a:r>
          </a:p>
          <a:p>
            <a:pPr marL="342900" indent="-342900">
              <a:buFont typeface="Wingdings" panose="05000000000000000000" pitchFamily="2" charset="2"/>
              <a:buChar char="ü"/>
            </a:pPr>
            <a:r>
              <a:rPr lang="en-US" sz="1600" dirty="0">
                <a:ea typeface="Adobe Fan Heiti Std B" pitchFamily="34" charset="-128"/>
              </a:rPr>
              <a:t>Monthly officer planning meetings</a:t>
            </a:r>
          </a:p>
          <a:p>
            <a:pPr marL="342900" indent="-342900">
              <a:buFont typeface="Wingdings" panose="05000000000000000000" pitchFamily="2" charset="2"/>
              <a:buChar char="ü"/>
            </a:pPr>
            <a:r>
              <a:rPr lang="en-US" sz="1600" dirty="0">
                <a:ea typeface="Adobe Fan Heiti Std B" pitchFamily="34" charset="-128"/>
              </a:rPr>
              <a:t>Mid year review</a:t>
            </a:r>
          </a:p>
          <a:p>
            <a:pPr marL="342900" indent="-342900">
              <a:buFont typeface="Wingdings" panose="05000000000000000000" pitchFamily="2" charset="2"/>
              <a:buChar char="ü"/>
            </a:pPr>
            <a:r>
              <a:rPr lang="en-US" sz="1600" dirty="0">
                <a:ea typeface="Adobe Fan Heiti Std B" pitchFamily="34" charset="-128"/>
              </a:rPr>
              <a:t>Budget planning &amp; Treasury oversight</a:t>
            </a:r>
          </a:p>
          <a:p>
            <a:pPr marL="342900" indent="-342900">
              <a:buFont typeface="Wingdings" panose="05000000000000000000" pitchFamily="2" charset="2"/>
              <a:buChar char="ü"/>
            </a:pPr>
            <a:r>
              <a:rPr lang="en-US" sz="1600" dirty="0">
                <a:ea typeface="Adobe Fan Heiti Std B" pitchFamily="34" charset="-128"/>
              </a:rPr>
              <a:t>Installation</a:t>
            </a:r>
          </a:p>
          <a:p>
            <a:pPr marL="342900" indent="-342900">
              <a:buFont typeface="Wingdings" panose="05000000000000000000" pitchFamily="2" charset="2"/>
              <a:buChar char="ü"/>
            </a:pPr>
            <a:r>
              <a:rPr lang="en-US" sz="1600" dirty="0">
                <a:ea typeface="Adobe Fan Heiti Std B" pitchFamily="34" charset="-128"/>
              </a:rPr>
              <a:t>Club surveys</a:t>
            </a:r>
          </a:p>
          <a:p>
            <a:pPr marL="342900" indent="-342900">
              <a:buFont typeface="Wingdings" panose="05000000000000000000" pitchFamily="2" charset="2"/>
              <a:buChar char="ü"/>
            </a:pPr>
            <a:r>
              <a:rPr lang="en-US" sz="1600" dirty="0">
                <a:ea typeface="Adobe Fan Heiti Std B" pitchFamily="34" charset="-128"/>
              </a:rPr>
              <a:t>Active Communication and follow through on matters</a:t>
            </a:r>
          </a:p>
          <a:p>
            <a:pPr marL="342900" indent="-342900">
              <a:buFont typeface="Wingdings" panose="05000000000000000000" pitchFamily="2" charset="2"/>
              <a:buChar char="ü"/>
            </a:pPr>
            <a:r>
              <a:rPr lang="en-US" sz="1600" dirty="0">
                <a:ea typeface="Adobe Fan Heiti Std B" pitchFamily="34" charset="-128"/>
              </a:rPr>
              <a:t>Model a Youth - Adult Partnership</a:t>
            </a:r>
          </a:p>
          <a:p>
            <a:endParaRPr lang="en-US" sz="2000" dirty="0">
              <a:latin typeface="Adobe Fan Heiti Std B" pitchFamily="34" charset="-128"/>
              <a:ea typeface="Adobe Fan Heiti Std B" pitchFamily="34" charset="-128"/>
            </a:endParaRPr>
          </a:p>
          <a:p>
            <a:endParaRPr lang="en-US" sz="2000" dirty="0">
              <a:latin typeface="Adobe Fan Heiti Std B" pitchFamily="34" charset="-128"/>
              <a:ea typeface="Adobe Fan Heiti Std B" pitchFamily="34" charset="-128"/>
            </a:endParaRPr>
          </a:p>
        </p:txBody>
      </p:sp>
      <p:pic>
        <p:nvPicPr>
          <p:cNvPr id="7" name="Content Placeholder 6"/>
          <p:cNvPicPr>
            <a:picLocks noGrp="1" noChangeAspect="1"/>
          </p:cNvPicPr>
          <p:nvPr>
            <p:ph idx="1"/>
          </p:nvPr>
        </p:nvPicPr>
        <p:blipFill>
          <a:blip r:embed="rId3"/>
          <a:stretch>
            <a:fillRect/>
          </a:stretch>
        </p:blipFill>
        <p:spPr>
          <a:xfrm>
            <a:off x="4073237" y="1870248"/>
            <a:ext cx="4279668" cy="3209752"/>
          </a:xfrm>
        </p:spPr>
      </p:pic>
    </p:spTree>
    <p:extLst>
      <p:ext uri="{BB962C8B-B14F-4D97-AF65-F5344CB8AC3E}">
        <p14:creationId xmlns:p14="http://schemas.microsoft.com/office/powerpoint/2010/main" val="3986127037"/>
      </p:ext>
    </p:extLst>
  </p:cSld>
  <p:clrMapOvr>
    <a:masterClrMapping/>
  </p:clrMapOvr>
</p:sld>
</file>

<file path=ppt/theme/theme1.xml><?xml version="1.0" encoding="utf-8"?>
<a:theme xmlns:a="http://schemas.openxmlformats.org/drawingml/2006/main" name="ANRBrand_4_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ANRBrand_4_H</Template>
  <TotalTime>1244</TotalTime>
  <Words>1749</Words>
  <Application>Microsoft Office PowerPoint</Application>
  <PresentationFormat>On-screen Show (4:3)</PresentationFormat>
  <Paragraphs>143</Paragraphs>
  <Slides>21</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Adobe Fan Heiti Std B</vt:lpstr>
      <vt:lpstr>Arial</vt:lpstr>
      <vt:lpstr>Calibri</vt:lpstr>
      <vt:lpstr>Georgia</vt:lpstr>
      <vt:lpstr>Wingdings</vt:lpstr>
      <vt:lpstr>ANRBrand_4_H</vt:lpstr>
      <vt:lpstr>Custom Design</vt:lpstr>
      <vt:lpstr>4-H Youth Development  A University of California Positive Youth Development Program   </vt:lpstr>
      <vt:lpstr>PowerPoint Presentation</vt:lpstr>
      <vt:lpstr>Who does what in a club?  It’s a partnership!</vt:lpstr>
      <vt:lpstr>Volunteer roles for a    Community Club </vt:lpstr>
      <vt:lpstr>     Planning the year together:  The Program Planning Guide are the 4-H club requirements!</vt:lpstr>
      <vt:lpstr>What does the 4-H year look like?</vt:lpstr>
      <vt:lpstr>PowerPoint Presentation</vt:lpstr>
      <vt:lpstr>COUNTY EVENTS AT A GLANCE: </vt:lpstr>
      <vt:lpstr>The Officer Advisor -  Preparing the officers for a successful year</vt:lpstr>
      <vt:lpstr>Committee Advisor – an adult volunteer to assist and provide support to the youth Committee Chair </vt:lpstr>
      <vt:lpstr>Enrollment Advisor(s)</vt:lpstr>
      <vt:lpstr>Technology Advisor – adults who can help manage storing information digitally, manage club websites or Shutterfly sites, create spreadsheets, upload photos, train youth or adults, encourage projects to use technology and so on.</vt:lpstr>
      <vt:lpstr>PowerPoint Presentation</vt:lpstr>
      <vt:lpstr>Treasury Advisor</vt:lpstr>
      <vt:lpstr>New Member greeter/ Beginning 4-H project </vt:lpstr>
      <vt:lpstr>Youth -Adult partnerships   Why should it matter to me? </vt:lpstr>
      <vt:lpstr>PowerPoint Presentation</vt:lpstr>
      <vt:lpstr>Upcoming Summer Training for Adults and Youth </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presentation notes brief.</dc:title>
  <dc:creator>Elizabeth Villalobos</dc:creator>
  <cp:lastModifiedBy>Lorin Hofmann-Lurz</cp:lastModifiedBy>
  <cp:revision>108</cp:revision>
  <cp:lastPrinted>2014-03-14T20:03:06Z</cp:lastPrinted>
  <dcterms:created xsi:type="dcterms:W3CDTF">2014-02-24T19:18:20Z</dcterms:created>
  <dcterms:modified xsi:type="dcterms:W3CDTF">2019-11-12T22:46:43Z</dcterms:modified>
</cp:coreProperties>
</file>