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60" r:id="rId5"/>
    <p:sldId id="259" r:id="rId6"/>
    <p:sldId id="269" r:id="rId7"/>
    <p:sldId id="261" r:id="rId8"/>
    <p:sldId id="262" r:id="rId9"/>
    <p:sldId id="264" r:id="rId10"/>
    <p:sldId id="263" r:id="rId11"/>
    <p:sldId id="265" r:id="rId12"/>
    <p:sldId id="266"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0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F377C9-43B0-2D4C-894F-C02CABDAEB89}" type="datetimeFigureOut">
              <a:rPr lang="en-US" smtClean="0"/>
              <a:t>3/31/2020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88A75-E8CB-9B46-A468-4E0FD151846F}" type="slidenum">
              <a:rPr lang="en-US" smtClean="0"/>
              <a:t>‹#›</a:t>
            </a:fld>
            <a:endParaRPr lang="en-US" dirty="0"/>
          </a:p>
        </p:txBody>
      </p:sp>
    </p:spTree>
    <p:extLst>
      <p:ext uri="{BB962C8B-B14F-4D97-AF65-F5344CB8AC3E}">
        <p14:creationId xmlns:p14="http://schemas.microsoft.com/office/powerpoint/2010/main" val="241906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24480-2012-6D4C-B7BE-E8F5D67331A9}" type="datetimeFigureOut">
              <a:rPr lang="en-US" smtClean="0"/>
              <a:t>3/31/2020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F4138-0664-EF4F-B30A-57196E50BC70}" type="slidenum">
              <a:rPr lang="en-US" smtClean="0"/>
              <a:t>‹#›</a:t>
            </a:fld>
            <a:endParaRPr lang="en-US" dirty="0"/>
          </a:p>
        </p:txBody>
      </p:sp>
    </p:spTree>
    <p:extLst>
      <p:ext uri="{BB962C8B-B14F-4D97-AF65-F5344CB8AC3E}">
        <p14:creationId xmlns:p14="http://schemas.microsoft.com/office/powerpoint/2010/main" val="1798551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pPr eaLnBrk="1" latinLnBrk="0" hangingPunct="1"/>
            <a:fld id="{72FCE954-88FB-A948-A33F-B4B05C24BAF6}" type="datetime1">
              <a:rPr lang="en-US" smtClean="0"/>
              <a:t>3/31/2020</a:t>
            </a:fld>
            <a:endParaRPr lang="en-US" dirty="0"/>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dirty="0"/>
          </a:p>
        </p:txBody>
      </p:sp>
      <p:sp>
        <p:nvSpPr>
          <p:cNvPr id="17" name="Footer Placeholder 16"/>
          <p:cNvSpPr>
            <a:spLocks noGrp="1"/>
          </p:cNvSpPr>
          <p:nvPr>
            <p:ph type="ftr" sz="quarter" idx="12"/>
          </p:nvPr>
        </p:nvSpPr>
        <p:spPr/>
        <p:txBody>
          <a:bodyPr/>
          <a:lstStyle/>
          <a:p>
            <a:r>
              <a:rPr kumimoji="0" lang="en-US" dirty="0" smtClean="0"/>
              <a:t>GOVG</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B79530A5-23E6-2A42-85CB-A2BD73180C7F}" type="datetime1">
              <a:rPr lang="en-US" smtClean="0"/>
              <a:t>3/31/2020</a:t>
            </a:fld>
            <a:endParaRPr lang="en-US" dirty="0"/>
          </a:p>
        </p:txBody>
      </p:sp>
      <p:sp>
        <p:nvSpPr>
          <p:cNvPr id="5" name="Footer Placeholder 4"/>
          <p:cNvSpPr>
            <a:spLocks noGrp="1"/>
          </p:cNvSpPr>
          <p:nvPr>
            <p:ph type="ftr" sz="quarter" idx="11"/>
          </p:nvPr>
        </p:nvSpPr>
        <p:spPr/>
        <p:txBody>
          <a:bodyPr/>
          <a:lstStyle/>
          <a:p>
            <a:r>
              <a:rPr kumimoji="0" lang="en-US" dirty="0" smtClean="0"/>
              <a:t>GOVG</a:t>
            </a:r>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1C1968C0-D1B7-114A-9BAA-EDB5F9357F46}" type="datetime1">
              <a:rPr lang="en-US" smtClean="0"/>
              <a:t>3/31/2020</a:t>
            </a:fld>
            <a:endParaRPr lang="en-US" dirty="0"/>
          </a:p>
        </p:txBody>
      </p:sp>
      <p:sp>
        <p:nvSpPr>
          <p:cNvPr id="5" name="Footer Placeholder 4"/>
          <p:cNvSpPr>
            <a:spLocks noGrp="1"/>
          </p:cNvSpPr>
          <p:nvPr>
            <p:ph type="ftr" sz="quarter" idx="11"/>
          </p:nvPr>
        </p:nvSpPr>
        <p:spPr/>
        <p:txBody>
          <a:bodyPr/>
          <a:lstStyle/>
          <a:p>
            <a:r>
              <a:rPr kumimoji="0" lang="en-US" dirty="0" smtClean="0"/>
              <a:t>GOVG</a:t>
            </a:r>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4" name="Date Placeholder 13"/>
          <p:cNvSpPr>
            <a:spLocks noGrp="1"/>
          </p:cNvSpPr>
          <p:nvPr>
            <p:ph type="dt" sz="half" idx="14"/>
          </p:nvPr>
        </p:nvSpPr>
        <p:spPr/>
        <p:txBody>
          <a:bodyPr/>
          <a:lstStyle/>
          <a:p>
            <a:pPr eaLnBrk="1" latinLnBrk="0" hangingPunct="1"/>
            <a:fld id="{C940AE39-A40F-514B-901C-EDEB78B23248}" type="datetime1">
              <a:rPr lang="en-US" smtClean="0"/>
              <a:t>3/31/2020</a:t>
            </a:fld>
            <a:endParaRPr lang="en-US" dirty="0"/>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dirty="0"/>
          </a:p>
        </p:txBody>
      </p:sp>
      <p:sp>
        <p:nvSpPr>
          <p:cNvPr id="16" name="Footer Placeholder 15"/>
          <p:cNvSpPr>
            <a:spLocks noGrp="1"/>
          </p:cNvSpPr>
          <p:nvPr>
            <p:ph type="ftr" sz="quarter" idx="16"/>
          </p:nvPr>
        </p:nvSpPr>
        <p:spPr/>
        <p:txBody>
          <a:bodyPr/>
          <a:lstStyle/>
          <a:p>
            <a:r>
              <a:rPr kumimoji="0" lang="en-US" dirty="0" smtClean="0"/>
              <a:t>GOVG</a:t>
            </a:r>
            <a:endParaRPr kumimoji="0" lang="en-US" dirty="0"/>
          </a:p>
        </p:txBody>
      </p:sp>
      <p:sp>
        <p:nvSpPr>
          <p:cNvPr id="17" name="Title 16"/>
          <p:cNvSpPr>
            <a:spLocks noGrp="1"/>
          </p:cNvSpPr>
          <p:nvPr>
            <p:ph type="title"/>
          </p:nvPr>
        </p:nvSpPr>
        <p:spPr/>
        <p:txBody>
          <a:bodyPr rtlCol="0" anchor="b" anchorCtr="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04036A00-8C27-494D-95E6-24A0F37E9CE7}" type="datetime1">
              <a:rPr lang="en-US" smtClean="0"/>
              <a:t>3/31/2020</a:t>
            </a:fld>
            <a:endParaRPr lang="en-US" dirty="0"/>
          </a:p>
        </p:txBody>
      </p:sp>
      <p:sp>
        <p:nvSpPr>
          <p:cNvPr id="5" name="Footer Placeholder 4"/>
          <p:cNvSpPr>
            <a:spLocks noGrp="1"/>
          </p:cNvSpPr>
          <p:nvPr>
            <p:ph type="ftr" sz="quarter" idx="11"/>
          </p:nvPr>
        </p:nvSpPr>
        <p:spPr/>
        <p:txBody>
          <a:bodyPr/>
          <a:lstStyle/>
          <a:p>
            <a:r>
              <a:rPr kumimoji="0" lang="en-US" dirty="0" smtClean="0"/>
              <a:t>GOVG</a:t>
            </a:r>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51E02F2-FF1B-F94D-9E23-A9470E446B86}" type="datetime1">
              <a:rPr lang="en-US" smtClean="0"/>
              <a:t>3/31/2020</a:t>
            </a:fld>
            <a:endParaRPr lang="en-US" dirty="0"/>
          </a:p>
        </p:txBody>
      </p:sp>
      <p:sp>
        <p:nvSpPr>
          <p:cNvPr id="6" name="Footer Placeholder 5"/>
          <p:cNvSpPr>
            <a:spLocks noGrp="1"/>
          </p:cNvSpPr>
          <p:nvPr>
            <p:ph type="ftr" sz="quarter" idx="11"/>
          </p:nvPr>
        </p:nvSpPr>
        <p:spPr/>
        <p:txBody>
          <a:bodyPr/>
          <a:lstStyle/>
          <a:p>
            <a:r>
              <a:rPr kumimoji="0" lang="en-US" dirty="0" smtClean="0"/>
              <a:t>GOVG</a:t>
            </a:r>
            <a:endParaRPr kumimoji="0" lang="en-US" dirty="0"/>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title"/>
          </p:nvPr>
        </p:nvSpPr>
        <p:spPr/>
        <p:txBody>
          <a:bodyPr/>
          <a:lstStyle/>
          <a:p>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8" name="Footer Placeholder 7"/>
          <p:cNvSpPr>
            <a:spLocks noGrp="1"/>
          </p:cNvSpPr>
          <p:nvPr>
            <p:ph type="ftr" sz="quarter" idx="11"/>
          </p:nvPr>
        </p:nvSpPr>
        <p:spPr/>
        <p:txBody>
          <a:bodyPr/>
          <a:lstStyle/>
          <a:p>
            <a:r>
              <a:rPr kumimoji="0" lang="en-US" dirty="0" smtClean="0"/>
              <a:t>GOVG</a:t>
            </a:r>
            <a:endParaRPr kumimoji="0" lang="en-US" dirty="0"/>
          </a:p>
        </p:txBody>
      </p:sp>
      <p:sp>
        <p:nvSpPr>
          <p:cNvPr id="7" name="Date Placeholder 6"/>
          <p:cNvSpPr>
            <a:spLocks noGrp="1"/>
          </p:cNvSpPr>
          <p:nvPr>
            <p:ph type="dt" sz="half" idx="10"/>
          </p:nvPr>
        </p:nvSpPr>
        <p:spPr/>
        <p:txBody>
          <a:bodyPr/>
          <a:lstStyle/>
          <a:p>
            <a:pPr eaLnBrk="1" latinLnBrk="0" hangingPunct="1"/>
            <a:fld id="{D499E0CD-9AF8-6541-9207-3A865F69B26A}" type="datetime1">
              <a:rPr lang="en-US" smtClean="0"/>
              <a:t>3/31/2020</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3B6197E-EAC3-8B45-B94F-9E95766A4556}" type="datetime1">
              <a:rPr lang="en-US" smtClean="0"/>
              <a:t>3/31/2020</a:t>
            </a:fld>
            <a:endParaRPr lang="en-US" dirty="0"/>
          </a:p>
        </p:txBody>
      </p:sp>
      <p:sp>
        <p:nvSpPr>
          <p:cNvPr id="4" name="Footer Placeholder 3"/>
          <p:cNvSpPr>
            <a:spLocks noGrp="1"/>
          </p:cNvSpPr>
          <p:nvPr>
            <p:ph type="ftr" sz="quarter" idx="11"/>
          </p:nvPr>
        </p:nvSpPr>
        <p:spPr/>
        <p:txBody>
          <a:bodyPr/>
          <a:lstStyle/>
          <a:p>
            <a:r>
              <a:rPr kumimoji="0" lang="en-US" dirty="0" smtClean="0"/>
              <a:t>GOVG</a:t>
            </a:r>
            <a:endParaRPr kumimoji="0" lang="en-US" dirty="0"/>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title"/>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08F3F430-0850-3D45-86DF-CCB869F0B891}" type="datetime1">
              <a:rPr lang="en-US" smtClean="0"/>
              <a:t>3/31/2020</a:t>
            </a:fld>
            <a:endParaRPr lang="en-US" dirty="0"/>
          </a:p>
        </p:txBody>
      </p:sp>
      <p:sp>
        <p:nvSpPr>
          <p:cNvPr id="3" name="Footer Placeholder 2"/>
          <p:cNvSpPr>
            <a:spLocks noGrp="1"/>
          </p:cNvSpPr>
          <p:nvPr>
            <p:ph type="ftr" sz="quarter" idx="11"/>
          </p:nvPr>
        </p:nvSpPr>
        <p:spPr/>
        <p:txBody>
          <a:bodyPr/>
          <a:lstStyle/>
          <a:p>
            <a:r>
              <a:rPr kumimoji="0" lang="en-US" dirty="0" smtClean="0"/>
              <a:t>GOVG</a:t>
            </a:r>
            <a:endParaRPr kumimoji="0" lang="en-US" dirty="0"/>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8" name="Date Placeholder 7"/>
          <p:cNvSpPr>
            <a:spLocks noGrp="1"/>
          </p:cNvSpPr>
          <p:nvPr>
            <p:ph type="dt" sz="half" idx="14"/>
          </p:nvPr>
        </p:nvSpPr>
        <p:spPr/>
        <p:txBody>
          <a:bodyPr/>
          <a:lstStyle/>
          <a:p>
            <a:pPr eaLnBrk="1" latinLnBrk="0" hangingPunct="1"/>
            <a:fld id="{4E1BCAAA-EB00-984B-81CE-C368AC5DCD1D}" type="datetime1">
              <a:rPr lang="en-US" smtClean="0"/>
              <a:t>3/31/2020</a:t>
            </a:fld>
            <a:endParaRPr lang="en-US" dirty="0"/>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dirty="0"/>
          </a:p>
        </p:txBody>
      </p:sp>
      <p:sp>
        <p:nvSpPr>
          <p:cNvPr id="10" name="Footer Placeholder 9"/>
          <p:cNvSpPr>
            <a:spLocks noGrp="1"/>
          </p:cNvSpPr>
          <p:nvPr>
            <p:ph type="ftr" sz="quarter" idx="16"/>
          </p:nvPr>
        </p:nvSpPr>
        <p:spPr/>
        <p:txBody>
          <a:bodyPr/>
          <a:lstStyle/>
          <a:p>
            <a:r>
              <a:rPr kumimoji="0" lang="en-US" dirty="0" smtClean="0"/>
              <a:t>GOVG</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8" name="Date Placeholder 7"/>
          <p:cNvSpPr>
            <a:spLocks noGrp="1"/>
          </p:cNvSpPr>
          <p:nvPr>
            <p:ph type="dt" sz="half" idx="10"/>
          </p:nvPr>
        </p:nvSpPr>
        <p:spPr/>
        <p:txBody>
          <a:bodyPr/>
          <a:lstStyle/>
          <a:p>
            <a:pPr eaLnBrk="1" latinLnBrk="0" hangingPunct="1"/>
            <a:fld id="{2B8BD02C-E19A-DA4A-9067-187B2C709DBA}" type="datetime1">
              <a:rPr lang="en-US" smtClean="0"/>
              <a:t>3/31/2020</a:t>
            </a:fld>
            <a:endParaRPr lang="en-US" dirty="0"/>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r>
              <a:rPr kumimoji="0" lang="en-US" dirty="0" smtClean="0"/>
              <a:t>GOVG</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4D154D97-0DD6-BB43-B723-94C3AE2D28E6}" type="datetime1">
              <a:rPr lang="en-US" smtClean="0"/>
              <a:t>3/31/2020</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kumimoji="0" lang="en-US" dirty="0" smtClean="0"/>
              <a:t>GOVG</a:t>
            </a:r>
            <a:endParaRPr kumimoji="0"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nrcs.usda.gov/Internet/FSE_MANUSCRIPTS/california/maderaareaCA1962/maderaareaCA1962.pdf"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Considerations for </a:t>
            </a:r>
            <a:r>
              <a:rPr lang="en-US" dirty="0"/>
              <a:t>g</a:t>
            </a:r>
            <a:r>
              <a:rPr lang="en-US" dirty="0" smtClean="0"/>
              <a:t>ardening </a:t>
            </a:r>
            <a:r>
              <a:rPr lang="en-US" dirty="0"/>
              <a:t>i</a:t>
            </a:r>
            <a:r>
              <a:rPr lang="en-US" dirty="0" smtClean="0"/>
              <a:t>n and around </a:t>
            </a:r>
            <a:br>
              <a:rPr lang="en-US" dirty="0" smtClean="0"/>
            </a:br>
            <a:r>
              <a:rPr lang="en-US" dirty="0" smtClean="0"/>
              <a:t>Oakhurst California</a:t>
            </a:r>
          </a:p>
          <a:p>
            <a:endParaRPr lang="en-US" dirty="0"/>
          </a:p>
          <a:p>
            <a:r>
              <a:rPr lang="en-US" dirty="0" smtClean="0"/>
              <a:t>Grow Oakhurst Victory Garden</a:t>
            </a:r>
          </a:p>
          <a:p>
            <a:r>
              <a:rPr lang="en-US" dirty="0" smtClean="0"/>
              <a:t>Randy Thomson,</a:t>
            </a:r>
          </a:p>
          <a:p>
            <a:r>
              <a:rPr lang="en-US" dirty="0" smtClean="0"/>
              <a:t>UCCE Master Gardener, Madera Co.</a:t>
            </a:r>
          </a:p>
        </p:txBody>
      </p:sp>
      <p:pic>
        <p:nvPicPr>
          <p:cNvPr id="6" name="Picture 5" descr="Lady Libert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890965">
            <a:off x="957007" y="1071149"/>
            <a:ext cx="3014240" cy="2020758"/>
          </a:xfrm>
          <a:prstGeom prst="rect">
            <a:avLst/>
          </a:prstGeom>
          <a:ln>
            <a:noFill/>
          </a:ln>
          <a:effectLst>
            <a:outerShdw blurRad="292100" dist="139700" dir="2700000" algn="tl" rotWithShape="0">
              <a:srgbClr val="333333">
                <a:alpha val="65000"/>
              </a:srgbClr>
            </a:outerShdw>
          </a:effectLst>
        </p:spPr>
      </p:pic>
      <p:pic>
        <p:nvPicPr>
          <p:cNvPr id="7" name="Picture 6" descr="Oakhurst Qu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799613">
            <a:off x="5031860" y="1048670"/>
            <a:ext cx="3130980" cy="2077419"/>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ctrTitle"/>
          </p:nvPr>
        </p:nvSpPr>
        <p:spPr/>
        <p:txBody>
          <a:bodyPr/>
          <a:lstStyle/>
          <a:p>
            <a:r>
              <a:rPr lang="en-US" b="1" dirty="0" smtClean="0">
                <a:latin typeface="+mn-lt"/>
              </a:rPr>
              <a:t>Where Are We?</a:t>
            </a:r>
            <a:endParaRPr lang="en-US" b="1" dirty="0">
              <a:latin typeface="+mn-lt"/>
            </a:endParaRPr>
          </a:p>
        </p:txBody>
      </p:sp>
    </p:spTree>
    <p:extLst>
      <p:ext uri="{BB962C8B-B14F-4D97-AF65-F5344CB8AC3E}">
        <p14:creationId xmlns:p14="http://schemas.microsoft.com/office/powerpoint/2010/main" val="4451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73320"/>
            <a:ext cx="2057400" cy="872565"/>
          </a:xfrm>
        </p:spPr>
        <p:txBody>
          <a:bodyPr>
            <a:normAutofit/>
          </a:bodyPr>
          <a:lstStyle/>
          <a:p>
            <a:r>
              <a:rPr lang="en-US" dirty="0" smtClean="0"/>
              <a:t>Sunset </a:t>
            </a:r>
            <a:br>
              <a:rPr lang="en-US" dirty="0" smtClean="0"/>
            </a:br>
            <a:r>
              <a:rPr lang="en-US" dirty="0" smtClean="0"/>
              <a:t>Climate Zones</a:t>
            </a:r>
            <a:endParaRPr lang="en-US" dirty="0"/>
          </a:p>
        </p:txBody>
      </p:sp>
      <p:pic>
        <p:nvPicPr>
          <p:cNvPr id="8" name="Picture Placeholder 7" descr="Central_Cali_full_size.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39514"/>
          <a:stretch/>
        </p:blipFill>
        <p:spPr/>
      </p:pic>
      <p:sp>
        <p:nvSpPr>
          <p:cNvPr id="4" name="Text Placeholder 3"/>
          <p:cNvSpPr>
            <a:spLocks noGrp="1"/>
          </p:cNvSpPr>
          <p:nvPr>
            <p:ph type="body" sz="half" idx="2"/>
          </p:nvPr>
        </p:nvSpPr>
        <p:spPr>
          <a:xfrm>
            <a:off x="6629399" y="1045885"/>
            <a:ext cx="2245659" cy="5541829"/>
          </a:xfrm>
        </p:spPr>
        <p:txBody>
          <a:bodyPr>
            <a:normAutofit fontScale="92500"/>
          </a:bodyPr>
          <a:lstStyle/>
          <a:p>
            <a:r>
              <a:rPr lang="en-US" dirty="0"/>
              <a:t>S</a:t>
            </a:r>
            <a:r>
              <a:rPr lang="en-US" dirty="0" smtClean="0"/>
              <a:t>unset reasons plant performance is governed by the total climate, not just the coldest day, and factors in:</a:t>
            </a:r>
          </a:p>
          <a:p>
            <a:pPr marL="285750" indent="-285750">
              <a:buFont typeface="Wingdings" charset="2"/>
              <a:buChar char="u"/>
            </a:pPr>
            <a:r>
              <a:rPr lang="en-US" dirty="0" smtClean="0"/>
              <a:t>Wind</a:t>
            </a:r>
          </a:p>
          <a:p>
            <a:pPr marL="285750" indent="-285750">
              <a:buFont typeface="Wingdings" charset="2"/>
              <a:buChar char="u"/>
            </a:pPr>
            <a:r>
              <a:rPr lang="en-US" dirty="0" smtClean="0"/>
              <a:t>Humidity </a:t>
            </a:r>
          </a:p>
          <a:p>
            <a:pPr marL="285750" indent="-285750">
              <a:buFont typeface="Wingdings" charset="2"/>
              <a:buChar char="u"/>
            </a:pPr>
            <a:r>
              <a:rPr lang="en-US" dirty="0" smtClean="0"/>
              <a:t>Length of season</a:t>
            </a:r>
          </a:p>
          <a:p>
            <a:pPr marL="285750" indent="-285750">
              <a:buFont typeface="Wingdings" charset="2"/>
              <a:buChar char="u"/>
            </a:pPr>
            <a:r>
              <a:rPr lang="en-US" dirty="0" smtClean="0"/>
              <a:t>Timing of rain</a:t>
            </a:r>
          </a:p>
          <a:p>
            <a:pPr marL="285750" indent="-285750">
              <a:buFont typeface="Wingdings" charset="2"/>
              <a:buChar char="u"/>
            </a:pPr>
            <a:r>
              <a:rPr lang="en-US" dirty="0" smtClean="0"/>
              <a:t>Highs</a:t>
            </a:r>
          </a:p>
          <a:p>
            <a:r>
              <a:rPr lang="en-US" dirty="0" smtClean="0"/>
              <a:t>This information is provided simply to make you  aware that  there are different systems.</a:t>
            </a:r>
            <a:endParaRPr lang="en-US" dirty="0"/>
          </a:p>
        </p:txBody>
      </p:sp>
      <p:sp>
        <p:nvSpPr>
          <p:cNvPr id="5" name="Date Placeholder 4"/>
          <p:cNvSpPr>
            <a:spLocks noGrp="1"/>
          </p:cNvSpPr>
          <p:nvPr>
            <p:ph type="dt" sz="half" idx="10"/>
          </p:nvPr>
        </p:nvSpPr>
        <p:spPr/>
        <p:txBody>
          <a:bodyPr/>
          <a:lstStyle/>
          <a:p>
            <a:pPr eaLnBrk="1" latinLnBrk="0" hangingPunct="1"/>
            <a:fld id="{A49CBCD1-891C-A848-BE6C-9286A3DBCDAC}"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10</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Tree>
    <p:extLst>
      <p:ext uri="{BB962C8B-B14F-4D97-AF65-F5344CB8AC3E}">
        <p14:creationId xmlns:p14="http://schemas.microsoft.com/office/powerpoint/2010/main" val="302516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871" y="329426"/>
            <a:ext cx="2057400" cy="753034"/>
          </a:xfrm>
        </p:spPr>
        <p:txBody>
          <a:bodyPr/>
          <a:lstStyle/>
          <a:p>
            <a:r>
              <a:rPr lang="en-US" dirty="0" smtClean="0"/>
              <a:t>Micro climate</a:t>
            </a:r>
            <a:endParaRPr lang="en-US" dirty="0"/>
          </a:p>
        </p:txBody>
      </p:sp>
      <p:pic>
        <p:nvPicPr>
          <p:cNvPr id="8" name="Picture Placeholder 7" descr="11 Full Sun.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30" b="-1392"/>
          <a:stretch/>
        </p:blipFill>
        <p:spPr>
          <a:xfrm>
            <a:off x="457200" y="1210234"/>
            <a:ext cx="6019800" cy="4078941"/>
          </a:xfrm>
        </p:spPr>
      </p:pic>
      <p:sp>
        <p:nvSpPr>
          <p:cNvPr id="4" name="Text Placeholder 3"/>
          <p:cNvSpPr>
            <a:spLocks noGrp="1"/>
          </p:cNvSpPr>
          <p:nvPr>
            <p:ph type="body" sz="half" idx="2"/>
          </p:nvPr>
        </p:nvSpPr>
        <p:spPr>
          <a:xfrm>
            <a:off x="6482870" y="1143724"/>
            <a:ext cx="2390775" cy="4419600"/>
          </a:xfrm>
        </p:spPr>
        <p:txBody>
          <a:bodyPr>
            <a:normAutofit/>
          </a:bodyPr>
          <a:lstStyle/>
          <a:p>
            <a:r>
              <a:rPr lang="en-US" dirty="0"/>
              <a:t>Y</a:t>
            </a:r>
            <a:r>
              <a:rPr lang="en-US" dirty="0" smtClean="0"/>
              <a:t>our garden site may be: </a:t>
            </a:r>
          </a:p>
          <a:p>
            <a:pPr marL="285750" indent="-285750">
              <a:buFont typeface="Wingdings" charset="2"/>
              <a:buChar char="u"/>
            </a:pPr>
            <a:r>
              <a:rPr lang="en-US" dirty="0"/>
              <a:t>O</a:t>
            </a:r>
            <a:r>
              <a:rPr lang="en-US" dirty="0" smtClean="0"/>
              <a:t>n a north-facing slope</a:t>
            </a:r>
          </a:p>
          <a:p>
            <a:pPr marL="285750" indent="-285750">
              <a:buFont typeface="Wingdings" charset="2"/>
              <a:buChar char="u"/>
            </a:pPr>
            <a:r>
              <a:rPr lang="en-US" dirty="0" smtClean="0"/>
              <a:t>Covered with trees</a:t>
            </a:r>
          </a:p>
          <a:p>
            <a:pPr marL="285750" indent="-285750">
              <a:buFont typeface="Wingdings" charset="2"/>
              <a:buChar char="u"/>
            </a:pPr>
            <a:r>
              <a:rPr lang="en-US" dirty="0" smtClean="0"/>
              <a:t>Gets a strong wind</a:t>
            </a:r>
          </a:p>
          <a:p>
            <a:pPr marL="285750" indent="-285750">
              <a:buFont typeface="Wingdings" charset="2"/>
              <a:buChar char="u"/>
            </a:pPr>
            <a:r>
              <a:rPr lang="en-US" dirty="0" smtClean="0"/>
              <a:t>Faces a brightly, reflective wall</a:t>
            </a:r>
          </a:p>
          <a:p>
            <a:pPr marL="285750" indent="-285750">
              <a:buFont typeface="Wingdings" charset="2"/>
              <a:buChar char="u"/>
            </a:pPr>
            <a:r>
              <a:rPr lang="en-US" dirty="0" smtClean="0"/>
              <a:t>Is on lakefront property</a:t>
            </a:r>
            <a:endParaRPr lang="en-US" dirty="0"/>
          </a:p>
        </p:txBody>
      </p:sp>
      <p:sp>
        <p:nvSpPr>
          <p:cNvPr id="5" name="Date Placeholder 4"/>
          <p:cNvSpPr>
            <a:spLocks noGrp="1"/>
          </p:cNvSpPr>
          <p:nvPr>
            <p:ph type="dt" sz="half" idx="10"/>
          </p:nvPr>
        </p:nvSpPr>
        <p:spPr/>
        <p:txBody>
          <a:bodyPr/>
          <a:lstStyle/>
          <a:p>
            <a:pPr eaLnBrk="1" latinLnBrk="0" hangingPunct="1"/>
            <a:fld id="{2B8BD02C-E19A-DA4A-9067-187B2C709DBA}"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11</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
        <p:nvSpPr>
          <p:cNvPr id="9" name="TextBox 8"/>
          <p:cNvSpPr txBox="1"/>
          <p:nvPr/>
        </p:nvSpPr>
        <p:spPr>
          <a:xfrm>
            <a:off x="508001" y="5407219"/>
            <a:ext cx="6708586" cy="646331"/>
          </a:xfrm>
          <a:prstGeom prst="rect">
            <a:avLst/>
          </a:prstGeom>
          <a:noFill/>
        </p:spPr>
        <p:txBody>
          <a:bodyPr wrap="square" rtlCol="0">
            <a:spAutoFit/>
          </a:bodyPr>
          <a:lstStyle/>
          <a:p>
            <a:r>
              <a:rPr lang="en-US" dirty="0" smtClean="0"/>
              <a:t>You would be wise to observe YOUR micro climate BEFORE </a:t>
            </a:r>
          </a:p>
          <a:p>
            <a:r>
              <a:rPr lang="en-US" dirty="0"/>
              <a:t>y</a:t>
            </a:r>
            <a:r>
              <a:rPr lang="en-US" dirty="0" smtClean="0"/>
              <a:t>ou commit plants to intolerable site conditions.  </a:t>
            </a:r>
            <a:endParaRPr lang="en-US" dirty="0"/>
          </a:p>
        </p:txBody>
      </p:sp>
    </p:spTree>
    <p:extLst>
      <p:ext uri="{BB962C8B-B14F-4D97-AF65-F5344CB8AC3E}">
        <p14:creationId xmlns:p14="http://schemas.microsoft.com/office/powerpoint/2010/main" val="27198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757" y="-95617"/>
            <a:ext cx="2057400" cy="1066800"/>
          </a:xfrm>
        </p:spPr>
        <p:txBody>
          <a:bodyPr/>
          <a:lstStyle/>
          <a:p>
            <a:r>
              <a:rPr lang="en-US" dirty="0" smtClean="0"/>
              <a:t>Soil Horizons</a:t>
            </a:r>
            <a:endParaRPr lang="en-US" dirty="0"/>
          </a:p>
        </p:txBody>
      </p:sp>
      <p:pic>
        <p:nvPicPr>
          <p:cNvPr id="8" name="Picture Placeholder 7" descr="Soil Pedon.jpg"/>
          <p:cNvPicPr>
            <a:picLocks noGrp="1" noChangeAspect="1"/>
          </p:cNvPicPr>
          <p:nvPr>
            <p:ph type="pic" idx="1"/>
          </p:nvPr>
        </p:nvPicPr>
        <p:blipFill>
          <a:blip r:embed="rId2">
            <a:extLst>
              <a:ext uri="{28A0092B-C50C-407E-A947-70E740481C1C}">
                <a14:useLocalDpi xmlns:a14="http://schemas.microsoft.com/office/drawing/2010/main" val="0"/>
              </a:ext>
            </a:extLst>
          </a:blip>
          <a:srcRect t="-6147" b="-6147"/>
          <a:stretch>
            <a:fillRect/>
          </a:stretch>
        </p:blipFill>
        <p:spPr>
          <a:xfrm>
            <a:off x="642474" y="457200"/>
            <a:ext cx="5505824" cy="5087660"/>
          </a:xfrm>
        </p:spPr>
      </p:pic>
      <p:sp>
        <p:nvSpPr>
          <p:cNvPr id="4" name="Text Placeholder 3"/>
          <p:cNvSpPr>
            <a:spLocks noGrp="1"/>
          </p:cNvSpPr>
          <p:nvPr>
            <p:ph type="body" sz="half" idx="2"/>
          </p:nvPr>
        </p:nvSpPr>
        <p:spPr>
          <a:xfrm>
            <a:off x="6300698" y="1047383"/>
            <a:ext cx="2514600" cy="4645205"/>
          </a:xfrm>
        </p:spPr>
        <p:txBody>
          <a:bodyPr>
            <a:normAutofit fontScale="92500"/>
          </a:bodyPr>
          <a:lstStyle/>
          <a:p>
            <a:r>
              <a:rPr lang="en-US" dirty="0" smtClean="0"/>
              <a:t>A well developed garden soil might have:</a:t>
            </a:r>
          </a:p>
          <a:p>
            <a:pPr marL="285750" indent="-285750">
              <a:buFont typeface="Wingdings" charset="2"/>
              <a:buChar char="u"/>
            </a:pPr>
            <a:r>
              <a:rPr lang="en-US" dirty="0" smtClean="0"/>
              <a:t>Lots of topsoil</a:t>
            </a:r>
          </a:p>
          <a:p>
            <a:pPr marL="285750" indent="-285750">
              <a:buFont typeface="Wingdings" charset="2"/>
              <a:buChar char="u"/>
            </a:pPr>
            <a:r>
              <a:rPr lang="en-US" dirty="0" smtClean="0"/>
              <a:t>Good drainage</a:t>
            </a:r>
          </a:p>
          <a:p>
            <a:pPr marL="285750" indent="-285750">
              <a:buFont typeface="Wingdings" charset="2"/>
              <a:buChar char="u"/>
            </a:pPr>
            <a:r>
              <a:rPr lang="en-US" dirty="0" smtClean="0"/>
              <a:t>Nice crumbly  texture for retaining air, nutrients, water.</a:t>
            </a:r>
          </a:p>
          <a:p>
            <a:pPr marL="285750" indent="-285750">
              <a:buFont typeface="Wingdings" charset="2"/>
              <a:buChar char="u"/>
            </a:pPr>
            <a:r>
              <a:rPr lang="en-US" dirty="0" smtClean="0"/>
              <a:t>Dark Color, and smells good.</a:t>
            </a:r>
          </a:p>
          <a:p>
            <a:pPr marL="285750" indent="-285750">
              <a:buFont typeface="Wingdings" charset="2"/>
              <a:buChar char="u"/>
            </a:pPr>
            <a:r>
              <a:rPr lang="en-US" dirty="0" smtClean="0"/>
              <a:t>You can dig in it!</a:t>
            </a:r>
          </a:p>
          <a:p>
            <a:r>
              <a:rPr lang="en-US" dirty="0" smtClean="0"/>
              <a:t>Does this describe your site?</a:t>
            </a:r>
          </a:p>
        </p:txBody>
      </p:sp>
      <p:sp>
        <p:nvSpPr>
          <p:cNvPr id="5" name="Date Placeholder 4"/>
          <p:cNvSpPr>
            <a:spLocks noGrp="1"/>
          </p:cNvSpPr>
          <p:nvPr>
            <p:ph type="dt" sz="half" idx="10"/>
          </p:nvPr>
        </p:nvSpPr>
        <p:spPr/>
        <p:txBody>
          <a:bodyPr/>
          <a:lstStyle/>
          <a:p>
            <a:pPr eaLnBrk="1" latinLnBrk="0" hangingPunct="1"/>
            <a:fld id="{2B8BD02C-E19A-DA4A-9067-187B2C709DBA}"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12</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
        <p:nvSpPr>
          <p:cNvPr id="9" name="TextBox 8"/>
          <p:cNvSpPr txBox="1"/>
          <p:nvPr/>
        </p:nvSpPr>
        <p:spPr>
          <a:xfrm>
            <a:off x="642474" y="5647767"/>
            <a:ext cx="7888940" cy="376608"/>
          </a:xfrm>
          <a:prstGeom prst="rect">
            <a:avLst/>
          </a:prstGeom>
          <a:noFill/>
        </p:spPr>
        <p:txBody>
          <a:bodyPr wrap="square" rtlCol="0">
            <a:spAutoFit/>
          </a:bodyPr>
          <a:lstStyle/>
          <a:p>
            <a:r>
              <a:rPr lang="en-US" dirty="0" smtClean="0"/>
              <a:t>It is said that, “It takes nature over 500-years to replace one-inch of topsoil.”</a:t>
            </a:r>
            <a:endParaRPr lang="en-US" dirty="0"/>
          </a:p>
        </p:txBody>
      </p:sp>
    </p:spTree>
    <p:extLst>
      <p:ext uri="{BB962C8B-B14F-4D97-AF65-F5344CB8AC3E}">
        <p14:creationId xmlns:p14="http://schemas.microsoft.com/office/powerpoint/2010/main" val="99740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ree roots shade.jpg"/>
          <p:cNvPicPr>
            <a:picLocks noChangeAspect="1"/>
          </p:cNvPicPr>
          <p:nvPr/>
        </p:nvPicPr>
        <p:blipFill rotWithShape="1">
          <a:blip r:embed="rId2" cstate="email">
            <a:extLst>
              <a:ext uri="{28A0092B-C50C-407E-A947-70E740481C1C}">
                <a14:useLocalDpi xmlns:a14="http://schemas.microsoft.com/office/drawing/2010/main" val="0"/>
              </a:ext>
            </a:extLst>
          </a:blip>
          <a:srcRect r="20436" b="27015"/>
          <a:stretch/>
        </p:blipFill>
        <p:spPr>
          <a:xfrm>
            <a:off x="4497388" y="1688345"/>
            <a:ext cx="4362824" cy="3001541"/>
          </a:xfrm>
          <a:prstGeom prst="rect">
            <a:avLst/>
          </a:prstGeom>
        </p:spPr>
      </p:pic>
      <p:sp>
        <p:nvSpPr>
          <p:cNvPr id="3" name="Footer Placeholder 2"/>
          <p:cNvSpPr>
            <a:spLocks noGrp="1"/>
          </p:cNvSpPr>
          <p:nvPr>
            <p:ph type="ftr" sz="quarter" idx="11"/>
          </p:nvPr>
        </p:nvSpPr>
        <p:spPr/>
        <p:txBody>
          <a:bodyPr/>
          <a:lstStyle/>
          <a:p>
            <a:r>
              <a:rPr kumimoji="0" lang="en-US" dirty="0" smtClean="0"/>
              <a:t>GOVG</a:t>
            </a:r>
            <a:endParaRPr kumimoji="0" lang="en-US" dirty="0"/>
          </a:p>
        </p:txBody>
      </p:sp>
      <p:pic>
        <p:nvPicPr>
          <p:cNvPr id="13" name="Content Placeholder 12" descr="turkeys 3.jpg"/>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8763" t="17943" r="13833" b="30775"/>
          <a:stretch/>
        </p:blipFill>
        <p:spPr>
          <a:xfrm>
            <a:off x="457200" y="4196672"/>
            <a:ext cx="4038600" cy="2006995"/>
          </a:xfrm>
        </p:spPr>
      </p:pic>
      <p:pic>
        <p:nvPicPr>
          <p:cNvPr id="17" name="Picture 16" descr="gopher-pocket-gopher-shutterstock-com_1317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2306" y="4090870"/>
            <a:ext cx="2593694" cy="2074955"/>
          </a:xfrm>
          <a:prstGeom prst="rect">
            <a:avLst/>
          </a:prstGeom>
        </p:spPr>
      </p:pic>
      <p:pic>
        <p:nvPicPr>
          <p:cNvPr id="15" name="Picture 14" descr="Buck.jpeg"/>
          <p:cNvPicPr>
            <a:picLocks noChangeAspect="1"/>
          </p:cNvPicPr>
          <p:nvPr/>
        </p:nvPicPr>
        <p:blipFill rotWithShape="1">
          <a:blip r:embed="rId5" cstate="email">
            <a:extLst>
              <a:ext uri="{28A0092B-C50C-407E-A947-70E740481C1C}">
                <a14:useLocalDpi xmlns:a14="http://schemas.microsoft.com/office/drawing/2010/main" val="0"/>
              </a:ext>
            </a:extLst>
          </a:blip>
          <a:srcRect l="31555" t="26315" r="35413" b="40006"/>
          <a:stretch/>
        </p:blipFill>
        <p:spPr>
          <a:xfrm>
            <a:off x="2629647" y="3117826"/>
            <a:ext cx="2539999" cy="1942353"/>
          </a:xfrm>
          <a:prstGeom prst="rect">
            <a:avLst/>
          </a:prstGeom>
        </p:spPr>
      </p:pic>
      <p:pic>
        <p:nvPicPr>
          <p:cNvPr id="14" name="Content Placeholder 13" descr="racoon.jpg"/>
          <p:cNvPicPr>
            <a:picLocks noGrp="1" noChangeAspect="1"/>
          </p:cNvPicPr>
          <p:nvPr>
            <p:ph sz="quarter" idx="4"/>
          </p:nvPr>
        </p:nvPicPr>
        <p:blipFill rotWithShape="1">
          <a:blip r:embed="rId6" cstate="email">
            <a:extLst>
              <a:ext uri="{28A0092B-C50C-407E-A947-70E740481C1C}">
                <a14:useLocalDpi xmlns:a14="http://schemas.microsoft.com/office/drawing/2010/main" val="0"/>
              </a:ext>
            </a:extLst>
          </a:blip>
          <a:srcRect l="12967" t="18728" b="6586"/>
          <a:stretch/>
        </p:blipFill>
        <p:spPr>
          <a:xfrm>
            <a:off x="457200" y="2366250"/>
            <a:ext cx="2462212" cy="1584865"/>
          </a:xfrm>
        </p:spPr>
      </p:pic>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13</a:t>
            </a:fld>
            <a:endParaRPr kumimoji="0" lang="en-US" dirty="0"/>
          </a:p>
        </p:txBody>
      </p:sp>
      <p:sp>
        <p:nvSpPr>
          <p:cNvPr id="2" name="Date Placeholder 1"/>
          <p:cNvSpPr>
            <a:spLocks noGrp="1"/>
          </p:cNvSpPr>
          <p:nvPr>
            <p:ph type="dt" sz="half" idx="10"/>
          </p:nvPr>
        </p:nvSpPr>
        <p:spPr/>
        <p:txBody>
          <a:bodyPr/>
          <a:lstStyle/>
          <a:p>
            <a:pPr eaLnBrk="1" latinLnBrk="0" hangingPunct="1"/>
            <a:fld id="{B51E02F2-FF1B-F94D-9E23-A9470E446B86}" type="datetime1">
              <a:rPr lang="en-US" smtClean="0"/>
              <a:t>3/31/2020</a:t>
            </a:fld>
            <a:endParaRPr lang="en-US" dirty="0"/>
          </a:p>
        </p:txBody>
      </p:sp>
      <p:sp>
        <p:nvSpPr>
          <p:cNvPr id="9" name="Text Placeholder 8"/>
          <p:cNvSpPr>
            <a:spLocks noGrp="1"/>
          </p:cNvSpPr>
          <p:nvPr>
            <p:ph type="body" idx="1"/>
          </p:nvPr>
        </p:nvSpPr>
        <p:spPr/>
        <p:txBody>
          <a:bodyPr/>
          <a:lstStyle/>
          <a:p>
            <a:r>
              <a:rPr lang="en-US" dirty="0" smtClean="0"/>
              <a:t>Vertebrates</a:t>
            </a:r>
            <a:endParaRPr lang="en-US" dirty="0"/>
          </a:p>
        </p:txBody>
      </p:sp>
      <p:sp>
        <p:nvSpPr>
          <p:cNvPr id="8" name="Title 7"/>
          <p:cNvSpPr>
            <a:spLocks noGrp="1"/>
          </p:cNvSpPr>
          <p:nvPr>
            <p:ph type="title"/>
          </p:nvPr>
        </p:nvSpPr>
        <p:spPr/>
        <p:txBody>
          <a:bodyPr/>
          <a:lstStyle/>
          <a:p>
            <a:r>
              <a:rPr lang="en-US" b="1" dirty="0" smtClean="0">
                <a:latin typeface="+mn-lt"/>
              </a:rPr>
              <a:t>Garden competition/Pests</a:t>
            </a:r>
            <a:endParaRPr lang="en-US" b="1" dirty="0">
              <a:latin typeface="+mn-lt"/>
            </a:endParaRPr>
          </a:p>
        </p:txBody>
      </p:sp>
      <p:sp>
        <p:nvSpPr>
          <p:cNvPr id="11" name="Text Placeholder 10"/>
          <p:cNvSpPr>
            <a:spLocks noGrp="1"/>
          </p:cNvSpPr>
          <p:nvPr>
            <p:ph type="body" idx="3"/>
          </p:nvPr>
        </p:nvSpPr>
        <p:spPr>
          <a:xfrm>
            <a:off x="4575735" y="1399593"/>
            <a:ext cx="2278529" cy="762000"/>
          </a:xfrm>
        </p:spPr>
        <p:txBody>
          <a:bodyPr/>
          <a:lstStyle/>
          <a:p>
            <a:r>
              <a:rPr lang="en-US" dirty="0" smtClean="0"/>
              <a:t>Roots/Shade</a:t>
            </a:r>
            <a:endParaRPr lang="en-US" dirty="0"/>
          </a:p>
        </p:txBody>
      </p:sp>
    </p:spTree>
    <p:extLst>
      <p:ext uri="{BB962C8B-B14F-4D97-AF65-F5344CB8AC3E}">
        <p14:creationId xmlns:p14="http://schemas.microsoft.com/office/powerpoint/2010/main" val="90010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3B6197E-EAC3-8B45-B94F-9E95766A4556}" type="datetime1">
              <a:rPr lang="en-US" smtClean="0"/>
              <a:t>3/31/2020</a:t>
            </a:fld>
            <a:endParaRPr lang="en-US" dirty="0"/>
          </a:p>
        </p:txBody>
      </p:sp>
      <p:sp>
        <p:nvSpPr>
          <p:cNvPr id="3" name="Footer Placeholder 2"/>
          <p:cNvSpPr>
            <a:spLocks noGrp="1"/>
          </p:cNvSpPr>
          <p:nvPr>
            <p:ph type="ftr" sz="quarter" idx="11"/>
          </p:nvPr>
        </p:nvSpPr>
        <p:spPr/>
        <p:txBody>
          <a:bodyPr/>
          <a:lstStyle/>
          <a:p>
            <a:r>
              <a:rPr kumimoji="0" lang="en-US" dirty="0" smtClean="0"/>
              <a:t>GOVG</a:t>
            </a:r>
            <a:endParaRPr kumimoji="0" lang="en-US" dirty="0"/>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14</a:t>
            </a:fld>
            <a:endParaRPr kumimoji="0" lang="en-US" dirty="0"/>
          </a:p>
        </p:txBody>
      </p:sp>
      <p:sp>
        <p:nvSpPr>
          <p:cNvPr id="5" name="Title 4"/>
          <p:cNvSpPr>
            <a:spLocks noGrp="1"/>
          </p:cNvSpPr>
          <p:nvPr>
            <p:ph type="title"/>
          </p:nvPr>
        </p:nvSpPr>
        <p:spPr>
          <a:xfrm>
            <a:off x="457200" y="47813"/>
            <a:ext cx="8229600" cy="1219200"/>
          </a:xfrm>
        </p:spPr>
        <p:txBody>
          <a:bodyPr/>
          <a:lstStyle/>
          <a:p>
            <a:pPr algn="ctr"/>
            <a:r>
              <a:rPr lang="en-US" b="1" dirty="0" smtClean="0">
                <a:latin typeface="+mn-lt"/>
              </a:rPr>
              <a:t>Water Availability?</a:t>
            </a:r>
            <a:endParaRPr lang="en-US" b="1" dirty="0">
              <a:latin typeface="+mn-lt"/>
            </a:endParaRPr>
          </a:p>
        </p:txBody>
      </p:sp>
      <p:pic>
        <p:nvPicPr>
          <p:cNvPr id="6" name="Picture 5" descr="snowpack-satellite-drought-sierra-nevada-california-february-19-20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0" y="1371599"/>
            <a:ext cx="8326645" cy="4682513"/>
          </a:xfrm>
          <a:prstGeom prst="rect">
            <a:avLst/>
          </a:prstGeom>
        </p:spPr>
      </p:pic>
    </p:spTree>
    <p:extLst>
      <p:ext uri="{BB962C8B-B14F-4D97-AF65-F5344CB8AC3E}">
        <p14:creationId xmlns:p14="http://schemas.microsoft.com/office/powerpoint/2010/main" val="28154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akhurst horiz.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0828" y="515169"/>
            <a:ext cx="4182444" cy="2785973"/>
          </a:xfrm>
          <a:prstGeom prst="rect">
            <a:avLst/>
          </a:prstGeom>
          <a:ln>
            <a:noFill/>
          </a:ln>
          <a:effectLst>
            <a:outerShdw blurRad="292100" dist="139700" dir="2700000" algn="tl" rotWithShape="0">
              <a:srgbClr val="333333">
                <a:alpha val="65000"/>
              </a:srgbClr>
            </a:outerShdw>
          </a:effectLst>
        </p:spPr>
      </p:pic>
      <p:pic>
        <p:nvPicPr>
          <p:cNvPr id="6" name="Picture 5" descr="YNP hori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17183">
            <a:off x="3799197" y="3270025"/>
            <a:ext cx="4614561" cy="3077231"/>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pPr eaLnBrk="1" latinLnBrk="0" hangingPunct="1"/>
            <a:fld id="{08F3F430-0850-3D45-86DF-CCB869F0B891}" type="datetime1">
              <a:rPr lang="en-US" smtClean="0"/>
              <a:t>3/31/2020</a:t>
            </a:fld>
            <a:endParaRPr lang="en-US" dirty="0"/>
          </a:p>
        </p:txBody>
      </p:sp>
      <p:sp>
        <p:nvSpPr>
          <p:cNvPr id="3" name="Footer Placeholder 2"/>
          <p:cNvSpPr>
            <a:spLocks noGrp="1"/>
          </p:cNvSpPr>
          <p:nvPr>
            <p:ph type="ftr" sz="quarter" idx="11"/>
          </p:nvPr>
        </p:nvSpPr>
        <p:spPr/>
        <p:txBody>
          <a:bodyPr/>
          <a:lstStyle/>
          <a:p>
            <a:r>
              <a:rPr kumimoji="0" lang="en-US" dirty="0" smtClean="0"/>
              <a:t>GOVG</a:t>
            </a:r>
            <a:endParaRPr kumimoji="0" lang="en-US" dirty="0"/>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15</a:t>
            </a:fld>
            <a:endParaRPr kumimoji="0" lang="en-US" dirty="0"/>
          </a:p>
        </p:txBody>
      </p:sp>
      <p:pic>
        <p:nvPicPr>
          <p:cNvPr id="7" name="Picture 6" descr="VW bu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434348">
            <a:off x="1180325" y="2935982"/>
            <a:ext cx="2275785" cy="3413678"/>
          </a:xfrm>
          <a:prstGeom prst="rect">
            <a:avLst/>
          </a:prstGeom>
          <a:ln>
            <a:noFill/>
          </a:ln>
          <a:effectLst>
            <a:outerShdw blurRad="292100" dist="139700" dir="2700000" algn="tl" rotWithShape="0">
              <a:srgbClr val="333333">
                <a:alpha val="65000"/>
              </a:srgbClr>
            </a:outerShdw>
          </a:effectLst>
        </p:spPr>
      </p:pic>
      <p:pic>
        <p:nvPicPr>
          <p:cNvPr id="8" name="Picture 7" descr="El Cap.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243202">
            <a:off x="5533793" y="380557"/>
            <a:ext cx="2403107" cy="339139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863927" y="2381255"/>
            <a:ext cx="1416148" cy="1601977"/>
          </a:xfrm>
          <a:prstGeom prst="rect">
            <a:avLst/>
          </a:prstGeom>
          <a:noFill/>
        </p:spPr>
        <p:txBody>
          <a:bodyPr wrap="none" lIns="91440" tIns="45720" rIns="91440" bIns="45720">
            <a:spAutoFit/>
          </a:bodyPr>
          <a:lstStyle/>
          <a:p>
            <a:pPr algn="ctr">
              <a:lnSpc>
                <a:spcPct val="90000"/>
              </a:lnSpc>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a:t>
            </a:r>
          </a:p>
          <a:p>
            <a:pPr algn="ctr">
              <a:lnSpc>
                <a:spcPct val="90000"/>
              </a:lnSpc>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End</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0731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42063"/>
            <a:ext cx="8686800" cy="2849021"/>
          </a:xfrm>
        </p:spPr>
        <p:txBody>
          <a:bodyPr numCol="2">
            <a:normAutofit lnSpcReduction="10000"/>
          </a:bodyPr>
          <a:lstStyle/>
          <a:p>
            <a:r>
              <a:rPr lang="en-US" dirty="0" smtClean="0"/>
              <a:t>Latitude</a:t>
            </a:r>
          </a:p>
          <a:p>
            <a:r>
              <a:rPr lang="en-US" dirty="0" smtClean="0"/>
              <a:t>Elevation</a:t>
            </a:r>
          </a:p>
          <a:p>
            <a:r>
              <a:rPr lang="en-US" dirty="0" smtClean="0"/>
              <a:t>Soil types</a:t>
            </a:r>
          </a:p>
          <a:p>
            <a:r>
              <a:rPr lang="en-US" dirty="0" smtClean="0"/>
              <a:t>Climate</a:t>
            </a:r>
          </a:p>
          <a:p>
            <a:r>
              <a:rPr lang="en-US" dirty="0" smtClean="0"/>
              <a:t>Micro climates, </a:t>
            </a:r>
          </a:p>
          <a:p>
            <a:r>
              <a:rPr lang="en-US" dirty="0" smtClean="0"/>
              <a:t>Site orientation, exposure</a:t>
            </a:r>
          </a:p>
          <a:p>
            <a:r>
              <a:rPr lang="en-US" dirty="0" smtClean="0"/>
              <a:t>Topography</a:t>
            </a:r>
          </a:p>
          <a:p>
            <a:r>
              <a:rPr lang="en-US" dirty="0" smtClean="0"/>
              <a:t>Hardiness zones</a:t>
            </a:r>
          </a:p>
          <a:p>
            <a:r>
              <a:rPr lang="en-US" dirty="0" smtClean="0"/>
              <a:t>Water availability</a:t>
            </a:r>
          </a:p>
          <a:p>
            <a:r>
              <a:rPr lang="en-US" dirty="0" smtClean="0"/>
              <a:t>Pests</a:t>
            </a:r>
          </a:p>
          <a:p>
            <a:r>
              <a:rPr lang="en-US" dirty="0" smtClean="0"/>
              <a:t>Existing Landscaping</a:t>
            </a:r>
          </a:p>
          <a:p>
            <a:r>
              <a:rPr lang="en-US" dirty="0" smtClean="0"/>
              <a:t>What else?</a:t>
            </a:r>
          </a:p>
          <a:p>
            <a:endParaRPr lang="en-US" dirty="0"/>
          </a:p>
        </p:txBody>
      </p:sp>
      <p:sp>
        <p:nvSpPr>
          <p:cNvPr id="3" name="Title 2"/>
          <p:cNvSpPr>
            <a:spLocks noGrp="1"/>
          </p:cNvSpPr>
          <p:nvPr>
            <p:ph type="title"/>
          </p:nvPr>
        </p:nvSpPr>
        <p:spPr>
          <a:xfrm>
            <a:off x="457200" y="451220"/>
            <a:ext cx="8229600" cy="1219200"/>
          </a:xfrm>
        </p:spPr>
        <p:txBody>
          <a:bodyPr>
            <a:normAutofit fontScale="90000"/>
          </a:bodyPr>
          <a:lstStyle/>
          <a:p>
            <a:pPr algn="ctr"/>
            <a:r>
              <a:rPr lang="en-US" b="1" dirty="0" smtClean="0">
                <a:latin typeface="+mn-lt"/>
              </a:rPr>
              <a:t>Factors to Consider about </a:t>
            </a:r>
            <a:br>
              <a:rPr lang="en-US" b="1" dirty="0" smtClean="0">
                <a:latin typeface="+mn-lt"/>
              </a:rPr>
            </a:br>
            <a:r>
              <a:rPr lang="en-US" b="1" dirty="0" smtClean="0">
                <a:latin typeface="+mn-lt"/>
              </a:rPr>
              <a:t>Gardening in Oakhurst</a:t>
            </a:r>
            <a:endParaRPr lang="en-US" b="1" dirty="0">
              <a:latin typeface="+mn-lt"/>
            </a:endParaRPr>
          </a:p>
        </p:txBody>
      </p:sp>
      <p:sp>
        <p:nvSpPr>
          <p:cNvPr id="6" name="Footer Placeholder 5"/>
          <p:cNvSpPr>
            <a:spLocks noGrp="1"/>
          </p:cNvSpPr>
          <p:nvPr>
            <p:ph type="ftr" sz="quarter" idx="16"/>
          </p:nvPr>
        </p:nvSpPr>
        <p:spPr/>
        <p:txBody>
          <a:bodyPr/>
          <a:lstStyle/>
          <a:p>
            <a:r>
              <a:rPr kumimoji="0" lang="en-US" dirty="0" smtClean="0"/>
              <a:t>GOVG</a:t>
            </a:r>
            <a:endParaRPr kumimoji="0" lang="en-US" dirty="0"/>
          </a:p>
        </p:txBody>
      </p:sp>
      <p:sp>
        <p:nvSpPr>
          <p:cNvPr id="7" name="Date Placeholder 6"/>
          <p:cNvSpPr>
            <a:spLocks noGrp="1"/>
          </p:cNvSpPr>
          <p:nvPr>
            <p:ph type="dt" sz="half" idx="14"/>
          </p:nvPr>
        </p:nvSpPr>
        <p:spPr/>
        <p:txBody>
          <a:bodyPr/>
          <a:lstStyle/>
          <a:p>
            <a:pPr eaLnBrk="1" latinLnBrk="0" hangingPunct="1"/>
            <a:fld id="{7CD7D9FC-B445-7948-B15B-08A162B752F5}" type="datetime1">
              <a:rPr lang="en-US" smtClean="0"/>
              <a:t>3/31/2020</a:t>
            </a:fld>
            <a:endParaRPr lang="en-US" dirty="0"/>
          </a:p>
        </p:txBody>
      </p:sp>
      <p:sp>
        <p:nvSpPr>
          <p:cNvPr id="8" name="Slide Number Placeholder 7"/>
          <p:cNvSpPr>
            <a:spLocks noGrp="1"/>
          </p:cNvSpPr>
          <p:nvPr>
            <p:ph type="sldNum" sz="quarter" idx="15"/>
          </p:nvPr>
        </p:nvSpPr>
        <p:spPr/>
        <p:txBody>
          <a:bodyPr/>
          <a:lstStyle/>
          <a:p>
            <a:pPr eaLnBrk="1" latinLnBrk="0" hangingPunct="1"/>
            <a:fld id="{D2E57653-3E58-4892-A7ED-712530ACC680}" type="slidenum">
              <a:rPr kumimoji="0" lang="en-US" smtClean="0"/>
              <a:pPr eaLnBrk="1" latinLnBrk="0" hangingPunct="1"/>
              <a:t>2</a:t>
            </a:fld>
            <a:endParaRPr kumimoji="0" lang="en-US" dirty="0"/>
          </a:p>
        </p:txBody>
      </p:sp>
      <p:sp>
        <p:nvSpPr>
          <p:cNvPr id="9" name="TextBox 8"/>
          <p:cNvSpPr txBox="1"/>
          <p:nvPr/>
        </p:nvSpPr>
        <p:spPr>
          <a:xfrm>
            <a:off x="700096" y="1864179"/>
            <a:ext cx="8051828" cy="923330"/>
          </a:xfrm>
          <a:prstGeom prst="rect">
            <a:avLst/>
          </a:prstGeom>
          <a:noFill/>
        </p:spPr>
        <p:txBody>
          <a:bodyPr wrap="square" rtlCol="0">
            <a:spAutoFit/>
          </a:bodyPr>
          <a:lstStyle/>
          <a:p>
            <a:r>
              <a:rPr lang="en-US" dirty="0" smtClean="0"/>
              <a:t>Before planting, consider where we are and what would thrive best in these conditions. Also consider the measures required to extend our range of choices, and how much effort they would take to succeed! </a:t>
            </a:r>
            <a:endParaRPr lang="en-US" dirty="0"/>
          </a:p>
        </p:txBody>
      </p:sp>
    </p:spTree>
    <p:extLst>
      <p:ext uri="{BB962C8B-B14F-4D97-AF65-F5344CB8AC3E}">
        <p14:creationId xmlns:p14="http://schemas.microsoft.com/office/powerpoint/2010/main" val="10386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29400" y="748562"/>
            <a:ext cx="2057400" cy="5659703"/>
          </a:xfrm>
        </p:spPr>
        <p:txBody>
          <a:bodyPr/>
          <a:lstStyle/>
          <a:p>
            <a:r>
              <a:rPr lang="en-US" dirty="0" smtClean="0"/>
              <a:t>Latitude: </a:t>
            </a:r>
          </a:p>
          <a:p>
            <a:r>
              <a:rPr lang="en-US" dirty="0" smtClean="0"/>
              <a:t>37°19’40” north</a:t>
            </a:r>
          </a:p>
          <a:p>
            <a:endParaRPr lang="en-US" dirty="0"/>
          </a:p>
          <a:p>
            <a:r>
              <a:rPr lang="en-US" dirty="0" smtClean="0"/>
              <a:t>Longitude:</a:t>
            </a:r>
          </a:p>
          <a:p>
            <a:r>
              <a:rPr lang="en-US" dirty="0" smtClean="0"/>
              <a:t> 119°38’57” west</a:t>
            </a:r>
          </a:p>
          <a:p>
            <a:endParaRPr lang="en-US" dirty="0"/>
          </a:p>
          <a:p>
            <a:r>
              <a:rPr lang="en-US" dirty="0" smtClean="0"/>
              <a:t>Elevation:</a:t>
            </a:r>
          </a:p>
          <a:p>
            <a:r>
              <a:rPr lang="en-US" dirty="0" smtClean="0"/>
              <a:t>2,274’</a:t>
            </a:r>
          </a:p>
          <a:p>
            <a:endParaRPr lang="en-US" dirty="0"/>
          </a:p>
          <a:p>
            <a:r>
              <a:rPr lang="en-US" dirty="0" smtClean="0"/>
              <a:t>So what?</a:t>
            </a:r>
            <a:endParaRPr lang="en-US" dirty="0"/>
          </a:p>
        </p:txBody>
      </p:sp>
      <p:sp>
        <p:nvSpPr>
          <p:cNvPr id="5" name="Date Placeholder 4"/>
          <p:cNvSpPr>
            <a:spLocks noGrp="1"/>
          </p:cNvSpPr>
          <p:nvPr>
            <p:ph type="dt" sz="half" idx="10"/>
          </p:nvPr>
        </p:nvSpPr>
        <p:spPr/>
        <p:txBody>
          <a:bodyPr/>
          <a:lstStyle/>
          <a:p>
            <a:pPr eaLnBrk="1" latinLnBrk="0" hangingPunct="1"/>
            <a:fld id="{63ABF428-EA25-5848-9E62-360208CE82DF}"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3</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pic>
        <p:nvPicPr>
          <p:cNvPr id="11" name="Picture Placeholder 10" descr="earth with arrow.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3797" b="3797"/>
          <a:stretch>
            <a:fillRect/>
          </a:stretch>
        </p:blipFill>
        <p:spPr/>
      </p:pic>
    </p:spTree>
    <p:extLst>
      <p:ext uri="{BB962C8B-B14F-4D97-AF65-F5344CB8AC3E}">
        <p14:creationId xmlns:p14="http://schemas.microsoft.com/office/powerpoint/2010/main" val="10360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A2637501-62A1-8E44-99B0-B6FF1954780D}"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4</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
        <p:nvSpPr>
          <p:cNvPr id="11" name="TextBox 10"/>
          <p:cNvSpPr txBox="1"/>
          <p:nvPr/>
        </p:nvSpPr>
        <p:spPr>
          <a:xfrm>
            <a:off x="478119" y="358591"/>
            <a:ext cx="8112966" cy="923330"/>
          </a:xfrm>
          <a:prstGeom prst="rect">
            <a:avLst/>
          </a:prstGeom>
          <a:noFill/>
        </p:spPr>
        <p:txBody>
          <a:bodyPr wrap="square" rtlCol="0">
            <a:spAutoFit/>
          </a:bodyPr>
          <a:lstStyle/>
          <a:p>
            <a:r>
              <a:rPr lang="en-US" b="1" dirty="0" smtClean="0"/>
              <a:t>Elevation</a:t>
            </a:r>
            <a:r>
              <a:rPr lang="en-US" dirty="0" smtClean="0"/>
              <a:t> changes rapidly, from 2,274’ as mountains rise quickly toward the Pacific Crest at over 13,000’, and the grade drops swiftly toward the San Joaquin Valley near sea level. en-gb.topographic-map.com</a:t>
            </a:r>
            <a:endParaRPr lang="en-US" dirty="0"/>
          </a:p>
        </p:txBody>
      </p:sp>
      <p:pic>
        <p:nvPicPr>
          <p:cNvPr id="13" name="Picture Placeholder 12" descr="topo map of Oakhurst.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2395" b="2395"/>
          <a:stretch>
            <a:fillRect/>
          </a:stretch>
        </p:blipFill>
        <p:spPr>
          <a:xfrm>
            <a:off x="447675" y="1300163"/>
            <a:ext cx="8240713" cy="4903787"/>
          </a:xfrm>
        </p:spPr>
      </p:pic>
    </p:spTree>
    <p:extLst>
      <p:ext uri="{BB962C8B-B14F-4D97-AF65-F5344CB8AC3E}">
        <p14:creationId xmlns:p14="http://schemas.microsoft.com/office/powerpoint/2010/main" val="6775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367" y="1360"/>
            <a:ext cx="2057400" cy="1066800"/>
          </a:xfrm>
        </p:spPr>
        <p:txBody>
          <a:bodyPr/>
          <a:lstStyle/>
          <a:p>
            <a:r>
              <a:rPr lang="en-US" dirty="0" smtClean="0"/>
              <a:t>Soil Type</a:t>
            </a:r>
            <a:endParaRPr lang="en-US" dirty="0"/>
          </a:p>
        </p:txBody>
      </p:sp>
      <p:sp>
        <p:nvSpPr>
          <p:cNvPr id="5" name="Date Placeholder 4"/>
          <p:cNvSpPr>
            <a:spLocks noGrp="1"/>
          </p:cNvSpPr>
          <p:nvPr>
            <p:ph type="dt" sz="half" idx="10"/>
          </p:nvPr>
        </p:nvSpPr>
        <p:spPr/>
        <p:txBody>
          <a:bodyPr/>
          <a:lstStyle/>
          <a:p>
            <a:pPr eaLnBrk="1" latinLnBrk="0" hangingPunct="1"/>
            <a:fld id="{8E9AF884-E9A8-384E-8B0E-C0F920E7D069}"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5</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pic>
        <p:nvPicPr>
          <p:cNvPr id="9" name="Picture 8" descr="Geologic Map of Yosemite and Vicinity.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1309490">
            <a:off x="474144" y="994445"/>
            <a:ext cx="6150859" cy="4703598"/>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743367" y="1144359"/>
            <a:ext cx="2057399" cy="4912787"/>
          </a:xfrm>
        </p:spPr>
        <p:txBody>
          <a:bodyPr>
            <a:normAutofit fontScale="92500"/>
          </a:bodyPr>
          <a:lstStyle/>
          <a:p>
            <a:r>
              <a:rPr lang="en-US" dirty="0" smtClean="0"/>
              <a:t>USGS map of the Yosemite Region illustrates a history where igneous plutons over the last 130 million years intruded  into metamorphic rock, uplifting, and causing a gentle western sierra slope, later deeply cut by glaciers and fluvial erosion through the granitic batholith of parent material. </a:t>
            </a:r>
          </a:p>
          <a:p>
            <a:r>
              <a:rPr lang="en-US" dirty="0" smtClean="0"/>
              <a:t>This is not farmland!</a:t>
            </a:r>
            <a:endParaRPr lang="en-US" dirty="0"/>
          </a:p>
        </p:txBody>
      </p:sp>
    </p:spTree>
    <p:extLst>
      <p:ext uri="{BB962C8B-B14F-4D97-AF65-F5344CB8AC3E}">
        <p14:creationId xmlns:p14="http://schemas.microsoft.com/office/powerpoint/2010/main" val="22257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92849"/>
            <a:ext cx="2057400" cy="1066800"/>
          </a:xfrm>
        </p:spPr>
        <p:txBody>
          <a:bodyPr/>
          <a:lstStyle/>
          <a:p>
            <a:r>
              <a:rPr lang="en-US" dirty="0" smtClean="0"/>
              <a:t>Oakhurst Soil,</a:t>
            </a:r>
            <a:br>
              <a:rPr lang="en-US" dirty="0" smtClean="0"/>
            </a:br>
            <a:r>
              <a:rPr lang="en-US" dirty="0" smtClean="0"/>
              <a:t>Generalized</a:t>
            </a:r>
            <a:endParaRPr lang="en-US" dirty="0"/>
          </a:p>
        </p:txBody>
      </p:sp>
      <p:pic>
        <p:nvPicPr>
          <p:cNvPr id="8" name="Picture Placeholder 7" descr="Screen Shot 2020-03-01 at 5.24.56 PM.png"/>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l="12369" t="12099" r="6727" b="-132"/>
          <a:stretch/>
        </p:blipFill>
        <p:spPr>
          <a:xfrm>
            <a:off x="457200" y="1344706"/>
            <a:ext cx="6019800" cy="4093882"/>
          </a:xfrm>
        </p:spPr>
      </p:pic>
      <p:sp>
        <p:nvSpPr>
          <p:cNvPr id="4" name="Text Placeholder 3"/>
          <p:cNvSpPr>
            <a:spLocks noGrp="1"/>
          </p:cNvSpPr>
          <p:nvPr>
            <p:ph type="body" sz="half" idx="2"/>
          </p:nvPr>
        </p:nvSpPr>
        <p:spPr>
          <a:xfrm>
            <a:off x="6629400" y="1391026"/>
            <a:ext cx="2057400" cy="3718859"/>
          </a:xfrm>
        </p:spPr>
        <p:txBody>
          <a:bodyPr/>
          <a:lstStyle/>
          <a:p>
            <a:r>
              <a:rPr lang="en-US" dirty="0" smtClean="0"/>
              <a:t>Two soil symbols illustrate parent materials that dominate around Oakhurst:</a:t>
            </a:r>
          </a:p>
          <a:p>
            <a:pPr marL="342900" indent="-342900">
              <a:buFont typeface="+mj-lt"/>
              <a:buAutoNum type="arabicPeriod"/>
            </a:pPr>
            <a:r>
              <a:rPr lang="en-US" dirty="0" smtClean="0"/>
              <a:t>Coarse grained igneous rock, mainly granite.</a:t>
            </a:r>
          </a:p>
          <a:p>
            <a:pPr marL="342900" indent="-342900">
              <a:buFont typeface="+mj-lt"/>
              <a:buAutoNum type="arabicPeriod"/>
            </a:pPr>
            <a:r>
              <a:rPr lang="en-US" dirty="0" smtClean="0"/>
              <a:t>Recent granitic alluvium.</a:t>
            </a:r>
          </a:p>
        </p:txBody>
      </p:sp>
      <p:sp>
        <p:nvSpPr>
          <p:cNvPr id="5" name="Date Placeholder 4"/>
          <p:cNvSpPr>
            <a:spLocks noGrp="1"/>
          </p:cNvSpPr>
          <p:nvPr>
            <p:ph type="dt" sz="half" idx="10"/>
          </p:nvPr>
        </p:nvSpPr>
        <p:spPr/>
        <p:txBody>
          <a:bodyPr/>
          <a:lstStyle/>
          <a:p>
            <a:pPr eaLnBrk="1" latinLnBrk="0" hangingPunct="1"/>
            <a:fld id="{2B8BD02C-E19A-DA4A-9067-187B2C709DBA}"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6</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
        <p:nvSpPr>
          <p:cNvPr id="10" name="TextBox 9"/>
          <p:cNvSpPr txBox="1"/>
          <p:nvPr/>
        </p:nvSpPr>
        <p:spPr>
          <a:xfrm>
            <a:off x="582706" y="5513297"/>
            <a:ext cx="8262470" cy="523220"/>
          </a:xfrm>
          <a:prstGeom prst="rect">
            <a:avLst/>
          </a:prstGeom>
          <a:noFill/>
        </p:spPr>
        <p:txBody>
          <a:bodyPr wrap="square" rtlCol="0">
            <a:spAutoFit/>
          </a:bodyPr>
          <a:lstStyle/>
          <a:p>
            <a:r>
              <a:rPr lang="en-US" sz="1400" dirty="0">
                <a:hlinkClick r:id="rId3"/>
              </a:rPr>
              <a:t>https://www.nrcs.usda.gov/Internet/FSE_MANUSCRIPTS/california/maderaareaCA1962/maderaareaCA1962.pdf</a:t>
            </a:r>
            <a:r>
              <a:rPr lang="en-US" sz="1400" dirty="0"/>
              <a:t> page 121 of the report</a:t>
            </a:r>
            <a:r>
              <a:rPr lang="en-US" sz="1400" dirty="0" smtClean="0"/>
              <a:t>.</a:t>
            </a:r>
            <a:endParaRPr lang="en-US" sz="1400" dirty="0"/>
          </a:p>
        </p:txBody>
      </p:sp>
    </p:spTree>
    <p:extLst>
      <p:ext uri="{BB962C8B-B14F-4D97-AF65-F5344CB8AC3E}">
        <p14:creationId xmlns:p14="http://schemas.microsoft.com/office/powerpoint/2010/main" val="369208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akhurst climate.jpg"/>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l="-4815" r="-4324"/>
          <a:stretch/>
        </p:blipFill>
        <p:spPr>
          <a:xfrm>
            <a:off x="1121339" y="254000"/>
            <a:ext cx="4167837" cy="6333412"/>
          </a:xfrm>
        </p:spPr>
      </p:pic>
      <p:sp>
        <p:nvSpPr>
          <p:cNvPr id="4" name="Text Placeholder 3"/>
          <p:cNvSpPr>
            <a:spLocks noGrp="1"/>
          </p:cNvSpPr>
          <p:nvPr>
            <p:ph type="body" sz="half" idx="2"/>
          </p:nvPr>
        </p:nvSpPr>
        <p:spPr>
          <a:xfrm>
            <a:off x="5513294" y="478117"/>
            <a:ext cx="3173506" cy="5919970"/>
          </a:xfrm>
        </p:spPr>
        <p:txBody>
          <a:bodyPr>
            <a:normAutofit lnSpcReduction="10000"/>
          </a:bodyPr>
          <a:lstStyle/>
          <a:p>
            <a:r>
              <a:rPr lang="en-US" b="1" dirty="0" smtClean="0"/>
              <a:t>Oakhurst’s Climate:</a:t>
            </a:r>
          </a:p>
          <a:p>
            <a:r>
              <a:rPr lang="en-US" dirty="0" smtClean="0"/>
              <a:t>Research indicates July daytime highs average near 100°F and Dec. lows average 42°F.</a:t>
            </a:r>
          </a:p>
          <a:p>
            <a:r>
              <a:rPr lang="en-US" dirty="0" smtClean="0"/>
              <a:t>Precipitation is about 30” annually, Sept.–May, and some snow likely Dec.–March.</a:t>
            </a:r>
            <a:endParaRPr lang="en-US" dirty="0"/>
          </a:p>
          <a:p>
            <a:r>
              <a:rPr lang="en-US" dirty="0" smtClean="0"/>
              <a:t>Our peak  sun is over 14-hours/day in June, and 9.5-hours in Dec.</a:t>
            </a:r>
          </a:p>
          <a:p>
            <a:endParaRPr lang="en-US" dirty="0" smtClean="0"/>
          </a:p>
          <a:p>
            <a:r>
              <a:rPr lang="en-US" dirty="0" smtClean="0"/>
              <a:t>Last year, actual nighttime winter lows sank below freezing into the low 20s and some summer days were above 100° at our location on the north  shoulder of Deadwood Mountain.</a:t>
            </a:r>
            <a:endParaRPr lang="en-US" dirty="0"/>
          </a:p>
          <a:p>
            <a:endParaRPr lang="en-US" dirty="0"/>
          </a:p>
        </p:txBody>
      </p:sp>
      <p:sp>
        <p:nvSpPr>
          <p:cNvPr id="5" name="Date Placeholder 4"/>
          <p:cNvSpPr>
            <a:spLocks noGrp="1"/>
          </p:cNvSpPr>
          <p:nvPr>
            <p:ph type="dt" sz="half" idx="10"/>
          </p:nvPr>
        </p:nvSpPr>
        <p:spPr/>
        <p:txBody>
          <a:bodyPr/>
          <a:lstStyle/>
          <a:p>
            <a:pPr eaLnBrk="1" latinLnBrk="0" hangingPunct="1"/>
            <a:fld id="{0E5890BA-2C90-F045-8473-23692EED536F}"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7</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Tree>
    <p:extLst>
      <p:ext uri="{BB962C8B-B14F-4D97-AF65-F5344CB8AC3E}">
        <p14:creationId xmlns:p14="http://schemas.microsoft.com/office/powerpoint/2010/main" val="223749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2012_USDA_Plant_Hardiness_Zone_Map_(USA).jpg"/>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l="-327" r="-667"/>
          <a:stretch/>
        </p:blipFill>
        <p:spPr>
          <a:xfrm>
            <a:off x="358575" y="696256"/>
            <a:ext cx="8426824" cy="5562600"/>
          </a:xfrm>
        </p:spPr>
      </p:pic>
      <p:sp>
        <p:nvSpPr>
          <p:cNvPr id="5" name="Date Placeholder 4"/>
          <p:cNvSpPr>
            <a:spLocks noGrp="1"/>
          </p:cNvSpPr>
          <p:nvPr>
            <p:ph type="dt" sz="half" idx="10"/>
          </p:nvPr>
        </p:nvSpPr>
        <p:spPr/>
        <p:txBody>
          <a:bodyPr/>
          <a:lstStyle/>
          <a:p>
            <a:pPr eaLnBrk="1" latinLnBrk="0" hangingPunct="1"/>
            <a:fld id="{00B01F1A-094F-7848-80A1-B92431706ADE}" type="datetime1">
              <a:rPr lang="en-US" smtClean="0"/>
              <a:t>3/31/2020</a:t>
            </a:fld>
            <a:endParaRPr lang="en-US" dirty="0"/>
          </a:p>
        </p:txBody>
      </p:sp>
      <p:sp>
        <p:nvSpPr>
          <p:cNvPr id="6" name="Slide Number Placeholder 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8</a:t>
            </a:fld>
            <a:endParaRPr kumimoji="0" lang="en-US" dirty="0"/>
          </a:p>
        </p:txBody>
      </p:sp>
      <p:sp>
        <p:nvSpPr>
          <p:cNvPr id="7" name="Footer Placeholder 6"/>
          <p:cNvSpPr>
            <a:spLocks noGrp="1"/>
          </p:cNvSpPr>
          <p:nvPr>
            <p:ph type="ftr" sz="quarter" idx="12"/>
          </p:nvPr>
        </p:nvSpPr>
        <p:spPr/>
        <p:txBody>
          <a:bodyPr/>
          <a:lstStyle/>
          <a:p>
            <a:r>
              <a:rPr kumimoji="0" lang="en-US" dirty="0" smtClean="0"/>
              <a:t>GOVG</a:t>
            </a:r>
            <a:endParaRPr kumimoji="0" lang="en-US" dirty="0"/>
          </a:p>
        </p:txBody>
      </p:sp>
      <p:sp>
        <p:nvSpPr>
          <p:cNvPr id="9" name="TextBox 8"/>
          <p:cNvSpPr txBox="1"/>
          <p:nvPr/>
        </p:nvSpPr>
        <p:spPr>
          <a:xfrm>
            <a:off x="358575" y="418353"/>
            <a:ext cx="8307307" cy="369332"/>
          </a:xfrm>
          <a:prstGeom prst="rect">
            <a:avLst/>
          </a:prstGeom>
          <a:noFill/>
        </p:spPr>
        <p:txBody>
          <a:bodyPr wrap="square" rtlCol="0">
            <a:spAutoFit/>
          </a:bodyPr>
          <a:lstStyle/>
          <a:p>
            <a:pPr algn="ctr"/>
            <a:r>
              <a:rPr lang="en-US" dirty="0" smtClean="0"/>
              <a:t>Avg. Annual Extreme Min. Temps 1976–2005. Range from -60° to 65°F</a:t>
            </a:r>
            <a:endParaRPr lang="en-US" dirty="0"/>
          </a:p>
        </p:txBody>
      </p:sp>
    </p:spTree>
    <p:extLst>
      <p:ext uri="{BB962C8B-B14F-4D97-AF65-F5344CB8AC3E}">
        <p14:creationId xmlns:p14="http://schemas.microsoft.com/office/powerpoint/2010/main" val="27098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24000"/>
            <a:ext cx="8163859" cy="4572000"/>
          </a:xfrm>
        </p:spPr>
        <p:txBody>
          <a:bodyPr/>
          <a:lstStyle/>
          <a:p>
            <a:r>
              <a:rPr lang="en-US" dirty="0" smtClean="0"/>
              <a:t>USDA bases Hardiness Zones strictly on the coldest temps.</a:t>
            </a:r>
          </a:p>
          <a:p>
            <a:r>
              <a:rPr lang="en-US" dirty="0" smtClean="0"/>
              <a:t>Of </a:t>
            </a:r>
            <a:r>
              <a:rPr lang="en-US" dirty="0"/>
              <a:t>the 26 USDA Plant Hardiness Zones, California alone exhibits </a:t>
            </a:r>
            <a:r>
              <a:rPr lang="en-US" dirty="0" smtClean="0"/>
              <a:t>80% of them! </a:t>
            </a:r>
          </a:p>
          <a:p>
            <a:r>
              <a:rPr lang="en-US" dirty="0" smtClean="0"/>
              <a:t>Zone </a:t>
            </a:r>
            <a:r>
              <a:rPr lang="en-US" dirty="0"/>
              <a:t>1a is for the coldest places like Alaska and Minnesota, and zone 13b is for warmest like Puerto Rico and Hawaii.</a:t>
            </a:r>
          </a:p>
          <a:p>
            <a:r>
              <a:rPr lang="en-US" dirty="0" smtClean="0"/>
              <a:t>While Oakhurst is considered zone 9b, the region exhibits </a:t>
            </a:r>
            <a:r>
              <a:rPr lang="en-US" dirty="0"/>
              <a:t>zones </a:t>
            </a:r>
            <a:r>
              <a:rPr lang="en-US" dirty="0" smtClean="0"/>
              <a:t>6b (-5° to 0°F) to 9b (25° to 30°F)!</a:t>
            </a:r>
          </a:p>
          <a:p>
            <a:r>
              <a:rPr lang="en-US" dirty="0" smtClean="0"/>
              <a:t>Knowing your micro climate is essential to gardening!</a:t>
            </a:r>
            <a:endParaRPr lang="en-US" dirty="0"/>
          </a:p>
          <a:p>
            <a:endParaRPr lang="en-US" dirty="0"/>
          </a:p>
        </p:txBody>
      </p:sp>
      <p:sp>
        <p:nvSpPr>
          <p:cNvPr id="4" name="Date Placeholder 3"/>
          <p:cNvSpPr>
            <a:spLocks noGrp="1"/>
          </p:cNvSpPr>
          <p:nvPr>
            <p:ph type="dt" sz="half" idx="14"/>
          </p:nvPr>
        </p:nvSpPr>
        <p:spPr/>
        <p:txBody>
          <a:bodyPr/>
          <a:lstStyle/>
          <a:p>
            <a:pPr eaLnBrk="1" latinLnBrk="0" hangingPunct="1"/>
            <a:fld id="{B79530A5-23E6-2A42-85CB-A2BD73180C7F}" type="datetime1">
              <a:rPr lang="en-US" smtClean="0"/>
              <a:t>3/31/2020</a:t>
            </a:fld>
            <a:endParaRPr lang="en-US" dirty="0"/>
          </a:p>
        </p:txBody>
      </p:sp>
      <p:sp>
        <p:nvSpPr>
          <p:cNvPr id="6" name="Slide Number Placeholder 5"/>
          <p:cNvSpPr>
            <a:spLocks noGrp="1"/>
          </p:cNvSpPr>
          <p:nvPr>
            <p:ph type="sldNum" sz="quarter" idx="15"/>
          </p:nvPr>
        </p:nvSpPr>
        <p:spPr/>
        <p:txBody>
          <a:bodyPr/>
          <a:lstStyle/>
          <a:p>
            <a:pPr eaLnBrk="1" latinLnBrk="0" hangingPunct="1"/>
            <a:fld id="{D2E57653-3E58-4892-A7ED-712530ACC680}" type="slidenum">
              <a:rPr kumimoji="0" lang="en-US" smtClean="0"/>
              <a:pPr eaLnBrk="1" latinLnBrk="0" hangingPunct="1"/>
              <a:t>9</a:t>
            </a:fld>
            <a:endParaRPr kumimoji="0" lang="en-US" dirty="0"/>
          </a:p>
        </p:txBody>
      </p:sp>
      <p:sp>
        <p:nvSpPr>
          <p:cNvPr id="5" name="Footer Placeholder 4"/>
          <p:cNvSpPr>
            <a:spLocks noGrp="1"/>
          </p:cNvSpPr>
          <p:nvPr>
            <p:ph type="ftr" sz="quarter" idx="16"/>
          </p:nvPr>
        </p:nvSpPr>
        <p:spPr/>
        <p:txBody>
          <a:bodyPr/>
          <a:lstStyle/>
          <a:p>
            <a:r>
              <a:rPr kumimoji="0" lang="en-US" dirty="0" smtClean="0"/>
              <a:t>GOVG</a:t>
            </a:r>
            <a:endParaRPr kumimoji="0" lang="en-US" dirty="0"/>
          </a:p>
        </p:txBody>
      </p:sp>
      <p:sp>
        <p:nvSpPr>
          <p:cNvPr id="7" name="Title 6"/>
          <p:cNvSpPr>
            <a:spLocks noGrp="1"/>
          </p:cNvSpPr>
          <p:nvPr>
            <p:ph type="title"/>
          </p:nvPr>
        </p:nvSpPr>
        <p:spPr>
          <a:xfrm>
            <a:off x="457200" y="152400"/>
            <a:ext cx="8268447" cy="1219200"/>
          </a:xfrm>
        </p:spPr>
        <p:txBody>
          <a:bodyPr/>
          <a:lstStyle/>
          <a:p>
            <a:pPr algn="ctr"/>
            <a:r>
              <a:rPr lang="en-US" b="1" dirty="0" smtClean="0">
                <a:latin typeface="+mn-lt"/>
              </a:rPr>
              <a:t>USDA Hardiness Zones</a:t>
            </a:r>
            <a:endParaRPr lang="en-US" b="1" dirty="0">
              <a:latin typeface="+mn-lt"/>
            </a:endParaRPr>
          </a:p>
        </p:txBody>
      </p:sp>
    </p:spTree>
    <p:extLst>
      <p:ext uri="{BB962C8B-B14F-4D97-AF65-F5344CB8AC3E}">
        <p14:creationId xmlns:p14="http://schemas.microsoft.com/office/powerpoint/2010/main" val="156383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577</TotalTime>
  <Words>638</Words>
  <Application>Microsoft Office PowerPoint</Application>
  <PresentationFormat>On-screen Show (4:3)</PresentationFormat>
  <Paragraphs>126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Cambria</vt:lpstr>
      <vt:lpstr>Wingdings</vt:lpstr>
      <vt:lpstr>Wingdings 2</vt:lpstr>
      <vt:lpstr>Paper</vt:lpstr>
      <vt:lpstr>Where Are We?</vt:lpstr>
      <vt:lpstr>Factors to Consider about  Gardening in Oakhurst</vt:lpstr>
      <vt:lpstr>PowerPoint Presentation</vt:lpstr>
      <vt:lpstr>PowerPoint Presentation</vt:lpstr>
      <vt:lpstr>Soil Type</vt:lpstr>
      <vt:lpstr>Oakhurst Soil, Generalized</vt:lpstr>
      <vt:lpstr>PowerPoint Presentation</vt:lpstr>
      <vt:lpstr>PowerPoint Presentation</vt:lpstr>
      <vt:lpstr>USDA Hardiness Zones</vt:lpstr>
      <vt:lpstr>Sunset  Climate Zones</vt:lpstr>
      <vt:lpstr>Micro climate</vt:lpstr>
      <vt:lpstr>Soil Horizons</vt:lpstr>
      <vt:lpstr>Garden competition/Pests</vt:lpstr>
      <vt:lpstr>Water Availability?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We?</dc:title>
  <dc:creator>Randal Thomson</dc:creator>
  <cp:lastModifiedBy>Denise Cuendett</cp:lastModifiedBy>
  <cp:revision>69</cp:revision>
  <dcterms:created xsi:type="dcterms:W3CDTF">2020-03-09T20:04:42Z</dcterms:created>
  <dcterms:modified xsi:type="dcterms:W3CDTF">2020-03-31T23:02:45Z</dcterms:modified>
</cp:coreProperties>
</file>