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8" r:id="rId3"/>
    <p:sldId id="259" r:id="rId4"/>
    <p:sldId id="285" r:id="rId5"/>
    <p:sldId id="284" r:id="rId6"/>
    <p:sldId id="282" r:id="rId7"/>
    <p:sldId id="283" r:id="rId8"/>
    <p:sldId id="260" r:id="rId9"/>
    <p:sldId id="290" r:id="rId10"/>
    <p:sldId id="289" r:id="rId11"/>
    <p:sldId id="288" r:id="rId12"/>
    <p:sldId id="287" r:id="rId13"/>
    <p:sldId id="286" r:id="rId14"/>
    <p:sldId id="291" r:id="rId15"/>
    <p:sldId id="302" r:id="rId16"/>
    <p:sldId id="301" r:id="rId17"/>
    <p:sldId id="300" r:id="rId18"/>
    <p:sldId id="299" r:id="rId19"/>
    <p:sldId id="298" r:id="rId20"/>
    <p:sldId id="297" r:id="rId21"/>
    <p:sldId id="296" r:id="rId22"/>
    <p:sldId id="295" r:id="rId23"/>
    <p:sldId id="294" r:id="rId24"/>
    <p:sldId id="293" r:id="rId25"/>
    <p:sldId id="303" r:id="rId26"/>
    <p:sldId id="292" r:id="rId27"/>
    <p:sldId id="262" r:id="rId28"/>
    <p:sldId id="312" r:id="rId29"/>
    <p:sldId id="311" r:id="rId30"/>
    <p:sldId id="310" r:id="rId31"/>
    <p:sldId id="309" r:id="rId32"/>
    <p:sldId id="308" r:id="rId33"/>
    <p:sldId id="307" r:id="rId34"/>
    <p:sldId id="306" r:id="rId35"/>
    <p:sldId id="305" r:id="rId36"/>
    <p:sldId id="304" r:id="rId37"/>
    <p:sldId id="314" r:id="rId38"/>
    <p:sldId id="327" r:id="rId39"/>
    <p:sldId id="326" r:id="rId40"/>
    <p:sldId id="325" r:id="rId41"/>
    <p:sldId id="324" r:id="rId42"/>
    <p:sldId id="323" r:id="rId43"/>
    <p:sldId id="322" r:id="rId44"/>
    <p:sldId id="321" r:id="rId45"/>
    <p:sldId id="320" r:id="rId46"/>
    <p:sldId id="319" r:id="rId47"/>
    <p:sldId id="318" r:id="rId48"/>
    <p:sldId id="317" r:id="rId49"/>
    <p:sldId id="316" r:id="rId50"/>
    <p:sldId id="315" r:id="rId51"/>
    <p:sldId id="343" r:id="rId52"/>
    <p:sldId id="329" r:id="rId53"/>
    <p:sldId id="332" r:id="rId54"/>
    <p:sldId id="331" r:id="rId55"/>
    <p:sldId id="330" r:id="rId56"/>
    <p:sldId id="264" r:id="rId57"/>
    <p:sldId id="328" r:id="rId58"/>
    <p:sldId id="265" r:id="rId59"/>
    <p:sldId id="337" r:id="rId60"/>
    <p:sldId id="336" r:id="rId61"/>
    <p:sldId id="335" r:id="rId62"/>
    <p:sldId id="334" r:id="rId63"/>
    <p:sldId id="333" r:id="rId64"/>
    <p:sldId id="266" r:id="rId65"/>
    <p:sldId id="342" r:id="rId66"/>
    <p:sldId id="344" r:id="rId67"/>
    <p:sldId id="341" r:id="rId68"/>
    <p:sldId id="340" r:id="rId69"/>
    <p:sldId id="339" r:id="rId70"/>
    <p:sldId id="338" r:id="rId71"/>
    <p:sldId id="267" r:id="rId72"/>
    <p:sldId id="281" r:id="rId73"/>
    <p:sldId id="280" r:id="rId74"/>
    <p:sldId id="279" r:id="rId75"/>
    <p:sldId id="278" r:id="rId76"/>
    <p:sldId id="277" r:id="rId77"/>
    <p:sldId id="276" r:id="rId78"/>
    <p:sldId id="275" r:id="rId79"/>
    <p:sldId id="268" r:id="rId80"/>
    <p:sldId id="274" r:id="rId81"/>
    <p:sldId id="273" r:id="rId82"/>
    <p:sldId id="270" r:id="rId83"/>
    <p:sldId id="271" r:id="rId84"/>
    <p:sldId id="272" r:id="rId85"/>
    <p:sldId id="345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243A-D39D-584C-9A9C-490F996C5AA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C5DB-668D-5449-94EA-C105F6E2E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6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9351-9CF6-744C-A769-0F0B132C9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53D7-E566-C14D-9AC3-ACBA574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9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038054-E3ED-3B4E-9FA9-2451E36D97FA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90A4-36C6-DA4C-B9A6-DD45D9A31793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152F-791E-D242-ABF5-F9CAE9476EFD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964-9F4E-D440-8907-54C980354B1F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06E0C5-A270-E146-B2AD-A243497F7A99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3273-8DBD-D74B-B690-ADE29AF30FF5}" type="datetime4">
              <a:rPr lang="en-US" smtClean="0"/>
              <a:t>March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5ECA-DEDF-6445-96C4-A5A67DF43D02}" type="datetime4">
              <a:rPr lang="en-US" smtClean="0"/>
              <a:t>March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C1EF-D94A-B346-8488-1955217E6D41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CE3641-DC2F-2B41-813D-D54DD48B75A7}" type="datetime4">
              <a:rPr lang="en-US" smtClean="0"/>
              <a:t>March 31,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B14A71-24E3-384C-B296-FD322886884D}" type="datetime4">
              <a:rPr lang="en-US" smtClean="0"/>
              <a:t>March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4F9DD41-49A2-2741-A003-A71717CA90C9}" type="datetime4">
              <a:rPr lang="en-US" smtClean="0"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6.jpeg"/><Relationship Id="rId5" Type="http://schemas.openxmlformats.org/officeDocument/2006/relationships/image" Target="../media/image17.jpeg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6.jpeg"/><Relationship Id="rId5" Type="http://schemas.openxmlformats.org/officeDocument/2006/relationships/image" Target="../media/image17.jpeg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8.jpeg"/><Relationship Id="rId5" Type="http://schemas.openxmlformats.org/officeDocument/2006/relationships/image" Target="../media/image17.jpeg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8.jpeg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9.jpeg"/><Relationship Id="rId5" Type="http://schemas.openxmlformats.org/officeDocument/2006/relationships/image" Target="../media/image41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4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9.jpeg"/><Relationship Id="rId5" Type="http://schemas.openxmlformats.org/officeDocument/2006/relationships/image" Target="../media/image41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9.jpeg"/><Relationship Id="rId5" Type="http://schemas.openxmlformats.org/officeDocument/2006/relationships/image" Target="../media/image41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9.jpeg"/><Relationship Id="rId5" Type="http://schemas.openxmlformats.org/officeDocument/2006/relationships/image" Target="../media/image41.jpeg"/><Relationship Id="rId1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Relationship Id="rId1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39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9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8.jpeg"/><Relationship Id="rId4" Type="http://schemas.openxmlformats.org/officeDocument/2006/relationships/image" Target="../media/image40.jpeg"/><Relationship Id="rId9" Type="http://schemas.openxmlformats.org/officeDocument/2006/relationships/image" Target="../media/image47.png"/><Relationship Id="rId1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8.jpeg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8.jpeg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2.png"/><Relationship Id="rId4" Type="http://schemas.openxmlformats.org/officeDocument/2006/relationships/image" Target="../media/image6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2.png"/><Relationship Id="rId4" Type="http://schemas.openxmlformats.org/officeDocument/2006/relationships/image" Target="../media/image65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2" y="3721473"/>
            <a:ext cx="5400677" cy="2985936"/>
          </a:xfrm>
        </p:spPr>
        <p:txBody>
          <a:bodyPr>
            <a:normAutofit/>
          </a:bodyPr>
          <a:lstStyle/>
          <a:p>
            <a:r>
              <a:rPr lang="en-US" dirty="0" smtClean="0"/>
              <a:t>Vegetables Families</a:t>
            </a:r>
          </a:p>
          <a:p>
            <a:endParaRPr lang="en-US" dirty="0"/>
          </a:p>
          <a:p>
            <a:r>
              <a:rPr lang="en-US" dirty="0" smtClean="0"/>
              <a:t>Grow Oakhurst Victory Garden</a:t>
            </a:r>
          </a:p>
          <a:p>
            <a:r>
              <a:rPr lang="en-US" dirty="0" smtClean="0"/>
              <a:t>Randy Thomson, </a:t>
            </a:r>
          </a:p>
          <a:p>
            <a:r>
              <a:rPr lang="en-US" dirty="0" smtClean="0"/>
              <a:t>UCCE Master Gardener, Madera Co.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beet, chard,  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10" name="Picture 9" descr="ch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1297346"/>
            <a:ext cx="3570287" cy="2381354"/>
          </a:xfrm>
          <a:prstGeom prst="rect">
            <a:avLst/>
          </a:prstGeom>
        </p:spPr>
      </p:pic>
      <p:pic>
        <p:nvPicPr>
          <p:cNvPr id="11" name="Picture 10" descr="bee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3629000"/>
            <a:ext cx="3094946" cy="2436615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beet, chard, </a:t>
            </a:r>
            <a:r>
              <a:rPr lang="en-US" dirty="0" err="1" smtClean="0"/>
              <a:t>epazote</a:t>
            </a:r>
            <a:r>
              <a:rPr lang="en-US" smtClean="0"/>
              <a:t>, 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10" name="Picture 9" descr="ch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1297346"/>
            <a:ext cx="3570287" cy="2381354"/>
          </a:xfrm>
          <a:prstGeom prst="rect">
            <a:avLst/>
          </a:prstGeom>
        </p:spPr>
      </p:pic>
      <p:pic>
        <p:nvPicPr>
          <p:cNvPr id="9" name="Picture 8" descr="epazo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58" y="482251"/>
            <a:ext cx="2351028" cy="3134704"/>
          </a:xfrm>
          <a:prstGeom prst="rect">
            <a:avLst/>
          </a:prstGeom>
        </p:spPr>
      </p:pic>
      <p:pic>
        <p:nvPicPr>
          <p:cNvPr id="11" name="Picture 10" descr="bee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3629000"/>
            <a:ext cx="3094946" cy="2436615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beet, chard, </a:t>
            </a:r>
            <a:r>
              <a:rPr lang="en-US" dirty="0" err="1" smtClean="0"/>
              <a:t>epazote</a:t>
            </a:r>
            <a:r>
              <a:rPr lang="en-US" dirty="0" smtClean="0"/>
              <a:t>, quinoa, 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10" name="Picture 9" descr="ch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1297346"/>
            <a:ext cx="3570287" cy="2381354"/>
          </a:xfrm>
          <a:prstGeom prst="rect">
            <a:avLst/>
          </a:prstGeom>
        </p:spPr>
      </p:pic>
      <p:pic>
        <p:nvPicPr>
          <p:cNvPr id="9" name="Picture 8" descr="epazo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58" y="482251"/>
            <a:ext cx="2351028" cy="3134704"/>
          </a:xfrm>
          <a:prstGeom prst="rect">
            <a:avLst/>
          </a:prstGeom>
        </p:spPr>
      </p:pic>
      <p:pic>
        <p:nvPicPr>
          <p:cNvPr id="12" name="Picture 11" descr="quinoa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5"/>
          <a:stretch/>
        </p:blipFill>
        <p:spPr>
          <a:xfrm>
            <a:off x="6138061" y="3624550"/>
            <a:ext cx="2849180" cy="2449836"/>
          </a:xfrm>
          <a:prstGeom prst="rect">
            <a:avLst/>
          </a:prstGeom>
        </p:spPr>
      </p:pic>
      <p:pic>
        <p:nvPicPr>
          <p:cNvPr id="11" name="Picture 10" descr="bee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3629000"/>
            <a:ext cx="3094946" cy="2436615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beet, chard, </a:t>
            </a:r>
            <a:r>
              <a:rPr lang="en-US" dirty="0" err="1" smtClean="0"/>
              <a:t>epazote</a:t>
            </a:r>
            <a:r>
              <a:rPr lang="en-US" dirty="0" smtClean="0"/>
              <a:t>, quinoa, spinach.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10" name="Picture 9" descr="ch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1297346"/>
            <a:ext cx="3570287" cy="2381354"/>
          </a:xfrm>
          <a:prstGeom prst="rect">
            <a:avLst/>
          </a:prstGeom>
        </p:spPr>
      </p:pic>
      <p:pic>
        <p:nvPicPr>
          <p:cNvPr id="9" name="Picture 8" descr="epazo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58" y="482251"/>
            <a:ext cx="2351028" cy="3134704"/>
          </a:xfrm>
          <a:prstGeom prst="rect">
            <a:avLst/>
          </a:prstGeom>
        </p:spPr>
      </p:pic>
      <p:pic>
        <p:nvPicPr>
          <p:cNvPr id="13" name="Picture 12" descr="spinac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" y="3629001"/>
            <a:ext cx="4331827" cy="2445386"/>
          </a:xfrm>
          <a:prstGeom prst="rect">
            <a:avLst/>
          </a:prstGeom>
        </p:spPr>
      </p:pic>
      <p:pic>
        <p:nvPicPr>
          <p:cNvPr id="12" name="Picture 11" descr="quino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5"/>
          <a:stretch/>
        </p:blipFill>
        <p:spPr>
          <a:xfrm>
            <a:off x="6154341" y="3638549"/>
            <a:ext cx="2832899" cy="2435837"/>
          </a:xfrm>
          <a:prstGeom prst="rect">
            <a:avLst/>
          </a:prstGeom>
        </p:spPr>
      </p:pic>
      <p:pic>
        <p:nvPicPr>
          <p:cNvPr id="11" name="Picture 10" descr="beet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3629000"/>
            <a:ext cx="3094946" cy="2436615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3641-DC2F-2B41-813D-D54DD48B75A7}" type="datetime4">
              <a:rPr lang="en-US" smtClean="0"/>
              <a:t>March 31,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Botanical Family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Alliaceae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Amaranthaceae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Chenopodiaceae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Umbellifererae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Asteraceae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Compositae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Brassicaceae</a:t>
            </a:r>
            <a:r>
              <a:rPr lang="en-US" dirty="0" smtClean="0"/>
              <a:t> or </a:t>
            </a:r>
            <a:r>
              <a:rPr lang="en-US" dirty="0" err="1" smtClean="0"/>
              <a:t>Cruciferae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Cucurbitaceae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Leguminosae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Lamiaceae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Font typeface="Wingdings" charset="2"/>
              <a:buAutoNum type="arabicPlain"/>
            </a:pPr>
            <a:r>
              <a:rPr lang="en-US" dirty="0" err="1" smtClean="0"/>
              <a:t>Solanaceae</a:t>
            </a:r>
            <a:endParaRPr lang="en-US" dirty="0" smtClean="0"/>
          </a:p>
        </p:txBody>
      </p:sp>
      <p:pic>
        <p:nvPicPr>
          <p:cNvPr id="9" name="Content Placeholder 8" descr="Ten families.pdf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4071" b="12620"/>
          <a:stretch/>
        </p:blipFill>
        <p:spPr>
          <a:xfrm>
            <a:off x="3776663" y="700088"/>
            <a:ext cx="5091111" cy="5395782"/>
          </a:xfrm>
        </p:spPr>
      </p:pic>
    </p:spTree>
    <p:extLst>
      <p:ext uri="{BB962C8B-B14F-4D97-AF65-F5344CB8AC3E}">
        <p14:creationId xmlns:p14="http://schemas.microsoft.com/office/powerpoint/2010/main" val="10215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   </a:t>
            </a:r>
            <a:endParaRPr lang="en-US" dirty="0"/>
          </a:p>
        </p:txBody>
      </p:sp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   </a:t>
            </a:r>
            <a:endParaRPr lang="en-US" dirty="0"/>
          </a:p>
        </p:txBody>
      </p:sp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pic>
        <p:nvPicPr>
          <p:cNvPr id="14" name="Picture 13" descr="dill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4"/>
          <a:stretch/>
        </p:blipFill>
        <p:spPr>
          <a:xfrm>
            <a:off x="3670113" y="2900992"/>
            <a:ext cx="1876577" cy="1572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dill,   </a:t>
            </a:r>
            <a:endParaRPr lang="en-US" dirty="0"/>
          </a:p>
        </p:txBody>
      </p:sp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pic>
        <p:nvPicPr>
          <p:cNvPr id="14" name="Picture 13" descr="dill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4"/>
          <a:stretch/>
        </p:blipFill>
        <p:spPr>
          <a:xfrm>
            <a:off x="3670113" y="2900992"/>
            <a:ext cx="1876577" cy="1572768"/>
          </a:xfrm>
          <a:prstGeom prst="rect">
            <a:avLst/>
          </a:prstGeom>
        </p:spPr>
      </p:pic>
      <p:pic>
        <p:nvPicPr>
          <p:cNvPr id="15" name="Picture 14" descr="fenne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75" y="4613951"/>
            <a:ext cx="2723135" cy="1815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dill, fennel,  </a:t>
            </a:r>
            <a:endParaRPr lang="en-US" dirty="0"/>
          </a:p>
        </p:txBody>
      </p:sp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pic>
        <p:nvPicPr>
          <p:cNvPr id="14" name="Picture 13" descr="dill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4"/>
          <a:stretch/>
        </p:blipFill>
        <p:spPr>
          <a:xfrm>
            <a:off x="3670113" y="2900992"/>
            <a:ext cx="1876577" cy="1572768"/>
          </a:xfrm>
          <a:prstGeom prst="rect">
            <a:avLst/>
          </a:prstGeom>
        </p:spPr>
      </p:pic>
      <p:pic>
        <p:nvPicPr>
          <p:cNvPr id="15" name="Picture 14" descr="fenne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75" y="4613951"/>
            <a:ext cx="2723135" cy="1815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dill, fennel, </a:t>
            </a:r>
            <a:r>
              <a:rPr lang="en-US" dirty="0" err="1" smtClean="0"/>
              <a:t>lovage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7" name="Picture 16" descr="Lovag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5" y="254001"/>
            <a:ext cx="1395491" cy="1046618"/>
          </a:xfrm>
          <a:prstGeom prst="rect">
            <a:avLst/>
          </a:prstGeom>
        </p:spPr>
      </p:pic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pic>
        <p:nvPicPr>
          <p:cNvPr id="14" name="Picture 13" descr="dill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4"/>
          <a:stretch/>
        </p:blipFill>
        <p:spPr>
          <a:xfrm>
            <a:off x="3670113" y="2900992"/>
            <a:ext cx="1876577" cy="1572768"/>
          </a:xfrm>
          <a:prstGeom prst="rect">
            <a:avLst/>
          </a:prstGeom>
        </p:spPr>
      </p:pic>
      <p:pic>
        <p:nvPicPr>
          <p:cNvPr id="15" name="Picture 14" descr="fenne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75" y="4613951"/>
            <a:ext cx="2723135" cy="1815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dill, fennel, </a:t>
            </a:r>
            <a:r>
              <a:rPr lang="en-US" dirty="0" err="1" smtClean="0"/>
              <a:t>lovage</a:t>
            </a:r>
            <a:r>
              <a:rPr lang="en-US" dirty="0" smtClean="0"/>
              <a:t>, parsley,</a:t>
            </a:r>
            <a:endParaRPr lang="en-US" dirty="0"/>
          </a:p>
        </p:txBody>
      </p:sp>
      <p:pic>
        <p:nvPicPr>
          <p:cNvPr id="17" name="Picture 16" descr="Lovag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5" y="254001"/>
            <a:ext cx="1395491" cy="1046618"/>
          </a:xfrm>
          <a:prstGeom prst="rect">
            <a:avLst/>
          </a:prstGeom>
        </p:spPr>
      </p:pic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  <p:pic>
        <p:nvPicPr>
          <p:cNvPr id="18" name="Picture 17" descr="parsley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55" y="4473760"/>
            <a:ext cx="1119982" cy="1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rot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5767"/>
          <a:stretch/>
        </p:blipFill>
        <p:spPr>
          <a:xfrm>
            <a:off x="2230734" y="1290219"/>
            <a:ext cx="2279198" cy="1750965"/>
          </a:xfrm>
          <a:prstGeom prst="rect">
            <a:avLst/>
          </a:prstGeom>
        </p:spPr>
      </p:pic>
      <p:pic>
        <p:nvPicPr>
          <p:cNvPr id="11" name="Picture 10" descr="celery 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2070320" y="4216175"/>
            <a:ext cx="3021830" cy="15668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527046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> or </a:t>
            </a:r>
            <a:r>
              <a:rPr lang="en-US" dirty="0" err="1" smtClean="0"/>
              <a:t>Umbelliferae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Carrot or Dill Family</a:t>
            </a:r>
            <a:endParaRPr lang="en-US" dirty="0"/>
          </a:p>
        </p:txBody>
      </p:sp>
      <p:pic>
        <p:nvPicPr>
          <p:cNvPr id="7" name="Picture 6" descr="Angelica-luci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54000"/>
            <a:ext cx="1792276" cy="2435158"/>
          </a:xfrm>
          <a:prstGeom prst="rect">
            <a:avLst/>
          </a:prstGeom>
        </p:spPr>
      </p:pic>
      <p:pic>
        <p:nvPicPr>
          <p:cNvPr id="8" name="Picture 7" descr="Anise-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9" y="2589711"/>
            <a:ext cx="2024240" cy="2024240"/>
          </a:xfrm>
          <a:prstGeom prst="rect">
            <a:avLst/>
          </a:prstGeom>
        </p:spPr>
      </p:pic>
      <p:pic>
        <p:nvPicPr>
          <p:cNvPr id="9" name="Picture 8" descr="caraw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2" y="1290219"/>
            <a:ext cx="2433460" cy="1825095"/>
          </a:xfrm>
          <a:prstGeom prst="rect">
            <a:avLst/>
          </a:prstGeom>
        </p:spPr>
      </p:pic>
      <p:pic>
        <p:nvPicPr>
          <p:cNvPr id="13" name="Picture 12" descr="Cumin pla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358193" y="3041184"/>
            <a:ext cx="1872541" cy="2741860"/>
          </a:xfrm>
          <a:prstGeom prst="rect">
            <a:avLst/>
          </a:prstGeom>
        </p:spPr>
      </p:pic>
      <p:pic>
        <p:nvPicPr>
          <p:cNvPr id="12" name="Picture 11" descr="cherv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0" y="1295401"/>
            <a:ext cx="2056395" cy="2056395"/>
          </a:xfrm>
          <a:prstGeom prst="rect">
            <a:avLst/>
          </a:prstGeom>
        </p:spPr>
      </p:pic>
      <p:pic>
        <p:nvPicPr>
          <p:cNvPr id="14" name="Picture 13" descr="dill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4"/>
          <a:stretch/>
        </p:blipFill>
        <p:spPr>
          <a:xfrm>
            <a:off x="3670113" y="2900992"/>
            <a:ext cx="1876577" cy="1572768"/>
          </a:xfrm>
          <a:prstGeom prst="rect">
            <a:avLst/>
          </a:prstGeom>
        </p:spPr>
      </p:pic>
      <p:pic>
        <p:nvPicPr>
          <p:cNvPr id="15" name="Picture 14" descr="fenne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75" y="4613951"/>
            <a:ext cx="2723135" cy="1815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4" y="5783044"/>
            <a:ext cx="594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Angelica, anise, caraway, carrot, celery, chervil, cilantro, cumin, dill, fennel, </a:t>
            </a:r>
            <a:r>
              <a:rPr lang="en-US" dirty="0" err="1" smtClean="0"/>
              <a:t>lovage</a:t>
            </a:r>
            <a:r>
              <a:rPr lang="en-US" dirty="0" smtClean="0"/>
              <a:t>, parsley, parsnip.</a:t>
            </a:r>
            <a:endParaRPr lang="en-US" dirty="0"/>
          </a:p>
        </p:txBody>
      </p:sp>
      <p:pic>
        <p:nvPicPr>
          <p:cNvPr id="16" name="Picture 15" descr="parsnips 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12" y="2654790"/>
            <a:ext cx="1621112" cy="1621112"/>
          </a:xfrm>
          <a:prstGeom prst="rect">
            <a:avLst/>
          </a:prstGeom>
        </p:spPr>
      </p:pic>
      <p:pic>
        <p:nvPicPr>
          <p:cNvPr id="17" name="Picture 16" descr="Lovag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5" y="254001"/>
            <a:ext cx="1395491" cy="1046618"/>
          </a:xfrm>
          <a:prstGeom prst="rect">
            <a:avLst/>
          </a:prstGeom>
        </p:spPr>
      </p:pic>
      <p:pic>
        <p:nvPicPr>
          <p:cNvPr id="19" name="Picture 18" descr="Cilantr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8" y="3115314"/>
            <a:ext cx="1498637" cy="1498637"/>
          </a:xfrm>
          <a:prstGeom prst="rect">
            <a:avLst/>
          </a:prstGeom>
        </p:spPr>
      </p:pic>
      <p:pic>
        <p:nvPicPr>
          <p:cNvPr id="18" name="Picture 17" descr="parsley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55" y="4473760"/>
            <a:ext cx="1119982" cy="1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 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iv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9413" b="7460"/>
          <a:stretch/>
        </p:blipFill>
        <p:spPr>
          <a:xfrm>
            <a:off x="5496476" y="382899"/>
            <a:ext cx="3371299" cy="3381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6079118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Chives,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99421"/>
            <a:ext cx="8591550" cy="1041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Allium or Onion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erusalem 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3" y="2762691"/>
            <a:ext cx="2003123" cy="1333056"/>
          </a:xfrm>
          <a:prstGeom prst="rect">
            <a:avLst/>
          </a:prstGeom>
        </p:spPr>
      </p:pic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</a:t>
            </a:r>
            <a:r>
              <a:rPr lang="en-US" dirty="0" err="1" smtClean="0"/>
              <a:t>jerusalem</a:t>
            </a:r>
            <a:r>
              <a:rPr lang="en-US" dirty="0" smtClean="0"/>
              <a:t> artichoke, 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erusalem 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3" y="2762691"/>
            <a:ext cx="2003123" cy="1333056"/>
          </a:xfrm>
          <a:prstGeom prst="rect">
            <a:avLst/>
          </a:prstGeom>
        </p:spPr>
      </p:pic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</a:t>
            </a:r>
            <a:r>
              <a:rPr lang="en-US" dirty="0" err="1" smtClean="0"/>
              <a:t>jerusalem</a:t>
            </a:r>
            <a:r>
              <a:rPr lang="en-US" dirty="0" smtClean="0"/>
              <a:t> artichoke, lettuce, 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3" name="Picture 12" descr="Lettuc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9471" r="13208" b="13429"/>
          <a:stretch/>
        </p:blipFill>
        <p:spPr>
          <a:xfrm>
            <a:off x="548688" y="1269846"/>
            <a:ext cx="2377074" cy="1496331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erusalem 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3" y="2762691"/>
            <a:ext cx="2003123" cy="1333056"/>
          </a:xfrm>
          <a:prstGeom prst="rect">
            <a:avLst/>
          </a:prstGeom>
        </p:spPr>
      </p:pic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</a:t>
            </a:r>
            <a:r>
              <a:rPr lang="en-US" dirty="0" err="1" smtClean="0"/>
              <a:t>jerusalem</a:t>
            </a:r>
            <a:r>
              <a:rPr lang="en-US" dirty="0" smtClean="0"/>
              <a:t> artichoke, lettuce, radicchio,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3" name="Picture 12" descr="Lettuc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9471" r="13208" b="13429"/>
          <a:stretch/>
        </p:blipFill>
        <p:spPr>
          <a:xfrm>
            <a:off x="548688" y="1269846"/>
            <a:ext cx="2377074" cy="1496331"/>
          </a:xfrm>
          <a:prstGeom prst="rect">
            <a:avLst/>
          </a:prstGeom>
        </p:spPr>
      </p:pic>
      <p:pic>
        <p:nvPicPr>
          <p:cNvPr id="14" name="Picture 13" descr="radicchi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8" y="2556120"/>
            <a:ext cx="2859131" cy="1800072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erusalem 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3" y="2762691"/>
            <a:ext cx="2003123" cy="1333056"/>
          </a:xfrm>
          <a:prstGeom prst="rect">
            <a:avLst/>
          </a:prstGeom>
        </p:spPr>
      </p:pic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</a:t>
            </a:r>
            <a:r>
              <a:rPr lang="en-US" dirty="0" err="1" smtClean="0"/>
              <a:t>jerusalem</a:t>
            </a:r>
            <a:r>
              <a:rPr lang="en-US" dirty="0" smtClean="0"/>
              <a:t> artichoke, lettuce, radicchio, </a:t>
            </a:r>
            <a:r>
              <a:rPr lang="en-US" dirty="0" err="1" smtClean="0"/>
              <a:t>shungiku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3" name="Picture 12" descr="Lettuc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9471" r="13208" b="13429"/>
          <a:stretch/>
        </p:blipFill>
        <p:spPr>
          <a:xfrm>
            <a:off x="548688" y="1269846"/>
            <a:ext cx="2377074" cy="1496331"/>
          </a:xfrm>
          <a:prstGeom prst="rect">
            <a:avLst/>
          </a:prstGeom>
        </p:spPr>
      </p:pic>
      <p:pic>
        <p:nvPicPr>
          <p:cNvPr id="14" name="Picture 13" descr="radicchi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8" y="2556120"/>
            <a:ext cx="2859131" cy="1800072"/>
          </a:xfrm>
          <a:prstGeom prst="rect">
            <a:avLst/>
          </a:prstGeom>
        </p:spPr>
      </p:pic>
      <p:pic>
        <p:nvPicPr>
          <p:cNvPr id="15" name="Picture 14" descr="Shungiku_Edible_Chrysanthemum_1024x102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4" y="1230421"/>
            <a:ext cx="1575101" cy="2100135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erusalem articho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3" y="2762691"/>
            <a:ext cx="2003123" cy="1333056"/>
          </a:xfrm>
          <a:prstGeom prst="rect">
            <a:avLst/>
          </a:prstGeom>
        </p:spPr>
      </p:pic>
      <p:pic>
        <p:nvPicPr>
          <p:cNvPr id="10" name="Picture 9" descr="endiv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149" r="12907" b="17069"/>
          <a:stretch/>
        </p:blipFill>
        <p:spPr>
          <a:xfrm>
            <a:off x="4204139" y="1295401"/>
            <a:ext cx="2599464" cy="1343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25" y="584453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Artichoke, chicory, cardoon, endive, escarole, </a:t>
            </a:r>
            <a:r>
              <a:rPr lang="en-US" dirty="0" err="1" smtClean="0"/>
              <a:t>jerusalem</a:t>
            </a:r>
            <a:r>
              <a:rPr lang="en-US" dirty="0" smtClean="0"/>
              <a:t> artichoke, lettuce, radicchio, </a:t>
            </a:r>
            <a:r>
              <a:rPr lang="en-US" dirty="0" err="1" smtClean="0"/>
              <a:t>shungiku</a:t>
            </a:r>
            <a:r>
              <a:rPr lang="en-US" dirty="0" smtClean="0"/>
              <a:t>, sunflower.</a:t>
            </a:r>
            <a:endParaRPr lang="en-US" dirty="0"/>
          </a:p>
        </p:txBody>
      </p:sp>
      <p:pic>
        <p:nvPicPr>
          <p:cNvPr id="7" name="Picture 6" descr="artichok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4354789"/>
            <a:ext cx="2979483" cy="1489742"/>
          </a:xfrm>
          <a:prstGeom prst="rect">
            <a:avLst/>
          </a:prstGeom>
        </p:spPr>
      </p:pic>
      <p:pic>
        <p:nvPicPr>
          <p:cNvPr id="8" name="Picture 7" descr="chic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2" y="2280489"/>
            <a:ext cx="2979483" cy="1986322"/>
          </a:xfrm>
          <a:prstGeom prst="rect">
            <a:avLst/>
          </a:prstGeom>
        </p:spPr>
      </p:pic>
      <p:pic>
        <p:nvPicPr>
          <p:cNvPr id="9" name="Picture 8" descr="cardo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1" y="262434"/>
            <a:ext cx="2194424" cy="2194424"/>
          </a:xfrm>
          <a:prstGeom prst="rect">
            <a:avLst/>
          </a:prstGeom>
        </p:spPr>
      </p:pic>
      <p:pic>
        <p:nvPicPr>
          <p:cNvPr id="13" name="Picture 12" descr="Lettuc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9471" r="13208" b="13429"/>
          <a:stretch/>
        </p:blipFill>
        <p:spPr>
          <a:xfrm>
            <a:off x="548688" y="1269846"/>
            <a:ext cx="2377074" cy="1496331"/>
          </a:xfrm>
          <a:prstGeom prst="rect">
            <a:avLst/>
          </a:prstGeom>
        </p:spPr>
      </p:pic>
      <p:pic>
        <p:nvPicPr>
          <p:cNvPr id="14" name="Picture 13" descr="radicchi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8" y="2556120"/>
            <a:ext cx="2859131" cy="1800072"/>
          </a:xfrm>
          <a:prstGeom prst="rect">
            <a:avLst/>
          </a:prstGeom>
        </p:spPr>
      </p:pic>
      <p:pic>
        <p:nvPicPr>
          <p:cNvPr id="15" name="Picture 14" descr="Shungiku_Edible_Chrysanthemum_1024x102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4" y="1230421"/>
            <a:ext cx="1575101" cy="2100135"/>
          </a:xfrm>
          <a:prstGeom prst="rect">
            <a:avLst/>
          </a:prstGeom>
        </p:spPr>
      </p:pic>
      <p:pic>
        <p:nvPicPr>
          <p:cNvPr id="11" name="Picture 10" descr="escarol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4" y="4160867"/>
            <a:ext cx="2873102" cy="1683664"/>
          </a:xfrm>
          <a:prstGeom prst="rect">
            <a:avLst/>
          </a:prstGeom>
        </p:spPr>
      </p:pic>
      <p:pic>
        <p:nvPicPr>
          <p:cNvPr id="16" name="Picture 15" descr="sunflower-field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8" y="4306079"/>
            <a:ext cx="2767826" cy="15528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> or </a:t>
            </a:r>
            <a:r>
              <a:rPr lang="en-US" dirty="0" err="1" smtClean="0"/>
              <a:t>Compositae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Aster, Daisy, or Sunflower f</a:t>
            </a:r>
            <a:r>
              <a:rPr lang="en-US" dirty="0" smtClean="0">
                <a:solidFill>
                  <a:schemeClr val="bg1"/>
                </a:solidFill>
              </a:rPr>
              <a:t>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hiv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9413" b="7460"/>
          <a:stretch/>
        </p:blipFill>
        <p:spPr>
          <a:xfrm>
            <a:off x="5496476" y="382899"/>
            <a:ext cx="3371299" cy="3381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6079118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Chives, garlic,   </a:t>
            </a:r>
            <a:endParaRPr lang="en-US" dirty="0"/>
          </a:p>
        </p:txBody>
      </p:sp>
      <p:pic>
        <p:nvPicPr>
          <p:cNvPr id="8" name="Picture 7" descr="garlic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 b="25905"/>
          <a:stretch/>
        </p:blipFill>
        <p:spPr>
          <a:xfrm>
            <a:off x="5355168" y="3764231"/>
            <a:ext cx="3512608" cy="22819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99421"/>
            <a:ext cx="8591550" cy="1041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Allium or Onion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</a:t>
            </a:r>
            <a:r>
              <a:rPr lang="en-US" smtClean="0"/>
              <a:t>cabbage,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 </a:t>
            </a:r>
            <a:endParaRPr lang="en-US" dirty="0"/>
          </a:p>
        </p:txBody>
      </p:sp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 </a:t>
            </a:r>
            <a:endParaRPr lang="en-US" dirty="0"/>
          </a:p>
        </p:txBody>
      </p:sp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 </a:t>
            </a:r>
            <a:endParaRPr lang="en-US" dirty="0"/>
          </a:p>
        </p:txBody>
      </p:sp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 </a:t>
            </a:r>
            <a:endParaRPr lang="en-US" dirty="0"/>
          </a:p>
        </p:txBody>
      </p:sp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</a:t>
            </a:r>
            <a:endParaRPr lang="en-US" dirty="0"/>
          </a:p>
        </p:txBody>
      </p:sp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radish, </a:t>
            </a:r>
            <a:endParaRPr lang="en-US" dirty="0"/>
          </a:p>
        </p:txBody>
      </p:sp>
      <p:pic>
        <p:nvPicPr>
          <p:cNvPr id="17" name="Picture 16" descr="radish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3" y="4112604"/>
            <a:ext cx="1481601" cy="987734"/>
          </a:xfrm>
          <a:prstGeom prst="rect">
            <a:avLst/>
          </a:prstGeom>
        </p:spPr>
      </p:pic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radish, </a:t>
            </a:r>
            <a:r>
              <a:rPr lang="en-US" dirty="0" err="1" smtClean="0"/>
              <a:t>rapini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17" name="Picture 16" descr="radish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3" y="4112604"/>
            <a:ext cx="1481601" cy="987734"/>
          </a:xfrm>
          <a:prstGeom prst="rect">
            <a:avLst/>
          </a:prstGeom>
        </p:spPr>
      </p:pic>
      <p:pic>
        <p:nvPicPr>
          <p:cNvPr id="18" name="Picture 17" descr="rapini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5" y="3430740"/>
            <a:ext cx="1039856" cy="1039856"/>
          </a:xfrm>
          <a:prstGeom prst="rect">
            <a:avLst/>
          </a:prstGeom>
        </p:spPr>
      </p:pic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radish, </a:t>
            </a:r>
            <a:r>
              <a:rPr lang="en-US" dirty="0" err="1" smtClean="0"/>
              <a:t>rapini</a:t>
            </a:r>
            <a:r>
              <a:rPr lang="en-US" dirty="0" smtClean="0"/>
              <a:t>, rutabaga,</a:t>
            </a:r>
            <a:endParaRPr lang="en-US" dirty="0"/>
          </a:p>
        </p:txBody>
      </p:sp>
      <p:pic>
        <p:nvPicPr>
          <p:cNvPr id="17" name="Picture 16" descr="radish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3" y="4112604"/>
            <a:ext cx="1481601" cy="987734"/>
          </a:xfrm>
          <a:prstGeom prst="rect">
            <a:avLst/>
          </a:prstGeom>
        </p:spPr>
      </p:pic>
      <p:pic>
        <p:nvPicPr>
          <p:cNvPr id="18" name="Picture 17" descr="rapini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5" y="3430740"/>
            <a:ext cx="1039856" cy="1039856"/>
          </a:xfrm>
          <a:prstGeom prst="rect">
            <a:avLst/>
          </a:prstGeom>
        </p:spPr>
      </p:pic>
      <p:pic>
        <p:nvPicPr>
          <p:cNvPr id="21" name="Picture 20" descr="rutabaga &amp;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4909709"/>
            <a:ext cx="918867" cy="902261"/>
          </a:xfrm>
          <a:prstGeom prst="rect">
            <a:avLst/>
          </a:prstGeom>
        </p:spPr>
      </p:pic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hiv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9413" b="7460"/>
          <a:stretch/>
        </p:blipFill>
        <p:spPr>
          <a:xfrm>
            <a:off x="5496476" y="382899"/>
            <a:ext cx="3371299" cy="3381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6079118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Chives, garlic, leeks,  </a:t>
            </a:r>
            <a:endParaRPr lang="en-US" dirty="0"/>
          </a:p>
        </p:txBody>
      </p:sp>
      <p:pic>
        <p:nvPicPr>
          <p:cNvPr id="8" name="Picture 7" descr="garlic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 b="25905"/>
          <a:stretch/>
        </p:blipFill>
        <p:spPr>
          <a:xfrm>
            <a:off x="5355168" y="3764231"/>
            <a:ext cx="3512608" cy="22819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99421"/>
            <a:ext cx="8591550" cy="1041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Allium or Onion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leek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" t="10315" r="760" b="7920"/>
          <a:stretch/>
        </p:blipFill>
        <p:spPr>
          <a:xfrm>
            <a:off x="265686" y="1474442"/>
            <a:ext cx="5231576" cy="22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radish, </a:t>
            </a:r>
            <a:r>
              <a:rPr lang="en-US" dirty="0" err="1" smtClean="0"/>
              <a:t>rapini</a:t>
            </a:r>
            <a:r>
              <a:rPr lang="en-US" dirty="0" smtClean="0"/>
              <a:t>, rutabaga, </a:t>
            </a:r>
            <a:r>
              <a:rPr lang="en-US" dirty="0" err="1" smtClean="0"/>
              <a:t>tatsoi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7" name="Picture 16" descr="radish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3" y="4112604"/>
            <a:ext cx="1481601" cy="987734"/>
          </a:xfrm>
          <a:prstGeom prst="rect">
            <a:avLst/>
          </a:prstGeom>
        </p:spPr>
      </p:pic>
      <p:pic>
        <p:nvPicPr>
          <p:cNvPr id="18" name="Picture 17" descr="rapini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5" y="3430740"/>
            <a:ext cx="1039856" cy="1039856"/>
          </a:xfrm>
          <a:prstGeom prst="rect">
            <a:avLst/>
          </a:prstGeom>
        </p:spPr>
      </p:pic>
      <p:pic>
        <p:nvPicPr>
          <p:cNvPr id="19" name="Picture 18" descr="tatsoi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89" y="2610667"/>
            <a:ext cx="1742102" cy="1306577"/>
          </a:xfrm>
          <a:prstGeom prst="rect">
            <a:avLst/>
          </a:prstGeom>
        </p:spPr>
      </p:pic>
      <p:pic>
        <p:nvPicPr>
          <p:cNvPr id="21" name="Picture 20" descr="rutabaga &amp;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4909709"/>
            <a:ext cx="918867" cy="902261"/>
          </a:xfrm>
          <a:prstGeom prst="rect">
            <a:avLst/>
          </a:prstGeom>
        </p:spPr>
      </p:pic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ugu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3044"/>
          <a:stretch/>
        </p:blipFill>
        <p:spPr>
          <a:xfrm>
            <a:off x="276225" y="1343977"/>
            <a:ext cx="3058667" cy="1595979"/>
          </a:xfrm>
          <a:prstGeom prst="rect">
            <a:avLst/>
          </a:prstGeom>
        </p:spPr>
      </p:pic>
      <p:pic>
        <p:nvPicPr>
          <p:cNvPr id="11" name="Picture 10" descr="Cabbage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6" y="1337233"/>
            <a:ext cx="3398552" cy="2266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 descr="Bok Choy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8" y="4229484"/>
            <a:ext cx="2826892" cy="1590127"/>
          </a:xfrm>
          <a:prstGeom prst="rect">
            <a:avLst/>
          </a:prstGeom>
        </p:spPr>
      </p:pic>
      <p:pic>
        <p:nvPicPr>
          <p:cNvPr id="9" name="Picture 8" descr="brocoli leav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767620"/>
            <a:ext cx="2439568" cy="1827321"/>
          </a:xfrm>
          <a:prstGeom prst="rect">
            <a:avLst/>
          </a:prstGeom>
        </p:spPr>
      </p:pic>
      <p:pic>
        <p:nvPicPr>
          <p:cNvPr id="10" name="Picture 9" descr="brussels-sprou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1" y="2635311"/>
            <a:ext cx="2439149" cy="1614666"/>
          </a:xfrm>
          <a:prstGeom prst="rect">
            <a:avLst/>
          </a:prstGeom>
        </p:spPr>
      </p:pic>
      <p:pic>
        <p:nvPicPr>
          <p:cNvPr id="12" name="Picture 11" descr="kale frilly curl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348931"/>
            <a:ext cx="1950720" cy="1463040"/>
          </a:xfrm>
          <a:prstGeom prst="rect">
            <a:avLst/>
          </a:prstGeom>
        </p:spPr>
      </p:pic>
      <p:pic>
        <p:nvPicPr>
          <p:cNvPr id="13" name="Picture 12" descr="kohlrabi pla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7" y="3603377"/>
            <a:ext cx="1888633" cy="2228822"/>
          </a:xfrm>
          <a:prstGeom prst="rect">
            <a:avLst/>
          </a:prstGeom>
        </p:spPr>
      </p:pic>
      <p:pic>
        <p:nvPicPr>
          <p:cNvPr id="14" name="Picture 13" descr="Mizun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1" y="3928977"/>
            <a:ext cx="1970040" cy="1003094"/>
          </a:xfrm>
          <a:prstGeom prst="rect">
            <a:avLst/>
          </a:prstGeom>
        </p:spPr>
      </p:pic>
      <p:pic>
        <p:nvPicPr>
          <p:cNvPr id="15" name="Picture 14" descr="mustard plant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1338832"/>
            <a:ext cx="1967036" cy="13113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450566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smtClean="0"/>
              <a:t>Brassica, Cabbage, or Mustard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581197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arugula, 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choy</a:t>
            </a:r>
            <a:r>
              <a:rPr lang="en-US" dirty="0" smtClean="0"/>
              <a:t>, broccoli, </a:t>
            </a:r>
            <a:r>
              <a:rPr lang="en-US" dirty="0" err="1" smtClean="0"/>
              <a:t>brussels</a:t>
            </a:r>
            <a:r>
              <a:rPr lang="en-US" dirty="0" smtClean="0"/>
              <a:t> sprouts, cabbage, cauliflower, kale, kohlrabi, </a:t>
            </a:r>
            <a:r>
              <a:rPr lang="en-US" dirty="0" err="1" smtClean="0"/>
              <a:t>mizuna</a:t>
            </a:r>
            <a:r>
              <a:rPr lang="en-US" dirty="0" smtClean="0"/>
              <a:t>, mustard, radish, </a:t>
            </a:r>
            <a:r>
              <a:rPr lang="en-US" dirty="0" err="1" smtClean="0"/>
              <a:t>rapini</a:t>
            </a:r>
            <a:r>
              <a:rPr lang="en-US" dirty="0" smtClean="0"/>
              <a:t>, rutabaga, </a:t>
            </a:r>
            <a:r>
              <a:rPr lang="en-US" dirty="0" err="1" smtClean="0"/>
              <a:t>tatsoi</a:t>
            </a:r>
            <a:r>
              <a:rPr lang="en-US" dirty="0" smtClean="0"/>
              <a:t>, turnip.</a:t>
            </a:r>
            <a:endParaRPr lang="en-US" dirty="0"/>
          </a:p>
        </p:txBody>
      </p:sp>
      <p:pic>
        <p:nvPicPr>
          <p:cNvPr id="17" name="Picture 16" descr="radish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3" y="4112604"/>
            <a:ext cx="1481601" cy="987734"/>
          </a:xfrm>
          <a:prstGeom prst="rect">
            <a:avLst/>
          </a:prstGeom>
        </p:spPr>
      </p:pic>
      <p:pic>
        <p:nvPicPr>
          <p:cNvPr id="18" name="Picture 17" descr="rapini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5" y="3430740"/>
            <a:ext cx="1039856" cy="1039856"/>
          </a:xfrm>
          <a:prstGeom prst="rect">
            <a:avLst/>
          </a:prstGeom>
        </p:spPr>
      </p:pic>
      <p:pic>
        <p:nvPicPr>
          <p:cNvPr id="19" name="Picture 18" descr="tatsoi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89" y="2610667"/>
            <a:ext cx="1742102" cy="1306577"/>
          </a:xfrm>
          <a:prstGeom prst="rect">
            <a:avLst/>
          </a:prstGeom>
        </p:spPr>
      </p:pic>
      <p:pic>
        <p:nvPicPr>
          <p:cNvPr id="20" name="Picture 19" descr="turnup &amp;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89" y="4909710"/>
            <a:ext cx="1742102" cy="918973"/>
          </a:xfrm>
          <a:prstGeom prst="rect">
            <a:avLst/>
          </a:prstGeom>
        </p:spPr>
      </p:pic>
      <p:pic>
        <p:nvPicPr>
          <p:cNvPr id="21" name="Picture 20" descr="rutabaga &amp;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4909709"/>
            <a:ext cx="918867" cy="902261"/>
          </a:xfrm>
          <a:prstGeom prst="rect">
            <a:avLst/>
          </a:prstGeom>
        </p:spPr>
      </p:pic>
      <p:pic>
        <p:nvPicPr>
          <p:cNvPr id="16" name="Picture 15" descr="Cauliflower.jpg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b="2534"/>
          <a:stretch/>
        </p:blipFill>
        <p:spPr>
          <a:xfrm>
            <a:off x="6984689" y="1324983"/>
            <a:ext cx="1742102" cy="12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pic>
        <p:nvPicPr>
          <p:cNvPr id="8" name="Picture 7" descr="cucumb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8" y="1327961"/>
            <a:ext cx="2666117" cy="19995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 cucumber,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pic>
        <p:nvPicPr>
          <p:cNvPr id="8" name="Picture 7" descr="cucumb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8" y="1327961"/>
            <a:ext cx="2666117" cy="1999588"/>
          </a:xfrm>
          <a:prstGeom prst="rect">
            <a:avLst/>
          </a:prstGeom>
        </p:spPr>
      </p:pic>
      <p:pic>
        <p:nvPicPr>
          <p:cNvPr id="14" name="Picture 13" descr="Melon Honeyde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226465"/>
            <a:ext cx="1394675" cy="894826"/>
          </a:xfrm>
          <a:prstGeom prst="rect">
            <a:avLst/>
          </a:prstGeom>
        </p:spPr>
      </p:pic>
      <p:pic>
        <p:nvPicPr>
          <p:cNvPr id="9" name="Picture 8" descr="melon cantelou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726162"/>
            <a:ext cx="1503204" cy="11274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 cucumber, melon,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pic>
        <p:nvPicPr>
          <p:cNvPr id="8" name="Picture 7" descr="cucumb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8" y="1327961"/>
            <a:ext cx="2666117" cy="1999588"/>
          </a:xfrm>
          <a:prstGeom prst="rect">
            <a:avLst/>
          </a:prstGeom>
        </p:spPr>
      </p:pic>
      <p:pic>
        <p:nvPicPr>
          <p:cNvPr id="10" name="Picture 9" descr="pumpkin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327549"/>
            <a:ext cx="4168369" cy="2773860"/>
          </a:xfrm>
          <a:prstGeom prst="rect">
            <a:avLst/>
          </a:prstGeom>
        </p:spPr>
      </p:pic>
      <p:pic>
        <p:nvPicPr>
          <p:cNvPr id="14" name="Picture 13" descr="Melon Honeyde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226465"/>
            <a:ext cx="1394675" cy="894826"/>
          </a:xfrm>
          <a:prstGeom prst="rect">
            <a:avLst/>
          </a:prstGeom>
        </p:spPr>
      </p:pic>
      <p:pic>
        <p:nvPicPr>
          <p:cNvPr id="9" name="Picture 8" descr="melon canteloup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726162"/>
            <a:ext cx="1503204" cy="11274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 cucumber, melon, pumpkin,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quash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4" y="2926359"/>
            <a:ext cx="4778521" cy="31798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pic>
        <p:nvPicPr>
          <p:cNvPr id="8" name="Picture 7" descr="cucumb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8" y="1327961"/>
            <a:ext cx="2666117" cy="1999588"/>
          </a:xfrm>
          <a:prstGeom prst="rect">
            <a:avLst/>
          </a:prstGeom>
        </p:spPr>
      </p:pic>
      <p:pic>
        <p:nvPicPr>
          <p:cNvPr id="10" name="Picture 9" descr="pumpkin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327549"/>
            <a:ext cx="4168369" cy="2773860"/>
          </a:xfrm>
          <a:prstGeom prst="rect">
            <a:avLst/>
          </a:prstGeom>
        </p:spPr>
      </p:pic>
      <p:pic>
        <p:nvPicPr>
          <p:cNvPr id="14" name="Picture 13" descr="Melon Honeydew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226465"/>
            <a:ext cx="1394675" cy="894826"/>
          </a:xfrm>
          <a:prstGeom prst="rect">
            <a:avLst/>
          </a:prstGeom>
        </p:spPr>
      </p:pic>
      <p:pic>
        <p:nvPicPr>
          <p:cNvPr id="9" name="Picture 8" descr="melon canteloup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726162"/>
            <a:ext cx="1503204" cy="11274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 cucumber, melon, pumpkin, squash,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quash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4" y="2926359"/>
            <a:ext cx="4778521" cy="31798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 descr="Chayo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27961"/>
            <a:ext cx="2804966" cy="1997103"/>
          </a:xfrm>
          <a:prstGeom prst="rect">
            <a:avLst/>
          </a:prstGeom>
        </p:spPr>
      </p:pic>
      <p:pic>
        <p:nvPicPr>
          <p:cNvPr id="8" name="Picture 7" descr="cucumb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8" y="1327961"/>
            <a:ext cx="2666117" cy="1999588"/>
          </a:xfrm>
          <a:prstGeom prst="rect">
            <a:avLst/>
          </a:prstGeom>
        </p:spPr>
      </p:pic>
      <p:pic>
        <p:nvPicPr>
          <p:cNvPr id="10" name="Picture 9" descr="pumpkin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327549"/>
            <a:ext cx="4168369" cy="2773860"/>
          </a:xfrm>
          <a:prstGeom prst="rect">
            <a:avLst/>
          </a:prstGeom>
        </p:spPr>
      </p:pic>
      <p:pic>
        <p:nvPicPr>
          <p:cNvPr id="12" name="Picture 11" descr="watermel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46" y="1336288"/>
            <a:ext cx="3057550" cy="2459629"/>
          </a:xfrm>
          <a:prstGeom prst="rect">
            <a:avLst/>
          </a:prstGeom>
        </p:spPr>
      </p:pic>
      <p:pic>
        <p:nvPicPr>
          <p:cNvPr id="14" name="Picture 13" descr="Melon Honeydew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226465"/>
            <a:ext cx="1394675" cy="894826"/>
          </a:xfrm>
          <a:prstGeom prst="rect">
            <a:avLst/>
          </a:prstGeom>
        </p:spPr>
      </p:pic>
      <p:pic>
        <p:nvPicPr>
          <p:cNvPr id="9" name="Picture 8" descr="melon canteloup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726162"/>
            <a:ext cx="1503204" cy="11274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61161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Cucumber, Gourd, Melon, P</a:t>
            </a:r>
            <a:r>
              <a:rPr lang="en-US" dirty="0" smtClean="0">
                <a:solidFill>
                  <a:schemeClr val="tx1"/>
                </a:solidFill>
              </a:rPr>
              <a:t>umpkin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2129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chayote, cucumber, melon, pumpkin, squash, watermelon.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 fava beans,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  <p:pic>
        <p:nvPicPr>
          <p:cNvPr id="8" name="Picture 7" descr="fava be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1231900"/>
            <a:ext cx="3019507" cy="14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hiv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9413" b="7460"/>
          <a:stretch/>
        </p:blipFill>
        <p:spPr>
          <a:xfrm>
            <a:off x="5496476" y="382899"/>
            <a:ext cx="3371299" cy="3381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6079118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Chives, garlic, leeks, onions, </a:t>
            </a:r>
            <a:endParaRPr lang="en-US" dirty="0"/>
          </a:p>
        </p:txBody>
      </p:sp>
      <p:pic>
        <p:nvPicPr>
          <p:cNvPr id="8" name="Picture 7" descr="garlic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 b="25905"/>
          <a:stretch/>
        </p:blipFill>
        <p:spPr>
          <a:xfrm>
            <a:off x="5355168" y="3764231"/>
            <a:ext cx="3512608" cy="22819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99421"/>
            <a:ext cx="8591550" cy="1041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Allium or Onion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onion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"/>
          <a:stretch/>
        </p:blipFill>
        <p:spPr>
          <a:xfrm>
            <a:off x="1900646" y="3764231"/>
            <a:ext cx="3596616" cy="2281935"/>
          </a:xfrm>
          <a:prstGeom prst="rect">
            <a:avLst/>
          </a:prstGeom>
        </p:spPr>
      </p:pic>
      <p:pic>
        <p:nvPicPr>
          <p:cNvPr id="10" name="Picture 9" descr="leeks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" t="10315" r="760" b="7920"/>
          <a:stretch/>
        </p:blipFill>
        <p:spPr>
          <a:xfrm>
            <a:off x="265686" y="1474442"/>
            <a:ext cx="5231576" cy="22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 fava beans, lentils,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  <p:pic>
        <p:nvPicPr>
          <p:cNvPr id="9" name="Picture 8" descr="lentils-in-a-jug-and-on-a-sp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2245243"/>
            <a:ext cx="3019507" cy="2267376"/>
          </a:xfrm>
          <a:prstGeom prst="rect">
            <a:avLst/>
          </a:prstGeom>
        </p:spPr>
      </p:pic>
      <p:pic>
        <p:nvPicPr>
          <p:cNvPr id="8" name="Picture 7" descr="fava bean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1231900"/>
            <a:ext cx="3019507" cy="14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 fava beans, lentils, peas,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  <p:pic>
        <p:nvPicPr>
          <p:cNvPr id="9" name="Picture 8" descr="lentils-in-a-jug-and-on-a-sp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2245243"/>
            <a:ext cx="3019507" cy="2267376"/>
          </a:xfrm>
          <a:prstGeom prst="rect">
            <a:avLst/>
          </a:prstGeom>
        </p:spPr>
      </p:pic>
      <p:pic>
        <p:nvPicPr>
          <p:cNvPr id="8" name="Picture 7" descr="fava bean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1231900"/>
            <a:ext cx="3019507" cy="1450887"/>
          </a:xfrm>
          <a:prstGeom prst="rect">
            <a:avLst/>
          </a:prstGeom>
        </p:spPr>
      </p:pic>
      <p:pic>
        <p:nvPicPr>
          <p:cNvPr id="11" name="Picture 10" descr="peas just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/>
          <a:stretch/>
        </p:blipFill>
        <p:spPr>
          <a:xfrm>
            <a:off x="2837534" y="4478431"/>
            <a:ext cx="2893586" cy="17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 fava beans, lentils, peas, peanuts,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  <p:pic>
        <p:nvPicPr>
          <p:cNvPr id="9" name="Picture 8" descr="lentils-in-a-jug-and-on-a-sp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2245243"/>
            <a:ext cx="3019507" cy="2267376"/>
          </a:xfrm>
          <a:prstGeom prst="rect">
            <a:avLst/>
          </a:prstGeom>
        </p:spPr>
      </p:pic>
      <p:pic>
        <p:nvPicPr>
          <p:cNvPr id="10" name="Picture 9" descr="peanuts clos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4478431"/>
            <a:ext cx="3019507" cy="1697950"/>
          </a:xfrm>
          <a:prstGeom prst="rect">
            <a:avLst/>
          </a:prstGeom>
        </p:spPr>
      </p:pic>
      <p:pic>
        <p:nvPicPr>
          <p:cNvPr id="8" name="Picture 7" descr="fava bean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1231900"/>
            <a:ext cx="3019507" cy="1450887"/>
          </a:xfrm>
          <a:prstGeom prst="rect">
            <a:avLst/>
          </a:prstGeom>
        </p:spPr>
      </p:pic>
      <p:pic>
        <p:nvPicPr>
          <p:cNvPr id="11" name="Picture 10" descr="peas just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/>
          <a:stretch/>
        </p:blipFill>
        <p:spPr>
          <a:xfrm>
            <a:off x="2837534" y="4478431"/>
            <a:ext cx="2893586" cy="17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> or </a:t>
            </a:r>
            <a:r>
              <a:rPr lang="en-US" dirty="0" err="1" smtClean="0"/>
              <a:t>Leguminoasae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Common </a:t>
            </a:r>
            <a:r>
              <a:rPr lang="en-US" sz="2000" dirty="0"/>
              <a:t>Name: </a:t>
            </a:r>
            <a:r>
              <a:rPr lang="en-US" dirty="0" err="1" smtClean="0"/>
              <a:t>LegumeFamily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(beans), fava beans, lentils, peas, peanuts, and soybeans.</a:t>
            </a:r>
            <a:endParaRPr lang="en-US" dirty="0"/>
          </a:p>
        </p:txBody>
      </p:sp>
      <p:pic>
        <p:nvPicPr>
          <p:cNvPr id="7" name="Picture 6" descr="bean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-17220"/>
          <a:stretch/>
        </p:blipFill>
        <p:spPr>
          <a:xfrm>
            <a:off x="276225" y="1270000"/>
            <a:ext cx="5748528" cy="4309872"/>
          </a:xfrm>
          <a:prstGeom prst="rect">
            <a:avLst/>
          </a:prstGeom>
        </p:spPr>
      </p:pic>
      <p:pic>
        <p:nvPicPr>
          <p:cNvPr id="9" name="Picture 8" descr="lentils-in-a-jug-and-on-a-sp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2245243"/>
            <a:ext cx="3019507" cy="2267376"/>
          </a:xfrm>
          <a:prstGeom prst="rect">
            <a:avLst/>
          </a:prstGeom>
        </p:spPr>
      </p:pic>
      <p:pic>
        <p:nvPicPr>
          <p:cNvPr id="10" name="Picture 9" descr="peanuts clos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4478431"/>
            <a:ext cx="3019507" cy="1697950"/>
          </a:xfrm>
          <a:prstGeom prst="rect">
            <a:avLst/>
          </a:prstGeom>
        </p:spPr>
      </p:pic>
      <p:pic>
        <p:nvPicPr>
          <p:cNvPr id="8" name="Picture 7" descr="fava bean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83" y="1231900"/>
            <a:ext cx="3019507" cy="1450887"/>
          </a:xfrm>
          <a:prstGeom prst="rect">
            <a:avLst/>
          </a:prstGeom>
        </p:spPr>
      </p:pic>
      <p:pic>
        <p:nvPicPr>
          <p:cNvPr id="11" name="Picture 10" descr="peas just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/>
          <a:stretch/>
        </p:blipFill>
        <p:spPr>
          <a:xfrm>
            <a:off x="2837534" y="4478431"/>
            <a:ext cx="2893586" cy="1707540"/>
          </a:xfrm>
          <a:prstGeom prst="rect">
            <a:avLst/>
          </a:prstGeom>
        </p:spPr>
      </p:pic>
      <p:pic>
        <p:nvPicPr>
          <p:cNvPr id="12" name="Picture 11" descr="Soybean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478432"/>
            <a:ext cx="2561309" cy="17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 mint,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  <p:pic>
        <p:nvPicPr>
          <p:cNvPr id="15" name="Picture 14" descr="min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/>
          <a:stretch/>
        </p:blipFill>
        <p:spPr>
          <a:xfrm>
            <a:off x="401016" y="4009622"/>
            <a:ext cx="2129871" cy="2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egano-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63" y="3326682"/>
            <a:ext cx="2810888" cy="28108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 mint, oregano,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  <p:pic>
        <p:nvPicPr>
          <p:cNvPr id="15" name="Picture 14" descr="mint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/>
          <a:stretch/>
        </p:blipFill>
        <p:spPr>
          <a:xfrm>
            <a:off x="401016" y="4009622"/>
            <a:ext cx="2129871" cy="2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egano-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63" y="3326682"/>
            <a:ext cx="2810888" cy="2810888"/>
          </a:xfrm>
          <a:prstGeom prst="rect">
            <a:avLst/>
          </a:prstGeom>
        </p:spPr>
      </p:pic>
      <p:pic>
        <p:nvPicPr>
          <p:cNvPr id="11" name="Picture 10" descr="rosem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8" y="228601"/>
            <a:ext cx="2317847" cy="35750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 mint, oregano, rosemary,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  <p:pic>
        <p:nvPicPr>
          <p:cNvPr id="15" name="Picture 14" descr="mint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/>
          <a:stretch/>
        </p:blipFill>
        <p:spPr>
          <a:xfrm>
            <a:off x="401016" y="4009622"/>
            <a:ext cx="2129871" cy="2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egano-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63" y="3326682"/>
            <a:ext cx="2810888" cy="2810888"/>
          </a:xfrm>
          <a:prstGeom prst="rect">
            <a:avLst/>
          </a:prstGeom>
        </p:spPr>
      </p:pic>
      <p:pic>
        <p:nvPicPr>
          <p:cNvPr id="11" name="Picture 10" descr="rosem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8" y="228601"/>
            <a:ext cx="2317847" cy="35750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 mint, oregano, rosemary, sage,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  <p:pic>
        <p:nvPicPr>
          <p:cNvPr id="13" name="Picture 12" descr="Sage com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/>
          <a:stretch/>
        </p:blipFill>
        <p:spPr>
          <a:xfrm>
            <a:off x="6549928" y="3719216"/>
            <a:ext cx="2329764" cy="2418354"/>
          </a:xfrm>
          <a:prstGeom prst="rect">
            <a:avLst/>
          </a:prstGeom>
        </p:spPr>
      </p:pic>
      <p:pic>
        <p:nvPicPr>
          <p:cNvPr id="15" name="Picture 14" descr="min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/>
          <a:stretch/>
        </p:blipFill>
        <p:spPr>
          <a:xfrm>
            <a:off x="401016" y="4009622"/>
            <a:ext cx="2129871" cy="2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chiv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9413" b="7460"/>
          <a:stretch/>
        </p:blipFill>
        <p:spPr>
          <a:xfrm>
            <a:off x="5496476" y="382899"/>
            <a:ext cx="3371299" cy="3381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6079118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Chives, garlic, leeks, onions, shallots.</a:t>
            </a:r>
            <a:endParaRPr lang="en-US" dirty="0"/>
          </a:p>
        </p:txBody>
      </p:sp>
      <p:pic>
        <p:nvPicPr>
          <p:cNvPr id="8" name="Picture 7" descr="garlic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 b="25905"/>
          <a:stretch/>
        </p:blipFill>
        <p:spPr>
          <a:xfrm>
            <a:off x="5355168" y="3764231"/>
            <a:ext cx="3512608" cy="22819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99421"/>
            <a:ext cx="8591550" cy="10413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Com. Name: </a:t>
            </a:r>
            <a:r>
              <a:rPr lang="en-US" dirty="0" smtClean="0"/>
              <a:t>Allium or Onion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onion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"/>
          <a:stretch/>
        </p:blipFill>
        <p:spPr>
          <a:xfrm>
            <a:off x="1900646" y="3764231"/>
            <a:ext cx="3596616" cy="2281935"/>
          </a:xfrm>
          <a:prstGeom prst="rect">
            <a:avLst/>
          </a:prstGeom>
        </p:spPr>
      </p:pic>
      <p:pic>
        <p:nvPicPr>
          <p:cNvPr id="11" name="Picture 10" descr="shallo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3" y="3764231"/>
            <a:ext cx="1960602" cy="2314886"/>
          </a:xfrm>
          <a:prstGeom prst="rect">
            <a:avLst/>
          </a:prstGeom>
        </p:spPr>
      </p:pic>
      <p:pic>
        <p:nvPicPr>
          <p:cNvPr id="10" name="Picture 9" descr="leeks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" t="10315" r="760" b="7920"/>
          <a:stretch/>
        </p:blipFill>
        <p:spPr>
          <a:xfrm>
            <a:off x="265686" y="1474442"/>
            <a:ext cx="5231576" cy="22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egano-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63" y="3326682"/>
            <a:ext cx="2810888" cy="2810888"/>
          </a:xfrm>
          <a:prstGeom prst="rect">
            <a:avLst/>
          </a:prstGeom>
        </p:spPr>
      </p:pic>
      <p:pic>
        <p:nvPicPr>
          <p:cNvPr id="11" name="Picture 10" descr="rosem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8" y="228601"/>
            <a:ext cx="2317847" cy="35750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Mint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3757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(basil), marjoram, mint, oregano, rosemary, sage, thyme.</a:t>
            </a:r>
            <a:endParaRPr lang="en-US" dirty="0"/>
          </a:p>
        </p:txBody>
      </p:sp>
      <p:pic>
        <p:nvPicPr>
          <p:cNvPr id="7" name="Picture 6" descr="basil pla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8" y="228601"/>
            <a:ext cx="2270230" cy="3098081"/>
          </a:xfrm>
          <a:prstGeom prst="rect">
            <a:avLst/>
          </a:prstGeom>
        </p:spPr>
      </p:pic>
      <p:pic>
        <p:nvPicPr>
          <p:cNvPr id="8" name="Picture 7" descr="Marjoram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/>
        </p:blipFill>
        <p:spPr>
          <a:xfrm>
            <a:off x="401017" y="1295401"/>
            <a:ext cx="3878682" cy="2782216"/>
          </a:xfrm>
          <a:prstGeom prst="rect">
            <a:avLst/>
          </a:prstGeom>
        </p:spPr>
      </p:pic>
      <p:pic>
        <p:nvPicPr>
          <p:cNvPr id="13" name="Picture 12" descr="Sage com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/>
          <a:stretch/>
        </p:blipFill>
        <p:spPr>
          <a:xfrm>
            <a:off x="6549928" y="3719216"/>
            <a:ext cx="2329764" cy="2418354"/>
          </a:xfrm>
          <a:prstGeom prst="rect">
            <a:avLst/>
          </a:prstGeom>
        </p:spPr>
      </p:pic>
      <p:pic>
        <p:nvPicPr>
          <p:cNvPr id="14" name="Picture 13" descr="Thyme__English_800x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3" y="4077617"/>
            <a:ext cx="2007275" cy="2059953"/>
          </a:xfrm>
          <a:prstGeom prst="rect">
            <a:avLst/>
          </a:prstGeom>
        </p:spPr>
      </p:pic>
      <p:pic>
        <p:nvPicPr>
          <p:cNvPr id="15" name="Picture 14" descr="mint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/>
          <a:stretch/>
        </p:blipFill>
        <p:spPr>
          <a:xfrm>
            <a:off x="401016" y="4009622"/>
            <a:ext cx="2129871" cy="2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    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</a:t>
            </a:r>
            <a:r>
              <a:rPr lang="en-US" smtClean="0"/>
              <a:t>,    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barley, corn,   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  <p:pic>
        <p:nvPicPr>
          <p:cNvPr id="9" name="Picture 8" descr="corn on co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1295401"/>
            <a:ext cx="2130018" cy="21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barley, corn, rice,  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  <p:pic>
        <p:nvPicPr>
          <p:cNvPr id="9" name="Picture 8" descr="corn on co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1295401"/>
            <a:ext cx="2130018" cy="2130018"/>
          </a:xfrm>
          <a:prstGeom prst="rect">
            <a:avLst/>
          </a:prstGeom>
        </p:spPr>
      </p:pic>
      <p:pic>
        <p:nvPicPr>
          <p:cNvPr id="10" name="Picture 9" descr="rice whit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7503"/>
          <a:stretch/>
        </p:blipFill>
        <p:spPr>
          <a:xfrm>
            <a:off x="443169" y="3398400"/>
            <a:ext cx="2130018" cy="27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barley, corn, rice, rye, 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  <p:pic>
        <p:nvPicPr>
          <p:cNvPr id="9" name="Picture 8" descr="corn on co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1295401"/>
            <a:ext cx="2130018" cy="2130018"/>
          </a:xfrm>
          <a:prstGeom prst="rect">
            <a:avLst/>
          </a:prstGeom>
        </p:spPr>
      </p:pic>
      <p:pic>
        <p:nvPicPr>
          <p:cNvPr id="10" name="Picture 9" descr="rice whit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7503"/>
          <a:stretch/>
        </p:blipFill>
        <p:spPr>
          <a:xfrm>
            <a:off x="443169" y="3398400"/>
            <a:ext cx="2130018" cy="2706611"/>
          </a:xfrm>
          <a:prstGeom prst="rect">
            <a:avLst/>
          </a:prstGeom>
        </p:spPr>
      </p:pic>
      <p:pic>
        <p:nvPicPr>
          <p:cNvPr id="11" name="Picture 10" descr="ry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3"/>
          <a:stretch/>
        </p:blipFill>
        <p:spPr>
          <a:xfrm>
            <a:off x="4130522" y="3424202"/>
            <a:ext cx="2539768" cy="27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barley, corn, rice, rye, sugarcane, 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  <p:pic>
        <p:nvPicPr>
          <p:cNvPr id="9" name="Picture 8" descr="corn on co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1295401"/>
            <a:ext cx="2130018" cy="2130018"/>
          </a:xfrm>
          <a:prstGeom prst="rect">
            <a:avLst/>
          </a:prstGeom>
        </p:spPr>
      </p:pic>
      <p:pic>
        <p:nvPicPr>
          <p:cNvPr id="10" name="Picture 9" descr="rice whit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7503"/>
          <a:stretch/>
        </p:blipFill>
        <p:spPr>
          <a:xfrm>
            <a:off x="443169" y="3398400"/>
            <a:ext cx="2130018" cy="2706611"/>
          </a:xfrm>
          <a:prstGeom prst="rect">
            <a:avLst/>
          </a:prstGeom>
        </p:spPr>
      </p:pic>
      <p:pic>
        <p:nvPicPr>
          <p:cNvPr id="11" name="Picture 10" descr="ry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3"/>
          <a:stretch/>
        </p:blipFill>
        <p:spPr>
          <a:xfrm>
            <a:off x="4130522" y="3424202"/>
            <a:ext cx="2539768" cy="2706611"/>
          </a:xfrm>
          <a:prstGeom prst="rect">
            <a:avLst/>
          </a:prstGeom>
        </p:spPr>
      </p:pic>
      <p:pic>
        <p:nvPicPr>
          <p:cNvPr id="12" name="Picture 11" descr="sugarcane cut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/>
          <a:stretch/>
        </p:blipFill>
        <p:spPr>
          <a:xfrm>
            <a:off x="6633144" y="3425419"/>
            <a:ext cx="2234631" cy="27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eat sk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0" y="3398400"/>
            <a:ext cx="3416213" cy="26795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Poaceae</a:t>
            </a:r>
            <a:r>
              <a:rPr lang="en-US" dirty="0" smtClean="0"/>
              <a:t> or </a:t>
            </a:r>
            <a:r>
              <a:rPr lang="en-US" dirty="0" err="1" smtClean="0"/>
              <a:t>Gramineae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Grass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10501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Bamboo, barley, corn, rice, rye, sugarcane, wheat.</a:t>
            </a:r>
            <a:endParaRPr lang="en-US" dirty="0"/>
          </a:p>
        </p:txBody>
      </p:sp>
      <p:pic>
        <p:nvPicPr>
          <p:cNvPr id="7" name="Picture 6" descr="bamboo shee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52" y="228602"/>
            <a:ext cx="3387223" cy="3195600"/>
          </a:xfrm>
          <a:prstGeom prst="rect">
            <a:avLst/>
          </a:prstGeom>
        </p:spPr>
      </p:pic>
      <p:pic>
        <p:nvPicPr>
          <p:cNvPr id="8" name="Picture 7" descr="barley sk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0" y="1295401"/>
            <a:ext cx="3193202" cy="2128801"/>
          </a:xfrm>
          <a:prstGeom prst="rect">
            <a:avLst/>
          </a:prstGeom>
        </p:spPr>
      </p:pic>
      <p:pic>
        <p:nvPicPr>
          <p:cNvPr id="9" name="Picture 8" descr="corn on co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1295401"/>
            <a:ext cx="2130018" cy="2130018"/>
          </a:xfrm>
          <a:prstGeom prst="rect">
            <a:avLst/>
          </a:prstGeom>
        </p:spPr>
      </p:pic>
      <p:pic>
        <p:nvPicPr>
          <p:cNvPr id="10" name="Picture 9" descr="rice whit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7503"/>
          <a:stretch/>
        </p:blipFill>
        <p:spPr>
          <a:xfrm>
            <a:off x="443169" y="3398400"/>
            <a:ext cx="2130018" cy="2706611"/>
          </a:xfrm>
          <a:prstGeom prst="rect">
            <a:avLst/>
          </a:prstGeom>
        </p:spPr>
      </p:pic>
      <p:pic>
        <p:nvPicPr>
          <p:cNvPr id="11" name="Picture 10" descr="ry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3"/>
          <a:stretch/>
        </p:blipFill>
        <p:spPr>
          <a:xfrm>
            <a:off x="4130522" y="3424202"/>
            <a:ext cx="2539768" cy="2706611"/>
          </a:xfrm>
          <a:prstGeom prst="rect">
            <a:avLst/>
          </a:prstGeom>
        </p:spPr>
      </p:pic>
      <p:pic>
        <p:nvPicPr>
          <p:cNvPr id="12" name="Picture 11" descr="sugarcane cut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/>
          <a:stretch/>
        </p:blipFill>
        <p:spPr>
          <a:xfrm>
            <a:off x="6633144" y="3425419"/>
            <a:ext cx="2234631" cy="27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Solanaceae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Name: </a:t>
            </a:r>
            <a:r>
              <a:rPr lang="en-US" dirty="0" smtClean="0"/>
              <a:t>Nightshade, Potato or Tomato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7245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Eggplant,   </a:t>
            </a:r>
            <a:endParaRPr lang="en-US" dirty="0"/>
          </a:p>
        </p:txBody>
      </p:sp>
      <p:pic>
        <p:nvPicPr>
          <p:cNvPr id="8" name="Picture 7" descr="eggplants on a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3360653"/>
            <a:ext cx="4279985" cy="26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Solanaceae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Name: </a:t>
            </a:r>
            <a:r>
              <a:rPr lang="en-US" dirty="0" smtClean="0"/>
              <a:t>Nightshade, Potato or Tomato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7245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Eggplant, pepper,  </a:t>
            </a:r>
            <a:endParaRPr lang="en-US" dirty="0"/>
          </a:p>
        </p:txBody>
      </p:sp>
      <p:pic>
        <p:nvPicPr>
          <p:cNvPr id="8" name="Picture 7" descr="eggplants on a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3360653"/>
            <a:ext cx="4279985" cy="2676936"/>
          </a:xfrm>
          <a:prstGeom prst="rect">
            <a:avLst/>
          </a:prstGeom>
        </p:spPr>
      </p:pic>
      <p:pic>
        <p:nvPicPr>
          <p:cNvPr id="12" name="Picture 11" descr="peppers typ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7" y="1295400"/>
            <a:ext cx="4311568" cy="27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   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Solanaceae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Name: </a:t>
            </a:r>
            <a:r>
              <a:rPr lang="en-US" dirty="0" smtClean="0"/>
              <a:t>Nightshade, Potato or Tomato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7245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Eggplant, pepper, (potato), </a:t>
            </a:r>
            <a:endParaRPr lang="en-US" dirty="0"/>
          </a:p>
        </p:txBody>
      </p:sp>
      <p:pic>
        <p:nvPicPr>
          <p:cNvPr id="8" name="Picture 7" descr="eggplants on a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3360653"/>
            <a:ext cx="4279985" cy="2676936"/>
          </a:xfrm>
          <a:prstGeom prst="rect">
            <a:avLst/>
          </a:prstGeom>
        </p:spPr>
      </p:pic>
      <p:pic>
        <p:nvPicPr>
          <p:cNvPr id="7" name="Picture 6" descr="cultivate-michigan-combitating-potato-varieties-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1" y="1295401"/>
            <a:ext cx="4292768" cy="2657939"/>
          </a:xfrm>
          <a:prstGeom prst="rect">
            <a:avLst/>
          </a:prstGeom>
        </p:spPr>
      </p:pic>
      <p:pic>
        <p:nvPicPr>
          <p:cNvPr id="12" name="Picture 11" descr="peppers typ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7" y="1295400"/>
            <a:ext cx="4311568" cy="27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Solanaceae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Common Name: </a:t>
            </a:r>
            <a:r>
              <a:rPr lang="en-US" dirty="0" smtClean="0"/>
              <a:t>Nightshade, Potato or Tomato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72451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Eggplant, pepper, (potato), tomato.</a:t>
            </a:r>
            <a:endParaRPr lang="en-US" dirty="0"/>
          </a:p>
        </p:txBody>
      </p:sp>
      <p:pic>
        <p:nvPicPr>
          <p:cNvPr id="8" name="Picture 7" descr="eggplants on a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3360653"/>
            <a:ext cx="4279985" cy="2676936"/>
          </a:xfrm>
          <a:prstGeom prst="rect">
            <a:avLst/>
          </a:prstGeom>
        </p:spPr>
      </p:pic>
      <p:pic>
        <p:nvPicPr>
          <p:cNvPr id="7" name="Picture 6" descr="cultivate-michigan-combitating-potato-varieties-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1" y="1295401"/>
            <a:ext cx="4292768" cy="2657939"/>
          </a:xfrm>
          <a:prstGeom prst="rect">
            <a:avLst/>
          </a:prstGeom>
        </p:spPr>
      </p:pic>
      <p:pic>
        <p:nvPicPr>
          <p:cNvPr id="12" name="Picture 11" descr="peppers typ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7" y="1295400"/>
            <a:ext cx="4311568" cy="2748625"/>
          </a:xfrm>
          <a:prstGeom prst="rect">
            <a:avLst/>
          </a:prstGeom>
        </p:spPr>
      </p:pic>
      <p:pic>
        <p:nvPicPr>
          <p:cNvPr id="11" name="Picture 10" descr="tomatoes variety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/>
          <a:stretch/>
        </p:blipFill>
        <p:spPr>
          <a:xfrm>
            <a:off x="4556208" y="3609693"/>
            <a:ext cx="4311567" cy="24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anting Date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668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C1EF-D94A-B346-8488-1955217E6D41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95000"/>
          </a:xfrm>
        </p:spPr>
        <p:txBody>
          <a:bodyPr>
            <a:normAutofit/>
          </a:bodyPr>
          <a:lstStyle/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Fall and winter crops are slower, smaller—plant more!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Try planting disease resistant varieties.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Consider maturity dates.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Always try new types of vegetables!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Crops with short harvest periods allow for successive plantings.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Several varieties can help stagger harvest.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Start seeds 4–6 weeks before transplanting date.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Crop rotation confuses pests </a:t>
            </a:r>
            <a:br>
              <a:rPr lang="en-US" dirty="0" smtClean="0"/>
            </a:br>
            <a:r>
              <a:rPr lang="en-US" dirty="0" smtClean="0"/>
              <a:t>and allows depleted soil to recover.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Site Perennials away from </a:t>
            </a:r>
            <a:br>
              <a:rPr lang="en-US" dirty="0" smtClean="0"/>
            </a:br>
            <a:r>
              <a:rPr lang="en-US" dirty="0" smtClean="0"/>
              <a:t>Annual disturbances.</a:t>
            </a:r>
          </a:p>
          <a:p>
            <a:pPr marL="454914" indent="-457200">
              <a:buFont typeface="+mj-ea"/>
              <a:buAutoNum type="circleNumDbPlain"/>
            </a:pPr>
            <a:r>
              <a:rPr lang="en-US" dirty="0" smtClean="0"/>
              <a:t>Think about mature plant sizes </a:t>
            </a:r>
            <a:br>
              <a:rPr lang="en-US" dirty="0" smtClean="0"/>
            </a:br>
            <a:r>
              <a:rPr lang="en-US" dirty="0" smtClean="0"/>
              <a:t>when planting.</a:t>
            </a:r>
            <a:endParaRPr lang="en-US" dirty="0"/>
          </a:p>
        </p:txBody>
      </p:sp>
      <p:pic>
        <p:nvPicPr>
          <p:cNvPr id="9" name="Picture 8" descr="bamboo fore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36" y="4231197"/>
            <a:ext cx="3377019" cy="22470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964-9F4E-D440-8907-54C980354B1F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Selection—ten pointers</a:t>
            </a:r>
            <a:endParaRPr lang="en-US" dirty="0"/>
          </a:p>
        </p:txBody>
      </p:sp>
      <p:pic>
        <p:nvPicPr>
          <p:cNvPr id="8" name="Picture 7" descr="potato progress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55" y="1710392"/>
            <a:ext cx="304800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atermelon-Divers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" y="3760707"/>
            <a:ext cx="5149589" cy="26686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 (A Quiz)</a:t>
            </a:r>
            <a:endParaRPr lang="en-US" dirty="0"/>
          </a:p>
        </p:txBody>
      </p:sp>
      <p:pic>
        <p:nvPicPr>
          <p:cNvPr id="7" name="Picture 6" descr="Broccoli romanesc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7" y="1295401"/>
            <a:ext cx="3690160" cy="2695291"/>
          </a:xfrm>
          <a:prstGeom prst="rect">
            <a:avLst/>
          </a:prstGeom>
        </p:spPr>
      </p:pic>
      <p:pic>
        <p:nvPicPr>
          <p:cNvPr id="8" name="Picture 7" descr="cabbage nap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3704"/>
          <a:stretch/>
        </p:blipFill>
        <p:spPr>
          <a:xfrm>
            <a:off x="6581370" y="1295401"/>
            <a:ext cx="2286405" cy="2767620"/>
          </a:xfrm>
          <a:prstGeom prst="rect">
            <a:avLst/>
          </a:prstGeom>
        </p:spPr>
      </p:pic>
      <p:pic>
        <p:nvPicPr>
          <p:cNvPr id="9" name="Picture 8" descr="squash-varieti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98" y="3990692"/>
            <a:ext cx="3251577" cy="2438683"/>
          </a:xfrm>
          <a:prstGeom prst="rect">
            <a:avLst/>
          </a:prstGeom>
        </p:spPr>
      </p:pic>
      <p:pic>
        <p:nvPicPr>
          <p:cNvPr id="10" name="Picture 9" descr="lentil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" y="1322024"/>
            <a:ext cx="2462948" cy="24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atermelon-Divers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" y="3760707"/>
            <a:ext cx="5149589" cy="26686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 (A Quiz)</a:t>
            </a:r>
            <a:endParaRPr lang="en-US" dirty="0"/>
          </a:p>
        </p:txBody>
      </p:sp>
      <p:pic>
        <p:nvPicPr>
          <p:cNvPr id="7" name="Picture 6" descr="Broccoli romanesc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7" y="1295401"/>
            <a:ext cx="3690160" cy="2695291"/>
          </a:xfrm>
          <a:prstGeom prst="rect">
            <a:avLst/>
          </a:prstGeom>
        </p:spPr>
      </p:pic>
      <p:pic>
        <p:nvPicPr>
          <p:cNvPr id="8" name="Picture 7" descr="cabbage nap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3704"/>
          <a:stretch/>
        </p:blipFill>
        <p:spPr>
          <a:xfrm>
            <a:off x="6581370" y="1295401"/>
            <a:ext cx="2286405" cy="2767620"/>
          </a:xfrm>
          <a:prstGeom prst="rect">
            <a:avLst/>
          </a:prstGeom>
        </p:spPr>
      </p:pic>
      <p:pic>
        <p:nvPicPr>
          <p:cNvPr id="9" name="Picture 8" descr="squash-varieti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98" y="3990692"/>
            <a:ext cx="3251577" cy="2438683"/>
          </a:xfrm>
          <a:prstGeom prst="rect">
            <a:avLst/>
          </a:prstGeom>
        </p:spPr>
      </p:pic>
      <p:pic>
        <p:nvPicPr>
          <p:cNvPr id="10" name="Picture 9" descr="lentil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" y="1322024"/>
            <a:ext cx="2462948" cy="243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609" y="1704562"/>
            <a:ext cx="24629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Lentil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Legumenoseae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9557" y="1303492"/>
            <a:ext cx="3651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Romanesco</a:t>
            </a:r>
            <a:endParaRPr lang="en-US" sz="4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Broccoli</a:t>
            </a: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Brassicaceae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0989" y="1295401"/>
            <a:ext cx="2562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Napa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Cabbage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Brassica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609" y="3990692"/>
            <a:ext cx="5149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Watermelon</a:t>
            </a: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Cucurbitaceae</a:t>
            </a:r>
            <a:endParaRPr lang="en-US" sz="4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6198" y="3990692"/>
            <a:ext cx="3251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Gourds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Squashes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Cucurbit.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07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105-11B6-AE48-8701-F5DA35BA55E8}" type="datetime4">
              <a:rPr lang="en-US" smtClean="0"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Amaranthaceae</a:t>
            </a:r>
            <a:r>
              <a:rPr lang="en-US" dirty="0" smtClean="0"/>
              <a:t> or </a:t>
            </a:r>
            <a:r>
              <a:rPr lang="en-US" dirty="0" err="1" smtClean="0"/>
              <a:t>Chenopodiaceae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Common Name: </a:t>
            </a:r>
            <a:r>
              <a:rPr lang="en-US" dirty="0" smtClean="0"/>
              <a:t>Amaranth or Beet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06561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Edible members: Amaranth, beet,   </a:t>
            </a:r>
            <a:endParaRPr lang="en-US" dirty="0"/>
          </a:p>
        </p:txBody>
      </p:sp>
      <p:pic>
        <p:nvPicPr>
          <p:cNvPr id="8" name="Picture 7" descr="Amaranth 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" y="1276539"/>
            <a:ext cx="3016629" cy="3038176"/>
          </a:xfrm>
          <a:prstGeom prst="rect">
            <a:avLst/>
          </a:prstGeom>
        </p:spPr>
      </p:pic>
      <p:pic>
        <p:nvPicPr>
          <p:cNvPr id="11" name="Picture 10" descr="bee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2" y="3629000"/>
            <a:ext cx="3094946" cy="2436615"/>
          </a:xfrm>
          <a:prstGeom prst="rect">
            <a:avLst/>
          </a:prstGeom>
        </p:spPr>
      </p:pic>
      <p:pic>
        <p:nvPicPr>
          <p:cNvPr id="7" name="Picture 6" descr="Amaranth see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364193"/>
            <a:ext cx="1881864" cy="10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1248</TotalTime>
  <Words>2380</Words>
  <Application>Microsoft Office PowerPoint</Application>
  <PresentationFormat>On-screen Show (4:3)</PresentationFormat>
  <Paragraphs>453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Candara</vt:lpstr>
      <vt:lpstr>Tahoma</vt:lpstr>
      <vt:lpstr>Tunga</vt:lpstr>
      <vt:lpstr>Wingdings</vt:lpstr>
      <vt:lpstr>SOHO</vt:lpstr>
      <vt:lpstr>PLANT SELECTION</vt:lpstr>
      <vt:lpstr>Botanical Family</vt:lpstr>
      <vt:lpstr>Alliaceae Com. Name: Allium or Onion Family</vt:lpstr>
      <vt:lpstr>Alliaceae Com. Name: Allium or Onion Family</vt:lpstr>
      <vt:lpstr>Alliaceae Com. Name: Allium or Onion Family</vt:lpstr>
      <vt:lpstr>Alliaceae Com. Name: Allium or Onion Family</vt:lpstr>
      <vt:lpstr>Alliaceae Com. Name: Allium or Onion Family</vt:lpstr>
      <vt:lpstr>Amaranthaceae or Chenopodiaceae Common Name: Amaranth or Beet Family</vt:lpstr>
      <vt:lpstr>Amaranthaceae or Chenopodiaceae Common Name: Amaranth or Beet Family</vt:lpstr>
      <vt:lpstr>Amaranthaceae or Chenopodiaceae Common Name: Amaranth or Beet Family</vt:lpstr>
      <vt:lpstr>Amaranthaceae or Chenopodiaceae Common Name: Amaranth or Beet Family</vt:lpstr>
      <vt:lpstr>Amaranthaceae or Chenopodiaceae Common Name: Amaranth or Beet Family</vt:lpstr>
      <vt:lpstr>Amaranthaceae or Chenopodiaceae Common Name: Amaranth or Beet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Apiaceae or Umbelliferae Common Name: Carrot or Dill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Asteraceae or Compositae Common Name: Aster, Daisy, or Sunflower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Brassicaceae Common Name: Brassica, Cabbage, or Mustard Family</vt:lpstr>
      <vt:lpstr>Cucurbitaceae Com. Name: Cucumber, Gourd, Melon, Pumpkin Family</vt:lpstr>
      <vt:lpstr>Cucurbitaceae Com. Name: Cucumber, Gourd, Melon, Pumpkin Family</vt:lpstr>
      <vt:lpstr>Cucurbitaceae Com. Name: Cucumber, Gourd, Melon, Pumpkin Family</vt:lpstr>
      <vt:lpstr>Cucurbitaceae Com. Name: Cucumber, Gourd, Melon, Pumpkin Family</vt:lpstr>
      <vt:lpstr>Cucurbitaceae Com. Name: Cucumber, Gourd, Melon, Pumpkin Family</vt:lpstr>
      <vt:lpstr>Cucurbitaceae Com. Name: Cucumber, Gourd, Melon, Pumpkin Family</vt:lpstr>
      <vt:lpstr>Fabaceae or Leguminoasae Common Name: LegumeFamily</vt:lpstr>
      <vt:lpstr>Fabaceae or Leguminoasae Common Name: LegumeFamily</vt:lpstr>
      <vt:lpstr>Fabaceae or Leguminoasae Common Name: LegumeFamily</vt:lpstr>
      <vt:lpstr>Fabaceae or Leguminoasae Common Name: LegumeFamily</vt:lpstr>
      <vt:lpstr>Fabaceae or Leguminoasae Common Name: LegumeFamily</vt:lpstr>
      <vt:lpstr>Fabaceae or Leguminoasae Common Name: LegumeFamily</vt:lpstr>
      <vt:lpstr>Lamiaceae Common Name: Mint Family</vt:lpstr>
      <vt:lpstr>Lamiaceae Common Name: Mint Family</vt:lpstr>
      <vt:lpstr>Lamiaceae Common Name: Mint Family</vt:lpstr>
      <vt:lpstr>Lamiaceae Common Name: Mint Family</vt:lpstr>
      <vt:lpstr>Lamiaceae Common Name: Mint Family</vt:lpstr>
      <vt:lpstr>Lamiaceae Common Name: Mint Family</vt:lpstr>
      <vt:lpstr>Lamiaceae Common Name: Mint Family</vt:lpstr>
      <vt:lpstr>Poaceae or Gramineae Common Name: Grass Family</vt:lpstr>
      <vt:lpstr>Poaceae or Gramineae Common Name: Grass Family</vt:lpstr>
      <vt:lpstr>Poaceae or Gramineae Common Name: Grass Family</vt:lpstr>
      <vt:lpstr>Poaceae or Gramineae Common Name: Grass Family</vt:lpstr>
      <vt:lpstr>Poaceae or Gramineae Common Name: Grass Family</vt:lpstr>
      <vt:lpstr>Poaceae or Gramineae Common Name: Grass Family</vt:lpstr>
      <vt:lpstr>Poaceae or Gramineae Common Name: Grass Family</vt:lpstr>
      <vt:lpstr>Solanaceae Common Name: Nightshade, Potato or Tomato Family</vt:lpstr>
      <vt:lpstr>Solanaceae Common Name: Nightshade, Potato or Tomato Family</vt:lpstr>
      <vt:lpstr>Solanaceae Common Name: Nightshade, Potato or Tomato Family</vt:lpstr>
      <vt:lpstr>Solanaceae Common Name: Nightshade, Potato or Tomato Family</vt:lpstr>
      <vt:lpstr>PowerPoint Presentation</vt:lpstr>
      <vt:lpstr>Plant Selection—ten pointers</vt:lpstr>
      <vt:lpstr>The End (A Quiz)</vt:lpstr>
      <vt:lpstr>The End (A Quiz)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SELECTION</dc:title>
  <dc:creator>Randal Thomson</dc:creator>
  <cp:lastModifiedBy>Denise Cuendett</cp:lastModifiedBy>
  <cp:revision>112</cp:revision>
  <dcterms:created xsi:type="dcterms:W3CDTF">2020-03-11T00:09:35Z</dcterms:created>
  <dcterms:modified xsi:type="dcterms:W3CDTF">2020-03-31T23:04:17Z</dcterms:modified>
</cp:coreProperties>
</file>