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 id="2147483675" r:id="rId3"/>
  </p:sldMasterIdLst>
  <p:notesMasterIdLst>
    <p:notesMasterId r:id="rId52"/>
  </p:notesMasterIdLst>
  <p:sldIdLst>
    <p:sldId id="263" r:id="rId4"/>
    <p:sldId id="259" r:id="rId5"/>
    <p:sldId id="261" r:id="rId6"/>
    <p:sldId id="260" r:id="rId7"/>
    <p:sldId id="327" r:id="rId8"/>
    <p:sldId id="334" r:id="rId9"/>
    <p:sldId id="328" r:id="rId10"/>
    <p:sldId id="257" r:id="rId11"/>
    <p:sldId id="329" r:id="rId12"/>
    <p:sldId id="256" r:id="rId13"/>
    <p:sldId id="359" r:id="rId14"/>
    <p:sldId id="360" r:id="rId15"/>
    <p:sldId id="361" r:id="rId16"/>
    <p:sldId id="362" r:id="rId17"/>
    <p:sldId id="363" r:id="rId18"/>
    <p:sldId id="340" r:id="rId19"/>
    <p:sldId id="331" r:id="rId20"/>
    <p:sldId id="339" r:id="rId21"/>
    <p:sldId id="335" r:id="rId22"/>
    <p:sldId id="336" r:id="rId23"/>
    <p:sldId id="330" r:id="rId24"/>
    <p:sldId id="342" r:id="rId25"/>
    <p:sldId id="337" r:id="rId26"/>
    <p:sldId id="343" r:id="rId27"/>
    <p:sldId id="341" r:id="rId28"/>
    <p:sldId id="369" r:id="rId29"/>
    <p:sldId id="333" r:id="rId30"/>
    <p:sldId id="344" r:id="rId31"/>
    <p:sldId id="326" r:id="rId32"/>
    <p:sldId id="346" r:id="rId33"/>
    <p:sldId id="347" r:id="rId34"/>
    <p:sldId id="348" r:id="rId35"/>
    <p:sldId id="349" r:id="rId36"/>
    <p:sldId id="350" r:id="rId37"/>
    <p:sldId id="332" r:id="rId38"/>
    <p:sldId id="351" r:id="rId39"/>
    <p:sldId id="352" r:id="rId40"/>
    <p:sldId id="353" r:id="rId41"/>
    <p:sldId id="354" r:id="rId42"/>
    <p:sldId id="355" r:id="rId43"/>
    <p:sldId id="356" r:id="rId44"/>
    <p:sldId id="364" r:id="rId45"/>
    <p:sldId id="365" r:id="rId46"/>
    <p:sldId id="366" r:id="rId47"/>
    <p:sldId id="367" r:id="rId48"/>
    <p:sldId id="368" r:id="rId49"/>
    <p:sldId id="358" r:id="rId50"/>
    <p:sldId id="370" r:id="rId5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1" d="100"/>
          <a:sy n="111" d="100"/>
        </p:scale>
        <p:origin x="456" y="11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presProps" Target="presProps.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7DF3BB-D6E5-EA44-B70A-634E992EF65D}" type="doc">
      <dgm:prSet loTypeId="urn:microsoft.com/office/officeart/2005/8/layout/process1" loCatId="" qsTypeId="urn:microsoft.com/office/officeart/2005/8/quickstyle/simple1" qsCatId="simple" csTypeId="urn:microsoft.com/office/officeart/2005/8/colors/colorful5" csCatId="colorful" phldr="1"/>
      <dgm:spPr/>
    </dgm:pt>
    <dgm:pt modelId="{FC825723-2774-8245-9FA7-86C7E46013CB}">
      <dgm:prSet phldrT="[Text]"/>
      <dgm:spPr/>
      <dgm:t>
        <a:bodyPr/>
        <a:lstStyle/>
        <a:p>
          <a:r>
            <a:rPr lang="en-US" dirty="0"/>
            <a:t>Write/draw</a:t>
          </a:r>
        </a:p>
      </dgm:t>
    </dgm:pt>
    <dgm:pt modelId="{F7B65601-9DD7-D94B-A634-46FDD0DB4567}" type="parTrans" cxnId="{63B4220E-F5DC-D645-8DAC-3FA29527B155}">
      <dgm:prSet/>
      <dgm:spPr/>
      <dgm:t>
        <a:bodyPr/>
        <a:lstStyle/>
        <a:p>
          <a:endParaRPr lang="en-US"/>
        </a:p>
      </dgm:t>
    </dgm:pt>
    <dgm:pt modelId="{D416BD08-4520-4648-AF92-D4A15C795379}" type="sibTrans" cxnId="{63B4220E-F5DC-D645-8DAC-3FA29527B155}">
      <dgm:prSet/>
      <dgm:spPr/>
      <dgm:t>
        <a:bodyPr/>
        <a:lstStyle/>
        <a:p>
          <a:endParaRPr lang="en-US"/>
        </a:p>
      </dgm:t>
    </dgm:pt>
    <dgm:pt modelId="{7A5FE95C-B7C3-CD4F-AD4E-5BD31F0DECA4}">
      <dgm:prSet phldrT="[Text]"/>
      <dgm:spPr/>
      <dgm:t>
        <a:bodyPr/>
        <a:lstStyle/>
        <a:p>
          <a:r>
            <a:rPr lang="en-US" dirty="0"/>
            <a:t>Get feedback</a:t>
          </a:r>
        </a:p>
      </dgm:t>
    </dgm:pt>
    <dgm:pt modelId="{3679EF37-650A-FA4A-8ABC-933D8CC291BC}" type="parTrans" cxnId="{C47CB7FE-39D9-CA44-AF7E-622308EF279C}">
      <dgm:prSet/>
      <dgm:spPr/>
      <dgm:t>
        <a:bodyPr/>
        <a:lstStyle/>
        <a:p>
          <a:endParaRPr lang="en-US"/>
        </a:p>
      </dgm:t>
    </dgm:pt>
    <dgm:pt modelId="{E8DE6167-A1AC-0A40-8683-65A2998FAE69}" type="sibTrans" cxnId="{C47CB7FE-39D9-CA44-AF7E-622308EF279C}">
      <dgm:prSet/>
      <dgm:spPr/>
      <dgm:t>
        <a:bodyPr/>
        <a:lstStyle/>
        <a:p>
          <a:endParaRPr lang="en-US"/>
        </a:p>
      </dgm:t>
    </dgm:pt>
    <dgm:pt modelId="{61B4C1BC-6065-2D4E-A98A-8F46B95DF42A}">
      <dgm:prSet phldrT="[Text]"/>
      <dgm:spPr/>
      <dgm:t>
        <a:bodyPr/>
        <a:lstStyle/>
        <a:p>
          <a:r>
            <a:rPr lang="en-US" dirty="0"/>
            <a:t>Review  and edit </a:t>
          </a:r>
        </a:p>
      </dgm:t>
    </dgm:pt>
    <dgm:pt modelId="{984F2F72-6A0B-5B42-92E0-D2469D72F820}" type="parTrans" cxnId="{D8325A31-013B-FA47-97DE-AD2DCD3C3FEA}">
      <dgm:prSet/>
      <dgm:spPr/>
      <dgm:t>
        <a:bodyPr/>
        <a:lstStyle/>
        <a:p>
          <a:endParaRPr lang="en-US"/>
        </a:p>
      </dgm:t>
    </dgm:pt>
    <dgm:pt modelId="{6F3D9D61-017A-994B-AAB3-3193521019DA}" type="sibTrans" cxnId="{D8325A31-013B-FA47-97DE-AD2DCD3C3FEA}">
      <dgm:prSet/>
      <dgm:spPr/>
      <dgm:t>
        <a:bodyPr/>
        <a:lstStyle/>
        <a:p>
          <a:endParaRPr lang="en-US"/>
        </a:p>
      </dgm:t>
    </dgm:pt>
    <dgm:pt modelId="{A20FEDDF-5A30-084A-84C9-AEC29BBD9CB6}">
      <dgm:prSet/>
      <dgm:spPr/>
      <dgm:t>
        <a:bodyPr/>
        <a:lstStyle/>
        <a:p>
          <a:r>
            <a:rPr lang="en-US" dirty="0"/>
            <a:t>Production</a:t>
          </a:r>
        </a:p>
      </dgm:t>
    </dgm:pt>
    <dgm:pt modelId="{A69D50DD-AD30-304A-A9C7-FA97459162BD}" type="parTrans" cxnId="{E4B7C309-9764-144A-9FFF-A241AC9936B4}">
      <dgm:prSet/>
      <dgm:spPr/>
      <dgm:t>
        <a:bodyPr/>
        <a:lstStyle/>
        <a:p>
          <a:endParaRPr lang="en-US"/>
        </a:p>
      </dgm:t>
    </dgm:pt>
    <dgm:pt modelId="{B2561E1C-C81D-8E43-8340-1607693A32B8}" type="sibTrans" cxnId="{E4B7C309-9764-144A-9FFF-A241AC9936B4}">
      <dgm:prSet/>
      <dgm:spPr/>
      <dgm:t>
        <a:bodyPr/>
        <a:lstStyle/>
        <a:p>
          <a:endParaRPr lang="en-US"/>
        </a:p>
      </dgm:t>
    </dgm:pt>
    <dgm:pt modelId="{CD90C306-30BC-9341-B88B-74BF60D028A4}" type="pres">
      <dgm:prSet presAssocID="{457DF3BB-D6E5-EA44-B70A-634E992EF65D}" presName="Name0" presStyleCnt="0">
        <dgm:presLayoutVars>
          <dgm:dir/>
          <dgm:resizeHandles val="exact"/>
        </dgm:presLayoutVars>
      </dgm:prSet>
      <dgm:spPr/>
    </dgm:pt>
    <dgm:pt modelId="{4FD0FCAD-C804-D440-B958-0635188F92A2}" type="pres">
      <dgm:prSet presAssocID="{FC825723-2774-8245-9FA7-86C7E46013CB}" presName="node" presStyleLbl="node1" presStyleIdx="0" presStyleCnt="4">
        <dgm:presLayoutVars>
          <dgm:bulletEnabled val="1"/>
        </dgm:presLayoutVars>
      </dgm:prSet>
      <dgm:spPr/>
      <dgm:t>
        <a:bodyPr/>
        <a:lstStyle/>
        <a:p>
          <a:endParaRPr lang="en-US"/>
        </a:p>
      </dgm:t>
    </dgm:pt>
    <dgm:pt modelId="{2E41E605-C3EC-6149-B0C5-48724EAE36E7}" type="pres">
      <dgm:prSet presAssocID="{D416BD08-4520-4648-AF92-D4A15C795379}" presName="sibTrans" presStyleLbl="sibTrans2D1" presStyleIdx="0" presStyleCnt="3"/>
      <dgm:spPr/>
      <dgm:t>
        <a:bodyPr/>
        <a:lstStyle/>
        <a:p>
          <a:endParaRPr lang="en-US"/>
        </a:p>
      </dgm:t>
    </dgm:pt>
    <dgm:pt modelId="{8E82F58B-EF50-6C4F-8AA9-3279F849F19A}" type="pres">
      <dgm:prSet presAssocID="{D416BD08-4520-4648-AF92-D4A15C795379}" presName="connectorText" presStyleLbl="sibTrans2D1" presStyleIdx="0" presStyleCnt="3"/>
      <dgm:spPr/>
      <dgm:t>
        <a:bodyPr/>
        <a:lstStyle/>
        <a:p>
          <a:endParaRPr lang="en-US"/>
        </a:p>
      </dgm:t>
    </dgm:pt>
    <dgm:pt modelId="{AF795718-00DF-8E45-A7D9-7FB3C52E44D5}" type="pres">
      <dgm:prSet presAssocID="{7A5FE95C-B7C3-CD4F-AD4E-5BD31F0DECA4}" presName="node" presStyleLbl="node1" presStyleIdx="1" presStyleCnt="4">
        <dgm:presLayoutVars>
          <dgm:bulletEnabled val="1"/>
        </dgm:presLayoutVars>
      </dgm:prSet>
      <dgm:spPr/>
      <dgm:t>
        <a:bodyPr/>
        <a:lstStyle/>
        <a:p>
          <a:endParaRPr lang="en-US"/>
        </a:p>
      </dgm:t>
    </dgm:pt>
    <dgm:pt modelId="{599D4571-B8CB-7341-94FA-19D668AD2F19}" type="pres">
      <dgm:prSet presAssocID="{E8DE6167-A1AC-0A40-8683-65A2998FAE69}" presName="sibTrans" presStyleLbl="sibTrans2D1" presStyleIdx="1" presStyleCnt="3"/>
      <dgm:spPr/>
      <dgm:t>
        <a:bodyPr/>
        <a:lstStyle/>
        <a:p>
          <a:endParaRPr lang="en-US"/>
        </a:p>
      </dgm:t>
    </dgm:pt>
    <dgm:pt modelId="{2583B977-2113-CE46-BE1B-FA7320113581}" type="pres">
      <dgm:prSet presAssocID="{E8DE6167-A1AC-0A40-8683-65A2998FAE69}" presName="connectorText" presStyleLbl="sibTrans2D1" presStyleIdx="1" presStyleCnt="3"/>
      <dgm:spPr/>
      <dgm:t>
        <a:bodyPr/>
        <a:lstStyle/>
        <a:p>
          <a:endParaRPr lang="en-US"/>
        </a:p>
      </dgm:t>
    </dgm:pt>
    <dgm:pt modelId="{45FFD341-74B6-4C42-9321-BD1ED8A19FD6}" type="pres">
      <dgm:prSet presAssocID="{61B4C1BC-6065-2D4E-A98A-8F46B95DF42A}" presName="node" presStyleLbl="node1" presStyleIdx="2" presStyleCnt="4">
        <dgm:presLayoutVars>
          <dgm:bulletEnabled val="1"/>
        </dgm:presLayoutVars>
      </dgm:prSet>
      <dgm:spPr/>
      <dgm:t>
        <a:bodyPr/>
        <a:lstStyle/>
        <a:p>
          <a:endParaRPr lang="en-US"/>
        </a:p>
      </dgm:t>
    </dgm:pt>
    <dgm:pt modelId="{217CFBAE-A43B-8D44-BD36-22FFC5086B1C}" type="pres">
      <dgm:prSet presAssocID="{6F3D9D61-017A-994B-AAB3-3193521019DA}" presName="sibTrans" presStyleLbl="sibTrans2D1" presStyleIdx="2" presStyleCnt="3"/>
      <dgm:spPr/>
      <dgm:t>
        <a:bodyPr/>
        <a:lstStyle/>
        <a:p>
          <a:endParaRPr lang="en-US"/>
        </a:p>
      </dgm:t>
    </dgm:pt>
    <dgm:pt modelId="{5E6FF409-140F-C24B-B78C-FB15838A9838}" type="pres">
      <dgm:prSet presAssocID="{6F3D9D61-017A-994B-AAB3-3193521019DA}" presName="connectorText" presStyleLbl="sibTrans2D1" presStyleIdx="2" presStyleCnt="3"/>
      <dgm:spPr/>
      <dgm:t>
        <a:bodyPr/>
        <a:lstStyle/>
        <a:p>
          <a:endParaRPr lang="en-US"/>
        </a:p>
      </dgm:t>
    </dgm:pt>
    <dgm:pt modelId="{D567F4F4-9C45-8644-A97A-35AC815511AA}" type="pres">
      <dgm:prSet presAssocID="{A20FEDDF-5A30-084A-84C9-AEC29BBD9CB6}" presName="node" presStyleLbl="node1" presStyleIdx="3" presStyleCnt="4">
        <dgm:presLayoutVars>
          <dgm:bulletEnabled val="1"/>
        </dgm:presLayoutVars>
      </dgm:prSet>
      <dgm:spPr/>
      <dgm:t>
        <a:bodyPr/>
        <a:lstStyle/>
        <a:p>
          <a:endParaRPr lang="en-US"/>
        </a:p>
      </dgm:t>
    </dgm:pt>
  </dgm:ptLst>
  <dgm:cxnLst>
    <dgm:cxn modelId="{D8325A31-013B-FA47-97DE-AD2DCD3C3FEA}" srcId="{457DF3BB-D6E5-EA44-B70A-634E992EF65D}" destId="{61B4C1BC-6065-2D4E-A98A-8F46B95DF42A}" srcOrd="2" destOrd="0" parTransId="{984F2F72-6A0B-5B42-92E0-D2469D72F820}" sibTransId="{6F3D9D61-017A-994B-AAB3-3193521019DA}"/>
    <dgm:cxn modelId="{D968C650-0F75-AE4D-A904-C6ABD8A33ADC}" type="presOf" srcId="{457DF3BB-D6E5-EA44-B70A-634E992EF65D}" destId="{CD90C306-30BC-9341-B88B-74BF60D028A4}" srcOrd="0" destOrd="0" presId="urn:microsoft.com/office/officeart/2005/8/layout/process1"/>
    <dgm:cxn modelId="{0246A876-74FE-8E42-B632-D16B960AD05C}" type="presOf" srcId="{A20FEDDF-5A30-084A-84C9-AEC29BBD9CB6}" destId="{D567F4F4-9C45-8644-A97A-35AC815511AA}" srcOrd="0" destOrd="0" presId="urn:microsoft.com/office/officeart/2005/8/layout/process1"/>
    <dgm:cxn modelId="{C47CB7FE-39D9-CA44-AF7E-622308EF279C}" srcId="{457DF3BB-D6E5-EA44-B70A-634E992EF65D}" destId="{7A5FE95C-B7C3-CD4F-AD4E-5BD31F0DECA4}" srcOrd="1" destOrd="0" parTransId="{3679EF37-650A-FA4A-8ABC-933D8CC291BC}" sibTransId="{E8DE6167-A1AC-0A40-8683-65A2998FAE69}"/>
    <dgm:cxn modelId="{E75FCD7A-A9A0-F74E-82F1-71B12A69C290}" type="presOf" srcId="{E8DE6167-A1AC-0A40-8683-65A2998FAE69}" destId="{2583B977-2113-CE46-BE1B-FA7320113581}" srcOrd="1" destOrd="0" presId="urn:microsoft.com/office/officeart/2005/8/layout/process1"/>
    <dgm:cxn modelId="{3500548A-4553-F645-A05C-914A78AC2131}" type="presOf" srcId="{FC825723-2774-8245-9FA7-86C7E46013CB}" destId="{4FD0FCAD-C804-D440-B958-0635188F92A2}" srcOrd="0" destOrd="0" presId="urn:microsoft.com/office/officeart/2005/8/layout/process1"/>
    <dgm:cxn modelId="{9BCE047A-6DE3-1E45-BBC9-60F25B7A92CE}" type="presOf" srcId="{D416BD08-4520-4648-AF92-D4A15C795379}" destId="{8E82F58B-EF50-6C4F-8AA9-3279F849F19A}" srcOrd="1" destOrd="0" presId="urn:microsoft.com/office/officeart/2005/8/layout/process1"/>
    <dgm:cxn modelId="{E6CA6A82-DFD1-3443-81E0-49E899E8D549}" type="presOf" srcId="{6F3D9D61-017A-994B-AAB3-3193521019DA}" destId="{217CFBAE-A43B-8D44-BD36-22FFC5086B1C}" srcOrd="0" destOrd="0" presId="urn:microsoft.com/office/officeart/2005/8/layout/process1"/>
    <dgm:cxn modelId="{B10C6284-6FB7-7D43-90F7-52A5776D1225}" type="presOf" srcId="{7A5FE95C-B7C3-CD4F-AD4E-5BD31F0DECA4}" destId="{AF795718-00DF-8E45-A7D9-7FB3C52E44D5}" srcOrd="0" destOrd="0" presId="urn:microsoft.com/office/officeart/2005/8/layout/process1"/>
    <dgm:cxn modelId="{5D327FD1-AA77-A641-9EEA-3DF2A5648A34}" type="presOf" srcId="{D416BD08-4520-4648-AF92-D4A15C795379}" destId="{2E41E605-C3EC-6149-B0C5-48724EAE36E7}" srcOrd="0" destOrd="0" presId="urn:microsoft.com/office/officeart/2005/8/layout/process1"/>
    <dgm:cxn modelId="{E4B7C309-9764-144A-9FFF-A241AC9936B4}" srcId="{457DF3BB-D6E5-EA44-B70A-634E992EF65D}" destId="{A20FEDDF-5A30-084A-84C9-AEC29BBD9CB6}" srcOrd="3" destOrd="0" parTransId="{A69D50DD-AD30-304A-A9C7-FA97459162BD}" sibTransId="{B2561E1C-C81D-8E43-8340-1607693A32B8}"/>
    <dgm:cxn modelId="{E4610727-5472-3D43-AC24-CE0186389AE1}" type="presOf" srcId="{6F3D9D61-017A-994B-AAB3-3193521019DA}" destId="{5E6FF409-140F-C24B-B78C-FB15838A9838}" srcOrd="1" destOrd="0" presId="urn:microsoft.com/office/officeart/2005/8/layout/process1"/>
    <dgm:cxn modelId="{06F0BAA8-00E9-ED42-9168-4BA6CEBFB4F7}" type="presOf" srcId="{E8DE6167-A1AC-0A40-8683-65A2998FAE69}" destId="{599D4571-B8CB-7341-94FA-19D668AD2F19}" srcOrd="0" destOrd="0" presId="urn:microsoft.com/office/officeart/2005/8/layout/process1"/>
    <dgm:cxn modelId="{63B4220E-F5DC-D645-8DAC-3FA29527B155}" srcId="{457DF3BB-D6E5-EA44-B70A-634E992EF65D}" destId="{FC825723-2774-8245-9FA7-86C7E46013CB}" srcOrd="0" destOrd="0" parTransId="{F7B65601-9DD7-D94B-A634-46FDD0DB4567}" sibTransId="{D416BD08-4520-4648-AF92-D4A15C795379}"/>
    <dgm:cxn modelId="{C39A08A5-98EA-E744-A74D-1A79C076660A}" type="presOf" srcId="{61B4C1BC-6065-2D4E-A98A-8F46B95DF42A}" destId="{45FFD341-74B6-4C42-9321-BD1ED8A19FD6}" srcOrd="0" destOrd="0" presId="urn:microsoft.com/office/officeart/2005/8/layout/process1"/>
    <dgm:cxn modelId="{DADBFDC9-A4A8-5447-80F6-C37B087C25CC}" type="presParOf" srcId="{CD90C306-30BC-9341-B88B-74BF60D028A4}" destId="{4FD0FCAD-C804-D440-B958-0635188F92A2}" srcOrd="0" destOrd="0" presId="urn:microsoft.com/office/officeart/2005/8/layout/process1"/>
    <dgm:cxn modelId="{9F587DAF-5114-0640-8182-A4F8B259A43D}" type="presParOf" srcId="{CD90C306-30BC-9341-B88B-74BF60D028A4}" destId="{2E41E605-C3EC-6149-B0C5-48724EAE36E7}" srcOrd="1" destOrd="0" presId="urn:microsoft.com/office/officeart/2005/8/layout/process1"/>
    <dgm:cxn modelId="{B0E5D273-A7A7-6844-9E9C-757EEF1BFDEF}" type="presParOf" srcId="{2E41E605-C3EC-6149-B0C5-48724EAE36E7}" destId="{8E82F58B-EF50-6C4F-8AA9-3279F849F19A}" srcOrd="0" destOrd="0" presId="urn:microsoft.com/office/officeart/2005/8/layout/process1"/>
    <dgm:cxn modelId="{20F62C54-2B9A-104C-8DAE-140C4DF2D263}" type="presParOf" srcId="{CD90C306-30BC-9341-B88B-74BF60D028A4}" destId="{AF795718-00DF-8E45-A7D9-7FB3C52E44D5}" srcOrd="2" destOrd="0" presId="urn:microsoft.com/office/officeart/2005/8/layout/process1"/>
    <dgm:cxn modelId="{9504F545-2466-FE4A-9C15-DB30AACCF498}" type="presParOf" srcId="{CD90C306-30BC-9341-B88B-74BF60D028A4}" destId="{599D4571-B8CB-7341-94FA-19D668AD2F19}" srcOrd="3" destOrd="0" presId="urn:microsoft.com/office/officeart/2005/8/layout/process1"/>
    <dgm:cxn modelId="{AC1097A6-43F2-334C-BC87-966F0EE4C150}" type="presParOf" srcId="{599D4571-B8CB-7341-94FA-19D668AD2F19}" destId="{2583B977-2113-CE46-BE1B-FA7320113581}" srcOrd="0" destOrd="0" presId="urn:microsoft.com/office/officeart/2005/8/layout/process1"/>
    <dgm:cxn modelId="{EB927754-DF41-F148-9550-CA29834C5CB9}" type="presParOf" srcId="{CD90C306-30BC-9341-B88B-74BF60D028A4}" destId="{45FFD341-74B6-4C42-9321-BD1ED8A19FD6}" srcOrd="4" destOrd="0" presId="urn:microsoft.com/office/officeart/2005/8/layout/process1"/>
    <dgm:cxn modelId="{9DEA3858-5E4C-324C-9B50-435E421FADF5}" type="presParOf" srcId="{CD90C306-30BC-9341-B88B-74BF60D028A4}" destId="{217CFBAE-A43B-8D44-BD36-22FFC5086B1C}" srcOrd="5" destOrd="0" presId="urn:microsoft.com/office/officeart/2005/8/layout/process1"/>
    <dgm:cxn modelId="{A7FB0BDB-7006-574E-AAD4-E74ED7D25342}" type="presParOf" srcId="{217CFBAE-A43B-8D44-BD36-22FFC5086B1C}" destId="{5E6FF409-140F-C24B-B78C-FB15838A9838}" srcOrd="0" destOrd="0" presId="urn:microsoft.com/office/officeart/2005/8/layout/process1"/>
    <dgm:cxn modelId="{58898362-1E7B-EA41-A44C-0331D088D7A9}" type="presParOf" srcId="{CD90C306-30BC-9341-B88B-74BF60D028A4}" destId="{D567F4F4-9C45-8644-A97A-35AC815511AA}"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D0FCAD-C804-D440-B958-0635188F92A2}">
      <dsp:nvSpPr>
        <dsp:cNvPr id="0" name=""/>
        <dsp:cNvSpPr/>
      </dsp:nvSpPr>
      <dsp:spPr>
        <a:xfrm>
          <a:off x="5075" y="749080"/>
          <a:ext cx="2219227" cy="1331536"/>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a:t>Write/draw</a:t>
          </a:r>
        </a:p>
      </dsp:txBody>
      <dsp:txXfrm>
        <a:off x="44074" y="788079"/>
        <a:ext cx="2141229" cy="1253538"/>
      </dsp:txXfrm>
    </dsp:sp>
    <dsp:sp modelId="{2E41E605-C3EC-6149-B0C5-48724EAE36E7}">
      <dsp:nvSpPr>
        <dsp:cNvPr id="0" name=""/>
        <dsp:cNvSpPr/>
      </dsp:nvSpPr>
      <dsp:spPr>
        <a:xfrm>
          <a:off x="2446225" y="1139664"/>
          <a:ext cx="470476" cy="550368"/>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a:p>
      </dsp:txBody>
      <dsp:txXfrm>
        <a:off x="2446225" y="1249738"/>
        <a:ext cx="329333" cy="330220"/>
      </dsp:txXfrm>
    </dsp:sp>
    <dsp:sp modelId="{AF795718-00DF-8E45-A7D9-7FB3C52E44D5}">
      <dsp:nvSpPr>
        <dsp:cNvPr id="0" name=""/>
        <dsp:cNvSpPr/>
      </dsp:nvSpPr>
      <dsp:spPr>
        <a:xfrm>
          <a:off x="3111993" y="749080"/>
          <a:ext cx="2219227" cy="1331536"/>
        </a:xfrm>
        <a:prstGeom prst="roundRect">
          <a:avLst>
            <a:gd name="adj" fmla="val 10000"/>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a:t>Get feedback</a:t>
          </a:r>
        </a:p>
      </dsp:txBody>
      <dsp:txXfrm>
        <a:off x="3150992" y="788079"/>
        <a:ext cx="2141229" cy="1253538"/>
      </dsp:txXfrm>
    </dsp:sp>
    <dsp:sp modelId="{599D4571-B8CB-7341-94FA-19D668AD2F19}">
      <dsp:nvSpPr>
        <dsp:cNvPr id="0" name=""/>
        <dsp:cNvSpPr/>
      </dsp:nvSpPr>
      <dsp:spPr>
        <a:xfrm>
          <a:off x="5553143" y="1139664"/>
          <a:ext cx="470476" cy="550368"/>
        </a:xfrm>
        <a:prstGeom prst="rightArrow">
          <a:avLst>
            <a:gd name="adj1" fmla="val 60000"/>
            <a:gd name="adj2" fmla="val 50000"/>
          </a:avLst>
        </a:prstGeom>
        <a:solidFill>
          <a:schemeClr val="accent5">
            <a:hueOff val="-3379271"/>
            <a:satOff val="-8710"/>
            <a:lumOff val="-588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a:p>
      </dsp:txBody>
      <dsp:txXfrm>
        <a:off x="5553143" y="1249738"/>
        <a:ext cx="329333" cy="330220"/>
      </dsp:txXfrm>
    </dsp:sp>
    <dsp:sp modelId="{45FFD341-74B6-4C42-9321-BD1ED8A19FD6}">
      <dsp:nvSpPr>
        <dsp:cNvPr id="0" name=""/>
        <dsp:cNvSpPr/>
      </dsp:nvSpPr>
      <dsp:spPr>
        <a:xfrm>
          <a:off x="6218911" y="749080"/>
          <a:ext cx="2219227" cy="1331536"/>
        </a:xfrm>
        <a:prstGeom prst="roundRect">
          <a:avLst>
            <a:gd name="adj" fmla="val 10000"/>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a:t>Review  and edit </a:t>
          </a:r>
        </a:p>
      </dsp:txBody>
      <dsp:txXfrm>
        <a:off x="6257910" y="788079"/>
        <a:ext cx="2141229" cy="1253538"/>
      </dsp:txXfrm>
    </dsp:sp>
    <dsp:sp modelId="{217CFBAE-A43B-8D44-BD36-22FFC5086B1C}">
      <dsp:nvSpPr>
        <dsp:cNvPr id="0" name=""/>
        <dsp:cNvSpPr/>
      </dsp:nvSpPr>
      <dsp:spPr>
        <a:xfrm>
          <a:off x="8660061" y="1139664"/>
          <a:ext cx="470476" cy="550368"/>
        </a:xfrm>
        <a:prstGeom prst="rightArrow">
          <a:avLst>
            <a:gd name="adj1" fmla="val 60000"/>
            <a:gd name="adj2" fmla="val 50000"/>
          </a:avLst>
        </a:prstGeom>
        <a:solidFill>
          <a:schemeClr val="accent5">
            <a:hueOff val="-6758543"/>
            <a:satOff val="-17419"/>
            <a:lumOff val="-1176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a:p>
      </dsp:txBody>
      <dsp:txXfrm>
        <a:off x="8660061" y="1249738"/>
        <a:ext cx="329333" cy="330220"/>
      </dsp:txXfrm>
    </dsp:sp>
    <dsp:sp modelId="{D567F4F4-9C45-8644-A97A-35AC815511AA}">
      <dsp:nvSpPr>
        <dsp:cNvPr id="0" name=""/>
        <dsp:cNvSpPr/>
      </dsp:nvSpPr>
      <dsp:spPr>
        <a:xfrm>
          <a:off x="9325830" y="749080"/>
          <a:ext cx="2219227" cy="1331536"/>
        </a:xfrm>
        <a:prstGeom prst="roundRect">
          <a:avLst>
            <a:gd name="adj" fmla="val 1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a:t>Production</a:t>
          </a:r>
        </a:p>
      </dsp:txBody>
      <dsp:txXfrm>
        <a:off x="9364829" y="788079"/>
        <a:ext cx="2141229" cy="1253538"/>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627" cy="466578"/>
          </a:xfrm>
          <a:prstGeom prst="rect">
            <a:avLst/>
          </a:prstGeom>
        </p:spPr>
        <p:txBody>
          <a:bodyPr vert="horz" lIns="92117" tIns="46058" rIns="92117" bIns="46058" rtlCol="0"/>
          <a:lstStyle>
            <a:lvl1pPr algn="l">
              <a:defRPr sz="1200"/>
            </a:lvl1pPr>
          </a:lstStyle>
          <a:p>
            <a:endParaRPr lang="en-US"/>
          </a:p>
        </p:txBody>
      </p:sp>
      <p:sp>
        <p:nvSpPr>
          <p:cNvPr id="3" name="Date Placeholder 2"/>
          <p:cNvSpPr>
            <a:spLocks noGrp="1"/>
          </p:cNvSpPr>
          <p:nvPr>
            <p:ph type="dt" idx="1"/>
          </p:nvPr>
        </p:nvSpPr>
        <p:spPr>
          <a:xfrm>
            <a:off x="3971172" y="0"/>
            <a:ext cx="3037627" cy="466578"/>
          </a:xfrm>
          <a:prstGeom prst="rect">
            <a:avLst/>
          </a:prstGeom>
        </p:spPr>
        <p:txBody>
          <a:bodyPr vert="horz" lIns="92117" tIns="46058" rIns="92117" bIns="46058" rtlCol="0"/>
          <a:lstStyle>
            <a:lvl1pPr algn="r">
              <a:defRPr sz="1200"/>
            </a:lvl1pPr>
          </a:lstStyle>
          <a:p>
            <a:fld id="{24B59E90-048D-4EC0-A8FF-73BACE722E53}" type="datetimeFigureOut">
              <a:rPr lang="en-US" smtClean="0"/>
              <a:t>3/2/2020</a:t>
            </a:fld>
            <a:endParaRPr lang="en-US"/>
          </a:p>
        </p:txBody>
      </p:sp>
      <p:sp>
        <p:nvSpPr>
          <p:cNvPr id="4" name="Slide Image Placeholder 3"/>
          <p:cNvSpPr>
            <a:spLocks noGrp="1" noRot="1" noChangeAspect="1"/>
          </p:cNvSpPr>
          <p:nvPr>
            <p:ph type="sldImg" idx="2"/>
          </p:nvPr>
        </p:nvSpPr>
        <p:spPr>
          <a:xfrm>
            <a:off x="715963" y="1162050"/>
            <a:ext cx="5578475" cy="3138488"/>
          </a:xfrm>
          <a:prstGeom prst="rect">
            <a:avLst/>
          </a:prstGeom>
          <a:noFill/>
          <a:ln w="12700">
            <a:solidFill>
              <a:prstClr val="black"/>
            </a:solidFill>
          </a:ln>
        </p:spPr>
        <p:txBody>
          <a:bodyPr vert="horz" lIns="92117" tIns="46058" rIns="92117" bIns="46058" rtlCol="0" anchor="ctr"/>
          <a:lstStyle/>
          <a:p>
            <a:endParaRPr lang="en-US"/>
          </a:p>
        </p:txBody>
      </p:sp>
      <p:sp>
        <p:nvSpPr>
          <p:cNvPr id="5" name="Notes Placeholder 4"/>
          <p:cNvSpPr>
            <a:spLocks noGrp="1"/>
          </p:cNvSpPr>
          <p:nvPr>
            <p:ph type="body" sz="quarter" idx="3"/>
          </p:nvPr>
        </p:nvSpPr>
        <p:spPr>
          <a:xfrm>
            <a:off x="701361" y="4474033"/>
            <a:ext cx="5607679" cy="3660718"/>
          </a:xfrm>
          <a:prstGeom prst="rect">
            <a:avLst/>
          </a:prstGeom>
        </p:spPr>
        <p:txBody>
          <a:bodyPr vert="horz" lIns="92117" tIns="46058" rIns="92117" bIns="4605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822"/>
            <a:ext cx="3037627" cy="466578"/>
          </a:xfrm>
          <a:prstGeom prst="rect">
            <a:avLst/>
          </a:prstGeom>
        </p:spPr>
        <p:txBody>
          <a:bodyPr vert="horz" lIns="92117" tIns="46058" rIns="92117" bIns="46058" rtlCol="0" anchor="b"/>
          <a:lstStyle>
            <a:lvl1pPr algn="l">
              <a:defRPr sz="1200"/>
            </a:lvl1pPr>
          </a:lstStyle>
          <a:p>
            <a:endParaRPr lang="en-US"/>
          </a:p>
        </p:txBody>
      </p:sp>
      <p:sp>
        <p:nvSpPr>
          <p:cNvPr id="7" name="Slide Number Placeholder 6"/>
          <p:cNvSpPr>
            <a:spLocks noGrp="1"/>
          </p:cNvSpPr>
          <p:nvPr>
            <p:ph type="sldNum" sz="quarter" idx="5"/>
          </p:nvPr>
        </p:nvSpPr>
        <p:spPr>
          <a:xfrm>
            <a:off x="3971172" y="8829822"/>
            <a:ext cx="3037627" cy="466578"/>
          </a:xfrm>
          <a:prstGeom prst="rect">
            <a:avLst/>
          </a:prstGeom>
        </p:spPr>
        <p:txBody>
          <a:bodyPr vert="horz" lIns="92117" tIns="46058" rIns="92117" bIns="46058" rtlCol="0" anchor="b"/>
          <a:lstStyle>
            <a:lvl1pPr algn="r">
              <a:defRPr sz="1200"/>
            </a:lvl1pPr>
          </a:lstStyle>
          <a:p>
            <a:fld id="{00CF82B9-7EC3-4A5B-856C-D6BCCC88CD43}" type="slidenum">
              <a:rPr lang="en-US" smtClean="0"/>
              <a:t>‹#›</a:t>
            </a:fld>
            <a:endParaRPr lang="en-US"/>
          </a:p>
        </p:txBody>
      </p:sp>
    </p:spTree>
    <p:extLst>
      <p:ext uri="{BB962C8B-B14F-4D97-AF65-F5344CB8AC3E}">
        <p14:creationId xmlns:p14="http://schemas.microsoft.com/office/powerpoint/2010/main" val="34396642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Slide Image Placeholder 1"/>
          <p:cNvSpPr>
            <a:spLocks noGrp="1" noRot="1" noChangeAspect="1" noTextEdit="1"/>
          </p:cNvSpPr>
          <p:nvPr>
            <p:ph type="sldImg"/>
          </p:nvPr>
        </p:nvSpPr>
        <p:spPr>
          <a:ln/>
        </p:spPr>
      </p:sp>
      <p:sp>
        <p:nvSpPr>
          <p:cNvPr id="819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We are NOT talking about:</a:t>
            </a:r>
          </a:p>
          <a:p>
            <a:pPr marL="172719" indent="-172719">
              <a:buFontTx/>
              <a:buChar char="-"/>
            </a:pPr>
            <a:r>
              <a:rPr lang="en-US" altLang="en-US" dirty="0">
                <a:latin typeface="Arial" panose="020B0604020202020204" pitchFamily="34" charset="0"/>
              </a:rPr>
              <a:t>Documentary videos (describing events)</a:t>
            </a:r>
          </a:p>
          <a:p>
            <a:pPr marL="172719" indent="-172719">
              <a:buFontTx/>
              <a:buChar char="-"/>
            </a:pPr>
            <a:r>
              <a:rPr lang="en-US" altLang="en-US" dirty="0">
                <a:latin typeface="Arial" panose="020B0604020202020204" pitchFamily="34" charset="0"/>
              </a:rPr>
              <a:t>Institutional videos (promoting a project or an organization)</a:t>
            </a:r>
          </a:p>
          <a:p>
            <a:pPr marL="172719" indent="-172719">
              <a:buFontTx/>
              <a:buChar char="-"/>
            </a:pPr>
            <a:endParaRPr lang="en-US" altLang="en-US" dirty="0">
              <a:latin typeface="Arial" panose="020B0604020202020204" pitchFamily="34" charset="0"/>
            </a:endParaRPr>
          </a:p>
          <a:p>
            <a:pPr marL="172719" indent="-172719" defTabSz="921167">
              <a:buFontTx/>
              <a:buChar char="-"/>
              <a:defRPr/>
            </a:pPr>
            <a:r>
              <a:rPr lang="en-US" dirty="0"/>
              <a:t>We read faster than we speak =&gt; w</a:t>
            </a:r>
            <a:r>
              <a:rPr lang="en-US" altLang="en-US" dirty="0">
                <a:ea typeface="MS PGothic" panose="020B0600070205080204" pitchFamily="34" charset="-128"/>
              </a:rPr>
              <a:t>hat can be easily explained in text, using image or graph, will most possibly not get any better if presented as video. </a:t>
            </a:r>
            <a:endParaRPr lang="en-US" dirty="0"/>
          </a:p>
          <a:p>
            <a:pPr marL="172719" indent="-172719">
              <a:buFontTx/>
              <a:buChar char="-"/>
            </a:pPr>
            <a:endParaRPr lang="en-US" altLang="en-US" dirty="0">
              <a:latin typeface="Arial" panose="020B0604020202020204" pitchFamily="34" charset="0"/>
            </a:endParaRPr>
          </a:p>
        </p:txBody>
      </p:sp>
    </p:spTree>
    <p:extLst>
      <p:ext uri="{BB962C8B-B14F-4D97-AF65-F5344CB8AC3E}">
        <p14:creationId xmlns:p14="http://schemas.microsoft.com/office/powerpoint/2010/main" val="32742975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Slide Image Placeholder 1"/>
          <p:cNvSpPr>
            <a:spLocks noGrp="1" noRot="1" noChangeAspect="1" noTextEdit="1"/>
          </p:cNvSpPr>
          <p:nvPr>
            <p:ph type="sldImg"/>
          </p:nvPr>
        </p:nvSpPr>
        <p:spPr>
          <a:ln/>
        </p:spPr>
      </p:sp>
      <p:sp>
        <p:nvSpPr>
          <p:cNvPr id="8194"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C40387-D8E8-4747-B676-98ED036C8F01}" type="slidenum">
              <a:rPr lang="en-US" smtClean="0"/>
              <a:t>43</a:t>
            </a:fld>
            <a:endParaRPr lang="en-US" dirty="0"/>
          </a:p>
        </p:txBody>
      </p:sp>
    </p:spTree>
    <p:extLst>
      <p:ext uri="{BB962C8B-B14F-4D97-AF65-F5344CB8AC3E}">
        <p14:creationId xmlns:p14="http://schemas.microsoft.com/office/powerpoint/2010/main" val="17350440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C40387-D8E8-4747-B676-98ED036C8F01}" type="slidenum">
              <a:rPr lang="en-US" smtClean="0"/>
              <a:t>44</a:t>
            </a:fld>
            <a:endParaRPr lang="en-US" dirty="0"/>
          </a:p>
        </p:txBody>
      </p:sp>
    </p:spTree>
    <p:extLst>
      <p:ext uri="{BB962C8B-B14F-4D97-AF65-F5344CB8AC3E}">
        <p14:creationId xmlns:p14="http://schemas.microsoft.com/office/powerpoint/2010/main" val="6376002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C40387-D8E8-4747-B676-98ED036C8F01}" type="slidenum">
              <a:rPr lang="en-US" smtClean="0"/>
              <a:t>45</a:t>
            </a:fld>
            <a:endParaRPr lang="en-US" dirty="0"/>
          </a:p>
        </p:txBody>
      </p:sp>
    </p:spTree>
    <p:extLst>
      <p:ext uri="{BB962C8B-B14F-4D97-AF65-F5344CB8AC3E}">
        <p14:creationId xmlns:p14="http://schemas.microsoft.com/office/powerpoint/2010/main" val="33470461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C40387-D8E8-4747-B676-98ED036C8F01}" type="slidenum">
              <a:rPr lang="en-US" smtClean="0"/>
              <a:t>46</a:t>
            </a:fld>
            <a:endParaRPr lang="en-US" dirty="0"/>
          </a:p>
        </p:txBody>
      </p:sp>
    </p:spTree>
    <p:extLst>
      <p:ext uri="{BB962C8B-B14F-4D97-AF65-F5344CB8AC3E}">
        <p14:creationId xmlns:p14="http://schemas.microsoft.com/office/powerpoint/2010/main" val="31635309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21167"/>
            <a:fld id="{7FB8EDD2-C3BB-41EF-A6CB-34F25CE0347F}" type="slidenum">
              <a:rPr lang="en-US">
                <a:solidFill>
                  <a:prstClr val="black"/>
                </a:solidFill>
                <a:latin typeface="Calibri" panose="020F0502020204030204"/>
              </a:rPr>
              <a:pPr defTabSz="921167"/>
              <a:t>6</a:t>
            </a:fld>
            <a:endParaRPr lang="en-US">
              <a:solidFill>
                <a:prstClr val="black"/>
              </a:solidFill>
              <a:latin typeface="Calibri" panose="020F0502020204030204"/>
            </a:endParaRPr>
          </a:p>
        </p:txBody>
      </p:sp>
    </p:spTree>
    <p:extLst>
      <p:ext uri="{BB962C8B-B14F-4D97-AF65-F5344CB8AC3E}">
        <p14:creationId xmlns:p14="http://schemas.microsoft.com/office/powerpoint/2010/main" val="5493963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21167"/>
            <a:fld id="{7FB8EDD2-C3BB-41EF-A6CB-34F25CE0347F}" type="slidenum">
              <a:rPr lang="en-US">
                <a:solidFill>
                  <a:prstClr val="black"/>
                </a:solidFill>
                <a:latin typeface="Calibri" panose="020F0502020204030204"/>
              </a:rPr>
              <a:pPr defTabSz="921167"/>
              <a:t>7</a:t>
            </a:fld>
            <a:endParaRPr lang="en-US">
              <a:solidFill>
                <a:prstClr val="black"/>
              </a:solidFill>
              <a:latin typeface="Calibri" panose="020F0502020204030204"/>
            </a:endParaRPr>
          </a:p>
        </p:txBody>
      </p:sp>
    </p:spTree>
    <p:extLst>
      <p:ext uri="{BB962C8B-B14F-4D97-AF65-F5344CB8AC3E}">
        <p14:creationId xmlns:p14="http://schemas.microsoft.com/office/powerpoint/2010/main" val="12366010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1167" eaLnBrk="0" fontAlgn="base" hangingPunct="0">
              <a:spcBef>
                <a:spcPct val="0"/>
              </a:spcBef>
              <a:spcAft>
                <a:spcPct val="0"/>
              </a:spcAft>
              <a:defRPr/>
            </a:pP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defTabSz="921167"/>
            <a:fld id="{7FB8EDD2-C3BB-41EF-A6CB-34F25CE0347F}" type="slidenum">
              <a:rPr lang="en-US">
                <a:solidFill>
                  <a:prstClr val="black"/>
                </a:solidFill>
                <a:latin typeface="Calibri" panose="020F0502020204030204"/>
              </a:rPr>
              <a:pPr defTabSz="921167"/>
              <a:t>8</a:t>
            </a:fld>
            <a:endParaRPr lang="en-US">
              <a:solidFill>
                <a:prstClr val="black"/>
              </a:solidFill>
              <a:latin typeface="Calibri" panose="020F0502020204030204"/>
            </a:endParaRPr>
          </a:p>
        </p:txBody>
      </p:sp>
    </p:spTree>
    <p:extLst>
      <p:ext uri="{BB962C8B-B14F-4D97-AF65-F5344CB8AC3E}">
        <p14:creationId xmlns:p14="http://schemas.microsoft.com/office/powerpoint/2010/main" val="4042911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1167" eaLnBrk="0" fontAlgn="base" hangingPunct="0">
              <a:spcBef>
                <a:spcPct val="0"/>
              </a:spcBef>
              <a:spcAft>
                <a:spcPct val="0"/>
              </a:spcAft>
              <a:defRPr/>
            </a:pPr>
            <a:r>
              <a:rPr lang="en-US" dirty="0"/>
              <a:t>Define &amp; refine your ideas: Why do you want to make this video? </a:t>
            </a:r>
          </a:p>
          <a:p>
            <a:pPr defTabSz="921167" eaLnBrk="0" fontAlgn="base" hangingPunct="0">
              <a:spcBef>
                <a:spcPct val="0"/>
              </a:spcBef>
              <a:spcAft>
                <a:spcPct val="0"/>
              </a:spcAft>
              <a:defRPr/>
            </a:pPr>
            <a:r>
              <a:rPr lang="en-US" dirty="0"/>
              <a:t>Why not a flyer, brochure, blog post, infographics or other form?</a:t>
            </a:r>
          </a:p>
          <a:p>
            <a:pPr defTabSz="921167" eaLnBrk="0" fontAlgn="base" hangingPunct="0">
              <a:spcBef>
                <a:spcPct val="0"/>
              </a:spcBef>
              <a:spcAft>
                <a:spcPct val="0"/>
              </a:spcAft>
              <a:defRPr/>
            </a:pPr>
            <a:r>
              <a:rPr lang="en-US" dirty="0"/>
              <a:t>Reason for making video is to show, illustrate, demonstrate; not just tell.</a:t>
            </a:r>
          </a:p>
          <a:p>
            <a:pPr defTabSz="921167" eaLnBrk="0" fontAlgn="base" hangingPunct="0">
              <a:spcBef>
                <a:spcPct val="0"/>
              </a:spcBef>
              <a:spcAft>
                <a:spcPct val="0"/>
              </a:spcAft>
              <a:defRPr/>
            </a:pPr>
            <a:r>
              <a:rPr lang="en-US" dirty="0"/>
              <a:t>Takeaway - skill, concept, principle  you want to teach/present</a:t>
            </a:r>
          </a:p>
          <a:p>
            <a:pPr defTabSz="921167" eaLnBrk="0" fontAlgn="base" hangingPunct="0">
              <a:spcBef>
                <a:spcPct val="0"/>
              </a:spcBef>
              <a:spcAft>
                <a:spcPct val="0"/>
              </a:spcAft>
              <a:defRPr/>
            </a:pPr>
            <a:endParaRPr lang="en-US" dirty="0"/>
          </a:p>
          <a:p>
            <a:endParaRPr lang="en-US" dirty="0"/>
          </a:p>
        </p:txBody>
      </p:sp>
      <p:sp>
        <p:nvSpPr>
          <p:cNvPr id="4" name="Slide Number Placeholder 3"/>
          <p:cNvSpPr>
            <a:spLocks noGrp="1"/>
          </p:cNvSpPr>
          <p:nvPr>
            <p:ph type="sldNum" sz="quarter" idx="5"/>
          </p:nvPr>
        </p:nvSpPr>
        <p:spPr/>
        <p:txBody>
          <a:bodyPr/>
          <a:lstStyle/>
          <a:p>
            <a:pPr defTabSz="921167"/>
            <a:fld id="{7FB8EDD2-C3BB-41EF-A6CB-34F25CE0347F}" type="slidenum">
              <a:rPr lang="en-US">
                <a:solidFill>
                  <a:prstClr val="black"/>
                </a:solidFill>
                <a:latin typeface="Calibri" panose="020F0502020204030204"/>
              </a:rPr>
              <a:pPr defTabSz="921167"/>
              <a:t>9</a:t>
            </a:fld>
            <a:endParaRPr lang="en-US">
              <a:solidFill>
                <a:prstClr val="black"/>
              </a:solidFill>
              <a:latin typeface="Calibri" panose="020F0502020204030204"/>
            </a:endParaRPr>
          </a:p>
        </p:txBody>
      </p:sp>
    </p:spTree>
    <p:extLst>
      <p:ext uri="{BB962C8B-B14F-4D97-AF65-F5344CB8AC3E}">
        <p14:creationId xmlns:p14="http://schemas.microsoft.com/office/powerpoint/2010/main" val="4041308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www.vyond.com</a:t>
            </a:r>
            <a:r>
              <a:rPr lang="en-US" dirty="0"/>
              <a:t>/resources/making-an-explainer-video-writing-a-script/</a:t>
            </a:r>
          </a:p>
          <a:p>
            <a:endParaRPr lang="en-US" dirty="0"/>
          </a:p>
        </p:txBody>
      </p:sp>
      <p:sp>
        <p:nvSpPr>
          <p:cNvPr id="4" name="Slide Number Placeholder 3"/>
          <p:cNvSpPr>
            <a:spLocks noGrp="1"/>
          </p:cNvSpPr>
          <p:nvPr>
            <p:ph type="sldNum" sz="quarter" idx="5"/>
          </p:nvPr>
        </p:nvSpPr>
        <p:spPr/>
        <p:txBody>
          <a:bodyPr/>
          <a:lstStyle/>
          <a:p>
            <a:pPr defTabSz="921167"/>
            <a:fld id="{7FB8EDD2-C3BB-41EF-A6CB-34F25CE0347F}" type="slidenum">
              <a:rPr lang="en-US">
                <a:solidFill>
                  <a:prstClr val="black"/>
                </a:solidFill>
                <a:latin typeface="Calibri" panose="020F0502020204030204"/>
              </a:rPr>
              <a:pPr defTabSz="921167"/>
              <a:t>16</a:t>
            </a:fld>
            <a:endParaRPr lang="en-US">
              <a:solidFill>
                <a:prstClr val="black"/>
              </a:solidFill>
              <a:latin typeface="Calibri" panose="020F0502020204030204"/>
            </a:endParaRPr>
          </a:p>
        </p:txBody>
      </p:sp>
    </p:spTree>
    <p:extLst>
      <p:ext uri="{BB962C8B-B14F-4D97-AF65-F5344CB8AC3E}">
        <p14:creationId xmlns:p14="http://schemas.microsoft.com/office/powerpoint/2010/main" val="20458684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Storyboarding was allegedly developed by Walt Disney studios in early 1930’s</a:t>
            </a:r>
          </a:p>
        </p:txBody>
      </p:sp>
      <p:sp>
        <p:nvSpPr>
          <p:cNvPr id="4" name="Slide Number Placeholder 3"/>
          <p:cNvSpPr>
            <a:spLocks noGrp="1"/>
          </p:cNvSpPr>
          <p:nvPr>
            <p:ph type="sldNum" sz="quarter" idx="5"/>
          </p:nvPr>
        </p:nvSpPr>
        <p:spPr/>
        <p:txBody>
          <a:bodyPr/>
          <a:lstStyle/>
          <a:p>
            <a:pPr defTabSz="921167"/>
            <a:fld id="{7FB8EDD2-C3BB-41EF-A6CB-34F25CE0347F}" type="slidenum">
              <a:rPr lang="en-US">
                <a:solidFill>
                  <a:prstClr val="black"/>
                </a:solidFill>
                <a:latin typeface="Calibri" panose="020F0502020204030204"/>
              </a:rPr>
              <a:pPr defTabSz="921167"/>
              <a:t>21</a:t>
            </a:fld>
            <a:endParaRPr lang="en-US">
              <a:solidFill>
                <a:prstClr val="black"/>
              </a:solidFill>
              <a:latin typeface="Calibri" panose="020F0502020204030204"/>
            </a:endParaRPr>
          </a:p>
        </p:txBody>
      </p:sp>
    </p:spTree>
    <p:extLst>
      <p:ext uri="{BB962C8B-B14F-4D97-AF65-F5344CB8AC3E}">
        <p14:creationId xmlns:p14="http://schemas.microsoft.com/office/powerpoint/2010/main" val="22316388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square is different shot or screen</a:t>
            </a:r>
          </a:p>
          <a:p>
            <a:r>
              <a:rPr lang="en-US" dirty="0"/>
              <a:t>Many different templates available on internet - https://</a:t>
            </a:r>
            <a:r>
              <a:rPr lang="en-US" dirty="0" err="1"/>
              <a:t>www.sampletemplates.com</a:t>
            </a:r>
            <a:r>
              <a:rPr lang="en-US" dirty="0"/>
              <a:t>/business-templates/free-storyboard-</a:t>
            </a:r>
            <a:r>
              <a:rPr lang="en-US" dirty="0" err="1"/>
              <a:t>templates.html</a:t>
            </a:r>
            <a:r>
              <a:rPr lang="en-US" dirty="0"/>
              <a:t> </a:t>
            </a:r>
          </a:p>
          <a:p>
            <a:r>
              <a:rPr lang="en-US" dirty="0"/>
              <a:t>https://</a:t>
            </a:r>
            <a:r>
              <a:rPr lang="en-US" dirty="0" err="1"/>
              <a:t>www.printablepaper.net</a:t>
            </a:r>
            <a:r>
              <a:rPr lang="en-US" dirty="0"/>
              <a:t>/category/storyboard</a:t>
            </a:r>
          </a:p>
          <a:p>
            <a:r>
              <a:rPr lang="en-US" dirty="0"/>
              <a:t>Also PowerPoint can be used or specialized software for storyboarding</a:t>
            </a:r>
          </a:p>
          <a:p>
            <a:endParaRPr lang="en-US" dirty="0"/>
          </a:p>
        </p:txBody>
      </p:sp>
      <p:sp>
        <p:nvSpPr>
          <p:cNvPr id="4" name="Slide Number Placeholder 3"/>
          <p:cNvSpPr>
            <a:spLocks noGrp="1"/>
          </p:cNvSpPr>
          <p:nvPr>
            <p:ph type="sldNum" sz="quarter" idx="5"/>
          </p:nvPr>
        </p:nvSpPr>
        <p:spPr/>
        <p:txBody>
          <a:bodyPr/>
          <a:lstStyle/>
          <a:p>
            <a:pPr defTabSz="921167"/>
            <a:fld id="{7FB8EDD2-C3BB-41EF-A6CB-34F25CE0347F}" type="slidenum">
              <a:rPr lang="en-US">
                <a:solidFill>
                  <a:prstClr val="black"/>
                </a:solidFill>
                <a:latin typeface="Calibri" panose="020F0502020204030204"/>
              </a:rPr>
              <a:pPr defTabSz="921167"/>
              <a:t>22</a:t>
            </a:fld>
            <a:endParaRPr lang="en-US">
              <a:solidFill>
                <a:prstClr val="black"/>
              </a:solidFill>
              <a:latin typeface="Calibri" panose="020F0502020204030204"/>
            </a:endParaRPr>
          </a:p>
        </p:txBody>
      </p:sp>
    </p:spTree>
    <p:extLst>
      <p:ext uri="{BB962C8B-B14F-4D97-AF65-F5344CB8AC3E}">
        <p14:creationId xmlns:p14="http://schemas.microsoft.com/office/powerpoint/2010/main" val="38520391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Chages</a:t>
            </a:r>
            <a:r>
              <a:rPr lang="en-US" dirty="0"/>
              <a:t> during production are much more time consuming = expensive</a:t>
            </a:r>
          </a:p>
        </p:txBody>
      </p:sp>
      <p:sp>
        <p:nvSpPr>
          <p:cNvPr id="4" name="Slide Number Placeholder 3"/>
          <p:cNvSpPr>
            <a:spLocks noGrp="1"/>
          </p:cNvSpPr>
          <p:nvPr>
            <p:ph type="sldNum" sz="quarter" idx="10"/>
          </p:nvPr>
        </p:nvSpPr>
        <p:spPr/>
        <p:txBody>
          <a:bodyPr/>
          <a:lstStyle/>
          <a:p>
            <a:pPr defTabSz="921167"/>
            <a:fld id="{7FB8EDD2-C3BB-41EF-A6CB-34F25CE0347F}" type="slidenum">
              <a:rPr lang="en-US">
                <a:solidFill>
                  <a:prstClr val="black"/>
                </a:solidFill>
                <a:latin typeface="Calibri" panose="020F0502020204030204"/>
              </a:rPr>
              <a:pPr defTabSz="921167"/>
              <a:t>26</a:t>
            </a:fld>
            <a:endParaRPr lang="en-US">
              <a:solidFill>
                <a:prstClr val="black"/>
              </a:solidFill>
              <a:latin typeface="Calibri" panose="020F0502020204030204"/>
            </a:endParaRPr>
          </a:p>
        </p:txBody>
      </p:sp>
    </p:spTree>
    <p:extLst>
      <p:ext uri="{BB962C8B-B14F-4D97-AF65-F5344CB8AC3E}">
        <p14:creationId xmlns:p14="http://schemas.microsoft.com/office/powerpoint/2010/main" val="41799811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0EB95B-BF57-43C2-8657-196B382E8B94}" type="datetimeFigureOut">
              <a:rPr lang="en-US" smtClean="0"/>
              <a:t>3/2/2020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CB416C-11A2-482F-8E58-E9C577D967C9}" type="slidenum">
              <a:rPr lang="en-US" smtClean="0"/>
              <a:t>‹#›</a:t>
            </a:fld>
            <a:endParaRPr lang="en-US"/>
          </a:p>
        </p:txBody>
      </p:sp>
    </p:spTree>
    <p:extLst>
      <p:ext uri="{BB962C8B-B14F-4D97-AF65-F5344CB8AC3E}">
        <p14:creationId xmlns:p14="http://schemas.microsoft.com/office/powerpoint/2010/main" val="34591730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0EB95B-BF57-43C2-8657-196B382E8B94}" type="datetimeFigureOut">
              <a:rPr lang="en-US" smtClean="0"/>
              <a:t>3/2/2020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CB416C-11A2-482F-8E58-E9C577D967C9}" type="slidenum">
              <a:rPr lang="en-US" smtClean="0"/>
              <a:t>‹#›</a:t>
            </a:fld>
            <a:endParaRPr lang="en-US"/>
          </a:p>
        </p:txBody>
      </p:sp>
    </p:spTree>
    <p:extLst>
      <p:ext uri="{BB962C8B-B14F-4D97-AF65-F5344CB8AC3E}">
        <p14:creationId xmlns:p14="http://schemas.microsoft.com/office/powerpoint/2010/main" val="13657148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0EB95B-BF57-43C2-8657-196B382E8B94}" type="datetimeFigureOut">
              <a:rPr lang="en-US" smtClean="0"/>
              <a:t>3/2/2020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CB416C-11A2-482F-8E58-E9C577D967C9}" type="slidenum">
              <a:rPr lang="en-US" smtClean="0"/>
              <a:t>‹#›</a:t>
            </a:fld>
            <a:endParaRPr lang="en-US"/>
          </a:p>
        </p:txBody>
      </p:sp>
    </p:spTree>
    <p:extLst>
      <p:ext uri="{BB962C8B-B14F-4D97-AF65-F5344CB8AC3E}">
        <p14:creationId xmlns:p14="http://schemas.microsoft.com/office/powerpoint/2010/main" val="25200547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8DBB1BB-D2E3-8E41-AA94-A70F0C76979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1598278"/>
          </a:xfrm>
          <a:prstGeom prst="rect">
            <a:avLst/>
          </a:prstGeom>
        </p:spPr>
      </p:pic>
      <p:sp>
        <p:nvSpPr>
          <p:cNvPr id="2" name="Title 1"/>
          <p:cNvSpPr>
            <a:spLocks noGrp="1"/>
          </p:cNvSpPr>
          <p:nvPr>
            <p:ph type="title"/>
          </p:nvPr>
        </p:nvSpPr>
        <p:spPr>
          <a:xfrm>
            <a:off x="684734" y="313786"/>
            <a:ext cx="10817838" cy="767528"/>
          </a:xfrm>
          <a:noFill/>
        </p:spPr>
        <p:txBody>
          <a:bodyPr>
            <a:normAutofit/>
          </a:bodyPr>
          <a:lstStyle>
            <a:lvl1pPr>
              <a:defRPr sz="3500" baseline="0">
                <a:solidFill>
                  <a:schemeClr val="bg1"/>
                </a:solidFill>
                <a:effectLst>
                  <a:outerShdw blurRad="50800" dist="38100" dir="2700000" algn="tl" rotWithShape="0">
                    <a:prstClr val="black">
                      <a:alpha val="40000"/>
                    </a:prstClr>
                  </a:outerShdw>
                </a:effectLst>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FCAF34E-9A6B-4D28-A7B9-972D816465A9}" type="datetimeFigureOut">
              <a:rPr lang="en-US" smtClean="0"/>
              <a:t>3/2/2020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5AB6C3-3666-4A99-912F-5AB9870711E1}" type="slidenum">
              <a:rPr lang="en-US" smtClean="0"/>
              <a:t>‹#›</a:t>
            </a:fld>
            <a:endParaRPr lang="en-US" dirty="0"/>
          </a:p>
        </p:txBody>
      </p:sp>
      <p:sp>
        <p:nvSpPr>
          <p:cNvPr id="10" name="Text Placeholder 2">
            <a:extLst>
              <a:ext uri="{FF2B5EF4-FFF2-40B4-BE49-F238E27FC236}">
                <a16:creationId xmlns:a16="http://schemas.microsoft.com/office/drawing/2014/main" id="{9A24928A-1E60-514D-A9CC-960B78A9B436}"/>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558371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B0CA8BD-0DB8-644A-9282-E9F3E48811B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7097485"/>
          </a:xfrm>
          <a:prstGeom prst="rect">
            <a:avLst/>
          </a:prstGeom>
        </p:spPr>
      </p:pic>
      <p:sp>
        <p:nvSpPr>
          <p:cNvPr id="7" name="Title Placeholder 1">
            <a:extLst>
              <a:ext uri="{FF2B5EF4-FFF2-40B4-BE49-F238E27FC236}">
                <a16:creationId xmlns:a16="http://schemas.microsoft.com/office/drawing/2014/main" id="{6E88C916-3666-9740-89F0-549B7BA79015}"/>
              </a:ext>
            </a:extLst>
          </p:cNvPr>
          <p:cNvSpPr>
            <a:spLocks noGrp="1"/>
          </p:cNvSpPr>
          <p:nvPr>
            <p:ph type="title"/>
          </p:nvPr>
        </p:nvSpPr>
        <p:spPr>
          <a:xfrm>
            <a:off x="838200" y="1057321"/>
            <a:ext cx="10515600" cy="1325563"/>
          </a:xfrm>
          <a:prstGeom prst="rect">
            <a:avLst/>
          </a:prstGeom>
          <a:ln>
            <a:noFill/>
          </a:ln>
        </p:spPr>
        <p:txBody>
          <a:bodyPr vert="horz" lIns="91440" tIns="45720" rIns="91440" bIns="45720" rtlCol="0" anchor="ctr">
            <a:normAutofit/>
          </a:bodyPr>
          <a:lstStyle>
            <a:lvl1pPr algn="l">
              <a:defRPr sz="6000">
                <a:solidFill>
                  <a:schemeClr val="bg1"/>
                </a:solidFill>
                <a:effectLst>
                  <a:outerShdw blurRad="50800" dist="38100" dir="2700000" algn="tl" rotWithShape="0">
                    <a:prstClr val="black">
                      <a:alpha val="40000"/>
                    </a:prstClr>
                  </a:outerShdw>
                </a:effectLst>
              </a:defRPr>
            </a:lvl1pPr>
          </a:lstStyle>
          <a:p>
            <a:r>
              <a:rPr lang="en-US"/>
              <a:t>Click to edit Master title style</a:t>
            </a:r>
            <a:endParaRPr lang="en-US" dirty="0"/>
          </a:p>
        </p:txBody>
      </p:sp>
      <p:sp>
        <p:nvSpPr>
          <p:cNvPr id="11" name="Text Placeholder 10">
            <a:extLst>
              <a:ext uri="{FF2B5EF4-FFF2-40B4-BE49-F238E27FC236}">
                <a16:creationId xmlns:a16="http://schemas.microsoft.com/office/drawing/2014/main" id="{56F8CCC4-58F0-AE4A-83B2-DFB6FD6EAF36}"/>
              </a:ext>
            </a:extLst>
          </p:cNvPr>
          <p:cNvSpPr>
            <a:spLocks noGrp="1"/>
          </p:cNvSpPr>
          <p:nvPr>
            <p:ph type="body" sz="quarter" idx="10" hasCustomPrompt="1"/>
          </p:nvPr>
        </p:nvSpPr>
        <p:spPr>
          <a:xfrm>
            <a:off x="838200" y="4361380"/>
            <a:ext cx="3414109" cy="660400"/>
          </a:xfrm>
        </p:spPr>
        <p:txBody>
          <a:bodyPr>
            <a:normAutofit/>
          </a:bodyPr>
          <a:lstStyle>
            <a:lvl1pPr marL="0" indent="0" algn="l">
              <a:lnSpc>
                <a:spcPct val="100000"/>
              </a:lnSpc>
              <a:buNone/>
              <a:defRPr sz="1800">
                <a:solidFill>
                  <a:schemeClr val="bg1"/>
                </a:solidFill>
              </a:defRPr>
            </a:lvl1pPr>
          </a:lstStyle>
          <a:p>
            <a:pPr lvl="0"/>
            <a:r>
              <a:rPr lang="en-US" dirty="0"/>
              <a:t>Presented by</a:t>
            </a:r>
          </a:p>
        </p:txBody>
      </p:sp>
      <p:sp>
        <p:nvSpPr>
          <p:cNvPr id="16" name="Rectangle 15">
            <a:extLst>
              <a:ext uri="{FF2B5EF4-FFF2-40B4-BE49-F238E27FC236}">
                <a16:creationId xmlns:a16="http://schemas.microsoft.com/office/drawing/2014/main" id="{B940280E-9AA3-484F-A058-312163E8EC4A}"/>
              </a:ext>
            </a:extLst>
          </p:cNvPr>
          <p:cNvSpPr/>
          <p:nvPr userDrawn="1"/>
        </p:nvSpPr>
        <p:spPr>
          <a:xfrm>
            <a:off x="8562110" y="6174350"/>
            <a:ext cx="3629890" cy="683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18">
            <a:extLst>
              <a:ext uri="{FF2B5EF4-FFF2-40B4-BE49-F238E27FC236}">
                <a16:creationId xmlns:a16="http://schemas.microsoft.com/office/drawing/2014/main" id="{743F913D-44F0-6943-AF7B-1B5EDA4EA863}"/>
              </a:ext>
            </a:extLst>
          </p:cNvPr>
          <p:cNvSpPr>
            <a:spLocks noGrp="1"/>
          </p:cNvSpPr>
          <p:nvPr>
            <p:ph type="body" sz="quarter" idx="11" hasCustomPrompt="1"/>
          </p:nvPr>
        </p:nvSpPr>
        <p:spPr>
          <a:xfrm>
            <a:off x="838200" y="5057207"/>
            <a:ext cx="2859088" cy="531813"/>
          </a:xfrm>
        </p:spPr>
        <p:txBody>
          <a:bodyPr>
            <a:normAutofit/>
          </a:bodyPr>
          <a:lstStyle>
            <a:lvl1pPr marL="0" indent="0" algn="l">
              <a:buNone/>
              <a:defRPr sz="18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Date</a:t>
            </a:r>
          </a:p>
        </p:txBody>
      </p:sp>
      <p:sp>
        <p:nvSpPr>
          <p:cNvPr id="4" name="Text Placeholder 3">
            <a:extLst>
              <a:ext uri="{FF2B5EF4-FFF2-40B4-BE49-F238E27FC236}">
                <a16:creationId xmlns:a16="http://schemas.microsoft.com/office/drawing/2014/main" id="{E907FFB7-E6B7-604F-AB8A-3636592F9D47}"/>
              </a:ext>
            </a:extLst>
          </p:cNvPr>
          <p:cNvSpPr>
            <a:spLocks noGrp="1"/>
          </p:cNvSpPr>
          <p:nvPr>
            <p:ph type="body" sz="quarter" idx="12" hasCustomPrompt="1"/>
          </p:nvPr>
        </p:nvSpPr>
        <p:spPr>
          <a:xfrm>
            <a:off x="838200" y="2750550"/>
            <a:ext cx="8265886" cy="798192"/>
          </a:xfrm>
        </p:spPr>
        <p:txBody>
          <a:bodyPr>
            <a:noAutofit/>
          </a:bodyPr>
          <a:lstStyle>
            <a:lvl1pPr marL="0" indent="0" algn="l">
              <a:buNone/>
              <a:defRPr sz="3600">
                <a:solidFill>
                  <a:schemeClr val="bg1"/>
                </a:solidFill>
                <a:effectLst>
                  <a:outerShdw blurRad="50800" dist="38100" dir="2700000" algn="tl" rotWithShape="0">
                    <a:prstClr val="black">
                      <a:alpha val="40000"/>
                    </a:prstClr>
                  </a:outerShdw>
                </a:effectLst>
              </a:defRPr>
            </a:lvl1pPr>
          </a:lstStyle>
          <a:p>
            <a:pPr lvl="0"/>
            <a:r>
              <a:rPr lang="en-US" dirty="0"/>
              <a:t>Subtitle here</a:t>
            </a:r>
          </a:p>
        </p:txBody>
      </p:sp>
      <p:pic>
        <p:nvPicPr>
          <p:cNvPr id="9" name="Picture 8">
            <a:extLst>
              <a:ext uri="{FF2B5EF4-FFF2-40B4-BE49-F238E27FC236}">
                <a16:creationId xmlns:a16="http://schemas.microsoft.com/office/drawing/2014/main" id="{B5822650-545A-7045-9C38-BC4EE4FD30F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882743" y="6240869"/>
            <a:ext cx="2939143" cy="407618"/>
          </a:xfrm>
          <a:prstGeom prst="rect">
            <a:avLst/>
          </a:prstGeom>
        </p:spPr>
      </p:pic>
    </p:spTree>
    <p:extLst>
      <p:ext uri="{BB962C8B-B14F-4D97-AF65-F5344CB8AC3E}">
        <p14:creationId xmlns:p14="http://schemas.microsoft.com/office/powerpoint/2010/main" val="13181276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BE6BD-99C8-46E6-8262-C6417C9221E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94617EA-188A-4072-91DE-35F48D86578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0C52096-98F3-42F4-B140-AC901931FA2B}"/>
              </a:ext>
            </a:extLst>
          </p:cNvPr>
          <p:cNvSpPr>
            <a:spLocks noGrp="1"/>
          </p:cNvSpPr>
          <p:nvPr>
            <p:ph type="dt" sz="half" idx="10"/>
          </p:nvPr>
        </p:nvSpPr>
        <p:spPr/>
        <p:txBody>
          <a:bodyPr/>
          <a:lstStyle/>
          <a:p>
            <a:fld id="{29E2D088-832B-4EC0-92C1-252C8EA0EB4C}" type="datetimeFigureOut">
              <a:rPr lang="en-US" smtClean="0"/>
              <a:t>3/2/2020</a:t>
            </a:fld>
            <a:endParaRPr lang="en-US"/>
          </a:p>
        </p:txBody>
      </p:sp>
      <p:sp>
        <p:nvSpPr>
          <p:cNvPr id="5" name="Footer Placeholder 4">
            <a:extLst>
              <a:ext uri="{FF2B5EF4-FFF2-40B4-BE49-F238E27FC236}">
                <a16:creationId xmlns:a16="http://schemas.microsoft.com/office/drawing/2014/main" id="{58BEBE7D-2B47-4C85-BFE5-364CA23C7F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971FA3-5B1A-4F34-AB90-7898FBACB827}"/>
              </a:ext>
            </a:extLst>
          </p:cNvPr>
          <p:cNvSpPr>
            <a:spLocks noGrp="1"/>
          </p:cNvSpPr>
          <p:nvPr>
            <p:ph type="sldNum" sz="quarter" idx="12"/>
          </p:nvPr>
        </p:nvSpPr>
        <p:spPr/>
        <p:txBody>
          <a:bodyPr/>
          <a:lstStyle/>
          <a:p>
            <a:fld id="{45C4F88D-FA6E-4ADD-8F78-AEE6FEC32DC4}" type="slidenum">
              <a:rPr lang="en-US" smtClean="0"/>
              <a:t>‹#›</a:t>
            </a:fld>
            <a:endParaRPr lang="en-US"/>
          </a:p>
        </p:txBody>
      </p:sp>
    </p:spTree>
    <p:extLst>
      <p:ext uri="{BB962C8B-B14F-4D97-AF65-F5344CB8AC3E}">
        <p14:creationId xmlns:p14="http://schemas.microsoft.com/office/powerpoint/2010/main" val="18180650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8D716-1002-419F-BA9F-A6D7559F2E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BF198A6-7526-4D37-AFA6-1A2951C68F0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24975E-A51A-4D19-B2F5-1F437D4746AF}"/>
              </a:ext>
            </a:extLst>
          </p:cNvPr>
          <p:cNvSpPr>
            <a:spLocks noGrp="1"/>
          </p:cNvSpPr>
          <p:nvPr>
            <p:ph type="dt" sz="half" idx="10"/>
          </p:nvPr>
        </p:nvSpPr>
        <p:spPr/>
        <p:txBody>
          <a:bodyPr/>
          <a:lstStyle/>
          <a:p>
            <a:fld id="{29E2D088-832B-4EC0-92C1-252C8EA0EB4C}" type="datetimeFigureOut">
              <a:rPr lang="en-US" smtClean="0"/>
              <a:t>3/2/2020</a:t>
            </a:fld>
            <a:endParaRPr lang="en-US"/>
          </a:p>
        </p:txBody>
      </p:sp>
      <p:sp>
        <p:nvSpPr>
          <p:cNvPr id="5" name="Footer Placeholder 4">
            <a:extLst>
              <a:ext uri="{FF2B5EF4-FFF2-40B4-BE49-F238E27FC236}">
                <a16:creationId xmlns:a16="http://schemas.microsoft.com/office/drawing/2014/main" id="{EB2E0C1D-B331-424F-B66A-E11A770A95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2C00BA-BA00-4E15-A678-AB2D1D57CA44}"/>
              </a:ext>
            </a:extLst>
          </p:cNvPr>
          <p:cNvSpPr>
            <a:spLocks noGrp="1"/>
          </p:cNvSpPr>
          <p:nvPr>
            <p:ph type="sldNum" sz="quarter" idx="12"/>
          </p:nvPr>
        </p:nvSpPr>
        <p:spPr/>
        <p:txBody>
          <a:bodyPr/>
          <a:lstStyle/>
          <a:p>
            <a:fld id="{45C4F88D-FA6E-4ADD-8F78-AEE6FEC32DC4}" type="slidenum">
              <a:rPr lang="en-US" smtClean="0"/>
              <a:t>‹#›</a:t>
            </a:fld>
            <a:endParaRPr lang="en-US"/>
          </a:p>
        </p:txBody>
      </p:sp>
    </p:spTree>
    <p:extLst>
      <p:ext uri="{BB962C8B-B14F-4D97-AF65-F5344CB8AC3E}">
        <p14:creationId xmlns:p14="http://schemas.microsoft.com/office/powerpoint/2010/main" val="12238253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F5CF4-4D4E-4820-92B6-E56CF9FBA75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2E14053-6371-4FE9-AC1A-38F0FD8E5DD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3396B5A-2770-44E6-A1AB-93ECDEA1A2E2}"/>
              </a:ext>
            </a:extLst>
          </p:cNvPr>
          <p:cNvSpPr>
            <a:spLocks noGrp="1"/>
          </p:cNvSpPr>
          <p:nvPr>
            <p:ph type="dt" sz="half" idx="10"/>
          </p:nvPr>
        </p:nvSpPr>
        <p:spPr/>
        <p:txBody>
          <a:bodyPr/>
          <a:lstStyle/>
          <a:p>
            <a:fld id="{29E2D088-832B-4EC0-92C1-252C8EA0EB4C}" type="datetimeFigureOut">
              <a:rPr lang="en-US" smtClean="0"/>
              <a:t>3/2/2020</a:t>
            </a:fld>
            <a:endParaRPr lang="en-US"/>
          </a:p>
        </p:txBody>
      </p:sp>
      <p:sp>
        <p:nvSpPr>
          <p:cNvPr id="5" name="Footer Placeholder 4">
            <a:extLst>
              <a:ext uri="{FF2B5EF4-FFF2-40B4-BE49-F238E27FC236}">
                <a16:creationId xmlns:a16="http://schemas.microsoft.com/office/drawing/2014/main" id="{68049ED2-B71F-4F7F-9A63-10AA89499D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EC61AE-32A3-47DC-AD9F-670D930ACCF6}"/>
              </a:ext>
            </a:extLst>
          </p:cNvPr>
          <p:cNvSpPr>
            <a:spLocks noGrp="1"/>
          </p:cNvSpPr>
          <p:nvPr>
            <p:ph type="sldNum" sz="quarter" idx="12"/>
          </p:nvPr>
        </p:nvSpPr>
        <p:spPr/>
        <p:txBody>
          <a:bodyPr/>
          <a:lstStyle/>
          <a:p>
            <a:fld id="{45C4F88D-FA6E-4ADD-8F78-AEE6FEC32DC4}" type="slidenum">
              <a:rPr lang="en-US" smtClean="0"/>
              <a:t>‹#›</a:t>
            </a:fld>
            <a:endParaRPr lang="en-US"/>
          </a:p>
        </p:txBody>
      </p:sp>
    </p:spTree>
    <p:extLst>
      <p:ext uri="{BB962C8B-B14F-4D97-AF65-F5344CB8AC3E}">
        <p14:creationId xmlns:p14="http://schemas.microsoft.com/office/powerpoint/2010/main" val="32063336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2A53B-2EC8-4BB2-9C6F-5AA8FCA422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528645-E035-4205-A7EB-8ADA81D74BC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80BF70B-B780-45C9-BD8E-ABF3057F22B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E6B4C1A-4D4E-4A97-A0C9-DE93EC25531C}"/>
              </a:ext>
            </a:extLst>
          </p:cNvPr>
          <p:cNvSpPr>
            <a:spLocks noGrp="1"/>
          </p:cNvSpPr>
          <p:nvPr>
            <p:ph type="dt" sz="half" idx="10"/>
          </p:nvPr>
        </p:nvSpPr>
        <p:spPr/>
        <p:txBody>
          <a:bodyPr/>
          <a:lstStyle/>
          <a:p>
            <a:fld id="{29E2D088-832B-4EC0-92C1-252C8EA0EB4C}" type="datetimeFigureOut">
              <a:rPr lang="en-US" smtClean="0"/>
              <a:t>3/2/2020</a:t>
            </a:fld>
            <a:endParaRPr lang="en-US"/>
          </a:p>
        </p:txBody>
      </p:sp>
      <p:sp>
        <p:nvSpPr>
          <p:cNvPr id="6" name="Footer Placeholder 5">
            <a:extLst>
              <a:ext uri="{FF2B5EF4-FFF2-40B4-BE49-F238E27FC236}">
                <a16:creationId xmlns:a16="http://schemas.microsoft.com/office/drawing/2014/main" id="{FAFFE6B2-5B3C-423B-ACD8-AA3E0FB445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30D9FC-CE99-4663-A5FC-0C63624635C3}"/>
              </a:ext>
            </a:extLst>
          </p:cNvPr>
          <p:cNvSpPr>
            <a:spLocks noGrp="1"/>
          </p:cNvSpPr>
          <p:nvPr>
            <p:ph type="sldNum" sz="quarter" idx="12"/>
          </p:nvPr>
        </p:nvSpPr>
        <p:spPr/>
        <p:txBody>
          <a:bodyPr/>
          <a:lstStyle/>
          <a:p>
            <a:fld id="{45C4F88D-FA6E-4ADD-8F78-AEE6FEC32DC4}" type="slidenum">
              <a:rPr lang="en-US" smtClean="0"/>
              <a:t>‹#›</a:t>
            </a:fld>
            <a:endParaRPr lang="en-US"/>
          </a:p>
        </p:txBody>
      </p:sp>
    </p:spTree>
    <p:extLst>
      <p:ext uri="{BB962C8B-B14F-4D97-AF65-F5344CB8AC3E}">
        <p14:creationId xmlns:p14="http://schemas.microsoft.com/office/powerpoint/2010/main" val="5692508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C2F3C-553B-4A0B-83C1-25F161D3CD3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67BE487-7937-4178-9526-3D9D3BEA186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21356CB-4C41-495C-AD92-CD248ADE588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860924B-D599-4C86-B00B-55B96F88F9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3772A9A-DA75-47ED-A37D-B6B89F8FA5C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6592816-5EE9-4931-A455-5BA4054526E0}"/>
              </a:ext>
            </a:extLst>
          </p:cNvPr>
          <p:cNvSpPr>
            <a:spLocks noGrp="1"/>
          </p:cNvSpPr>
          <p:nvPr>
            <p:ph type="dt" sz="half" idx="10"/>
          </p:nvPr>
        </p:nvSpPr>
        <p:spPr/>
        <p:txBody>
          <a:bodyPr/>
          <a:lstStyle/>
          <a:p>
            <a:fld id="{29E2D088-832B-4EC0-92C1-252C8EA0EB4C}" type="datetimeFigureOut">
              <a:rPr lang="en-US" smtClean="0"/>
              <a:t>3/2/2020</a:t>
            </a:fld>
            <a:endParaRPr lang="en-US"/>
          </a:p>
        </p:txBody>
      </p:sp>
      <p:sp>
        <p:nvSpPr>
          <p:cNvPr id="8" name="Footer Placeholder 7">
            <a:extLst>
              <a:ext uri="{FF2B5EF4-FFF2-40B4-BE49-F238E27FC236}">
                <a16:creationId xmlns:a16="http://schemas.microsoft.com/office/drawing/2014/main" id="{D15B54E8-25EF-4264-9E45-40244CCFE47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98C9584-2F2D-4B80-86D8-D9399D270EC0}"/>
              </a:ext>
            </a:extLst>
          </p:cNvPr>
          <p:cNvSpPr>
            <a:spLocks noGrp="1"/>
          </p:cNvSpPr>
          <p:nvPr>
            <p:ph type="sldNum" sz="quarter" idx="12"/>
          </p:nvPr>
        </p:nvSpPr>
        <p:spPr/>
        <p:txBody>
          <a:bodyPr/>
          <a:lstStyle/>
          <a:p>
            <a:fld id="{45C4F88D-FA6E-4ADD-8F78-AEE6FEC32DC4}" type="slidenum">
              <a:rPr lang="en-US" smtClean="0"/>
              <a:t>‹#›</a:t>
            </a:fld>
            <a:endParaRPr lang="en-US"/>
          </a:p>
        </p:txBody>
      </p:sp>
    </p:spTree>
    <p:extLst>
      <p:ext uri="{BB962C8B-B14F-4D97-AF65-F5344CB8AC3E}">
        <p14:creationId xmlns:p14="http://schemas.microsoft.com/office/powerpoint/2010/main" val="37580262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0450F-4739-4F9C-AF9D-1E2343FEFC1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570B25E-421C-49B1-BCF2-193A3C17D41C}"/>
              </a:ext>
            </a:extLst>
          </p:cNvPr>
          <p:cNvSpPr>
            <a:spLocks noGrp="1"/>
          </p:cNvSpPr>
          <p:nvPr>
            <p:ph type="dt" sz="half" idx="10"/>
          </p:nvPr>
        </p:nvSpPr>
        <p:spPr/>
        <p:txBody>
          <a:bodyPr/>
          <a:lstStyle/>
          <a:p>
            <a:fld id="{29E2D088-832B-4EC0-92C1-252C8EA0EB4C}" type="datetimeFigureOut">
              <a:rPr lang="en-US" smtClean="0"/>
              <a:t>3/2/2020</a:t>
            </a:fld>
            <a:endParaRPr lang="en-US"/>
          </a:p>
        </p:txBody>
      </p:sp>
      <p:sp>
        <p:nvSpPr>
          <p:cNvPr id="4" name="Footer Placeholder 3">
            <a:extLst>
              <a:ext uri="{FF2B5EF4-FFF2-40B4-BE49-F238E27FC236}">
                <a16:creationId xmlns:a16="http://schemas.microsoft.com/office/drawing/2014/main" id="{3ACCFA72-85AE-4F39-88F1-3E5BAE91A04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0F77DC4-9575-43BE-9076-39F0C65D96BB}"/>
              </a:ext>
            </a:extLst>
          </p:cNvPr>
          <p:cNvSpPr>
            <a:spLocks noGrp="1"/>
          </p:cNvSpPr>
          <p:nvPr>
            <p:ph type="sldNum" sz="quarter" idx="12"/>
          </p:nvPr>
        </p:nvSpPr>
        <p:spPr/>
        <p:txBody>
          <a:bodyPr/>
          <a:lstStyle/>
          <a:p>
            <a:fld id="{45C4F88D-FA6E-4ADD-8F78-AEE6FEC32DC4}" type="slidenum">
              <a:rPr lang="en-US" smtClean="0"/>
              <a:t>‹#›</a:t>
            </a:fld>
            <a:endParaRPr lang="en-US"/>
          </a:p>
        </p:txBody>
      </p:sp>
    </p:spTree>
    <p:extLst>
      <p:ext uri="{BB962C8B-B14F-4D97-AF65-F5344CB8AC3E}">
        <p14:creationId xmlns:p14="http://schemas.microsoft.com/office/powerpoint/2010/main" val="331806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0EB95B-BF57-43C2-8657-196B382E8B94}" type="datetimeFigureOut">
              <a:rPr lang="en-US" smtClean="0"/>
              <a:t>3/2/2020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CB416C-11A2-482F-8E58-E9C577D967C9}" type="slidenum">
              <a:rPr lang="en-US" smtClean="0"/>
              <a:t>‹#›</a:t>
            </a:fld>
            <a:endParaRPr lang="en-US"/>
          </a:p>
        </p:txBody>
      </p:sp>
    </p:spTree>
    <p:extLst>
      <p:ext uri="{BB962C8B-B14F-4D97-AF65-F5344CB8AC3E}">
        <p14:creationId xmlns:p14="http://schemas.microsoft.com/office/powerpoint/2010/main" val="21417749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A5E823F-CAB0-4784-93C9-2175FF81B483}"/>
              </a:ext>
            </a:extLst>
          </p:cNvPr>
          <p:cNvSpPr>
            <a:spLocks noGrp="1"/>
          </p:cNvSpPr>
          <p:nvPr>
            <p:ph type="dt" sz="half" idx="10"/>
          </p:nvPr>
        </p:nvSpPr>
        <p:spPr/>
        <p:txBody>
          <a:bodyPr/>
          <a:lstStyle/>
          <a:p>
            <a:fld id="{29E2D088-832B-4EC0-92C1-252C8EA0EB4C}" type="datetimeFigureOut">
              <a:rPr lang="en-US" smtClean="0"/>
              <a:t>3/2/2020</a:t>
            </a:fld>
            <a:endParaRPr lang="en-US"/>
          </a:p>
        </p:txBody>
      </p:sp>
      <p:sp>
        <p:nvSpPr>
          <p:cNvPr id="3" name="Footer Placeholder 2">
            <a:extLst>
              <a:ext uri="{FF2B5EF4-FFF2-40B4-BE49-F238E27FC236}">
                <a16:creationId xmlns:a16="http://schemas.microsoft.com/office/drawing/2014/main" id="{FE00BD7E-08AE-473E-96C7-26258474B74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7F6811E-5BB4-4158-B5D0-C14143CC7E06}"/>
              </a:ext>
            </a:extLst>
          </p:cNvPr>
          <p:cNvSpPr>
            <a:spLocks noGrp="1"/>
          </p:cNvSpPr>
          <p:nvPr>
            <p:ph type="sldNum" sz="quarter" idx="12"/>
          </p:nvPr>
        </p:nvSpPr>
        <p:spPr/>
        <p:txBody>
          <a:bodyPr/>
          <a:lstStyle/>
          <a:p>
            <a:fld id="{45C4F88D-FA6E-4ADD-8F78-AEE6FEC32DC4}" type="slidenum">
              <a:rPr lang="en-US" smtClean="0"/>
              <a:t>‹#›</a:t>
            </a:fld>
            <a:endParaRPr lang="en-US"/>
          </a:p>
        </p:txBody>
      </p:sp>
    </p:spTree>
    <p:extLst>
      <p:ext uri="{BB962C8B-B14F-4D97-AF65-F5344CB8AC3E}">
        <p14:creationId xmlns:p14="http://schemas.microsoft.com/office/powerpoint/2010/main" val="35474387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90A64-83B4-47A5-A57D-38BE35EEAE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478D842-25F7-46B6-AB03-F4F755A3EC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C18D9A8-E25F-492A-A92A-4245B47824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971F6FD-2CF5-4271-ADCA-0D38A9D879D9}"/>
              </a:ext>
            </a:extLst>
          </p:cNvPr>
          <p:cNvSpPr>
            <a:spLocks noGrp="1"/>
          </p:cNvSpPr>
          <p:nvPr>
            <p:ph type="dt" sz="half" idx="10"/>
          </p:nvPr>
        </p:nvSpPr>
        <p:spPr/>
        <p:txBody>
          <a:bodyPr/>
          <a:lstStyle/>
          <a:p>
            <a:fld id="{29E2D088-832B-4EC0-92C1-252C8EA0EB4C}" type="datetimeFigureOut">
              <a:rPr lang="en-US" smtClean="0"/>
              <a:t>3/2/2020</a:t>
            </a:fld>
            <a:endParaRPr lang="en-US"/>
          </a:p>
        </p:txBody>
      </p:sp>
      <p:sp>
        <p:nvSpPr>
          <p:cNvPr id="6" name="Footer Placeholder 5">
            <a:extLst>
              <a:ext uri="{FF2B5EF4-FFF2-40B4-BE49-F238E27FC236}">
                <a16:creationId xmlns:a16="http://schemas.microsoft.com/office/drawing/2014/main" id="{42565E82-CE39-4048-980E-F66921D9E3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6C6907-2D69-408C-964F-E8338956284B}"/>
              </a:ext>
            </a:extLst>
          </p:cNvPr>
          <p:cNvSpPr>
            <a:spLocks noGrp="1"/>
          </p:cNvSpPr>
          <p:nvPr>
            <p:ph type="sldNum" sz="quarter" idx="12"/>
          </p:nvPr>
        </p:nvSpPr>
        <p:spPr/>
        <p:txBody>
          <a:bodyPr/>
          <a:lstStyle/>
          <a:p>
            <a:fld id="{45C4F88D-FA6E-4ADD-8F78-AEE6FEC32DC4}" type="slidenum">
              <a:rPr lang="en-US" smtClean="0"/>
              <a:t>‹#›</a:t>
            </a:fld>
            <a:endParaRPr lang="en-US"/>
          </a:p>
        </p:txBody>
      </p:sp>
    </p:spTree>
    <p:extLst>
      <p:ext uri="{BB962C8B-B14F-4D97-AF65-F5344CB8AC3E}">
        <p14:creationId xmlns:p14="http://schemas.microsoft.com/office/powerpoint/2010/main" val="1944108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39855-F465-4BEC-8F71-3785B028D1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6EFC946-80EB-4934-8094-1D525C2D67E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DD495C5-6D26-455C-968E-5923771C9F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F2812EF-C762-40E4-9C6D-C5A6EDC729CB}"/>
              </a:ext>
            </a:extLst>
          </p:cNvPr>
          <p:cNvSpPr>
            <a:spLocks noGrp="1"/>
          </p:cNvSpPr>
          <p:nvPr>
            <p:ph type="dt" sz="half" idx="10"/>
          </p:nvPr>
        </p:nvSpPr>
        <p:spPr/>
        <p:txBody>
          <a:bodyPr/>
          <a:lstStyle/>
          <a:p>
            <a:fld id="{29E2D088-832B-4EC0-92C1-252C8EA0EB4C}" type="datetimeFigureOut">
              <a:rPr lang="en-US" smtClean="0"/>
              <a:t>3/2/2020</a:t>
            </a:fld>
            <a:endParaRPr lang="en-US"/>
          </a:p>
        </p:txBody>
      </p:sp>
      <p:sp>
        <p:nvSpPr>
          <p:cNvPr id="6" name="Footer Placeholder 5">
            <a:extLst>
              <a:ext uri="{FF2B5EF4-FFF2-40B4-BE49-F238E27FC236}">
                <a16:creationId xmlns:a16="http://schemas.microsoft.com/office/drawing/2014/main" id="{8CE2011D-931D-4832-BFE7-2E54352C24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E4DFF1-7B58-4C30-A56C-1C296EB15E24}"/>
              </a:ext>
            </a:extLst>
          </p:cNvPr>
          <p:cNvSpPr>
            <a:spLocks noGrp="1"/>
          </p:cNvSpPr>
          <p:nvPr>
            <p:ph type="sldNum" sz="quarter" idx="12"/>
          </p:nvPr>
        </p:nvSpPr>
        <p:spPr/>
        <p:txBody>
          <a:bodyPr/>
          <a:lstStyle/>
          <a:p>
            <a:fld id="{45C4F88D-FA6E-4ADD-8F78-AEE6FEC32DC4}" type="slidenum">
              <a:rPr lang="en-US" smtClean="0"/>
              <a:t>‹#›</a:t>
            </a:fld>
            <a:endParaRPr lang="en-US"/>
          </a:p>
        </p:txBody>
      </p:sp>
    </p:spTree>
    <p:extLst>
      <p:ext uri="{BB962C8B-B14F-4D97-AF65-F5344CB8AC3E}">
        <p14:creationId xmlns:p14="http://schemas.microsoft.com/office/powerpoint/2010/main" val="31322577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E47E6-2DD3-4D6B-99C6-0BC5133165D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8649C3D-B42F-4C28-BD41-F41216837E3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CE9B94-FE8A-416C-9711-736626B76CE9}"/>
              </a:ext>
            </a:extLst>
          </p:cNvPr>
          <p:cNvSpPr>
            <a:spLocks noGrp="1"/>
          </p:cNvSpPr>
          <p:nvPr>
            <p:ph type="dt" sz="half" idx="10"/>
          </p:nvPr>
        </p:nvSpPr>
        <p:spPr/>
        <p:txBody>
          <a:bodyPr/>
          <a:lstStyle/>
          <a:p>
            <a:fld id="{29E2D088-832B-4EC0-92C1-252C8EA0EB4C}" type="datetimeFigureOut">
              <a:rPr lang="en-US" smtClean="0"/>
              <a:t>3/2/2020</a:t>
            </a:fld>
            <a:endParaRPr lang="en-US"/>
          </a:p>
        </p:txBody>
      </p:sp>
      <p:sp>
        <p:nvSpPr>
          <p:cNvPr id="5" name="Footer Placeholder 4">
            <a:extLst>
              <a:ext uri="{FF2B5EF4-FFF2-40B4-BE49-F238E27FC236}">
                <a16:creationId xmlns:a16="http://schemas.microsoft.com/office/drawing/2014/main" id="{D0657339-E085-481E-BF96-2EC0CB256C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72CEDC-BEB2-4C0A-B173-096662274C18}"/>
              </a:ext>
            </a:extLst>
          </p:cNvPr>
          <p:cNvSpPr>
            <a:spLocks noGrp="1"/>
          </p:cNvSpPr>
          <p:nvPr>
            <p:ph type="sldNum" sz="quarter" idx="12"/>
          </p:nvPr>
        </p:nvSpPr>
        <p:spPr/>
        <p:txBody>
          <a:bodyPr/>
          <a:lstStyle/>
          <a:p>
            <a:fld id="{45C4F88D-FA6E-4ADD-8F78-AEE6FEC32DC4}" type="slidenum">
              <a:rPr lang="en-US" smtClean="0"/>
              <a:t>‹#›</a:t>
            </a:fld>
            <a:endParaRPr lang="en-US"/>
          </a:p>
        </p:txBody>
      </p:sp>
    </p:spTree>
    <p:extLst>
      <p:ext uri="{BB962C8B-B14F-4D97-AF65-F5344CB8AC3E}">
        <p14:creationId xmlns:p14="http://schemas.microsoft.com/office/powerpoint/2010/main" val="4208333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6558C5D-9D32-49E5-9D52-AC4BFD6FA50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5022682-833B-4793-8239-920E616F8D9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33BB57-EE1A-4312-BB1D-53886AD4AAC3}"/>
              </a:ext>
            </a:extLst>
          </p:cNvPr>
          <p:cNvSpPr>
            <a:spLocks noGrp="1"/>
          </p:cNvSpPr>
          <p:nvPr>
            <p:ph type="dt" sz="half" idx="10"/>
          </p:nvPr>
        </p:nvSpPr>
        <p:spPr/>
        <p:txBody>
          <a:bodyPr/>
          <a:lstStyle/>
          <a:p>
            <a:fld id="{29E2D088-832B-4EC0-92C1-252C8EA0EB4C}" type="datetimeFigureOut">
              <a:rPr lang="en-US" smtClean="0"/>
              <a:t>3/2/2020</a:t>
            </a:fld>
            <a:endParaRPr lang="en-US"/>
          </a:p>
        </p:txBody>
      </p:sp>
      <p:sp>
        <p:nvSpPr>
          <p:cNvPr id="5" name="Footer Placeholder 4">
            <a:extLst>
              <a:ext uri="{FF2B5EF4-FFF2-40B4-BE49-F238E27FC236}">
                <a16:creationId xmlns:a16="http://schemas.microsoft.com/office/drawing/2014/main" id="{3B36C9D0-D0FF-4727-8ED8-1125D96239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53A79F-467B-4B2E-8D97-DF8052C2AA5C}"/>
              </a:ext>
            </a:extLst>
          </p:cNvPr>
          <p:cNvSpPr>
            <a:spLocks noGrp="1"/>
          </p:cNvSpPr>
          <p:nvPr>
            <p:ph type="sldNum" sz="quarter" idx="12"/>
          </p:nvPr>
        </p:nvSpPr>
        <p:spPr/>
        <p:txBody>
          <a:bodyPr/>
          <a:lstStyle/>
          <a:p>
            <a:fld id="{45C4F88D-FA6E-4ADD-8F78-AEE6FEC32DC4}" type="slidenum">
              <a:rPr lang="en-US" smtClean="0"/>
              <a:t>‹#›</a:t>
            </a:fld>
            <a:endParaRPr lang="en-US"/>
          </a:p>
        </p:txBody>
      </p:sp>
    </p:spTree>
    <p:extLst>
      <p:ext uri="{BB962C8B-B14F-4D97-AF65-F5344CB8AC3E}">
        <p14:creationId xmlns:p14="http://schemas.microsoft.com/office/powerpoint/2010/main" val="29101644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1">
            <a:extLst>
              <a:ext uri="{FF2B5EF4-FFF2-40B4-BE49-F238E27FC236}">
                <a16:creationId xmlns:a16="http://schemas.microsoft.com/office/drawing/2014/main" id="{351F7D49-8E85-CC4E-A2D2-8813CB255EF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5588000" y="5503333"/>
            <a:ext cx="4267200" cy="11768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62029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w/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1">
            <a:extLst>
              <a:ext uri="{FF2B5EF4-FFF2-40B4-BE49-F238E27FC236}">
                <a16:creationId xmlns:a16="http://schemas.microsoft.com/office/drawing/2014/main" id="{71B9707F-63DA-D441-82A7-C049C4D446B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3962400" y="5763960"/>
            <a:ext cx="4267200" cy="11768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06784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514481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2829387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15439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15439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991556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30EB95B-BF57-43C2-8657-196B382E8B94}" type="datetimeFigureOut">
              <a:rPr lang="en-US" smtClean="0"/>
              <a:t>3/2/2020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CB416C-11A2-482F-8E58-E9C577D967C9}" type="slidenum">
              <a:rPr lang="en-US" smtClean="0"/>
              <a:t>‹#›</a:t>
            </a:fld>
            <a:endParaRPr lang="en-US"/>
          </a:p>
        </p:txBody>
      </p:sp>
    </p:spTree>
    <p:extLst>
      <p:ext uri="{BB962C8B-B14F-4D97-AF65-F5344CB8AC3E}">
        <p14:creationId xmlns:p14="http://schemas.microsoft.com/office/powerpoint/2010/main" val="10633583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646559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94491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4549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1"/>
            <a:ext cx="4011084" cy="4292851"/>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Edit Master text styles</a:t>
            </a:r>
          </a:p>
        </p:txBody>
      </p:sp>
    </p:spTree>
    <p:extLst>
      <p:ext uri="{BB962C8B-B14F-4D97-AF65-F5344CB8AC3E}">
        <p14:creationId xmlns:p14="http://schemas.microsoft.com/office/powerpoint/2010/main" val="18272539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7"/>
            <a:ext cx="7315200" cy="440539"/>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Edit Master text styles</a:t>
            </a:r>
          </a:p>
        </p:txBody>
      </p:sp>
    </p:spTree>
    <p:extLst>
      <p:ext uri="{BB962C8B-B14F-4D97-AF65-F5344CB8AC3E}">
        <p14:creationId xmlns:p14="http://schemas.microsoft.com/office/powerpoint/2010/main" val="25127371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11717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Opening slide">
    <p:spTree>
      <p:nvGrpSpPr>
        <p:cNvPr id="1" name=""/>
        <p:cNvGrpSpPr/>
        <p:nvPr/>
      </p:nvGrpSpPr>
      <p:grpSpPr>
        <a:xfrm>
          <a:off x="0" y="0"/>
          <a:ext cx="0" cy="0"/>
          <a:chOff x="0" y="0"/>
          <a:chExt cx="0" cy="0"/>
        </a:xfrm>
      </p:grpSpPr>
      <p:pic>
        <p:nvPicPr>
          <p:cNvPr id="4" name="Picture 4"/>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607484" y="6318251"/>
            <a:ext cx="762000" cy="279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Picture Placeholder 10"/>
          <p:cNvSpPr>
            <a:spLocks noGrp="1"/>
          </p:cNvSpPr>
          <p:nvPr>
            <p:ph type="pic" sz="quarter" idx="10"/>
          </p:nvPr>
        </p:nvSpPr>
        <p:spPr>
          <a:xfrm>
            <a:off x="0" y="0"/>
            <a:ext cx="12192000" cy="6858000"/>
          </a:xfrm>
        </p:spPr>
        <p:txBody>
          <a:bodyPr lIns="457200" tIns="2514600" rtlCol="0" anchor="ctr">
            <a:normAutofit/>
          </a:bodyPr>
          <a:lstStyle>
            <a:lvl1pPr marL="0" indent="0">
              <a:buFontTx/>
              <a:buNone/>
              <a:defRPr>
                <a:solidFill>
                  <a:schemeClr val="tx2">
                    <a:lumMod val="65000"/>
                  </a:schemeClr>
                </a:solidFill>
              </a:defRPr>
            </a:lvl1pPr>
          </a:lstStyle>
          <a:p>
            <a:pPr lvl="0"/>
            <a:r>
              <a:rPr lang="en-US" noProof="0"/>
              <a:t>Click icon to add picture</a:t>
            </a:r>
            <a:endParaRPr lang="en-US" noProof="0" dirty="0"/>
          </a:p>
        </p:txBody>
      </p:sp>
      <p:sp>
        <p:nvSpPr>
          <p:cNvPr id="2" name="Title 1"/>
          <p:cNvSpPr>
            <a:spLocks noGrp="1"/>
          </p:cNvSpPr>
          <p:nvPr>
            <p:ph type="ctrTitle"/>
          </p:nvPr>
        </p:nvSpPr>
        <p:spPr>
          <a:xfrm>
            <a:off x="0" y="2395997"/>
            <a:ext cx="12192000" cy="615553"/>
          </a:xfrm>
          <a:prstGeom prst="rect">
            <a:avLst/>
          </a:prstGeom>
          <a:noFill/>
        </p:spPr>
        <p:txBody>
          <a:bodyPr lIns="457200" rIns="457200" bIns="0"/>
          <a:lstStyle>
            <a:lvl1pPr>
              <a:defRPr sz="4000" b="0" i="0" baseline="0">
                <a:solidFill>
                  <a:schemeClr val="tx2"/>
                </a:solidFill>
                <a:latin typeface="Arial"/>
                <a:cs typeface="Kievit Offc Pro Medium"/>
              </a:defRPr>
            </a:lvl1pPr>
          </a:lstStyle>
          <a:p>
            <a:r>
              <a:rPr lang="en-US"/>
              <a:t>Click to edit Master title style</a:t>
            </a:r>
            <a:endParaRPr lang="en-US" dirty="0"/>
          </a:p>
        </p:txBody>
      </p:sp>
    </p:spTree>
    <p:extLst>
      <p:ext uri="{BB962C8B-B14F-4D97-AF65-F5344CB8AC3E}">
        <p14:creationId xmlns:p14="http://schemas.microsoft.com/office/powerpoint/2010/main" val="422794369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B0CA8BD-0DB8-644A-9282-E9F3E48811B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7097485"/>
          </a:xfrm>
          <a:prstGeom prst="rect">
            <a:avLst/>
          </a:prstGeom>
        </p:spPr>
      </p:pic>
      <p:sp>
        <p:nvSpPr>
          <p:cNvPr id="7" name="Title Placeholder 1">
            <a:extLst>
              <a:ext uri="{FF2B5EF4-FFF2-40B4-BE49-F238E27FC236}">
                <a16:creationId xmlns:a16="http://schemas.microsoft.com/office/drawing/2014/main" id="{6E88C916-3666-9740-89F0-549B7BA79015}"/>
              </a:ext>
            </a:extLst>
          </p:cNvPr>
          <p:cNvSpPr>
            <a:spLocks noGrp="1"/>
          </p:cNvSpPr>
          <p:nvPr>
            <p:ph type="title"/>
          </p:nvPr>
        </p:nvSpPr>
        <p:spPr>
          <a:xfrm>
            <a:off x="838200" y="1057321"/>
            <a:ext cx="10515600" cy="1325563"/>
          </a:xfrm>
          <a:prstGeom prst="rect">
            <a:avLst/>
          </a:prstGeom>
          <a:ln>
            <a:noFill/>
          </a:ln>
        </p:spPr>
        <p:txBody>
          <a:bodyPr vert="horz" lIns="91440" tIns="45720" rIns="91440" bIns="45720" rtlCol="0" anchor="ctr">
            <a:normAutofit/>
          </a:bodyPr>
          <a:lstStyle>
            <a:lvl1pPr algn="l">
              <a:defRPr sz="6000">
                <a:solidFill>
                  <a:schemeClr val="bg1"/>
                </a:solidFill>
                <a:effectLst>
                  <a:outerShdw blurRad="50800" dist="38100" dir="2700000" algn="tl" rotWithShape="0">
                    <a:prstClr val="black">
                      <a:alpha val="40000"/>
                    </a:prstClr>
                  </a:outerShdw>
                </a:effectLst>
              </a:defRPr>
            </a:lvl1pPr>
          </a:lstStyle>
          <a:p>
            <a:r>
              <a:rPr lang="en-US"/>
              <a:t>Click to edit Master title style</a:t>
            </a:r>
            <a:endParaRPr lang="en-US" dirty="0"/>
          </a:p>
        </p:txBody>
      </p:sp>
      <p:sp>
        <p:nvSpPr>
          <p:cNvPr id="11" name="Text Placeholder 10">
            <a:extLst>
              <a:ext uri="{FF2B5EF4-FFF2-40B4-BE49-F238E27FC236}">
                <a16:creationId xmlns:a16="http://schemas.microsoft.com/office/drawing/2014/main" id="{56F8CCC4-58F0-AE4A-83B2-DFB6FD6EAF36}"/>
              </a:ext>
            </a:extLst>
          </p:cNvPr>
          <p:cNvSpPr>
            <a:spLocks noGrp="1"/>
          </p:cNvSpPr>
          <p:nvPr>
            <p:ph type="body" sz="quarter" idx="10" hasCustomPrompt="1"/>
          </p:nvPr>
        </p:nvSpPr>
        <p:spPr>
          <a:xfrm>
            <a:off x="838200" y="4361380"/>
            <a:ext cx="3414109" cy="660400"/>
          </a:xfrm>
        </p:spPr>
        <p:txBody>
          <a:bodyPr>
            <a:normAutofit/>
          </a:bodyPr>
          <a:lstStyle>
            <a:lvl1pPr marL="0" indent="0" algn="l">
              <a:lnSpc>
                <a:spcPct val="100000"/>
              </a:lnSpc>
              <a:buNone/>
              <a:defRPr sz="1800">
                <a:solidFill>
                  <a:schemeClr val="bg1"/>
                </a:solidFill>
              </a:defRPr>
            </a:lvl1pPr>
          </a:lstStyle>
          <a:p>
            <a:pPr lvl="0"/>
            <a:r>
              <a:rPr lang="en-US" dirty="0"/>
              <a:t>Presented by</a:t>
            </a:r>
          </a:p>
        </p:txBody>
      </p:sp>
      <p:sp>
        <p:nvSpPr>
          <p:cNvPr id="16" name="Rectangle 15">
            <a:extLst>
              <a:ext uri="{FF2B5EF4-FFF2-40B4-BE49-F238E27FC236}">
                <a16:creationId xmlns:a16="http://schemas.microsoft.com/office/drawing/2014/main" id="{B940280E-9AA3-484F-A058-312163E8EC4A}"/>
              </a:ext>
            </a:extLst>
          </p:cNvPr>
          <p:cNvSpPr/>
          <p:nvPr userDrawn="1"/>
        </p:nvSpPr>
        <p:spPr>
          <a:xfrm>
            <a:off x="8562110" y="6174350"/>
            <a:ext cx="3629890" cy="683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 Placeholder 18">
            <a:extLst>
              <a:ext uri="{FF2B5EF4-FFF2-40B4-BE49-F238E27FC236}">
                <a16:creationId xmlns:a16="http://schemas.microsoft.com/office/drawing/2014/main" id="{743F913D-44F0-6943-AF7B-1B5EDA4EA863}"/>
              </a:ext>
            </a:extLst>
          </p:cNvPr>
          <p:cNvSpPr>
            <a:spLocks noGrp="1"/>
          </p:cNvSpPr>
          <p:nvPr>
            <p:ph type="body" sz="quarter" idx="11" hasCustomPrompt="1"/>
          </p:nvPr>
        </p:nvSpPr>
        <p:spPr>
          <a:xfrm>
            <a:off x="838200" y="5057207"/>
            <a:ext cx="2859088" cy="531813"/>
          </a:xfrm>
        </p:spPr>
        <p:txBody>
          <a:bodyPr>
            <a:normAutofit/>
          </a:bodyPr>
          <a:lstStyle>
            <a:lvl1pPr marL="0" indent="0" algn="l">
              <a:buNone/>
              <a:defRPr sz="18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Date</a:t>
            </a:r>
          </a:p>
        </p:txBody>
      </p:sp>
      <p:sp>
        <p:nvSpPr>
          <p:cNvPr id="4" name="Text Placeholder 3">
            <a:extLst>
              <a:ext uri="{FF2B5EF4-FFF2-40B4-BE49-F238E27FC236}">
                <a16:creationId xmlns:a16="http://schemas.microsoft.com/office/drawing/2014/main" id="{E907FFB7-E6B7-604F-AB8A-3636592F9D47}"/>
              </a:ext>
            </a:extLst>
          </p:cNvPr>
          <p:cNvSpPr>
            <a:spLocks noGrp="1"/>
          </p:cNvSpPr>
          <p:nvPr>
            <p:ph type="body" sz="quarter" idx="12" hasCustomPrompt="1"/>
          </p:nvPr>
        </p:nvSpPr>
        <p:spPr>
          <a:xfrm>
            <a:off x="838200" y="2750550"/>
            <a:ext cx="8265886" cy="798192"/>
          </a:xfrm>
        </p:spPr>
        <p:txBody>
          <a:bodyPr>
            <a:noAutofit/>
          </a:bodyPr>
          <a:lstStyle>
            <a:lvl1pPr marL="0" indent="0" algn="l">
              <a:buNone/>
              <a:defRPr sz="3600">
                <a:solidFill>
                  <a:schemeClr val="bg1"/>
                </a:solidFill>
                <a:effectLst>
                  <a:outerShdw blurRad="50800" dist="38100" dir="2700000" algn="tl" rotWithShape="0">
                    <a:prstClr val="black">
                      <a:alpha val="40000"/>
                    </a:prstClr>
                  </a:outerShdw>
                </a:effectLst>
              </a:defRPr>
            </a:lvl1pPr>
          </a:lstStyle>
          <a:p>
            <a:pPr lvl="0"/>
            <a:r>
              <a:rPr lang="en-US" dirty="0"/>
              <a:t>Subtitle here</a:t>
            </a:r>
          </a:p>
        </p:txBody>
      </p:sp>
      <p:pic>
        <p:nvPicPr>
          <p:cNvPr id="9" name="Picture 8">
            <a:extLst>
              <a:ext uri="{FF2B5EF4-FFF2-40B4-BE49-F238E27FC236}">
                <a16:creationId xmlns:a16="http://schemas.microsoft.com/office/drawing/2014/main" id="{B5822650-545A-7045-9C38-BC4EE4FD30F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882743" y="6240869"/>
            <a:ext cx="2939143" cy="407618"/>
          </a:xfrm>
          <a:prstGeom prst="rect">
            <a:avLst/>
          </a:prstGeom>
        </p:spPr>
      </p:pic>
    </p:spTree>
    <p:extLst>
      <p:ext uri="{BB962C8B-B14F-4D97-AF65-F5344CB8AC3E}">
        <p14:creationId xmlns:p14="http://schemas.microsoft.com/office/powerpoint/2010/main" val="38794976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8DBB1BB-D2E3-8E41-AA94-A70F0C76979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1598278"/>
          </a:xfrm>
          <a:prstGeom prst="rect">
            <a:avLst/>
          </a:prstGeom>
        </p:spPr>
      </p:pic>
      <p:sp>
        <p:nvSpPr>
          <p:cNvPr id="2" name="Title 1"/>
          <p:cNvSpPr>
            <a:spLocks noGrp="1"/>
          </p:cNvSpPr>
          <p:nvPr>
            <p:ph type="title"/>
          </p:nvPr>
        </p:nvSpPr>
        <p:spPr>
          <a:xfrm>
            <a:off x="684734" y="313786"/>
            <a:ext cx="10817838" cy="767528"/>
          </a:xfrm>
          <a:noFill/>
        </p:spPr>
        <p:txBody>
          <a:bodyPr>
            <a:normAutofit/>
          </a:bodyPr>
          <a:lstStyle>
            <a:lvl1pPr>
              <a:defRPr sz="3500" baseline="0">
                <a:solidFill>
                  <a:schemeClr val="bg1"/>
                </a:solidFill>
                <a:effectLst>
                  <a:outerShdw blurRad="50800" dist="38100" dir="2700000" algn="tl" rotWithShape="0">
                    <a:prstClr val="black">
                      <a:alpha val="40000"/>
                    </a:prstClr>
                  </a:outerShdw>
                </a:effectLst>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FCAF34E-9A6B-4D28-A7B9-972D816465A9}" type="datetimeFigureOut">
              <a:rPr lang="en-US" smtClean="0"/>
              <a:t>3/2/2020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5AB6C3-3666-4A99-912F-5AB9870711E1}" type="slidenum">
              <a:rPr lang="en-US" smtClean="0"/>
              <a:t>‹#›</a:t>
            </a:fld>
            <a:endParaRPr lang="en-US" dirty="0"/>
          </a:p>
        </p:txBody>
      </p:sp>
      <p:sp>
        <p:nvSpPr>
          <p:cNvPr id="10" name="Text Placeholder 2">
            <a:extLst>
              <a:ext uri="{FF2B5EF4-FFF2-40B4-BE49-F238E27FC236}">
                <a16:creationId xmlns:a16="http://schemas.microsoft.com/office/drawing/2014/main" id="{9A24928A-1E60-514D-A9CC-960B78A9B436}"/>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477377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0EB95B-BF57-43C2-8657-196B382E8B94}" type="datetimeFigureOut">
              <a:rPr lang="en-US" smtClean="0"/>
              <a:t>3/2/2020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CB416C-11A2-482F-8E58-E9C577D967C9}" type="slidenum">
              <a:rPr lang="en-US" smtClean="0"/>
              <a:t>‹#›</a:t>
            </a:fld>
            <a:endParaRPr lang="en-US"/>
          </a:p>
        </p:txBody>
      </p:sp>
    </p:spTree>
    <p:extLst>
      <p:ext uri="{BB962C8B-B14F-4D97-AF65-F5344CB8AC3E}">
        <p14:creationId xmlns:p14="http://schemas.microsoft.com/office/powerpoint/2010/main" val="4086105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0EB95B-BF57-43C2-8657-196B382E8B94}" type="datetimeFigureOut">
              <a:rPr lang="en-US" smtClean="0"/>
              <a:t>3/2/2020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CB416C-11A2-482F-8E58-E9C577D967C9}" type="slidenum">
              <a:rPr lang="en-US" smtClean="0"/>
              <a:t>‹#›</a:t>
            </a:fld>
            <a:endParaRPr lang="en-US"/>
          </a:p>
        </p:txBody>
      </p:sp>
    </p:spTree>
    <p:extLst>
      <p:ext uri="{BB962C8B-B14F-4D97-AF65-F5344CB8AC3E}">
        <p14:creationId xmlns:p14="http://schemas.microsoft.com/office/powerpoint/2010/main" val="22759414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0EB95B-BF57-43C2-8657-196B382E8B94}" type="datetimeFigureOut">
              <a:rPr lang="en-US" smtClean="0"/>
              <a:t>3/2/2020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CB416C-11A2-482F-8E58-E9C577D967C9}" type="slidenum">
              <a:rPr lang="en-US" smtClean="0"/>
              <a:t>‹#›</a:t>
            </a:fld>
            <a:endParaRPr lang="en-US"/>
          </a:p>
        </p:txBody>
      </p:sp>
    </p:spTree>
    <p:extLst>
      <p:ext uri="{BB962C8B-B14F-4D97-AF65-F5344CB8AC3E}">
        <p14:creationId xmlns:p14="http://schemas.microsoft.com/office/powerpoint/2010/main" val="4011847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0EB95B-BF57-43C2-8657-196B382E8B94}" type="datetimeFigureOut">
              <a:rPr lang="en-US" smtClean="0"/>
              <a:t>3/2/2020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CB416C-11A2-482F-8E58-E9C577D967C9}" type="slidenum">
              <a:rPr lang="en-US" smtClean="0"/>
              <a:t>‹#›</a:t>
            </a:fld>
            <a:endParaRPr lang="en-US"/>
          </a:p>
        </p:txBody>
      </p:sp>
    </p:spTree>
    <p:extLst>
      <p:ext uri="{BB962C8B-B14F-4D97-AF65-F5344CB8AC3E}">
        <p14:creationId xmlns:p14="http://schemas.microsoft.com/office/powerpoint/2010/main" val="903780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30EB95B-BF57-43C2-8657-196B382E8B94}" type="datetimeFigureOut">
              <a:rPr lang="en-US" smtClean="0"/>
              <a:t>3/2/2020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CB416C-11A2-482F-8E58-E9C577D967C9}" type="slidenum">
              <a:rPr lang="en-US" smtClean="0"/>
              <a:t>‹#›</a:t>
            </a:fld>
            <a:endParaRPr lang="en-US"/>
          </a:p>
        </p:txBody>
      </p:sp>
    </p:spTree>
    <p:extLst>
      <p:ext uri="{BB962C8B-B14F-4D97-AF65-F5344CB8AC3E}">
        <p14:creationId xmlns:p14="http://schemas.microsoft.com/office/powerpoint/2010/main" val="23627561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30EB95B-BF57-43C2-8657-196B382E8B94}" type="datetimeFigureOut">
              <a:rPr lang="en-US" smtClean="0"/>
              <a:t>3/2/2020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CB416C-11A2-482F-8E58-E9C577D967C9}" type="slidenum">
              <a:rPr lang="en-US" smtClean="0"/>
              <a:t>‹#›</a:t>
            </a:fld>
            <a:endParaRPr lang="en-US"/>
          </a:p>
        </p:txBody>
      </p:sp>
    </p:spTree>
    <p:extLst>
      <p:ext uri="{BB962C8B-B14F-4D97-AF65-F5344CB8AC3E}">
        <p14:creationId xmlns:p14="http://schemas.microsoft.com/office/powerpoint/2010/main" val="29621692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4.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0EB95B-BF57-43C2-8657-196B382E8B94}" type="datetimeFigureOut">
              <a:rPr lang="en-US" smtClean="0"/>
              <a:t>3/2/2020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CB416C-11A2-482F-8E58-E9C577D967C9}" type="slidenum">
              <a:rPr lang="en-US" smtClean="0"/>
              <a:t>‹#›</a:t>
            </a:fld>
            <a:endParaRPr lang="en-US"/>
          </a:p>
        </p:txBody>
      </p:sp>
    </p:spTree>
    <p:extLst>
      <p:ext uri="{BB962C8B-B14F-4D97-AF65-F5344CB8AC3E}">
        <p14:creationId xmlns:p14="http://schemas.microsoft.com/office/powerpoint/2010/main" val="5133667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4F85351-FE01-4647-8B3A-51FED1BA3D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4FF1EB7-97CF-45B4-937B-4BCB57FA472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3C36AD7-FF0A-4A39-BE33-71AEB32719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E2D088-832B-4EC0-92C1-252C8EA0EB4C}" type="datetimeFigureOut">
              <a:rPr lang="en-US" smtClean="0"/>
              <a:t>3/2/2020</a:t>
            </a:fld>
            <a:endParaRPr lang="en-US"/>
          </a:p>
        </p:txBody>
      </p:sp>
      <p:sp>
        <p:nvSpPr>
          <p:cNvPr id="5" name="Footer Placeholder 4">
            <a:extLst>
              <a:ext uri="{FF2B5EF4-FFF2-40B4-BE49-F238E27FC236}">
                <a16:creationId xmlns:a16="http://schemas.microsoft.com/office/drawing/2014/main" id="{147A1C27-A18D-4434-96DA-DE2357D1679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5C5A6AD-4687-453B-8735-DDA3B8B37E0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C4F88D-FA6E-4ADD-8F78-AEE6FEC32DC4}" type="slidenum">
              <a:rPr lang="en-US" smtClean="0"/>
              <a:t>‹#›</a:t>
            </a:fld>
            <a:endParaRPr lang="en-US"/>
          </a:p>
        </p:txBody>
      </p:sp>
      <p:pic>
        <p:nvPicPr>
          <p:cNvPr id="8" name="Picture 7">
            <a:extLst>
              <a:ext uri="{FF2B5EF4-FFF2-40B4-BE49-F238E27FC236}">
                <a16:creationId xmlns:a16="http://schemas.microsoft.com/office/drawing/2014/main" id="{658504C9-8CCC-B84C-86B3-2FC7C4B4C119}"/>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8721055" y="6311900"/>
            <a:ext cx="2632745" cy="365126"/>
          </a:xfrm>
          <a:prstGeom prst="rect">
            <a:avLst/>
          </a:prstGeom>
        </p:spPr>
      </p:pic>
    </p:spTree>
    <p:extLst>
      <p:ext uri="{BB962C8B-B14F-4D97-AF65-F5344CB8AC3E}">
        <p14:creationId xmlns:p14="http://schemas.microsoft.com/office/powerpoint/2010/main" val="345548148"/>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5167"/>
            <a:ext cx="109728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US" altLang="en-US" dirty="0"/>
          </a:p>
        </p:txBody>
      </p:sp>
      <p:sp>
        <p:nvSpPr>
          <p:cNvPr id="1027" name="Text Placeholder 2"/>
          <p:cNvSpPr>
            <a:spLocks noGrp="1"/>
          </p:cNvSpPr>
          <p:nvPr>
            <p:ph type="body" idx="1"/>
          </p:nvPr>
        </p:nvSpPr>
        <p:spPr bwMode="auto">
          <a:xfrm>
            <a:off x="609600" y="1600201"/>
            <a:ext cx="10972800" cy="38163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2520753502"/>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711" r:id="rId12"/>
    <p:sldLayoutId id="2147483712" r:id="rId13"/>
  </p:sldLayoutIdLst>
  <p:txStyles>
    <p:titleStyle>
      <a:lvl1pPr algn="l" defTabSz="457189" rtl="0" eaLnBrk="1" fontAlgn="base" hangingPunct="1">
        <a:spcBef>
          <a:spcPct val="0"/>
        </a:spcBef>
        <a:spcAft>
          <a:spcPct val="0"/>
        </a:spcAft>
        <a:defRPr sz="4267" b="1" kern="1200">
          <a:solidFill>
            <a:srgbClr val="0E55A2"/>
          </a:solidFill>
          <a:latin typeface="+mj-lt"/>
          <a:ea typeface="MS PGothic" panose="020B0600070205080204" pitchFamily="34" charset="-128"/>
          <a:cs typeface="ＭＳ Ｐゴシック" charset="0"/>
        </a:defRPr>
      </a:lvl1pPr>
      <a:lvl2pPr algn="ctr" defTabSz="457189" rtl="0" eaLnBrk="1" fontAlgn="base" hangingPunct="1">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defTabSz="457189" rtl="0" eaLnBrk="1" fontAlgn="base" hangingPunct="1">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defTabSz="457189" rtl="0" eaLnBrk="1" fontAlgn="base" hangingPunct="1">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defTabSz="457189" rtl="0" eaLnBrk="1" fontAlgn="base" hangingPunct="1">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189" algn="ctr" defTabSz="457189"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377" algn="ctr" defTabSz="457189"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566" algn="ctr" defTabSz="457189"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754" algn="ctr" defTabSz="457189"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891" indent="-342891" algn="l" defTabSz="457189"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32" indent="-285744" algn="l" defTabSz="457189"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2971" indent="-228594" algn="l" defTabSz="457189" rtl="0" eaLnBrk="1" fontAlgn="base" hangingPunct="1">
        <a:spcBef>
          <a:spcPct val="20000"/>
        </a:spcBef>
        <a:spcAft>
          <a:spcPct val="0"/>
        </a:spcAft>
        <a:buFont typeface="Arial" panose="020B0604020202020204" pitchFamily="34" charset="0"/>
        <a:buChar char="•"/>
        <a:defRPr kern="1200">
          <a:solidFill>
            <a:schemeClr val="tx1"/>
          </a:solidFill>
          <a:latin typeface="+mn-lt"/>
          <a:ea typeface="MS PGothic" panose="020B0600070205080204" pitchFamily="34" charset="-128"/>
          <a:cs typeface="+mn-cs"/>
        </a:defRPr>
      </a:lvl3pPr>
      <a:lvl4pPr marL="1600160" indent="-228594" algn="l" defTabSz="457189"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349" indent="-228594" algn="l" defTabSz="457189"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hyperlink" Target="http://www.amazon.com/Art-Explanation-Products-Services-Understand/dp/1118374584/ref=la_B008KNUBFS_1_1" TargetMode="External"/><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hyperlink" Target="https://www.vyond.com/resources/what-is-a-storyboard-and-why-do-you-need-one/"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0.xml"/><Relationship Id="rId5" Type="http://schemas.openxmlformats.org/officeDocument/2006/relationships/image" Target="../media/image29.png"/><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0.pn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0.xml"/><Relationship Id="rId1" Type="http://schemas.openxmlformats.org/officeDocument/2006/relationships/slideLayout" Target="../slideLayouts/slideLayout25.xml"/><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31.xml"/></Relationships>
</file>

<file path=ppt/slides/_rels/slide3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0.xml"/></Relationships>
</file>

<file path=ppt/slides/_rels/slide3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0.xml"/></Relationships>
</file>

<file path=ppt/slides/_rels/slide3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0.xml"/></Relationships>
</file>

<file path=ppt/slides/_rels/slide3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0.xml"/></Relationships>
</file>

<file path=ppt/slides/_rels/slide3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0.xml"/></Relationships>
</file>

<file path=ppt/slides/_rels/slide3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0.xml"/></Relationships>
</file>

<file path=ppt/slides/_rels/slide3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3" Type="http://schemas.openxmlformats.org/officeDocument/2006/relationships/hyperlink" Target="https://www.goodreads.com/work/quotes/1958046" TargetMode="External"/><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1.xml"/><Relationship Id="rId1" Type="http://schemas.openxmlformats.org/officeDocument/2006/relationships/slideLayout" Target="../slideLayouts/slideLayout37.xml"/></Relationships>
</file>

<file path=ppt/slides/_rels/slide4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2.xml"/><Relationship Id="rId1" Type="http://schemas.openxmlformats.org/officeDocument/2006/relationships/slideLayout" Target="../slideLayouts/slideLayout3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hyperlink" Target="https://blog.hubspot.com/marketing/how-long-should-videos-be-on-instagram-twitter-facebook-youtube" TargetMode="External"/><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571D4-4813-B74C-AE0C-C482ABC74A6E}"/>
              </a:ext>
            </a:extLst>
          </p:cNvPr>
          <p:cNvSpPr>
            <a:spLocks noGrp="1"/>
          </p:cNvSpPr>
          <p:nvPr>
            <p:ph type="title"/>
          </p:nvPr>
        </p:nvSpPr>
        <p:spPr>
          <a:xfrm>
            <a:off x="716281" y="77144"/>
            <a:ext cx="10515600" cy="3631721"/>
          </a:xfrm>
        </p:spPr>
        <p:txBody>
          <a:bodyPr>
            <a:normAutofit/>
          </a:bodyPr>
          <a:lstStyle/>
          <a:p>
            <a:r>
              <a:rPr lang="en-US" sz="7200" b="1" dirty="0"/>
              <a:t>Adding Video to </a:t>
            </a:r>
            <a:br>
              <a:rPr lang="en-US" sz="7200" b="1" dirty="0"/>
            </a:br>
            <a:r>
              <a:rPr lang="en-US" sz="7200" b="1" dirty="0"/>
              <a:t>Your Extension Program</a:t>
            </a:r>
            <a:endParaRPr lang="en-US" dirty="0"/>
          </a:p>
        </p:txBody>
      </p:sp>
      <p:sp>
        <p:nvSpPr>
          <p:cNvPr id="10" name="Text Placeholder 9">
            <a:extLst>
              <a:ext uri="{FF2B5EF4-FFF2-40B4-BE49-F238E27FC236}">
                <a16:creationId xmlns:a16="http://schemas.microsoft.com/office/drawing/2014/main" id="{C904AADE-5565-7D47-94AA-541EF2D88F82}"/>
              </a:ext>
            </a:extLst>
          </p:cNvPr>
          <p:cNvSpPr>
            <a:spLocks noGrp="1"/>
          </p:cNvSpPr>
          <p:nvPr>
            <p:ph type="body" sz="quarter" idx="11"/>
          </p:nvPr>
        </p:nvSpPr>
        <p:spPr>
          <a:xfrm>
            <a:off x="838200" y="5177877"/>
            <a:ext cx="2859088" cy="531813"/>
          </a:xfrm>
        </p:spPr>
        <p:txBody>
          <a:bodyPr/>
          <a:lstStyle/>
          <a:p>
            <a:r>
              <a:rPr lang="en-US" dirty="0"/>
              <a:t>March 02, 2020</a:t>
            </a:r>
          </a:p>
        </p:txBody>
      </p: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832120" y="3580035"/>
            <a:ext cx="3780657" cy="1953093"/>
          </a:xfrm>
          <a:prstGeom prst="rect">
            <a:avLst/>
          </a:prstGeom>
        </p:spPr>
      </p:pic>
      <p:sp>
        <p:nvSpPr>
          <p:cNvPr id="3" name="Text Placeholder 2"/>
          <p:cNvSpPr>
            <a:spLocks noGrp="1"/>
          </p:cNvSpPr>
          <p:nvPr>
            <p:ph type="body" sz="quarter" idx="10"/>
          </p:nvPr>
        </p:nvSpPr>
        <p:spPr>
          <a:xfrm>
            <a:off x="803365" y="3359894"/>
            <a:ext cx="3414109" cy="1682369"/>
          </a:xfrm>
        </p:spPr>
        <p:txBody>
          <a:bodyPr>
            <a:normAutofit/>
          </a:bodyPr>
          <a:lstStyle/>
          <a:p>
            <a:r>
              <a:rPr lang="en-US" dirty="0"/>
              <a:t>David Lewis, David Lile, Mark Bell, Petr Kosina, JoLynn Miller, Dustin Blakey, Linda Forbes, and Lauren Snowden</a:t>
            </a:r>
          </a:p>
        </p:txBody>
      </p:sp>
    </p:spTree>
    <p:extLst>
      <p:ext uri="{BB962C8B-B14F-4D97-AF65-F5344CB8AC3E}">
        <p14:creationId xmlns:p14="http://schemas.microsoft.com/office/powerpoint/2010/main" val="3464194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19497" y="539930"/>
            <a:ext cx="9144000" cy="1071563"/>
          </a:xfrm>
        </p:spPr>
        <p:txBody>
          <a:bodyPr/>
          <a:lstStyle/>
          <a:p>
            <a:r>
              <a:rPr lang="en-US" dirty="0"/>
              <a:t>Target Audience </a:t>
            </a:r>
          </a:p>
        </p:txBody>
      </p:sp>
      <p:sp>
        <p:nvSpPr>
          <p:cNvPr id="4" name="TextBox 3"/>
          <p:cNvSpPr txBox="1"/>
          <p:nvPr/>
        </p:nvSpPr>
        <p:spPr>
          <a:xfrm>
            <a:off x="783771" y="1611493"/>
            <a:ext cx="10415451" cy="5109091"/>
          </a:xfrm>
          <a:prstGeom prst="rect">
            <a:avLst/>
          </a:prstGeom>
          <a:noFill/>
        </p:spPr>
        <p:txBody>
          <a:bodyPr wrap="square" rtlCol="0">
            <a:spAutoFit/>
          </a:bodyPr>
          <a:lstStyle/>
          <a:p>
            <a:r>
              <a:rPr lang="en-US" sz="2800" dirty="0"/>
              <a:t>-Because it’s on YouTube, my audience is EVERYONE? NO, we still must have a target audience. </a:t>
            </a:r>
          </a:p>
          <a:p>
            <a:endParaRPr lang="en-US" sz="2800" dirty="0"/>
          </a:p>
          <a:p>
            <a:r>
              <a:rPr lang="en-US" sz="2800" dirty="0"/>
              <a:t>-Who is your audience for other extension programs?</a:t>
            </a:r>
          </a:p>
          <a:p>
            <a:r>
              <a:rPr lang="en-US" sz="2800" dirty="0"/>
              <a:t>	-Demographics, socio-economics, geography, behavior patters, 	etc. </a:t>
            </a:r>
          </a:p>
          <a:p>
            <a:endParaRPr lang="en-US" sz="2800" dirty="0"/>
          </a:p>
          <a:p>
            <a:r>
              <a:rPr lang="en-US" sz="2800" dirty="0"/>
              <a:t>-Could you expand your audience using video?</a:t>
            </a:r>
          </a:p>
          <a:p>
            <a:endParaRPr lang="en-US" sz="2800" dirty="0"/>
          </a:p>
          <a:p>
            <a:r>
              <a:rPr lang="en-US" sz="2800" dirty="0"/>
              <a:t>-Be sure to announce who your audience is in the description or at the beginning of the video.</a:t>
            </a:r>
          </a:p>
          <a:p>
            <a:r>
              <a:rPr lang="en-US" dirty="0"/>
              <a:t>	</a:t>
            </a:r>
          </a:p>
        </p:txBody>
      </p:sp>
    </p:spTree>
    <p:extLst>
      <p:ext uri="{BB962C8B-B14F-4D97-AF65-F5344CB8AC3E}">
        <p14:creationId xmlns:p14="http://schemas.microsoft.com/office/powerpoint/2010/main" val="15515032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Learning Objectives</a:t>
            </a:r>
            <a:br>
              <a:rPr lang="en-US" dirty="0"/>
            </a:br>
            <a:endParaRPr lang="en-US" dirty="0"/>
          </a:p>
        </p:txBody>
      </p:sp>
      <p:sp>
        <p:nvSpPr>
          <p:cNvPr id="3" name="TextBox 2"/>
          <p:cNvSpPr txBox="1"/>
          <p:nvPr/>
        </p:nvSpPr>
        <p:spPr>
          <a:xfrm>
            <a:off x="644435" y="1502688"/>
            <a:ext cx="10572206" cy="5355312"/>
          </a:xfrm>
          <a:prstGeom prst="rect">
            <a:avLst/>
          </a:prstGeom>
          <a:noFill/>
        </p:spPr>
        <p:txBody>
          <a:bodyPr wrap="square" rtlCol="0">
            <a:spAutoFit/>
          </a:bodyPr>
          <a:lstStyle/>
          <a:p>
            <a:r>
              <a:rPr lang="en-US" sz="3600" dirty="0"/>
              <a:t>-Bring awareness to your program</a:t>
            </a:r>
          </a:p>
          <a:p>
            <a:r>
              <a:rPr lang="en-US" sz="3600" dirty="0"/>
              <a:t>-Learn a specific skill</a:t>
            </a:r>
          </a:p>
          <a:p>
            <a:r>
              <a:rPr lang="en-US" sz="3600" dirty="0"/>
              <a:t>-Invitation to an event</a:t>
            </a:r>
          </a:p>
          <a:p>
            <a:r>
              <a:rPr lang="en-US" sz="3600" dirty="0"/>
              <a:t>-Call to action (donate, visit your website, etc.)</a:t>
            </a:r>
          </a:p>
          <a:p>
            <a:endParaRPr lang="en-US" sz="3600" dirty="0"/>
          </a:p>
          <a:p>
            <a:endParaRPr lang="en-US" sz="3600" dirty="0"/>
          </a:p>
          <a:p>
            <a:endParaRPr lang="en-US" sz="3600" dirty="0"/>
          </a:p>
          <a:p>
            <a:r>
              <a:rPr lang="en-US" sz="3600" dirty="0"/>
              <a:t>Once you’ve decided on a learning objective, THEN you can build the video. </a:t>
            </a:r>
          </a:p>
          <a:p>
            <a:endParaRPr lang="en-US" dirty="0"/>
          </a:p>
        </p:txBody>
      </p:sp>
    </p:spTree>
    <p:extLst>
      <p:ext uri="{BB962C8B-B14F-4D97-AF65-F5344CB8AC3E}">
        <p14:creationId xmlns:p14="http://schemas.microsoft.com/office/powerpoint/2010/main" val="38622815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7868" y="1192439"/>
            <a:ext cx="10515600" cy="1325563"/>
          </a:xfrm>
        </p:spPr>
        <p:txBody>
          <a:bodyPr/>
          <a:lstStyle/>
          <a:p>
            <a:pPr algn="ctr"/>
            <a:r>
              <a:rPr lang="en-US" dirty="0"/>
              <a:t>Culturally Relevant Programming</a:t>
            </a:r>
            <a:br>
              <a:rPr lang="en-US" dirty="0"/>
            </a:br>
            <a:endParaRPr lang="en-US" dirty="0"/>
          </a:p>
        </p:txBody>
      </p:sp>
      <p:pic>
        <p:nvPicPr>
          <p:cNvPr id="5" name="Picture 4"/>
          <p:cNvPicPr>
            <a:picLocks noChangeAspect="1"/>
          </p:cNvPicPr>
          <p:nvPr/>
        </p:nvPicPr>
        <p:blipFill>
          <a:blip r:embed="rId2"/>
          <a:stretch>
            <a:fillRect/>
          </a:stretch>
        </p:blipFill>
        <p:spPr>
          <a:xfrm>
            <a:off x="4088481" y="2518002"/>
            <a:ext cx="4450466" cy="2085013"/>
          </a:xfrm>
          <a:prstGeom prst="rect">
            <a:avLst/>
          </a:prstGeom>
        </p:spPr>
      </p:pic>
    </p:spTree>
    <p:extLst>
      <p:ext uri="{BB962C8B-B14F-4D97-AF65-F5344CB8AC3E}">
        <p14:creationId xmlns:p14="http://schemas.microsoft.com/office/powerpoint/2010/main" val="42269048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99314" y="4867075"/>
            <a:ext cx="6096000" cy="523220"/>
          </a:xfrm>
          <a:prstGeom prst="rect">
            <a:avLst/>
          </a:prstGeom>
        </p:spPr>
        <p:txBody>
          <a:bodyPr>
            <a:spAutoFit/>
          </a:bodyPr>
          <a:lstStyle/>
          <a:p>
            <a:r>
              <a:rPr lang="en-US" sz="1400" dirty="0"/>
              <a:t>Fields, N. (2019). Increasing Cultural Awareness and Equity in Your Extension Programs. https://campus.extension.org/</a:t>
            </a:r>
          </a:p>
        </p:txBody>
      </p:sp>
      <p:sp>
        <p:nvSpPr>
          <p:cNvPr id="4" name="Rectangle 3"/>
          <p:cNvSpPr/>
          <p:nvPr/>
        </p:nvSpPr>
        <p:spPr>
          <a:xfrm>
            <a:off x="5399314" y="1944286"/>
            <a:ext cx="6096000" cy="2554545"/>
          </a:xfrm>
          <a:prstGeom prst="rect">
            <a:avLst/>
          </a:prstGeom>
        </p:spPr>
        <p:txBody>
          <a:bodyPr>
            <a:spAutoFit/>
          </a:bodyPr>
          <a:lstStyle/>
          <a:p>
            <a:r>
              <a:rPr lang="en-US" sz="4000" dirty="0"/>
              <a:t>The shared experiences of people, including their languages, values, customs and worldviews.</a:t>
            </a:r>
          </a:p>
        </p:txBody>
      </p:sp>
      <p:pic>
        <p:nvPicPr>
          <p:cNvPr id="5" name="Picture 4"/>
          <p:cNvPicPr>
            <a:picLocks noChangeAspect="1"/>
          </p:cNvPicPr>
          <p:nvPr/>
        </p:nvPicPr>
        <p:blipFill>
          <a:blip r:embed="rId2"/>
          <a:stretch>
            <a:fillRect/>
          </a:stretch>
        </p:blipFill>
        <p:spPr>
          <a:xfrm>
            <a:off x="415640" y="1215507"/>
            <a:ext cx="4480948" cy="4810161"/>
          </a:xfrm>
          <a:prstGeom prst="rect">
            <a:avLst/>
          </a:prstGeom>
        </p:spPr>
      </p:pic>
      <p:sp>
        <p:nvSpPr>
          <p:cNvPr id="6" name="TextBox 5"/>
          <p:cNvSpPr txBox="1"/>
          <p:nvPr/>
        </p:nvSpPr>
        <p:spPr>
          <a:xfrm>
            <a:off x="820976" y="600675"/>
            <a:ext cx="8151223" cy="707886"/>
          </a:xfrm>
          <a:prstGeom prst="rect">
            <a:avLst/>
          </a:prstGeom>
          <a:noFill/>
        </p:spPr>
        <p:txBody>
          <a:bodyPr wrap="square" rtlCol="0">
            <a:spAutoFit/>
          </a:bodyPr>
          <a:lstStyle/>
          <a:p>
            <a:r>
              <a:rPr lang="en-US" sz="4000" dirty="0"/>
              <a:t>What is Culture? </a:t>
            </a:r>
          </a:p>
        </p:txBody>
      </p:sp>
    </p:spTree>
    <p:extLst>
      <p:ext uri="{BB962C8B-B14F-4D97-AF65-F5344CB8AC3E}">
        <p14:creationId xmlns:p14="http://schemas.microsoft.com/office/powerpoint/2010/main" val="39148849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547359" y="1637293"/>
            <a:ext cx="5564778" cy="3539430"/>
          </a:xfrm>
          <a:prstGeom prst="rect">
            <a:avLst/>
          </a:prstGeom>
        </p:spPr>
        <p:txBody>
          <a:bodyPr wrap="square">
            <a:spAutoFit/>
          </a:bodyPr>
          <a:lstStyle/>
          <a:p>
            <a:r>
              <a:rPr lang="en-US" sz="3200" dirty="0"/>
              <a:t>Uses the “cultural knowledge, prior experiences, frames of reference, and performance styles of ethnically diverse students to make learning encounters more relevant to and effective for them”</a:t>
            </a:r>
          </a:p>
        </p:txBody>
      </p:sp>
      <p:sp>
        <p:nvSpPr>
          <p:cNvPr id="7" name="TextBox 6"/>
          <p:cNvSpPr txBox="1"/>
          <p:nvPr/>
        </p:nvSpPr>
        <p:spPr>
          <a:xfrm>
            <a:off x="307170" y="374253"/>
            <a:ext cx="9542224" cy="707886"/>
          </a:xfrm>
          <a:prstGeom prst="rect">
            <a:avLst/>
          </a:prstGeom>
          <a:noFill/>
        </p:spPr>
        <p:txBody>
          <a:bodyPr wrap="square" rtlCol="0">
            <a:spAutoFit/>
          </a:bodyPr>
          <a:lstStyle/>
          <a:p>
            <a:r>
              <a:rPr lang="en-US" sz="4000" dirty="0"/>
              <a:t>What is Culturally Relevant Programming? </a:t>
            </a:r>
          </a:p>
        </p:txBody>
      </p:sp>
      <p:sp>
        <p:nvSpPr>
          <p:cNvPr id="8" name="Rectangle 7"/>
          <p:cNvSpPr/>
          <p:nvPr/>
        </p:nvSpPr>
        <p:spPr>
          <a:xfrm>
            <a:off x="5551713" y="5270212"/>
            <a:ext cx="6096000" cy="923330"/>
          </a:xfrm>
          <a:prstGeom prst="rect">
            <a:avLst/>
          </a:prstGeom>
        </p:spPr>
        <p:txBody>
          <a:bodyPr>
            <a:spAutoFit/>
          </a:bodyPr>
          <a:lstStyle/>
          <a:p>
            <a:r>
              <a:rPr lang="en-US" dirty="0"/>
              <a:t>Gay, G. (2000). Culturally Responsive Teaching : Theory, Research, and Practice (Multicultural Education Series, No. 8). New York: Teachers College Press.</a:t>
            </a:r>
          </a:p>
        </p:txBody>
      </p:sp>
      <p:pic>
        <p:nvPicPr>
          <p:cNvPr id="9" name="Picture 8"/>
          <p:cNvPicPr>
            <a:picLocks noChangeAspect="1"/>
          </p:cNvPicPr>
          <p:nvPr/>
        </p:nvPicPr>
        <p:blipFill>
          <a:blip r:embed="rId2"/>
          <a:stretch>
            <a:fillRect/>
          </a:stretch>
        </p:blipFill>
        <p:spPr>
          <a:xfrm>
            <a:off x="307170" y="2194642"/>
            <a:ext cx="5398641" cy="3350430"/>
          </a:xfrm>
          <a:prstGeom prst="rect">
            <a:avLst/>
          </a:prstGeom>
        </p:spPr>
      </p:pic>
    </p:spTree>
    <p:extLst>
      <p:ext uri="{BB962C8B-B14F-4D97-AF65-F5344CB8AC3E}">
        <p14:creationId xmlns:p14="http://schemas.microsoft.com/office/powerpoint/2010/main" val="20599063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07170" y="374253"/>
            <a:ext cx="9542224" cy="707886"/>
          </a:xfrm>
          <a:prstGeom prst="rect">
            <a:avLst/>
          </a:prstGeom>
          <a:noFill/>
        </p:spPr>
        <p:txBody>
          <a:bodyPr wrap="square" rtlCol="0">
            <a:spAutoFit/>
          </a:bodyPr>
          <a:lstStyle/>
          <a:p>
            <a:r>
              <a:rPr lang="en-US" sz="4000" dirty="0"/>
              <a:t>Ideas to consider…..</a:t>
            </a:r>
          </a:p>
        </p:txBody>
      </p:sp>
      <p:pic>
        <p:nvPicPr>
          <p:cNvPr id="2" name="Picture 1"/>
          <p:cNvPicPr>
            <a:picLocks noChangeAspect="1"/>
          </p:cNvPicPr>
          <p:nvPr/>
        </p:nvPicPr>
        <p:blipFill>
          <a:blip r:embed="rId2"/>
          <a:stretch>
            <a:fillRect/>
          </a:stretch>
        </p:blipFill>
        <p:spPr>
          <a:xfrm>
            <a:off x="441356" y="1702779"/>
            <a:ext cx="3889585" cy="4218798"/>
          </a:xfrm>
          <a:prstGeom prst="rect">
            <a:avLst/>
          </a:prstGeom>
        </p:spPr>
      </p:pic>
      <p:sp>
        <p:nvSpPr>
          <p:cNvPr id="4" name="TextBox 3"/>
          <p:cNvSpPr txBox="1"/>
          <p:nvPr/>
        </p:nvSpPr>
        <p:spPr>
          <a:xfrm>
            <a:off x="4946469" y="1428205"/>
            <a:ext cx="6792686" cy="6032421"/>
          </a:xfrm>
          <a:prstGeom prst="rect">
            <a:avLst/>
          </a:prstGeom>
          <a:noFill/>
        </p:spPr>
        <p:txBody>
          <a:bodyPr wrap="square" rtlCol="0">
            <a:spAutoFit/>
          </a:bodyPr>
          <a:lstStyle/>
          <a:p>
            <a:r>
              <a:rPr lang="en-US" sz="2800" dirty="0"/>
              <a:t>-Understand and identify your cultural identity  </a:t>
            </a:r>
          </a:p>
          <a:p>
            <a:r>
              <a:rPr lang="en-US" sz="2800" dirty="0"/>
              <a:t>-Examine your assumptions about teaching diverse populations</a:t>
            </a:r>
          </a:p>
          <a:p>
            <a:r>
              <a:rPr lang="en-US" sz="2800" dirty="0"/>
              <a:t>-Learn about the cultural identities, practices, history, and norms of your target audience</a:t>
            </a:r>
          </a:p>
          <a:p>
            <a:pPr lvl="0"/>
            <a:r>
              <a:rPr lang="en-US" sz="2800" dirty="0"/>
              <a:t>-Identify &amp; include diverse voices of history, theories, &amp; experiences in your curriculum &amp; teaching materials. </a:t>
            </a:r>
          </a:p>
          <a:p>
            <a:r>
              <a:rPr lang="en-US" sz="2800" dirty="0"/>
              <a:t>-Incorporate multicultural information, resources, and materials </a:t>
            </a:r>
          </a:p>
          <a:p>
            <a:pPr lvl="0"/>
            <a:endParaRPr lang="en-US" sz="2400" dirty="0"/>
          </a:p>
          <a:p>
            <a:endParaRPr lang="en-US" dirty="0"/>
          </a:p>
          <a:p>
            <a:endParaRPr lang="en-US" dirty="0"/>
          </a:p>
          <a:p>
            <a:endParaRPr lang="en-US" dirty="0"/>
          </a:p>
        </p:txBody>
      </p:sp>
    </p:spTree>
    <p:extLst>
      <p:ext uri="{BB962C8B-B14F-4D97-AF65-F5344CB8AC3E}">
        <p14:creationId xmlns:p14="http://schemas.microsoft.com/office/powerpoint/2010/main" val="41835232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1F79E-3C83-2845-9215-3BC64BA6527B}"/>
              </a:ext>
            </a:extLst>
          </p:cNvPr>
          <p:cNvSpPr>
            <a:spLocks noGrp="1"/>
          </p:cNvSpPr>
          <p:nvPr>
            <p:ph type="title"/>
          </p:nvPr>
        </p:nvSpPr>
        <p:spPr/>
        <p:txBody>
          <a:bodyPr>
            <a:normAutofit/>
          </a:bodyPr>
          <a:lstStyle/>
          <a:p>
            <a:r>
              <a:rPr lang="en-US" b="1" dirty="0">
                <a:solidFill>
                  <a:schemeClr val="accent1"/>
                </a:solidFill>
                <a:latin typeface="+mn-lt"/>
              </a:rPr>
              <a:t>Script and storyboard</a:t>
            </a:r>
          </a:p>
        </p:txBody>
      </p:sp>
      <p:sp>
        <p:nvSpPr>
          <p:cNvPr id="3" name="Content Placeholder 2">
            <a:extLst>
              <a:ext uri="{FF2B5EF4-FFF2-40B4-BE49-F238E27FC236}">
                <a16:creationId xmlns:a16="http://schemas.microsoft.com/office/drawing/2014/main" id="{B87C180B-38C4-4742-B16C-76C0C8EF577C}"/>
              </a:ext>
            </a:extLst>
          </p:cNvPr>
          <p:cNvSpPr>
            <a:spLocks noGrp="1"/>
          </p:cNvSpPr>
          <p:nvPr>
            <p:ph idx="1"/>
          </p:nvPr>
        </p:nvSpPr>
        <p:spPr>
          <a:xfrm>
            <a:off x="838200" y="1825625"/>
            <a:ext cx="11184924" cy="4351338"/>
          </a:xfrm>
        </p:spPr>
        <p:txBody>
          <a:bodyPr/>
          <a:lstStyle/>
          <a:p>
            <a:pPr marL="0" indent="0">
              <a:buNone/>
            </a:pPr>
            <a:r>
              <a:rPr lang="en-US" dirty="0"/>
              <a:t>Disclaimer:</a:t>
            </a:r>
          </a:p>
          <a:p>
            <a:pPr marL="0" indent="0">
              <a:buNone/>
            </a:pPr>
            <a:r>
              <a:rPr lang="en-US" dirty="0"/>
              <a:t>Parts of content adapted from </a:t>
            </a:r>
          </a:p>
          <a:p>
            <a:pPr>
              <a:buFontTx/>
              <a:buChar char="-"/>
            </a:pPr>
            <a:r>
              <a:rPr lang="en-US" sz="2400" dirty="0"/>
              <a:t>Lee </a:t>
            </a:r>
            <a:r>
              <a:rPr lang="en-US" sz="2400" dirty="0" err="1"/>
              <a:t>LeFever</a:t>
            </a:r>
            <a:r>
              <a:rPr lang="en-US" sz="2400" dirty="0"/>
              <a:t> founder of Common Craft and the author of </a:t>
            </a:r>
            <a:r>
              <a:rPr lang="en-US" sz="2400" i="1" dirty="0">
                <a:hlinkClick r:id="rId3" tooltip="The Art of Explanation"/>
              </a:rPr>
              <a:t>The Art of Explanation – Making Your Ideas, Products and Services Easy to Understand</a:t>
            </a:r>
            <a:r>
              <a:rPr lang="en-US" sz="2400" dirty="0"/>
              <a:t>.</a:t>
            </a:r>
          </a:p>
          <a:p>
            <a:pPr>
              <a:buFontTx/>
              <a:buChar char="-"/>
            </a:pPr>
            <a:r>
              <a:rPr lang="en-US" sz="2400" dirty="0"/>
              <a:t>What is a storyboard and why do you need one? (</a:t>
            </a:r>
            <a:r>
              <a:rPr lang="en-US" sz="2400" dirty="0">
                <a:hlinkClick r:id="rId4"/>
              </a:rPr>
              <a:t>https://www.vyond.com/resources/what-is-a-storyboard-and-why-do-you-need-one/</a:t>
            </a:r>
            <a:r>
              <a:rPr lang="en-US" sz="2400" dirty="0"/>
              <a:t>)</a:t>
            </a:r>
          </a:p>
          <a:p>
            <a:pPr>
              <a:buFontTx/>
              <a:buChar char="-"/>
            </a:pPr>
            <a:endParaRPr lang="en-US" dirty="0"/>
          </a:p>
          <a:p>
            <a:pPr marL="0" indent="0">
              <a:buNone/>
            </a:pPr>
            <a:endParaRPr lang="en-US" dirty="0"/>
          </a:p>
        </p:txBody>
      </p:sp>
    </p:spTree>
    <p:extLst>
      <p:ext uri="{BB962C8B-B14F-4D97-AF65-F5344CB8AC3E}">
        <p14:creationId xmlns:p14="http://schemas.microsoft.com/office/powerpoint/2010/main" val="23397446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533DB-78CF-3141-B939-0C8B2601C63B}"/>
              </a:ext>
            </a:extLst>
          </p:cNvPr>
          <p:cNvSpPr>
            <a:spLocks noGrp="1"/>
          </p:cNvSpPr>
          <p:nvPr>
            <p:ph type="title"/>
          </p:nvPr>
        </p:nvSpPr>
        <p:spPr/>
        <p:txBody>
          <a:bodyPr>
            <a:normAutofit/>
          </a:bodyPr>
          <a:lstStyle/>
          <a:p>
            <a:r>
              <a:rPr lang="en-US" b="1" dirty="0">
                <a:solidFill>
                  <a:schemeClr val="accent1"/>
                </a:solidFill>
                <a:latin typeface="+mn-lt"/>
              </a:rPr>
              <a:t>Script - how to start? </a:t>
            </a:r>
          </a:p>
        </p:txBody>
      </p:sp>
      <p:sp>
        <p:nvSpPr>
          <p:cNvPr id="3" name="Content Placeholder 2">
            <a:extLst>
              <a:ext uri="{FF2B5EF4-FFF2-40B4-BE49-F238E27FC236}">
                <a16:creationId xmlns:a16="http://schemas.microsoft.com/office/drawing/2014/main" id="{564B942D-43FC-284A-887F-D8E797A05285}"/>
              </a:ext>
            </a:extLst>
          </p:cNvPr>
          <p:cNvSpPr>
            <a:spLocks noGrp="1"/>
          </p:cNvSpPr>
          <p:nvPr>
            <p:ph idx="1"/>
          </p:nvPr>
        </p:nvSpPr>
        <p:spPr>
          <a:xfrm>
            <a:off x="838199" y="1815456"/>
            <a:ext cx="10653585" cy="3942793"/>
          </a:xfrm>
        </p:spPr>
        <p:txBody>
          <a:bodyPr>
            <a:normAutofit/>
          </a:bodyPr>
          <a:lstStyle/>
          <a:p>
            <a:pPr marL="0" indent="0">
              <a:buNone/>
            </a:pPr>
            <a:r>
              <a:rPr lang="en-US" sz="3000" b="1" dirty="0"/>
              <a:t>Create a list of the essential information  </a:t>
            </a:r>
          </a:p>
          <a:p>
            <a:r>
              <a:rPr lang="en-US" sz="2600" b="1" dirty="0"/>
              <a:t>What</a:t>
            </a:r>
            <a:r>
              <a:rPr lang="en-US" sz="2600" dirty="0"/>
              <a:t> your audience need to understand and </a:t>
            </a:r>
            <a:r>
              <a:rPr lang="en-US" sz="2600" b="1" dirty="0"/>
              <a:t>why</a:t>
            </a:r>
            <a:r>
              <a:rPr lang="en-US" sz="2600" dirty="0"/>
              <a:t>?</a:t>
            </a:r>
          </a:p>
          <a:p>
            <a:r>
              <a:rPr lang="en-US" sz="2600" dirty="0"/>
              <a:t>What key points (or steps) can you communicate that will serve that need?</a:t>
            </a:r>
          </a:p>
          <a:p>
            <a:r>
              <a:rPr lang="en-US" sz="2600" dirty="0"/>
              <a:t>What do you want your audience to do once they understand? </a:t>
            </a:r>
          </a:p>
          <a:p>
            <a:pPr marL="0" indent="0">
              <a:buNone/>
            </a:pPr>
            <a:endParaRPr lang="en-US" dirty="0"/>
          </a:p>
          <a:p>
            <a:pPr lvl="1">
              <a:buFont typeface="Symbol" pitchFamily="2" charset="2"/>
              <a:buChar char="Þ"/>
            </a:pPr>
            <a:r>
              <a:rPr lang="en-US" sz="3200" b="1" dirty="0"/>
              <a:t> start writing</a:t>
            </a:r>
          </a:p>
          <a:p>
            <a:pPr marL="0" indent="0">
              <a:buNone/>
            </a:pPr>
            <a:r>
              <a:rPr lang="en-US" sz="2600" dirty="0"/>
              <a:t>writing down an explanation helps you understand it better</a:t>
            </a:r>
            <a:endParaRPr lang="en-US" sz="2600" b="1" dirty="0"/>
          </a:p>
        </p:txBody>
      </p:sp>
      <p:pic>
        <p:nvPicPr>
          <p:cNvPr id="1028" name="Picture 4" descr="Image result for script">
            <a:extLst>
              <a:ext uri="{FF2B5EF4-FFF2-40B4-BE49-F238E27FC236}">
                <a16:creationId xmlns:a16="http://schemas.microsoft.com/office/drawing/2014/main" id="{5EB7AA6E-E7E7-B241-97D5-64B0B289298B}"/>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805048" y="172102"/>
            <a:ext cx="3230434" cy="21509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33876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6F496-73F4-9E4B-AECD-133F529156F2}"/>
              </a:ext>
            </a:extLst>
          </p:cNvPr>
          <p:cNvSpPr>
            <a:spLocks noGrp="1"/>
          </p:cNvSpPr>
          <p:nvPr>
            <p:ph type="title"/>
          </p:nvPr>
        </p:nvSpPr>
        <p:spPr/>
        <p:txBody>
          <a:bodyPr>
            <a:normAutofit/>
          </a:bodyPr>
          <a:lstStyle/>
          <a:p>
            <a:r>
              <a:rPr lang="en-US" b="1" dirty="0">
                <a:solidFill>
                  <a:schemeClr val="accent1"/>
                </a:solidFill>
                <a:latin typeface="+mn-lt"/>
              </a:rPr>
              <a:t>Framework for your script</a:t>
            </a:r>
          </a:p>
        </p:txBody>
      </p:sp>
      <p:sp>
        <p:nvSpPr>
          <p:cNvPr id="3" name="Content Placeholder 2">
            <a:extLst>
              <a:ext uri="{FF2B5EF4-FFF2-40B4-BE49-F238E27FC236}">
                <a16:creationId xmlns:a16="http://schemas.microsoft.com/office/drawing/2014/main" id="{4DAD20F0-57AD-904D-BF7B-A18C14FE7DFA}"/>
              </a:ext>
            </a:extLst>
          </p:cNvPr>
          <p:cNvSpPr>
            <a:spLocks noGrp="1"/>
          </p:cNvSpPr>
          <p:nvPr>
            <p:ph idx="1"/>
          </p:nvPr>
        </p:nvSpPr>
        <p:spPr>
          <a:xfrm>
            <a:off x="838199" y="1825625"/>
            <a:ext cx="10515599" cy="4525748"/>
          </a:xfrm>
        </p:spPr>
        <p:txBody>
          <a:bodyPr>
            <a:normAutofit/>
          </a:bodyPr>
          <a:lstStyle/>
          <a:p>
            <a:pPr>
              <a:spcBef>
                <a:spcPts val="1200"/>
              </a:spcBef>
            </a:pPr>
            <a:r>
              <a:rPr lang="en-US" b="1" dirty="0"/>
              <a:t>Build context</a:t>
            </a:r>
            <a:endParaRPr lang="en-US" dirty="0"/>
          </a:p>
          <a:p>
            <a:pPr>
              <a:spcBef>
                <a:spcPts val="1200"/>
              </a:spcBef>
            </a:pPr>
            <a:r>
              <a:rPr lang="en-US" b="1" dirty="0"/>
              <a:t>Tell story</a:t>
            </a:r>
            <a:r>
              <a:rPr lang="en-US" dirty="0"/>
              <a:t> </a:t>
            </a:r>
          </a:p>
          <a:p>
            <a:pPr>
              <a:spcBef>
                <a:spcPts val="1200"/>
              </a:spcBef>
            </a:pPr>
            <a:r>
              <a:rPr lang="en-US" b="1" dirty="0"/>
              <a:t>Make connections</a:t>
            </a:r>
            <a:endParaRPr lang="en-US" dirty="0"/>
          </a:p>
          <a:p>
            <a:pPr>
              <a:spcBef>
                <a:spcPts val="1200"/>
              </a:spcBef>
            </a:pPr>
            <a:r>
              <a:rPr lang="en-US" b="1" dirty="0"/>
              <a:t>Describe the steps and why they matter </a:t>
            </a:r>
          </a:p>
          <a:p>
            <a:pPr>
              <a:spcBef>
                <a:spcPts val="1200"/>
              </a:spcBef>
            </a:pPr>
            <a:r>
              <a:rPr lang="en-US" b="1" dirty="0"/>
              <a:t>Call to action </a:t>
            </a:r>
          </a:p>
          <a:p>
            <a:pPr lvl="1">
              <a:spcBef>
                <a:spcPts val="1200"/>
              </a:spcBef>
            </a:pPr>
            <a:r>
              <a:rPr lang="en-US" dirty="0"/>
              <a:t>Visit website, download an app, share the video, or? </a:t>
            </a:r>
          </a:p>
        </p:txBody>
      </p:sp>
      <p:pic>
        <p:nvPicPr>
          <p:cNvPr id="4" name="Picture 2" descr="Image result for story">
            <a:extLst>
              <a:ext uri="{FF2B5EF4-FFF2-40B4-BE49-F238E27FC236}">
                <a16:creationId xmlns:a16="http://schemas.microsoft.com/office/drawing/2014/main" id="{F1A9985F-F721-6343-88A2-A7E65BFC9288}"/>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515430" y="1690688"/>
            <a:ext cx="2987086" cy="1086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14287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A9B16-007B-DA46-BFA4-D6C3FD67F75F}"/>
              </a:ext>
            </a:extLst>
          </p:cNvPr>
          <p:cNvSpPr>
            <a:spLocks noGrp="1"/>
          </p:cNvSpPr>
          <p:nvPr>
            <p:ph type="title"/>
          </p:nvPr>
        </p:nvSpPr>
        <p:spPr/>
        <p:txBody>
          <a:bodyPr>
            <a:normAutofit/>
          </a:bodyPr>
          <a:lstStyle/>
          <a:p>
            <a:r>
              <a:rPr lang="en-US" b="1" dirty="0">
                <a:solidFill>
                  <a:schemeClr val="accent1"/>
                </a:solidFill>
                <a:latin typeface="+mn-lt"/>
              </a:rPr>
              <a:t>Script do’s and don’ts</a:t>
            </a:r>
            <a:endParaRPr lang="en-US" dirty="0">
              <a:latin typeface="+mn-lt"/>
            </a:endParaRPr>
          </a:p>
        </p:txBody>
      </p:sp>
      <p:sp>
        <p:nvSpPr>
          <p:cNvPr id="3" name="Content Placeholder 2">
            <a:extLst>
              <a:ext uri="{FF2B5EF4-FFF2-40B4-BE49-F238E27FC236}">
                <a16:creationId xmlns:a16="http://schemas.microsoft.com/office/drawing/2014/main" id="{2C1AF816-2980-5E4F-80AD-6163D0D72BD5}"/>
              </a:ext>
            </a:extLst>
          </p:cNvPr>
          <p:cNvSpPr>
            <a:spLocks noGrp="1"/>
          </p:cNvSpPr>
          <p:nvPr>
            <p:ph idx="1"/>
          </p:nvPr>
        </p:nvSpPr>
        <p:spPr/>
        <p:txBody>
          <a:bodyPr>
            <a:normAutofit lnSpcReduction="10000"/>
          </a:bodyPr>
          <a:lstStyle/>
          <a:p>
            <a:r>
              <a:rPr lang="en-US" dirty="0"/>
              <a:t>Introduce appropriately your character(s)</a:t>
            </a:r>
          </a:p>
          <a:p>
            <a:r>
              <a:rPr lang="en-US" dirty="0"/>
              <a:t>For 3 minutes video, limit your script  to 400-500 words</a:t>
            </a:r>
          </a:p>
          <a:p>
            <a:r>
              <a:rPr lang="en-US" dirty="0"/>
              <a:t>Read it aloud</a:t>
            </a:r>
          </a:p>
          <a:p>
            <a:r>
              <a:rPr lang="en-US" dirty="0"/>
              <a:t>Limit the use of abbreviations</a:t>
            </a:r>
          </a:p>
          <a:p>
            <a:r>
              <a:rPr lang="en-US" dirty="0"/>
              <a:t>Use video to show not just to tell</a:t>
            </a:r>
          </a:p>
          <a:p>
            <a:r>
              <a:rPr lang="en-US" dirty="0"/>
              <a:t>Script is easy to share and get feedback!</a:t>
            </a:r>
          </a:p>
          <a:p>
            <a:endParaRPr lang="en-US" dirty="0"/>
          </a:p>
          <a:p>
            <a:pPr marL="0" indent="0">
              <a:buNone/>
            </a:pPr>
            <a:r>
              <a:rPr lang="en-US" dirty="0"/>
              <a:t>One important decision to make: </a:t>
            </a:r>
          </a:p>
          <a:p>
            <a:pPr marL="0" indent="0">
              <a:buNone/>
            </a:pPr>
            <a:r>
              <a:rPr lang="en-US" dirty="0"/>
              <a:t>Will you record audio and video simultaneously or do a voice over?</a:t>
            </a:r>
          </a:p>
          <a:p>
            <a:pPr marL="0" indent="0">
              <a:buNone/>
            </a:pPr>
            <a:endParaRPr lang="en-US" dirty="0"/>
          </a:p>
        </p:txBody>
      </p:sp>
      <p:pic>
        <p:nvPicPr>
          <p:cNvPr id="9218" name="Picture 2" descr="Image result for do's and don'ts">
            <a:extLst>
              <a:ext uri="{FF2B5EF4-FFF2-40B4-BE49-F238E27FC236}">
                <a16:creationId xmlns:a16="http://schemas.microsoft.com/office/drawing/2014/main" id="{6B00A10F-3B80-824E-BAF3-ACF53688C866}"/>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9727342" y="437078"/>
            <a:ext cx="2071406" cy="203744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3204DA1C-BD9B-C943-B7D6-3BEBFFFE3CD7}"/>
              </a:ext>
            </a:extLst>
          </p:cNvPr>
          <p:cNvSpPr/>
          <p:nvPr/>
        </p:nvSpPr>
        <p:spPr>
          <a:xfrm>
            <a:off x="515389" y="4904509"/>
            <a:ext cx="11022676" cy="12724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1004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46037-74BA-F248-BCD7-B9C281874C5B}"/>
              </a:ext>
            </a:extLst>
          </p:cNvPr>
          <p:cNvSpPr>
            <a:spLocks noGrp="1"/>
          </p:cNvSpPr>
          <p:nvPr>
            <p:ph type="title"/>
          </p:nvPr>
        </p:nvSpPr>
        <p:spPr/>
        <p:txBody>
          <a:bodyPr>
            <a:normAutofit/>
          </a:bodyPr>
          <a:lstStyle/>
          <a:p>
            <a:r>
              <a:rPr lang="en-US" sz="3600" b="1" dirty="0"/>
              <a:t>Why bother with video?</a:t>
            </a:r>
            <a:endParaRPr lang="en-US" dirty="0"/>
          </a:p>
        </p:txBody>
      </p:sp>
      <p:pic>
        <p:nvPicPr>
          <p:cNvPr id="9" name="Picture 4" descr="https://lh4.googleusercontent.com/uFuhqAifM2acNctS-qutdz1G_3nXJGbPwkoi8bk0_-4_i-SHRKi7fTOn3_kQHUsZxucKJWTfDd0ohYUabsm9atGFXGsIGpzLSmTGfDVJpgQNDwF2hpHTqTxCjGS1QZnQoDDRyala"/>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536769" y="121919"/>
            <a:ext cx="1379870" cy="95939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File:YouTube Logo 2017.svg - Wikimedia Commons"/>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3887" y="1792889"/>
            <a:ext cx="5561162" cy="1238227"/>
          </a:xfrm>
          <a:prstGeom prst="rect">
            <a:avLst/>
          </a:prstGeom>
        </p:spPr>
      </p:pic>
      <p:sp>
        <p:nvSpPr>
          <p:cNvPr id="18" name="Content Placeholder 2"/>
          <p:cNvSpPr>
            <a:spLocks noGrp="1"/>
          </p:cNvSpPr>
          <p:nvPr>
            <p:ph idx="1"/>
          </p:nvPr>
        </p:nvSpPr>
        <p:spPr>
          <a:xfrm>
            <a:off x="682937" y="3291065"/>
            <a:ext cx="4905183" cy="2518913"/>
          </a:xfrm>
        </p:spPr>
        <p:txBody>
          <a:bodyPr>
            <a:normAutofit fontScale="85000" lnSpcReduction="10000"/>
          </a:bodyPr>
          <a:lstStyle/>
          <a:p>
            <a:pPr marL="0" indent="0">
              <a:buNone/>
            </a:pPr>
            <a:r>
              <a:rPr lang="en-US" dirty="0"/>
              <a:t>There are different Video types: e.g.,</a:t>
            </a:r>
          </a:p>
          <a:p>
            <a:r>
              <a:rPr lang="en-US" dirty="0"/>
              <a:t>Product Review</a:t>
            </a:r>
          </a:p>
          <a:p>
            <a:r>
              <a:rPr lang="en-US" dirty="0"/>
              <a:t>Educational Videos (e.g., DIY) </a:t>
            </a:r>
          </a:p>
          <a:p>
            <a:r>
              <a:rPr lang="en-US" dirty="0"/>
              <a:t>Vlogs</a:t>
            </a:r>
          </a:p>
          <a:p>
            <a:r>
              <a:rPr lang="en-US" dirty="0"/>
              <a:t>Gaming</a:t>
            </a:r>
          </a:p>
          <a:p>
            <a:r>
              <a:rPr lang="en-US" dirty="0"/>
              <a:t>Sport</a:t>
            </a:r>
          </a:p>
          <a:p>
            <a:endParaRPr lang="en-US" dirty="0"/>
          </a:p>
          <a:p>
            <a:pPr marL="0" indent="0">
              <a:buNone/>
            </a:pPr>
            <a:endParaRPr lang="en-US" dirty="0"/>
          </a:p>
        </p:txBody>
      </p:sp>
      <p:sp>
        <p:nvSpPr>
          <p:cNvPr id="19" name="Content Placeholder 2"/>
          <p:cNvSpPr txBox="1">
            <a:spLocks/>
          </p:cNvSpPr>
          <p:nvPr/>
        </p:nvSpPr>
        <p:spPr>
          <a:xfrm>
            <a:off x="6616774" y="3316775"/>
            <a:ext cx="4885798" cy="1001743"/>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Where do Educational videos fall in terms of views? #10? # 5? #20?</a:t>
            </a:r>
          </a:p>
        </p:txBody>
      </p:sp>
      <p:sp>
        <p:nvSpPr>
          <p:cNvPr id="20" name="Content Placeholder 2"/>
          <p:cNvSpPr txBox="1">
            <a:spLocks/>
          </p:cNvSpPr>
          <p:nvPr/>
        </p:nvSpPr>
        <p:spPr>
          <a:xfrm>
            <a:off x="8231769" y="4458968"/>
            <a:ext cx="1569636" cy="106445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7200" dirty="0"/>
              <a:t>#2</a:t>
            </a:r>
          </a:p>
        </p:txBody>
      </p:sp>
      <p:pic>
        <p:nvPicPr>
          <p:cNvPr id="5" name="Picture 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196142" y="5871891"/>
            <a:ext cx="9525000" cy="752475"/>
          </a:xfrm>
          <a:prstGeom prst="rect">
            <a:avLst/>
          </a:prstGeom>
        </p:spPr>
      </p:pic>
    </p:spTree>
    <p:extLst>
      <p:ext uri="{BB962C8B-B14F-4D97-AF65-F5344CB8AC3E}">
        <p14:creationId xmlns:p14="http://schemas.microsoft.com/office/powerpoint/2010/main" val="3362526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392E6A06-45F4-124D-B970-43C67CEA3175}"/>
              </a:ext>
            </a:extLst>
          </p:cNvPr>
          <p:cNvGraphicFramePr>
            <a:graphicFrameLocks noGrp="1"/>
          </p:cNvGraphicFramePr>
          <p:nvPr/>
        </p:nvGraphicFramePr>
        <p:xfrm>
          <a:off x="247135" y="168996"/>
          <a:ext cx="11368216" cy="6402327"/>
        </p:xfrm>
        <a:graphic>
          <a:graphicData uri="http://schemas.openxmlformats.org/drawingml/2006/table">
            <a:tbl>
              <a:tblPr firstRow="1" firstCol="1" bandRow="1">
                <a:tableStyleId>{5C22544A-7EE6-4342-B048-85BDC9FD1C3A}</a:tableStyleId>
              </a:tblPr>
              <a:tblGrid>
                <a:gridCol w="11368216">
                  <a:extLst>
                    <a:ext uri="{9D8B030D-6E8A-4147-A177-3AD203B41FA5}">
                      <a16:colId xmlns:a16="http://schemas.microsoft.com/office/drawing/2014/main" val="638950419"/>
                    </a:ext>
                  </a:extLst>
                </a:gridCol>
              </a:tblGrid>
              <a:tr h="733047">
                <a:tc>
                  <a:txBody>
                    <a:bodyPr/>
                    <a:lstStyle/>
                    <a:p>
                      <a:pPr marL="0" marR="0" lvl="0" indent="0" algn="l" defTabSz="914400" rtl="0" eaLnBrk="1" fontAlgn="auto" latinLnBrk="0" hangingPunct="1">
                        <a:lnSpc>
                          <a:spcPct val="100000"/>
                        </a:lnSpc>
                        <a:spcBef>
                          <a:spcPts val="600"/>
                        </a:spcBef>
                        <a:spcAft>
                          <a:spcPts val="600"/>
                        </a:spcAft>
                        <a:buClrTx/>
                        <a:buSzTx/>
                        <a:buFontTx/>
                        <a:buNone/>
                        <a:tabLst>
                          <a:tab pos="139700" algn="l"/>
                          <a:tab pos="457200" algn="l"/>
                        </a:tabLst>
                        <a:defRPr/>
                      </a:pPr>
                      <a:r>
                        <a:rPr lang="en-US" sz="2800" dirty="0">
                          <a:solidFill>
                            <a:schemeClr val="accent4">
                              <a:lumMod val="20000"/>
                              <a:lumOff val="80000"/>
                            </a:schemeClr>
                          </a:solidFill>
                          <a:effectLst/>
                        </a:rPr>
                        <a:t>Script – Identification of parasitized alfalfa caterpillars</a:t>
                      </a:r>
                      <a:endParaRPr lang="en-US" sz="2800" dirty="0"/>
                    </a:p>
                  </a:txBody>
                  <a:tcPr marL="68580" marR="68580" marT="0" marB="0" anchor="ctr"/>
                </a:tc>
                <a:extLst>
                  <a:ext uri="{0D108BD9-81ED-4DB2-BD59-A6C34878D82A}">
                    <a16:rowId xmlns:a16="http://schemas.microsoft.com/office/drawing/2014/main" val="3369435739"/>
                  </a:ext>
                </a:extLst>
              </a:tr>
              <a:tr h="1253122">
                <a:tc>
                  <a:txBody>
                    <a:bodyPr/>
                    <a:lstStyle/>
                    <a:p>
                      <a:pPr marL="137160" marR="0">
                        <a:spcBef>
                          <a:spcPts val="0"/>
                        </a:spcBef>
                        <a:spcAft>
                          <a:spcPts val="1800"/>
                        </a:spcAft>
                        <a:tabLst>
                          <a:tab pos="139700" algn="l"/>
                          <a:tab pos="457200" algn="l"/>
                        </a:tabLst>
                      </a:pPr>
                      <a:r>
                        <a:rPr lang="en-US" sz="2400" dirty="0">
                          <a:solidFill>
                            <a:schemeClr val="accent4">
                              <a:lumMod val="20000"/>
                              <a:lumOff val="80000"/>
                            </a:schemeClr>
                          </a:solidFill>
                          <a:effectLst/>
                        </a:rPr>
                        <a:t>I’m Rachael Long, farm advisor with UC Cooperative Extension in Yolo county.</a:t>
                      </a:r>
                    </a:p>
                    <a:p>
                      <a:pPr marL="137160" marR="0">
                        <a:spcBef>
                          <a:spcPts val="0"/>
                        </a:spcBef>
                        <a:spcAft>
                          <a:spcPts val="1800"/>
                        </a:spcAft>
                        <a:tabLst>
                          <a:tab pos="139700" algn="l"/>
                          <a:tab pos="457200" algn="l"/>
                        </a:tabLst>
                      </a:pPr>
                      <a:r>
                        <a:rPr lang="en-US" sz="2400" dirty="0">
                          <a:solidFill>
                            <a:schemeClr val="accent4">
                              <a:lumMod val="20000"/>
                              <a:lumOff val="80000"/>
                            </a:schemeClr>
                          </a:solidFill>
                          <a:effectLst/>
                        </a:rPr>
                        <a:t>In this video I’ll show you how to recognize caterpillars that have been parasitized by tiny wasps.</a:t>
                      </a:r>
                    </a:p>
                    <a:p>
                      <a:pPr marL="137160" marR="0" lvl="0" indent="0" algn="l" defTabSz="914400" rtl="0" eaLnBrk="1" fontAlgn="auto" latinLnBrk="0" hangingPunct="1">
                        <a:lnSpc>
                          <a:spcPct val="100000"/>
                        </a:lnSpc>
                        <a:spcBef>
                          <a:spcPts val="0"/>
                        </a:spcBef>
                        <a:spcAft>
                          <a:spcPts val="1800"/>
                        </a:spcAft>
                        <a:buClrTx/>
                        <a:buSzTx/>
                        <a:buFontTx/>
                        <a:buNone/>
                        <a:tabLst>
                          <a:tab pos="139700" algn="l"/>
                          <a:tab pos="457200" algn="l"/>
                        </a:tabLst>
                        <a:defRPr/>
                      </a:pPr>
                      <a:r>
                        <a:rPr lang="en-US" sz="2400" dirty="0">
                          <a:solidFill>
                            <a:schemeClr val="accent4">
                              <a:lumMod val="20000"/>
                              <a:lumOff val="80000"/>
                            </a:schemeClr>
                          </a:solidFill>
                          <a:effectLst/>
                        </a:rPr>
                        <a:t>Alfalfa caterpillars, western yellowstriped armyworms, and beet armyworms are key pests of alfalfa. Although these pests can cause significant economic damage to alfalfa, it’s not always necessary to use pesticides to get rid of them. There are naturally occurring parasites and predators in the field that can help reduce caterpillar numbers so that you can avoid unnecessary pesticide use. </a:t>
                      </a:r>
                    </a:p>
                    <a:p>
                      <a:pPr marL="137160" marR="0" lvl="0" indent="0" algn="l" defTabSz="914400" rtl="0" eaLnBrk="1" fontAlgn="auto" latinLnBrk="0" hangingPunct="1">
                        <a:lnSpc>
                          <a:spcPct val="100000"/>
                        </a:lnSpc>
                        <a:spcBef>
                          <a:spcPts val="0"/>
                        </a:spcBef>
                        <a:spcAft>
                          <a:spcPts val="1800"/>
                        </a:spcAft>
                        <a:buClrTx/>
                        <a:buSzTx/>
                        <a:buFontTx/>
                        <a:buNone/>
                        <a:tabLst>
                          <a:tab pos="139700" algn="l"/>
                          <a:tab pos="457200" algn="l"/>
                        </a:tabLst>
                        <a:defRPr/>
                      </a:pPr>
                      <a:r>
                        <a:rPr lang="en-US" sz="2400" dirty="0">
                          <a:solidFill>
                            <a:schemeClr val="accent4">
                              <a:lumMod val="20000"/>
                              <a:lumOff val="80000"/>
                            </a:schemeClr>
                          </a:solidFill>
                          <a:effectLst/>
                        </a:rPr>
                        <a:t>Regular monitoring of your field for the presence of alfalfa caterpillars and armyworms is essential for making good management decisions. To record the data about caterpillars collected in your sweep net, use the Monitoring form which can be downloaded from the UC IPM website.</a:t>
                      </a:r>
                    </a:p>
                    <a:p>
                      <a:pPr marL="137160" marR="0" lvl="0" indent="0" algn="l" defTabSz="914400" rtl="0" eaLnBrk="1" fontAlgn="auto" latinLnBrk="0" hangingPunct="1">
                        <a:lnSpc>
                          <a:spcPct val="100000"/>
                        </a:lnSpc>
                        <a:spcBef>
                          <a:spcPts val="0"/>
                        </a:spcBef>
                        <a:spcAft>
                          <a:spcPts val="1800"/>
                        </a:spcAft>
                        <a:buClrTx/>
                        <a:buSzTx/>
                        <a:buFontTx/>
                        <a:buNone/>
                        <a:tabLst>
                          <a:tab pos="139700" algn="l"/>
                          <a:tab pos="457200" algn="l"/>
                        </a:tabLst>
                        <a:defRPr/>
                      </a:pPr>
                      <a:r>
                        <a:rPr lang="en-US" sz="2400" dirty="0">
                          <a:solidFill>
                            <a:schemeClr val="accent4">
                              <a:lumMod val="20000"/>
                              <a:lumOff val="80000"/>
                            </a:schemeClr>
                          </a:solidFill>
                          <a:effectLst/>
                        </a:rPr>
                        <a:t>…..</a:t>
                      </a:r>
                    </a:p>
                  </a:txBody>
                  <a:tcPr marL="68580" marR="68580" marT="0" marB="0" anchor="ctr"/>
                </a:tc>
                <a:extLst>
                  <a:ext uri="{0D108BD9-81ED-4DB2-BD59-A6C34878D82A}">
                    <a16:rowId xmlns:a16="http://schemas.microsoft.com/office/drawing/2014/main" val="2480504633"/>
                  </a:ext>
                </a:extLst>
              </a:tr>
            </a:tbl>
          </a:graphicData>
        </a:graphic>
      </p:graphicFrame>
    </p:spTree>
    <p:extLst>
      <p:ext uri="{BB962C8B-B14F-4D97-AF65-F5344CB8AC3E}">
        <p14:creationId xmlns:p14="http://schemas.microsoft.com/office/powerpoint/2010/main" val="36347779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27E48-8050-0D41-B835-F8E4EBBEE606}"/>
              </a:ext>
            </a:extLst>
          </p:cNvPr>
          <p:cNvSpPr>
            <a:spLocks noGrp="1"/>
          </p:cNvSpPr>
          <p:nvPr>
            <p:ph type="title"/>
          </p:nvPr>
        </p:nvSpPr>
        <p:spPr/>
        <p:txBody>
          <a:bodyPr>
            <a:normAutofit/>
          </a:bodyPr>
          <a:lstStyle/>
          <a:p>
            <a:r>
              <a:rPr lang="en-US" b="1" dirty="0">
                <a:solidFill>
                  <a:schemeClr val="accent1"/>
                </a:solidFill>
                <a:latin typeface="+mn-lt"/>
              </a:rPr>
              <a:t>Storyboard</a:t>
            </a:r>
          </a:p>
        </p:txBody>
      </p:sp>
      <p:sp>
        <p:nvSpPr>
          <p:cNvPr id="3" name="Content Placeholder 2">
            <a:extLst>
              <a:ext uri="{FF2B5EF4-FFF2-40B4-BE49-F238E27FC236}">
                <a16:creationId xmlns:a16="http://schemas.microsoft.com/office/drawing/2014/main" id="{E5C3EFF9-1769-1B43-9137-4B113E42B752}"/>
              </a:ext>
            </a:extLst>
          </p:cNvPr>
          <p:cNvSpPr>
            <a:spLocks noGrp="1"/>
          </p:cNvSpPr>
          <p:nvPr>
            <p:ph idx="1"/>
          </p:nvPr>
        </p:nvSpPr>
        <p:spPr>
          <a:xfrm>
            <a:off x="838199" y="1504350"/>
            <a:ext cx="11036643" cy="4612245"/>
          </a:xfrm>
        </p:spPr>
        <p:txBody>
          <a:bodyPr>
            <a:normAutofit lnSpcReduction="10000"/>
          </a:bodyPr>
          <a:lstStyle/>
          <a:p>
            <a:pPr>
              <a:spcBef>
                <a:spcPts val="1600"/>
              </a:spcBef>
            </a:pPr>
            <a:r>
              <a:rPr lang="en-US" dirty="0"/>
              <a:t>Blueprint, a graphic representation of how your video will unfold, shot by shot [a comic book version of your </a:t>
            </a:r>
            <a:r>
              <a:rPr lang="en-US" b="1" dirty="0"/>
              <a:t>script</a:t>
            </a:r>
            <a:r>
              <a:rPr lang="en-US" dirty="0"/>
              <a:t>]</a:t>
            </a:r>
          </a:p>
          <a:p>
            <a:pPr>
              <a:spcBef>
                <a:spcPts val="1600"/>
              </a:spcBef>
            </a:pPr>
            <a:r>
              <a:rPr lang="en-US" dirty="0"/>
              <a:t>Divides your story into chunks/scenes, but also helps to keep it coherent</a:t>
            </a:r>
          </a:p>
          <a:p>
            <a:pPr>
              <a:spcBef>
                <a:spcPts val="1600"/>
              </a:spcBef>
            </a:pPr>
            <a:r>
              <a:rPr lang="en-US" dirty="0"/>
              <a:t>Guides what shots (and props or tools and other visuals*) you’ll need to create (and how to create them) =&gt; </a:t>
            </a:r>
            <a:r>
              <a:rPr lang="en-US" b="1" dirty="0"/>
              <a:t>excellent plan for production</a:t>
            </a:r>
          </a:p>
          <a:p>
            <a:pPr>
              <a:spcBef>
                <a:spcPts val="1600"/>
              </a:spcBef>
            </a:pPr>
            <a:r>
              <a:rPr lang="en-US" dirty="0"/>
              <a:t>Guides video editing – forces you to think about details ahead of time (e.g. scene transitions, zoom, text placement, etc.)</a:t>
            </a:r>
          </a:p>
          <a:p>
            <a:pPr>
              <a:spcBef>
                <a:spcPts val="1600"/>
              </a:spcBef>
            </a:pPr>
            <a:r>
              <a:rPr lang="en-US" dirty="0"/>
              <a:t>Helps to share and explain your vision for your video with others (=&gt; getting better feedback)</a:t>
            </a:r>
          </a:p>
          <a:p>
            <a:pPr>
              <a:spcBef>
                <a:spcPts val="1600"/>
              </a:spcBef>
            </a:pPr>
            <a:r>
              <a:rPr lang="en-US" dirty="0"/>
              <a:t>It is an extra step in planning but saves time in revisions later!</a:t>
            </a:r>
          </a:p>
          <a:p>
            <a:pPr marL="0" indent="0">
              <a:buNone/>
            </a:pPr>
            <a:endParaRPr lang="en-US" dirty="0"/>
          </a:p>
        </p:txBody>
      </p:sp>
      <p:sp>
        <p:nvSpPr>
          <p:cNvPr id="4" name="Rectangle 3">
            <a:extLst>
              <a:ext uri="{FF2B5EF4-FFF2-40B4-BE49-F238E27FC236}">
                <a16:creationId xmlns:a16="http://schemas.microsoft.com/office/drawing/2014/main" id="{2E5C5691-2292-8748-8982-2883AB51C9C0}"/>
              </a:ext>
            </a:extLst>
          </p:cNvPr>
          <p:cNvSpPr/>
          <p:nvPr/>
        </p:nvSpPr>
        <p:spPr>
          <a:xfrm>
            <a:off x="317156" y="6308209"/>
            <a:ext cx="8097795"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*Visuals - photos, slides, screencasts, schemes, animations, other video clips, etc.</a:t>
            </a:r>
          </a:p>
        </p:txBody>
      </p:sp>
      <p:sp>
        <p:nvSpPr>
          <p:cNvPr id="5" name="Rectangle 4">
            <a:extLst>
              <a:ext uri="{FF2B5EF4-FFF2-40B4-BE49-F238E27FC236}">
                <a16:creationId xmlns:a16="http://schemas.microsoft.com/office/drawing/2014/main" id="{FA840A27-98BF-D54B-BABB-E24C90D62513}"/>
              </a:ext>
            </a:extLst>
          </p:cNvPr>
          <p:cNvSpPr/>
          <p:nvPr/>
        </p:nvSpPr>
        <p:spPr>
          <a:xfrm>
            <a:off x="838199" y="2829913"/>
            <a:ext cx="11147855" cy="1948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33E22584-A517-D04E-BCB5-E8DE3B01A3A6}"/>
              </a:ext>
            </a:extLst>
          </p:cNvPr>
          <p:cNvSpPr/>
          <p:nvPr/>
        </p:nvSpPr>
        <p:spPr>
          <a:xfrm>
            <a:off x="838199" y="4591799"/>
            <a:ext cx="11147855" cy="15569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5269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0" nodeType="clickEffect">
                                  <p:stCondLst>
                                    <p:cond delay="0"/>
                                  </p:stCondLst>
                                  <p:childTnLst>
                                    <p:animEffect transition="out" filter="dissolv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2708BF-57C1-FF4D-8696-E9D19E7BE65A}"/>
              </a:ext>
            </a:extLst>
          </p:cNvPr>
          <p:cNvSpPr txBox="1"/>
          <p:nvPr/>
        </p:nvSpPr>
        <p:spPr>
          <a:xfrm>
            <a:off x="352110" y="253302"/>
            <a:ext cx="476765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Video: __________________________________</a:t>
            </a:r>
          </a:p>
        </p:txBody>
      </p:sp>
      <p:sp>
        <p:nvSpPr>
          <p:cNvPr id="3" name="Rectangle 2">
            <a:extLst>
              <a:ext uri="{FF2B5EF4-FFF2-40B4-BE49-F238E27FC236}">
                <a16:creationId xmlns:a16="http://schemas.microsoft.com/office/drawing/2014/main" id="{8F87F78C-17C6-F64A-9B07-95B1869BCDA7}"/>
              </a:ext>
            </a:extLst>
          </p:cNvPr>
          <p:cNvSpPr/>
          <p:nvPr/>
        </p:nvSpPr>
        <p:spPr>
          <a:xfrm>
            <a:off x="522514" y="1175657"/>
            <a:ext cx="3461657" cy="22533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F5627BA0-D804-2C4B-AD17-BB5D9C0DE7F3}"/>
              </a:ext>
            </a:extLst>
          </p:cNvPr>
          <p:cNvSpPr/>
          <p:nvPr/>
        </p:nvSpPr>
        <p:spPr>
          <a:xfrm>
            <a:off x="4365171" y="1175656"/>
            <a:ext cx="3461657" cy="22533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3D8BCC67-0195-AD4F-A952-24E93C8A8841}"/>
              </a:ext>
            </a:extLst>
          </p:cNvPr>
          <p:cNvSpPr/>
          <p:nvPr/>
        </p:nvSpPr>
        <p:spPr>
          <a:xfrm>
            <a:off x="8207829" y="1175656"/>
            <a:ext cx="3461657" cy="22533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96AABDE1-2380-C647-B43A-6852B16A462D}"/>
              </a:ext>
            </a:extLst>
          </p:cNvPr>
          <p:cNvSpPr/>
          <p:nvPr/>
        </p:nvSpPr>
        <p:spPr>
          <a:xfrm>
            <a:off x="522514" y="879231"/>
            <a:ext cx="3461656" cy="2964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Shot/screen #</a:t>
            </a:r>
          </a:p>
        </p:txBody>
      </p:sp>
      <p:sp>
        <p:nvSpPr>
          <p:cNvPr id="8" name="Rectangle 7">
            <a:extLst>
              <a:ext uri="{FF2B5EF4-FFF2-40B4-BE49-F238E27FC236}">
                <a16:creationId xmlns:a16="http://schemas.microsoft.com/office/drawing/2014/main" id="{769593F4-EDAD-7645-8BC2-6E34C35E4C90}"/>
              </a:ext>
            </a:extLst>
          </p:cNvPr>
          <p:cNvSpPr/>
          <p:nvPr/>
        </p:nvSpPr>
        <p:spPr>
          <a:xfrm>
            <a:off x="4365172" y="879230"/>
            <a:ext cx="3461656" cy="2964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Shot/screen #</a:t>
            </a:r>
          </a:p>
        </p:txBody>
      </p:sp>
      <p:sp>
        <p:nvSpPr>
          <p:cNvPr id="9" name="Rectangle 8">
            <a:extLst>
              <a:ext uri="{FF2B5EF4-FFF2-40B4-BE49-F238E27FC236}">
                <a16:creationId xmlns:a16="http://schemas.microsoft.com/office/drawing/2014/main" id="{0BF958CE-A5CF-C24E-8602-04B835295312}"/>
              </a:ext>
            </a:extLst>
          </p:cNvPr>
          <p:cNvSpPr/>
          <p:nvPr/>
        </p:nvSpPr>
        <p:spPr>
          <a:xfrm>
            <a:off x="8207830" y="879230"/>
            <a:ext cx="3461656" cy="2964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Shot/screen #</a:t>
            </a:r>
          </a:p>
        </p:txBody>
      </p:sp>
      <p:graphicFrame>
        <p:nvGraphicFramePr>
          <p:cNvPr id="11" name="Table 10">
            <a:extLst>
              <a:ext uri="{FF2B5EF4-FFF2-40B4-BE49-F238E27FC236}">
                <a16:creationId xmlns:a16="http://schemas.microsoft.com/office/drawing/2014/main" id="{DA89F489-8833-CA4D-A01C-CB637E0BD55F}"/>
              </a:ext>
            </a:extLst>
          </p:cNvPr>
          <p:cNvGraphicFramePr>
            <a:graphicFrameLocks noGrp="1"/>
          </p:cNvGraphicFramePr>
          <p:nvPr/>
        </p:nvGraphicFramePr>
        <p:xfrm>
          <a:off x="4365171" y="3637979"/>
          <a:ext cx="3461656" cy="3126233"/>
        </p:xfrm>
        <a:graphic>
          <a:graphicData uri="http://schemas.openxmlformats.org/drawingml/2006/table">
            <a:tbl>
              <a:tblPr firstRow="1" bandRow="1">
                <a:tableStyleId>{5940675A-B579-460E-94D1-54222C63F5DA}</a:tableStyleId>
              </a:tblPr>
              <a:tblGrid>
                <a:gridCol w="3461656">
                  <a:extLst>
                    <a:ext uri="{9D8B030D-6E8A-4147-A177-3AD203B41FA5}">
                      <a16:colId xmlns:a16="http://schemas.microsoft.com/office/drawing/2014/main" val="2782798038"/>
                    </a:ext>
                  </a:extLst>
                </a:gridCol>
              </a:tblGrid>
              <a:tr h="752381">
                <a:tc>
                  <a:txBody>
                    <a:bodyPr/>
                    <a:lstStyle/>
                    <a:p>
                      <a:r>
                        <a:rPr lang="en-US" dirty="0"/>
                        <a:t>Action:</a:t>
                      </a:r>
                    </a:p>
                  </a:txBody>
                  <a:tcPr/>
                </a:tc>
                <a:extLst>
                  <a:ext uri="{0D108BD9-81ED-4DB2-BD59-A6C34878D82A}">
                    <a16:rowId xmlns:a16="http://schemas.microsoft.com/office/drawing/2014/main" val="4258596318"/>
                  </a:ext>
                </a:extLst>
              </a:tr>
              <a:tr h="1835140">
                <a:tc>
                  <a:txBody>
                    <a:bodyPr/>
                    <a:lstStyle/>
                    <a:p>
                      <a:r>
                        <a:rPr lang="en-US" dirty="0"/>
                        <a:t>Dialogue:</a:t>
                      </a:r>
                    </a:p>
                  </a:txBody>
                  <a:tcPr/>
                </a:tc>
                <a:extLst>
                  <a:ext uri="{0D108BD9-81ED-4DB2-BD59-A6C34878D82A}">
                    <a16:rowId xmlns:a16="http://schemas.microsoft.com/office/drawing/2014/main" val="4164006621"/>
                  </a:ext>
                </a:extLst>
              </a:tr>
              <a:tr h="538712">
                <a:tc>
                  <a:txBody>
                    <a:bodyPr/>
                    <a:lstStyle/>
                    <a:p>
                      <a:r>
                        <a:rPr lang="en-US" dirty="0"/>
                        <a:t>FX:</a:t>
                      </a:r>
                    </a:p>
                  </a:txBody>
                  <a:tcPr/>
                </a:tc>
                <a:extLst>
                  <a:ext uri="{0D108BD9-81ED-4DB2-BD59-A6C34878D82A}">
                    <a16:rowId xmlns:a16="http://schemas.microsoft.com/office/drawing/2014/main" val="982057628"/>
                  </a:ext>
                </a:extLst>
              </a:tr>
            </a:tbl>
          </a:graphicData>
        </a:graphic>
      </p:graphicFrame>
      <p:graphicFrame>
        <p:nvGraphicFramePr>
          <p:cNvPr id="19" name="Table 18">
            <a:extLst>
              <a:ext uri="{FF2B5EF4-FFF2-40B4-BE49-F238E27FC236}">
                <a16:creationId xmlns:a16="http://schemas.microsoft.com/office/drawing/2014/main" id="{044CB605-70E6-984B-A78B-FEF904E819B2}"/>
              </a:ext>
            </a:extLst>
          </p:cNvPr>
          <p:cNvGraphicFramePr>
            <a:graphicFrameLocks noGrp="1"/>
          </p:cNvGraphicFramePr>
          <p:nvPr/>
        </p:nvGraphicFramePr>
        <p:xfrm>
          <a:off x="522514" y="3637978"/>
          <a:ext cx="3461656" cy="3126233"/>
        </p:xfrm>
        <a:graphic>
          <a:graphicData uri="http://schemas.openxmlformats.org/drawingml/2006/table">
            <a:tbl>
              <a:tblPr firstRow="1" bandRow="1">
                <a:tableStyleId>{5940675A-B579-460E-94D1-54222C63F5DA}</a:tableStyleId>
              </a:tblPr>
              <a:tblGrid>
                <a:gridCol w="3461656">
                  <a:extLst>
                    <a:ext uri="{9D8B030D-6E8A-4147-A177-3AD203B41FA5}">
                      <a16:colId xmlns:a16="http://schemas.microsoft.com/office/drawing/2014/main" val="2782798038"/>
                    </a:ext>
                  </a:extLst>
                </a:gridCol>
              </a:tblGrid>
              <a:tr h="752381">
                <a:tc>
                  <a:txBody>
                    <a:bodyPr/>
                    <a:lstStyle/>
                    <a:p>
                      <a:r>
                        <a:rPr lang="en-US" dirty="0"/>
                        <a:t>Action:</a:t>
                      </a:r>
                    </a:p>
                  </a:txBody>
                  <a:tcPr/>
                </a:tc>
                <a:extLst>
                  <a:ext uri="{0D108BD9-81ED-4DB2-BD59-A6C34878D82A}">
                    <a16:rowId xmlns:a16="http://schemas.microsoft.com/office/drawing/2014/main" val="4258596318"/>
                  </a:ext>
                </a:extLst>
              </a:tr>
              <a:tr h="1835140">
                <a:tc>
                  <a:txBody>
                    <a:bodyPr/>
                    <a:lstStyle/>
                    <a:p>
                      <a:r>
                        <a:rPr lang="en-US" dirty="0"/>
                        <a:t>Dialogue:</a:t>
                      </a:r>
                    </a:p>
                  </a:txBody>
                  <a:tcPr/>
                </a:tc>
                <a:extLst>
                  <a:ext uri="{0D108BD9-81ED-4DB2-BD59-A6C34878D82A}">
                    <a16:rowId xmlns:a16="http://schemas.microsoft.com/office/drawing/2014/main" val="4164006621"/>
                  </a:ext>
                </a:extLst>
              </a:tr>
              <a:tr h="538712">
                <a:tc>
                  <a:txBody>
                    <a:bodyPr/>
                    <a:lstStyle/>
                    <a:p>
                      <a:r>
                        <a:rPr lang="en-US" dirty="0"/>
                        <a:t>FX:</a:t>
                      </a:r>
                    </a:p>
                  </a:txBody>
                  <a:tcPr/>
                </a:tc>
                <a:extLst>
                  <a:ext uri="{0D108BD9-81ED-4DB2-BD59-A6C34878D82A}">
                    <a16:rowId xmlns:a16="http://schemas.microsoft.com/office/drawing/2014/main" val="982057628"/>
                  </a:ext>
                </a:extLst>
              </a:tr>
            </a:tbl>
          </a:graphicData>
        </a:graphic>
      </p:graphicFrame>
      <p:graphicFrame>
        <p:nvGraphicFramePr>
          <p:cNvPr id="20" name="Table 19">
            <a:extLst>
              <a:ext uri="{FF2B5EF4-FFF2-40B4-BE49-F238E27FC236}">
                <a16:creationId xmlns:a16="http://schemas.microsoft.com/office/drawing/2014/main" id="{AF5A6E02-B1E3-A248-BEE6-D8DBB4E0426C}"/>
              </a:ext>
            </a:extLst>
          </p:cNvPr>
          <p:cNvGraphicFramePr>
            <a:graphicFrameLocks noGrp="1"/>
          </p:cNvGraphicFramePr>
          <p:nvPr/>
        </p:nvGraphicFramePr>
        <p:xfrm>
          <a:off x="8207828" y="3637978"/>
          <a:ext cx="3461656" cy="3126233"/>
        </p:xfrm>
        <a:graphic>
          <a:graphicData uri="http://schemas.openxmlformats.org/drawingml/2006/table">
            <a:tbl>
              <a:tblPr firstRow="1" bandRow="1">
                <a:tableStyleId>{5940675A-B579-460E-94D1-54222C63F5DA}</a:tableStyleId>
              </a:tblPr>
              <a:tblGrid>
                <a:gridCol w="3461656">
                  <a:extLst>
                    <a:ext uri="{9D8B030D-6E8A-4147-A177-3AD203B41FA5}">
                      <a16:colId xmlns:a16="http://schemas.microsoft.com/office/drawing/2014/main" val="2782798038"/>
                    </a:ext>
                  </a:extLst>
                </a:gridCol>
              </a:tblGrid>
              <a:tr h="752381">
                <a:tc>
                  <a:txBody>
                    <a:bodyPr/>
                    <a:lstStyle/>
                    <a:p>
                      <a:r>
                        <a:rPr lang="en-US" dirty="0"/>
                        <a:t>Action:</a:t>
                      </a:r>
                    </a:p>
                  </a:txBody>
                  <a:tcPr/>
                </a:tc>
                <a:extLst>
                  <a:ext uri="{0D108BD9-81ED-4DB2-BD59-A6C34878D82A}">
                    <a16:rowId xmlns:a16="http://schemas.microsoft.com/office/drawing/2014/main" val="4258596318"/>
                  </a:ext>
                </a:extLst>
              </a:tr>
              <a:tr h="1835140">
                <a:tc>
                  <a:txBody>
                    <a:bodyPr/>
                    <a:lstStyle/>
                    <a:p>
                      <a:r>
                        <a:rPr lang="en-US" dirty="0"/>
                        <a:t>Dialogue:</a:t>
                      </a:r>
                    </a:p>
                  </a:txBody>
                  <a:tcPr/>
                </a:tc>
                <a:extLst>
                  <a:ext uri="{0D108BD9-81ED-4DB2-BD59-A6C34878D82A}">
                    <a16:rowId xmlns:a16="http://schemas.microsoft.com/office/drawing/2014/main" val="4164006621"/>
                  </a:ext>
                </a:extLst>
              </a:tr>
              <a:tr h="538712">
                <a:tc>
                  <a:txBody>
                    <a:bodyPr/>
                    <a:lstStyle/>
                    <a:p>
                      <a:r>
                        <a:rPr lang="en-US" dirty="0"/>
                        <a:t>FX:</a:t>
                      </a:r>
                    </a:p>
                  </a:txBody>
                  <a:tcPr/>
                </a:tc>
                <a:extLst>
                  <a:ext uri="{0D108BD9-81ED-4DB2-BD59-A6C34878D82A}">
                    <a16:rowId xmlns:a16="http://schemas.microsoft.com/office/drawing/2014/main" val="982057628"/>
                  </a:ext>
                </a:extLst>
              </a:tr>
            </a:tbl>
          </a:graphicData>
        </a:graphic>
      </p:graphicFrame>
    </p:spTree>
    <p:extLst>
      <p:ext uri="{BB962C8B-B14F-4D97-AF65-F5344CB8AC3E}">
        <p14:creationId xmlns:p14="http://schemas.microsoft.com/office/powerpoint/2010/main" val="36181902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text on a white background&#10;&#10;Description automatically generated">
            <a:extLst>
              <a:ext uri="{FF2B5EF4-FFF2-40B4-BE49-F238E27FC236}">
                <a16:creationId xmlns:a16="http://schemas.microsoft.com/office/drawing/2014/main" id="{473672DB-1F83-3E47-A303-FB119B4001B0}"/>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rot="16200000">
            <a:off x="2656701" y="-2372496"/>
            <a:ext cx="6865657" cy="11610648"/>
          </a:xfrm>
          <a:prstGeom prst="rect">
            <a:avLst/>
          </a:prstGeom>
        </p:spPr>
      </p:pic>
    </p:spTree>
    <p:extLst>
      <p:ext uri="{BB962C8B-B14F-4D97-AF65-F5344CB8AC3E}">
        <p14:creationId xmlns:p14="http://schemas.microsoft.com/office/powerpoint/2010/main" val="4593623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A6E1DAD1-3CA5-334C-B8AD-207C9C542C04}"/>
              </a:ext>
            </a:extLst>
          </p:cNvPr>
          <p:cNvGrpSpPr/>
          <p:nvPr/>
        </p:nvGrpSpPr>
        <p:grpSpPr>
          <a:xfrm>
            <a:off x="174368" y="3343186"/>
            <a:ext cx="11980562" cy="2204995"/>
            <a:chOff x="174368" y="3343186"/>
            <a:chExt cx="11980562" cy="2204995"/>
          </a:xfrm>
        </p:grpSpPr>
        <p:pic>
          <p:nvPicPr>
            <p:cNvPr id="3" name="Picture 2" descr="A person sitting in a field&#10;&#10;Description automatically generated">
              <a:extLst>
                <a:ext uri="{FF2B5EF4-FFF2-40B4-BE49-F238E27FC236}">
                  <a16:creationId xmlns:a16="http://schemas.microsoft.com/office/drawing/2014/main" id="{C69A63A3-1639-2543-B742-146593865B2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74368" y="3343186"/>
              <a:ext cx="3910746" cy="2204995"/>
            </a:xfrm>
            <a:prstGeom prst="rect">
              <a:avLst/>
            </a:prstGeom>
          </p:spPr>
        </p:pic>
        <p:pic>
          <p:nvPicPr>
            <p:cNvPr id="5" name="Picture 4" descr="A picture containing cake, bird, green, white&#10;&#10;Description automatically generated">
              <a:extLst>
                <a:ext uri="{FF2B5EF4-FFF2-40B4-BE49-F238E27FC236}">
                  <a16:creationId xmlns:a16="http://schemas.microsoft.com/office/drawing/2014/main" id="{16F47E96-A220-4A41-867D-0437961292C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93674" y="3343186"/>
              <a:ext cx="3921147" cy="2204995"/>
            </a:xfrm>
            <a:prstGeom prst="rect">
              <a:avLst/>
            </a:prstGeom>
          </p:spPr>
        </p:pic>
        <p:pic>
          <p:nvPicPr>
            <p:cNvPr id="7" name="Picture 6" descr="A picture containing grass, outdoor, field, person&#10;&#10;Description automatically generated">
              <a:extLst>
                <a:ext uri="{FF2B5EF4-FFF2-40B4-BE49-F238E27FC236}">
                  <a16:creationId xmlns:a16="http://schemas.microsoft.com/office/drawing/2014/main" id="{242C6A8A-0827-AF48-8E33-003A794AFFC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223382" y="3343186"/>
              <a:ext cx="3931548" cy="2204995"/>
            </a:xfrm>
            <a:prstGeom prst="rect">
              <a:avLst/>
            </a:prstGeom>
          </p:spPr>
        </p:pic>
      </p:grpSp>
      <p:pic>
        <p:nvPicPr>
          <p:cNvPr id="8" name="Picture 7" descr="A close up of text on a white background&#10;&#10;Description automatically generated">
            <a:extLst>
              <a:ext uri="{FF2B5EF4-FFF2-40B4-BE49-F238E27FC236}">
                <a16:creationId xmlns:a16="http://schemas.microsoft.com/office/drawing/2014/main" id="{8E93DCDC-A1ED-B947-AE19-B6D0EBB8AD85}"/>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16200000">
            <a:off x="4588917" y="-4460351"/>
            <a:ext cx="2971117" cy="12160909"/>
          </a:xfrm>
          <a:prstGeom prst="rect">
            <a:avLst/>
          </a:prstGeom>
        </p:spPr>
      </p:pic>
    </p:spTree>
    <p:extLst>
      <p:ext uri="{BB962C8B-B14F-4D97-AF65-F5344CB8AC3E}">
        <p14:creationId xmlns:p14="http://schemas.microsoft.com/office/powerpoint/2010/main" val="29686523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392E6A06-45F4-124D-B970-43C67CEA3175}"/>
              </a:ext>
            </a:extLst>
          </p:cNvPr>
          <p:cNvGraphicFramePr>
            <a:graphicFrameLocks noGrp="1"/>
          </p:cNvGraphicFramePr>
          <p:nvPr/>
        </p:nvGraphicFramePr>
        <p:xfrm>
          <a:off x="269789" y="168996"/>
          <a:ext cx="11652421" cy="5955957"/>
        </p:xfrm>
        <a:graphic>
          <a:graphicData uri="http://schemas.openxmlformats.org/drawingml/2006/table">
            <a:tbl>
              <a:tblPr firstRow="1" firstCol="1" bandRow="1">
                <a:tableStyleId>{5C22544A-7EE6-4342-B048-85BDC9FD1C3A}</a:tableStyleId>
              </a:tblPr>
              <a:tblGrid>
                <a:gridCol w="345989">
                  <a:extLst>
                    <a:ext uri="{9D8B030D-6E8A-4147-A177-3AD203B41FA5}">
                      <a16:colId xmlns:a16="http://schemas.microsoft.com/office/drawing/2014/main" val="2605547341"/>
                    </a:ext>
                  </a:extLst>
                </a:gridCol>
                <a:gridCol w="4287795">
                  <a:extLst>
                    <a:ext uri="{9D8B030D-6E8A-4147-A177-3AD203B41FA5}">
                      <a16:colId xmlns:a16="http://schemas.microsoft.com/office/drawing/2014/main" val="2488874620"/>
                    </a:ext>
                  </a:extLst>
                </a:gridCol>
                <a:gridCol w="7018637">
                  <a:extLst>
                    <a:ext uri="{9D8B030D-6E8A-4147-A177-3AD203B41FA5}">
                      <a16:colId xmlns:a16="http://schemas.microsoft.com/office/drawing/2014/main" val="638950419"/>
                    </a:ext>
                  </a:extLst>
                </a:gridCol>
              </a:tblGrid>
              <a:tr h="469557">
                <a:tc>
                  <a:txBody>
                    <a:bodyPr/>
                    <a:lstStyle/>
                    <a:p>
                      <a:pPr marL="0" marR="0">
                        <a:spcBef>
                          <a:spcPts val="0"/>
                        </a:spcBef>
                        <a:spcAft>
                          <a:spcPts val="0"/>
                        </a:spcAft>
                      </a:pPr>
                      <a:endParaRPr lang="en-US" sz="2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2400" dirty="0">
                          <a:effectLst/>
                        </a:rPr>
                        <a:t>Footage/photo/slide</a:t>
                      </a:r>
                      <a:endParaRPr lang="en-US" sz="2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spcBef>
                          <a:spcPts val="0"/>
                        </a:spcBef>
                        <a:spcAft>
                          <a:spcPts val="0"/>
                        </a:spcAft>
                        <a:tabLst>
                          <a:tab pos="139700" algn="l"/>
                          <a:tab pos="457200" algn="l"/>
                        </a:tabLst>
                      </a:pPr>
                      <a:r>
                        <a:rPr lang="en-US" sz="2400" dirty="0">
                          <a:effectLst/>
                        </a:rPr>
                        <a:t>Narration</a:t>
                      </a:r>
                      <a:endParaRPr lang="en-US" sz="2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369435739"/>
                  </a:ext>
                </a:extLst>
              </a:tr>
              <a:tr h="1253122">
                <a:tc>
                  <a:txBody>
                    <a:bodyPr/>
                    <a:lstStyle/>
                    <a:p>
                      <a:pPr marL="0" marR="0">
                        <a:spcBef>
                          <a:spcPts val="0"/>
                        </a:spcBef>
                        <a:spcAft>
                          <a:spcPts val="0"/>
                        </a:spcAft>
                      </a:pPr>
                      <a:r>
                        <a:rPr lang="en-US" sz="2400" b="0" dirty="0">
                          <a:effectLst/>
                          <a:latin typeface="Cambria" panose="02040503050406030204" pitchFamily="18" charset="0"/>
                          <a:ea typeface="MS Mincho" panose="02020609040205080304" pitchFamily="49" charset="-128"/>
                          <a:cs typeface="Times New Roman" panose="02020603050405020304" pitchFamily="18" charset="0"/>
                        </a:rPr>
                        <a:t>1</a:t>
                      </a:r>
                    </a:p>
                  </a:txBody>
                  <a:tcPr marL="68580" marR="68580" marT="0" marB="0" anchor="ctr"/>
                </a:tc>
                <a:tc>
                  <a:txBody>
                    <a:bodyPr/>
                    <a:lstStyle/>
                    <a:p>
                      <a:pPr marL="0" marR="0">
                        <a:spcBef>
                          <a:spcPts val="0"/>
                        </a:spcBef>
                        <a:spcAft>
                          <a:spcPts val="0"/>
                        </a:spcAft>
                      </a:pPr>
                      <a:r>
                        <a:rPr lang="en-US" sz="2400" b="0" dirty="0">
                          <a:effectLst/>
                        </a:rPr>
                        <a:t>Waist up shot of Rachel Long standing in alfalfa field</a:t>
                      </a:r>
                      <a:endParaRPr lang="en-US" sz="2400" b="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137160" marR="0">
                        <a:spcBef>
                          <a:spcPts val="0"/>
                        </a:spcBef>
                        <a:spcAft>
                          <a:spcPts val="0"/>
                        </a:spcAft>
                        <a:tabLst>
                          <a:tab pos="139700" algn="l"/>
                          <a:tab pos="457200" algn="l"/>
                        </a:tabLst>
                      </a:pPr>
                      <a:r>
                        <a:rPr lang="en-US" sz="2400" dirty="0">
                          <a:effectLst/>
                        </a:rPr>
                        <a:t>I’m Rachael Long, farm advisor with UC Cooperative Extension in Yolo county.</a:t>
                      </a:r>
                    </a:p>
                    <a:p>
                      <a:pPr marL="137160" marR="0">
                        <a:spcBef>
                          <a:spcPts val="0"/>
                        </a:spcBef>
                        <a:spcAft>
                          <a:spcPts val="0"/>
                        </a:spcAft>
                        <a:tabLst>
                          <a:tab pos="139700" algn="l"/>
                          <a:tab pos="457200" algn="l"/>
                        </a:tabLst>
                      </a:pPr>
                      <a:r>
                        <a:rPr lang="en-US" sz="2400" dirty="0">
                          <a:effectLst/>
                        </a:rPr>
                        <a:t>In this video I’ll show you how to recognize caterpillars that have been parasitized by tiny wasps.</a:t>
                      </a:r>
                      <a:endParaRPr lang="en-US" sz="2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480504633"/>
                  </a:ext>
                </a:extLst>
              </a:tr>
              <a:tr h="939842">
                <a:tc>
                  <a:txBody>
                    <a:bodyPr/>
                    <a:lstStyle/>
                    <a:p>
                      <a:pPr marL="0" marR="0">
                        <a:spcBef>
                          <a:spcPts val="0"/>
                        </a:spcBef>
                        <a:spcAft>
                          <a:spcPts val="0"/>
                        </a:spcAft>
                      </a:pPr>
                      <a:r>
                        <a:rPr lang="en-US" sz="2400" b="0" dirty="0">
                          <a:effectLst/>
                          <a:latin typeface="Cambria" panose="02040503050406030204" pitchFamily="18" charset="0"/>
                          <a:ea typeface="MS Mincho" panose="02020609040205080304" pitchFamily="49" charset="-128"/>
                          <a:cs typeface="Times New Roman" panose="02020603050405020304" pitchFamily="18" charset="0"/>
                        </a:rPr>
                        <a:t>2</a:t>
                      </a:r>
                    </a:p>
                  </a:txBody>
                  <a:tcPr marL="68580" marR="68580" marT="0" marB="0" anchor="ctr"/>
                </a:tc>
                <a:tc>
                  <a:txBody>
                    <a:bodyPr/>
                    <a:lstStyle/>
                    <a:p>
                      <a:pPr marL="0" marR="0">
                        <a:spcBef>
                          <a:spcPts val="0"/>
                        </a:spcBef>
                        <a:spcAft>
                          <a:spcPts val="0"/>
                        </a:spcAft>
                      </a:pPr>
                      <a:r>
                        <a:rPr lang="en-US" sz="2400" b="0">
                          <a:effectLst/>
                        </a:rPr>
                        <a:t>Three still images of the three different caterpillars fly in one by one, ending side by side</a:t>
                      </a:r>
                      <a:endParaRPr lang="en-US" sz="2400" b="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139700" marR="0">
                        <a:spcBef>
                          <a:spcPts val="0"/>
                        </a:spcBef>
                        <a:spcAft>
                          <a:spcPts val="600"/>
                        </a:spcAft>
                        <a:tabLst>
                          <a:tab pos="139700" algn="l"/>
                          <a:tab pos="457200" algn="l"/>
                        </a:tabLst>
                      </a:pPr>
                      <a:r>
                        <a:rPr lang="en-US" sz="2400" dirty="0">
                          <a:effectLst/>
                        </a:rPr>
                        <a:t>Alfalfa caterpillars, western </a:t>
                      </a:r>
                      <a:r>
                        <a:rPr lang="en-US" sz="2400" dirty="0" err="1">
                          <a:effectLst/>
                        </a:rPr>
                        <a:t>yellowstriped</a:t>
                      </a:r>
                      <a:r>
                        <a:rPr lang="en-US" sz="2400" dirty="0">
                          <a:effectLst/>
                        </a:rPr>
                        <a:t> armyworms, and beet armyworms are key pests of alfalfa. </a:t>
                      </a:r>
                      <a:endParaRPr lang="en-US" sz="2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53350056"/>
                  </a:ext>
                </a:extLst>
              </a:tr>
              <a:tr h="939842">
                <a:tc>
                  <a:txBody>
                    <a:bodyPr/>
                    <a:lstStyle/>
                    <a:p>
                      <a:pPr marL="0" marR="0">
                        <a:spcBef>
                          <a:spcPts val="0"/>
                        </a:spcBef>
                        <a:spcAft>
                          <a:spcPts val="0"/>
                        </a:spcAft>
                      </a:pPr>
                      <a:r>
                        <a:rPr lang="en-US" sz="2400" b="0" dirty="0">
                          <a:effectLst/>
                          <a:latin typeface="Cambria" panose="02040503050406030204" pitchFamily="18" charset="0"/>
                          <a:ea typeface="MS Mincho" panose="02020609040205080304" pitchFamily="49" charset="-128"/>
                          <a:cs typeface="Times New Roman" panose="02020603050405020304" pitchFamily="18" charset="0"/>
                        </a:rPr>
                        <a:t>3</a:t>
                      </a:r>
                    </a:p>
                  </a:txBody>
                  <a:tcPr marL="68580" marR="68580" marT="0" marB="0" anchor="ctr"/>
                </a:tc>
                <a:tc>
                  <a:txBody>
                    <a:bodyPr/>
                    <a:lstStyle/>
                    <a:p>
                      <a:pPr marL="0" marR="0">
                        <a:spcBef>
                          <a:spcPts val="0"/>
                        </a:spcBef>
                        <a:spcAft>
                          <a:spcPts val="0"/>
                        </a:spcAft>
                      </a:pPr>
                      <a:r>
                        <a:rPr lang="en-US" sz="2400" b="0" dirty="0">
                          <a:effectLst/>
                        </a:rPr>
                        <a:t>Rachael going through alfalfa field and sweeping with net.</a:t>
                      </a:r>
                      <a:endParaRPr lang="en-US" sz="2400" b="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139700" marR="0">
                        <a:spcBef>
                          <a:spcPts val="0"/>
                        </a:spcBef>
                        <a:spcAft>
                          <a:spcPts val="600"/>
                        </a:spcAft>
                        <a:tabLst>
                          <a:tab pos="139700" algn="l"/>
                          <a:tab pos="457200" algn="l"/>
                        </a:tabLst>
                      </a:pPr>
                      <a:r>
                        <a:rPr lang="en-US" sz="2400" dirty="0">
                          <a:effectLst/>
                        </a:rPr>
                        <a:t>Regular monitoring of your field for the presence of alfalfa caterpillars and armyworms is essential for making good management decisions.</a:t>
                      </a:r>
                      <a:endParaRPr lang="en-US" sz="2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val="97346129"/>
                  </a:ext>
                </a:extLst>
              </a:tr>
              <a:tr h="1351241">
                <a:tc>
                  <a:txBody>
                    <a:bodyPr/>
                    <a:lstStyle/>
                    <a:p>
                      <a:pPr marL="0" marR="0">
                        <a:spcBef>
                          <a:spcPts val="0"/>
                        </a:spcBef>
                        <a:spcAft>
                          <a:spcPts val="0"/>
                        </a:spcAft>
                      </a:pPr>
                      <a:r>
                        <a:rPr lang="en-US" sz="2400" b="0" dirty="0">
                          <a:effectLst/>
                          <a:latin typeface="Cambria" panose="02040503050406030204" pitchFamily="18" charset="0"/>
                          <a:ea typeface="MS Mincho" panose="02020609040205080304" pitchFamily="49" charset="-128"/>
                          <a:cs typeface="Times New Roman" panose="02020603050405020304" pitchFamily="18" charset="0"/>
                        </a:rPr>
                        <a:t>4</a:t>
                      </a:r>
                    </a:p>
                  </a:txBody>
                  <a:tcPr marL="68580" marR="68580" marT="0" marB="0" anchor="ctr"/>
                </a:tc>
                <a:tc>
                  <a:txBody>
                    <a:bodyPr/>
                    <a:lstStyle/>
                    <a:p>
                      <a:pPr marL="0" marR="0">
                        <a:spcBef>
                          <a:spcPts val="0"/>
                        </a:spcBef>
                        <a:spcAft>
                          <a:spcPts val="0"/>
                        </a:spcAft>
                      </a:pPr>
                      <a:r>
                        <a:rPr lang="en-US" sz="2400" b="0" dirty="0">
                          <a:effectLst/>
                        </a:rPr>
                        <a:t>Detail shot of emptying sweep net content on a tray. Swing the camera from tray with worms to monitoring form lying next to the tray.</a:t>
                      </a:r>
                    </a:p>
                  </a:txBody>
                  <a:tcPr marL="68580" marR="68580" marT="0" marB="0" anchor="ctr"/>
                </a:tc>
                <a:tc>
                  <a:txBody>
                    <a:bodyPr/>
                    <a:lstStyle/>
                    <a:p>
                      <a:pPr marL="139700" marR="0">
                        <a:spcBef>
                          <a:spcPts val="0"/>
                        </a:spcBef>
                        <a:spcAft>
                          <a:spcPts val="600"/>
                        </a:spcAft>
                        <a:tabLst>
                          <a:tab pos="139700" algn="l"/>
                          <a:tab pos="457200" algn="l"/>
                        </a:tabLst>
                      </a:pPr>
                      <a:r>
                        <a:rPr lang="en-US" sz="2400" dirty="0">
                          <a:effectLst/>
                        </a:rPr>
                        <a:t>To record the data about caterpillars collected in your sweep net, use the Monitoring form which can be downloaded from the UC IPM website.</a:t>
                      </a:r>
                      <a:endParaRPr lang="en-US" sz="2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03050282"/>
                  </a:ext>
                </a:extLst>
              </a:tr>
            </a:tbl>
          </a:graphicData>
        </a:graphic>
      </p:graphicFrame>
    </p:spTree>
    <p:extLst>
      <p:ext uri="{BB962C8B-B14F-4D97-AF65-F5344CB8AC3E}">
        <p14:creationId xmlns:p14="http://schemas.microsoft.com/office/powerpoint/2010/main" val="7080796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1F438D-E51C-467F-9EC9-A6E119417934}"/>
              </a:ext>
            </a:extLst>
          </p:cNvPr>
          <p:cNvSpPr>
            <a:spLocks noGrp="1"/>
          </p:cNvSpPr>
          <p:nvPr>
            <p:ph type="title"/>
          </p:nvPr>
        </p:nvSpPr>
        <p:spPr>
          <a:xfrm>
            <a:off x="1999735" y="522587"/>
            <a:ext cx="7871254" cy="1325563"/>
          </a:xfrm>
        </p:spPr>
        <p:txBody>
          <a:bodyPr>
            <a:normAutofit/>
          </a:bodyPr>
          <a:lstStyle/>
          <a:p>
            <a:pPr algn="ctr"/>
            <a:r>
              <a:rPr lang="en-US" b="1" dirty="0">
                <a:solidFill>
                  <a:schemeClr val="accent1">
                    <a:lumMod val="75000"/>
                  </a:schemeClr>
                </a:solidFill>
                <a:latin typeface="+mn-lt"/>
              </a:rPr>
              <a:t>Script writing and storyboarding </a:t>
            </a:r>
            <a:br>
              <a:rPr lang="en-US" b="1" dirty="0">
                <a:solidFill>
                  <a:schemeClr val="accent1">
                    <a:lumMod val="75000"/>
                  </a:schemeClr>
                </a:solidFill>
                <a:latin typeface="+mn-lt"/>
              </a:rPr>
            </a:br>
            <a:r>
              <a:rPr lang="en-US" b="1" dirty="0">
                <a:solidFill>
                  <a:schemeClr val="accent1">
                    <a:lumMod val="75000"/>
                  </a:schemeClr>
                </a:solidFill>
                <a:latin typeface="+mn-lt"/>
              </a:rPr>
              <a:t>is an iterative process</a:t>
            </a:r>
          </a:p>
        </p:txBody>
      </p:sp>
      <p:sp>
        <p:nvSpPr>
          <p:cNvPr id="5" name="Content Placeholder 4">
            <a:extLst>
              <a:ext uri="{FF2B5EF4-FFF2-40B4-BE49-F238E27FC236}">
                <a16:creationId xmlns:a16="http://schemas.microsoft.com/office/drawing/2014/main" id="{040B9E62-407E-4E50-9AEB-BB8179633AFD}"/>
              </a:ext>
            </a:extLst>
          </p:cNvPr>
          <p:cNvSpPr>
            <a:spLocks noGrp="1"/>
          </p:cNvSpPr>
          <p:nvPr>
            <p:ph idx="1"/>
          </p:nvPr>
        </p:nvSpPr>
        <p:spPr>
          <a:xfrm>
            <a:off x="838199" y="1825624"/>
            <a:ext cx="11125199" cy="4341711"/>
          </a:xfrm>
        </p:spPr>
        <p:txBody>
          <a:bodyPr>
            <a:normAutofit/>
          </a:bodyPr>
          <a:lstStyle/>
          <a:p>
            <a:pPr lvl="1"/>
            <a:endParaRPr lang="en-US" sz="2200" dirty="0">
              <a:solidFill>
                <a:schemeClr val="tx1">
                  <a:lumMod val="65000"/>
                  <a:lumOff val="35000"/>
                </a:schemeClr>
              </a:solidFill>
            </a:endParaRPr>
          </a:p>
          <a:p>
            <a:pPr lvl="1"/>
            <a:endParaRPr lang="en-US" sz="2200" dirty="0">
              <a:solidFill>
                <a:schemeClr val="tx1">
                  <a:lumMod val="65000"/>
                  <a:lumOff val="35000"/>
                </a:schemeClr>
              </a:solidFill>
            </a:endParaRPr>
          </a:p>
        </p:txBody>
      </p:sp>
      <p:graphicFrame>
        <p:nvGraphicFramePr>
          <p:cNvPr id="2" name="Diagram 1">
            <a:extLst>
              <a:ext uri="{FF2B5EF4-FFF2-40B4-BE49-F238E27FC236}">
                <a16:creationId xmlns:a16="http://schemas.microsoft.com/office/drawing/2014/main" id="{8B5C82C6-BC53-544A-97B7-0A4B223B9A37}"/>
              </a:ext>
            </a:extLst>
          </p:cNvPr>
          <p:cNvGraphicFramePr/>
          <p:nvPr/>
        </p:nvGraphicFramePr>
        <p:xfrm>
          <a:off x="413264" y="1628905"/>
          <a:ext cx="11550133" cy="28296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urved Left Arrow 2">
            <a:extLst>
              <a:ext uri="{FF2B5EF4-FFF2-40B4-BE49-F238E27FC236}">
                <a16:creationId xmlns:a16="http://schemas.microsoft.com/office/drawing/2014/main" id="{F5D8B92F-EFAB-D34C-A6AB-E28A13BA3A03}"/>
              </a:ext>
            </a:extLst>
          </p:cNvPr>
          <p:cNvSpPr/>
          <p:nvPr/>
        </p:nvSpPr>
        <p:spPr>
          <a:xfrm rot="5400000">
            <a:off x="5252651" y="2729854"/>
            <a:ext cx="1365421" cy="3731739"/>
          </a:xfrm>
          <a:prstGeom prst="curvedLeftArrow">
            <a:avLst>
              <a:gd name="adj1" fmla="val 45231"/>
              <a:gd name="adj2" fmla="val 85577"/>
              <a:gd name="adj3" fmla="val 2952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5839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72883-3BBB-024B-B33F-DB00759BC8FC}"/>
              </a:ext>
            </a:extLst>
          </p:cNvPr>
          <p:cNvSpPr>
            <a:spLocks noGrp="1"/>
          </p:cNvSpPr>
          <p:nvPr>
            <p:ph type="title"/>
          </p:nvPr>
        </p:nvSpPr>
        <p:spPr/>
        <p:txBody>
          <a:bodyPr/>
          <a:lstStyle/>
          <a:p>
            <a:r>
              <a:rPr lang="en-US" b="1" dirty="0">
                <a:solidFill>
                  <a:schemeClr val="accent1">
                    <a:lumMod val="75000"/>
                  </a:schemeClr>
                </a:solidFill>
                <a:latin typeface="+mn-lt"/>
              </a:rPr>
              <a:t>Storyboard best practices</a:t>
            </a:r>
          </a:p>
        </p:txBody>
      </p:sp>
      <p:sp>
        <p:nvSpPr>
          <p:cNvPr id="3" name="Content Placeholder 2">
            <a:extLst>
              <a:ext uri="{FF2B5EF4-FFF2-40B4-BE49-F238E27FC236}">
                <a16:creationId xmlns:a16="http://schemas.microsoft.com/office/drawing/2014/main" id="{884B4A02-3765-3043-A814-5667B1EE5987}"/>
              </a:ext>
            </a:extLst>
          </p:cNvPr>
          <p:cNvSpPr>
            <a:spLocks noGrp="1"/>
          </p:cNvSpPr>
          <p:nvPr>
            <p:ph idx="1"/>
          </p:nvPr>
        </p:nvSpPr>
        <p:spPr/>
        <p:txBody>
          <a:bodyPr>
            <a:normAutofit fontScale="92500" lnSpcReduction="10000"/>
          </a:bodyPr>
          <a:lstStyle/>
          <a:p>
            <a:r>
              <a:rPr lang="en-US" b="1" dirty="0"/>
              <a:t>Show, don’t tell. </a:t>
            </a:r>
          </a:p>
          <a:p>
            <a:r>
              <a:rPr lang="en-US" b="1" dirty="0"/>
              <a:t>Be cinematic. </a:t>
            </a:r>
            <a:r>
              <a:rPr lang="en-US" dirty="0"/>
              <a:t>Do people, places and things move or stand still? Does the camera move? </a:t>
            </a:r>
          </a:p>
          <a:p>
            <a:r>
              <a:rPr lang="en-US" b="1" dirty="0"/>
              <a:t>Make sure it’s logical and coherent.</a:t>
            </a:r>
            <a:r>
              <a:rPr lang="en-US" dirty="0"/>
              <a:t> </a:t>
            </a:r>
          </a:p>
          <a:p>
            <a:pPr>
              <a:spcAft>
                <a:spcPts val="1200"/>
              </a:spcAft>
            </a:pPr>
            <a:r>
              <a:rPr lang="en-US" b="1" dirty="0"/>
              <a:t>Include all relevant details</a:t>
            </a:r>
            <a:r>
              <a:rPr lang="en-US" dirty="0"/>
              <a:t>. Break up your script into smaller chunks and make note of important information: </a:t>
            </a:r>
          </a:p>
          <a:p>
            <a:pPr lvl="1"/>
            <a:r>
              <a:rPr lang="en-US" dirty="0"/>
              <a:t>What is the setting or background for the scene?</a:t>
            </a:r>
          </a:p>
          <a:p>
            <a:pPr lvl="1"/>
            <a:r>
              <a:rPr lang="en-US" dirty="0"/>
              <a:t>Is there a character on screen? If so, what action is the character performing?</a:t>
            </a:r>
          </a:p>
          <a:p>
            <a:pPr lvl="1"/>
            <a:r>
              <a:rPr lang="en-US" dirty="0"/>
              <a:t>What props are in the scene? </a:t>
            </a:r>
          </a:p>
          <a:p>
            <a:pPr lvl="1"/>
            <a:r>
              <a:rPr lang="en-US" dirty="0"/>
              <a:t>Will any text appear on screen? What is the size, color, and position of the text?</a:t>
            </a:r>
          </a:p>
          <a:p>
            <a:pPr lvl="1"/>
            <a:r>
              <a:rPr lang="en-US" dirty="0"/>
              <a:t>Keep in mind your objective for making this video!</a:t>
            </a:r>
          </a:p>
          <a:p>
            <a:endParaRPr lang="en-US" dirty="0"/>
          </a:p>
        </p:txBody>
      </p:sp>
      <p:pic>
        <p:nvPicPr>
          <p:cNvPr id="8196" name="Picture 4" descr="Best Practices Icon Png, Transparent Png">
            <a:extLst>
              <a:ext uri="{FF2B5EF4-FFF2-40B4-BE49-F238E27FC236}">
                <a16:creationId xmlns:a16="http://schemas.microsoft.com/office/drawing/2014/main" id="{DB571A34-F16B-4545-BA68-25A4C1BA9C2E}"/>
              </a:ext>
            </a:extLst>
          </p:cNvPr>
          <p:cNvPicPr>
            <a:picLocks noChangeAspect="1" noChangeArrowheads="1"/>
          </p:cNvPicPr>
          <p:nvPr/>
        </p:nvPicPr>
        <p:blipFill rotWithShape="1">
          <a:blip r:embed="rId2" cstate="screen">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 uri="{28A0092B-C50C-407E-A947-70E740481C1C}">
                <a14:useLocalDpi xmlns:a14="http://schemas.microsoft.com/office/drawing/2010/main"/>
              </a:ext>
            </a:extLst>
          </a:blip>
          <a:srcRect/>
          <a:stretch/>
        </p:blipFill>
        <p:spPr bwMode="auto">
          <a:xfrm>
            <a:off x="9697438" y="162809"/>
            <a:ext cx="2189763" cy="198726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C0A20277-EB35-2E40-BB25-7130293538E1}"/>
              </a:ext>
            </a:extLst>
          </p:cNvPr>
          <p:cNvSpPr/>
          <p:nvPr/>
        </p:nvSpPr>
        <p:spPr>
          <a:xfrm>
            <a:off x="681644" y="3429000"/>
            <a:ext cx="10672156" cy="27479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7075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8E0D8-11DB-2142-A612-34A2EA8D9234}"/>
              </a:ext>
            </a:extLst>
          </p:cNvPr>
          <p:cNvSpPr>
            <a:spLocks noGrp="1"/>
          </p:cNvSpPr>
          <p:nvPr>
            <p:ph type="title"/>
          </p:nvPr>
        </p:nvSpPr>
        <p:spPr>
          <a:xfrm>
            <a:off x="838200" y="204487"/>
            <a:ext cx="10515600" cy="685199"/>
          </a:xfrm>
        </p:spPr>
        <p:txBody>
          <a:bodyPr>
            <a:normAutofit fontScale="90000"/>
          </a:bodyPr>
          <a:lstStyle/>
          <a:p>
            <a:r>
              <a:rPr lang="en-US" b="1" dirty="0">
                <a:solidFill>
                  <a:schemeClr val="accent1"/>
                </a:solidFill>
                <a:latin typeface="+mn-lt"/>
              </a:rPr>
              <a:t>Useful terminology</a:t>
            </a:r>
          </a:p>
        </p:txBody>
      </p:sp>
      <p:sp>
        <p:nvSpPr>
          <p:cNvPr id="3" name="Content Placeholder 2">
            <a:extLst>
              <a:ext uri="{FF2B5EF4-FFF2-40B4-BE49-F238E27FC236}">
                <a16:creationId xmlns:a16="http://schemas.microsoft.com/office/drawing/2014/main" id="{D22A0314-CC3C-8344-8874-EB72BB5BA575}"/>
              </a:ext>
            </a:extLst>
          </p:cNvPr>
          <p:cNvSpPr>
            <a:spLocks noGrp="1"/>
          </p:cNvSpPr>
          <p:nvPr>
            <p:ph idx="1"/>
          </p:nvPr>
        </p:nvSpPr>
        <p:spPr>
          <a:xfrm>
            <a:off x="269789" y="1044853"/>
            <a:ext cx="11728621" cy="4768293"/>
          </a:xfrm>
        </p:spPr>
        <p:txBody>
          <a:bodyPr>
            <a:noAutofit/>
          </a:bodyPr>
          <a:lstStyle/>
          <a:p>
            <a:r>
              <a:rPr lang="en-US" sz="1800" b="1" i="1" dirty="0"/>
              <a:t>Close-up shot</a:t>
            </a:r>
            <a:r>
              <a:rPr lang="en-US" sz="1800" dirty="0"/>
              <a:t>: A close range of distance between the camera and the subject.</a:t>
            </a:r>
          </a:p>
          <a:p>
            <a:r>
              <a:rPr lang="en-US" sz="1800" b="1" i="1" dirty="0"/>
              <a:t>Long shot</a:t>
            </a:r>
            <a:r>
              <a:rPr lang="en-US" sz="1800" dirty="0"/>
              <a:t>: A long range of distance between the camera and the subject, often providing a broader range of the setting.</a:t>
            </a:r>
          </a:p>
          <a:p>
            <a:r>
              <a:rPr lang="en-US" sz="1800" b="1" i="1" dirty="0"/>
              <a:t>Reaction shot</a:t>
            </a:r>
            <a:r>
              <a:rPr lang="en-US" sz="1800" dirty="0"/>
              <a:t>: A shot of someone looking off screen, revealing their reaction to a character within a scene. </a:t>
            </a:r>
          </a:p>
          <a:p>
            <a:r>
              <a:rPr lang="en-US" sz="1800" b="1" i="1" dirty="0"/>
              <a:t>High camera angle</a:t>
            </a:r>
            <a:r>
              <a:rPr lang="en-US" sz="1800" dirty="0"/>
              <a:t>: A camera angle that looks down on its subject, making it look small, weak or unimportant.</a:t>
            </a:r>
          </a:p>
          <a:p>
            <a:r>
              <a:rPr lang="en-US" sz="1800" b="1" i="1" dirty="0"/>
              <a:t>Level camera angle</a:t>
            </a:r>
            <a:r>
              <a:rPr lang="en-US" sz="1800" dirty="0"/>
              <a:t>: A camera angle that is even with the subject; it may be used as a neutral shot.</a:t>
            </a:r>
          </a:p>
          <a:p>
            <a:r>
              <a:rPr lang="en-US" sz="1800" b="1" i="1" dirty="0"/>
              <a:t>Low camera angle</a:t>
            </a:r>
            <a:r>
              <a:rPr lang="en-US" sz="1800" dirty="0"/>
              <a:t>: A camera angle that looks up at its subject; it makes the subject seem important and powerful.</a:t>
            </a:r>
          </a:p>
          <a:p>
            <a:r>
              <a:rPr lang="en-US" sz="1800" b="1" i="1" dirty="0"/>
              <a:t>Point-of-view shot (POV)</a:t>
            </a:r>
            <a:r>
              <a:rPr lang="en-US" sz="1800" i="1" dirty="0"/>
              <a:t>: </a:t>
            </a:r>
            <a:r>
              <a:rPr lang="en-US" sz="1800" dirty="0"/>
              <a:t>A shot that is understood to be seen from the point of view of a character within a scene. </a:t>
            </a:r>
            <a:endParaRPr lang="en-US" sz="1800" b="1" i="1" dirty="0"/>
          </a:p>
          <a:p>
            <a:r>
              <a:rPr lang="en-US" sz="1800" b="1" i="1" dirty="0"/>
              <a:t>Pan</a:t>
            </a:r>
            <a:r>
              <a:rPr lang="en-US" sz="1800" dirty="0"/>
              <a:t>: A steady, sweeping movement from one point in a scene to another</a:t>
            </a:r>
          </a:p>
          <a:p>
            <a:r>
              <a:rPr lang="en-US" sz="1800" b="1" i="1" dirty="0"/>
              <a:t>Tilt</a:t>
            </a:r>
            <a:r>
              <a:rPr lang="en-US" sz="1800" b="1" dirty="0"/>
              <a:t>: </a:t>
            </a:r>
            <a:r>
              <a:rPr lang="en-US" sz="1800" dirty="0"/>
              <a:t>Using a camera on tripod, the camera moves up or down to follow the action.</a:t>
            </a:r>
          </a:p>
          <a:p>
            <a:r>
              <a:rPr lang="en-US" sz="1800" b="1" i="1" dirty="0"/>
              <a:t>Zoom</a:t>
            </a:r>
            <a:r>
              <a:rPr lang="en-US" sz="1800" dirty="0"/>
              <a:t>: Use of the camera lens to move closely towards the subject.</a:t>
            </a:r>
          </a:p>
          <a:p>
            <a:r>
              <a:rPr lang="en-US" sz="1800" b="1" i="1" dirty="0"/>
              <a:t>Dissolve</a:t>
            </a:r>
            <a:r>
              <a:rPr lang="en-US" sz="1800" dirty="0"/>
              <a:t>: A transition between two shots, where one shot fades away and simultaneously another shot fades in.</a:t>
            </a:r>
          </a:p>
          <a:p>
            <a:r>
              <a:rPr lang="en-US" sz="1800" b="1" i="1" dirty="0"/>
              <a:t>Fade</a:t>
            </a:r>
            <a:r>
              <a:rPr lang="en-US" sz="1800" dirty="0"/>
              <a:t>: A transition from a shot to black where the image gradually becomes darker – a ‘Fade out’; or from black where the image gradually becomes brighter – a ‘Fade In’.</a:t>
            </a:r>
          </a:p>
          <a:p>
            <a:r>
              <a:rPr lang="en-US" sz="1800" b="1" i="1" dirty="0"/>
              <a:t>Jump cut</a:t>
            </a:r>
            <a:r>
              <a:rPr lang="en-US" sz="1800" dirty="0"/>
              <a:t>: A rapid, jerky transition from one fame to the next, either disrupting the flow of time or movement within a scene or making an abrupt transition from one scene to another.</a:t>
            </a:r>
          </a:p>
          <a:p>
            <a:endParaRPr lang="en-US" sz="1800" dirty="0"/>
          </a:p>
        </p:txBody>
      </p:sp>
    </p:spTree>
    <p:extLst>
      <p:ext uri="{BB962C8B-B14F-4D97-AF65-F5344CB8AC3E}">
        <p14:creationId xmlns:p14="http://schemas.microsoft.com/office/powerpoint/2010/main" val="36764840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2">
            <a:extLst>
              <a:ext uri="{FF2B5EF4-FFF2-40B4-BE49-F238E27FC236}">
                <a16:creationId xmlns:a16="http://schemas.microsoft.com/office/drawing/2014/main" id="{B5E1A530-8C5A-9B47-AD5D-84E255C8A89F}"/>
              </a:ext>
            </a:extLst>
          </p:cNvPr>
          <p:cNvSpPr txBox="1">
            <a:spLocks noChangeArrowheads="1"/>
          </p:cNvSpPr>
          <p:nvPr/>
        </p:nvSpPr>
        <p:spPr bwMode="auto">
          <a:xfrm>
            <a:off x="5791200" y="990600"/>
            <a:ext cx="5994400" cy="35394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rgbClr val="000000"/>
                </a:solidFill>
                <a:latin typeface="Arial" panose="020B0604020202020204" pitchFamily="34" charset="0"/>
                <a:ea typeface="ヒラギノ角ゴ ProN W3" pitchFamily="1" charset="-128"/>
                <a:sym typeface="Arial" panose="020B0604020202020204" pitchFamily="34" charset="0"/>
              </a:defRPr>
            </a:lvl1pPr>
            <a:lvl2pPr marL="742950" indent="-285750">
              <a:defRPr sz="2400">
                <a:solidFill>
                  <a:srgbClr val="000000"/>
                </a:solidFill>
                <a:latin typeface="Arial" panose="020B0604020202020204" pitchFamily="34" charset="0"/>
                <a:ea typeface="ヒラギノ角ゴ ProN W3" pitchFamily="1" charset="-128"/>
                <a:sym typeface="Arial" panose="020B0604020202020204" pitchFamily="34" charset="0"/>
              </a:defRPr>
            </a:lvl2pPr>
            <a:lvl3pPr marL="1143000" indent="-228600">
              <a:defRPr sz="2400">
                <a:solidFill>
                  <a:srgbClr val="000000"/>
                </a:solidFill>
                <a:latin typeface="Arial" panose="020B0604020202020204" pitchFamily="34" charset="0"/>
                <a:ea typeface="ヒラギノ角ゴ ProN W3" pitchFamily="1" charset="-128"/>
                <a:sym typeface="Arial" panose="020B0604020202020204" pitchFamily="34" charset="0"/>
              </a:defRPr>
            </a:lvl3pPr>
            <a:lvl4pPr marL="1600200" indent="-228600">
              <a:defRPr sz="2400">
                <a:solidFill>
                  <a:srgbClr val="000000"/>
                </a:solidFill>
                <a:latin typeface="Arial" panose="020B0604020202020204" pitchFamily="34" charset="0"/>
                <a:ea typeface="ヒラギノ角ゴ ProN W3" pitchFamily="1" charset="-128"/>
                <a:sym typeface="Arial" panose="020B0604020202020204" pitchFamily="34" charset="0"/>
              </a:defRPr>
            </a:lvl4pPr>
            <a:lvl5pPr marL="2057400" indent="-228600">
              <a:defRPr sz="2400">
                <a:solidFill>
                  <a:srgbClr val="000000"/>
                </a:solidFill>
                <a:latin typeface="Arial" panose="020B0604020202020204" pitchFamily="34" charset="0"/>
                <a:ea typeface="ヒラギノ角ゴ ProN W3" pitchFamily="1" charset="-128"/>
                <a:sym typeface="Arial" panose="020B0604020202020204" pitchFamily="34" charset="0"/>
              </a:defRPr>
            </a:lvl5pPr>
            <a:lvl6pPr marL="2514600" indent="-228600" eaLnBrk="0" fontAlgn="base" hangingPunct="0">
              <a:spcBef>
                <a:spcPct val="0"/>
              </a:spcBef>
              <a:spcAft>
                <a:spcPct val="0"/>
              </a:spcAft>
              <a:defRPr sz="2400">
                <a:solidFill>
                  <a:srgbClr val="000000"/>
                </a:solidFill>
                <a:latin typeface="Arial" panose="020B0604020202020204" pitchFamily="34" charset="0"/>
                <a:ea typeface="ヒラギノ角ゴ ProN W3" pitchFamily="1" charset="-128"/>
                <a:sym typeface="Arial" panose="020B0604020202020204" pitchFamily="34" charset="0"/>
              </a:defRPr>
            </a:lvl6pPr>
            <a:lvl7pPr marL="2971800" indent="-228600" eaLnBrk="0" fontAlgn="base" hangingPunct="0">
              <a:spcBef>
                <a:spcPct val="0"/>
              </a:spcBef>
              <a:spcAft>
                <a:spcPct val="0"/>
              </a:spcAft>
              <a:defRPr sz="2400">
                <a:solidFill>
                  <a:srgbClr val="000000"/>
                </a:solidFill>
                <a:latin typeface="Arial" panose="020B0604020202020204" pitchFamily="34" charset="0"/>
                <a:ea typeface="ヒラギノ角ゴ ProN W3" pitchFamily="1" charset="-128"/>
                <a:sym typeface="Arial" panose="020B0604020202020204" pitchFamily="34" charset="0"/>
              </a:defRPr>
            </a:lvl7pPr>
            <a:lvl8pPr marL="3429000" indent="-228600" eaLnBrk="0" fontAlgn="base" hangingPunct="0">
              <a:spcBef>
                <a:spcPct val="0"/>
              </a:spcBef>
              <a:spcAft>
                <a:spcPct val="0"/>
              </a:spcAft>
              <a:defRPr sz="2400">
                <a:solidFill>
                  <a:srgbClr val="000000"/>
                </a:solidFill>
                <a:latin typeface="Arial" panose="020B0604020202020204" pitchFamily="34" charset="0"/>
                <a:ea typeface="ヒラギノ角ゴ ProN W3" pitchFamily="1" charset="-128"/>
                <a:sym typeface="Arial" panose="020B0604020202020204" pitchFamily="34" charset="0"/>
              </a:defRPr>
            </a:lvl8pPr>
            <a:lvl9pPr marL="3886200" indent="-228600" eaLnBrk="0" fontAlgn="base" hangingPunct="0">
              <a:spcBef>
                <a:spcPct val="0"/>
              </a:spcBef>
              <a:spcAft>
                <a:spcPct val="0"/>
              </a:spcAft>
              <a:defRPr sz="2400">
                <a:solidFill>
                  <a:srgbClr val="000000"/>
                </a:solidFill>
                <a:latin typeface="Arial" panose="020B0604020202020204" pitchFamily="34" charset="0"/>
                <a:ea typeface="ヒラギノ角ゴ ProN W3" pitchFamily="1" charset="-128"/>
                <a:sym typeface="Arial" panose="020B0604020202020204" pitchFamily="34" charset="0"/>
              </a:defRPr>
            </a:lvl9pPr>
          </a:lstStyle>
          <a:p>
            <a:pPr defTabSz="1219170" eaLnBrk="0" fontAlgn="base" hangingPunct="0">
              <a:spcBef>
                <a:spcPct val="0"/>
              </a:spcBef>
              <a:spcAft>
                <a:spcPct val="0"/>
              </a:spcAft>
            </a:pPr>
            <a:r>
              <a:rPr lang="en-US" altLang="ja-JP" sz="4267" b="1" dirty="0">
                <a:solidFill>
                  <a:srgbClr val="0E55A2"/>
                </a:solidFill>
                <a:latin typeface="Calibri" panose="020F0502020204030204" pitchFamily="34" charset="0"/>
              </a:rPr>
              <a:t>ANR Video Production Checklist</a:t>
            </a:r>
          </a:p>
          <a:p>
            <a:pPr defTabSz="1219170" eaLnBrk="0" fontAlgn="base" hangingPunct="0">
              <a:spcBef>
                <a:spcPct val="0"/>
              </a:spcBef>
              <a:spcAft>
                <a:spcPct val="0"/>
              </a:spcAft>
            </a:pPr>
            <a:endParaRPr lang="en-US" altLang="ja-JP" sz="3200" b="1" dirty="0">
              <a:solidFill>
                <a:srgbClr val="7F7F7F"/>
              </a:solidFill>
              <a:latin typeface="Calibri" panose="020F0502020204030204" pitchFamily="34" charset="0"/>
            </a:endParaRPr>
          </a:p>
          <a:p>
            <a:pPr defTabSz="1219170" eaLnBrk="0" fontAlgn="base" hangingPunct="0">
              <a:spcBef>
                <a:spcPct val="0"/>
              </a:spcBef>
              <a:spcAft>
                <a:spcPct val="0"/>
              </a:spcAft>
            </a:pPr>
            <a:r>
              <a:rPr lang="en-US" altLang="ja-JP" sz="3200" b="1" dirty="0">
                <a:solidFill>
                  <a:srgbClr val="7F7F7F"/>
                </a:solidFill>
                <a:latin typeface="Calibri" panose="020F0502020204030204" pitchFamily="34" charset="0"/>
              </a:rPr>
              <a:t>“Adding Video to Your Extension Toolbox” Webinar</a:t>
            </a:r>
          </a:p>
          <a:p>
            <a:pPr defTabSz="1219170" eaLnBrk="0" fontAlgn="base" hangingPunct="0">
              <a:spcBef>
                <a:spcPct val="0"/>
              </a:spcBef>
              <a:spcAft>
                <a:spcPct val="0"/>
              </a:spcAft>
            </a:pPr>
            <a:endParaRPr lang="en-US" altLang="en-US" sz="2133" i="1" dirty="0">
              <a:solidFill>
                <a:prstClr val="black"/>
              </a:solidFill>
              <a:latin typeface="Calibri" panose="020F0502020204030204" pitchFamily="34" charset="0"/>
              <a:ea typeface="MS PGothic" panose="020B0600070205080204" pitchFamily="34" charset="-128"/>
            </a:endParaRPr>
          </a:p>
          <a:p>
            <a:pPr defTabSz="1219170" eaLnBrk="0" fontAlgn="base" hangingPunct="0">
              <a:spcBef>
                <a:spcPct val="0"/>
              </a:spcBef>
              <a:spcAft>
                <a:spcPct val="0"/>
              </a:spcAft>
            </a:pPr>
            <a:r>
              <a:rPr lang="en-US" altLang="en-US" sz="2133" i="1" dirty="0">
                <a:solidFill>
                  <a:prstClr val="black"/>
                </a:solidFill>
                <a:latin typeface="Calibri" panose="020F0502020204030204" pitchFamily="34" charset="0"/>
                <a:ea typeface="MS PGothic" panose="020B0600070205080204" pitchFamily="34" charset="-128"/>
              </a:rPr>
              <a:t>March 2, 2020</a:t>
            </a:r>
          </a:p>
        </p:txBody>
      </p:sp>
      <p:pic>
        <p:nvPicPr>
          <p:cNvPr id="1026" name="Picture 2" descr="Image result for steven spielberg"/>
          <p:cNvPicPr>
            <a:picLocks noChangeAspect="1" noChangeArrowheads="1"/>
          </p:cNvPicPr>
          <p:nvPr/>
        </p:nvPicPr>
        <p:blipFill rotWithShape="1">
          <a:blip r:embed="rId3">
            <a:extLst>
              <a:ext uri="{28A0092B-C50C-407E-A947-70E740481C1C}">
                <a14:useLocalDpi xmlns:a14="http://schemas.microsoft.com/office/drawing/2010/main"/>
              </a:ext>
            </a:extLst>
          </a:blip>
          <a:srcRect/>
          <a:stretch/>
        </p:blipFill>
        <p:spPr bwMode="auto">
          <a:xfrm>
            <a:off x="711201" y="-21867"/>
            <a:ext cx="4039263" cy="690526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9753601" y="4038601"/>
            <a:ext cx="2628028" cy="2628028"/>
          </a:xfrm>
          <a:prstGeom prst="rect">
            <a:avLst/>
          </a:prstGeom>
        </p:spPr>
      </p:pic>
    </p:spTree>
    <p:extLst>
      <p:ext uri="{BB962C8B-B14F-4D97-AF65-F5344CB8AC3E}">
        <p14:creationId xmlns:p14="http://schemas.microsoft.com/office/powerpoint/2010/main" val="32054761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Let’s not miss the boat</a:t>
            </a:r>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08108" y="1866361"/>
            <a:ext cx="6381750" cy="4324350"/>
          </a:xfrm>
        </p:spPr>
      </p:pic>
      <p:sp>
        <p:nvSpPr>
          <p:cNvPr id="5" name="Content Placeholder 2">
            <a:extLst>
              <a:ext uri="{FF2B5EF4-FFF2-40B4-BE49-F238E27FC236}">
                <a16:creationId xmlns:a16="http://schemas.microsoft.com/office/drawing/2014/main" id="{1B8CC25F-A478-47AF-B2D9-FE49B87C293F}"/>
              </a:ext>
            </a:extLst>
          </p:cNvPr>
          <p:cNvSpPr txBox="1">
            <a:spLocks/>
          </p:cNvSpPr>
          <p:nvPr/>
        </p:nvSpPr>
        <p:spPr>
          <a:xfrm>
            <a:off x="6542315" y="1799499"/>
            <a:ext cx="5649686"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t>We have plenty of good information</a:t>
            </a:r>
          </a:p>
          <a:p>
            <a:pPr marL="0" indent="0">
              <a:buFont typeface="Arial" panose="020B0604020202020204" pitchFamily="34" charset="0"/>
              <a:buNone/>
            </a:pPr>
            <a:endParaRPr lang="en-US" b="1" dirty="0"/>
          </a:p>
          <a:p>
            <a:pPr marL="0" indent="0">
              <a:buFont typeface="Arial" panose="020B0604020202020204" pitchFamily="34" charset="0"/>
              <a:buNone/>
            </a:pPr>
            <a:r>
              <a:rPr lang="en-US" b="1" dirty="0"/>
              <a:t>Let’s turn that information into viewable action that people</a:t>
            </a:r>
          </a:p>
          <a:p>
            <a:pPr marL="514350" indent="-514350">
              <a:buFont typeface="+mj-lt"/>
              <a:buAutoNum type="arabicPeriod"/>
            </a:pPr>
            <a:r>
              <a:rPr lang="en-US" b="1" dirty="0"/>
              <a:t>want, </a:t>
            </a:r>
          </a:p>
          <a:p>
            <a:pPr marL="514350" indent="-514350">
              <a:buFont typeface="+mj-lt"/>
              <a:buAutoNum type="arabicPeriod"/>
            </a:pPr>
            <a:r>
              <a:rPr lang="en-US" b="1" dirty="0"/>
              <a:t>can find, and </a:t>
            </a:r>
          </a:p>
          <a:p>
            <a:pPr marL="514350" indent="-514350">
              <a:buFont typeface="+mj-lt"/>
              <a:buAutoNum type="arabicPeriod"/>
            </a:pPr>
            <a:r>
              <a:rPr lang="en-US" b="1" dirty="0"/>
              <a:t>can learn from.</a:t>
            </a:r>
          </a:p>
        </p:txBody>
      </p:sp>
    </p:spTree>
    <p:extLst>
      <p:ext uri="{BB962C8B-B14F-4D97-AF65-F5344CB8AC3E}">
        <p14:creationId xmlns:p14="http://schemas.microsoft.com/office/powerpoint/2010/main" val="124190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1219170" eaLnBrk="0" fontAlgn="base" hangingPunct="0">
              <a:spcBef>
                <a:spcPct val="0"/>
              </a:spcBef>
              <a:spcAft>
                <a:spcPct val="0"/>
              </a:spcAft>
            </a:pPr>
            <a:endParaRPr lang="en-US" sz="3200">
              <a:solidFill>
                <a:prstClr val="white"/>
              </a:solidFill>
              <a:latin typeface="Calibri"/>
              <a:sym typeface="Arial" panose="020B0604020202020204" pitchFamily="34" charset="0"/>
            </a:endParaRPr>
          </a:p>
        </p:txBody>
      </p:sp>
      <p:pic>
        <p:nvPicPr>
          <p:cNvPr id="4" name="Picture 3" descr="Balloon Juice | About Hard Choices"/>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14400" y="-1"/>
            <a:ext cx="10311277" cy="6858001"/>
          </a:xfrm>
          <a:prstGeom prst="rect">
            <a:avLst/>
          </a:prstGeom>
        </p:spPr>
      </p:pic>
      <p:sp>
        <p:nvSpPr>
          <p:cNvPr id="6" name="TextBox 5"/>
          <p:cNvSpPr txBox="1"/>
          <p:nvPr/>
        </p:nvSpPr>
        <p:spPr>
          <a:xfrm rot="20355553">
            <a:off x="862305" y="291678"/>
            <a:ext cx="5892800" cy="913007"/>
          </a:xfrm>
          <a:prstGeom prst="rect">
            <a:avLst/>
          </a:prstGeom>
          <a:noFill/>
        </p:spPr>
        <p:txBody>
          <a:bodyPr wrap="square" rtlCol="0">
            <a:spAutoFit/>
          </a:bodyPr>
          <a:lstStyle/>
          <a:p>
            <a:pPr defTabSz="1219170" eaLnBrk="0" fontAlgn="base" hangingPunct="0">
              <a:spcBef>
                <a:spcPct val="0"/>
              </a:spcBef>
              <a:spcAft>
                <a:spcPct val="0"/>
              </a:spcAft>
            </a:pPr>
            <a:r>
              <a:rPr lang="en-US" sz="5333" b="1" dirty="0">
                <a:solidFill>
                  <a:prstClr val="white"/>
                </a:solidFill>
                <a:latin typeface="Calibri"/>
                <a:ea typeface="ヒラギノ角ゴ ProN W3" pitchFamily="1" charset="-128"/>
                <a:sym typeface="Arial" panose="020B0604020202020204" pitchFamily="34" charset="0"/>
              </a:rPr>
              <a:t>A Checklist??</a:t>
            </a:r>
          </a:p>
        </p:txBody>
      </p:sp>
    </p:spTree>
    <p:extLst>
      <p:ext uri="{BB962C8B-B14F-4D97-AF65-F5344CB8AC3E}">
        <p14:creationId xmlns:p14="http://schemas.microsoft.com/office/powerpoint/2010/main" val="7349359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Decision Points</a:t>
            </a:r>
          </a:p>
        </p:txBody>
      </p:sp>
      <p:sp>
        <p:nvSpPr>
          <p:cNvPr id="3" name="Content Placeholder 2"/>
          <p:cNvSpPr>
            <a:spLocks noGrp="1"/>
          </p:cNvSpPr>
          <p:nvPr>
            <p:ph idx="1"/>
          </p:nvPr>
        </p:nvSpPr>
        <p:spPr/>
        <p:txBody>
          <a:bodyPr/>
          <a:lstStyle/>
          <a:p>
            <a:pPr marL="609585" indent="-609585">
              <a:buFont typeface="+mj-lt"/>
              <a:buAutoNum type="arabicPeriod"/>
            </a:pPr>
            <a:r>
              <a:rPr lang="en-US" dirty="0"/>
              <a:t>Pre-production</a:t>
            </a:r>
          </a:p>
          <a:p>
            <a:pPr marL="609585" indent="-609585">
              <a:buFont typeface="+mj-lt"/>
              <a:buAutoNum type="arabicPeriod"/>
            </a:pPr>
            <a:r>
              <a:rPr lang="en-US" dirty="0"/>
              <a:t>Content Management</a:t>
            </a:r>
          </a:p>
          <a:p>
            <a:pPr marL="609585" indent="-609585">
              <a:buFont typeface="+mj-lt"/>
              <a:buAutoNum type="arabicPeriod"/>
            </a:pPr>
            <a:r>
              <a:rPr lang="en-US" dirty="0"/>
              <a:t>Editing</a:t>
            </a:r>
          </a:p>
          <a:p>
            <a:pPr marL="609585" indent="-609585">
              <a:buFont typeface="+mj-lt"/>
              <a:buAutoNum type="arabicPeriod"/>
            </a:pPr>
            <a:r>
              <a:rPr lang="en-US" dirty="0"/>
              <a:t>Encoding</a:t>
            </a:r>
          </a:p>
          <a:p>
            <a:pPr marL="609585" indent="-609585">
              <a:buFont typeface="+mj-lt"/>
              <a:buAutoNum type="arabicPeriod"/>
            </a:pPr>
            <a:r>
              <a:rPr lang="en-US" dirty="0"/>
              <a:t>Uploading / Posting</a:t>
            </a:r>
          </a:p>
        </p:txBody>
      </p:sp>
      <p:pic>
        <p:nvPicPr>
          <p:cNvPr id="2050" name="Picture 2" descr="https://cdn.vox-cdn.com/thumbor/Bmjz_0McNDs4HPxS6enQRhCCd7k=/166x80:991x630/1200x800/filters:focal(166x80:991x630)/cdn.vox-cdn.com/uploads/chorus_image/image/49088249/Raiders-of-the-Lost-Ark-indiana-jones-3677978-1280-720.0.0.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689601" y="1396211"/>
            <a:ext cx="5486401" cy="3657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5373706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&amp; Development Toolbox</a:t>
            </a:r>
          </a:p>
        </p:txBody>
      </p:sp>
      <p:sp>
        <p:nvSpPr>
          <p:cNvPr id="3" name="Content Placeholder 2"/>
          <p:cNvSpPr>
            <a:spLocks noGrp="1"/>
          </p:cNvSpPr>
          <p:nvPr>
            <p:ph idx="1"/>
          </p:nvPr>
        </p:nvSpPr>
        <p:spPr/>
        <p:txBody>
          <a:bodyPr/>
          <a:lstStyle/>
          <a:p>
            <a:pPr marL="0" indent="0">
              <a:buNone/>
            </a:pPr>
            <a:r>
              <a:rPr lang="en-US" sz="8800" b="1" dirty="0"/>
              <a:t> ucanr.edu/</a:t>
            </a:r>
            <a:r>
              <a:rPr lang="en-US" sz="8800" b="1" dirty="0" err="1"/>
              <a:t>videotools</a:t>
            </a:r>
            <a:endParaRPr lang="en-US" sz="8800" b="1" dirty="0"/>
          </a:p>
          <a:p>
            <a:pPr marL="0" indent="0">
              <a:buNone/>
            </a:pPr>
            <a:endParaRPr lang="en-US" b="1" dirty="0"/>
          </a:p>
          <a:p>
            <a:pPr marL="0" indent="0">
              <a:buNone/>
            </a:pPr>
            <a:endParaRPr lang="en-US" b="1" dirty="0"/>
          </a:p>
          <a:p>
            <a:pPr marL="0" indent="0">
              <a:buNone/>
            </a:pPr>
            <a:endParaRPr lang="en-US" b="1" dirty="0"/>
          </a:p>
          <a:p>
            <a:pPr marL="0" indent="0">
              <a:buNone/>
            </a:pPr>
            <a:r>
              <a:rPr lang="en-US" sz="3067" dirty="0">
                <a:solidFill>
                  <a:schemeClr val="tx1">
                    <a:lumMod val="50000"/>
                    <a:lumOff val="50000"/>
                  </a:schemeClr>
                </a:solidFill>
              </a:rPr>
              <a:t>(This link will be shown again so get your pencil ready.)</a:t>
            </a:r>
          </a:p>
        </p:txBody>
      </p:sp>
      <p:sp>
        <p:nvSpPr>
          <p:cNvPr id="4" name="Rectangle 3"/>
          <p:cNvSpPr/>
          <p:nvPr/>
        </p:nvSpPr>
        <p:spPr>
          <a:xfrm>
            <a:off x="711200" y="1600200"/>
            <a:ext cx="10464800" cy="1524000"/>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defTabSz="1219170" eaLnBrk="0" fontAlgn="base" hangingPunct="0">
              <a:spcBef>
                <a:spcPct val="0"/>
              </a:spcBef>
              <a:spcAft>
                <a:spcPct val="0"/>
              </a:spcAft>
            </a:pPr>
            <a:endParaRPr lang="en-US" sz="3200">
              <a:solidFill>
                <a:srgbClr val="4F81BD"/>
              </a:solidFill>
              <a:latin typeface="Calibri"/>
              <a:sym typeface="Arial" panose="020B0604020202020204" pitchFamily="34" charset="0"/>
            </a:endParaRPr>
          </a:p>
        </p:txBody>
      </p:sp>
    </p:spTree>
    <p:extLst>
      <p:ext uri="{BB962C8B-B14F-4D97-AF65-F5344CB8AC3E}">
        <p14:creationId xmlns:p14="http://schemas.microsoft.com/office/powerpoint/2010/main" val="24881845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6450" y="1066800"/>
            <a:ext cx="12170204" cy="5791200"/>
          </a:xfrm>
          <a:prstGeom prst="rect">
            <a:avLst/>
          </a:prstGeom>
        </p:spPr>
      </p:pic>
      <p:sp>
        <p:nvSpPr>
          <p:cNvPr id="6" name="Title 5"/>
          <p:cNvSpPr>
            <a:spLocks noGrp="1"/>
          </p:cNvSpPr>
          <p:nvPr>
            <p:ph type="title"/>
          </p:nvPr>
        </p:nvSpPr>
        <p:spPr>
          <a:xfrm>
            <a:off x="625151" y="0"/>
            <a:ext cx="10972800" cy="1143000"/>
          </a:xfrm>
        </p:spPr>
        <p:txBody>
          <a:bodyPr/>
          <a:lstStyle/>
          <a:p>
            <a:pPr algn="ctr"/>
            <a:r>
              <a:rPr lang="en-US" i="1" dirty="0"/>
              <a:t>Learning &amp; Development Video Tools</a:t>
            </a:r>
          </a:p>
        </p:txBody>
      </p:sp>
      <p:sp>
        <p:nvSpPr>
          <p:cNvPr id="7" name="Right Arrow 6"/>
          <p:cNvSpPr/>
          <p:nvPr/>
        </p:nvSpPr>
        <p:spPr>
          <a:xfrm rot="10800000">
            <a:off x="6400800" y="2413000"/>
            <a:ext cx="2438400" cy="914400"/>
          </a:xfrm>
          <a:prstGeom prst="rightArrow">
            <a:avLst>
              <a:gd name="adj1" fmla="val 35751"/>
              <a:gd name="adj2" fmla="val 50000"/>
            </a:avLst>
          </a:prstGeom>
        </p:spPr>
        <p:style>
          <a:lnRef idx="1">
            <a:schemeClr val="accent2"/>
          </a:lnRef>
          <a:fillRef idx="3">
            <a:schemeClr val="accent2"/>
          </a:fillRef>
          <a:effectRef idx="2">
            <a:schemeClr val="accent2"/>
          </a:effectRef>
          <a:fontRef idx="minor">
            <a:schemeClr val="lt1"/>
          </a:fontRef>
        </p:style>
        <p:txBody>
          <a:bodyPr rtlCol="0" anchor="ctr"/>
          <a:lstStyle/>
          <a:p>
            <a:pPr algn="ctr" defTabSz="1219170" eaLnBrk="0" fontAlgn="base" hangingPunct="0">
              <a:spcBef>
                <a:spcPct val="0"/>
              </a:spcBef>
              <a:spcAft>
                <a:spcPct val="0"/>
              </a:spcAft>
            </a:pPr>
            <a:endParaRPr lang="en-US" sz="3200">
              <a:solidFill>
                <a:prstClr val="white"/>
              </a:solidFill>
              <a:latin typeface="Calibri"/>
              <a:sym typeface="Arial" panose="020B0604020202020204" pitchFamily="34" charset="0"/>
            </a:endParaRPr>
          </a:p>
        </p:txBody>
      </p:sp>
      <p:sp>
        <p:nvSpPr>
          <p:cNvPr id="8" name="TextBox 7"/>
          <p:cNvSpPr txBox="1"/>
          <p:nvPr/>
        </p:nvSpPr>
        <p:spPr>
          <a:xfrm rot="20835581">
            <a:off x="8866695" y="1797259"/>
            <a:ext cx="2641600" cy="1077218"/>
          </a:xfrm>
          <a:prstGeom prst="rect">
            <a:avLst/>
          </a:prstGeom>
          <a:noFill/>
        </p:spPr>
        <p:txBody>
          <a:bodyPr wrap="square" rtlCol="0">
            <a:spAutoFit/>
          </a:bodyPr>
          <a:lstStyle/>
          <a:p>
            <a:pPr defTabSz="1219170" eaLnBrk="0" fontAlgn="base" hangingPunct="0">
              <a:spcBef>
                <a:spcPct val="0"/>
              </a:spcBef>
              <a:spcAft>
                <a:spcPct val="0"/>
              </a:spcAft>
            </a:pPr>
            <a:r>
              <a:rPr lang="en-US" sz="6400" dirty="0">
                <a:solidFill>
                  <a:srgbClr val="002060"/>
                </a:solidFill>
                <a:latin typeface="Freestyle Script" panose="030804020302050B0404" pitchFamily="66" charset="0"/>
                <a:ea typeface="ヒラギノ角ゴ ProN W3" pitchFamily="1" charset="-128"/>
                <a:sym typeface="Arial" panose="020B0604020202020204" pitchFamily="34" charset="0"/>
              </a:rPr>
              <a:t>Look here!</a:t>
            </a:r>
          </a:p>
        </p:txBody>
      </p:sp>
    </p:spTree>
    <p:extLst>
      <p:ext uri="{BB962C8B-B14F-4D97-AF65-F5344CB8AC3E}">
        <p14:creationId xmlns:p14="http://schemas.microsoft.com/office/powerpoint/2010/main" val="14380133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 Part…</a:t>
            </a:r>
          </a:p>
        </p:txBody>
      </p:sp>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1599" y="1701800"/>
            <a:ext cx="12519380" cy="3277801"/>
          </a:xfrm>
          <a:prstGeom prst="rect">
            <a:avLst/>
          </a:prstGeom>
        </p:spPr>
      </p:pic>
    </p:spTree>
    <p:extLst>
      <p:ext uri="{BB962C8B-B14F-4D97-AF65-F5344CB8AC3E}">
        <p14:creationId xmlns:p14="http://schemas.microsoft.com/office/powerpoint/2010/main" val="27074453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Pre-Production…</a:t>
            </a:r>
          </a:p>
        </p:txBody>
      </p:sp>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1600200"/>
            <a:ext cx="12157897" cy="3556000"/>
          </a:xfrm>
          <a:prstGeom prst="rect">
            <a:avLst/>
          </a:prstGeom>
        </p:spPr>
      </p:pic>
      <p:sp>
        <p:nvSpPr>
          <p:cNvPr id="4" name="Title 1"/>
          <p:cNvSpPr txBox="1">
            <a:spLocks/>
          </p:cNvSpPr>
          <p:nvPr/>
        </p:nvSpPr>
        <p:spPr bwMode="auto">
          <a:xfrm>
            <a:off x="457200" y="5259059"/>
            <a:ext cx="109728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121920" tIns="60960" rIns="121920" bIns="60960" numCol="1" anchor="ctr" anchorCtr="0" compatLnSpc="1">
            <a:prstTxWarp prst="textNoShape">
              <a:avLst/>
            </a:prstTxWarp>
          </a:bodyPr>
          <a:lstStyle>
            <a:lvl1pPr algn="l" defTabSz="342900" rtl="0" eaLnBrk="1" fontAlgn="base" hangingPunct="1">
              <a:spcBef>
                <a:spcPct val="0"/>
              </a:spcBef>
              <a:spcAft>
                <a:spcPct val="0"/>
              </a:spcAft>
              <a:defRPr sz="3200" b="1" kern="1200">
                <a:solidFill>
                  <a:srgbClr val="0E55A2"/>
                </a:solidFill>
                <a:latin typeface="+mj-lt"/>
                <a:ea typeface="MS PGothic" panose="020B0600070205080204" pitchFamily="34" charset="-128"/>
                <a:cs typeface="ＭＳ Ｐゴシック" charset="0"/>
              </a:defRPr>
            </a:lvl1pPr>
            <a:lvl2pPr algn="ctr" defTabSz="342900" rtl="0" eaLnBrk="1" fontAlgn="base" hangingPunct="1">
              <a:spcBef>
                <a:spcPct val="0"/>
              </a:spcBef>
              <a:spcAft>
                <a:spcPct val="0"/>
              </a:spcAft>
              <a:defRPr sz="3300">
                <a:solidFill>
                  <a:schemeClr val="tx1"/>
                </a:solidFill>
                <a:latin typeface="Calibri" charset="0"/>
                <a:ea typeface="MS PGothic" panose="020B0600070205080204" pitchFamily="34" charset="-128"/>
                <a:cs typeface="ＭＳ Ｐゴシック" charset="0"/>
              </a:defRPr>
            </a:lvl2pPr>
            <a:lvl3pPr algn="ctr" defTabSz="342900" rtl="0" eaLnBrk="1" fontAlgn="base" hangingPunct="1">
              <a:spcBef>
                <a:spcPct val="0"/>
              </a:spcBef>
              <a:spcAft>
                <a:spcPct val="0"/>
              </a:spcAft>
              <a:defRPr sz="3300">
                <a:solidFill>
                  <a:schemeClr val="tx1"/>
                </a:solidFill>
                <a:latin typeface="Calibri" charset="0"/>
                <a:ea typeface="MS PGothic" panose="020B0600070205080204" pitchFamily="34" charset="-128"/>
                <a:cs typeface="ＭＳ Ｐゴシック" charset="0"/>
              </a:defRPr>
            </a:lvl3pPr>
            <a:lvl4pPr algn="ctr" defTabSz="342900" rtl="0" eaLnBrk="1" fontAlgn="base" hangingPunct="1">
              <a:spcBef>
                <a:spcPct val="0"/>
              </a:spcBef>
              <a:spcAft>
                <a:spcPct val="0"/>
              </a:spcAft>
              <a:defRPr sz="3300">
                <a:solidFill>
                  <a:schemeClr val="tx1"/>
                </a:solidFill>
                <a:latin typeface="Calibri" charset="0"/>
                <a:ea typeface="MS PGothic" panose="020B0600070205080204" pitchFamily="34" charset="-128"/>
                <a:cs typeface="ＭＳ Ｐゴシック" charset="0"/>
              </a:defRPr>
            </a:lvl4pPr>
            <a:lvl5pPr algn="ctr" defTabSz="342900" rtl="0" eaLnBrk="1" fontAlgn="base" hangingPunct="1">
              <a:spcBef>
                <a:spcPct val="0"/>
              </a:spcBef>
              <a:spcAft>
                <a:spcPct val="0"/>
              </a:spcAft>
              <a:defRPr sz="3300">
                <a:solidFill>
                  <a:schemeClr val="tx1"/>
                </a:solidFill>
                <a:latin typeface="Calibri" charset="0"/>
                <a:ea typeface="MS PGothic" panose="020B0600070205080204" pitchFamily="34" charset="-128"/>
                <a:cs typeface="ＭＳ Ｐゴシック" charset="0"/>
              </a:defRPr>
            </a:lvl5pPr>
            <a:lvl6pPr marL="342900" algn="ctr" defTabSz="342900"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6pPr>
            <a:lvl7pPr marL="685800" algn="ctr" defTabSz="342900"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7pPr>
            <a:lvl8pPr marL="1028700" algn="ctr" defTabSz="342900"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8pPr>
            <a:lvl9pPr marL="1371600" algn="ctr" defTabSz="342900"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9pPr>
          </a:lstStyle>
          <a:p>
            <a:pPr algn="ctr" defTabSz="457189"/>
            <a:r>
              <a:rPr lang="en-US" sz="3733" i="1" dirty="0">
                <a:solidFill>
                  <a:prstClr val="black">
                    <a:lumMod val="50000"/>
                    <a:lumOff val="50000"/>
                  </a:prstClr>
                </a:solidFill>
                <a:latin typeface="Calibri"/>
                <a:sym typeface="Arial" panose="020B0604020202020204" pitchFamily="34" charset="0"/>
              </a:rPr>
              <a:t>An ounce of prevention is worth a pound of cure.</a:t>
            </a:r>
          </a:p>
        </p:txBody>
      </p:sp>
    </p:spTree>
    <p:extLst>
      <p:ext uri="{BB962C8B-B14F-4D97-AF65-F5344CB8AC3E}">
        <p14:creationId xmlns:p14="http://schemas.microsoft.com/office/powerpoint/2010/main" val="35477788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Content Elements…</a:t>
            </a:r>
          </a:p>
        </p:txBody>
      </p:sp>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4178" y="2209801"/>
            <a:ext cx="12177823" cy="2427252"/>
          </a:xfrm>
          <a:prstGeom prst="rect">
            <a:avLst/>
          </a:prstGeom>
        </p:spPr>
      </p:pic>
      <p:sp>
        <p:nvSpPr>
          <p:cNvPr id="4" name="Title 1"/>
          <p:cNvSpPr txBox="1">
            <a:spLocks/>
          </p:cNvSpPr>
          <p:nvPr/>
        </p:nvSpPr>
        <p:spPr bwMode="auto">
          <a:xfrm>
            <a:off x="457200" y="5259059"/>
            <a:ext cx="109728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121920" tIns="60960" rIns="121920" bIns="60960" numCol="1" anchor="ctr" anchorCtr="0" compatLnSpc="1">
            <a:prstTxWarp prst="textNoShape">
              <a:avLst/>
            </a:prstTxWarp>
          </a:bodyPr>
          <a:lstStyle>
            <a:lvl1pPr algn="l" defTabSz="342900" rtl="0" eaLnBrk="1" fontAlgn="base" hangingPunct="1">
              <a:spcBef>
                <a:spcPct val="0"/>
              </a:spcBef>
              <a:spcAft>
                <a:spcPct val="0"/>
              </a:spcAft>
              <a:defRPr sz="3200" b="1" kern="1200">
                <a:solidFill>
                  <a:srgbClr val="0E55A2"/>
                </a:solidFill>
                <a:latin typeface="+mj-lt"/>
                <a:ea typeface="MS PGothic" panose="020B0600070205080204" pitchFamily="34" charset="-128"/>
                <a:cs typeface="ＭＳ Ｐゴシック" charset="0"/>
              </a:defRPr>
            </a:lvl1pPr>
            <a:lvl2pPr algn="ctr" defTabSz="342900" rtl="0" eaLnBrk="1" fontAlgn="base" hangingPunct="1">
              <a:spcBef>
                <a:spcPct val="0"/>
              </a:spcBef>
              <a:spcAft>
                <a:spcPct val="0"/>
              </a:spcAft>
              <a:defRPr sz="3300">
                <a:solidFill>
                  <a:schemeClr val="tx1"/>
                </a:solidFill>
                <a:latin typeface="Calibri" charset="0"/>
                <a:ea typeface="MS PGothic" panose="020B0600070205080204" pitchFamily="34" charset="-128"/>
                <a:cs typeface="ＭＳ Ｐゴシック" charset="0"/>
              </a:defRPr>
            </a:lvl2pPr>
            <a:lvl3pPr algn="ctr" defTabSz="342900" rtl="0" eaLnBrk="1" fontAlgn="base" hangingPunct="1">
              <a:spcBef>
                <a:spcPct val="0"/>
              </a:spcBef>
              <a:spcAft>
                <a:spcPct val="0"/>
              </a:spcAft>
              <a:defRPr sz="3300">
                <a:solidFill>
                  <a:schemeClr val="tx1"/>
                </a:solidFill>
                <a:latin typeface="Calibri" charset="0"/>
                <a:ea typeface="MS PGothic" panose="020B0600070205080204" pitchFamily="34" charset="-128"/>
                <a:cs typeface="ＭＳ Ｐゴシック" charset="0"/>
              </a:defRPr>
            </a:lvl3pPr>
            <a:lvl4pPr algn="ctr" defTabSz="342900" rtl="0" eaLnBrk="1" fontAlgn="base" hangingPunct="1">
              <a:spcBef>
                <a:spcPct val="0"/>
              </a:spcBef>
              <a:spcAft>
                <a:spcPct val="0"/>
              </a:spcAft>
              <a:defRPr sz="3300">
                <a:solidFill>
                  <a:schemeClr val="tx1"/>
                </a:solidFill>
                <a:latin typeface="Calibri" charset="0"/>
                <a:ea typeface="MS PGothic" panose="020B0600070205080204" pitchFamily="34" charset="-128"/>
                <a:cs typeface="ＭＳ Ｐゴシック" charset="0"/>
              </a:defRPr>
            </a:lvl4pPr>
            <a:lvl5pPr algn="ctr" defTabSz="342900" rtl="0" eaLnBrk="1" fontAlgn="base" hangingPunct="1">
              <a:spcBef>
                <a:spcPct val="0"/>
              </a:spcBef>
              <a:spcAft>
                <a:spcPct val="0"/>
              </a:spcAft>
              <a:defRPr sz="3300">
                <a:solidFill>
                  <a:schemeClr val="tx1"/>
                </a:solidFill>
                <a:latin typeface="Calibri" charset="0"/>
                <a:ea typeface="MS PGothic" panose="020B0600070205080204" pitchFamily="34" charset="-128"/>
                <a:cs typeface="ＭＳ Ｐゴシック" charset="0"/>
              </a:defRPr>
            </a:lvl5pPr>
            <a:lvl6pPr marL="342900" algn="ctr" defTabSz="342900"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6pPr>
            <a:lvl7pPr marL="685800" algn="ctr" defTabSz="342900"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7pPr>
            <a:lvl8pPr marL="1028700" algn="ctr" defTabSz="342900"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8pPr>
            <a:lvl9pPr marL="1371600" algn="ctr" defTabSz="342900"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9pPr>
          </a:lstStyle>
          <a:p>
            <a:pPr algn="ctr" defTabSz="457189"/>
            <a:r>
              <a:rPr lang="en-US" sz="3733" i="1" dirty="0">
                <a:solidFill>
                  <a:prstClr val="black">
                    <a:lumMod val="50000"/>
                    <a:lumOff val="50000"/>
                  </a:prstClr>
                </a:solidFill>
                <a:latin typeface="Calibri"/>
                <a:sym typeface="Arial" panose="020B0604020202020204" pitchFamily="34" charset="0"/>
              </a:rPr>
              <a:t>Make sure content follows guidelines.</a:t>
            </a:r>
          </a:p>
        </p:txBody>
      </p:sp>
    </p:spTree>
    <p:extLst>
      <p:ext uri="{BB962C8B-B14F-4D97-AF65-F5344CB8AC3E}">
        <p14:creationId xmlns:p14="http://schemas.microsoft.com/office/powerpoint/2010/main" val="26087155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Editing…</a:t>
            </a:r>
          </a:p>
        </p:txBody>
      </p:sp>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8127" y="2075506"/>
            <a:ext cx="12192000" cy="2267895"/>
          </a:xfrm>
          <a:prstGeom prst="rect">
            <a:avLst/>
          </a:prstGeom>
        </p:spPr>
      </p:pic>
      <p:sp>
        <p:nvSpPr>
          <p:cNvPr id="4" name="Title 1"/>
          <p:cNvSpPr txBox="1">
            <a:spLocks/>
          </p:cNvSpPr>
          <p:nvPr/>
        </p:nvSpPr>
        <p:spPr bwMode="auto">
          <a:xfrm>
            <a:off x="457200" y="5259059"/>
            <a:ext cx="109728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121920" tIns="60960" rIns="121920" bIns="60960" numCol="1" anchor="ctr" anchorCtr="0" compatLnSpc="1">
            <a:prstTxWarp prst="textNoShape">
              <a:avLst/>
            </a:prstTxWarp>
          </a:bodyPr>
          <a:lstStyle>
            <a:lvl1pPr algn="l" defTabSz="342900" rtl="0" eaLnBrk="1" fontAlgn="base" hangingPunct="1">
              <a:spcBef>
                <a:spcPct val="0"/>
              </a:spcBef>
              <a:spcAft>
                <a:spcPct val="0"/>
              </a:spcAft>
              <a:defRPr sz="3200" b="1" kern="1200">
                <a:solidFill>
                  <a:srgbClr val="0E55A2"/>
                </a:solidFill>
                <a:latin typeface="+mj-lt"/>
                <a:ea typeface="MS PGothic" panose="020B0600070205080204" pitchFamily="34" charset="-128"/>
                <a:cs typeface="ＭＳ Ｐゴシック" charset="0"/>
              </a:defRPr>
            </a:lvl1pPr>
            <a:lvl2pPr algn="ctr" defTabSz="342900" rtl="0" eaLnBrk="1" fontAlgn="base" hangingPunct="1">
              <a:spcBef>
                <a:spcPct val="0"/>
              </a:spcBef>
              <a:spcAft>
                <a:spcPct val="0"/>
              </a:spcAft>
              <a:defRPr sz="3300">
                <a:solidFill>
                  <a:schemeClr val="tx1"/>
                </a:solidFill>
                <a:latin typeface="Calibri" charset="0"/>
                <a:ea typeface="MS PGothic" panose="020B0600070205080204" pitchFamily="34" charset="-128"/>
                <a:cs typeface="ＭＳ Ｐゴシック" charset="0"/>
              </a:defRPr>
            </a:lvl2pPr>
            <a:lvl3pPr algn="ctr" defTabSz="342900" rtl="0" eaLnBrk="1" fontAlgn="base" hangingPunct="1">
              <a:spcBef>
                <a:spcPct val="0"/>
              </a:spcBef>
              <a:spcAft>
                <a:spcPct val="0"/>
              </a:spcAft>
              <a:defRPr sz="3300">
                <a:solidFill>
                  <a:schemeClr val="tx1"/>
                </a:solidFill>
                <a:latin typeface="Calibri" charset="0"/>
                <a:ea typeface="MS PGothic" panose="020B0600070205080204" pitchFamily="34" charset="-128"/>
                <a:cs typeface="ＭＳ Ｐゴシック" charset="0"/>
              </a:defRPr>
            </a:lvl3pPr>
            <a:lvl4pPr algn="ctr" defTabSz="342900" rtl="0" eaLnBrk="1" fontAlgn="base" hangingPunct="1">
              <a:spcBef>
                <a:spcPct val="0"/>
              </a:spcBef>
              <a:spcAft>
                <a:spcPct val="0"/>
              </a:spcAft>
              <a:defRPr sz="3300">
                <a:solidFill>
                  <a:schemeClr val="tx1"/>
                </a:solidFill>
                <a:latin typeface="Calibri" charset="0"/>
                <a:ea typeface="MS PGothic" panose="020B0600070205080204" pitchFamily="34" charset="-128"/>
                <a:cs typeface="ＭＳ Ｐゴシック" charset="0"/>
              </a:defRPr>
            </a:lvl4pPr>
            <a:lvl5pPr algn="ctr" defTabSz="342900" rtl="0" eaLnBrk="1" fontAlgn="base" hangingPunct="1">
              <a:spcBef>
                <a:spcPct val="0"/>
              </a:spcBef>
              <a:spcAft>
                <a:spcPct val="0"/>
              </a:spcAft>
              <a:defRPr sz="3300">
                <a:solidFill>
                  <a:schemeClr val="tx1"/>
                </a:solidFill>
                <a:latin typeface="Calibri" charset="0"/>
                <a:ea typeface="MS PGothic" panose="020B0600070205080204" pitchFamily="34" charset="-128"/>
                <a:cs typeface="ＭＳ Ｐゴシック" charset="0"/>
              </a:defRPr>
            </a:lvl5pPr>
            <a:lvl6pPr marL="342900" algn="ctr" defTabSz="342900"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6pPr>
            <a:lvl7pPr marL="685800" algn="ctr" defTabSz="342900"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7pPr>
            <a:lvl8pPr marL="1028700" algn="ctr" defTabSz="342900"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8pPr>
            <a:lvl9pPr marL="1371600" algn="ctr" defTabSz="342900"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9pPr>
          </a:lstStyle>
          <a:p>
            <a:pPr algn="ctr" defTabSz="457189"/>
            <a:r>
              <a:rPr lang="en-US" sz="3733" i="1" dirty="0">
                <a:solidFill>
                  <a:prstClr val="black">
                    <a:lumMod val="50000"/>
                    <a:lumOff val="50000"/>
                  </a:prstClr>
                </a:solidFill>
                <a:latin typeface="Calibri"/>
                <a:sym typeface="Arial" panose="020B0604020202020204" pitchFamily="34" charset="0"/>
              </a:rPr>
              <a:t>Things to watch for during edit.</a:t>
            </a:r>
          </a:p>
        </p:txBody>
      </p:sp>
    </p:spTree>
    <p:extLst>
      <p:ext uri="{BB962C8B-B14F-4D97-AF65-F5344CB8AC3E}">
        <p14:creationId xmlns:p14="http://schemas.microsoft.com/office/powerpoint/2010/main" val="5559848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Encoding…</a:t>
            </a:r>
          </a:p>
        </p:txBody>
      </p:sp>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0162" y="1905000"/>
            <a:ext cx="12212163" cy="2133600"/>
          </a:xfrm>
          <a:prstGeom prst="rect">
            <a:avLst/>
          </a:prstGeom>
        </p:spPr>
      </p:pic>
      <p:sp>
        <p:nvSpPr>
          <p:cNvPr id="4" name="Title 1"/>
          <p:cNvSpPr txBox="1">
            <a:spLocks/>
          </p:cNvSpPr>
          <p:nvPr/>
        </p:nvSpPr>
        <p:spPr bwMode="auto">
          <a:xfrm>
            <a:off x="457200" y="4525434"/>
            <a:ext cx="10972800" cy="1876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121920" tIns="60960" rIns="121920" bIns="60960" numCol="1" anchor="ctr" anchorCtr="0" compatLnSpc="1">
            <a:prstTxWarp prst="textNoShape">
              <a:avLst/>
            </a:prstTxWarp>
          </a:bodyPr>
          <a:lstStyle>
            <a:lvl1pPr algn="l" defTabSz="342900" rtl="0" eaLnBrk="1" fontAlgn="base" hangingPunct="1">
              <a:spcBef>
                <a:spcPct val="0"/>
              </a:spcBef>
              <a:spcAft>
                <a:spcPct val="0"/>
              </a:spcAft>
              <a:defRPr sz="3200" b="1" kern="1200">
                <a:solidFill>
                  <a:srgbClr val="0E55A2"/>
                </a:solidFill>
                <a:latin typeface="+mj-lt"/>
                <a:ea typeface="MS PGothic" panose="020B0600070205080204" pitchFamily="34" charset="-128"/>
                <a:cs typeface="ＭＳ Ｐゴシック" charset="0"/>
              </a:defRPr>
            </a:lvl1pPr>
            <a:lvl2pPr algn="ctr" defTabSz="342900" rtl="0" eaLnBrk="1" fontAlgn="base" hangingPunct="1">
              <a:spcBef>
                <a:spcPct val="0"/>
              </a:spcBef>
              <a:spcAft>
                <a:spcPct val="0"/>
              </a:spcAft>
              <a:defRPr sz="3300">
                <a:solidFill>
                  <a:schemeClr val="tx1"/>
                </a:solidFill>
                <a:latin typeface="Calibri" charset="0"/>
                <a:ea typeface="MS PGothic" panose="020B0600070205080204" pitchFamily="34" charset="-128"/>
                <a:cs typeface="ＭＳ Ｐゴシック" charset="0"/>
              </a:defRPr>
            </a:lvl2pPr>
            <a:lvl3pPr algn="ctr" defTabSz="342900" rtl="0" eaLnBrk="1" fontAlgn="base" hangingPunct="1">
              <a:spcBef>
                <a:spcPct val="0"/>
              </a:spcBef>
              <a:spcAft>
                <a:spcPct val="0"/>
              </a:spcAft>
              <a:defRPr sz="3300">
                <a:solidFill>
                  <a:schemeClr val="tx1"/>
                </a:solidFill>
                <a:latin typeface="Calibri" charset="0"/>
                <a:ea typeface="MS PGothic" panose="020B0600070205080204" pitchFamily="34" charset="-128"/>
                <a:cs typeface="ＭＳ Ｐゴシック" charset="0"/>
              </a:defRPr>
            </a:lvl3pPr>
            <a:lvl4pPr algn="ctr" defTabSz="342900" rtl="0" eaLnBrk="1" fontAlgn="base" hangingPunct="1">
              <a:spcBef>
                <a:spcPct val="0"/>
              </a:spcBef>
              <a:spcAft>
                <a:spcPct val="0"/>
              </a:spcAft>
              <a:defRPr sz="3300">
                <a:solidFill>
                  <a:schemeClr val="tx1"/>
                </a:solidFill>
                <a:latin typeface="Calibri" charset="0"/>
                <a:ea typeface="MS PGothic" panose="020B0600070205080204" pitchFamily="34" charset="-128"/>
                <a:cs typeface="ＭＳ Ｐゴシック" charset="0"/>
              </a:defRPr>
            </a:lvl4pPr>
            <a:lvl5pPr algn="ctr" defTabSz="342900" rtl="0" eaLnBrk="1" fontAlgn="base" hangingPunct="1">
              <a:spcBef>
                <a:spcPct val="0"/>
              </a:spcBef>
              <a:spcAft>
                <a:spcPct val="0"/>
              </a:spcAft>
              <a:defRPr sz="3300">
                <a:solidFill>
                  <a:schemeClr val="tx1"/>
                </a:solidFill>
                <a:latin typeface="Calibri" charset="0"/>
                <a:ea typeface="MS PGothic" panose="020B0600070205080204" pitchFamily="34" charset="-128"/>
                <a:cs typeface="ＭＳ Ｐゴシック" charset="0"/>
              </a:defRPr>
            </a:lvl5pPr>
            <a:lvl6pPr marL="342900" algn="ctr" defTabSz="342900"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6pPr>
            <a:lvl7pPr marL="685800" algn="ctr" defTabSz="342900"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7pPr>
            <a:lvl8pPr marL="1028700" algn="ctr" defTabSz="342900"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8pPr>
            <a:lvl9pPr marL="1371600" algn="ctr" defTabSz="342900"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9pPr>
          </a:lstStyle>
          <a:p>
            <a:pPr algn="ctr" defTabSz="457189"/>
            <a:r>
              <a:rPr lang="en-US" sz="3733" i="1" dirty="0">
                <a:solidFill>
                  <a:prstClr val="black">
                    <a:lumMod val="50000"/>
                    <a:lumOff val="50000"/>
                  </a:prstClr>
                </a:solidFill>
                <a:latin typeface="Calibri"/>
                <a:sym typeface="Arial" panose="020B0604020202020204" pitchFamily="34" charset="0"/>
              </a:rPr>
              <a:t>How to save a file for uploading.</a:t>
            </a:r>
          </a:p>
          <a:p>
            <a:pPr algn="ctr" defTabSz="457189"/>
            <a:r>
              <a:rPr lang="en-US" sz="3733" i="1" dirty="0">
                <a:solidFill>
                  <a:srgbClr val="4F81BD"/>
                </a:solidFill>
                <a:latin typeface="Calibri"/>
                <a:sym typeface="Arial" panose="020B0604020202020204" pitchFamily="34" charset="0"/>
              </a:rPr>
              <a:t>This is different than saving the project in your editor.</a:t>
            </a:r>
          </a:p>
        </p:txBody>
      </p:sp>
    </p:spTree>
    <p:extLst>
      <p:ext uri="{BB962C8B-B14F-4D97-AF65-F5344CB8AC3E}">
        <p14:creationId xmlns:p14="http://schemas.microsoft.com/office/powerpoint/2010/main" val="8001812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YouTube Uploading … Subject to Change</a:t>
            </a:r>
          </a:p>
        </p:txBody>
      </p:sp>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803400"/>
            <a:ext cx="12056440" cy="2946400"/>
          </a:xfrm>
          <a:prstGeom prst="rect">
            <a:avLst/>
          </a:prstGeom>
        </p:spPr>
      </p:pic>
      <p:sp>
        <p:nvSpPr>
          <p:cNvPr id="4" name="Title 1"/>
          <p:cNvSpPr txBox="1">
            <a:spLocks/>
          </p:cNvSpPr>
          <p:nvPr/>
        </p:nvSpPr>
        <p:spPr bwMode="auto">
          <a:xfrm>
            <a:off x="457200" y="5259059"/>
            <a:ext cx="109728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121920" tIns="60960" rIns="121920" bIns="60960" numCol="1" anchor="ctr" anchorCtr="0" compatLnSpc="1">
            <a:prstTxWarp prst="textNoShape">
              <a:avLst/>
            </a:prstTxWarp>
          </a:bodyPr>
          <a:lstStyle>
            <a:lvl1pPr algn="l" defTabSz="342900" rtl="0" eaLnBrk="1" fontAlgn="base" hangingPunct="1">
              <a:spcBef>
                <a:spcPct val="0"/>
              </a:spcBef>
              <a:spcAft>
                <a:spcPct val="0"/>
              </a:spcAft>
              <a:defRPr sz="3200" b="1" kern="1200">
                <a:solidFill>
                  <a:srgbClr val="0E55A2"/>
                </a:solidFill>
                <a:latin typeface="+mj-lt"/>
                <a:ea typeface="MS PGothic" panose="020B0600070205080204" pitchFamily="34" charset="-128"/>
                <a:cs typeface="ＭＳ Ｐゴシック" charset="0"/>
              </a:defRPr>
            </a:lvl1pPr>
            <a:lvl2pPr algn="ctr" defTabSz="342900" rtl="0" eaLnBrk="1" fontAlgn="base" hangingPunct="1">
              <a:spcBef>
                <a:spcPct val="0"/>
              </a:spcBef>
              <a:spcAft>
                <a:spcPct val="0"/>
              </a:spcAft>
              <a:defRPr sz="3300">
                <a:solidFill>
                  <a:schemeClr val="tx1"/>
                </a:solidFill>
                <a:latin typeface="Calibri" charset="0"/>
                <a:ea typeface="MS PGothic" panose="020B0600070205080204" pitchFamily="34" charset="-128"/>
                <a:cs typeface="ＭＳ Ｐゴシック" charset="0"/>
              </a:defRPr>
            </a:lvl2pPr>
            <a:lvl3pPr algn="ctr" defTabSz="342900" rtl="0" eaLnBrk="1" fontAlgn="base" hangingPunct="1">
              <a:spcBef>
                <a:spcPct val="0"/>
              </a:spcBef>
              <a:spcAft>
                <a:spcPct val="0"/>
              </a:spcAft>
              <a:defRPr sz="3300">
                <a:solidFill>
                  <a:schemeClr val="tx1"/>
                </a:solidFill>
                <a:latin typeface="Calibri" charset="0"/>
                <a:ea typeface="MS PGothic" panose="020B0600070205080204" pitchFamily="34" charset="-128"/>
                <a:cs typeface="ＭＳ Ｐゴシック" charset="0"/>
              </a:defRPr>
            </a:lvl3pPr>
            <a:lvl4pPr algn="ctr" defTabSz="342900" rtl="0" eaLnBrk="1" fontAlgn="base" hangingPunct="1">
              <a:spcBef>
                <a:spcPct val="0"/>
              </a:spcBef>
              <a:spcAft>
                <a:spcPct val="0"/>
              </a:spcAft>
              <a:defRPr sz="3300">
                <a:solidFill>
                  <a:schemeClr val="tx1"/>
                </a:solidFill>
                <a:latin typeface="Calibri" charset="0"/>
                <a:ea typeface="MS PGothic" panose="020B0600070205080204" pitchFamily="34" charset="-128"/>
                <a:cs typeface="ＭＳ Ｐゴシック" charset="0"/>
              </a:defRPr>
            </a:lvl4pPr>
            <a:lvl5pPr algn="ctr" defTabSz="342900" rtl="0" eaLnBrk="1" fontAlgn="base" hangingPunct="1">
              <a:spcBef>
                <a:spcPct val="0"/>
              </a:spcBef>
              <a:spcAft>
                <a:spcPct val="0"/>
              </a:spcAft>
              <a:defRPr sz="3300">
                <a:solidFill>
                  <a:schemeClr val="tx1"/>
                </a:solidFill>
                <a:latin typeface="Calibri" charset="0"/>
                <a:ea typeface="MS PGothic" panose="020B0600070205080204" pitchFamily="34" charset="-128"/>
                <a:cs typeface="ＭＳ Ｐゴシック" charset="0"/>
              </a:defRPr>
            </a:lvl5pPr>
            <a:lvl6pPr marL="342900" algn="ctr" defTabSz="342900"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6pPr>
            <a:lvl7pPr marL="685800" algn="ctr" defTabSz="342900"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7pPr>
            <a:lvl8pPr marL="1028700" algn="ctr" defTabSz="342900"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8pPr>
            <a:lvl9pPr marL="1371600" algn="ctr" defTabSz="342900"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9pPr>
          </a:lstStyle>
          <a:p>
            <a:pPr algn="ctr" defTabSz="457189"/>
            <a:r>
              <a:rPr lang="en-US" sz="3733" i="1" dirty="0">
                <a:solidFill>
                  <a:prstClr val="black">
                    <a:lumMod val="50000"/>
                    <a:lumOff val="50000"/>
                  </a:prstClr>
                </a:solidFill>
                <a:latin typeface="Calibri"/>
                <a:sym typeface="Arial" panose="020B0604020202020204" pitchFamily="34" charset="0"/>
              </a:rPr>
              <a:t>Decide where it’s going and what it’s called.</a:t>
            </a:r>
          </a:p>
          <a:p>
            <a:pPr algn="ctr" defTabSz="457189"/>
            <a:r>
              <a:rPr lang="en-US" sz="3733" i="1" dirty="0">
                <a:solidFill>
                  <a:prstClr val="black">
                    <a:lumMod val="50000"/>
                    <a:lumOff val="50000"/>
                  </a:prstClr>
                </a:solidFill>
                <a:latin typeface="Calibri"/>
                <a:sym typeface="Arial" panose="020B0604020202020204" pitchFamily="34" charset="0"/>
              </a:rPr>
              <a:t>This is the final finishing touches.</a:t>
            </a:r>
          </a:p>
        </p:txBody>
      </p:sp>
    </p:spTree>
    <p:extLst>
      <p:ext uri="{BB962C8B-B14F-4D97-AF65-F5344CB8AC3E}">
        <p14:creationId xmlns:p14="http://schemas.microsoft.com/office/powerpoint/2010/main" val="42463147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840747" y="2368401"/>
            <a:ext cx="5078082" cy="3808562"/>
          </a:xfrm>
          <a:prstGeom prst="rect">
            <a:avLst/>
          </a:prstGeom>
        </p:spPr>
      </p:pic>
      <p:sp>
        <p:nvSpPr>
          <p:cNvPr id="2" name="Title 1"/>
          <p:cNvSpPr>
            <a:spLocks noGrp="1"/>
          </p:cNvSpPr>
          <p:nvPr>
            <p:ph type="title"/>
          </p:nvPr>
        </p:nvSpPr>
        <p:spPr/>
        <p:txBody>
          <a:bodyPr/>
          <a:lstStyle/>
          <a:p>
            <a:r>
              <a:rPr lang="en-US" b="1" dirty="0"/>
              <a:t>UC ANR and Videos</a:t>
            </a:r>
          </a:p>
        </p:txBody>
      </p:sp>
      <p:sp>
        <p:nvSpPr>
          <p:cNvPr id="5" name="Rectangle 4"/>
          <p:cNvSpPr/>
          <p:nvPr/>
        </p:nvSpPr>
        <p:spPr>
          <a:xfrm>
            <a:off x="684734" y="6176963"/>
            <a:ext cx="10397477" cy="646331"/>
          </a:xfrm>
          <a:prstGeom prst="rect">
            <a:avLst/>
          </a:prstGeom>
        </p:spPr>
        <p:txBody>
          <a:bodyPr wrap="square">
            <a:spAutoFit/>
          </a:bodyPr>
          <a:lstStyle/>
          <a:p>
            <a:r>
              <a:rPr lang="en-US" b="1" dirty="0"/>
              <a:t>“Don't worry about failures, worry about the chances you miss when you don't even try.” </a:t>
            </a:r>
          </a:p>
          <a:p>
            <a:r>
              <a:rPr lang="en-US" dirty="0"/>
              <a:t>― Jack Canfield, </a:t>
            </a:r>
            <a:r>
              <a:rPr lang="en-US" dirty="0">
                <a:hlinkClick r:id="rId3"/>
              </a:rPr>
              <a:t>Chicken Soup for the Soul</a:t>
            </a:r>
            <a:r>
              <a:rPr lang="en-US" dirty="0"/>
              <a:t> </a:t>
            </a:r>
          </a:p>
        </p:txBody>
      </p:sp>
      <p:sp>
        <p:nvSpPr>
          <p:cNvPr id="8" name="Content Placeholder 2">
            <a:extLst>
              <a:ext uri="{FF2B5EF4-FFF2-40B4-BE49-F238E27FC236}">
                <a16:creationId xmlns:a16="http://schemas.microsoft.com/office/drawing/2014/main" id="{82571B71-08B5-4199-AC2C-64169589DF86}"/>
              </a:ext>
            </a:extLst>
          </p:cNvPr>
          <p:cNvSpPr txBox="1">
            <a:spLocks/>
          </p:cNvSpPr>
          <p:nvPr/>
        </p:nvSpPr>
        <p:spPr>
          <a:xfrm>
            <a:off x="627017" y="1824576"/>
            <a:ext cx="5913120" cy="43062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a:t>Let’s “own YouTube” </a:t>
            </a:r>
          </a:p>
          <a:p>
            <a:r>
              <a:rPr lang="en-US" b="1" dirty="0"/>
              <a:t>When does video make sense</a:t>
            </a:r>
          </a:p>
          <a:p>
            <a:r>
              <a:rPr lang="en-US" b="1" dirty="0"/>
              <a:t>Audience considerations</a:t>
            </a:r>
          </a:p>
          <a:p>
            <a:r>
              <a:rPr lang="en-US" b="1" dirty="0"/>
              <a:t>Storyboards and scripts</a:t>
            </a:r>
          </a:p>
          <a:p>
            <a:r>
              <a:rPr lang="en-US" b="1" dirty="0"/>
              <a:t>Production checklist</a:t>
            </a:r>
          </a:p>
          <a:p>
            <a:r>
              <a:rPr lang="en-US" b="1" dirty="0"/>
              <a:t>Distribution and marketing</a:t>
            </a:r>
          </a:p>
          <a:p>
            <a:r>
              <a:rPr lang="en-US" b="1" dirty="0"/>
              <a:t>Training and production resources</a:t>
            </a:r>
          </a:p>
        </p:txBody>
      </p:sp>
    </p:spTree>
    <p:extLst>
      <p:ext uri="{BB962C8B-B14F-4D97-AF65-F5344CB8AC3E}">
        <p14:creationId xmlns:p14="http://schemas.microsoft.com/office/powerpoint/2010/main" val="18725871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Stuff to Keep in Mind:</a:t>
            </a:r>
          </a:p>
        </p:txBody>
      </p:sp>
      <p:sp>
        <p:nvSpPr>
          <p:cNvPr id="3" name="Content Placeholder 2"/>
          <p:cNvSpPr>
            <a:spLocks noGrp="1"/>
          </p:cNvSpPr>
          <p:nvPr>
            <p:ph idx="1"/>
          </p:nvPr>
        </p:nvSpPr>
        <p:spPr/>
        <p:txBody>
          <a:bodyPr/>
          <a:lstStyle/>
          <a:p>
            <a:r>
              <a:rPr lang="en-US" dirty="0"/>
              <a:t>Checklist is a working draft – Feedback is welcome</a:t>
            </a:r>
          </a:p>
          <a:p>
            <a:endParaRPr lang="en-US" dirty="0"/>
          </a:p>
          <a:p>
            <a:r>
              <a:rPr lang="en-US" dirty="0"/>
              <a:t>More ANR asset options are being developed</a:t>
            </a:r>
          </a:p>
          <a:p>
            <a:pPr marL="0" indent="0">
              <a:buNone/>
            </a:pPr>
            <a:endParaRPr lang="en-US" dirty="0"/>
          </a:p>
          <a:p>
            <a:pPr marL="0" indent="0">
              <a:buNone/>
            </a:pPr>
            <a:r>
              <a:rPr lang="en-US" b="1" dirty="0">
                <a:solidFill>
                  <a:srgbClr val="FF0000"/>
                </a:solidFill>
              </a:rPr>
              <a:t>Check in at the start of each project for latest versions!</a:t>
            </a:r>
          </a:p>
        </p:txBody>
      </p:sp>
      <p:pic>
        <p:nvPicPr>
          <p:cNvPr id="4" name="Picture 3" descr="Cartoon Eyes Free Stock Photo - Public Domain Pictures"/>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21034593">
            <a:off x="1175378" y="4607875"/>
            <a:ext cx="1769540" cy="851592"/>
          </a:xfrm>
          <a:prstGeom prst="rect">
            <a:avLst/>
          </a:prstGeom>
        </p:spPr>
      </p:pic>
    </p:spTree>
    <p:extLst>
      <p:ext uri="{BB962C8B-B14F-4D97-AF65-F5344CB8AC3E}">
        <p14:creationId xmlns:p14="http://schemas.microsoft.com/office/powerpoint/2010/main" val="27814222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orizontal Scroll 4"/>
          <p:cNvSpPr/>
          <p:nvPr/>
        </p:nvSpPr>
        <p:spPr>
          <a:xfrm>
            <a:off x="406400" y="1498600"/>
            <a:ext cx="11480800" cy="2438400"/>
          </a:xfrm>
          <a:prstGeom prst="horizontalScroll">
            <a:avLst/>
          </a:prstGeom>
        </p:spPr>
        <p:style>
          <a:lnRef idx="1">
            <a:schemeClr val="accent6"/>
          </a:lnRef>
          <a:fillRef idx="2">
            <a:schemeClr val="accent6"/>
          </a:fillRef>
          <a:effectRef idx="1">
            <a:schemeClr val="accent6"/>
          </a:effectRef>
          <a:fontRef idx="minor">
            <a:schemeClr val="dk1"/>
          </a:fontRef>
        </p:style>
        <p:txBody>
          <a:bodyPr rtlCol="0" anchor="ctr"/>
          <a:lstStyle/>
          <a:p>
            <a:pPr algn="ctr" defTabSz="1219170" eaLnBrk="0" fontAlgn="base" hangingPunct="0">
              <a:spcBef>
                <a:spcPct val="0"/>
              </a:spcBef>
              <a:spcAft>
                <a:spcPct val="0"/>
              </a:spcAft>
            </a:pPr>
            <a:endParaRPr lang="en-US" sz="3200">
              <a:solidFill>
                <a:prstClr val="black"/>
              </a:solidFill>
              <a:latin typeface="Calibri"/>
              <a:sym typeface="Arial" panose="020B0604020202020204" pitchFamily="34" charset="0"/>
            </a:endParaRPr>
          </a:p>
        </p:txBody>
      </p:sp>
      <p:sp>
        <p:nvSpPr>
          <p:cNvPr id="4" name="Content Placeholder 2"/>
          <p:cNvSpPr txBox="1">
            <a:spLocks/>
          </p:cNvSpPr>
          <p:nvPr/>
        </p:nvSpPr>
        <p:spPr>
          <a:xfrm>
            <a:off x="609600" y="1905001"/>
            <a:ext cx="10972800" cy="3511551"/>
          </a:xfrm>
          <a:prstGeom prst="rect">
            <a:avLst/>
          </a:prstGeom>
        </p:spPr>
        <p:txBody>
          <a:bodyPr/>
          <a:lstStyle>
            <a:lvl1pPr marL="257175" indent="-257175" algn="l" defTabSz="3429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ＭＳ Ｐゴシック" charset="0"/>
              </a:defRPr>
            </a:lvl1pPr>
            <a:lvl2pPr marL="557213" indent="-214313" algn="l" defTabSz="342900" rtl="0" eaLnBrk="1" fontAlgn="base" hangingPunct="1">
              <a:spcBef>
                <a:spcPct val="20000"/>
              </a:spcBef>
              <a:spcAft>
                <a:spcPct val="0"/>
              </a:spcAft>
              <a:buFont typeface="Arial" panose="020B0604020202020204" pitchFamily="34" charset="0"/>
              <a:buChar char="–"/>
              <a:defRPr sz="2100" kern="1200">
                <a:solidFill>
                  <a:schemeClr val="tx1"/>
                </a:solidFill>
                <a:latin typeface="+mn-lt"/>
                <a:ea typeface="MS PGothic" panose="020B0600070205080204" pitchFamily="34" charset="-128"/>
                <a:cs typeface="+mn-cs"/>
              </a:defRPr>
            </a:lvl2pPr>
            <a:lvl3pPr marL="857250" indent="-171450" algn="l" defTabSz="342900" rtl="0" eaLnBrk="1" fontAlgn="base" hangingPunct="1">
              <a:spcBef>
                <a:spcPct val="20000"/>
              </a:spcBef>
              <a:spcAft>
                <a:spcPct val="0"/>
              </a:spcAft>
              <a:buFont typeface="Arial" panose="020B0604020202020204" pitchFamily="34" charset="0"/>
              <a:buChar char="•"/>
              <a:defRPr kern="1200">
                <a:solidFill>
                  <a:schemeClr val="tx1"/>
                </a:solidFill>
                <a:latin typeface="+mn-lt"/>
                <a:ea typeface="MS PGothic" panose="020B0600070205080204" pitchFamily="34" charset="-128"/>
                <a:cs typeface="+mn-cs"/>
              </a:defRPr>
            </a:lvl3pPr>
            <a:lvl4pPr marL="1200150" indent="-171450" algn="l" defTabSz="342900" rtl="0" eaLnBrk="1" fontAlgn="base" hangingPunct="1">
              <a:spcBef>
                <a:spcPct val="20000"/>
              </a:spcBef>
              <a:spcAft>
                <a:spcPct val="0"/>
              </a:spcAft>
              <a:buFont typeface="Arial" panose="020B0604020202020204" pitchFamily="34" charset="0"/>
              <a:buChar char="–"/>
              <a:defRPr sz="1500" kern="1200">
                <a:solidFill>
                  <a:schemeClr val="tx1"/>
                </a:solidFill>
                <a:latin typeface="+mn-lt"/>
                <a:ea typeface="MS PGothic" panose="020B0600070205080204" pitchFamily="34" charset="-128"/>
                <a:cs typeface="+mn-cs"/>
              </a:defRPr>
            </a:lvl4pPr>
            <a:lvl5pPr marL="1543050" indent="-171450" algn="l" defTabSz="342900" rtl="0" eaLnBrk="1" fontAlgn="base" hangingPunct="1">
              <a:spcBef>
                <a:spcPct val="20000"/>
              </a:spcBef>
              <a:spcAft>
                <a:spcPct val="0"/>
              </a:spcAft>
              <a:buFont typeface="Arial" panose="020B0604020202020204" pitchFamily="34" charset="0"/>
              <a:buChar char="»"/>
              <a:defRPr sz="1500" kern="1200">
                <a:solidFill>
                  <a:schemeClr val="tx1"/>
                </a:solidFill>
                <a:latin typeface="+mn-lt"/>
                <a:ea typeface="MS PGothic" panose="020B0600070205080204" pitchFamily="34" charset="-128"/>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indent="0" algn="ctr" defTabSz="457189">
              <a:buNone/>
            </a:pPr>
            <a:r>
              <a:rPr lang="en-US" sz="8800" b="1" dirty="0">
                <a:solidFill>
                  <a:prstClr val="black"/>
                </a:solidFill>
                <a:latin typeface="Calibri"/>
                <a:sym typeface="Arial" panose="020B0604020202020204" pitchFamily="34" charset="0"/>
              </a:rPr>
              <a:t> ucanr.edu/</a:t>
            </a:r>
            <a:r>
              <a:rPr lang="en-US" sz="8800" b="1" dirty="0" err="1">
                <a:solidFill>
                  <a:prstClr val="black"/>
                </a:solidFill>
                <a:latin typeface="Calibri"/>
                <a:sym typeface="Arial" panose="020B0604020202020204" pitchFamily="34" charset="0"/>
              </a:rPr>
              <a:t>videotools</a:t>
            </a:r>
            <a:endParaRPr lang="en-US" sz="8800" b="1" dirty="0">
              <a:solidFill>
                <a:prstClr val="black"/>
              </a:solidFill>
              <a:latin typeface="Calibri"/>
              <a:sym typeface="Arial" panose="020B0604020202020204" pitchFamily="34" charset="0"/>
            </a:endParaRPr>
          </a:p>
          <a:p>
            <a:pPr marL="0" indent="0" defTabSz="457189">
              <a:buNone/>
            </a:pPr>
            <a:endParaRPr lang="en-US" sz="3200" b="1" dirty="0">
              <a:solidFill>
                <a:prstClr val="black"/>
              </a:solidFill>
              <a:latin typeface="Calibri"/>
              <a:sym typeface="Arial" panose="020B0604020202020204" pitchFamily="34" charset="0"/>
            </a:endParaRPr>
          </a:p>
          <a:p>
            <a:pPr marL="342891" indent="-342891" defTabSz="457189">
              <a:lnSpc>
                <a:spcPct val="150000"/>
              </a:lnSpc>
            </a:pPr>
            <a:r>
              <a:rPr lang="en-US" sz="3200" dirty="0">
                <a:solidFill>
                  <a:prstClr val="black">
                    <a:lumMod val="65000"/>
                    <a:lumOff val="35000"/>
                  </a:prstClr>
                </a:solidFill>
                <a:latin typeface="Calibri"/>
                <a:sym typeface="Arial" panose="020B0604020202020204" pitchFamily="34" charset="0"/>
              </a:rPr>
              <a:t>Submit form with </a:t>
            </a:r>
            <a:r>
              <a:rPr lang="en-US" sz="3200" b="1" dirty="0">
                <a:solidFill>
                  <a:prstClr val="black">
                    <a:lumMod val="65000"/>
                    <a:lumOff val="35000"/>
                  </a:prstClr>
                </a:solidFill>
                <a:latin typeface="Calibri"/>
                <a:sym typeface="Arial" panose="020B0604020202020204" pitchFamily="34" charset="0"/>
              </a:rPr>
              <a:t>peer-review,</a:t>
            </a:r>
            <a:r>
              <a:rPr lang="en-US" sz="3200" dirty="0">
                <a:solidFill>
                  <a:prstClr val="black">
                    <a:lumMod val="65000"/>
                    <a:lumOff val="35000"/>
                  </a:prstClr>
                </a:solidFill>
                <a:latin typeface="Calibri"/>
                <a:sym typeface="Arial" panose="020B0604020202020204" pitchFamily="34" charset="0"/>
              </a:rPr>
              <a:t> or for </a:t>
            </a:r>
            <a:r>
              <a:rPr lang="en-US" sz="3200" b="1" dirty="0">
                <a:solidFill>
                  <a:prstClr val="black">
                    <a:lumMod val="65000"/>
                    <a:lumOff val="35000"/>
                  </a:prstClr>
                </a:solidFill>
                <a:latin typeface="Calibri"/>
                <a:sym typeface="Arial" panose="020B0604020202020204" pitchFamily="34" charset="0"/>
              </a:rPr>
              <a:t>ANR Channel </a:t>
            </a:r>
            <a:r>
              <a:rPr lang="en-US" sz="3200" dirty="0">
                <a:solidFill>
                  <a:prstClr val="black">
                    <a:lumMod val="65000"/>
                    <a:lumOff val="35000"/>
                  </a:prstClr>
                </a:solidFill>
                <a:latin typeface="Calibri"/>
                <a:sym typeface="Arial" panose="020B0604020202020204" pitchFamily="34" charset="0"/>
              </a:rPr>
              <a:t>uploading.</a:t>
            </a:r>
          </a:p>
          <a:p>
            <a:pPr marL="342891" indent="-342891" defTabSz="457189"/>
            <a:r>
              <a:rPr lang="en-US" sz="3200" b="1" i="1" dirty="0">
                <a:solidFill>
                  <a:prstClr val="black">
                    <a:lumMod val="65000"/>
                    <a:lumOff val="35000"/>
                  </a:prstClr>
                </a:solidFill>
                <a:latin typeface="Calibri"/>
                <a:sym typeface="Arial" panose="020B0604020202020204" pitchFamily="34" charset="0"/>
              </a:rPr>
              <a:t>Personal uploading? </a:t>
            </a:r>
            <a:r>
              <a:rPr lang="en-US" sz="3200" dirty="0">
                <a:solidFill>
                  <a:prstClr val="black">
                    <a:lumMod val="65000"/>
                    <a:lumOff val="35000"/>
                  </a:prstClr>
                </a:solidFill>
                <a:latin typeface="Calibri"/>
                <a:sym typeface="Arial" panose="020B0604020202020204" pitchFamily="34" charset="0"/>
              </a:rPr>
              <a:t>Recommend using form, but no submission needed.</a:t>
            </a:r>
          </a:p>
        </p:txBody>
      </p:sp>
      <p:sp>
        <p:nvSpPr>
          <p:cNvPr id="2" name="Title 1"/>
          <p:cNvSpPr>
            <a:spLocks noGrp="1"/>
          </p:cNvSpPr>
          <p:nvPr>
            <p:ph type="title"/>
          </p:nvPr>
        </p:nvSpPr>
        <p:spPr/>
        <p:txBody>
          <a:bodyPr/>
          <a:lstStyle/>
          <a:p>
            <a:r>
              <a:rPr lang="en-US" dirty="0"/>
              <a:t>To Get The Checklist Go To L&amp;D Video Page:</a:t>
            </a:r>
          </a:p>
        </p:txBody>
      </p:sp>
    </p:spTree>
    <p:extLst>
      <p:ext uri="{BB962C8B-B14F-4D97-AF65-F5344CB8AC3E}">
        <p14:creationId xmlns:p14="http://schemas.microsoft.com/office/powerpoint/2010/main" val="11319435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6933114-F3FE-4E4C-9467-B986B4349BFF}"/>
              </a:ext>
            </a:extLst>
          </p:cNvPr>
          <p:cNvSpPr txBox="1"/>
          <p:nvPr/>
        </p:nvSpPr>
        <p:spPr>
          <a:xfrm>
            <a:off x="2706308" y="2149006"/>
            <a:ext cx="6779383" cy="1569660"/>
          </a:xfrm>
          <a:prstGeom prst="rect">
            <a:avLst/>
          </a:prstGeom>
          <a:noFill/>
        </p:spPr>
        <p:txBody>
          <a:bodyPr wrap="square" rtlCol="0">
            <a:spAutoFit/>
          </a:bodyPr>
          <a:lstStyle/>
          <a:p>
            <a:pPr algn="ctr"/>
            <a:r>
              <a:rPr lang="en-US" sz="4800" b="1" dirty="0">
                <a:solidFill>
                  <a:schemeClr val="bg1"/>
                </a:solidFill>
              </a:rPr>
              <a:t>Branding, posting and distributing your videos</a:t>
            </a:r>
          </a:p>
        </p:txBody>
      </p:sp>
    </p:spTree>
    <p:extLst>
      <p:ext uri="{BB962C8B-B14F-4D97-AF65-F5344CB8AC3E}">
        <p14:creationId xmlns:p14="http://schemas.microsoft.com/office/powerpoint/2010/main" val="2403051830"/>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social media post&#10;&#10;Description automatically generated">
            <a:extLst>
              <a:ext uri="{FF2B5EF4-FFF2-40B4-BE49-F238E27FC236}">
                <a16:creationId xmlns:a16="http://schemas.microsoft.com/office/drawing/2014/main" id="{A1D2CDE6-9436-F447-83DE-C97E787E347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
          <a:stretch/>
        </p:blipFill>
        <p:spPr>
          <a:xfrm>
            <a:off x="-349135" y="0"/>
            <a:ext cx="14016506" cy="6101675"/>
          </a:xfrm>
          <a:prstGeom prst="rect">
            <a:avLst/>
          </a:prstGeom>
        </p:spPr>
      </p:pic>
    </p:spTree>
    <p:extLst>
      <p:ext uri="{BB962C8B-B14F-4D97-AF65-F5344CB8AC3E}">
        <p14:creationId xmlns:p14="http://schemas.microsoft.com/office/powerpoint/2010/main" val="34827788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89F85-5B48-5D4A-B7A3-1D2E2FDDD644}"/>
              </a:ext>
            </a:extLst>
          </p:cNvPr>
          <p:cNvSpPr>
            <a:spLocks noGrp="1"/>
          </p:cNvSpPr>
          <p:nvPr>
            <p:ph type="title"/>
          </p:nvPr>
        </p:nvSpPr>
        <p:spPr>
          <a:xfrm>
            <a:off x="252368" y="289723"/>
            <a:ext cx="11687264" cy="829214"/>
          </a:xfrm>
        </p:spPr>
        <p:txBody>
          <a:bodyPr>
            <a:noAutofit/>
          </a:bodyPr>
          <a:lstStyle/>
          <a:p>
            <a:pPr algn="ctr"/>
            <a:r>
              <a:rPr lang="en-US" sz="5400" dirty="0">
                <a:latin typeface="Calibri" panose="020F0502020204030204" pitchFamily="34" charset="0"/>
                <a:cs typeface="Calibri" panose="020F0502020204030204" pitchFamily="34" charset="0"/>
              </a:rPr>
              <a:t>Available Assets</a:t>
            </a:r>
          </a:p>
        </p:txBody>
      </p:sp>
      <p:sp>
        <p:nvSpPr>
          <p:cNvPr id="13" name="Rectangle 12">
            <a:extLst>
              <a:ext uri="{FF2B5EF4-FFF2-40B4-BE49-F238E27FC236}">
                <a16:creationId xmlns:a16="http://schemas.microsoft.com/office/drawing/2014/main" id="{4E43600C-BB31-6841-BCF7-619BDDCCA185}"/>
              </a:ext>
            </a:extLst>
          </p:cNvPr>
          <p:cNvSpPr/>
          <p:nvPr/>
        </p:nvSpPr>
        <p:spPr>
          <a:xfrm>
            <a:off x="932783" y="1974726"/>
            <a:ext cx="6409127" cy="2277547"/>
          </a:xfrm>
          <a:prstGeom prst="rect">
            <a:avLst/>
          </a:prstGeom>
        </p:spPr>
        <p:txBody>
          <a:bodyPr wrap="none">
            <a:spAutoFit/>
          </a:bodyPr>
          <a:lstStyle/>
          <a:p>
            <a:pPr marL="342900" indent="-342900">
              <a:buFont typeface="Arial" panose="020B0604020202020204" pitchFamily="34" charset="0"/>
              <a:buChar char="•"/>
            </a:pPr>
            <a:r>
              <a:rPr lang="en-US" sz="2800" dirty="0">
                <a:latin typeface="Calibri" panose="020F0502020204030204" pitchFamily="34" charset="0"/>
                <a:cs typeface="Calibri" panose="020F0502020204030204" pitchFamily="34" charset="0"/>
              </a:rPr>
              <a:t>Branded “intro” and “outro” options</a:t>
            </a:r>
          </a:p>
          <a:p>
            <a:pPr marL="342900" indent="-342900">
              <a:buFont typeface="Arial" panose="020B0604020202020204" pitchFamily="34" charset="0"/>
              <a:buChar char="•"/>
            </a:pPr>
            <a:r>
              <a:rPr lang="en-US" sz="2800" dirty="0">
                <a:latin typeface="Calibri" panose="020F0502020204030204" pitchFamily="34" charset="0"/>
                <a:cs typeface="Calibri" panose="020F0502020204030204" pitchFamily="34" charset="0"/>
              </a:rPr>
              <a:t>White and blue backgrounds 1920x1080</a:t>
            </a:r>
          </a:p>
          <a:p>
            <a:pPr marL="342900" indent="-342900">
              <a:buFont typeface="Arial" panose="020B0604020202020204" pitchFamily="34" charset="0"/>
              <a:buChar char="•"/>
            </a:pPr>
            <a:r>
              <a:rPr lang="en-US" sz="2800" dirty="0">
                <a:latin typeface="Calibri" panose="020F0502020204030204" pitchFamily="34" charset="0"/>
                <a:cs typeface="Calibri" panose="020F0502020204030204" pitchFamily="34" charset="0"/>
              </a:rPr>
              <a:t>Lower third format</a:t>
            </a:r>
          </a:p>
          <a:p>
            <a:endParaRPr lang="en-US" sz="2000" dirty="0">
              <a:latin typeface="Calibri" panose="020F0502020204030204" pitchFamily="34" charset="0"/>
              <a:cs typeface="Calibri" panose="020F0502020204030204" pitchFamily="34" charset="0"/>
            </a:endParaRPr>
          </a:p>
          <a:p>
            <a:endParaRPr lang="en-US" sz="2000" dirty="0">
              <a:latin typeface="Calibri" panose="020F0502020204030204" pitchFamily="34" charset="0"/>
              <a:cs typeface="Calibri" panose="020F0502020204030204" pitchFamily="34" charset="0"/>
            </a:endParaRPr>
          </a:p>
          <a:p>
            <a:endParaRPr lang="en-US" dirty="0"/>
          </a:p>
        </p:txBody>
      </p:sp>
      <p:pic>
        <p:nvPicPr>
          <p:cNvPr id="4" name="Picture 3" descr="A person wearing a suit and tie looking at the camera&#10;&#10;Description automatically generated">
            <a:extLst>
              <a:ext uri="{FF2B5EF4-FFF2-40B4-BE49-F238E27FC236}">
                <a16:creationId xmlns:a16="http://schemas.microsoft.com/office/drawing/2014/main" id="{E7D3299E-2F3B-4645-B49F-D2B087CE457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83867" y="3155832"/>
            <a:ext cx="5162240" cy="2692114"/>
          </a:xfrm>
          <a:prstGeom prst="rect">
            <a:avLst/>
          </a:prstGeom>
        </p:spPr>
      </p:pic>
    </p:spTree>
    <p:extLst>
      <p:ext uri="{BB962C8B-B14F-4D97-AF65-F5344CB8AC3E}">
        <p14:creationId xmlns:p14="http://schemas.microsoft.com/office/powerpoint/2010/main" val="32922123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89F85-5B48-5D4A-B7A3-1D2E2FDDD644}"/>
              </a:ext>
            </a:extLst>
          </p:cNvPr>
          <p:cNvSpPr>
            <a:spLocks noGrp="1"/>
          </p:cNvSpPr>
          <p:nvPr>
            <p:ph type="title"/>
          </p:nvPr>
        </p:nvSpPr>
        <p:spPr>
          <a:xfrm>
            <a:off x="252368" y="289723"/>
            <a:ext cx="11687264" cy="829214"/>
          </a:xfrm>
        </p:spPr>
        <p:txBody>
          <a:bodyPr>
            <a:noAutofit/>
          </a:bodyPr>
          <a:lstStyle/>
          <a:p>
            <a:pPr algn="ctr"/>
            <a:r>
              <a:rPr lang="en-US" sz="5400" dirty="0">
                <a:latin typeface="Calibri" panose="020F0502020204030204" pitchFamily="34" charset="0"/>
                <a:cs typeface="Calibri" panose="020F0502020204030204" pitchFamily="34" charset="0"/>
              </a:rPr>
              <a:t>Posting Best Practices</a:t>
            </a:r>
          </a:p>
        </p:txBody>
      </p:sp>
      <p:sp>
        <p:nvSpPr>
          <p:cNvPr id="3" name="TextBox 2">
            <a:extLst>
              <a:ext uri="{FF2B5EF4-FFF2-40B4-BE49-F238E27FC236}">
                <a16:creationId xmlns:a16="http://schemas.microsoft.com/office/drawing/2014/main" id="{9AC99690-6329-F84E-8646-427EB422573F}"/>
              </a:ext>
            </a:extLst>
          </p:cNvPr>
          <p:cNvSpPr txBox="1"/>
          <p:nvPr/>
        </p:nvSpPr>
        <p:spPr>
          <a:xfrm>
            <a:off x="1431806" y="1788032"/>
            <a:ext cx="10351167" cy="4339650"/>
          </a:xfrm>
          <a:prstGeom prst="rect">
            <a:avLst/>
          </a:prstGeom>
          <a:noFill/>
        </p:spPr>
        <p:txBody>
          <a:bodyPr wrap="none" rtlCol="0">
            <a:spAutoFit/>
          </a:bodyPr>
          <a:lstStyle/>
          <a:p>
            <a:pPr marL="285750" indent="-285750">
              <a:buFont typeface="Arial" panose="020B0604020202020204" pitchFamily="34" charset="0"/>
              <a:buChar char="•"/>
            </a:pPr>
            <a:r>
              <a:rPr lang="en-US" sz="2800" dirty="0"/>
              <a:t>Conduct keyword research</a:t>
            </a:r>
          </a:p>
          <a:p>
            <a:pPr marL="285750" indent="-285750">
              <a:buFont typeface="Arial" panose="020B0604020202020204" pitchFamily="34" charset="0"/>
              <a:buChar char="•"/>
            </a:pPr>
            <a:r>
              <a:rPr lang="en-US" sz="2800" dirty="0"/>
              <a:t>Write a keyword-rich description</a:t>
            </a:r>
          </a:p>
          <a:p>
            <a:pPr marL="285750" indent="-285750">
              <a:buFont typeface="Arial" panose="020B0604020202020204" pitchFamily="34" charset="0"/>
              <a:buChar char="•"/>
            </a:pPr>
            <a:r>
              <a:rPr lang="en-US" sz="2800" dirty="0"/>
              <a:t>Optimize YouTube tags using relevant keywords</a:t>
            </a:r>
          </a:p>
          <a:p>
            <a:pPr marL="285750" indent="-285750">
              <a:buFont typeface="Arial" panose="020B0604020202020204" pitchFamily="34" charset="0"/>
              <a:buChar char="•"/>
            </a:pPr>
            <a:r>
              <a:rPr lang="en-US" sz="2800" dirty="0"/>
              <a:t>Transcribe your videos</a:t>
            </a:r>
          </a:p>
          <a:p>
            <a:pPr marL="285750" indent="-285750" fontAlgn="base">
              <a:buFont typeface="Arial" panose="020B0604020202020204" pitchFamily="34" charset="0"/>
              <a:buChar char="•"/>
            </a:pPr>
            <a:r>
              <a:rPr lang="en-US" sz="2800" dirty="0"/>
              <a:t>Categorize your videos</a:t>
            </a:r>
          </a:p>
          <a:p>
            <a:pPr marL="285750" indent="-285750">
              <a:buFont typeface="Arial" panose="020B0604020202020204" pitchFamily="34" charset="0"/>
              <a:buChar char="•"/>
            </a:pPr>
            <a:r>
              <a:rPr lang="en-US" sz="2800" dirty="0"/>
              <a:t>Use cards and end screens if appropriate</a:t>
            </a:r>
          </a:p>
          <a:p>
            <a:pPr marL="285750" indent="-285750" fontAlgn="base">
              <a:buFont typeface="Arial" panose="020B0604020202020204" pitchFamily="34" charset="0"/>
              <a:buChar char="•"/>
            </a:pPr>
            <a:r>
              <a:rPr lang="en-US" sz="2800" dirty="0"/>
              <a:t>Upload a custom thumbnail image for your video’s search result link</a:t>
            </a:r>
          </a:p>
          <a:p>
            <a:pPr fontAlgn="base"/>
            <a:endParaRPr lang="en-US" sz="2800" dirty="0"/>
          </a:p>
          <a:p>
            <a:pPr fontAlgn="base"/>
            <a:r>
              <a:rPr lang="en-US" sz="2400" i="1" dirty="0"/>
              <a:t>See detailed guidance on the Learning &amp; Development site</a:t>
            </a:r>
          </a:p>
          <a:p>
            <a:endParaRPr lang="en-US" sz="2800" dirty="0"/>
          </a:p>
        </p:txBody>
      </p:sp>
    </p:spTree>
    <p:extLst>
      <p:ext uri="{BB962C8B-B14F-4D97-AF65-F5344CB8AC3E}">
        <p14:creationId xmlns:p14="http://schemas.microsoft.com/office/powerpoint/2010/main" val="990557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89F85-5B48-5D4A-B7A3-1D2E2FDDD644}"/>
              </a:ext>
            </a:extLst>
          </p:cNvPr>
          <p:cNvSpPr>
            <a:spLocks noGrp="1"/>
          </p:cNvSpPr>
          <p:nvPr>
            <p:ph type="title"/>
          </p:nvPr>
        </p:nvSpPr>
        <p:spPr>
          <a:xfrm>
            <a:off x="252368" y="289723"/>
            <a:ext cx="11687264" cy="829214"/>
          </a:xfrm>
        </p:spPr>
        <p:txBody>
          <a:bodyPr>
            <a:noAutofit/>
          </a:bodyPr>
          <a:lstStyle/>
          <a:p>
            <a:pPr algn="ctr"/>
            <a:r>
              <a:rPr lang="en-US" sz="5400" dirty="0">
                <a:latin typeface="Calibri" panose="020F0502020204030204" pitchFamily="34" charset="0"/>
                <a:cs typeface="Calibri" panose="020F0502020204030204" pitchFamily="34" charset="0"/>
              </a:rPr>
              <a:t>Distribution Best Practices</a:t>
            </a:r>
          </a:p>
        </p:txBody>
      </p:sp>
      <p:sp>
        <p:nvSpPr>
          <p:cNvPr id="3" name="TextBox 2">
            <a:extLst>
              <a:ext uri="{FF2B5EF4-FFF2-40B4-BE49-F238E27FC236}">
                <a16:creationId xmlns:a16="http://schemas.microsoft.com/office/drawing/2014/main" id="{9AC99690-6329-F84E-8646-427EB422573F}"/>
              </a:ext>
            </a:extLst>
          </p:cNvPr>
          <p:cNvSpPr txBox="1"/>
          <p:nvPr/>
        </p:nvSpPr>
        <p:spPr>
          <a:xfrm>
            <a:off x="1424205" y="1755286"/>
            <a:ext cx="9212458" cy="6186309"/>
          </a:xfrm>
          <a:prstGeom prst="rect">
            <a:avLst/>
          </a:prstGeom>
          <a:noFill/>
        </p:spPr>
        <p:txBody>
          <a:bodyPr wrap="none" rtlCol="0">
            <a:spAutoFit/>
          </a:bodyPr>
          <a:lstStyle/>
          <a:p>
            <a:pPr marL="457200" indent="-457200">
              <a:buFont typeface="Arial" panose="020B0604020202020204" pitchFamily="34" charset="0"/>
              <a:buChar char="•"/>
            </a:pPr>
            <a:r>
              <a:rPr lang="en-US" sz="2800" dirty="0"/>
              <a:t>Share and embed videos</a:t>
            </a:r>
          </a:p>
          <a:p>
            <a:pPr lvl="2"/>
            <a:r>
              <a:rPr lang="en-US" sz="2400" dirty="0"/>
              <a:t>-Website</a:t>
            </a:r>
          </a:p>
          <a:p>
            <a:pPr lvl="2"/>
            <a:r>
              <a:rPr lang="en-US" sz="2400" dirty="0"/>
              <a:t>-Relevant landing pages</a:t>
            </a:r>
          </a:p>
          <a:p>
            <a:pPr lvl="2"/>
            <a:r>
              <a:rPr lang="en-US" sz="2400" dirty="0"/>
              <a:t>-Emails and email signatures</a:t>
            </a:r>
          </a:p>
          <a:p>
            <a:pPr lvl="2"/>
            <a:r>
              <a:rPr lang="en-US" sz="2400" dirty="0"/>
              <a:t>-Blogs</a:t>
            </a:r>
          </a:p>
          <a:p>
            <a:pPr lvl="2"/>
            <a:r>
              <a:rPr lang="en-US" sz="2400" dirty="0"/>
              <a:t>-Social media</a:t>
            </a:r>
          </a:p>
          <a:p>
            <a:pPr marL="457200" indent="-457200">
              <a:buFont typeface="Arial" panose="020B0604020202020204" pitchFamily="34" charset="0"/>
              <a:buChar char="•"/>
            </a:pPr>
            <a:r>
              <a:rPr lang="en-US" sz="2800" dirty="0"/>
              <a:t>Comment, engage, interact with the YouTube community</a:t>
            </a:r>
          </a:p>
          <a:p>
            <a:pPr marL="457200" indent="-457200">
              <a:buFont typeface="Arial" panose="020B0604020202020204" pitchFamily="34" charset="0"/>
              <a:buChar char="•"/>
            </a:pPr>
            <a:r>
              <a:rPr lang="en-US" sz="2800" dirty="0"/>
              <a:t>Share your video link with contentpipeline@ucanr.edu</a:t>
            </a:r>
          </a:p>
          <a:p>
            <a:pPr marL="457200" indent="-457200">
              <a:buFont typeface="Arial" panose="020B0604020202020204" pitchFamily="34" charset="0"/>
              <a:buChar char="•"/>
            </a:pPr>
            <a:r>
              <a:rPr lang="en-US" sz="2800" dirty="0"/>
              <a:t>Discuss promotion strategy with Strategic Communications</a:t>
            </a:r>
          </a:p>
          <a:p>
            <a:endParaRPr lang="en-US" sz="2800" dirty="0"/>
          </a:p>
          <a:p>
            <a:r>
              <a:rPr lang="en-US" sz="2400" i="1" dirty="0"/>
              <a:t>See detailed guidance on the Learning &amp; Development site</a:t>
            </a:r>
          </a:p>
          <a:p>
            <a:endParaRPr lang="en-US" sz="2800" dirty="0"/>
          </a:p>
          <a:p>
            <a:endParaRPr lang="en-US" sz="2800" dirty="0"/>
          </a:p>
          <a:p>
            <a:endParaRPr lang="en-US" sz="2800" dirty="0"/>
          </a:p>
          <a:p>
            <a:endParaRPr lang="en-US" sz="2800" dirty="0"/>
          </a:p>
        </p:txBody>
      </p:sp>
    </p:spTree>
    <p:extLst>
      <p:ext uri="{BB962C8B-B14F-4D97-AF65-F5344CB8AC3E}">
        <p14:creationId xmlns:p14="http://schemas.microsoft.com/office/powerpoint/2010/main" val="13102730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2409B-5672-4E65-AA58-909671578E7E}"/>
              </a:ext>
            </a:extLst>
          </p:cNvPr>
          <p:cNvSpPr>
            <a:spLocks noGrp="1"/>
          </p:cNvSpPr>
          <p:nvPr>
            <p:ph type="title"/>
          </p:nvPr>
        </p:nvSpPr>
        <p:spPr/>
        <p:txBody>
          <a:bodyPr/>
          <a:lstStyle/>
          <a:p>
            <a:r>
              <a:rPr lang="en-US" dirty="0"/>
              <a:t>Training and Production Resources</a:t>
            </a:r>
          </a:p>
        </p:txBody>
      </p:sp>
      <p:sp>
        <p:nvSpPr>
          <p:cNvPr id="3" name="Content Placeholder 2">
            <a:extLst>
              <a:ext uri="{FF2B5EF4-FFF2-40B4-BE49-F238E27FC236}">
                <a16:creationId xmlns:a16="http://schemas.microsoft.com/office/drawing/2014/main" id="{DD6A4860-48EE-4697-93C6-3736BD2C64F3}"/>
              </a:ext>
            </a:extLst>
          </p:cNvPr>
          <p:cNvSpPr>
            <a:spLocks noGrp="1"/>
          </p:cNvSpPr>
          <p:nvPr>
            <p:ph idx="1"/>
          </p:nvPr>
        </p:nvSpPr>
        <p:spPr>
          <a:xfrm>
            <a:off x="876300" y="1711325"/>
            <a:ext cx="10515600" cy="4351338"/>
          </a:xfrm>
        </p:spPr>
        <p:txBody>
          <a:bodyPr/>
          <a:lstStyle/>
          <a:p>
            <a:r>
              <a:rPr lang="en-US" sz="2000" b="1" dirty="0">
                <a:solidFill>
                  <a:prstClr val="black"/>
                </a:solidFill>
                <a:sym typeface="Arial" panose="020B0604020202020204" pitchFamily="34" charset="0"/>
              </a:rPr>
              <a:t>ucanr.edu/</a:t>
            </a:r>
            <a:r>
              <a:rPr lang="en-US" sz="2000" b="1" dirty="0" err="1">
                <a:solidFill>
                  <a:prstClr val="black"/>
                </a:solidFill>
                <a:sym typeface="Arial" panose="020B0604020202020204" pitchFamily="34" charset="0"/>
              </a:rPr>
              <a:t>videotools</a:t>
            </a:r>
            <a:endParaRPr lang="en-US" sz="2000" b="1" dirty="0">
              <a:solidFill>
                <a:prstClr val="black"/>
              </a:solidFill>
              <a:sym typeface="Arial" panose="020B0604020202020204" pitchFamily="34" charset="0"/>
            </a:endParaRPr>
          </a:p>
          <a:p>
            <a:pPr lvl="1"/>
            <a:r>
              <a:rPr lang="en-US" sz="2000" b="1" dirty="0">
                <a:solidFill>
                  <a:prstClr val="black"/>
                </a:solidFill>
                <a:sym typeface="Arial" panose="020B0604020202020204" pitchFamily="34" charset="0"/>
              </a:rPr>
              <a:t>Production Checklist</a:t>
            </a:r>
          </a:p>
          <a:p>
            <a:pPr lvl="1"/>
            <a:r>
              <a:rPr lang="en-US" sz="2000" b="1" dirty="0">
                <a:solidFill>
                  <a:prstClr val="black"/>
                </a:solidFill>
                <a:sym typeface="Arial" panose="020B0604020202020204" pitchFamily="34" charset="0"/>
              </a:rPr>
              <a:t>Video 101 Manual</a:t>
            </a:r>
          </a:p>
          <a:p>
            <a:pPr lvl="1"/>
            <a:r>
              <a:rPr lang="en-US" sz="2000" b="1" dirty="0">
                <a:solidFill>
                  <a:prstClr val="black"/>
                </a:solidFill>
                <a:sym typeface="Arial" panose="020B0604020202020204" pitchFamily="34" charset="0"/>
              </a:rPr>
              <a:t>Equipment list</a:t>
            </a:r>
          </a:p>
          <a:p>
            <a:pPr lvl="1"/>
            <a:r>
              <a:rPr lang="en-US" sz="2000" b="1" dirty="0">
                <a:solidFill>
                  <a:prstClr val="black"/>
                </a:solidFill>
                <a:sym typeface="Arial" panose="020B0604020202020204" pitchFamily="34" charset="0"/>
              </a:rPr>
              <a:t>Best video recording practices video</a:t>
            </a:r>
          </a:p>
          <a:p>
            <a:pPr lvl="1"/>
            <a:r>
              <a:rPr lang="en-US" sz="2000" b="1" dirty="0">
                <a:solidFill>
                  <a:prstClr val="black"/>
                </a:solidFill>
                <a:sym typeface="Arial" panose="020B0604020202020204" pitchFamily="34" charset="0"/>
              </a:rPr>
              <a:t>Editing with branded intro and outro</a:t>
            </a:r>
          </a:p>
          <a:p>
            <a:r>
              <a:rPr lang="en-US" sz="2000" b="1" dirty="0">
                <a:solidFill>
                  <a:prstClr val="black"/>
                </a:solidFill>
                <a:sym typeface="Arial" panose="020B0604020202020204" pitchFamily="34" charset="0"/>
              </a:rPr>
              <a:t>Shooting Videos with Your </a:t>
            </a:r>
            <a:r>
              <a:rPr lang="en-US" sz="2000" b="1" dirty="0" err="1">
                <a:solidFill>
                  <a:prstClr val="black"/>
                </a:solidFill>
                <a:sym typeface="Arial" panose="020B0604020202020204" pitchFamily="34" charset="0"/>
              </a:rPr>
              <a:t>Iphone</a:t>
            </a:r>
            <a:r>
              <a:rPr lang="en-US" sz="2000" b="1" dirty="0">
                <a:solidFill>
                  <a:prstClr val="black"/>
                </a:solidFill>
                <a:sym typeface="Arial" panose="020B0604020202020204" pitchFamily="34" charset="0"/>
              </a:rPr>
              <a:t> – Ricardo Vela, Webinar April 8, 11:30-12:00</a:t>
            </a:r>
          </a:p>
        </p:txBody>
      </p:sp>
    </p:spTree>
    <p:extLst>
      <p:ext uri="{BB962C8B-B14F-4D97-AF65-F5344CB8AC3E}">
        <p14:creationId xmlns:p14="http://schemas.microsoft.com/office/powerpoint/2010/main" val="11110738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2409B-5672-4E65-AA58-909671578E7E}"/>
              </a:ext>
            </a:extLst>
          </p:cNvPr>
          <p:cNvSpPr>
            <a:spLocks noGrp="1"/>
          </p:cNvSpPr>
          <p:nvPr>
            <p:ph type="title"/>
          </p:nvPr>
        </p:nvSpPr>
        <p:spPr>
          <a:xfrm>
            <a:off x="819150" y="69850"/>
            <a:ext cx="10515600" cy="1325563"/>
          </a:xfrm>
        </p:spPr>
        <p:txBody>
          <a:bodyPr/>
          <a:lstStyle/>
          <a:p>
            <a:r>
              <a:rPr lang="en-US" dirty="0"/>
              <a:t>Training and Production Resources</a:t>
            </a:r>
          </a:p>
        </p:txBody>
      </p:sp>
      <p:sp>
        <p:nvSpPr>
          <p:cNvPr id="3" name="Content Placeholder 2">
            <a:extLst>
              <a:ext uri="{FF2B5EF4-FFF2-40B4-BE49-F238E27FC236}">
                <a16:creationId xmlns:a16="http://schemas.microsoft.com/office/drawing/2014/main" id="{DD6A4860-48EE-4697-93C6-3736BD2C64F3}"/>
              </a:ext>
            </a:extLst>
          </p:cNvPr>
          <p:cNvSpPr>
            <a:spLocks noGrp="1"/>
          </p:cNvSpPr>
          <p:nvPr>
            <p:ph idx="1"/>
          </p:nvPr>
        </p:nvSpPr>
        <p:spPr>
          <a:xfrm>
            <a:off x="866775" y="1371600"/>
            <a:ext cx="10515600" cy="4819650"/>
          </a:xfrm>
        </p:spPr>
        <p:txBody>
          <a:bodyPr>
            <a:normAutofit/>
          </a:bodyPr>
          <a:lstStyle/>
          <a:p>
            <a:r>
              <a:rPr lang="en-US" sz="2000" b="1" dirty="0">
                <a:solidFill>
                  <a:prstClr val="black"/>
                </a:solidFill>
                <a:sym typeface="Arial" panose="020B0604020202020204" pitchFamily="34" charset="0"/>
              </a:rPr>
              <a:t>Getting Your Extension Program on YouTube – Clinics for do-it-yourself video production</a:t>
            </a:r>
          </a:p>
          <a:p>
            <a:pPr lvl="1"/>
            <a:r>
              <a:rPr lang="en-US" dirty="0"/>
              <a:t>Weds. &amp; Thurs. April 15-16, 2020 Hopland REC</a:t>
            </a:r>
          </a:p>
          <a:p>
            <a:pPr lvl="1"/>
            <a:r>
              <a:rPr lang="en-US" dirty="0"/>
              <a:t>Tues. &amp; Weds. April 21-22, 2020 South Coast REC</a:t>
            </a:r>
          </a:p>
          <a:p>
            <a:pPr lvl="1"/>
            <a:r>
              <a:rPr lang="en-US" dirty="0"/>
              <a:t>Application:</a:t>
            </a:r>
          </a:p>
          <a:p>
            <a:pPr lvl="2"/>
            <a:r>
              <a:rPr lang="en-US" dirty="0"/>
              <a:t>Opens March 2, 2020, look for email with online application survey</a:t>
            </a:r>
          </a:p>
          <a:p>
            <a:pPr lvl="2"/>
            <a:r>
              <a:rPr lang="en-US" dirty="0"/>
              <a:t>Closes March 20, 2020</a:t>
            </a:r>
          </a:p>
          <a:p>
            <a:pPr lvl="2"/>
            <a:r>
              <a:rPr lang="en-US" dirty="0"/>
              <a:t>Notification March 27, 2020</a:t>
            </a:r>
          </a:p>
          <a:p>
            <a:pPr lvl="1"/>
            <a:r>
              <a:rPr lang="en-US" dirty="0"/>
              <a:t>Application homework</a:t>
            </a:r>
          </a:p>
          <a:p>
            <a:pPr lvl="2"/>
            <a:r>
              <a:rPr lang="en-US" dirty="0"/>
              <a:t>Submit a brief (1-2 page project proposal)</a:t>
            </a:r>
          </a:p>
          <a:p>
            <a:pPr lvl="2"/>
            <a:r>
              <a:rPr lang="en-US" dirty="0"/>
              <a:t>Participate or watch this webinar</a:t>
            </a:r>
          </a:p>
          <a:p>
            <a:pPr lvl="3"/>
            <a:r>
              <a:rPr lang="en-US" dirty="0"/>
              <a:t>Golden Ticket Password for the application</a:t>
            </a:r>
          </a:p>
          <a:p>
            <a:pPr marL="1371600" lvl="3" indent="0">
              <a:buNone/>
            </a:pPr>
            <a:endParaRPr lang="en-US" dirty="0"/>
          </a:p>
          <a:p>
            <a:pPr lvl="4"/>
            <a:r>
              <a:rPr lang="en-US" sz="2400" dirty="0"/>
              <a:t>“ANR’s how-to videos”</a:t>
            </a:r>
            <a:r>
              <a:rPr lang="en-US" dirty="0"/>
              <a:t/>
            </a:r>
            <a:br>
              <a:rPr lang="en-US" dirty="0"/>
            </a:br>
            <a:endParaRPr lang="en-US" sz="1000" b="1" dirty="0">
              <a:solidFill>
                <a:prstClr val="black"/>
              </a:solidFill>
              <a:sym typeface="Arial" panose="020B0604020202020204" pitchFamily="34" charset="0"/>
            </a:endParaRPr>
          </a:p>
          <a:p>
            <a:pPr lvl="1"/>
            <a:endParaRPr lang="en-US" dirty="0"/>
          </a:p>
        </p:txBody>
      </p:sp>
    </p:spTree>
    <p:extLst>
      <p:ext uri="{BB962C8B-B14F-4D97-AF65-F5344CB8AC3E}">
        <p14:creationId xmlns:p14="http://schemas.microsoft.com/office/powerpoint/2010/main" val="30164053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8DFFB-9074-624A-866D-6355F2F54C14}"/>
              </a:ext>
            </a:extLst>
          </p:cNvPr>
          <p:cNvSpPr>
            <a:spLocks noGrp="1"/>
          </p:cNvSpPr>
          <p:nvPr>
            <p:ph type="title"/>
          </p:nvPr>
        </p:nvSpPr>
        <p:spPr>
          <a:xfrm>
            <a:off x="543697" y="365125"/>
            <a:ext cx="11046941" cy="1325563"/>
          </a:xfrm>
        </p:spPr>
        <p:txBody>
          <a:bodyPr>
            <a:normAutofit/>
          </a:bodyPr>
          <a:lstStyle/>
          <a:p>
            <a:r>
              <a:rPr lang="en-US" altLang="ja-JP" b="1" dirty="0">
                <a:solidFill>
                  <a:schemeClr val="accent1">
                    <a:lumMod val="75000"/>
                  </a:schemeClr>
                </a:solidFill>
                <a:latin typeface="Calibri" panose="020F0502020204030204" pitchFamily="34" charset="0"/>
              </a:rPr>
              <a:t>When is video the right format for extension?</a:t>
            </a:r>
            <a:endParaRPr lang="en-US" dirty="0">
              <a:solidFill>
                <a:schemeClr val="accent1">
                  <a:lumMod val="75000"/>
                </a:schemeClr>
              </a:solidFill>
            </a:endParaRPr>
          </a:p>
        </p:txBody>
      </p:sp>
      <p:sp>
        <p:nvSpPr>
          <p:cNvPr id="4" name="Content Placeholder 3">
            <a:extLst>
              <a:ext uri="{FF2B5EF4-FFF2-40B4-BE49-F238E27FC236}">
                <a16:creationId xmlns:a16="http://schemas.microsoft.com/office/drawing/2014/main" id="{B1BE70B5-D0DF-614C-9A5E-5D3B8AE0F834}"/>
              </a:ext>
            </a:extLst>
          </p:cNvPr>
          <p:cNvSpPr>
            <a:spLocks noGrp="1"/>
          </p:cNvSpPr>
          <p:nvPr>
            <p:ph idx="1"/>
          </p:nvPr>
        </p:nvSpPr>
        <p:spPr>
          <a:xfrm>
            <a:off x="838200" y="1825625"/>
            <a:ext cx="10515600" cy="2294683"/>
          </a:xfrm>
        </p:spPr>
        <p:txBody>
          <a:bodyPr>
            <a:normAutofit/>
          </a:bodyPr>
          <a:lstStyle/>
          <a:p>
            <a:pPr marL="342900" indent="-342900"/>
            <a:r>
              <a:rPr lang="en-US" altLang="en-US" dirty="0">
                <a:ea typeface="MS PGothic" panose="020B0600070205080204" pitchFamily="34" charset="-128"/>
              </a:rPr>
              <a:t>Why not blogpost, social media, blast email, newsletter, article?</a:t>
            </a:r>
          </a:p>
          <a:p>
            <a:pPr marL="342900" indent="-342900"/>
            <a:r>
              <a:rPr lang="en-US" dirty="0"/>
              <a:t>We read faster than we speak!</a:t>
            </a:r>
          </a:p>
          <a:p>
            <a:pPr marL="342900" indent="-342900"/>
            <a:r>
              <a:rPr lang="en-US" altLang="en-US" dirty="0">
                <a:ea typeface="MS PGothic" panose="020B0600070205080204" pitchFamily="34" charset="-128"/>
              </a:rPr>
              <a:t>Video is the medium to show motion!</a:t>
            </a:r>
          </a:p>
          <a:p>
            <a:endParaRPr lang="en-US" dirty="0"/>
          </a:p>
        </p:txBody>
      </p:sp>
      <p:sp>
        <p:nvSpPr>
          <p:cNvPr id="6" name="Rectangle 5">
            <a:extLst>
              <a:ext uri="{FF2B5EF4-FFF2-40B4-BE49-F238E27FC236}">
                <a16:creationId xmlns:a16="http://schemas.microsoft.com/office/drawing/2014/main" id="{803546AE-276F-B049-9E12-E15AEFBEC089}"/>
              </a:ext>
            </a:extLst>
          </p:cNvPr>
          <p:cNvSpPr/>
          <p:nvPr/>
        </p:nvSpPr>
        <p:spPr>
          <a:xfrm>
            <a:off x="6096000" y="3680041"/>
            <a:ext cx="6059277" cy="2246769"/>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dirty="0">
                <a:ln>
                  <a:noFill/>
                </a:ln>
                <a:solidFill>
                  <a:prstClr val="black"/>
                </a:solidFill>
                <a:effectLst/>
                <a:uLnTx/>
                <a:uFillTx/>
                <a:latin typeface="Calibri" panose="020F0502020204030204"/>
                <a:ea typeface="MS PGothic" panose="020B0600070205080204" pitchFamily="34" charset="-128"/>
                <a:cs typeface="+mn-cs"/>
              </a:rPr>
              <a:t>Video is not good for </a:t>
            </a:r>
          </a:p>
          <a:p>
            <a:pPr marL="74295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MS PGothic" panose="020B0600070205080204" pitchFamily="34" charset="-128"/>
                <a:cs typeface="+mn-cs"/>
              </a:rPr>
              <a:t>Long explanations</a:t>
            </a:r>
          </a:p>
          <a:p>
            <a:pPr marL="74295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MS PGothic" panose="020B0600070205080204" pitchFamily="34" charset="-128"/>
                <a:cs typeface="+mn-cs"/>
              </a:rPr>
              <a:t>Facts and figures</a:t>
            </a:r>
          </a:p>
          <a:p>
            <a:pPr marL="74295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MS PGothic" panose="020B0600070205080204" pitchFamily="34" charset="-128"/>
                <a:cs typeface="+mn-cs"/>
              </a:rPr>
              <a:t>Static situations </a:t>
            </a:r>
          </a:p>
          <a:p>
            <a:pPr marL="28575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MS PGothic" panose="020B0600070205080204" pitchFamily="34" charset="-128"/>
                <a:cs typeface="+mn-cs"/>
              </a:rPr>
              <a:t>	(even static speakers)</a:t>
            </a:r>
          </a:p>
        </p:txBody>
      </p:sp>
      <p:sp>
        <p:nvSpPr>
          <p:cNvPr id="7" name="Rectangle 6">
            <a:extLst>
              <a:ext uri="{FF2B5EF4-FFF2-40B4-BE49-F238E27FC236}">
                <a16:creationId xmlns:a16="http://schemas.microsoft.com/office/drawing/2014/main" id="{E38F8ED4-F6CB-5244-84C2-A9C3E15D68D5}"/>
              </a:ext>
            </a:extLst>
          </p:cNvPr>
          <p:cNvSpPr/>
          <p:nvPr/>
        </p:nvSpPr>
        <p:spPr>
          <a:xfrm>
            <a:off x="986525" y="3680041"/>
            <a:ext cx="5235765" cy="1815882"/>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dirty="0">
                <a:ln>
                  <a:noFill/>
                </a:ln>
                <a:solidFill>
                  <a:prstClr val="black"/>
                </a:solidFill>
                <a:effectLst/>
                <a:uLnTx/>
                <a:uFillTx/>
                <a:latin typeface="Calibri" panose="020F0502020204030204"/>
                <a:ea typeface="MS PGothic" panose="020B0600070205080204" pitchFamily="34" charset="-128"/>
                <a:cs typeface="+mn-cs"/>
              </a:rPr>
              <a:t>Video is good for </a:t>
            </a:r>
          </a:p>
          <a:p>
            <a:pPr marL="62865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MS PGothic" panose="020B0600070205080204" pitchFamily="34" charset="-128"/>
                <a:cs typeface="+mn-cs"/>
              </a:rPr>
              <a:t>Showing people &amp; places</a:t>
            </a:r>
          </a:p>
          <a:p>
            <a:pPr marL="62865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MS PGothic" panose="020B0600070205080204" pitchFamily="34" charset="-128"/>
                <a:cs typeface="+mn-cs"/>
              </a:rPr>
              <a:t>Demonstrating techniques</a:t>
            </a:r>
          </a:p>
          <a:p>
            <a:pPr marL="62865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MS PGothic" panose="020B0600070205080204" pitchFamily="34" charset="-128"/>
                <a:cs typeface="+mn-cs"/>
              </a:rPr>
              <a:t>Showing action</a:t>
            </a:r>
          </a:p>
        </p:txBody>
      </p:sp>
      <p:sp>
        <p:nvSpPr>
          <p:cNvPr id="3" name="Rectangle 2">
            <a:extLst>
              <a:ext uri="{FF2B5EF4-FFF2-40B4-BE49-F238E27FC236}">
                <a16:creationId xmlns:a16="http://schemas.microsoft.com/office/drawing/2014/main" id="{9551F325-30D2-8B49-886E-9305BEB1A2F5}"/>
              </a:ext>
            </a:extLst>
          </p:cNvPr>
          <p:cNvSpPr/>
          <p:nvPr/>
        </p:nvSpPr>
        <p:spPr>
          <a:xfrm>
            <a:off x="856254" y="3727955"/>
            <a:ext cx="5366036" cy="22467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9E4FB5B6-A1FE-6845-94AD-6EBCDA5A545B}"/>
              </a:ext>
            </a:extLst>
          </p:cNvPr>
          <p:cNvSpPr/>
          <p:nvPr/>
        </p:nvSpPr>
        <p:spPr>
          <a:xfrm>
            <a:off x="5870501" y="3680041"/>
            <a:ext cx="5366036" cy="22467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9113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0" nodeType="clickEffect">
                                  <p:stCondLst>
                                    <p:cond delay="0"/>
                                  </p:stCondLst>
                                  <p:childTnLst>
                                    <p:animEffect transition="out" filter="dissolv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A87BAE24-B95D-2148-B5F9-DAA3101CB920}"/>
              </a:ext>
            </a:extLst>
          </p:cNvPr>
          <p:cNvGraphicFramePr>
            <a:graphicFrameLocks noGrp="1"/>
          </p:cNvGraphicFramePr>
          <p:nvPr/>
        </p:nvGraphicFramePr>
        <p:xfrm>
          <a:off x="550843" y="547672"/>
          <a:ext cx="11049918" cy="5669280"/>
        </p:xfrm>
        <a:graphic>
          <a:graphicData uri="http://schemas.openxmlformats.org/drawingml/2006/table">
            <a:tbl>
              <a:tblPr firstRow="1" bandRow="1">
                <a:tableStyleId>{5C22544A-7EE6-4342-B048-85BDC9FD1C3A}</a:tableStyleId>
              </a:tblPr>
              <a:tblGrid>
                <a:gridCol w="5524959">
                  <a:extLst>
                    <a:ext uri="{9D8B030D-6E8A-4147-A177-3AD203B41FA5}">
                      <a16:colId xmlns:a16="http://schemas.microsoft.com/office/drawing/2014/main" val="4219730886"/>
                    </a:ext>
                  </a:extLst>
                </a:gridCol>
                <a:gridCol w="5524959">
                  <a:extLst>
                    <a:ext uri="{9D8B030D-6E8A-4147-A177-3AD203B41FA5}">
                      <a16:colId xmlns:a16="http://schemas.microsoft.com/office/drawing/2014/main" val="3790655806"/>
                    </a:ext>
                  </a:extLst>
                </a:gridCol>
              </a:tblGrid>
              <a:tr h="370840">
                <a:tc>
                  <a:txBody>
                    <a:bodyPr/>
                    <a:lstStyle/>
                    <a:p>
                      <a:pPr algn="ctr"/>
                      <a:r>
                        <a:rPr lang="en-US" sz="2400" dirty="0"/>
                        <a:t>Advantages</a:t>
                      </a:r>
                    </a:p>
                  </a:txBody>
                  <a:tcPr/>
                </a:tc>
                <a:tc>
                  <a:txBody>
                    <a:bodyPr/>
                    <a:lstStyle/>
                    <a:p>
                      <a:pPr algn="ctr"/>
                      <a:r>
                        <a:rPr lang="en-US" sz="2400" dirty="0"/>
                        <a:t>Disadvantages</a:t>
                      </a:r>
                    </a:p>
                  </a:txBody>
                  <a:tcPr/>
                </a:tc>
                <a:extLst>
                  <a:ext uri="{0D108BD9-81ED-4DB2-BD59-A6C34878D82A}">
                    <a16:rowId xmlns:a16="http://schemas.microsoft.com/office/drawing/2014/main" val="4030948031"/>
                  </a:ext>
                </a:extLst>
              </a:tr>
              <a:tr h="370840">
                <a:tc>
                  <a:txBody>
                    <a:bodyPr/>
                    <a:lstStyle/>
                    <a:p>
                      <a:r>
                        <a:rPr lang="en-US" sz="2400" dirty="0"/>
                        <a:t>Excellent format for presenting “how to” instructions, sequential processes, and complex concepts where the </a:t>
                      </a:r>
                      <a:r>
                        <a:rPr lang="en-US" sz="2400" b="1" dirty="0"/>
                        <a:t>visual part facilitates learning  </a:t>
                      </a:r>
                    </a:p>
                  </a:txBody>
                  <a:tcPr/>
                </a:tc>
                <a:tc>
                  <a:txBody>
                    <a:bodyPr/>
                    <a:lstStyle/>
                    <a:p>
                      <a:r>
                        <a:rPr lang="en-US" sz="2400" dirty="0"/>
                        <a:t>Much harder to edit/correct/update compared to textual information</a:t>
                      </a:r>
                    </a:p>
                  </a:txBody>
                  <a:tcPr/>
                </a:tc>
                <a:extLst>
                  <a:ext uri="{0D108BD9-81ED-4DB2-BD59-A6C34878D82A}">
                    <a16:rowId xmlns:a16="http://schemas.microsoft.com/office/drawing/2014/main" val="3445509133"/>
                  </a:ext>
                </a:extLst>
              </a:tr>
              <a:tr h="370840">
                <a:tc>
                  <a:txBody>
                    <a:bodyPr/>
                    <a:lstStyle/>
                    <a:p>
                      <a:r>
                        <a:rPr lang="en-US" sz="2400" dirty="0"/>
                        <a:t>Better than written text to increase audience’s </a:t>
                      </a:r>
                      <a:r>
                        <a:rPr lang="en-US" sz="2400" b="1" dirty="0"/>
                        <a:t>motivation</a:t>
                      </a:r>
                      <a:r>
                        <a:rPr lang="en-US" sz="2400" dirty="0"/>
                        <a:t>.</a:t>
                      </a:r>
                    </a:p>
                  </a:txBody>
                  <a:tcPr/>
                </a:tc>
                <a:tc>
                  <a:txBody>
                    <a:bodyPr/>
                    <a:lstStyle/>
                    <a:p>
                      <a:r>
                        <a:rPr lang="en-US" sz="2400" dirty="0"/>
                        <a:t>Specific skills, equipment and software needed for video production</a:t>
                      </a:r>
                    </a:p>
                  </a:txBody>
                  <a:tcPr/>
                </a:tc>
                <a:extLst>
                  <a:ext uri="{0D108BD9-81ED-4DB2-BD59-A6C34878D82A}">
                    <a16:rowId xmlns:a16="http://schemas.microsoft.com/office/drawing/2014/main" val="3464369518"/>
                  </a:ext>
                </a:extLst>
              </a:tr>
              <a:tr h="370840">
                <a:tc>
                  <a:txBody>
                    <a:bodyPr/>
                    <a:lstStyle/>
                    <a:p>
                      <a:r>
                        <a:rPr lang="en-US" sz="2400" dirty="0"/>
                        <a:t>Proven </a:t>
                      </a:r>
                      <a:r>
                        <a:rPr lang="en-US" sz="2400" b="1" dirty="0"/>
                        <a:t>longer retention of information </a:t>
                      </a:r>
                      <a:r>
                        <a:rPr lang="en-US" sz="2400" dirty="0"/>
                        <a:t>received in verbal and visual way </a:t>
                      </a:r>
                    </a:p>
                    <a:p>
                      <a:r>
                        <a:rPr lang="en-US" sz="2400" dirty="0"/>
                        <a:t>(sensory experience)</a:t>
                      </a:r>
                    </a:p>
                  </a:txBody>
                  <a:tcPr/>
                </a:tc>
                <a:tc>
                  <a:txBody>
                    <a:bodyPr/>
                    <a:lstStyle/>
                    <a:p>
                      <a:r>
                        <a:rPr lang="en-US" sz="2400" dirty="0"/>
                        <a:t>Environmental and external factors can make the video production complicated </a:t>
                      </a:r>
                    </a:p>
                  </a:txBody>
                  <a:tcPr/>
                </a:tc>
                <a:extLst>
                  <a:ext uri="{0D108BD9-81ED-4DB2-BD59-A6C34878D82A}">
                    <a16:rowId xmlns:a16="http://schemas.microsoft.com/office/drawing/2014/main" val="7006844"/>
                  </a:ext>
                </a:extLst>
              </a:tr>
              <a:tr h="370840">
                <a:tc>
                  <a:txBody>
                    <a:bodyPr/>
                    <a:lstStyle/>
                    <a:p>
                      <a:r>
                        <a:rPr lang="en-US" sz="2400" dirty="0"/>
                        <a:t>Video is an attractive content to share on </a:t>
                      </a:r>
                      <a:r>
                        <a:rPr lang="en-US" sz="2400" b="1" dirty="0"/>
                        <a:t>social media and blogs </a:t>
                      </a:r>
                    </a:p>
                  </a:txBody>
                  <a:tcPr/>
                </a:tc>
                <a:tc>
                  <a:txBody>
                    <a:bodyPr/>
                    <a:lstStyle/>
                    <a:p>
                      <a:r>
                        <a:rPr lang="en-US" sz="2400" dirty="0"/>
                        <a:t>Development takes more time.</a:t>
                      </a:r>
                    </a:p>
                  </a:txBody>
                  <a:tcPr/>
                </a:tc>
                <a:extLst>
                  <a:ext uri="{0D108BD9-81ED-4DB2-BD59-A6C34878D82A}">
                    <a16:rowId xmlns:a16="http://schemas.microsoft.com/office/drawing/2014/main" val="3526163549"/>
                  </a:ext>
                </a:extLst>
              </a:tr>
              <a:tr h="370840">
                <a:tc>
                  <a:txBody>
                    <a:bodyPr/>
                    <a:lstStyle/>
                    <a:p>
                      <a:endParaRPr lang="en-US" sz="2400" dirty="0"/>
                    </a:p>
                  </a:txBody>
                  <a:tcPr/>
                </a:tc>
                <a:tc>
                  <a:txBody>
                    <a:bodyPr/>
                    <a:lstStyle/>
                    <a:p>
                      <a:r>
                        <a:rPr lang="en-US" sz="2400" dirty="0"/>
                        <a:t>(Video dictates the speed of information receiving) </a:t>
                      </a:r>
                    </a:p>
                  </a:txBody>
                  <a:tcPr/>
                </a:tc>
                <a:extLst>
                  <a:ext uri="{0D108BD9-81ED-4DB2-BD59-A6C34878D82A}">
                    <a16:rowId xmlns:a16="http://schemas.microsoft.com/office/drawing/2014/main" val="2373414867"/>
                  </a:ext>
                </a:extLst>
              </a:tr>
            </a:tbl>
          </a:graphicData>
        </a:graphic>
      </p:graphicFrame>
      <p:sp>
        <p:nvSpPr>
          <p:cNvPr id="2" name="Rectangle 1">
            <a:extLst>
              <a:ext uri="{FF2B5EF4-FFF2-40B4-BE49-F238E27FC236}">
                <a16:creationId xmlns:a16="http://schemas.microsoft.com/office/drawing/2014/main" id="{093D77CA-CC7B-634B-822D-BE9E16707218}"/>
              </a:ext>
            </a:extLst>
          </p:cNvPr>
          <p:cNvSpPr/>
          <p:nvPr/>
        </p:nvSpPr>
        <p:spPr>
          <a:xfrm>
            <a:off x="6096000" y="423333"/>
            <a:ext cx="5504761" cy="57936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6862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A063E5B-18D4-9741-8632-C7B72B34307B}"/>
              </a:ext>
            </a:extLst>
          </p:cNvPr>
          <p:cNvSpPr>
            <a:spLocks noGrp="1"/>
          </p:cNvSpPr>
          <p:nvPr>
            <p:ph idx="1"/>
          </p:nvPr>
        </p:nvSpPr>
        <p:spPr>
          <a:xfrm>
            <a:off x="838200" y="596347"/>
            <a:ext cx="10515600" cy="5580615"/>
          </a:xfrm>
        </p:spPr>
        <p:txBody>
          <a:bodyPr>
            <a:normAutofit fontScale="92500" lnSpcReduction="20000"/>
          </a:bodyPr>
          <a:lstStyle/>
          <a:p>
            <a:pPr marL="0" indent="0">
              <a:buNone/>
            </a:pPr>
            <a:r>
              <a:rPr lang="en-US" altLang="ja-JP" sz="4800" b="1" dirty="0">
                <a:solidFill>
                  <a:schemeClr val="accent1"/>
                </a:solidFill>
                <a:latin typeface="Calibri" panose="020F0502020204030204" pitchFamily="34" charset="0"/>
              </a:rPr>
              <a:t>Examples of use of video in ag extension:</a:t>
            </a:r>
          </a:p>
          <a:p>
            <a:pPr lvl="1"/>
            <a:r>
              <a:rPr lang="en-US" sz="3000" dirty="0"/>
              <a:t>raising awareness (e.g. new pests) </a:t>
            </a:r>
          </a:p>
          <a:p>
            <a:pPr lvl="1"/>
            <a:r>
              <a:rPr lang="en-US" sz="3000" dirty="0"/>
              <a:t>training on agricultural technology and innovations </a:t>
            </a:r>
          </a:p>
          <a:p>
            <a:pPr lvl="1"/>
            <a:r>
              <a:rPr lang="en-US" sz="3000" dirty="0"/>
              <a:t>stimulating demand for support (e.g. fighting bad diet habits)</a:t>
            </a:r>
          </a:p>
          <a:p>
            <a:pPr lvl="1"/>
            <a:r>
              <a:rPr lang="en-US" sz="3000" dirty="0"/>
              <a:t>farmer-to-farmer extension </a:t>
            </a:r>
          </a:p>
          <a:p>
            <a:pPr lvl="1"/>
            <a:r>
              <a:rPr lang="en-US" sz="3000" dirty="0"/>
              <a:t>tool for documenting and monitoring and evaluation (M&amp;E). </a:t>
            </a:r>
          </a:p>
          <a:p>
            <a:pPr marL="0" indent="0">
              <a:buNone/>
            </a:pPr>
            <a:endParaRPr lang="en-US" altLang="ja-JP" b="1" dirty="0">
              <a:latin typeface="Calibri" panose="020F0502020204030204" pitchFamily="34" charset="0"/>
            </a:endParaRPr>
          </a:p>
          <a:p>
            <a:pPr marL="0" indent="0">
              <a:buNone/>
            </a:pPr>
            <a:r>
              <a:rPr lang="en-US" altLang="ja-JP" sz="4800" b="1" dirty="0">
                <a:solidFill>
                  <a:schemeClr val="accent1"/>
                </a:solidFill>
                <a:latin typeface="Calibri" panose="020F0502020204030204" pitchFamily="34" charset="0"/>
              </a:rPr>
              <a:t>Viewers expect more than a “talking head”</a:t>
            </a:r>
          </a:p>
          <a:p>
            <a:pPr lvl="1"/>
            <a:r>
              <a:rPr lang="en-US" altLang="en-US" sz="3000" dirty="0">
                <a:latin typeface="Calibri" panose="020F0502020204030204" pitchFamily="34" charset="0"/>
                <a:ea typeface="MS PGothic" panose="020B0600070205080204" pitchFamily="34" charset="-128"/>
              </a:rPr>
              <a:t>Prerequisite for a successful video is eye-catching, interesting visual material</a:t>
            </a:r>
          </a:p>
          <a:p>
            <a:pPr marL="0" indent="0">
              <a:buNone/>
            </a:pPr>
            <a:r>
              <a:rPr lang="en-US" altLang="ja-JP" sz="3000" b="1" dirty="0">
                <a:solidFill>
                  <a:srgbClr val="7F7F7F"/>
                </a:solidFill>
                <a:latin typeface="Calibri" panose="020F0502020204030204" pitchFamily="34" charset="0"/>
              </a:rPr>
              <a:t> </a:t>
            </a:r>
          </a:p>
          <a:p>
            <a:pPr marL="0" indent="0">
              <a:buNone/>
            </a:pPr>
            <a:r>
              <a:rPr lang="en-US" altLang="ja-JP" sz="4800" b="1" dirty="0">
                <a:solidFill>
                  <a:schemeClr val="accent1"/>
                </a:solidFill>
                <a:latin typeface="Calibri" panose="020F0502020204030204" pitchFamily="34" charset="0"/>
              </a:rPr>
              <a:t>Video is just a medium for your message </a:t>
            </a:r>
          </a:p>
          <a:p>
            <a:pPr lvl="1"/>
            <a:r>
              <a:rPr lang="en-US" altLang="ja-JP" sz="3000" b="1" dirty="0">
                <a:latin typeface="Calibri" panose="020F0502020204030204" pitchFamily="34" charset="0"/>
              </a:rPr>
              <a:t>So, what’s your message?</a:t>
            </a:r>
            <a:endParaRPr lang="en-US" altLang="en-US" sz="3000" dirty="0">
              <a:latin typeface="Calibri" panose="020F0502020204030204" pitchFamily="34" charset="0"/>
              <a:ea typeface="MS PGothic" panose="020B0600070205080204" pitchFamily="34" charset="-128"/>
            </a:endParaRPr>
          </a:p>
          <a:p>
            <a:pPr>
              <a:buNone/>
            </a:pPr>
            <a:endParaRPr lang="en-US" altLang="en-US" sz="2000" dirty="0">
              <a:latin typeface="Calibri" panose="020F0502020204030204" pitchFamily="34" charset="0"/>
              <a:ea typeface="MS PGothic" panose="020B0600070205080204" pitchFamily="34" charset="-128"/>
            </a:endParaRPr>
          </a:p>
        </p:txBody>
      </p:sp>
      <p:sp>
        <p:nvSpPr>
          <p:cNvPr id="2" name="Rectangle 1">
            <a:extLst>
              <a:ext uri="{FF2B5EF4-FFF2-40B4-BE49-F238E27FC236}">
                <a16:creationId xmlns:a16="http://schemas.microsoft.com/office/drawing/2014/main" id="{88C47D95-6607-734F-BD44-C35720241F87}"/>
              </a:ext>
            </a:extLst>
          </p:cNvPr>
          <p:cNvSpPr/>
          <p:nvPr/>
        </p:nvSpPr>
        <p:spPr>
          <a:xfrm>
            <a:off x="660400" y="3268133"/>
            <a:ext cx="10693400" cy="14054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C4E864A7-780D-754E-900E-1E8A31694953}"/>
              </a:ext>
            </a:extLst>
          </p:cNvPr>
          <p:cNvSpPr/>
          <p:nvPr/>
        </p:nvSpPr>
        <p:spPr>
          <a:xfrm>
            <a:off x="660400" y="4673600"/>
            <a:ext cx="10693400" cy="14054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2823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0" nodeType="clickEffect">
                                  <p:stCondLst>
                                    <p:cond delay="0"/>
                                  </p:stCondLst>
                                  <p:childTnLst>
                                    <p:animEffect transition="out" filter="dissolv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1F438D-E51C-467F-9EC9-A6E119417934}"/>
              </a:ext>
            </a:extLst>
          </p:cNvPr>
          <p:cNvSpPr>
            <a:spLocks noGrp="1"/>
          </p:cNvSpPr>
          <p:nvPr>
            <p:ph type="title"/>
          </p:nvPr>
        </p:nvSpPr>
        <p:spPr>
          <a:xfrm>
            <a:off x="526915" y="254955"/>
            <a:ext cx="11340830" cy="939489"/>
          </a:xfrm>
        </p:spPr>
        <p:txBody>
          <a:bodyPr>
            <a:normAutofit/>
          </a:bodyPr>
          <a:lstStyle/>
          <a:p>
            <a:r>
              <a:rPr lang="en-US" b="1" dirty="0">
                <a:solidFill>
                  <a:schemeClr val="accent1"/>
                </a:solidFill>
                <a:latin typeface="+mn-lt"/>
              </a:rPr>
              <a:t>The video should be between 30 sec and 3 min</a:t>
            </a:r>
          </a:p>
        </p:txBody>
      </p:sp>
      <p:sp>
        <p:nvSpPr>
          <p:cNvPr id="5" name="Content Placeholder 4">
            <a:extLst>
              <a:ext uri="{FF2B5EF4-FFF2-40B4-BE49-F238E27FC236}">
                <a16:creationId xmlns:a16="http://schemas.microsoft.com/office/drawing/2014/main" id="{040B9E62-407E-4E50-9AEB-BB8179633AFD}"/>
              </a:ext>
            </a:extLst>
          </p:cNvPr>
          <p:cNvSpPr>
            <a:spLocks noGrp="1"/>
          </p:cNvSpPr>
          <p:nvPr>
            <p:ph idx="1"/>
          </p:nvPr>
        </p:nvSpPr>
        <p:spPr>
          <a:xfrm>
            <a:off x="182836" y="6389783"/>
            <a:ext cx="7228960" cy="328635"/>
          </a:xfrm>
        </p:spPr>
        <p:txBody>
          <a:bodyPr/>
          <a:lstStyle/>
          <a:p>
            <a:pPr marL="0" indent="0">
              <a:buNone/>
            </a:pPr>
            <a:r>
              <a:rPr lang="en-US" sz="1200" u="sng" dirty="0">
                <a:hlinkClick r:id="rId3"/>
              </a:rPr>
              <a:t>https://blog.hubspot.com/marketing/how-long-should-videos-be-on-instagram-twitter-facebook-youtube</a:t>
            </a:r>
            <a:r>
              <a:rPr lang="en-US" sz="1200" dirty="0"/>
              <a:t> </a:t>
            </a:r>
          </a:p>
        </p:txBody>
      </p:sp>
      <p:pic>
        <p:nvPicPr>
          <p:cNvPr id="6" name="Picture 2" descr="Infographic for how long videos should be on Instagram, Twitter, Facebook, and YouTube">
            <a:extLst>
              <a:ext uri="{FF2B5EF4-FFF2-40B4-BE49-F238E27FC236}">
                <a16:creationId xmlns:a16="http://schemas.microsoft.com/office/drawing/2014/main" id="{BC93AD6A-07D2-4D99-AE25-F478CB3ABD2D}"/>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1631014" y="1027133"/>
            <a:ext cx="4108550" cy="222731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nfographic for how long videos should be on Instagram, Twitter, Facebook, and YouTube">
            <a:extLst>
              <a:ext uri="{FF2B5EF4-FFF2-40B4-BE49-F238E27FC236}">
                <a16:creationId xmlns:a16="http://schemas.microsoft.com/office/drawing/2014/main" id="{FFC3B4E0-C451-4909-958E-4576E13DE9C9}"/>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6467174" y="1027133"/>
            <a:ext cx="4058366" cy="222731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nfographic for how long videos should be on Instagram, Twitter, Facebook, and YouTube">
            <a:extLst>
              <a:ext uri="{FF2B5EF4-FFF2-40B4-BE49-F238E27FC236}">
                <a16:creationId xmlns:a16="http://schemas.microsoft.com/office/drawing/2014/main" id="{13ACE438-9698-40C4-B8B7-FD8336D4D682}"/>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1666460" y="3449973"/>
            <a:ext cx="4090827" cy="208836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Infographic for how long videos should be on Instagram, Twitter, Facebook, and YouTube">
            <a:extLst>
              <a:ext uri="{FF2B5EF4-FFF2-40B4-BE49-F238E27FC236}">
                <a16:creationId xmlns:a16="http://schemas.microsoft.com/office/drawing/2014/main" id="{FB23006B-F5FB-440A-9C5E-78ED03A46386}"/>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6467174" y="3449972"/>
            <a:ext cx="4058366" cy="222731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Infographic for how long videos should be on Instagram, Twitter, Facebook, and YouTube">
            <a:extLst>
              <a:ext uri="{FF2B5EF4-FFF2-40B4-BE49-F238E27FC236}">
                <a16:creationId xmlns:a16="http://schemas.microsoft.com/office/drawing/2014/main" id="{57A7F112-4584-BF49-8012-44B7C2A2A495}"/>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1666461" y="5525678"/>
            <a:ext cx="4090826" cy="500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85310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053EBDB-1A5A-B641-9F73-656BA017B1E7}"/>
              </a:ext>
            </a:extLst>
          </p:cNvPr>
          <p:cNvSpPr>
            <a:spLocks noGrp="1"/>
          </p:cNvSpPr>
          <p:nvPr>
            <p:ph idx="1"/>
          </p:nvPr>
        </p:nvSpPr>
        <p:spPr>
          <a:xfrm>
            <a:off x="469557" y="1677344"/>
            <a:ext cx="11158151" cy="3129434"/>
          </a:xfrm>
        </p:spPr>
        <p:txBody>
          <a:bodyPr>
            <a:normAutofit fontScale="32500" lnSpcReduction="20000"/>
          </a:bodyPr>
          <a:lstStyle/>
          <a:p>
            <a:pPr marL="0" indent="0" algn="ctr">
              <a:lnSpc>
                <a:spcPct val="170000"/>
              </a:lnSpc>
              <a:buNone/>
            </a:pPr>
            <a:r>
              <a:rPr lang="en-US" sz="12300" b="1" dirty="0"/>
              <a:t>Before the camera rolls, serious work goes into thinking about the audience, the story, </a:t>
            </a:r>
          </a:p>
          <a:p>
            <a:pPr marL="0" indent="0" algn="ctr">
              <a:lnSpc>
                <a:spcPct val="170000"/>
              </a:lnSpc>
              <a:buNone/>
            </a:pPr>
            <a:r>
              <a:rPr lang="en-US" sz="12300" b="1" dirty="0"/>
              <a:t>and the distribution of video.</a:t>
            </a:r>
          </a:p>
          <a:p>
            <a:pPr marL="0" indent="0">
              <a:buNone/>
            </a:pPr>
            <a:endParaRPr lang="en-US" dirty="0"/>
          </a:p>
        </p:txBody>
      </p:sp>
    </p:spTree>
    <p:extLst>
      <p:ext uri="{BB962C8B-B14F-4D97-AF65-F5344CB8AC3E}">
        <p14:creationId xmlns:p14="http://schemas.microsoft.com/office/powerpoint/2010/main" val="27899850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ANRslide_3-WaveSmal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NR Letterbox" id="{29EB4C17-FCDC-4D43-A708-B95ADFE95C64}" vid="{FE465BD6-2CDA-4334-A42B-3AB465246358}"/>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9054</TotalTime>
  <Words>2533</Words>
  <Application>Microsoft Office PowerPoint</Application>
  <PresentationFormat>Widescreen</PresentationFormat>
  <Paragraphs>330</Paragraphs>
  <Slides>48</Slides>
  <Notes>14</Notes>
  <HiddenSlides>0</HiddenSlides>
  <MMClips>0</MMClips>
  <ScaleCrop>false</ScaleCrop>
  <HeadingPairs>
    <vt:vector size="6" baseType="variant">
      <vt:variant>
        <vt:lpstr>Fonts Used</vt:lpstr>
      </vt:variant>
      <vt:variant>
        <vt:i4>14</vt:i4>
      </vt:variant>
      <vt:variant>
        <vt:lpstr>Theme</vt:lpstr>
      </vt:variant>
      <vt:variant>
        <vt:i4>3</vt:i4>
      </vt:variant>
      <vt:variant>
        <vt:lpstr>Slide Titles</vt:lpstr>
      </vt:variant>
      <vt:variant>
        <vt:i4>48</vt:i4>
      </vt:variant>
    </vt:vector>
  </HeadingPairs>
  <TitlesOfParts>
    <vt:vector size="65" baseType="lpstr">
      <vt:lpstr>ＭＳ Ｐゴシック</vt:lpstr>
      <vt:lpstr>ＭＳ Ｐゴシック</vt:lpstr>
      <vt:lpstr>游ゴシック</vt:lpstr>
      <vt:lpstr>游ゴシック Light</vt:lpstr>
      <vt:lpstr>Arial</vt:lpstr>
      <vt:lpstr>Calibri</vt:lpstr>
      <vt:lpstr>Calibri Light</vt:lpstr>
      <vt:lpstr>Cambria</vt:lpstr>
      <vt:lpstr>Freestyle Script</vt:lpstr>
      <vt:lpstr>Kievit Offc Pro Medium</vt:lpstr>
      <vt:lpstr>MS Mincho</vt:lpstr>
      <vt:lpstr>Symbol</vt:lpstr>
      <vt:lpstr>Times New Roman</vt:lpstr>
      <vt:lpstr>ヒラギノ角ゴ ProN W3</vt:lpstr>
      <vt:lpstr>Office Theme</vt:lpstr>
      <vt:lpstr>1_Office Theme</vt:lpstr>
      <vt:lpstr>ANRslide_3-WaveSmall</vt:lpstr>
      <vt:lpstr>Adding Video to  Your Extension Program</vt:lpstr>
      <vt:lpstr>Why bother with video?</vt:lpstr>
      <vt:lpstr>Let’s not miss the boat</vt:lpstr>
      <vt:lpstr>UC ANR and Videos</vt:lpstr>
      <vt:lpstr>When is video the right format for extension?</vt:lpstr>
      <vt:lpstr>PowerPoint Presentation</vt:lpstr>
      <vt:lpstr>PowerPoint Presentation</vt:lpstr>
      <vt:lpstr>The video should be between 30 sec and 3 min</vt:lpstr>
      <vt:lpstr>PowerPoint Presentation</vt:lpstr>
      <vt:lpstr>Target Audience </vt:lpstr>
      <vt:lpstr>Learning Objectives </vt:lpstr>
      <vt:lpstr>Culturally Relevant Programming </vt:lpstr>
      <vt:lpstr>PowerPoint Presentation</vt:lpstr>
      <vt:lpstr>PowerPoint Presentation</vt:lpstr>
      <vt:lpstr>PowerPoint Presentation</vt:lpstr>
      <vt:lpstr>Script and storyboard</vt:lpstr>
      <vt:lpstr>Script - how to start? </vt:lpstr>
      <vt:lpstr>Framework for your script</vt:lpstr>
      <vt:lpstr>Script do’s and don’ts</vt:lpstr>
      <vt:lpstr>PowerPoint Presentation</vt:lpstr>
      <vt:lpstr>Storyboard</vt:lpstr>
      <vt:lpstr>PowerPoint Presentation</vt:lpstr>
      <vt:lpstr>PowerPoint Presentation</vt:lpstr>
      <vt:lpstr>PowerPoint Presentation</vt:lpstr>
      <vt:lpstr>PowerPoint Presentation</vt:lpstr>
      <vt:lpstr>Script writing and storyboarding  is an iterative process</vt:lpstr>
      <vt:lpstr>Storyboard best practices</vt:lpstr>
      <vt:lpstr>Useful terminology</vt:lpstr>
      <vt:lpstr>PowerPoint Presentation</vt:lpstr>
      <vt:lpstr>PowerPoint Presentation</vt:lpstr>
      <vt:lpstr>Decision Points</vt:lpstr>
      <vt:lpstr>Learning &amp; Development Toolbox</vt:lpstr>
      <vt:lpstr>Learning &amp; Development Video Tools</vt:lpstr>
      <vt:lpstr>Top Part…</vt:lpstr>
      <vt:lpstr>Pre-Production…</vt:lpstr>
      <vt:lpstr>Content Elements…</vt:lpstr>
      <vt:lpstr>Editing…</vt:lpstr>
      <vt:lpstr>Encoding…</vt:lpstr>
      <vt:lpstr>YouTube Uploading … Subject to Change</vt:lpstr>
      <vt:lpstr>Stuff to Keep in Mind:</vt:lpstr>
      <vt:lpstr>To Get The Checklist Go To L&amp;D Video Page:</vt:lpstr>
      <vt:lpstr>PowerPoint Presentation</vt:lpstr>
      <vt:lpstr>PowerPoint Presentation</vt:lpstr>
      <vt:lpstr>Available Assets</vt:lpstr>
      <vt:lpstr>Posting Best Practices</vt:lpstr>
      <vt:lpstr>Distribution Best Practices</vt:lpstr>
      <vt:lpstr>Training and Production Resources</vt:lpstr>
      <vt:lpstr>Training and Production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Healthier  California</dc:title>
  <dc:creator>Mark Bell</dc:creator>
  <cp:lastModifiedBy>Mark Bell</cp:lastModifiedBy>
  <cp:revision>28</cp:revision>
  <cp:lastPrinted>2020-03-02T16:21:00Z</cp:lastPrinted>
  <dcterms:created xsi:type="dcterms:W3CDTF">2020-02-18T18:29:40Z</dcterms:created>
  <dcterms:modified xsi:type="dcterms:W3CDTF">2020-03-02T22:49:44Z</dcterms:modified>
</cp:coreProperties>
</file>