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325" r:id="rId3"/>
    <p:sldId id="426" r:id="rId4"/>
    <p:sldId id="398" r:id="rId5"/>
    <p:sldId id="428" r:id="rId6"/>
    <p:sldId id="427" r:id="rId7"/>
    <p:sldId id="402" r:id="rId8"/>
    <p:sldId id="403" r:id="rId9"/>
    <p:sldId id="404" r:id="rId10"/>
    <p:sldId id="429" r:id="rId11"/>
    <p:sldId id="405" r:id="rId12"/>
    <p:sldId id="421" r:id="rId13"/>
    <p:sldId id="422" r:id="rId14"/>
    <p:sldId id="407" r:id="rId15"/>
    <p:sldId id="431" r:id="rId16"/>
    <p:sldId id="417" r:id="rId17"/>
    <p:sldId id="376" r:id="rId18"/>
    <p:sldId id="418" r:id="rId19"/>
    <p:sldId id="425" r:id="rId20"/>
    <p:sldId id="413" r:id="rId21"/>
    <p:sldId id="414" r:id="rId22"/>
    <p:sldId id="419" r:id="rId23"/>
    <p:sldId id="420" r:id="rId24"/>
    <p:sldId id="357" r:id="rId25"/>
    <p:sldId id="364" r:id="rId26"/>
    <p:sldId id="365" r:id="rId27"/>
    <p:sldId id="377" r:id="rId28"/>
    <p:sldId id="39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43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95D8"/>
    <a:srgbClr val="005581"/>
    <a:srgbClr val="FFB511"/>
    <a:srgbClr val="7C7E7F"/>
    <a:srgbClr val="AEDE74"/>
    <a:srgbClr val="C2E696"/>
    <a:srgbClr val="7C7E40"/>
    <a:srgbClr val="005592"/>
    <a:srgbClr val="FFD200"/>
    <a:srgbClr val="D2F3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6509" autoAdjust="0"/>
    <p:restoredTop sz="72115" autoAdjust="0"/>
  </p:normalViewPr>
  <p:slideViewPr>
    <p:cSldViewPr snapToGrid="0" showGuides="1">
      <p:cViewPr varScale="1">
        <p:scale>
          <a:sx n="62" d="100"/>
          <a:sy n="62" d="100"/>
        </p:scale>
        <p:origin x="1608" y="54"/>
      </p:cViewPr>
      <p:guideLst>
        <p:guide orient="horz" pos="663"/>
        <p:guide pos="43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507C47-739F-4841-BFD1-B9D5BFAF9CD0}" type="datetimeFigureOut">
              <a:rPr lang="en-CA" smtClean="0"/>
              <a:t>2020-08-12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206982-2EC0-4123-BAAB-855E7BFFCE34}" type="slidenum">
              <a:rPr lang="en-CA" smtClean="0"/>
              <a:t>‹#›</a:t>
            </a:fld>
            <a:endParaRPr lang="en-CA"/>
          </a:p>
        </p:txBody>
      </p:sp>
    </p:spTree>
    <p:extLst>
      <p:ext uri="{BB962C8B-B14F-4D97-AF65-F5344CB8AC3E}">
        <p14:creationId xmlns:p14="http://schemas.microsoft.com/office/powerpoint/2010/main" val="161824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0206982-2EC0-4123-BAAB-855E7BFFCE34}" type="slidenum">
              <a:rPr lang="en-CA" smtClean="0"/>
              <a:t>1</a:t>
            </a:fld>
            <a:endParaRPr lang="en-CA"/>
          </a:p>
        </p:txBody>
      </p:sp>
    </p:spTree>
    <p:extLst>
      <p:ext uri="{BB962C8B-B14F-4D97-AF65-F5344CB8AC3E}">
        <p14:creationId xmlns:p14="http://schemas.microsoft.com/office/powerpoint/2010/main" val="2425370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err="1" smtClean="0"/>
              <a:t>Waterton</a:t>
            </a:r>
            <a:r>
              <a:rPr lang="en-US" baseline="0" dirty="0" smtClean="0"/>
              <a:t> Lakes National Park in Alberta and Glacier National Park in Montana – stand dynamics following MPB outbreak from 1980s reviving old Canadian Forest Service Plots in 5 different stands</a:t>
            </a:r>
          </a:p>
          <a:p>
            <a:pPr marL="171450" indent="-171450">
              <a:buFont typeface="Arial" panose="020B0604020202020204" pitchFamily="34" charset="0"/>
              <a:buChar char="•"/>
            </a:pPr>
            <a:r>
              <a:rPr lang="en-US" baseline="0" dirty="0" smtClean="0"/>
              <a:t>OVERSTORY - pre-outbreak had 364 trees per acres (234 trees per acre of which were </a:t>
            </a:r>
            <a:r>
              <a:rPr lang="en-US" baseline="0" dirty="0" err="1" smtClean="0"/>
              <a:t>lodgepole</a:t>
            </a:r>
            <a:r>
              <a:rPr lang="en-US" baseline="0" dirty="0" smtClean="0"/>
              <a:t> pine) – by 2010 total density down to 79 trees/acre less than ½ pine</a:t>
            </a:r>
          </a:p>
          <a:p>
            <a:pPr marL="171450" indent="-171450">
              <a:buFont typeface="Arial" panose="020B0604020202020204" pitchFamily="34" charset="0"/>
              <a:buChar char="•"/>
            </a:pPr>
            <a:r>
              <a:rPr lang="en-US" baseline="0" dirty="0" smtClean="0"/>
              <a:t>SAPLINGS – 334 trees/acre in 2010 almost ½ subalpine fir with high levels of poplar and aspen</a:t>
            </a:r>
          </a:p>
          <a:p>
            <a:pPr marL="171450" indent="-171450">
              <a:buFont typeface="Arial" panose="020B0604020202020204" pitchFamily="34" charset="0"/>
              <a:buChar char="•"/>
            </a:pPr>
            <a:r>
              <a:rPr lang="en-US" baseline="0" dirty="0" smtClean="0"/>
              <a:t>SEEDLINGS – 3, 158 trees/acre in 2010 nearly all subalpine fir  - NO pine</a:t>
            </a:r>
          </a:p>
        </p:txBody>
      </p:sp>
      <p:sp>
        <p:nvSpPr>
          <p:cNvPr id="4" name="Slide Number Placeholder 3"/>
          <p:cNvSpPr>
            <a:spLocks noGrp="1"/>
          </p:cNvSpPr>
          <p:nvPr>
            <p:ph type="sldNum" sz="quarter" idx="10"/>
          </p:nvPr>
        </p:nvSpPr>
        <p:spPr/>
        <p:txBody>
          <a:bodyPr/>
          <a:lstStyle/>
          <a:p>
            <a:fld id="{0E3D5BA9-A7D5-3042-B628-A087128A90F8}" type="slidenum">
              <a:rPr lang="en-US" smtClean="0"/>
              <a:t>13</a:t>
            </a:fld>
            <a:endParaRPr lang="en-US"/>
          </a:p>
        </p:txBody>
      </p:sp>
    </p:spTree>
    <p:extLst>
      <p:ext uri="{BB962C8B-B14F-4D97-AF65-F5344CB8AC3E}">
        <p14:creationId xmlns:p14="http://schemas.microsoft.com/office/powerpoint/2010/main" val="1335060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06982-2EC0-4123-BAAB-855E7BFFCE34}" type="slidenum">
              <a:rPr lang="en-CA" smtClean="0"/>
              <a:t>14</a:t>
            </a:fld>
            <a:endParaRPr lang="en-CA"/>
          </a:p>
        </p:txBody>
      </p:sp>
    </p:spTree>
    <p:extLst>
      <p:ext uri="{BB962C8B-B14F-4D97-AF65-F5344CB8AC3E}">
        <p14:creationId xmlns:p14="http://schemas.microsoft.com/office/powerpoint/2010/main" val="74027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3DA90AE7-E144-47FC-94A6-22928C4101AA}" type="slidenum">
              <a:rPr lang="en-CA" smtClean="0"/>
              <a:pPr>
                <a:defRPr/>
              </a:pPr>
              <a:t>15</a:t>
            </a:fld>
            <a:endParaRPr lang="en-CA"/>
          </a:p>
        </p:txBody>
      </p:sp>
      <p:sp>
        <p:nvSpPr>
          <p:cNvPr id="5" name="Header Placeholder 4"/>
          <p:cNvSpPr>
            <a:spLocks noGrp="1"/>
          </p:cNvSpPr>
          <p:nvPr>
            <p:ph type="hdr" sz="quarter" idx="11"/>
          </p:nvPr>
        </p:nvSpPr>
        <p:spPr/>
        <p:txBody>
          <a:bodyPr/>
          <a:lstStyle/>
          <a:p>
            <a:pPr>
              <a:defRPr/>
            </a:pPr>
            <a:r>
              <a:rPr lang="en-CA" smtClean="0"/>
              <a:t>Bark beetle management review Kootenay Boundary Region</a:t>
            </a:r>
            <a:endParaRPr lang="en-CA"/>
          </a:p>
        </p:txBody>
      </p:sp>
      <p:sp>
        <p:nvSpPr>
          <p:cNvPr id="6" name="Date Placeholder 5"/>
          <p:cNvSpPr>
            <a:spLocks noGrp="1"/>
          </p:cNvSpPr>
          <p:nvPr>
            <p:ph type="dt" idx="12"/>
          </p:nvPr>
        </p:nvSpPr>
        <p:spPr/>
        <p:txBody>
          <a:bodyPr/>
          <a:lstStyle/>
          <a:p>
            <a:pPr>
              <a:defRPr/>
            </a:pPr>
            <a:endParaRPr lang="en-CA"/>
          </a:p>
        </p:txBody>
      </p:sp>
    </p:spTree>
    <p:extLst>
      <p:ext uri="{BB962C8B-B14F-4D97-AF65-F5344CB8AC3E}">
        <p14:creationId xmlns:p14="http://schemas.microsoft.com/office/powerpoint/2010/main" val="1907861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mn-lt"/>
                <a:ea typeface="+mn-ea"/>
                <a:cs typeface="+mn-cs"/>
              </a:rPr>
              <a:t>The sediment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hiatus 18,400–10,100 </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B.P. is not interpreted 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a:t>
            </a:r>
            <a:r>
              <a:rPr lang="en-US" sz="1200" kern="1200" dirty="0" err="1" smtClean="0">
                <a:solidFill>
                  <a:schemeClr val="tx1"/>
                </a:solidFill>
                <a:effectLst/>
                <a:latin typeface="+mn-lt"/>
                <a:ea typeface="+mn-ea"/>
                <a:cs typeface="+mn-cs"/>
              </a:rPr>
              <a:t>lowstand</a:t>
            </a:r>
            <a:r>
              <a:rPr lang="en-US" sz="1200" kern="1200" dirty="0" smtClean="0">
                <a:solidFill>
                  <a:schemeClr val="tx1"/>
                </a:solidFill>
                <a:effectLst/>
                <a:latin typeface="+mn-lt"/>
                <a:ea typeface="+mn-ea"/>
                <a:cs typeface="+mn-cs"/>
              </a:rPr>
              <a:t> because the sediments are not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oxidized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nor is the pollen at the contact deteriorated. </a:t>
            </a:r>
          </a:p>
          <a:p>
            <a:pPr marL="171450" indent="-171450">
              <a:buFontTx/>
              <a:buChar char="-"/>
            </a:pPr>
            <a:r>
              <a:rPr lang="en-US" sz="1200" kern="1200" dirty="0" smtClean="0">
                <a:solidFill>
                  <a:schemeClr val="tx1"/>
                </a:solidFill>
                <a:effectLst/>
                <a:latin typeface="+mn-lt"/>
                <a:ea typeface="+mn-ea"/>
                <a:cs typeface="+mn-cs"/>
              </a:rPr>
              <a:t>Interpret the gap as the erosional product of down-cutting of the Kings–Los Gatos alluvial fans by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Kern River, followed by deposition of the Holocen</a:t>
            </a:r>
            <a:r>
              <a:rPr lang="en-US" sz="1200" kern="1200" baseline="0" dirty="0" smtClean="0">
                <a:solidFill>
                  <a:schemeClr val="tx1"/>
                </a:solidFill>
                <a:effectLst/>
                <a:latin typeface="+mn-lt"/>
                <a:ea typeface="+mn-ea"/>
                <a:cs typeface="+mn-cs"/>
              </a:rPr>
              <a:t>e </a:t>
            </a:r>
            <a:r>
              <a:rPr lang="en-US" sz="1200" kern="1200" dirty="0" smtClean="0">
                <a:solidFill>
                  <a:schemeClr val="tx1"/>
                </a:solidFill>
                <a:effectLst/>
                <a:latin typeface="+mn-lt"/>
                <a:ea typeface="+mn-ea"/>
                <a:cs typeface="+mn-cs"/>
              </a:rPr>
              <a:t>Blakeley Canal Silt. The lack of sedimentary evidence for the event may indicate a rapid transition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erosion and deposition. </a:t>
            </a:r>
          </a:p>
          <a:p>
            <a:pPr marL="171450" indent="-171450">
              <a:buFontTx/>
              <a:buChar char="-"/>
            </a:pPr>
            <a:r>
              <a:rPr lang="en-US" sz="1200" kern="1200" dirty="0" smtClean="0">
                <a:solidFill>
                  <a:schemeClr val="tx1"/>
                </a:solidFill>
                <a:effectLst/>
                <a:latin typeface="+mn-lt"/>
                <a:ea typeface="+mn-ea"/>
                <a:cs typeface="+mn-cs"/>
              </a:rPr>
              <a:t>Evidence for lake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drying 18,400–10,100 </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B.P. may have been removed by subsequent erosion.</a:t>
            </a:r>
          </a:p>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17</a:t>
            </a:fld>
            <a:endParaRPr lang="en-CA"/>
          </a:p>
        </p:txBody>
      </p:sp>
    </p:spTree>
    <p:extLst>
      <p:ext uri="{BB962C8B-B14F-4D97-AF65-F5344CB8AC3E}">
        <p14:creationId xmlns:p14="http://schemas.microsoft.com/office/powerpoint/2010/main" val="525025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Fire frequency and the occurrence of mountain pine beetle macrofossils (*), for Baker and Hoodoo Lakes. Fire frequency is calculated using the methods described in Long et al. (1998). Dots indicate the most likely timing of MPB occurrence based on the age model. Shaded area indicates the overlap in beetle occurrences and therefore the possible period of widespread beetle infestation.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18</a:t>
            </a:fld>
            <a:endParaRPr lang="en-CA"/>
          </a:p>
        </p:txBody>
      </p:sp>
    </p:spTree>
    <p:extLst>
      <p:ext uri="{BB962C8B-B14F-4D97-AF65-F5344CB8AC3E}">
        <p14:creationId xmlns:p14="http://schemas.microsoft.com/office/powerpoint/2010/main" val="2012694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06982-2EC0-4123-BAAB-855E7BFFCE34}" type="slidenum">
              <a:rPr lang="en-CA" smtClean="0"/>
              <a:t>19</a:t>
            </a:fld>
            <a:endParaRPr lang="en-CA"/>
          </a:p>
        </p:txBody>
      </p:sp>
    </p:spTree>
    <p:extLst>
      <p:ext uri="{BB962C8B-B14F-4D97-AF65-F5344CB8AC3E}">
        <p14:creationId xmlns:p14="http://schemas.microsoft.com/office/powerpoint/2010/main" val="1484173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-Spatial stem pattern of mature trees in old-growth ponderosa pine stands in central Oregon and northern California and found that trees on 24 out of 27 large plots were moderately to strongly grouped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most likely the result of past fire, insect, and regeneration patterns.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The open and group-like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nature of old- growth ponderosa pine forests affords additional fire resistance because the canopy is broken up by gaps between groups of different sizes and ages of trees, leaving the overall stand less vulnerable to crown fire.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Better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vigour</a:t>
            </a:r>
            <a:r>
              <a:rPr lang="en-US" sz="1200" kern="1200" baseline="0" dirty="0" smtClean="0">
                <a:solidFill>
                  <a:schemeClr val="tx1"/>
                </a:solidFill>
                <a:effectLst/>
                <a:latin typeface="+mn-lt"/>
                <a:ea typeface="+mn-ea"/>
                <a:cs typeface="+mn-cs"/>
              </a:rPr>
              <a:t> due to less competition for limited moisture</a:t>
            </a:r>
            <a:endParaRPr lang="en-US" dirty="0" smtClean="0"/>
          </a:p>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20</a:t>
            </a:fld>
            <a:endParaRPr lang="en-CA"/>
          </a:p>
        </p:txBody>
      </p:sp>
    </p:spTree>
    <p:extLst>
      <p:ext uri="{BB962C8B-B14F-4D97-AF65-F5344CB8AC3E}">
        <p14:creationId xmlns:p14="http://schemas.microsoft.com/office/powerpoint/2010/main" val="1602161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06982-2EC0-4123-BAAB-855E7BFFCE34}" type="slidenum">
              <a:rPr lang="en-CA" smtClean="0"/>
              <a:t>21</a:t>
            </a:fld>
            <a:endParaRPr lang="en-CA"/>
          </a:p>
        </p:txBody>
      </p:sp>
    </p:spTree>
    <p:extLst>
      <p:ext uri="{BB962C8B-B14F-4D97-AF65-F5344CB8AC3E}">
        <p14:creationId xmlns:p14="http://schemas.microsoft.com/office/powerpoint/2010/main" val="696329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22</a:t>
            </a:fld>
            <a:endParaRPr lang="en-CA"/>
          </a:p>
        </p:txBody>
      </p:sp>
    </p:spTree>
    <p:extLst>
      <p:ext uri="{BB962C8B-B14F-4D97-AF65-F5344CB8AC3E}">
        <p14:creationId xmlns:p14="http://schemas.microsoft.com/office/powerpoint/2010/main" val="384536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06982-2EC0-4123-BAAB-855E7BFFCE34}" type="slidenum">
              <a:rPr lang="en-CA" smtClean="0"/>
              <a:t>23</a:t>
            </a:fld>
            <a:endParaRPr lang="en-CA"/>
          </a:p>
        </p:txBody>
      </p:sp>
    </p:spTree>
    <p:extLst>
      <p:ext uri="{BB962C8B-B14F-4D97-AF65-F5344CB8AC3E}">
        <p14:creationId xmlns:p14="http://schemas.microsoft.com/office/powerpoint/2010/main" val="196003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lumMod val="75000"/>
                    <a:lumOff val="25000"/>
                  </a:schemeClr>
                </a:solidFill>
                <a:latin typeface="Arial" charset="0"/>
                <a:ea typeface="Arial" charset="0"/>
                <a:cs typeface="Arial" charset="0"/>
              </a:rPr>
              <a:t>Disturbance = Any relatively </a:t>
            </a:r>
            <a:r>
              <a:rPr lang="en-US" sz="1200" dirty="0" smtClean="0">
                <a:solidFill>
                  <a:srgbClr val="FFB511"/>
                </a:solidFill>
                <a:latin typeface="Arial" charset="0"/>
                <a:ea typeface="Arial" charset="0"/>
                <a:cs typeface="Arial" charset="0"/>
              </a:rPr>
              <a:t>discrete</a:t>
            </a:r>
            <a:r>
              <a:rPr lang="en-US" sz="1200" dirty="0" smtClean="0">
                <a:solidFill>
                  <a:schemeClr val="tx1">
                    <a:lumMod val="75000"/>
                    <a:lumOff val="25000"/>
                  </a:schemeClr>
                </a:solidFill>
                <a:latin typeface="Arial" charset="0"/>
                <a:ea typeface="Arial" charset="0"/>
                <a:cs typeface="Arial" charset="0"/>
              </a:rPr>
              <a:t> event in time that disrupts ecosystems, community, or population structure and </a:t>
            </a:r>
            <a:r>
              <a:rPr lang="en-US" sz="1200" dirty="0" smtClean="0">
                <a:solidFill>
                  <a:srgbClr val="FFB511"/>
                </a:solidFill>
                <a:latin typeface="Arial" charset="0"/>
                <a:ea typeface="Arial" charset="0"/>
                <a:cs typeface="Arial" charset="0"/>
              </a:rPr>
              <a:t>changes</a:t>
            </a:r>
            <a:r>
              <a:rPr lang="en-US" sz="1200" dirty="0" smtClean="0">
                <a:solidFill>
                  <a:schemeClr val="tx1">
                    <a:lumMod val="75000"/>
                    <a:lumOff val="25000"/>
                  </a:schemeClr>
                </a:solidFill>
                <a:latin typeface="Arial" charset="0"/>
                <a:ea typeface="Arial" charset="0"/>
                <a:cs typeface="Arial" charset="0"/>
              </a:rPr>
              <a:t> resources, substrate availability, or the physical environment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B511"/>
                </a:solidFill>
                <a:latin typeface="Arial" charset="0"/>
                <a:ea typeface="Arial" charset="0"/>
                <a:cs typeface="Arial" charset="0"/>
              </a:rPr>
              <a:t>Secondary</a:t>
            </a:r>
            <a:r>
              <a:rPr lang="en-US" sz="1200" b="0" dirty="0" smtClean="0">
                <a:solidFill>
                  <a:schemeClr val="tx1">
                    <a:lumMod val="75000"/>
                    <a:lumOff val="25000"/>
                  </a:schemeClr>
                </a:solidFill>
                <a:latin typeface="Arial" charset="0"/>
                <a:ea typeface="Arial" charset="0"/>
                <a:cs typeface="Arial" charset="0"/>
              </a:rPr>
              <a:t> </a:t>
            </a:r>
            <a:r>
              <a:rPr lang="en-US" sz="1200" dirty="0" smtClean="0">
                <a:solidFill>
                  <a:schemeClr val="tx1">
                    <a:lumMod val="75000"/>
                    <a:lumOff val="25000"/>
                  </a:schemeClr>
                </a:solidFill>
                <a:latin typeface="Arial" charset="0"/>
                <a:ea typeface="Arial" charset="0"/>
                <a:cs typeface="Arial" charset="0"/>
              </a:rPr>
              <a:t>succession = occurs in areas where a community that previously existed has been removed through smaller-scale disturbances that do not eliminate all life and nutrients from the environment</a:t>
            </a:r>
          </a:p>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a:t>
            </a:fld>
            <a:endParaRPr lang="en-CA"/>
          </a:p>
        </p:txBody>
      </p:sp>
    </p:spTree>
    <p:extLst>
      <p:ext uri="{BB962C8B-B14F-4D97-AF65-F5344CB8AC3E}">
        <p14:creationId xmlns:p14="http://schemas.microsoft.com/office/powerpoint/2010/main" val="808489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Being drought tolerant, it usually occupies the transition zone between grassland and forest</a:t>
            </a:r>
          </a:p>
          <a:p>
            <a:pPr marL="171450" indent="-171450">
              <a:buFontTx/>
              <a:buChar char="-"/>
            </a:pPr>
            <a:r>
              <a:rPr lang="en-US" dirty="0" smtClean="0"/>
              <a:t>Climax stands are characteristically warm and dry, and occupy lower elevations throughout their range.  Key understory associates in climax stands typically include grasses such as </a:t>
            </a:r>
            <a:r>
              <a:rPr lang="en-US" dirty="0" err="1" smtClean="0"/>
              <a:t>bluebunch</a:t>
            </a:r>
            <a:r>
              <a:rPr lang="en-US" dirty="0" smtClean="0"/>
              <a:t> wheatgrass (</a:t>
            </a:r>
            <a:r>
              <a:rPr lang="en-US" dirty="0" err="1" smtClean="0"/>
              <a:t>Pseudoroegneria</a:t>
            </a:r>
            <a:r>
              <a:rPr lang="en-US" dirty="0" smtClean="0"/>
              <a:t> </a:t>
            </a:r>
            <a:r>
              <a:rPr lang="en-US" dirty="0" err="1" smtClean="0"/>
              <a:t>spicata</a:t>
            </a:r>
            <a:r>
              <a:rPr lang="en-US" dirty="0" smtClean="0"/>
              <a:t>) and Idaho fescue (</a:t>
            </a:r>
            <a:r>
              <a:rPr lang="en-US" dirty="0" err="1" smtClean="0"/>
              <a:t>Festuca</a:t>
            </a:r>
            <a:r>
              <a:rPr lang="en-US" dirty="0" smtClean="0"/>
              <a:t> </a:t>
            </a:r>
            <a:r>
              <a:rPr lang="en-US" dirty="0" err="1" smtClean="0"/>
              <a:t>idahoensis</a:t>
            </a:r>
            <a:r>
              <a:rPr lang="en-US" dirty="0" smtClean="0"/>
              <a:t>), and shrubs such as bitterbrush (</a:t>
            </a:r>
            <a:r>
              <a:rPr lang="en-US" dirty="0" err="1" smtClean="0"/>
              <a:t>Purshia</a:t>
            </a:r>
            <a:r>
              <a:rPr lang="en-US" dirty="0" smtClean="0"/>
              <a:t> </a:t>
            </a:r>
            <a:r>
              <a:rPr lang="en-US" dirty="0" err="1" smtClean="0"/>
              <a:t>tridentata</a:t>
            </a:r>
            <a:r>
              <a:rPr lang="en-US" dirty="0" smtClean="0"/>
              <a:t>) and common snowberry (</a:t>
            </a:r>
            <a:r>
              <a:rPr lang="en-US" dirty="0" err="1" smtClean="0"/>
              <a:t>Symphoricarpos</a:t>
            </a:r>
            <a:r>
              <a:rPr lang="en-US" dirty="0" smtClean="0"/>
              <a:t> </a:t>
            </a:r>
            <a:r>
              <a:rPr lang="en-US" dirty="0" err="1" smtClean="0"/>
              <a:t>albus</a:t>
            </a:r>
            <a:r>
              <a:rPr lang="en-US" dirty="0" smtClean="0"/>
              <a:t>)</a:t>
            </a:r>
          </a:p>
          <a:p>
            <a:pPr marL="171450" indent="-171450">
              <a:buFontTx/>
              <a:buChar char="-"/>
            </a:pPr>
            <a:r>
              <a:rPr lang="en-US" dirty="0" smtClean="0"/>
              <a:t>Food:  Ponderosa pine needles, cones, buds, pollen, twigs, seeds, and associated fungi and insects provide food for many species of birds and mammals </a:t>
            </a:r>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24</a:t>
            </a:fld>
            <a:endParaRPr lang="en-CA"/>
          </a:p>
        </p:txBody>
      </p:sp>
    </p:spTree>
    <p:extLst>
      <p:ext uri="{BB962C8B-B14F-4D97-AF65-F5344CB8AC3E}">
        <p14:creationId xmlns:p14="http://schemas.microsoft.com/office/powerpoint/2010/main" val="2032467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Sugar pine extends from the west slope of the Cascade Range in north central Oregon to the Sierra San Pedro </a:t>
            </a:r>
            <a:r>
              <a:rPr lang="en-US" dirty="0" err="1" smtClean="0"/>
              <a:t>Martir</a:t>
            </a:r>
            <a:r>
              <a:rPr lang="en-US" dirty="0" smtClean="0"/>
              <a:t> in Baja California (approximate latitude 30° 30' to 45° 10' N.). Its distribution is almost continuous through the Klamath and Siskiyou Mountains and on west slopes of the Cascade Range and Sierra Nevada.</a:t>
            </a:r>
          </a:p>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25</a:t>
            </a:fld>
            <a:endParaRPr lang="en-CA"/>
          </a:p>
        </p:txBody>
      </p:sp>
    </p:spTree>
    <p:extLst>
      <p:ext uri="{BB962C8B-B14F-4D97-AF65-F5344CB8AC3E}">
        <p14:creationId xmlns:p14="http://schemas.microsoft.com/office/powerpoint/2010/main" val="1163852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26</a:t>
            </a:fld>
            <a:endParaRPr lang="en-CA"/>
          </a:p>
        </p:txBody>
      </p:sp>
    </p:spTree>
    <p:extLst>
      <p:ext uri="{BB962C8B-B14F-4D97-AF65-F5344CB8AC3E}">
        <p14:creationId xmlns:p14="http://schemas.microsoft.com/office/powerpoint/2010/main" val="1698073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27</a:t>
            </a:fld>
            <a:endParaRPr lang="en-CA"/>
          </a:p>
        </p:txBody>
      </p:sp>
    </p:spTree>
    <p:extLst>
      <p:ext uri="{BB962C8B-B14F-4D97-AF65-F5344CB8AC3E}">
        <p14:creationId xmlns:p14="http://schemas.microsoft.com/office/powerpoint/2010/main" val="1835941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28</a:t>
            </a:fld>
            <a:endParaRPr lang="en-CA"/>
          </a:p>
        </p:txBody>
      </p:sp>
    </p:spTree>
    <p:extLst>
      <p:ext uri="{BB962C8B-B14F-4D97-AF65-F5344CB8AC3E}">
        <p14:creationId xmlns:p14="http://schemas.microsoft.com/office/powerpoint/2010/main" val="9076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06982-2EC0-4123-BAAB-855E7BFFCE34}" type="slidenum">
              <a:rPr lang="en-CA" smtClean="0"/>
              <a:t>4</a:t>
            </a:fld>
            <a:endParaRPr lang="en-CA"/>
          </a:p>
        </p:txBody>
      </p:sp>
    </p:spTree>
    <p:extLst>
      <p:ext uri="{BB962C8B-B14F-4D97-AF65-F5344CB8AC3E}">
        <p14:creationId xmlns:p14="http://schemas.microsoft.com/office/powerpoint/2010/main" val="71637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Role of fire and MPB disturbances in the ecology of </a:t>
            </a:r>
            <a:r>
              <a:rPr lang="en-US" dirty="0" err="1" smtClean="0"/>
              <a:t>lodgepole</a:t>
            </a:r>
            <a:r>
              <a:rPr lang="en-US" dirty="0" smtClean="0"/>
              <a:t> pine in uneven-aged stands in the IDFdk4 zone of the Cariboo–</a:t>
            </a:r>
            <a:r>
              <a:rPr lang="en-US" dirty="0" err="1" smtClean="0"/>
              <a:t>Chilcotin</a:t>
            </a:r>
            <a:r>
              <a:rPr lang="en-US" dirty="0" smtClean="0"/>
              <a:t> </a:t>
            </a:r>
          </a:p>
          <a:p>
            <a:pPr marL="171450" indent="-171450">
              <a:buFont typeface="Arial" charset="0"/>
              <a:buChar char="•"/>
            </a:pPr>
            <a:r>
              <a:rPr lang="en-US" dirty="0" smtClean="0"/>
              <a:t>Used detailed tree-ring analysis suggest that, historically, the CC forests have been maintained by a combination of frequent low- to moderate-severity and infrequent high- severity (stand-replacement) fires and repeated MPB outbreaks varying in severity. </a:t>
            </a:r>
          </a:p>
          <a:p>
            <a:pPr marL="171450" indent="-171450">
              <a:buFont typeface="Arial" charset="0"/>
              <a:buChar char="•"/>
            </a:pPr>
            <a:r>
              <a:rPr lang="en-US" dirty="0" smtClean="0"/>
              <a:t>Mixed-severity fires primarily thin </a:t>
            </a:r>
            <a:r>
              <a:rPr lang="en-US" dirty="0" err="1" smtClean="0"/>
              <a:t>lodgepole</a:t>
            </a:r>
            <a:r>
              <a:rPr lang="en-US" dirty="0" smtClean="0"/>
              <a:t> pine stands from below, killing mainly the small-diameter trees (Agee 1993)</a:t>
            </a:r>
          </a:p>
          <a:p>
            <a:pPr marL="171450" indent="-171450">
              <a:buFont typeface="Arial" charset="0"/>
              <a:buChar char="•"/>
            </a:pPr>
            <a:r>
              <a:rPr lang="en-US" dirty="0" smtClean="0"/>
              <a:t>while MPB outbreaks primarily thin from above, killing large-diameter-canopy trees (</a:t>
            </a:r>
            <a:r>
              <a:rPr lang="en-US" dirty="0" err="1" smtClean="0"/>
              <a:t>Safranyik</a:t>
            </a:r>
            <a:r>
              <a:rPr lang="en-US" dirty="0" smtClean="0"/>
              <a:t> 2004). </a:t>
            </a:r>
          </a:p>
        </p:txBody>
      </p:sp>
      <p:sp>
        <p:nvSpPr>
          <p:cNvPr id="4" name="Slide Number Placeholder 3"/>
          <p:cNvSpPr>
            <a:spLocks noGrp="1"/>
          </p:cNvSpPr>
          <p:nvPr>
            <p:ph type="sldNum" sz="quarter" idx="10"/>
          </p:nvPr>
        </p:nvSpPr>
        <p:spPr/>
        <p:txBody>
          <a:bodyPr/>
          <a:lstStyle/>
          <a:p>
            <a:fld id="{F0206982-2EC0-4123-BAAB-855E7BFFCE34}" type="slidenum">
              <a:rPr lang="en-CA" smtClean="0"/>
              <a:t>7</a:t>
            </a:fld>
            <a:endParaRPr lang="en-CA"/>
          </a:p>
        </p:txBody>
      </p:sp>
    </p:spTree>
    <p:extLst>
      <p:ext uri="{BB962C8B-B14F-4D97-AF65-F5344CB8AC3E}">
        <p14:creationId xmlns:p14="http://schemas.microsoft.com/office/powerpoint/2010/main" val="31494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Mixed-severity fires primarily thin </a:t>
            </a:r>
            <a:r>
              <a:rPr lang="en-US" dirty="0" err="1" smtClean="0"/>
              <a:t>lodgepole</a:t>
            </a:r>
            <a:r>
              <a:rPr lang="en-US" dirty="0" smtClean="0"/>
              <a:t> pine stands from below, killing mainly the small-diameter trees (Agee 1993)</a:t>
            </a:r>
          </a:p>
          <a:p>
            <a:pPr marL="171450" indent="-171450">
              <a:buFont typeface="Arial" charset="0"/>
              <a:buChar char="•"/>
            </a:pPr>
            <a:r>
              <a:rPr lang="en-US" dirty="0" smtClean="0"/>
              <a:t>MPB outbreaks primarily thin from above, killing large-diameter-canopy trees (</a:t>
            </a:r>
            <a:r>
              <a:rPr lang="en-US" dirty="0" err="1" smtClean="0"/>
              <a:t>Safranyik</a:t>
            </a:r>
            <a:r>
              <a:rPr lang="en-US" dirty="0" smtClean="0"/>
              <a:t> 2004).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dirty="0" smtClean="0">
                <a:solidFill>
                  <a:schemeClr val="tx1">
                    <a:lumMod val="75000"/>
                    <a:lumOff val="25000"/>
                  </a:schemeClr>
                </a:solidFill>
                <a:latin typeface="Arial" charset="0"/>
                <a:ea typeface="Arial" charset="0"/>
                <a:cs typeface="Arial" charset="0"/>
              </a:rPr>
              <a:t>In central British Columbia</a:t>
            </a:r>
            <a:r>
              <a:rPr lang="en-US" sz="1200" b="1" dirty="0" smtClean="0">
                <a:solidFill>
                  <a:srgbClr val="FFB511"/>
                </a:solidFill>
                <a:latin typeface="Arial" charset="0"/>
                <a:ea typeface="Arial" charset="0"/>
                <a:cs typeface="Arial" charset="0"/>
              </a:rPr>
              <a:t> we  see a shift</a:t>
            </a:r>
            <a:r>
              <a:rPr lang="en-US" sz="1200" dirty="0" smtClean="0">
                <a:solidFill>
                  <a:schemeClr val="tx1">
                    <a:lumMod val="75000"/>
                    <a:lumOff val="25000"/>
                  </a:schemeClr>
                </a:solidFill>
                <a:latin typeface="Arial" charset="0"/>
                <a:ea typeface="Arial" charset="0"/>
                <a:cs typeface="Arial" charset="0"/>
              </a:rPr>
              <a:t> in disturbance regime from </a:t>
            </a:r>
            <a:r>
              <a:rPr lang="en-US" sz="1200" dirty="0" smtClean="0">
                <a:solidFill>
                  <a:srgbClr val="1295D8"/>
                </a:solidFill>
                <a:latin typeface="Arial" charset="0"/>
                <a:ea typeface="Arial" charset="0"/>
                <a:cs typeface="Arial" charset="0"/>
              </a:rPr>
              <a:t>fire</a:t>
            </a:r>
            <a:r>
              <a:rPr lang="en-US" sz="1200" dirty="0" smtClean="0">
                <a:solidFill>
                  <a:schemeClr val="tx1">
                    <a:lumMod val="75000"/>
                    <a:lumOff val="25000"/>
                  </a:schemeClr>
                </a:solidFill>
                <a:latin typeface="Arial" charset="0"/>
                <a:ea typeface="Arial" charset="0"/>
                <a:cs typeface="Arial" charset="0"/>
              </a:rPr>
              <a:t> to </a:t>
            </a:r>
            <a:r>
              <a:rPr lang="en-US" sz="1200" dirty="0" smtClean="0">
                <a:solidFill>
                  <a:srgbClr val="1295D8"/>
                </a:solidFill>
                <a:latin typeface="Arial" charset="0"/>
                <a:ea typeface="Arial" charset="0"/>
                <a:cs typeface="Arial" charset="0"/>
              </a:rPr>
              <a:t>bark beetle </a:t>
            </a:r>
            <a:r>
              <a:rPr lang="en-US" sz="1200" dirty="0" smtClean="0">
                <a:solidFill>
                  <a:schemeClr val="tx1">
                    <a:lumMod val="75000"/>
                    <a:lumOff val="25000"/>
                  </a:schemeClr>
                </a:solidFill>
                <a:latin typeface="Arial" charset="0"/>
                <a:ea typeface="Arial" charset="0"/>
                <a:cs typeface="Arial" charset="0"/>
              </a:rPr>
              <a:t>outbreaks after 1900s</a:t>
            </a:r>
            <a:endParaRPr lang="en-US" b="1" dirty="0" smtClean="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The historic fire and MPB disturbance regime has resulted in complex multi-aged </a:t>
            </a:r>
            <a:r>
              <a:rPr lang="en-US" dirty="0" err="1" smtClean="0"/>
              <a:t>lodgepole</a:t>
            </a:r>
            <a:r>
              <a:rPr lang="en-US" dirty="0" smtClean="0"/>
              <a:t> pine stands (Fig. 3), with some of the current-canopy </a:t>
            </a:r>
            <a:r>
              <a:rPr lang="en-US" dirty="0" err="1" smtClean="0"/>
              <a:t>lodgepole</a:t>
            </a:r>
            <a:r>
              <a:rPr lang="en-US" dirty="0" smtClean="0"/>
              <a:t> pine trees having both fire and MPB strip scars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Tree-ring analysis of tree cores and fire scars indicated that fires were first recorded in the early 1700s,</a:t>
            </a:r>
            <a:r>
              <a:rPr lang="en-US" baseline="0" dirty="0" smtClean="0"/>
              <a:t> nearly all synchronous fires ended in late 1800s, last recorded fires around 1930s</a:t>
            </a:r>
            <a:endParaRPr lang="en-US" sz="1200" dirty="0" smtClean="0">
              <a:solidFill>
                <a:schemeClr val="tx1">
                  <a:lumMod val="75000"/>
                  <a:lumOff val="25000"/>
                </a:schemeClr>
              </a:solidFill>
              <a:latin typeface="Arial" charset="0"/>
              <a:ea typeface="Arial" charset="0"/>
              <a:cs typeface="Arial" charset="0"/>
            </a:endParaRPr>
          </a:p>
          <a:p>
            <a:pPr marL="628650" lvl="1" indent="-171450">
              <a:buFontTx/>
              <a:buChar char="-"/>
            </a:pPr>
            <a:endParaRPr lang="en-US"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F0206982-2EC0-4123-BAAB-855E7BFFCE34}" type="slidenum">
              <a:rPr lang="en-CA" smtClean="0"/>
              <a:t>8</a:t>
            </a:fld>
            <a:endParaRPr lang="en-CA"/>
          </a:p>
        </p:txBody>
      </p:sp>
    </p:spTree>
    <p:extLst>
      <p:ext uri="{BB962C8B-B14F-4D97-AF65-F5344CB8AC3E}">
        <p14:creationId xmlns:p14="http://schemas.microsoft.com/office/powerpoint/2010/main" val="1715411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Our study clarified the relationship between fire and MPB disturbance and allowed us to describe the role of MPB as a modifier of the simple stand structures, which form after stand- replacing fire. </a:t>
            </a:r>
          </a:p>
          <a:p>
            <a:pPr marL="171450" indent="-171450">
              <a:buFont typeface="Arial" charset="0"/>
              <a:buChar char="•"/>
            </a:pPr>
            <a:r>
              <a:rPr lang="en-US" baseline="0" dirty="0" smtClean="0"/>
              <a:t>Tree ring analysis showed strong stand replacing fire events were responsible to initiation of even-aged pine cohort</a:t>
            </a:r>
          </a:p>
          <a:p>
            <a:pPr marL="171450" indent="-171450">
              <a:buFont typeface="Arial" charset="0"/>
              <a:buChar char="•"/>
            </a:pPr>
            <a:r>
              <a:rPr lang="en-US" baseline="0" dirty="0" smtClean="0"/>
              <a:t>Nearly pure pine with some Douglas-fir veterans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In the absence of wildfire for much of the 20th century in our study area, the MPB has played a significant role in directing stand dynamics in </a:t>
            </a:r>
            <a:r>
              <a:rPr lang="en-US" dirty="0" err="1" smtClean="0"/>
              <a:t>lodgepole</a:t>
            </a:r>
            <a:r>
              <a:rPr lang="en-US" dirty="0" smtClean="0"/>
              <a:t> pine stands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Subsequent multiple MPB disturbances have transformed stands into forests with multi-stories and multiple age cohorts, initiated by repeated canopy thinning</a:t>
            </a:r>
          </a:p>
          <a:p>
            <a:pPr marL="171450" indent="-171450">
              <a:buFont typeface="Arial" charset="0"/>
              <a:buChar char="•"/>
            </a:pPr>
            <a:endParaRPr lang="en-US" baseline="0" dirty="0" smtClean="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9</a:t>
            </a:fld>
            <a:endParaRPr lang="en-CA"/>
          </a:p>
        </p:txBody>
      </p:sp>
    </p:spTree>
    <p:extLst>
      <p:ext uri="{BB962C8B-B14F-4D97-AF65-F5344CB8AC3E}">
        <p14:creationId xmlns:p14="http://schemas.microsoft.com/office/powerpoint/2010/main" val="1684917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Regeneration cohorts that arise in response to canopy thinning by MPB will form the next crop after the present canopy is destroyed by the current outbreak</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In the long term, the impacts of MPB mortality on the </a:t>
            </a:r>
            <a:r>
              <a:rPr lang="en-US" dirty="0" err="1" smtClean="0"/>
              <a:t>overstory</a:t>
            </a:r>
            <a:r>
              <a:rPr lang="en-US" dirty="0" smtClean="0"/>
              <a:t> will be alleviated by the presence of a sub-canopy</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and to a lesser extent, the advance regeneration layers which will form reasonably well stocked albeit non-pine</a:t>
            </a:r>
            <a:r>
              <a:rPr lang="en-US" baseline="0" dirty="0" smtClean="0"/>
              <a:t> stands in the future. </a:t>
            </a:r>
            <a:endParaRPr lang="en-US" dirty="0" smtClean="0"/>
          </a:p>
          <a:p>
            <a:endParaRPr lang="en-US" dirty="0" smtClean="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10</a:t>
            </a:fld>
            <a:endParaRPr lang="en-CA"/>
          </a:p>
        </p:txBody>
      </p:sp>
    </p:spTree>
    <p:extLst>
      <p:ext uri="{BB962C8B-B14F-4D97-AF65-F5344CB8AC3E}">
        <p14:creationId xmlns:p14="http://schemas.microsoft.com/office/powerpoint/2010/main" val="1029499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Rocky Mountains (</a:t>
            </a:r>
            <a:r>
              <a:rPr lang="en-US" baseline="0" dirty="0" err="1" smtClean="0"/>
              <a:t>Waterton</a:t>
            </a:r>
            <a:r>
              <a:rPr lang="en-US" baseline="0" dirty="0" smtClean="0"/>
              <a:t> Lakes National Park in Alberta and Glacier National Park in Montana) – stand dynamics following MPB outbreak from 1980s reviving old Canadian Forest Service Plots in 5 different stands</a:t>
            </a:r>
          </a:p>
          <a:p>
            <a:pPr marL="171450" indent="-171450">
              <a:buFont typeface="Arial" panose="020B0604020202020204" pitchFamily="34" charset="0"/>
              <a:buChar char="•"/>
            </a:pPr>
            <a:r>
              <a:rPr lang="en-US" baseline="0" dirty="0" smtClean="0"/>
              <a:t>Shift in age (structure) and species (composition)</a:t>
            </a:r>
          </a:p>
        </p:txBody>
      </p:sp>
      <p:sp>
        <p:nvSpPr>
          <p:cNvPr id="4" name="Slide Number Placeholder 3"/>
          <p:cNvSpPr>
            <a:spLocks noGrp="1"/>
          </p:cNvSpPr>
          <p:nvPr>
            <p:ph type="sldNum" sz="quarter" idx="10"/>
          </p:nvPr>
        </p:nvSpPr>
        <p:spPr/>
        <p:txBody>
          <a:bodyPr/>
          <a:lstStyle/>
          <a:p>
            <a:fld id="{0E3D5BA9-A7D5-3042-B628-A087128A90F8}" type="slidenum">
              <a:rPr lang="en-US" smtClean="0"/>
              <a:t>11</a:t>
            </a:fld>
            <a:endParaRPr lang="en-US"/>
          </a:p>
        </p:txBody>
      </p:sp>
    </p:spTree>
    <p:extLst>
      <p:ext uri="{BB962C8B-B14F-4D97-AF65-F5344CB8AC3E}">
        <p14:creationId xmlns:p14="http://schemas.microsoft.com/office/powerpoint/2010/main" val="1362452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err="1" smtClean="0"/>
              <a:t>Waterton</a:t>
            </a:r>
            <a:r>
              <a:rPr lang="en-US" baseline="0" dirty="0" smtClean="0"/>
              <a:t> Lakes National Park in Alberta and Glacier National Park in Montana – stand dynamics following MPB outbreak from 1980s reviving old Canadian Forest Service Plots in 5 different stands</a:t>
            </a:r>
          </a:p>
          <a:p>
            <a:pPr marL="171450" indent="-171450">
              <a:buFont typeface="Arial" panose="020B0604020202020204" pitchFamily="34" charset="0"/>
              <a:buChar char="•"/>
            </a:pPr>
            <a:r>
              <a:rPr lang="en-US" baseline="0" dirty="0" smtClean="0"/>
              <a:t>OVERSTORY - pre-outbreak had 364 trees per acres (234 trees per acre of which were </a:t>
            </a:r>
            <a:r>
              <a:rPr lang="en-US" baseline="0" dirty="0" err="1" smtClean="0"/>
              <a:t>lodgepole</a:t>
            </a:r>
            <a:r>
              <a:rPr lang="en-US" baseline="0" dirty="0" smtClean="0"/>
              <a:t> pine) – by 2010 total density down to 79 trees/acre less than ½ pine</a:t>
            </a:r>
          </a:p>
          <a:p>
            <a:pPr marL="171450" indent="-171450">
              <a:buFont typeface="Arial" panose="020B0604020202020204" pitchFamily="34" charset="0"/>
              <a:buChar char="•"/>
            </a:pPr>
            <a:r>
              <a:rPr lang="en-US" baseline="0" dirty="0" smtClean="0"/>
              <a:t>SAPLINGS – 334 trees/acre in 2010 almost ½ subalpine fir with high levels of poplar and aspen</a:t>
            </a:r>
          </a:p>
          <a:p>
            <a:pPr marL="171450" indent="-171450">
              <a:buFont typeface="Arial" panose="020B0604020202020204" pitchFamily="34" charset="0"/>
              <a:buChar char="•"/>
            </a:pPr>
            <a:r>
              <a:rPr lang="en-US" baseline="0" dirty="0" smtClean="0"/>
              <a:t>SEEDLINGS – 3, 158 trees/acre in 2010 nearly all subalpine fir  - NO pine</a:t>
            </a:r>
          </a:p>
        </p:txBody>
      </p:sp>
      <p:sp>
        <p:nvSpPr>
          <p:cNvPr id="4" name="Slide Number Placeholder 3"/>
          <p:cNvSpPr>
            <a:spLocks noGrp="1"/>
          </p:cNvSpPr>
          <p:nvPr>
            <p:ph type="sldNum" sz="quarter" idx="10"/>
          </p:nvPr>
        </p:nvSpPr>
        <p:spPr/>
        <p:txBody>
          <a:bodyPr/>
          <a:lstStyle/>
          <a:p>
            <a:fld id="{0E3D5BA9-A7D5-3042-B628-A087128A90F8}" type="slidenum">
              <a:rPr lang="en-US" smtClean="0"/>
              <a:t>12</a:t>
            </a:fld>
            <a:endParaRPr lang="en-US"/>
          </a:p>
        </p:txBody>
      </p:sp>
    </p:spTree>
    <p:extLst>
      <p:ext uri="{BB962C8B-B14F-4D97-AF65-F5344CB8AC3E}">
        <p14:creationId xmlns:p14="http://schemas.microsoft.com/office/powerpoint/2010/main" val="1497266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B4ED2FD3-6F59-49D4-830C-A60EB11B70E6}" type="datetimeFigureOut">
              <a:rPr lang="en-CA" smtClean="0"/>
              <a:t>2020-08-12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4204479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4ED2FD3-6F59-49D4-830C-A60EB11B70E6}" type="datetimeFigureOut">
              <a:rPr lang="en-CA" smtClean="0"/>
              <a:t>2020-08-12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2760984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4ED2FD3-6F59-49D4-830C-A60EB11B70E6}" type="datetimeFigureOut">
              <a:rPr lang="en-CA" smtClean="0"/>
              <a:t>2020-08-12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1847713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4ED2FD3-6F59-49D4-830C-A60EB11B70E6}" type="datetimeFigureOut">
              <a:rPr lang="en-CA" smtClean="0"/>
              <a:t>2020-08-12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1317199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ED2FD3-6F59-49D4-830C-A60EB11B70E6}" type="datetimeFigureOut">
              <a:rPr lang="en-CA" smtClean="0"/>
              <a:t>2020-08-12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2870298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B4ED2FD3-6F59-49D4-830C-A60EB11B70E6}" type="datetimeFigureOut">
              <a:rPr lang="en-CA" smtClean="0"/>
              <a:t>2020-08-12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915026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B4ED2FD3-6F59-49D4-830C-A60EB11B70E6}" type="datetimeFigureOut">
              <a:rPr lang="en-CA" smtClean="0"/>
              <a:t>2020-08-12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3006706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B4ED2FD3-6F59-49D4-830C-A60EB11B70E6}" type="datetimeFigureOut">
              <a:rPr lang="en-CA" smtClean="0"/>
              <a:t>2020-08-12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1335582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ED2FD3-6F59-49D4-830C-A60EB11B70E6}" type="datetimeFigureOut">
              <a:rPr lang="en-CA" smtClean="0"/>
              <a:t>2020-08-12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3561100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ED2FD3-6F59-49D4-830C-A60EB11B70E6}" type="datetimeFigureOut">
              <a:rPr lang="en-CA" smtClean="0"/>
              <a:t>2020-08-12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267190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ED2FD3-6F59-49D4-830C-A60EB11B70E6}" type="datetimeFigureOut">
              <a:rPr lang="en-CA" smtClean="0"/>
              <a:t>2020-08-12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B012245-A859-4A80-9874-187C0BB9E8BA}" type="slidenum">
              <a:rPr lang="en-CA" smtClean="0"/>
              <a:t>‹#›</a:t>
            </a:fld>
            <a:endParaRPr lang="en-CA"/>
          </a:p>
        </p:txBody>
      </p:sp>
    </p:spTree>
    <p:extLst>
      <p:ext uri="{BB962C8B-B14F-4D97-AF65-F5344CB8AC3E}">
        <p14:creationId xmlns:p14="http://schemas.microsoft.com/office/powerpoint/2010/main" val="184244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D2FD3-6F59-49D4-830C-A60EB11B70E6}" type="datetimeFigureOut">
              <a:rPr lang="en-CA" smtClean="0"/>
              <a:t>2020-08-12</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12245-A859-4A80-9874-187C0BB9E8BA}" type="slidenum">
              <a:rPr lang="en-CA" smtClean="0"/>
              <a:t>‹#›</a:t>
            </a:fld>
            <a:endParaRPr lang="en-CA"/>
          </a:p>
        </p:txBody>
      </p:sp>
    </p:spTree>
    <p:extLst>
      <p:ext uri="{BB962C8B-B14F-4D97-AF65-F5344CB8AC3E}">
        <p14:creationId xmlns:p14="http://schemas.microsoft.com/office/powerpoint/2010/main" val="4123990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a.fs.fed.us/spfo/pubs/silvics_manual/Volume_1/pinus/lambertiana.ht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hyperlink" Target="https://www.na.fs.fed.us/spfo/pubs/silvics_manual/Volume_1/pinus/lambertiana.ht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778" y="620689"/>
            <a:ext cx="5744864" cy="2808311"/>
          </a:xfrm>
        </p:spPr>
        <p:txBody>
          <a:bodyPr>
            <a:noAutofit/>
          </a:bodyPr>
          <a:lstStyle/>
          <a:p>
            <a:pPr algn="l"/>
            <a:r>
              <a:rPr lang="en-US" sz="5400" b="1" dirty="0" smtClean="0">
                <a:solidFill>
                  <a:srgbClr val="005581"/>
                </a:solidFill>
                <a:latin typeface="Arial"/>
                <a:cs typeface="Arial"/>
              </a:rPr>
              <a:t>Forest Mortality &amp; Regeneration: Life </a:t>
            </a:r>
            <a:r>
              <a:rPr lang="en-US" sz="5400" b="1" dirty="0">
                <a:solidFill>
                  <a:srgbClr val="005581"/>
                </a:solidFill>
                <a:latin typeface="Arial"/>
                <a:cs typeface="Arial"/>
              </a:rPr>
              <a:t>after </a:t>
            </a:r>
            <a:r>
              <a:rPr lang="en-US" sz="5400" b="1" dirty="0" smtClean="0">
                <a:solidFill>
                  <a:srgbClr val="005581"/>
                </a:solidFill>
                <a:latin typeface="Arial"/>
                <a:cs typeface="Arial"/>
              </a:rPr>
              <a:t>Beetle</a:t>
            </a:r>
            <a:endParaRPr lang="en-CA" sz="5400" b="1" dirty="0">
              <a:solidFill>
                <a:srgbClr val="005581"/>
              </a:solidFill>
              <a:latin typeface="Arial"/>
              <a:cs typeface="Arial"/>
            </a:endParaRPr>
          </a:p>
        </p:txBody>
      </p:sp>
      <p:sp>
        <p:nvSpPr>
          <p:cNvPr id="3" name="Subtitle 2"/>
          <p:cNvSpPr>
            <a:spLocks noGrp="1"/>
          </p:cNvSpPr>
          <p:nvPr>
            <p:ph type="subTitle" idx="1"/>
          </p:nvPr>
        </p:nvSpPr>
        <p:spPr>
          <a:xfrm>
            <a:off x="644931" y="4269082"/>
            <a:ext cx="6129421" cy="1368152"/>
          </a:xfrm>
        </p:spPr>
        <p:txBody>
          <a:bodyPr>
            <a:normAutofit/>
          </a:bodyPr>
          <a:lstStyle/>
          <a:p>
            <a:pPr algn="l">
              <a:lnSpc>
                <a:spcPct val="80000"/>
              </a:lnSpc>
              <a:spcBef>
                <a:spcPts val="0"/>
              </a:spcBef>
            </a:pPr>
            <a:r>
              <a:rPr lang="en-US" sz="2800" dirty="0" smtClean="0">
                <a:solidFill>
                  <a:srgbClr val="1295D8"/>
                </a:solidFill>
                <a:latin typeface="Arial" panose="020B0604020202020204" pitchFamily="34" charset="0"/>
                <a:cs typeface="Arial" panose="020B0604020202020204" pitchFamily="34" charset="0"/>
              </a:rPr>
              <a:t>Cooperative Extension Specialist</a:t>
            </a:r>
          </a:p>
          <a:p>
            <a:pPr algn="l">
              <a:spcAft>
                <a:spcPts val="800"/>
              </a:spcAft>
            </a:pPr>
            <a:endParaRPr lang="en-US" sz="4000" dirty="0" smtClean="0">
              <a:solidFill>
                <a:schemeClr val="accent3">
                  <a:lumMod val="50000"/>
                </a:schemeClr>
              </a:solidFill>
              <a:latin typeface="Arial" panose="020B0604020202020204" pitchFamily="34" charset="0"/>
              <a:cs typeface="Arial" panose="020B0604020202020204" pitchFamily="34" charset="0"/>
            </a:endParaRPr>
          </a:p>
        </p:txBody>
      </p:sp>
      <p:sp>
        <p:nvSpPr>
          <p:cNvPr id="13" name="TextBox 12"/>
          <p:cNvSpPr txBox="1"/>
          <p:nvPr/>
        </p:nvSpPr>
        <p:spPr>
          <a:xfrm>
            <a:off x="559441" y="3573016"/>
            <a:ext cx="5323929" cy="1292662"/>
          </a:xfrm>
          <a:prstGeom prst="rect">
            <a:avLst/>
          </a:prstGeom>
          <a:noFill/>
        </p:spPr>
        <p:txBody>
          <a:bodyPr wrap="square" rtlCol="0">
            <a:spAutoFit/>
          </a:bodyPr>
          <a:lstStyle/>
          <a:p>
            <a:r>
              <a:rPr lang="en-US" sz="4000" b="1" dirty="0" smtClean="0">
                <a:solidFill>
                  <a:srgbClr val="FFB511"/>
                </a:solidFill>
                <a:latin typeface="Arial" panose="020B0604020202020204" pitchFamily="34" charset="0"/>
                <a:cs typeface="Arial" panose="020B0604020202020204" pitchFamily="34" charset="0"/>
              </a:rPr>
              <a:t>Jodi </a:t>
            </a:r>
            <a:r>
              <a:rPr lang="en-US" sz="4000" b="1" dirty="0" err="1" smtClean="0">
                <a:solidFill>
                  <a:srgbClr val="FFB511"/>
                </a:solidFill>
                <a:latin typeface="Arial" panose="020B0604020202020204" pitchFamily="34" charset="0"/>
                <a:cs typeface="Arial" panose="020B0604020202020204" pitchFamily="34" charset="0"/>
              </a:rPr>
              <a:t>Axelson</a:t>
            </a:r>
            <a:r>
              <a:rPr lang="en-US" sz="4000" b="1" dirty="0" smtClean="0">
                <a:solidFill>
                  <a:srgbClr val="FFB511"/>
                </a:solidFill>
                <a:latin typeface="Arial" panose="020B0604020202020204" pitchFamily="34" charset="0"/>
                <a:cs typeface="Arial" panose="020B0604020202020204" pitchFamily="34" charset="0"/>
              </a:rPr>
              <a:t>, Ph.D.</a:t>
            </a:r>
            <a:endParaRPr lang="en-CA" sz="4000" b="1" dirty="0">
              <a:solidFill>
                <a:srgbClr val="FFB511"/>
              </a:solidFill>
              <a:latin typeface="Arial" panose="020B0604020202020204" pitchFamily="34" charset="0"/>
              <a:cs typeface="Arial" panose="020B0604020202020204" pitchFamily="34" charset="0"/>
            </a:endParaRPr>
          </a:p>
          <a:p>
            <a:endParaRPr lang="en-US" sz="3600" dirty="0"/>
          </a:p>
        </p:txBody>
      </p:sp>
      <p:grpSp>
        <p:nvGrpSpPr>
          <p:cNvPr id="6" name="Group 5"/>
          <p:cNvGrpSpPr/>
          <p:nvPr/>
        </p:nvGrpSpPr>
        <p:grpSpPr>
          <a:xfrm>
            <a:off x="1442434" y="5384520"/>
            <a:ext cx="3165411" cy="1243836"/>
            <a:chOff x="1442434" y="5474673"/>
            <a:chExt cx="3165411" cy="1243836"/>
          </a:xfrm>
        </p:grpSpPr>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222" y="5572204"/>
              <a:ext cx="1047623" cy="1047623"/>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42434" y="5474673"/>
              <a:ext cx="1710274" cy="1243836"/>
            </a:xfrm>
            <a:prstGeom prst="rect">
              <a:avLst/>
            </a:prstGeom>
          </p:spPr>
        </p:pic>
      </p:grpSp>
      <p:pic>
        <p:nvPicPr>
          <p:cNvPr id="9" name="Picture 8" descr="la-me-ln-drought-dead-trees-20160622-snap.jpg"/>
          <p:cNvPicPr>
            <a:picLocks noChangeAspect="1"/>
          </p:cNvPicPr>
          <p:nvPr/>
        </p:nvPicPr>
        <p:blipFill rotWithShape="1">
          <a:blip r:embed="rId5" cstate="hqprint">
            <a:alphaModFix/>
            <a:extLst>
              <a:ext uri="{28A0092B-C50C-407E-A947-70E740481C1C}">
                <a14:useLocalDpi xmlns:a14="http://schemas.microsoft.com/office/drawing/2010/main"/>
              </a:ext>
            </a:extLst>
          </a:blip>
          <a:srcRect/>
          <a:stretch/>
        </p:blipFill>
        <p:spPr>
          <a:xfrm>
            <a:off x="6255663" y="163"/>
            <a:ext cx="2873737" cy="6947976"/>
          </a:xfrm>
          <a:prstGeom prst="rect">
            <a:avLst/>
          </a:prstGeom>
          <a:ln w="28575" cmpd="sng">
            <a:solidFill>
              <a:srgbClr val="FFD200"/>
            </a:solidFill>
          </a:ln>
        </p:spPr>
      </p:pic>
    </p:spTree>
    <p:extLst>
      <p:ext uri="{BB962C8B-B14F-4D97-AF65-F5344CB8AC3E}">
        <p14:creationId xmlns:p14="http://schemas.microsoft.com/office/powerpoint/2010/main" val="3072917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14366" y="274638"/>
            <a:ext cx="8229600" cy="1143000"/>
          </a:xfrm>
        </p:spPr>
        <p:txBody>
          <a:bodyPr/>
          <a:lstStyle/>
          <a:p>
            <a:pPr algn="l"/>
            <a:r>
              <a:rPr lang="en-US" b="1" dirty="0" smtClean="0">
                <a:solidFill>
                  <a:srgbClr val="005581"/>
                </a:solidFill>
                <a:latin typeface="Arial" charset="0"/>
                <a:ea typeface="Arial" charset="0"/>
                <a:cs typeface="Arial" charset="0"/>
              </a:rPr>
              <a:t>Post-MPB in Southern BC</a:t>
            </a:r>
            <a:endParaRPr lang="en-US" b="1" dirty="0">
              <a:solidFill>
                <a:srgbClr val="005581"/>
              </a:solidFill>
              <a:latin typeface="Arial" charset="0"/>
              <a:ea typeface="Arial" charset="0"/>
              <a:cs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9655" y="2063749"/>
            <a:ext cx="8739021" cy="2908301"/>
          </a:xfrm>
          <a:prstGeom prst="rect">
            <a:avLst/>
          </a:prstGeom>
        </p:spPr>
      </p:pic>
      <p:sp>
        <p:nvSpPr>
          <p:cNvPr id="2" name="Rectangle 1"/>
          <p:cNvSpPr/>
          <p:nvPr/>
        </p:nvSpPr>
        <p:spPr>
          <a:xfrm>
            <a:off x="684212" y="5380672"/>
            <a:ext cx="8159753" cy="738664"/>
          </a:xfrm>
          <a:prstGeom prst="rect">
            <a:avLst/>
          </a:prstGeom>
        </p:spPr>
        <p:txBody>
          <a:bodyPr wrap="square">
            <a:spAutoFit/>
          </a:bodyPr>
          <a:lstStyle/>
          <a:p>
            <a:r>
              <a:rPr lang="en-US" sz="1400" dirty="0" err="1">
                <a:solidFill>
                  <a:srgbClr val="1295D8"/>
                </a:solidFill>
                <a:latin typeface="Arial" charset="0"/>
                <a:ea typeface="Arial" charset="0"/>
                <a:cs typeface="Arial" charset="0"/>
              </a:rPr>
              <a:t>Axelson</a:t>
            </a:r>
            <a:r>
              <a:rPr lang="en-US" sz="1400" dirty="0">
                <a:solidFill>
                  <a:srgbClr val="1295D8"/>
                </a:solidFill>
                <a:latin typeface="Arial" charset="0"/>
                <a:ea typeface="Arial" charset="0"/>
                <a:cs typeface="Arial" charset="0"/>
              </a:rPr>
              <a:t> J., R. Alfaro, B. Hawkes. 2009. Influence of fire and mountain pine beetle on the dynamics of </a:t>
            </a:r>
            <a:r>
              <a:rPr lang="en-US" sz="1400" dirty="0" err="1">
                <a:solidFill>
                  <a:srgbClr val="1295D8"/>
                </a:solidFill>
                <a:latin typeface="Arial" charset="0"/>
                <a:ea typeface="Arial" charset="0"/>
                <a:cs typeface="Arial" charset="0"/>
              </a:rPr>
              <a:t>lodgepole</a:t>
            </a:r>
            <a:r>
              <a:rPr lang="en-US" sz="1400" dirty="0">
                <a:solidFill>
                  <a:srgbClr val="1295D8"/>
                </a:solidFill>
                <a:latin typeface="Arial" charset="0"/>
                <a:ea typeface="Arial" charset="0"/>
                <a:cs typeface="Arial" charset="0"/>
              </a:rPr>
              <a:t> pine stands in British Columbia, Canada. </a:t>
            </a:r>
            <a:r>
              <a:rPr lang="en-US" sz="1400" i="1" dirty="0">
                <a:solidFill>
                  <a:srgbClr val="1295D8"/>
                </a:solidFill>
                <a:latin typeface="Arial" charset="0"/>
                <a:ea typeface="Arial" charset="0"/>
                <a:cs typeface="Arial" charset="0"/>
              </a:rPr>
              <a:t>Forest Ecology and Management</a:t>
            </a:r>
            <a:r>
              <a:rPr lang="en-US" sz="1400" dirty="0">
                <a:solidFill>
                  <a:srgbClr val="1295D8"/>
                </a:solidFill>
                <a:latin typeface="Arial" charset="0"/>
                <a:ea typeface="Arial" charset="0"/>
                <a:cs typeface="Arial" charset="0"/>
              </a:rPr>
              <a:t> 257: </a:t>
            </a:r>
            <a:r>
              <a:rPr lang="fi-FI" sz="1400" dirty="0">
                <a:solidFill>
                  <a:srgbClr val="1295D8"/>
                </a:solidFill>
                <a:latin typeface="Arial" charset="0"/>
                <a:ea typeface="Arial" charset="0"/>
                <a:cs typeface="Arial" charset="0"/>
              </a:rPr>
              <a:t>1874-1882</a:t>
            </a:r>
            <a:r>
              <a:rPr lang="en-US" sz="1400" dirty="0">
                <a:solidFill>
                  <a:srgbClr val="1295D8"/>
                </a:solidFill>
                <a:latin typeface="Arial" charset="0"/>
                <a:ea typeface="Arial" charset="0"/>
                <a:cs typeface="Arial" charset="0"/>
              </a:rPr>
              <a:t>.</a:t>
            </a:r>
          </a:p>
        </p:txBody>
      </p:sp>
    </p:spTree>
    <p:extLst>
      <p:ext uri="{BB962C8B-B14F-4D97-AF65-F5344CB8AC3E}">
        <p14:creationId xmlns:p14="http://schemas.microsoft.com/office/powerpoint/2010/main" val="14053105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620" y="291535"/>
            <a:ext cx="8038212" cy="1143000"/>
          </a:xfrm>
        </p:spPr>
        <p:txBody>
          <a:bodyPr>
            <a:normAutofit/>
          </a:bodyPr>
          <a:lstStyle/>
          <a:p>
            <a:pPr algn="l"/>
            <a:r>
              <a:rPr lang="en-US" sz="4000" b="1" dirty="0" smtClean="0">
                <a:solidFill>
                  <a:srgbClr val="005581"/>
                </a:solidFill>
                <a:latin typeface="Arial" charset="0"/>
                <a:ea typeface="Arial" charset="0"/>
                <a:cs typeface="Arial" charset="0"/>
              </a:rPr>
              <a:t>Post-MPB in Southern Alberta</a:t>
            </a:r>
            <a:endParaRPr lang="en-US" sz="4000" b="1" dirty="0">
              <a:solidFill>
                <a:srgbClr val="005581"/>
              </a:solidFill>
              <a:latin typeface="Arial" charset="0"/>
              <a:ea typeface="Arial" charset="0"/>
              <a:cs typeface="Arial" charset="0"/>
            </a:endParaRPr>
          </a:p>
        </p:txBody>
      </p:sp>
      <p:sp>
        <p:nvSpPr>
          <p:cNvPr id="16" name="Content Placeholder 2"/>
          <p:cNvSpPr>
            <a:spLocks noGrp="1"/>
          </p:cNvSpPr>
          <p:nvPr>
            <p:ph idx="1"/>
          </p:nvPr>
        </p:nvSpPr>
        <p:spPr>
          <a:xfrm>
            <a:off x="629415" y="1243005"/>
            <a:ext cx="8345438" cy="5271037"/>
          </a:xfrm>
        </p:spPr>
        <p:txBody>
          <a:bodyPr>
            <a:normAutofit/>
          </a:bodyPr>
          <a:lstStyle/>
          <a:p>
            <a:pPr marL="0" indent="0">
              <a:buNone/>
            </a:pPr>
            <a:r>
              <a:rPr lang="en-US" sz="2800" dirty="0" smtClean="0">
                <a:solidFill>
                  <a:schemeClr val="tx1">
                    <a:lumMod val="75000"/>
                    <a:lumOff val="25000"/>
                  </a:schemeClr>
                </a:solidFill>
                <a:latin typeface="Arial" charset="0"/>
                <a:ea typeface="Arial" charset="0"/>
                <a:cs typeface="Arial" charset="0"/>
              </a:rPr>
              <a:t>In the Rocky Mountains of Alberta long-term plots illustrated a </a:t>
            </a:r>
            <a:r>
              <a:rPr lang="en-US" sz="2800" b="1" dirty="0" smtClean="0">
                <a:solidFill>
                  <a:srgbClr val="FFB511"/>
                </a:solidFill>
                <a:latin typeface="Arial" charset="0"/>
                <a:ea typeface="Arial" charset="0"/>
                <a:cs typeface="Arial" charset="0"/>
              </a:rPr>
              <a:t>shift</a:t>
            </a:r>
            <a:r>
              <a:rPr lang="en-US" sz="2800" dirty="0" smtClean="0">
                <a:solidFill>
                  <a:schemeClr val="tx1">
                    <a:lumMod val="75000"/>
                    <a:lumOff val="25000"/>
                  </a:schemeClr>
                </a:solidFill>
                <a:latin typeface="Arial" charset="0"/>
                <a:ea typeface="Arial" charset="0"/>
                <a:cs typeface="Arial" charset="0"/>
              </a:rPr>
              <a:t> in </a:t>
            </a:r>
            <a:r>
              <a:rPr lang="en-US" sz="2800" dirty="0" smtClean="0">
                <a:solidFill>
                  <a:srgbClr val="1295D8"/>
                </a:solidFill>
                <a:latin typeface="Arial" charset="0"/>
                <a:ea typeface="Arial" charset="0"/>
                <a:cs typeface="Arial" charset="0"/>
              </a:rPr>
              <a:t>size</a:t>
            </a:r>
            <a:r>
              <a:rPr lang="en-US" sz="2800" dirty="0" smtClean="0">
                <a:solidFill>
                  <a:schemeClr val="tx1">
                    <a:lumMod val="75000"/>
                    <a:lumOff val="25000"/>
                  </a:schemeClr>
                </a:solidFill>
                <a:latin typeface="Arial" charset="0"/>
                <a:ea typeface="Arial" charset="0"/>
                <a:cs typeface="Arial" charset="0"/>
              </a:rPr>
              <a:t> and </a:t>
            </a:r>
            <a:r>
              <a:rPr lang="en-US" sz="2800" dirty="0" smtClean="0">
                <a:solidFill>
                  <a:srgbClr val="1295D8"/>
                </a:solidFill>
                <a:latin typeface="Arial" charset="0"/>
                <a:ea typeface="Arial" charset="0"/>
                <a:cs typeface="Arial" charset="0"/>
              </a:rPr>
              <a:t>species</a:t>
            </a:r>
            <a:r>
              <a:rPr lang="en-US" sz="2800" dirty="0" smtClean="0">
                <a:solidFill>
                  <a:schemeClr val="tx1">
                    <a:lumMod val="75000"/>
                    <a:lumOff val="25000"/>
                  </a:schemeClr>
                </a:solidFill>
                <a:latin typeface="Arial" charset="0"/>
                <a:ea typeface="Arial" charset="0"/>
                <a:cs typeface="Arial" charset="0"/>
              </a:rPr>
              <a:t> </a:t>
            </a:r>
          </a:p>
          <a:p>
            <a:pPr>
              <a:buFont typeface="Wingdings" charset="2"/>
              <a:buChar char="Ø"/>
            </a:pPr>
            <a:r>
              <a:rPr lang="en-US" sz="2600" dirty="0" err="1" smtClean="0">
                <a:solidFill>
                  <a:schemeClr val="tx1">
                    <a:lumMod val="75000"/>
                    <a:lumOff val="25000"/>
                  </a:schemeClr>
                </a:solidFill>
                <a:latin typeface="Arial" charset="0"/>
                <a:ea typeface="Arial" charset="0"/>
                <a:cs typeface="Arial" charset="0"/>
              </a:rPr>
              <a:t>Overstory</a:t>
            </a:r>
            <a:r>
              <a:rPr lang="en-US" sz="2600" dirty="0" smtClean="0">
                <a:solidFill>
                  <a:schemeClr val="tx1">
                    <a:lumMod val="75000"/>
                    <a:lumOff val="25000"/>
                  </a:schemeClr>
                </a:solidFill>
                <a:latin typeface="Arial" charset="0"/>
                <a:ea typeface="Arial" charset="0"/>
                <a:cs typeface="Arial" charset="0"/>
              </a:rPr>
              <a:t> shifted from </a:t>
            </a:r>
            <a:r>
              <a:rPr lang="en-US" sz="2600" dirty="0" err="1" smtClean="0">
                <a:solidFill>
                  <a:schemeClr val="tx1">
                    <a:lumMod val="75000"/>
                    <a:lumOff val="25000"/>
                  </a:schemeClr>
                </a:solidFill>
                <a:latin typeface="Arial" charset="0"/>
                <a:ea typeface="Arial" charset="0"/>
                <a:cs typeface="Arial" charset="0"/>
              </a:rPr>
              <a:t>lodgepole</a:t>
            </a:r>
            <a:r>
              <a:rPr lang="en-US" sz="2600" dirty="0" smtClean="0">
                <a:solidFill>
                  <a:schemeClr val="tx1">
                    <a:lumMod val="75000"/>
                    <a:lumOff val="25000"/>
                  </a:schemeClr>
                </a:solidFill>
                <a:latin typeface="Arial" charset="0"/>
                <a:ea typeface="Arial" charset="0"/>
                <a:cs typeface="Arial" charset="0"/>
              </a:rPr>
              <a:t> pine to canopy of mixed species</a:t>
            </a:r>
            <a:endParaRPr lang="en-US" sz="2600" dirty="0">
              <a:solidFill>
                <a:schemeClr val="tx1">
                  <a:lumMod val="75000"/>
                  <a:lumOff val="25000"/>
                </a:schemeClr>
              </a:solidFill>
              <a:latin typeface="Arial" charset="0"/>
              <a:ea typeface="Arial" charset="0"/>
              <a:cs typeface="Arial" charset="0"/>
            </a:endParaRPr>
          </a:p>
          <a:p>
            <a:pPr>
              <a:buFont typeface="Wingdings" charset="2"/>
              <a:buChar char="Ø"/>
            </a:pPr>
            <a:r>
              <a:rPr lang="en-US" sz="2600" dirty="0" smtClean="0">
                <a:solidFill>
                  <a:schemeClr val="tx1">
                    <a:lumMod val="75000"/>
                    <a:lumOff val="25000"/>
                  </a:schemeClr>
                </a:solidFill>
                <a:latin typeface="Arial" charset="0"/>
                <a:ea typeface="Arial" charset="0"/>
                <a:cs typeface="Arial" charset="0"/>
              </a:rPr>
              <a:t>Understory dominated by </a:t>
            </a:r>
            <a:r>
              <a:rPr lang="en-US" sz="2600" dirty="0" smtClean="0">
                <a:solidFill>
                  <a:srgbClr val="1295D8"/>
                </a:solidFill>
                <a:latin typeface="Arial" charset="0"/>
                <a:ea typeface="Arial" charset="0"/>
                <a:cs typeface="Arial" charset="0"/>
              </a:rPr>
              <a:t>shade tolerant</a:t>
            </a:r>
            <a:r>
              <a:rPr lang="en-US" sz="2600" dirty="0" smtClean="0">
                <a:solidFill>
                  <a:schemeClr val="tx1">
                    <a:lumMod val="75000"/>
                    <a:lumOff val="25000"/>
                  </a:schemeClr>
                </a:solidFill>
                <a:latin typeface="Arial" charset="0"/>
                <a:ea typeface="Arial" charset="0"/>
                <a:cs typeface="Arial" charset="0"/>
              </a:rPr>
              <a:t> species with </a:t>
            </a:r>
            <a:r>
              <a:rPr lang="en-US" sz="2600" b="1" dirty="0" smtClean="0">
                <a:solidFill>
                  <a:srgbClr val="FFB511"/>
                </a:solidFill>
                <a:latin typeface="Arial" charset="0"/>
                <a:ea typeface="Arial" charset="0"/>
                <a:cs typeface="Arial" charset="0"/>
              </a:rPr>
              <a:t>no</a:t>
            </a:r>
            <a:r>
              <a:rPr lang="en-US" sz="2600" dirty="0" smtClean="0">
                <a:solidFill>
                  <a:schemeClr val="tx1">
                    <a:lumMod val="75000"/>
                    <a:lumOff val="25000"/>
                  </a:schemeClr>
                </a:solidFill>
                <a:latin typeface="Arial" charset="0"/>
                <a:ea typeface="Arial" charset="0"/>
                <a:cs typeface="Arial" charset="0"/>
              </a:rPr>
              <a:t> pine regeneration </a:t>
            </a:r>
          </a:p>
        </p:txBody>
      </p:sp>
      <p:pic>
        <p:nvPicPr>
          <p:cNvPr id="6" name="Picture 7" descr="DSCN216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6172" y="3985735"/>
            <a:ext cx="3591645" cy="269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666633"/>
                </a:solidFill>
                <a:miter lim="800000"/>
                <a:headEnd/>
                <a:tailEnd/>
              </a14:hiddenLine>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r="18476" b="16816"/>
          <a:stretch/>
        </p:blipFill>
        <p:spPr>
          <a:xfrm>
            <a:off x="4988113" y="3830211"/>
            <a:ext cx="3764745" cy="2881050"/>
          </a:xfrm>
          <a:prstGeom prst="rect">
            <a:avLst/>
          </a:prstGeom>
        </p:spPr>
      </p:pic>
    </p:spTree>
    <p:extLst>
      <p:ext uri="{BB962C8B-B14F-4D97-AF65-F5344CB8AC3E}">
        <p14:creationId xmlns:p14="http://schemas.microsoft.com/office/powerpoint/2010/main" val="11264015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728664" y="1104893"/>
            <a:ext cx="7543800" cy="5237162"/>
            <a:chOff x="76200" y="16933"/>
            <a:chExt cx="9072563" cy="6591830"/>
          </a:xfrm>
        </p:grpSpPr>
        <p:pic>
          <p:nvPicPr>
            <p:cNvPr id="31" name="Picture 9" descr="Regen_USB"/>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95800" y="3200400"/>
              <a:ext cx="4652963" cy="33940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Sapilngs_USB"/>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0" y="3200400"/>
              <a:ext cx="4560888" cy="3408363"/>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a:spLocks noChangeArrowheads="1"/>
            </p:cNvSpPr>
            <p:nvPr/>
          </p:nvSpPr>
          <p:spPr bwMode="auto">
            <a:xfrm>
              <a:off x="533400" y="3200400"/>
              <a:ext cx="8382000" cy="533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Text Box 5"/>
            <p:cNvSpPr txBox="1">
              <a:spLocks noChangeArrowheads="1"/>
            </p:cNvSpPr>
            <p:nvPr/>
          </p:nvSpPr>
          <p:spPr bwMode="auto">
            <a:xfrm>
              <a:off x="685800" y="3429000"/>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Saplings	</a:t>
              </a:r>
            </a:p>
          </p:txBody>
        </p:sp>
        <p:sp>
          <p:nvSpPr>
            <p:cNvPr id="35" name="Text Box 6"/>
            <p:cNvSpPr txBox="1">
              <a:spLocks noChangeArrowheads="1"/>
            </p:cNvSpPr>
            <p:nvPr/>
          </p:nvSpPr>
          <p:spPr bwMode="auto">
            <a:xfrm>
              <a:off x="5226050" y="3429000"/>
              <a:ext cx="155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Regeneration</a:t>
              </a:r>
            </a:p>
          </p:txBody>
        </p:sp>
        <p:pic>
          <p:nvPicPr>
            <p:cNvPr id="36" name="Picture 12" descr="Over_USB"/>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8867" y="16933"/>
              <a:ext cx="7824787" cy="35115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2886774" y="4177006"/>
            <a:ext cx="851515" cy="1014426"/>
            <a:chOff x="2886774" y="4177006"/>
            <a:chExt cx="851515" cy="1014426"/>
          </a:xfrm>
        </p:grpSpPr>
        <p:sp>
          <p:nvSpPr>
            <p:cNvPr id="14" name="TextBox 13"/>
            <p:cNvSpPr txBox="1"/>
            <p:nvPr/>
          </p:nvSpPr>
          <p:spPr>
            <a:xfrm>
              <a:off x="2886774" y="4177006"/>
              <a:ext cx="851515" cy="369332"/>
            </a:xfrm>
            <a:prstGeom prst="rect">
              <a:avLst/>
            </a:prstGeom>
            <a:noFill/>
          </p:spPr>
          <p:txBody>
            <a:bodyPr wrap="none" rtlCol="0">
              <a:spAutoFit/>
            </a:bodyPr>
            <a:lstStyle/>
            <a:p>
              <a:r>
                <a:rPr lang="en-US" dirty="0" smtClean="0">
                  <a:solidFill>
                    <a:schemeClr val="tx1">
                      <a:lumMod val="75000"/>
                      <a:lumOff val="25000"/>
                    </a:schemeClr>
                  </a:solidFill>
                  <a:latin typeface="Arial" charset="0"/>
                  <a:ea typeface="Arial" charset="0"/>
                  <a:cs typeface="Arial" charset="0"/>
                </a:rPr>
                <a:t>Poplar</a:t>
              </a:r>
              <a:endParaRPr lang="en-US" dirty="0">
                <a:solidFill>
                  <a:schemeClr val="tx1">
                    <a:lumMod val="75000"/>
                    <a:lumOff val="25000"/>
                  </a:schemeClr>
                </a:solidFill>
                <a:latin typeface="Arial" charset="0"/>
                <a:ea typeface="Arial" charset="0"/>
                <a:cs typeface="Arial" charset="0"/>
              </a:endParaRPr>
            </a:p>
          </p:txBody>
        </p:sp>
        <p:cxnSp>
          <p:nvCxnSpPr>
            <p:cNvPr id="17" name="Straight Arrow Connector 16"/>
            <p:cNvCxnSpPr/>
            <p:nvPr/>
          </p:nvCxnSpPr>
          <p:spPr>
            <a:xfrm flipH="1">
              <a:off x="3008671" y="4521384"/>
              <a:ext cx="163671" cy="670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042549" y="4073994"/>
            <a:ext cx="2082856" cy="447390"/>
            <a:chOff x="6242257" y="4351177"/>
            <a:chExt cx="2082856" cy="447390"/>
          </a:xfrm>
        </p:grpSpPr>
        <p:sp>
          <p:nvSpPr>
            <p:cNvPr id="5" name="TextBox 4"/>
            <p:cNvSpPr txBox="1"/>
            <p:nvPr/>
          </p:nvSpPr>
          <p:spPr>
            <a:xfrm>
              <a:off x="6858045" y="4351177"/>
              <a:ext cx="1467068" cy="369332"/>
            </a:xfrm>
            <a:prstGeom prst="rect">
              <a:avLst/>
            </a:prstGeom>
            <a:noFill/>
          </p:spPr>
          <p:txBody>
            <a:bodyPr wrap="none" rtlCol="0">
              <a:spAutoFit/>
            </a:bodyPr>
            <a:lstStyle/>
            <a:p>
              <a:r>
                <a:rPr lang="en-US" dirty="0" smtClean="0">
                  <a:solidFill>
                    <a:schemeClr val="tx1">
                      <a:lumMod val="75000"/>
                      <a:lumOff val="25000"/>
                    </a:schemeClr>
                  </a:solidFill>
                  <a:latin typeface="Arial" charset="0"/>
                  <a:ea typeface="Arial" charset="0"/>
                  <a:cs typeface="Arial" charset="0"/>
                </a:rPr>
                <a:t>Subalpine fir</a:t>
              </a:r>
              <a:endParaRPr lang="en-US" dirty="0">
                <a:solidFill>
                  <a:schemeClr val="tx1">
                    <a:lumMod val="75000"/>
                    <a:lumOff val="25000"/>
                  </a:schemeClr>
                </a:solidFill>
                <a:latin typeface="Arial" charset="0"/>
                <a:ea typeface="Arial" charset="0"/>
                <a:cs typeface="Arial" charset="0"/>
              </a:endParaRPr>
            </a:p>
          </p:txBody>
        </p:sp>
        <p:cxnSp>
          <p:nvCxnSpPr>
            <p:cNvPr id="20" name="Straight Arrow Connector 19"/>
            <p:cNvCxnSpPr/>
            <p:nvPr/>
          </p:nvCxnSpPr>
          <p:spPr>
            <a:xfrm flipH="1">
              <a:off x="6242257" y="4638855"/>
              <a:ext cx="636585" cy="1597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4774691" y="1649312"/>
            <a:ext cx="2047178" cy="1028228"/>
            <a:chOff x="4628874" y="1490524"/>
            <a:chExt cx="2047178" cy="1028228"/>
          </a:xfrm>
        </p:grpSpPr>
        <p:sp>
          <p:nvSpPr>
            <p:cNvPr id="4" name="TextBox 3"/>
            <p:cNvSpPr txBox="1"/>
            <p:nvPr/>
          </p:nvSpPr>
          <p:spPr>
            <a:xfrm>
              <a:off x="4849911" y="2149420"/>
              <a:ext cx="1826141" cy="369332"/>
            </a:xfrm>
            <a:prstGeom prst="rect">
              <a:avLst/>
            </a:prstGeom>
            <a:noFill/>
          </p:spPr>
          <p:txBody>
            <a:bodyPr wrap="none" rtlCol="0">
              <a:spAutoFit/>
            </a:bodyPr>
            <a:lstStyle/>
            <a:p>
              <a:r>
                <a:rPr lang="en-US" dirty="0" err="1" smtClean="0">
                  <a:solidFill>
                    <a:schemeClr val="tx1">
                      <a:lumMod val="75000"/>
                      <a:lumOff val="25000"/>
                    </a:schemeClr>
                  </a:solidFill>
                  <a:latin typeface="Arial" charset="0"/>
                  <a:ea typeface="Arial" charset="0"/>
                  <a:cs typeface="Arial" charset="0"/>
                </a:rPr>
                <a:t>Lodgepole</a:t>
              </a:r>
              <a:r>
                <a:rPr lang="en-US" dirty="0" smtClean="0">
                  <a:solidFill>
                    <a:schemeClr val="tx1">
                      <a:lumMod val="75000"/>
                      <a:lumOff val="25000"/>
                    </a:schemeClr>
                  </a:solidFill>
                  <a:latin typeface="Arial" charset="0"/>
                  <a:ea typeface="Arial" charset="0"/>
                  <a:cs typeface="Arial" charset="0"/>
                </a:rPr>
                <a:t> pine </a:t>
              </a:r>
              <a:endParaRPr lang="en-US" dirty="0">
                <a:solidFill>
                  <a:schemeClr val="tx1">
                    <a:lumMod val="75000"/>
                    <a:lumOff val="25000"/>
                  </a:schemeClr>
                </a:solidFill>
                <a:latin typeface="Arial" charset="0"/>
                <a:ea typeface="Arial" charset="0"/>
                <a:cs typeface="Arial" charset="0"/>
              </a:endParaRPr>
            </a:p>
          </p:txBody>
        </p:sp>
        <p:cxnSp>
          <p:nvCxnSpPr>
            <p:cNvPr id="21" name="Straight Arrow Connector 20"/>
            <p:cNvCxnSpPr/>
            <p:nvPr/>
          </p:nvCxnSpPr>
          <p:spPr>
            <a:xfrm flipH="1" flipV="1">
              <a:off x="4628874" y="1490524"/>
              <a:ext cx="397384" cy="7323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3635091" y="2463040"/>
            <a:ext cx="1974218" cy="591713"/>
            <a:chOff x="2857553" y="2636508"/>
            <a:chExt cx="1974218" cy="591713"/>
          </a:xfrm>
        </p:grpSpPr>
        <p:sp>
          <p:nvSpPr>
            <p:cNvPr id="9" name="TextBox 8"/>
            <p:cNvSpPr txBox="1"/>
            <p:nvPr/>
          </p:nvSpPr>
          <p:spPr>
            <a:xfrm>
              <a:off x="3172342" y="2858889"/>
              <a:ext cx="1659429" cy="369332"/>
            </a:xfrm>
            <a:prstGeom prst="rect">
              <a:avLst/>
            </a:prstGeom>
            <a:noFill/>
          </p:spPr>
          <p:txBody>
            <a:bodyPr wrap="none" rtlCol="0">
              <a:spAutoFit/>
            </a:bodyPr>
            <a:lstStyle/>
            <a:p>
              <a:r>
                <a:rPr lang="en-US" dirty="0" smtClean="0">
                  <a:solidFill>
                    <a:schemeClr val="tx1">
                      <a:lumMod val="75000"/>
                      <a:lumOff val="25000"/>
                    </a:schemeClr>
                  </a:solidFill>
                  <a:latin typeface="Arial" charset="0"/>
                  <a:ea typeface="Arial" charset="0"/>
                  <a:cs typeface="Arial" charset="0"/>
                </a:rPr>
                <a:t>Interior spruce</a:t>
              </a:r>
              <a:endParaRPr lang="en-US" dirty="0">
                <a:solidFill>
                  <a:schemeClr val="tx1">
                    <a:lumMod val="75000"/>
                    <a:lumOff val="25000"/>
                  </a:schemeClr>
                </a:solidFill>
                <a:latin typeface="Arial" charset="0"/>
                <a:ea typeface="Arial" charset="0"/>
                <a:cs typeface="Arial" charset="0"/>
              </a:endParaRPr>
            </a:p>
          </p:txBody>
        </p:sp>
        <p:cxnSp>
          <p:nvCxnSpPr>
            <p:cNvPr id="22" name="Straight Arrow Connector 21"/>
            <p:cNvCxnSpPr/>
            <p:nvPr/>
          </p:nvCxnSpPr>
          <p:spPr>
            <a:xfrm flipH="1" flipV="1">
              <a:off x="2857553" y="2636508"/>
              <a:ext cx="371941" cy="344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itle 1"/>
          <p:cNvSpPr txBox="1">
            <a:spLocks/>
          </p:cNvSpPr>
          <p:nvPr/>
        </p:nvSpPr>
        <p:spPr>
          <a:xfrm>
            <a:off x="603684" y="300968"/>
            <a:ext cx="803821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smtClean="0">
                <a:solidFill>
                  <a:srgbClr val="005581"/>
                </a:solidFill>
                <a:latin typeface="Arial" charset="0"/>
                <a:ea typeface="Arial" charset="0"/>
                <a:cs typeface="Arial" charset="0"/>
              </a:rPr>
              <a:t>Post-MPB in Southern Alberta</a:t>
            </a:r>
            <a:endParaRPr lang="en-US" sz="4000" b="1" dirty="0">
              <a:solidFill>
                <a:srgbClr val="005581"/>
              </a:solidFill>
              <a:latin typeface="Arial" charset="0"/>
              <a:ea typeface="Arial" charset="0"/>
              <a:cs typeface="Arial" charset="0"/>
            </a:endParaRPr>
          </a:p>
        </p:txBody>
      </p:sp>
      <p:sp>
        <p:nvSpPr>
          <p:cNvPr id="18" name="TextBox 17"/>
          <p:cNvSpPr txBox="1"/>
          <p:nvPr/>
        </p:nvSpPr>
        <p:spPr>
          <a:xfrm>
            <a:off x="653112" y="6221911"/>
            <a:ext cx="3554178" cy="461665"/>
          </a:xfrm>
          <a:prstGeom prst="rect">
            <a:avLst/>
          </a:prstGeom>
          <a:noFill/>
        </p:spPr>
        <p:txBody>
          <a:bodyPr wrap="none" rtlCol="0">
            <a:spAutoFit/>
          </a:bodyPr>
          <a:lstStyle/>
          <a:p>
            <a:r>
              <a:rPr lang="en-US" sz="2400" b="1" dirty="0" smtClean="0">
                <a:solidFill>
                  <a:srgbClr val="FFB511"/>
                </a:solidFill>
                <a:latin typeface="Arial" charset="0"/>
                <a:ea typeface="Arial" charset="0"/>
                <a:cs typeface="Arial" charset="0"/>
              </a:rPr>
              <a:t>29% </a:t>
            </a:r>
            <a:r>
              <a:rPr lang="en-US" sz="2400" dirty="0" err="1" smtClean="0">
                <a:solidFill>
                  <a:schemeClr val="tx1">
                    <a:lumMod val="75000"/>
                    <a:lumOff val="25000"/>
                  </a:schemeClr>
                </a:solidFill>
                <a:latin typeface="Arial" charset="0"/>
                <a:ea typeface="Arial" charset="0"/>
                <a:cs typeface="Arial" charset="0"/>
              </a:rPr>
              <a:t>Overstory</a:t>
            </a:r>
            <a:r>
              <a:rPr lang="en-US" sz="2400" dirty="0" smtClean="0">
                <a:solidFill>
                  <a:schemeClr val="tx1">
                    <a:lumMod val="75000"/>
                    <a:lumOff val="25000"/>
                  </a:schemeClr>
                </a:solidFill>
                <a:latin typeface="Arial" charset="0"/>
                <a:ea typeface="Arial" charset="0"/>
                <a:cs typeface="Arial" charset="0"/>
              </a:rPr>
              <a:t> Mortality </a:t>
            </a:r>
            <a:endParaRPr lang="en-US" sz="2400" dirty="0">
              <a:solidFill>
                <a:schemeClr val="tx1">
                  <a:lumMod val="75000"/>
                  <a:lumOff val="25000"/>
                </a:schemeClr>
              </a:solidFill>
              <a:latin typeface="Arial" charset="0"/>
              <a:ea typeface="Arial" charset="0"/>
              <a:cs typeface="Arial" charset="0"/>
            </a:endParaRPr>
          </a:p>
        </p:txBody>
      </p:sp>
      <p:sp>
        <p:nvSpPr>
          <p:cNvPr id="44" name="TextBox 43"/>
          <p:cNvSpPr txBox="1"/>
          <p:nvPr/>
        </p:nvSpPr>
        <p:spPr>
          <a:xfrm>
            <a:off x="6042548" y="6384119"/>
            <a:ext cx="2403222" cy="307777"/>
          </a:xfrm>
          <a:prstGeom prst="rect">
            <a:avLst/>
          </a:prstGeom>
          <a:noFill/>
        </p:spPr>
        <p:txBody>
          <a:bodyPr wrap="none" rtlCol="0">
            <a:spAutoFit/>
          </a:bodyPr>
          <a:lstStyle/>
          <a:p>
            <a:r>
              <a:rPr lang="en-US" sz="1400" dirty="0" smtClean="0">
                <a:solidFill>
                  <a:srgbClr val="1295D8"/>
                </a:solidFill>
                <a:latin typeface="Arial" charset="0"/>
                <a:ea typeface="Arial" charset="0"/>
                <a:cs typeface="Arial" charset="0"/>
              </a:rPr>
              <a:t>Axelson et al. in preparation</a:t>
            </a:r>
            <a:endParaRPr lang="en-US" sz="1400" dirty="0">
              <a:solidFill>
                <a:srgbClr val="1295D8"/>
              </a:solidFill>
              <a:latin typeface="Arial" charset="0"/>
              <a:ea typeface="Arial" charset="0"/>
              <a:cs typeface="Arial" charset="0"/>
            </a:endParaRPr>
          </a:p>
        </p:txBody>
      </p:sp>
    </p:spTree>
    <p:extLst>
      <p:ext uri="{BB962C8B-B14F-4D97-AF65-F5344CB8AC3E}">
        <p14:creationId xmlns:p14="http://schemas.microsoft.com/office/powerpoint/2010/main" val="377275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737067" y="1267952"/>
            <a:ext cx="7935115" cy="4907454"/>
            <a:chOff x="719138" y="1285881"/>
            <a:chExt cx="8109084" cy="4820120"/>
          </a:xfrm>
        </p:grpSpPr>
        <p:grpSp>
          <p:nvGrpSpPr>
            <p:cNvPr id="3" name="Group 2"/>
            <p:cNvGrpSpPr/>
            <p:nvPr/>
          </p:nvGrpSpPr>
          <p:grpSpPr>
            <a:xfrm>
              <a:off x="719138" y="1285881"/>
              <a:ext cx="8109084" cy="4820120"/>
              <a:chOff x="2964090" y="1271581"/>
              <a:chExt cx="6007012" cy="4705827"/>
            </a:xfrm>
          </p:grpSpPr>
          <p:grpSp>
            <p:nvGrpSpPr>
              <p:cNvPr id="10" name="Group 9"/>
              <p:cNvGrpSpPr/>
              <p:nvPr/>
            </p:nvGrpSpPr>
            <p:grpSpPr>
              <a:xfrm>
                <a:off x="2964090" y="1355721"/>
                <a:ext cx="6007012" cy="4621687"/>
                <a:chOff x="685800" y="0"/>
                <a:chExt cx="7961485" cy="6356350"/>
              </a:xfrm>
            </p:grpSpPr>
            <p:pic>
              <p:nvPicPr>
                <p:cNvPr id="6" name="Picture 12" descr="Saplings_R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5800" y="3454400"/>
                  <a:ext cx="3883235" cy="2901950"/>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7" name="Picture 13" descr="Regen_R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68982" y="3454400"/>
                  <a:ext cx="3978303" cy="2901949"/>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8" name="Picture 10" descr="Over_R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2795" y="0"/>
                  <a:ext cx="7797800" cy="3454401"/>
                </a:xfrm>
                <a:prstGeom prst="rect">
                  <a:avLst/>
                </a:prstGeom>
                <a:noFill/>
                <a:ln>
                  <a:noFill/>
                </a:ln>
                <a:extLst>
                  <a:ext uri="{909E8E84-426E-40dd-AFC4-6F175D3DCCD1}">
                    <a14:hiddenFill xmlns:a14="http://schemas.microsoft.com/office/drawing/2010/main" xmlns="">
                      <a:solidFill>
                        <a:srgbClr val="FFFFFF"/>
                      </a:solidFill>
                    </a14:hiddenFill>
                  </a:ext>
                </a:extLst>
              </p:spPr>
            </p:pic>
          </p:grpSp>
          <p:sp>
            <p:nvSpPr>
              <p:cNvPr id="11" name="TextBox 10"/>
              <p:cNvSpPr txBox="1"/>
              <p:nvPr/>
            </p:nvSpPr>
            <p:spPr>
              <a:xfrm>
                <a:off x="3991614" y="3713363"/>
                <a:ext cx="1034946" cy="345624"/>
              </a:xfrm>
              <a:prstGeom prst="rect">
                <a:avLst/>
              </a:prstGeom>
              <a:noFill/>
              <a:ln>
                <a:noFill/>
              </a:ln>
            </p:spPr>
            <p:txBody>
              <a:bodyPr wrap="none" rtlCol="0">
                <a:spAutoFit/>
              </a:bodyPr>
              <a:lstStyle/>
              <a:p>
                <a:r>
                  <a:rPr lang="en-US" dirty="0" smtClean="0">
                    <a:latin typeface="Arial"/>
                    <a:cs typeface="Arial"/>
                  </a:rPr>
                  <a:t>Saplings</a:t>
                </a:r>
                <a:endParaRPr lang="en-US" dirty="0">
                  <a:latin typeface="Arial"/>
                  <a:cs typeface="Arial"/>
                </a:endParaRPr>
              </a:p>
            </p:txBody>
          </p:sp>
          <p:sp>
            <p:nvSpPr>
              <p:cNvPr id="12" name="TextBox 11"/>
              <p:cNvSpPr txBox="1"/>
              <p:nvPr/>
            </p:nvSpPr>
            <p:spPr>
              <a:xfrm>
                <a:off x="6917083" y="3724167"/>
                <a:ext cx="1519042" cy="345624"/>
              </a:xfrm>
              <a:prstGeom prst="rect">
                <a:avLst/>
              </a:prstGeom>
              <a:noFill/>
              <a:ln>
                <a:noFill/>
              </a:ln>
            </p:spPr>
            <p:txBody>
              <a:bodyPr wrap="none" rtlCol="0">
                <a:spAutoFit/>
              </a:bodyPr>
              <a:lstStyle/>
              <a:p>
                <a:r>
                  <a:rPr lang="en-US" dirty="0" smtClean="0">
                    <a:latin typeface="Arial"/>
                    <a:cs typeface="Arial"/>
                  </a:rPr>
                  <a:t>Regeneration</a:t>
                </a:r>
                <a:endParaRPr lang="en-US" dirty="0">
                  <a:latin typeface="Arial"/>
                  <a:cs typeface="Arial"/>
                </a:endParaRPr>
              </a:p>
            </p:txBody>
          </p:sp>
          <p:sp>
            <p:nvSpPr>
              <p:cNvPr id="13" name="TextBox 12"/>
              <p:cNvSpPr txBox="1"/>
              <p:nvPr/>
            </p:nvSpPr>
            <p:spPr>
              <a:xfrm>
                <a:off x="5231028" y="1271581"/>
                <a:ext cx="1146132" cy="345624"/>
              </a:xfrm>
              <a:prstGeom prst="rect">
                <a:avLst/>
              </a:prstGeom>
              <a:noFill/>
              <a:ln>
                <a:noFill/>
              </a:ln>
            </p:spPr>
            <p:txBody>
              <a:bodyPr wrap="none" rtlCol="0">
                <a:spAutoFit/>
              </a:bodyPr>
              <a:lstStyle/>
              <a:p>
                <a:r>
                  <a:rPr lang="en-US" dirty="0" smtClean="0">
                    <a:latin typeface="Arial"/>
                    <a:cs typeface="Arial"/>
                  </a:rPr>
                  <a:t>Overstory</a:t>
                </a:r>
                <a:endParaRPr lang="en-US" dirty="0">
                  <a:latin typeface="Arial"/>
                  <a:cs typeface="Arial"/>
                </a:endParaRPr>
              </a:p>
            </p:txBody>
          </p:sp>
        </p:grpSp>
        <p:grpSp>
          <p:nvGrpSpPr>
            <p:cNvPr id="19" name="Group 18"/>
            <p:cNvGrpSpPr/>
            <p:nvPr/>
          </p:nvGrpSpPr>
          <p:grpSpPr>
            <a:xfrm>
              <a:off x="2886774" y="4177006"/>
              <a:ext cx="851515" cy="1014426"/>
              <a:chOff x="2886774" y="4177006"/>
              <a:chExt cx="851515" cy="1014426"/>
            </a:xfrm>
          </p:grpSpPr>
          <p:sp>
            <p:nvSpPr>
              <p:cNvPr id="14" name="TextBox 13"/>
              <p:cNvSpPr txBox="1"/>
              <p:nvPr/>
            </p:nvSpPr>
            <p:spPr>
              <a:xfrm>
                <a:off x="2886774" y="4177006"/>
                <a:ext cx="851515" cy="369332"/>
              </a:xfrm>
              <a:prstGeom prst="rect">
                <a:avLst/>
              </a:prstGeom>
              <a:noFill/>
            </p:spPr>
            <p:txBody>
              <a:bodyPr wrap="none" rtlCol="0">
                <a:spAutoFit/>
              </a:bodyPr>
              <a:lstStyle/>
              <a:p>
                <a:r>
                  <a:rPr lang="en-US" dirty="0" smtClean="0">
                    <a:solidFill>
                      <a:schemeClr val="tx1">
                        <a:lumMod val="75000"/>
                        <a:lumOff val="25000"/>
                      </a:schemeClr>
                    </a:solidFill>
                    <a:latin typeface="Arial" charset="0"/>
                    <a:ea typeface="Arial" charset="0"/>
                    <a:cs typeface="Arial" charset="0"/>
                  </a:rPr>
                  <a:t>Poplar</a:t>
                </a:r>
                <a:endParaRPr lang="en-US" dirty="0">
                  <a:solidFill>
                    <a:schemeClr val="tx1">
                      <a:lumMod val="75000"/>
                      <a:lumOff val="25000"/>
                    </a:schemeClr>
                  </a:solidFill>
                  <a:latin typeface="Arial" charset="0"/>
                  <a:ea typeface="Arial" charset="0"/>
                  <a:cs typeface="Arial" charset="0"/>
                </a:endParaRPr>
              </a:p>
            </p:txBody>
          </p:sp>
          <p:cxnSp>
            <p:nvCxnSpPr>
              <p:cNvPr id="17" name="Straight Arrow Connector 16"/>
              <p:cNvCxnSpPr/>
              <p:nvPr/>
            </p:nvCxnSpPr>
            <p:spPr>
              <a:xfrm flipH="1">
                <a:off x="3008671" y="4521384"/>
                <a:ext cx="163671" cy="670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7080732" y="4152052"/>
              <a:ext cx="1467068" cy="1039380"/>
              <a:chOff x="7080732" y="4152052"/>
              <a:chExt cx="1467068" cy="1039380"/>
            </a:xfrm>
          </p:grpSpPr>
          <p:sp>
            <p:nvSpPr>
              <p:cNvPr id="5" name="TextBox 4"/>
              <p:cNvSpPr txBox="1"/>
              <p:nvPr/>
            </p:nvSpPr>
            <p:spPr>
              <a:xfrm>
                <a:off x="7080732" y="4152052"/>
                <a:ext cx="1467068" cy="369332"/>
              </a:xfrm>
              <a:prstGeom prst="rect">
                <a:avLst/>
              </a:prstGeom>
              <a:noFill/>
            </p:spPr>
            <p:txBody>
              <a:bodyPr wrap="none" rtlCol="0">
                <a:spAutoFit/>
              </a:bodyPr>
              <a:lstStyle/>
              <a:p>
                <a:r>
                  <a:rPr lang="en-US" dirty="0" smtClean="0">
                    <a:solidFill>
                      <a:schemeClr val="tx1">
                        <a:lumMod val="75000"/>
                        <a:lumOff val="25000"/>
                      </a:schemeClr>
                    </a:solidFill>
                    <a:latin typeface="Arial" charset="0"/>
                    <a:ea typeface="Arial" charset="0"/>
                    <a:cs typeface="Arial" charset="0"/>
                  </a:rPr>
                  <a:t>Subalpine fir</a:t>
                </a:r>
                <a:endParaRPr lang="en-US" dirty="0">
                  <a:solidFill>
                    <a:schemeClr val="tx1">
                      <a:lumMod val="75000"/>
                      <a:lumOff val="25000"/>
                    </a:schemeClr>
                  </a:solidFill>
                  <a:latin typeface="Arial" charset="0"/>
                  <a:ea typeface="Arial" charset="0"/>
                  <a:cs typeface="Arial" charset="0"/>
                </a:endParaRPr>
              </a:p>
            </p:txBody>
          </p:sp>
          <p:cxnSp>
            <p:nvCxnSpPr>
              <p:cNvPr id="20" name="Straight Arrow Connector 19"/>
              <p:cNvCxnSpPr/>
              <p:nvPr/>
            </p:nvCxnSpPr>
            <p:spPr>
              <a:xfrm flipH="1">
                <a:off x="7452851" y="4521384"/>
                <a:ext cx="163671" cy="670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4599350" y="1945288"/>
              <a:ext cx="2076702" cy="816357"/>
              <a:chOff x="4599350" y="1945288"/>
              <a:chExt cx="2076702" cy="816357"/>
            </a:xfrm>
          </p:grpSpPr>
          <p:sp>
            <p:nvSpPr>
              <p:cNvPr id="4" name="TextBox 3"/>
              <p:cNvSpPr txBox="1"/>
              <p:nvPr/>
            </p:nvSpPr>
            <p:spPr>
              <a:xfrm>
                <a:off x="4849911" y="2392313"/>
                <a:ext cx="1826141" cy="369332"/>
              </a:xfrm>
              <a:prstGeom prst="rect">
                <a:avLst/>
              </a:prstGeom>
              <a:noFill/>
            </p:spPr>
            <p:txBody>
              <a:bodyPr wrap="none" rtlCol="0">
                <a:spAutoFit/>
              </a:bodyPr>
              <a:lstStyle/>
              <a:p>
                <a:r>
                  <a:rPr lang="en-US" dirty="0" err="1" smtClean="0">
                    <a:solidFill>
                      <a:schemeClr val="tx1">
                        <a:lumMod val="75000"/>
                        <a:lumOff val="25000"/>
                      </a:schemeClr>
                    </a:solidFill>
                    <a:latin typeface="Arial" charset="0"/>
                    <a:ea typeface="Arial" charset="0"/>
                    <a:cs typeface="Arial" charset="0"/>
                  </a:rPr>
                  <a:t>Lodgepole</a:t>
                </a:r>
                <a:r>
                  <a:rPr lang="en-US" dirty="0" smtClean="0">
                    <a:solidFill>
                      <a:schemeClr val="tx1">
                        <a:lumMod val="75000"/>
                        <a:lumOff val="25000"/>
                      </a:schemeClr>
                    </a:solidFill>
                    <a:latin typeface="Arial" charset="0"/>
                    <a:ea typeface="Arial" charset="0"/>
                    <a:cs typeface="Arial" charset="0"/>
                  </a:rPr>
                  <a:t> pine </a:t>
                </a:r>
                <a:endParaRPr lang="en-US" dirty="0">
                  <a:solidFill>
                    <a:schemeClr val="tx1">
                      <a:lumMod val="75000"/>
                      <a:lumOff val="25000"/>
                    </a:schemeClr>
                  </a:solidFill>
                  <a:latin typeface="Arial" charset="0"/>
                  <a:ea typeface="Arial" charset="0"/>
                  <a:cs typeface="Arial" charset="0"/>
                </a:endParaRPr>
              </a:p>
            </p:txBody>
          </p:sp>
          <p:cxnSp>
            <p:nvCxnSpPr>
              <p:cNvPr id="21" name="Straight Arrow Connector 20"/>
              <p:cNvCxnSpPr/>
              <p:nvPr/>
            </p:nvCxnSpPr>
            <p:spPr>
              <a:xfrm flipH="1" flipV="1">
                <a:off x="4599350" y="1945288"/>
                <a:ext cx="464841" cy="4803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800401" y="2650796"/>
              <a:ext cx="2031370" cy="577425"/>
              <a:chOff x="2800401" y="2650796"/>
              <a:chExt cx="2031370" cy="577425"/>
            </a:xfrm>
          </p:grpSpPr>
          <p:sp>
            <p:nvSpPr>
              <p:cNvPr id="9" name="TextBox 8"/>
              <p:cNvSpPr txBox="1"/>
              <p:nvPr/>
            </p:nvSpPr>
            <p:spPr>
              <a:xfrm>
                <a:off x="3172342" y="2858889"/>
                <a:ext cx="1659429" cy="369332"/>
              </a:xfrm>
              <a:prstGeom prst="rect">
                <a:avLst/>
              </a:prstGeom>
              <a:noFill/>
            </p:spPr>
            <p:txBody>
              <a:bodyPr wrap="none" rtlCol="0">
                <a:spAutoFit/>
              </a:bodyPr>
              <a:lstStyle/>
              <a:p>
                <a:r>
                  <a:rPr lang="en-US" dirty="0" smtClean="0">
                    <a:solidFill>
                      <a:schemeClr val="tx1">
                        <a:lumMod val="75000"/>
                        <a:lumOff val="25000"/>
                      </a:schemeClr>
                    </a:solidFill>
                    <a:latin typeface="Arial" charset="0"/>
                    <a:ea typeface="Arial" charset="0"/>
                    <a:cs typeface="Arial" charset="0"/>
                  </a:rPr>
                  <a:t>Interior spruce</a:t>
                </a:r>
                <a:endParaRPr lang="en-US" dirty="0">
                  <a:solidFill>
                    <a:schemeClr val="tx1">
                      <a:lumMod val="75000"/>
                      <a:lumOff val="25000"/>
                    </a:schemeClr>
                  </a:solidFill>
                  <a:latin typeface="Arial" charset="0"/>
                  <a:ea typeface="Arial" charset="0"/>
                  <a:cs typeface="Arial" charset="0"/>
                </a:endParaRPr>
              </a:p>
            </p:txBody>
          </p:sp>
          <p:cxnSp>
            <p:nvCxnSpPr>
              <p:cNvPr id="22" name="Straight Arrow Connector 21"/>
              <p:cNvCxnSpPr/>
              <p:nvPr/>
            </p:nvCxnSpPr>
            <p:spPr>
              <a:xfrm flipH="1" flipV="1">
                <a:off x="2800401" y="2650796"/>
                <a:ext cx="371941" cy="344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5" name="Title 1"/>
          <p:cNvSpPr txBox="1">
            <a:spLocks/>
          </p:cNvSpPr>
          <p:nvPr/>
        </p:nvSpPr>
        <p:spPr>
          <a:xfrm>
            <a:off x="616041" y="300968"/>
            <a:ext cx="803821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smtClean="0">
                <a:solidFill>
                  <a:srgbClr val="005581"/>
                </a:solidFill>
                <a:latin typeface="Arial" charset="0"/>
                <a:ea typeface="Arial" charset="0"/>
                <a:cs typeface="Arial" charset="0"/>
              </a:rPr>
              <a:t>Post-MPB in Southern Alberta</a:t>
            </a:r>
            <a:endParaRPr lang="en-US" sz="4000" b="1" dirty="0">
              <a:solidFill>
                <a:srgbClr val="005581"/>
              </a:solidFill>
              <a:latin typeface="Arial" charset="0"/>
              <a:ea typeface="Arial" charset="0"/>
              <a:cs typeface="Arial" charset="0"/>
            </a:endParaRPr>
          </a:p>
        </p:txBody>
      </p:sp>
      <p:sp>
        <p:nvSpPr>
          <p:cNvPr id="18" name="TextBox 17"/>
          <p:cNvSpPr txBox="1"/>
          <p:nvPr/>
        </p:nvSpPr>
        <p:spPr>
          <a:xfrm>
            <a:off x="653112" y="6193335"/>
            <a:ext cx="3554178" cy="461665"/>
          </a:xfrm>
          <a:prstGeom prst="rect">
            <a:avLst/>
          </a:prstGeom>
          <a:noFill/>
        </p:spPr>
        <p:txBody>
          <a:bodyPr wrap="none" rtlCol="0">
            <a:spAutoFit/>
          </a:bodyPr>
          <a:lstStyle/>
          <a:p>
            <a:r>
              <a:rPr lang="en-US" sz="2400" b="1" dirty="0" smtClean="0">
                <a:solidFill>
                  <a:srgbClr val="FFB511"/>
                </a:solidFill>
                <a:latin typeface="Arial" charset="0"/>
                <a:ea typeface="Arial" charset="0"/>
                <a:cs typeface="Arial" charset="0"/>
              </a:rPr>
              <a:t>93% </a:t>
            </a:r>
            <a:r>
              <a:rPr lang="en-US" sz="2400" dirty="0" err="1" smtClean="0">
                <a:solidFill>
                  <a:schemeClr val="tx1">
                    <a:lumMod val="75000"/>
                    <a:lumOff val="25000"/>
                  </a:schemeClr>
                </a:solidFill>
                <a:latin typeface="Arial" charset="0"/>
                <a:ea typeface="Arial" charset="0"/>
                <a:cs typeface="Arial" charset="0"/>
              </a:rPr>
              <a:t>Overstory</a:t>
            </a:r>
            <a:r>
              <a:rPr lang="en-US" sz="2400" dirty="0" smtClean="0">
                <a:solidFill>
                  <a:schemeClr val="tx1">
                    <a:lumMod val="75000"/>
                    <a:lumOff val="25000"/>
                  </a:schemeClr>
                </a:solidFill>
                <a:latin typeface="Arial" charset="0"/>
                <a:ea typeface="Arial" charset="0"/>
                <a:cs typeface="Arial" charset="0"/>
              </a:rPr>
              <a:t> Mortality </a:t>
            </a:r>
            <a:endParaRPr lang="en-US" sz="2400" dirty="0">
              <a:solidFill>
                <a:schemeClr val="tx1">
                  <a:lumMod val="75000"/>
                  <a:lumOff val="25000"/>
                </a:schemeClr>
              </a:solidFill>
              <a:latin typeface="Arial" charset="0"/>
              <a:ea typeface="Arial" charset="0"/>
              <a:cs typeface="Arial" charset="0"/>
            </a:endParaRPr>
          </a:p>
        </p:txBody>
      </p:sp>
      <p:sp>
        <p:nvSpPr>
          <p:cNvPr id="27" name="TextBox 26"/>
          <p:cNvSpPr txBox="1"/>
          <p:nvPr/>
        </p:nvSpPr>
        <p:spPr>
          <a:xfrm>
            <a:off x="6042548" y="6384119"/>
            <a:ext cx="2403222" cy="307777"/>
          </a:xfrm>
          <a:prstGeom prst="rect">
            <a:avLst/>
          </a:prstGeom>
          <a:noFill/>
        </p:spPr>
        <p:txBody>
          <a:bodyPr wrap="none" rtlCol="0">
            <a:spAutoFit/>
          </a:bodyPr>
          <a:lstStyle/>
          <a:p>
            <a:r>
              <a:rPr lang="en-US" sz="1400" dirty="0" smtClean="0">
                <a:solidFill>
                  <a:srgbClr val="1295D8"/>
                </a:solidFill>
                <a:latin typeface="Arial" charset="0"/>
                <a:ea typeface="Arial" charset="0"/>
                <a:cs typeface="Arial" charset="0"/>
              </a:rPr>
              <a:t>Axelson et al. in preparation</a:t>
            </a:r>
            <a:endParaRPr lang="en-US" sz="1400" dirty="0">
              <a:solidFill>
                <a:srgbClr val="1295D8"/>
              </a:solidFill>
              <a:latin typeface="Arial" charset="0"/>
              <a:ea typeface="Arial" charset="0"/>
              <a:cs typeface="Arial" charset="0"/>
            </a:endParaRPr>
          </a:p>
        </p:txBody>
      </p:sp>
    </p:spTree>
    <p:extLst>
      <p:ext uri="{BB962C8B-B14F-4D97-AF65-F5344CB8AC3E}">
        <p14:creationId xmlns:p14="http://schemas.microsoft.com/office/powerpoint/2010/main" val="343278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72644" y="1491714"/>
            <a:ext cx="7967662" cy="4729163"/>
          </a:xfrm>
        </p:spPr>
        <p:txBody>
          <a:bodyPr>
            <a:normAutofit fontScale="92500" lnSpcReduction="10000"/>
          </a:bodyPr>
          <a:lstStyle/>
          <a:p>
            <a:pPr marL="0" indent="0">
              <a:spcAft>
                <a:spcPts val="500"/>
              </a:spcAft>
              <a:buNone/>
            </a:pPr>
            <a:r>
              <a:rPr lang="en-US" sz="2800" dirty="0" err="1">
                <a:solidFill>
                  <a:schemeClr val="tx1">
                    <a:lumMod val="75000"/>
                    <a:lumOff val="25000"/>
                  </a:schemeClr>
                </a:solidFill>
                <a:latin typeface="Arial" charset="0"/>
                <a:ea typeface="Arial" charset="0"/>
                <a:cs typeface="Arial" charset="0"/>
              </a:rPr>
              <a:t>Waterton</a:t>
            </a:r>
            <a:r>
              <a:rPr lang="en-US" sz="2800" dirty="0">
                <a:solidFill>
                  <a:schemeClr val="tx1">
                    <a:lumMod val="75000"/>
                    <a:lumOff val="25000"/>
                  </a:schemeClr>
                </a:solidFill>
                <a:latin typeface="Arial" charset="0"/>
                <a:ea typeface="Arial" charset="0"/>
                <a:cs typeface="Arial" charset="0"/>
              </a:rPr>
              <a:t> Lakes National Park </a:t>
            </a:r>
            <a:r>
              <a:rPr lang="en-US" sz="2800" dirty="0">
                <a:solidFill>
                  <a:srgbClr val="1295D8"/>
                </a:solidFill>
                <a:latin typeface="Arial" charset="0"/>
                <a:ea typeface="Arial" charset="0"/>
                <a:cs typeface="Arial" charset="0"/>
              </a:rPr>
              <a:t>30 years </a:t>
            </a:r>
            <a:r>
              <a:rPr lang="en-US" sz="2800" dirty="0">
                <a:solidFill>
                  <a:schemeClr val="tx1">
                    <a:lumMod val="75000"/>
                    <a:lumOff val="25000"/>
                  </a:schemeClr>
                </a:solidFill>
                <a:latin typeface="Arial" charset="0"/>
                <a:ea typeface="Arial" charset="0"/>
                <a:cs typeface="Arial" charset="0"/>
              </a:rPr>
              <a:t>after mountain pine beetle </a:t>
            </a:r>
            <a:r>
              <a:rPr lang="en-US" sz="2800" dirty="0" smtClean="0">
                <a:solidFill>
                  <a:schemeClr val="tx1">
                    <a:lumMod val="75000"/>
                    <a:lumOff val="25000"/>
                  </a:schemeClr>
                </a:solidFill>
                <a:latin typeface="Arial" charset="0"/>
                <a:ea typeface="Arial" charset="0"/>
                <a:cs typeface="Arial" charset="0"/>
              </a:rPr>
              <a:t>outbreak </a:t>
            </a:r>
            <a:r>
              <a:rPr lang="en-US" sz="2800" dirty="0">
                <a:solidFill>
                  <a:schemeClr val="tx1">
                    <a:lumMod val="75000"/>
                    <a:lumOff val="25000"/>
                  </a:schemeClr>
                </a:solidFill>
                <a:latin typeface="Arial" charset="0"/>
                <a:ea typeface="Arial" charset="0"/>
                <a:cs typeface="Arial" charset="0"/>
              </a:rPr>
              <a:t>demonstrates resilience: </a:t>
            </a:r>
            <a:endParaRPr lang="en-US" sz="2800" dirty="0" smtClean="0">
              <a:solidFill>
                <a:schemeClr val="tx1">
                  <a:lumMod val="75000"/>
                  <a:lumOff val="25000"/>
                </a:schemeClr>
              </a:solidFill>
              <a:latin typeface="Arial" charset="0"/>
              <a:ea typeface="Arial" charset="0"/>
              <a:cs typeface="Arial" charset="0"/>
            </a:endParaRPr>
          </a:p>
          <a:p>
            <a:pPr marL="371475" indent="-320675">
              <a:spcAft>
                <a:spcPts val="500"/>
              </a:spcAft>
              <a:buFont typeface="Arial" charset="0"/>
              <a:buChar char="•"/>
            </a:pPr>
            <a:r>
              <a:rPr lang="en-US" sz="2400" dirty="0" smtClean="0">
                <a:solidFill>
                  <a:schemeClr val="tx1">
                    <a:lumMod val="75000"/>
                    <a:lumOff val="25000"/>
                  </a:schemeClr>
                </a:solidFill>
                <a:latin typeface="Arial" charset="0"/>
                <a:ea typeface="Arial" charset="0"/>
                <a:cs typeface="Arial" charset="0"/>
              </a:rPr>
              <a:t>Changes </a:t>
            </a:r>
            <a:r>
              <a:rPr lang="en-US" sz="2400" dirty="0">
                <a:solidFill>
                  <a:schemeClr val="tx1">
                    <a:lumMod val="75000"/>
                    <a:lumOff val="25000"/>
                  </a:schemeClr>
                </a:solidFill>
                <a:latin typeface="Arial" charset="0"/>
                <a:ea typeface="Arial" charset="0"/>
                <a:cs typeface="Arial" charset="0"/>
              </a:rPr>
              <a:t>in both stand composition and structure </a:t>
            </a:r>
            <a:r>
              <a:rPr lang="en-US" sz="2400" dirty="0" smtClean="0">
                <a:solidFill>
                  <a:schemeClr val="tx1">
                    <a:lumMod val="75000"/>
                    <a:lumOff val="25000"/>
                  </a:schemeClr>
                </a:solidFill>
                <a:latin typeface="Arial" charset="0"/>
                <a:ea typeface="Arial" charset="0"/>
                <a:cs typeface="Arial" charset="0"/>
              </a:rPr>
              <a:t>– greater </a:t>
            </a:r>
            <a:r>
              <a:rPr lang="en-US" sz="2400" b="1" dirty="0" smtClean="0">
                <a:solidFill>
                  <a:srgbClr val="FFB511"/>
                </a:solidFill>
                <a:latin typeface="Arial" charset="0"/>
                <a:ea typeface="Arial" charset="0"/>
                <a:cs typeface="Arial" charset="0"/>
              </a:rPr>
              <a:t>heterogeneity</a:t>
            </a:r>
          </a:p>
          <a:p>
            <a:pPr marL="371475" indent="-320675">
              <a:spcAft>
                <a:spcPts val="500"/>
              </a:spcAft>
              <a:buFont typeface="Arial" charset="0"/>
              <a:buChar char="•"/>
            </a:pPr>
            <a:r>
              <a:rPr lang="en-US" sz="2400" dirty="0" smtClean="0">
                <a:solidFill>
                  <a:schemeClr val="tx1">
                    <a:lumMod val="75000"/>
                    <a:lumOff val="25000"/>
                  </a:schemeClr>
                </a:solidFill>
                <a:latin typeface="Arial" charset="0"/>
                <a:ea typeface="Arial" charset="0"/>
                <a:cs typeface="Arial" charset="0"/>
              </a:rPr>
              <a:t>Higher </a:t>
            </a:r>
            <a:r>
              <a:rPr lang="en-US" sz="2400" dirty="0">
                <a:solidFill>
                  <a:schemeClr val="tx1">
                    <a:lumMod val="75000"/>
                    <a:lumOff val="25000"/>
                  </a:schemeClr>
                </a:solidFill>
                <a:latin typeface="Arial" charset="0"/>
                <a:ea typeface="Arial" charset="0"/>
                <a:cs typeface="Arial" charset="0"/>
              </a:rPr>
              <a:t>components of non-pine species </a:t>
            </a:r>
            <a:r>
              <a:rPr lang="en-US" sz="2400" dirty="0" smtClean="0">
                <a:solidFill>
                  <a:schemeClr val="tx1">
                    <a:lumMod val="75000"/>
                    <a:lumOff val="25000"/>
                  </a:schemeClr>
                </a:solidFill>
                <a:latin typeface="Arial" charset="0"/>
                <a:ea typeface="Arial" charset="0"/>
                <a:cs typeface="Arial" charset="0"/>
              </a:rPr>
              <a:t>- subalpine </a:t>
            </a:r>
            <a:r>
              <a:rPr lang="en-US" sz="2400" dirty="0">
                <a:solidFill>
                  <a:schemeClr val="tx1">
                    <a:lumMod val="75000"/>
                    <a:lumOff val="25000"/>
                  </a:schemeClr>
                </a:solidFill>
                <a:latin typeface="Arial" charset="0"/>
                <a:ea typeface="Arial" charset="0"/>
                <a:cs typeface="Arial" charset="0"/>
              </a:rPr>
              <a:t>fir, white spruce, balsam </a:t>
            </a:r>
            <a:r>
              <a:rPr lang="en-US" sz="2400" dirty="0" smtClean="0">
                <a:solidFill>
                  <a:schemeClr val="tx1">
                    <a:lumMod val="75000"/>
                    <a:lumOff val="25000"/>
                  </a:schemeClr>
                </a:solidFill>
                <a:latin typeface="Arial" charset="0"/>
                <a:ea typeface="Arial" charset="0"/>
                <a:cs typeface="Arial" charset="0"/>
              </a:rPr>
              <a:t>poplar</a:t>
            </a:r>
          </a:p>
          <a:p>
            <a:pPr marL="371475" indent="-320675">
              <a:spcAft>
                <a:spcPts val="500"/>
              </a:spcAft>
              <a:buFont typeface="Arial" charset="0"/>
              <a:buChar char="•"/>
            </a:pPr>
            <a:r>
              <a:rPr lang="en-US" sz="2400" dirty="0" smtClean="0">
                <a:solidFill>
                  <a:schemeClr val="tx1">
                    <a:lumMod val="75000"/>
                    <a:lumOff val="25000"/>
                  </a:schemeClr>
                </a:solidFill>
                <a:latin typeface="Arial" charset="0"/>
                <a:ea typeface="Arial" charset="0"/>
                <a:cs typeface="Arial" charset="0"/>
              </a:rPr>
              <a:t>Greater </a:t>
            </a:r>
            <a:r>
              <a:rPr lang="en-US" sz="2400" dirty="0">
                <a:solidFill>
                  <a:schemeClr val="tx1">
                    <a:lumMod val="75000"/>
                    <a:lumOff val="25000"/>
                  </a:schemeClr>
                </a:solidFill>
                <a:latin typeface="Arial" charset="0"/>
                <a:ea typeface="Arial" charset="0"/>
                <a:cs typeface="Arial" charset="0"/>
              </a:rPr>
              <a:t>variety of stand structures due to canopy mortality, </a:t>
            </a:r>
            <a:r>
              <a:rPr lang="en-US" sz="2400" dirty="0" smtClean="0">
                <a:solidFill>
                  <a:schemeClr val="tx1">
                    <a:lumMod val="75000"/>
                    <a:lumOff val="25000"/>
                  </a:schemeClr>
                </a:solidFill>
                <a:latin typeface="Arial" charset="0"/>
                <a:ea typeface="Arial" charset="0"/>
                <a:cs typeface="Arial" charset="0"/>
              </a:rPr>
              <a:t>tree fall, and regeneration</a:t>
            </a:r>
          </a:p>
          <a:p>
            <a:pPr marL="371475" indent="-320675">
              <a:spcAft>
                <a:spcPts val="500"/>
              </a:spcAft>
              <a:buFont typeface="Arial" charset="0"/>
              <a:buChar char="•"/>
            </a:pPr>
            <a:r>
              <a:rPr lang="en-US" sz="2400" dirty="0" smtClean="0">
                <a:solidFill>
                  <a:srgbClr val="1295D8"/>
                </a:solidFill>
                <a:latin typeface="Arial" charset="0"/>
                <a:ea typeface="Arial" charset="0"/>
                <a:cs typeface="Arial" charset="0"/>
              </a:rPr>
              <a:t>Reduced probability </a:t>
            </a:r>
            <a:r>
              <a:rPr lang="en-US" sz="2400" dirty="0">
                <a:solidFill>
                  <a:schemeClr val="tx1">
                    <a:lumMod val="75000"/>
                    <a:lumOff val="25000"/>
                  </a:schemeClr>
                </a:solidFill>
                <a:latin typeface="Arial" charset="0"/>
                <a:ea typeface="Arial" charset="0"/>
                <a:cs typeface="Arial" charset="0"/>
              </a:rPr>
              <a:t>of severe mountain pine beetle outbreaks spreading across the landscape in the </a:t>
            </a:r>
            <a:r>
              <a:rPr lang="en-US" sz="2400" dirty="0" smtClean="0">
                <a:solidFill>
                  <a:schemeClr val="tx1">
                    <a:lumMod val="75000"/>
                    <a:lumOff val="25000"/>
                  </a:schemeClr>
                </a:solidFill>
                <a:latin typeface="Arial" charset="0"/>
                <a:ea typeface="Arial" charset="0"/>
                <a:cs typeface="Arial" charset="0"/>
              </a:rPr>
              <a:t>future due to species shifts</a:t>
            </a:r>
            <a:endParaRPr lang="en-US" sz="2400" dirty="0">
              <a:solidFill>
                <a:schemeClr val="tx1">
                  <a:lumMod val="75000"/>
                  <a:lumOff val="25000"/>
                </a:schemeClr>
              </a:solidFill>
              <a:latin typeface="Arial" charset="0"/>
              <a:ea typeface="Arial" charset="0"/>
              <a:cs typeface="Arial" charset="0"/>
            </a:endParaRPr>
          </a:p>
          <a:p>
            <a:pPr marL="371475" indent="-320675">
              <a:buFont typeface="Arial" charset="0"/>
              <a:buChar char="•"/>
            </a:pPr>
            <a:endParaRPr lang="en-US" altLang="x-none" dirty="0"/>
          </a:p>
          <a:p>
            <a:endParaRPr lang="en-US" dirty="0"/>
          </a:p>
          <a:p>
            <a:endParaRPr lang="en-US" dirty="0"/>
          </a:p>
        </p:txBody>
      </p:sp>
      <p:sp>
        <p:nvSpPr>
          <p:cNvPr id="5" name="Title 1"/>
          <p:cNvSpPr txBox="1">
            <a:spLocks/>
          </p:cNvSpPr>
          <p:nvPr/>
        </p:nvSpPr>
        <p:spPr>
          <a:xfrm>
            <a:off x="587465" y="300968"/>
            <a:ext cx="803821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005581"/>
                </a:solidFill>
                <a:latin typeface="Arial" charset="0"/>
                <a:ea typeface="Arial" charset="0"/>
                <a:cs typeface="Arial" charset="0"/>
              </a:rPr>
              <a:t>Post-MPB in Southern Alberta</a:t>
            </a:r>
            <a:endParaRPr lang="en-US" sz="4000" b="1" dirty="0">
              <a:solidFill>
                <a:srgbClr val="005581"/>
              </a:solidFill>
              <a:latin typeface="Arial" charset="0"/>
              <a:ea typeface="Arial" charset="0"/>
              <a:cs typeface="Arial" charset="0"/>
            </a:endParaRPr>
          </a:p>
        </p:txBody>
      </p:sp>
    </p:spTree>
    <p:extLst>
      <p:ext uri="{BB962C8B-B14F-4D97-AF65-F5344CB8AC3E}">
        <p14:creationId xmlns:p14="http://schemas.microsoft.com/office/powerpoint/2010/main" val="7780152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367" y="300396"/>
            <a:ext cx="8001871" cy="1143000"/>
          </a:xfrm>
        </p:spPr>
        <p:txBody>
          <a:bodyPr>
            <a:noAutofit/>
          </a:bodyPr>
          <a:lstStyle/>
          <a:p>
            <a:pPr algn="l"/>
            <a:r>
              <a:rPr lang="en-US" sz="4000" b="1" dirty="0" smtClean="0">
                <a:solidFill>
                  <a:schemeClr val="accent1">
                    <a:lumMod val="75000"/>
                  </a:schemeClr>
                </a:solidFill>
                <a:latin typeface="Arial"/>
                <a:cs typeface="Arial"/>
              </a:rPr>
              <a:t>California Mortality – Caveats!</a:t>
            </a:r>
            <a:endParaRPr lang="en-CA" sz="4000" b="1" dirty="0">
              <a:solidFill>
                <a:schemeClr val="accent1">
                  <a:lumMod val="75000"/>
                </a:schemeClr>
              </a:solidFill>
              <a:latin typeface="Arial"/>
              <a:cs typeface="Arial"/>
            </a:endParaRPr>
          </a:p>
        </p:txBody>
      </p:sp>
      <p:sp>
        <p:nvSpPr>
          <p:cNvPr id="3" name="Content Placeholder 2"/>
          <p:cNvSpPr>
            <a:spLocks noGrp="1"/>
          </p:cNvSpPr>
          <p:nvPr>
            <p:ph idx="1"/>
          </p:nvPr>
        </p:nvSpPr>
        <p:spPr>
          <a:xfrm>
            <a:off x="663076" y="1311624"/>
            <a:ext cx="8229600" cy="5328592"/>
          </a:xfrm>
        </p:spPr>
        <p:txBody>
          <a:bodyPr>
            <a:normAutofit/>
          </a:bodyPr>
          <a:lstStyle/>
          <a:p>
            <a:r>
              <a:rPr lang="en-CA" sz="2800" dirty="0" smtClean="0">
                <a:solidFill>
                  <a:schemeClr val="tx1">
                    <a:lumMod val="75000"/>
                    <a:lumOff val="25000"/>
                  </a:schemeClr>
                </a:solidFill>
                <a:latin typeface="Arial"/>
                <a:cs typeface="Arial"/>
              </a:rPr>
              <a:t>Even in the absence of drought tree mortality is likely to continue - </a:t>
            </a:r>
            <a:r>
              <a:rPr lang="en-CA" sz="2800" b="1" dirty="0" smtClean="0">
                <a:solidFill>
                  <a:srgbClr val="FFB511"/>
                </a:solidFill>
                <a:latin typeface="Arial"/>
                <a:cs typeface="Arial"/>
              </a:rPr>
              <a:t>legacy effects </a:t>
            </a:r>
            <a:r>
              <a:rPr lang="en-CA" sz="2800" dirty="0" smtClean="0">
                <a:solidFill>
                  <a:schemeClr val="tx1">
                    <a:lumMod val="75000"/>
                    <a:lumOff val="25000"/>
                  </a:schemeClr>
                </a:solidFill>
                <a:latin typeface="Arial"/>
                <a:cs typeface="Arial"/>
              </a:rPr>
              <a:t>of drought and continued bark beetle pressure</a:t>
            </a:r>
          </a:p>
          <a:p>
            <a:pPr>
              <a:spcAft>
                <a:spcPts val="400"/>
              </a:spcAft>
            </a:pPr>
            <a:r>
              <a:rPr lang="en-CA" sz="2800" dirty="0" smtClean="0">
                <a:solidFill>
                  <a:schemeClr val="tx1">
                    <a:lumMod val="75000"/>
                    <a:lumOff val="25000"/>
                  </a:schemeClr>
                </a:solidFill>
                <a:latin typeface="Arial"/>
                <a:cs typeface="Arial"/>
              </a:rPr>
              <a:t>Unknowns - </a:t>
            </a:r>
          </a:p>
          <a:p>
            <a:pPr marL="854075" lvl="1" indent="-396875">
              <a:spcAft>
                <a:spcPts val="400"/>
              </a:spcAft>
              <a:buFont typeface="Wingdings" charset="2"/>
              <a:buChar char="Ø"/>
            </a:pPr>
            <a:r>
              <a:rPr lang="en-CA" sz="2400" dirty="0" smtClean="0">
                <a:solidFill>
                  <a:schemeClr val="tx1">
                    <a:lumMod val="75000"/>
                    <a:lumOff val="25000"/>
                  </a:schemeClr>
                </a:solidFill>
                <a:latin typeface="Arial"/>
                <a:cs typeface="Arial"/>
              </a:rPr>
              <a:t>Loss of ponderosa pine at lower elevations?</a:t>
            </a:r>
          </a:p>
          <a:p>
            <a:pPr marL="854075" lvl="1" indent="-396875">
              <a:spcAft>
                <a:spcPts val="400"/>
              </a:spcAft>
              <a:buFont typeface="Wingdings" charset="2"/>
              <a:buChar char="Ø"/>
            </a:pPr>
            <a:r>
              <a:rPr lang="en-CA" sz="2400" dirty="0">
                <a:solidFill>
                  <a:schemeClr val="tx1">
                    <a:lumMod val="75000"/>
                    <a:lumOff val="25000"/>
                  </a:schemeClr>
                </a:solidFill>
                <a:latin typeface="Arial"/>
                <a:cs typeface="Arial"/>
              </a:rPr>
              <a:t>Conversion to other forest types or </a:t>
            </a:r>
            <a:r>
              <a:rPr lang="en-CA" sz="2400" dirty="0">
                <a:solidFill>
                  <a:srgbClr val="1295D8"/>
                </a:solidFill>
                <a:latin typeface="Arial"/>
                <a:cs typeface="Arial"/>
              </a:rPr>
              <a:t>shrubs</a:t>
            </a:r>
            <a:r>
              <a:rPr lang="en-CA" sz="2400" dirty="0" smtClean="0">
                <a:solidFill>
                  <a:schemeClr val="tx1">
                    <a:lumMod val="75000"/>
                    <a:lumOff val="25000"/>
                  </a:schemeClr>
                </a:solidFill>
                <a:latin typeface="Arial"/>
                <a:cs typeface="Arial"/>
              </a:rPr>
              <a:t>?</a:t>
            </a:r>
          </a:p>
          <a:p>
            <a:pPr marL="854075" lvl="1" indent="-396875">
              <a:spcAft>
                <a:spcPts val="400"/>
              </a:spcAft>
              <a:buFont typeface="Wingdings" charset="2"/>
              <a:buChar char="Ø"/>
            </a:pPr>
            <a:r>
              <a:rPr lang="en-CA" sz="2400" dirty="0" smtClean="0">
                <a:solidFill>
                  <a:schemeClr val="tx1">
                    <a:lumMod val="75000"/>
                    <a:lumOff val="25000"/>
                  </a:schemeClr>
                </a:solidFill>
                <a:latin typeface="Arial"/>
                <a:cs typeface="Arial"/>
              </a:rPr>
              <a:t>Will </a:t>
            </a:r>
            <a:r>
              <a:rPr lang="en-CA" sz="2400" dirty="0" smtClean="0">
                <a:solidFill>
                  <a:srgbClr val="1295D8"/>
                </a:solidFill>
                <a:latin typeface="Arial"/>
                <a:cs typeface="Arial"/>
              </a:rPr>
              <a:t>pine</a:t>
            </a:r>
            <a:r>
              <a:rPr lang="en-CA" sz="2400" dirty="0" smtClean="0">
                <a:solidFill>
                  <a:schemeClr val="tx1">
                    <a:lumMod val="75000"/>
                    <a:lumOff val="25000"/>
                  </a:schemeClr>
                </a:solidFill>
                <a:latin typeface="Arial"/>
                <a:cs typeface="Arial"/>
              </a:rPr>
              <a:t> species across affected areas regenerate?</a:t>
            </a:r>
          </a:p>
          <a:p>
            <a:pPr marL="854075" lvl="1" indent="-396875">
              <a:spcAft>
                <a:spcPts val="400"/>
              </a:spcAft>
              <a:buFont typeface="Wingdings" charset="2"/>
              <a:buChar char="Ø"/>
            </a:pPr>
            <a:r>
              <a:rPr lang="en-CA" sz="2400" dirty="0" smtClean="0">
                <a:solidFill>
                  <a:schemeClr val="tx1">
                    <a:lumMod val="75000"/>
                    <a:lumOff val="25000"/>
                  </a:schemeClr>
                </a:solidFill>
                <a:latin typeface="Arial"/>
                <a:cs typeface="Arial"/>
              </a:rPr>
              <a:t>Lag </a:t>
            </a:r>
            <a:r>
              <a:rPr lang="en-CA" sz="2400" dirty="0">
                <a:solidFill>
                  <a:schemeClr val="tx1">
                    <a:lumMod val="75000"/>
                    <a:lumOff val="25000"/>
                  </a:schemeClr>
                </a:solidFill>
                <a:latin typeface="Arial"/>
                <a:cs typeface="Arial"/>
              </a:rPr>
              <a:t>between tree mortality and tree fall </a:t>
            </a:r>
            <a:r>
              <a:rPr lang="en-CA" sz="2400" dirty="0" smtClean="0">
                <a:solidFill>
                  <a:schemeClr val="tx1">
                    <a:lumMod val="75000"/>
                    <a:lumOff val="25000"/>
                  </a:schemeClr>
                </a:solidFill>
                <a:latin typeface="Arial"/>
                <a:cs typeface="Arial"/>
              </a:rPr>
              <a:t>down - how </a:t>
            </a:r>
            <a:r>
              <a:rPr lang="en-CA" sz="2400" dirty="0">
                <a:solidFill>
                  <a:schemeClr val="tx1">
                    <a:lumMod val="75000"/>
                    <a:lumOff val="25000"/>
                  </a:schemeClr>
                </a:solidFill>
                <a:latin typeface="Arial"/>
                <a:cs typeface="Arial"/>
              </a:rPr>
              <a:t>long for the </a:t>
            </a:r>
            <a:r>
              <a:rPr lang="en-CA" sz="2400" dirty="0">
                <a:solidFill>
                  <a:srgbClr val="1295D8"/>
                </a:solidFill>
                <a:latin typeface="Arial"/>
                <a:cs typeface="Arial"/>
              </a:rPr>
              <a:t>canopy</a:t>
            </a:r>
            <a:r>
              <a:rPr lang="en-CA" sz="2400" dirty="0">
                <a:solidFill>
                  <a:schemeClr val="tx1">
                    <a:lumMod val="75000"/>
                    <a:lumOff val="25000"/>
                  </a:schemeClr>
                </a:solidFill>
                <a:latin typeface="Arial"/>
                <a:cs typeface="Arial"/>
              </a:rPr>
              <a:t> to open up? </a:t>
            </a:r>
            <a:endParaRPr lang="en-CA" sz="2400" dirty="0" smtClean="0">
              <a:solidFill>
                <a:schemeClr val="tx1">
                  <a:lumMod val="75000"/>
                  <a:lumOff val="25000"/>
                </a:schemeClr>
              </a:solidFill>
              <a:latin typeface="Arial"/>
              <a:cs typeface="Arial"/>
            </a:endParaRPr>
          </a:p>
          <a:p>
            <a:pPr marL="854075" lvl="1" indent="-396875">
              <a:spcAft>
                <a:spcPts val="400"/>
              </a:spcAft>
              <a:buFont typeface="Wingdings" charset="2"/>
              <a:buChar char="Ø"/>
            </a:pPr>
            <a:r>
              <a:rPr lang="en-CA" sz="2400" dirty="0" smtClean="0">
                <a:solidFill>
                  <a:schemeClr val="tx1">
                    <a:lumMod val="75000"/>
                    <a:lumOff val="25000"/>
                  </a:schemeClr>
                </a:solidFill>
                <a:latin typeface="Arial"/>
                <a:cs typeface="Arial"/>
              </a:rPr>
              <a:t>Fuels – will accumulation </a:t>
            </a:r>
            <a:r>
              <a:rPr lang="en-CA" sz="2400" dirty="0" smtClean="0">
                <a:solidFill>
                  <a:srgbClr val="1295D8"/>
                </a:solidFill>
                <a:latin typeface="Arial"/>
                <a:cs typeface="Arial"/>
              </a:rPr>
              <a:t>change fire </a:t>
            </a:r>
            <a:r>
              <a:rPr lang="en-CA" sz="2400" dirty="0" smtClean="0">
                <a:solidFill>
                  <a:schemeClr val="tx1">
                    <a:lumMod val="75000"/>
                    <a:lumOff val="25000"/>
                  </a:schemeClr>
                </a:solidFill>
                <a:latin typeface="Arial"/>
                <a:cs typeface="Arial"/>
              </a:rPr>
              <a:t>behavior and or impede regeneration? </a:t>
            </a:r>
          </a:p>
        </p:txBody>
      </p:sp>
    </p:spTree>
    <p:extLst>
      <p:ext uri="{BB962C8B-B14F-4D97-AF65-F5344CB8AC3E}">
        <p14:creationId xmlns:p14="http://schemas.microsoft.com/office/powerpoint/2010/main" val="12283969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489" y="274638"/>
            <a:ext cx="8229600" cy="1143000"/>
          </a:xfrm>
        </p:spPr>
        <p:txBody>
          <a:bodyPr>
            <a:normAutofit/>
          </a:bodyPr>
          <a:lstStyle/>
          <a:p>
            <a:pPr algn="l"/>
            <a:r>
              <a:rPr lang="en-US" sz="4000" b="1" dirty="0" smtClean="0">
                <a:solidFill>
                  <a:srgbClr val="005581"/>
                </a:solidFill>
                <a:latin typeface="Arial" charset="0"/>
                <a:ea typeface="Arial" charset="0"/>
                <a:cs typeface="Arial" charset="0"/>
              </a:rPr>
              <a:t>Tree Mortality Questions</a:t>
            </a:r>
            <a:endParaRPr lang="en-US" sz="4000" b="1" dirty="0">
              <a:solidFill>
                <a:srgbClr val="005581"/>
              </a:solidFill>
              <a:latin typeface="Arial" charset="0"/>
              <a:ea typeface="Arial" charset="0"/>
              <a:cs typeface="Arial" charset="0"/>
            </a:endParaRPr>
          </a:p>
        </p:txBody>
      </p:sp>
      <p:sp>
        <p:nvSpPr>
          <p:cNvPr id="3" name="Content Placeholder 2"/>
          <p:cNvSpPr>
            <a:spLocks noGrp="1"/>
          </p:cNvSpPr>
          <p:nvPr>
            <p:ph idx="1"/>
          </p:nvPr>
        </p:nvSpPr>
        <p:spPr>
          <a:xfrm>
            <a:off x="621792" y="1600200"/>
            <a:ext cx="8229600" cy="4525963"/>
          </a:xfrm>
        </p:spPr>
        <p:txBody>
          <a:bodyPr>
            <a:normAutofit/>
          </a:bodyPr>
          <a:lstStyle/>
          <a:p>
            <a:r>
              <a:rPr lang="en-US" dirty="0" smtClean="0">
                <a:solidFill>
                  <a:schemeClr val="tx1">
                    <a:lumMod val="75000"/>
                    <a:lumOff val="25000"/>
                  </a:schemeClr>
                </a:solidFill>
                <a:latin typeface="Arial" charset="0"/>
                <a:ea typeface="Arial" charset="0"/>
                <a:cs typeface="Arial" charset="0"/>
              </a:rPr>
              <a:t>Trees have died on my property – </a:t>
            </a:r>
            <a:r>
              <a:rPr lang="en-US" b="1" dirty="0" smtClean="0">
                <a:solidFill>
                  <a:srgbClr val="FFB511"/>
                </a:solidFill>
                <a:latin typeface="Arial" charset="0"/>
                <a:ea typeface="Arial" charset="0"/>
                <a:cs typeface="Arial" charset="0"/>
              </a:rPr>
              <a:t>now what</a:t>
            </a:r>
            <a:r>
              <a:rPr lang="en-US" dirty="0" smtClean="0">
                <a:solidFill>
                  <a:schemeClr val="tx1">
                    <a:lumMod val="75000"/>
                    <a:lumOff val="25000"/>
                  </a:schemeClr>
                </a:solidFill>
                <a:latin typeface="Arial" charset="0"/>
                <a:ea typeface="Arial" charset="0"/>
                <a:cs typeface="Arial" charset="0"/>
              </a:rPr>
              <a:t>?</a:t>
            </a:r>
          </a:p>
          <a:p>
            <a:r>
              <a:rPr lang="en-US" dirty="0" smtClean="0">
                <a:solidFill>
                  <a:schemeClr val="tx1">
                    <a:lumMod val="75000"/>
                    <a:lumOff val="25000"/>
                  </a:schemeClr>
                </a:solidFill>
                <a:latin typeface="Arial" charset="0"/>
                <a:ea typeface="Arial" charset="0"/>
                <a:cs typeface="Arial" charset="0"/>
              </a:rPr>
              <a:t>If I plant </a:t>
            </a:r>
            <a:r>
              <a:rPr lang="en-US" dirty="0" smtClean="0">
                <a:solidFill>
                  <a:srgbClr val="1295D8"/>
                </a:solidFill>
                <a:latin typeface="Arial" charset="0"/>
                <a:ea typeface="Arial" charset="0"/>
                <a:cs typeface="Arial" charset="0"/>
              </a:rPr>
              <a:t>ponderosa pine </a:t>
            </a:r>
            <a:r>
              <a:rPr lang="en-US" dirty="0" smtClean="0">
                <a:solidFill>
                  <a:schemeClr val="tx1">
                    <a:lumMod val="75000"/>
                    <a:lumOff val="25000"/>
                  </a:schemeClr>
                </a:solidFill>
                <a:latin typeface="Arial" charset="0"/>
                <a:ea typeface="Arial" charset="0"/>
                <a:cs typeface="Arial" charset="0"/>
              </a:rPr>
              <a:t>will what happen in the next drought and bark beetle outbreak?</a:t>
            </a:r>
          </a:p>
          <a:p>
            <a:pPr>
              <a:spcAft>
                <a:spcPts val="1000"/>
              </a:spcAft>
            </a:pPr>
            <a:r>
              <a:rPr lang="en-US" dirty="0" smtClean="0">
                <a:solidFill>
                  <a:schemeClr val="tx1">
                    <a:lumMod val="75000"/>
                    <a:lumOff val="25000"/>
                  </a:schemeClr>
                </a:solidFill>
                <a:latin typeface="Arial" charset="0"/>
                <a:ea typeface="Arial" charset="0"/>
                <a:cs typeface="Arial" charset="0"/>
              </a:rPr>
              <a:t>What species are best </a:t>
            </a:r>
            <a:r>
              <a:rPr lang="en-US" dirty="0" smtClean="0">
                <a:solidFill>
                  <a:srgbClr val="1295D8"/>
                </a:solidFill>
                <a:latin typeface="Arial" charset="0"/>
                <a:ea typeface="Arial" charset="0"/>
                <a:cs typeface="Arial" charset="0"/>
              </a:rPr>
              <a:t>adapted</a:t>
            </a:r>
            <a:r>
              <a:rPr lang="en-US" dirty="0" smtClean="0">
                <a:solidFill>
                  <a:schemeClr val="tx1">
                    <a:lumMod val="75000"/>
                    <a:lumOff val="25000"/>
                  </a:schemeClr>
                </a:solidFill>
                <a:latin typeface="Arial" charset="0"/>
                <a:ea typeface="Arial" charset="0"/>
                <a:cs typeface="Arial" charset="0"/>
              </a:rPr>
              <a:t> to my property? </a:t>
            </a:r>
            <a:endParaRPr lang="en-US" dirty="0">
              <a:solidFill>
                <a:schemeClr val="tx1">
                  <a:lumMod val="75000"/>
                  <a:lumOff val="25000"/>
                </a:schemeClr>
              </a:solidFill>
              <a:latin typeface="Arial" charset="0"/>
              <a:ea typeface="Arial" charset="0"/>
              <a:cs typeface="Arial" charset="0"/>
            </a:endParaRPr>
          </a:p>
          <a:p>
            <a:pPr>
              <a:buFont typeface="Wingdings" charset="2"/>
              <a:buChar char="Ø"/>
            </a:pPr>
            <a:r>
              <a:rPr lang="en-US" dirty="0">
                <a:solidFill>
                  <a:schemeClr val="tx1">
                    <a:lumMod val="75000"/>
                    <a:lumOff val="25000"/>
                  </a:schemeClr>
                </a:solidFill>
                <a:latin typeface="Arial" charset="0"/>
                <a:ea typeface="Arial" charset="0"/>
                <a:cs typeface="Arial" charset="0"/>
              </a:rPr>
              <a:t> What does history </a:t>
            </a:r>
            <a:r>
              <a:rPr lang="en-US" dirty="0" smtClean="0">
                <a:solidFill>
                  <a:schemeClr val="tx1">
                    <a:lumMod val="75000"/>
                    <a:lumOff val="25000"/>
                  </a:schemeClr>
                </a:solidFill>
                <a:latin typeface="Arial" charset="0"/>
                <a:ea typeface="Arial" charset="0"/>
                <a:cs typeface="Arial" charset="0"/>
              </a:rPr>
              <a:t>and ecology </a:t>
            </a:r>
            <a:r>
              <a:rPr lang="en-US" b="1" dirty="0" smtClean="0">
                <a:solidFill>
                  <a:srgbClr val="FFB511"/>
                </a:solidFill>
                <a:latin typeface="Arial" charset="0"/>
                <a:ea typeface="Arial" charset="0"/>
                <a:cs typeface="Arial" charset="0"/>
              </a:rPr>
              <a:t>teach us</a:t>
            </a:r>
            <a:endParaRPr lang="en-US" b="1" dirty="0">
              <a:solidFill>
                <a:srgbClr val="FFB511"/>
              </a:solidFill>
              <a:latin typeface="Arial" charset="0"/>
              <a:ea typeface="Arial" charset="0"/>
              <a:cs typeface="Arial" charset="0"/>
            </a:endParaRPr>
          </a:p>
          <a:p>
            <a:endParaRPr lang="en-US" dirty="0"/>
          </a:p>
          <a:p>
            <a:endParaRPr lang="en-US" dirty="0" smtClean="0"/>
          </a:p>
          <a:p>
            <a:endParaRPr lang="en-US" dirty="0"/>
          </a:p>
        </p:txBody>
      </p:sp>
    </p:spTree>
    <p:extLst>
      <p:ext uri="{BB962C8B-B14F-4D97-AF65-F5344CB8AC3E}">
        <p14:creationId xmlns:p14="http://schemas.microsoft.com/office/powerpoint/2010/main" val="1529309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31876" y="274638"/>
            <a:ext cx="8229600" cy="1143000"/>
          </a:xfrm>
        </p:spPr>
        <p:txBody>
          <a:bodyPr>
            <a:normAutofit/>
          </a:bodyPr>
          <a:lstStyle/>
          <a:p>
            <a:pPr algn="l"/>
            <a:r>
              <a:rPr lang="en-US" b="1" dirty="0" smtClean="0">
                <a:solidFill>
                  <a:srgbClr val="005581"/>
                </a:solidFill>
                <a:latin typeface="Arial" charset="0"/>
                <a:ea typeface="Arial" charset="0"/>
                <a:cs typeface="Arial" charset="0"/>
              </a:rPr>
              <a:t>Historical Perspective </a:t>
            </a:r>
            <a:endParaRPr lang="en-US" b="1" dirty="0">
              <a:solidFill>
                <a:srgbClr val="005581"/>
              </a:solidFill>
              <a:latin typeface="Arial" charset="0"/>
              <a:ea typeface="Arial" charset="0"/>
              <a:cs typeface="Arial" charset="0"/>
            </a:endParaRPr>
          </a:p>
        </p:txBody>
      </p:sp>
      <p:sp>
        <p:nvSpPr>
          <p:cNvPr id="6" name="TextBox 5"/>
          <p:cNvSpPr txBox="1"/>
          <p:nvPr/>
        </p:nvSpPr>
        <p:spPr>
          <a:xfrm>
            <a:off x="484224" y="6065180"/>
            <a:ext cx="8478160" cy="738664"/>
          </a:xfrm>
          <a:prstGeom prst="rect">
            <a:avLst/>
          </a:prstGeom>
          <a:noFill/>
        </p:spPr>
        <p:txBody>
          <a:bodyPr wrap="square" rtlCol="0">
            <a:spAutoFit/>
          </a:bodyPr>
          <a:lstStyle/>
          <a:p>
            <a:pPr marL="63500">
              <a:buNone/>
              <a:tabLst>
                <a:tab pos="466725" algn="l"/>
              </a:tabLst>
            </a:pPr>
            <a:r>
              <a:rPr lang="en-US" sz="1400" dirty="0">
                <a:solidFill>
                  <a:srgbClr val="1295D8"/>
                </a:solidFill>
                <a:latin typeface="Arial" charset="0"/>
                <a:ea typeface="Arial" charset="0"/>
                <a:cs typeface="Arial" charset="0"/>
              </a:rPr>
              <a:t>Davis, O. 1999. Pollen analysis of Tulare Lake, California: Great Basin-like </a:t>
            </a:r>
            <a:r>
              <a:rPr lang="en-US" sz="1400" dirty="0" smtClean="0">
                <a:solidFill>
                  <a:srgbClr val="1295D8"/>
                </a:solidFill>
                <a:latin typeface="Arial" charset="0"/>
                <a:ea typeface="Arial" charset="0"/>
                <a:cs typeface="Arial" charset="0"/>
              </a:rPr>
              <a:t>vegetation </a:t>
            </a:r>
            <a:r>
              <a:rPr lang="en-US" sz="1400" dirty="0">
                <a:solidFill>
                  <a:srgbClr val="1295D8"/>
                </a:solidFill>
                <a:latin typeface="Arial" charset="0"/>
                <a:ea typeface="Arial" charset="0"/>
                <a:cs typeface="Arial" charset="0"/>
              </a:rPr>
              <a:t>in Central California during the full-glacial and early Holocene. </a:t>
            </a:r>
            <a:r>
              <a:rPr lang="en-US" sz="1400" i="1" dirty="0">
                <a:solidFill>
                  <a:srgbClr val="1295D8"/>
                </a:solidFill>
                <a:latin typeface="Arial" charset="0"/>
                <a:ea typeface="Arial" charset="0"/>
                <a:cs typeface="Arial" charset="0"/>
              </a:rPr>
              <a:t>Review of </a:t>
            </a:r>
            <a:r>
              <a:rPr lang="en-US" sz="1400" i="1" dirty="0" err="1">
                <a:solidFill>
                  <a:srgbClr val="1295D8"/>
                </a:solidFill>
                <a:latin typeface="Arial" charset="0"/>
                <a:ea typeface="Arial" charset="0"/>
                <a:cs typeface="Arial" charset="0"/>
              </a:rPr>
              <a:t>Palaeobotany</a:t>
            </a:r>
            <a:r>
              <a:rPr lang="en-US" sz="1400" i="1" dirty="0">
                <a:solidFill>
                  <a:srgbClr val="1295D8"/>
                </a:solidFill>
                <a:latin typeface="Arial" charset="0"/>
                <a:ea typeface="Arial" charset="0"/>
                <a:cs typeface="Arial" charset="0"/>
              </a:rPr>
              <a:t> and </a:t>
            </a:r>
            <a:r>
              <a:rPr lang="en-US" sz="1400" i="1" dirty="0" smtClean="0">
                <a:solidFill>
                  <a:srgbClr val="1295D8"/>
                </a:solidFill>
                <a:latin typeface="Arial" charset="0"/>
                <a:ea typeface="Arial" charset="0"/>
                <a:cs typeface="Arial" charset="0"/>
              </a:rPr>
              <a:t>Palynology </a:t>
            </a:r>
            <a:r>
              <a:rPr lang="en-US" sz="1400" dirty="0" smtClean="0">
                <a:solidFill>
                  <a:srgbClr val="1295D8"/>
                </a:solidFill>
                <a:latin typeface="Arial" charset="0"/>
                <a:ea typeface="Arial" charset="0"/>
                <a:cs typeface="Arial" charset="0"/>
              </a:rPr>
              <a:t>107:49–257.</a:t>
            </a:r>
            <a:endParaRPr lang="en-US" sz="1400" dirty="0">
              <a:solidFill>
                <a:srgbClr val="1295D8"/>
              </a:solidFill>
              <a:latin typeface="Arial" charset="0"/>
              <a:ea typeface="Arial" charset="0"/>
              <a:cs typeface="Arial"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14407"/>
          <a:stretch/>
        </p:blipFill>
        <p:spPr>
          <a:xfrm>
            <a:off x="35783" y="1650715"/>
            <a:ext cx="9032926" cy="4032903"/>
          </a:xfrm>
          <a:prstGeom prst="rect">
            <a:avLst/>
          </a:prstGeom>
        </p:spPr>
      </p:pic>
      <p:sp>
        <p:nvSpPr>
          <p:cNvPr id="7" name="Down Arrow 6"/>
          <p:cNvSpPr/>
          <p:nvPr/>
        </p:nvSpPr>
        <p:spPr>
          <a:xfrm>
            <a:off x="2818279" y="1986523"/>
            <a:ext cx="242888" cy="542925"/>
          </a:xfrm>
          <a:prstGeom prst="downArrow">
            <a:avLst/>
          </a:prstGeom>
          <a:solidFill>
            <a:srgbClr val="FFB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77472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6055" y="274638"/>
            <a:ext cx="8229600" cy="1143000"/>
          </a:xfrm>
        </p:spPr>
        <p:txBody>
          <a:bodyPr>
            <a:normAutofit/>
          </a:bodyPr>
          <a:lstStyle/>
          <a:p>
            <a:pPr algn="l"/>
            <a:r>
              <a:rPr lang="en-US" b="1" dirty="0" smtClean="0">
                <a:solidFill>
                  <a:srgbClr val="005581"/>
                </a:solidFill>
                <a:latin typeface="Arial" charset="0"/>
                <a:ea typeface="Arial" charset="0"/>
                <a:cs typeface="Arial" charset="0"/>
              </a:rPr>
              <a:t>Historical Perspective </a:t>
            </a:r>
            <a:endParaRPr lang="en-US" b="1" dirty="0">
              <a:solidFill>
                <a:srgbClr val="005581"/>
              </a:solidFill>
              <a:latin typeface="Arial" charset="0"/>
              <a:ea typeface="Arial" charset="0"/>
              <a:cs typeface="Arial"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2751"/>
          <a:stretch/>
        </p:blipFill>
        <p:spPr>
          <a:xfrm>
            <a:off x="466164" y="1272988"/>
            <a:ext cx="5779728" cy="5432611"/>
          </a:xfrm>
          <a:prstGeom prst="rect">
            <a:avLst/>
          </a:prstGeom>
        </p:spPr>
      </p:pic>
      <p:sp>
        <p:nvSpPr>
          <p:cNvPr id="6" name="TextBox 5"/>
          <p:cNvSpPr txBox="1"/>
          <p:nvPr/>
        </p:nvSpPr>
        <p:spPr>
          <a:xfrm>
            <a:off x="5380075" y="4976037"/>
            <a:ext cx="3200399" cy="1384995"/>
          </a:xfrm>
          <a:prstGeom prst="rect">
            <a:avLst/>
          </a:prstGeom>
          <a:noFill/>
        </p:spPr>
        <p:txBody>
          <a:bodyPr wrap="square" rtlCol="0">
            <a:spAutoFit/>
          </a:bodyPr>
          <a:lstStyle/>
          <a:p>
            <a:r>
              <a:rPr lang="en-US" sz="1400" dirty="0" err="1" smtClean="0">
                <a:solidFill>
                  <a:srgbClr val="1295D8"/>
                </a:solidFill>
                <a:latin typeface="Arial" charset="0"/>
                <a:ea typeface="Arial" charset="0"/>
                <a:cs typeface="Arial" charset="0"/>
              </a:rPr>
              <a:t>Brunelle</a:t>
            </a:r>
            <a:r>
              <a:rPr lang="en-US" sz="1400" dirty="0" smtClean="0">
                <a:solidFill>
                  <a:srgbClr val="1295D8"/>
                </a:solidFill>
                <a:latin typeface="Arial" charset="0"/>
                <a:ea typeface="Arial" charset="0"/>
                <a:cs typeface="Arial" charset="0"/>
              </a:rPr>
              <a:t>, A, G. </a:t>
            </a:r>
            <a:r>
              <a:rPr lang="en-US" sz="1400" dirty="0" err="1" smtClean="0">
                <a:solidFill>
                  <a:srgbClr val="1295D8"/>
                </a:solidFill>
                <a:latin typeface="Arial" charset="0"/>
                <a:ea typeface="Arial" charset="0"/>
                <a:cs typeface="Arial" charset="0"/>
              </a:rPr>
              <a:t>Rehfeld</a:t>
            </a:r>
            <a:r>
              <a:rPr lang="en-US" sz="1400" dirty="0" smtClean="0">
                <a:solidFill>
                  <a:srgbClr val="1295D8"/>
                </a:solidFill>
                <a:latin typeface="Arial" charset="0"/>
                <a:ea typeface="Arial" charset="0"/>
                <a:cs typeface="Arial" charset="0"/>
              </a:rPr>
              <a:t>, B. </a:t>
            </a:r>
            <a:r>
              <a:rPr lang="en-US" sz="1400" dirty="0" err="1" smtClean="0">
                <a:solidFill>
                  <a:srgbClr val="1295D8"/>
                </a:solidFill>
                <a:latin typeface="Arial" charset="0"/>
                <a:ea typeface="Arial" charset="0"/>
                <a:cs typeface="Arial" charset="0"/>
              </a:rPr>
              <a:t>Bentz</a:t>
            </a:r>
            <a:r>
              <a:rPr lang="en-US" sz="1400" dirty="0" smtClean="0">
                <a:solidFill>
                  <a:srgbClr val="1295D8"/>
                </a:solidFill>
                <a:latin typeface="Arial" charset="0"/>
                <a:ea typeface="Arial" charset="0"/>
                <a:cs typeface="Arial" charset="0"/>
              </a:rPr>
              <a:t>, S. Munson. 2008. Holocene records</a:t>
            </a:r>
            <a:br>
              <a:rPr lang="en-US" sz="1400" dirty="0" smtClean="0">
                <a:solidFill>
                  <a:srgbClr val="1295D8"/>
                </a:solidFill>
                <a:latin typeface="Arial" charset="0"/>
                <a:ea typeface="Arial" charset="0"/>
                <a:cs typeface="Arial" charset="0"/>
              </a:rPr>
            </a:br>
            <a:r>
              <a:rPr lang="en-US" sz="1400" dirty="0" smtClean="0">
                <a:solidFill>
                  <a:srgbClr val="1295D8"/>
                </a:solidFill>
                <a:latin typeface="Arial" charset="0"/>
                <a:ea typeface="Arial" charset="0"/>
                <a:cs typeface="Arial" charset="0"/>
              </a:rPr>
              <a:t>of </a:t>
            </a:r>
            <a:r>
              <a:rPr lang="en-US" sz="1400" i="1" dirty="0" err="1" smtClean="0">
                <a:solidFill>
                  <a:srgbClr val="1295D8"/>
                </a:solidFill>
                <a:latin typeface="Arial" charset="0"/>
                <a:ea typeface="Arial" charset="0"/>
                <a:cs typeface="Arial" charset="0"/>
              </a:rPr>
              <a:t>Dendrotcontus</a:t>
            </a:r>
            <a:r>
              <a:rPr lang="en-US" sz="1400" dirty="0" smtClean="0">
                <a:solidFill>
                  <a:srgbClr val="1295D8"/>
                </a:solidFill>
                <a:latin typeface="Arial" charset="0"/>
                <a:ea typeface="Arial" charset="0"/>
                <a:cs typeface="Arial" charset="0"/>
              </a:rPr>
              <a:t> bark beetles in high elevation pine forests of Idaho and</a:t>
            </a:r>
            <a:br>
              <a:rPr lang="en-US" sz="1400" dirty="0" smtClean="0">
                <a:solidFill>
                  <a:srgbClr val="1295D8"/>
                </a:solidFill>
                <a:latin typeface="Arial" charset="0"/>
                <a:ea typeface="Arial" charset="0"/>
                <a:cs typeface="Arial" charset="0"/>
              </a:rPr>
            </a:br>
            <a:r>
              <a:rPr lang="en-US" sz="1400" dirty="0" smtClean="0">
                <a:solidFill>
                  <a:srgbClr val="1295D8"/>
                </a:solidFill>
                <a:latin typeface="Arial" charset="0"/>
                <a:ea typeface="Arial" charset="0"/>
                <a:cs typeface="Arial" charset="0"/>
              </a:rPr>
              <a:t>Montana, USA. </a:t>
            </a:r>
            <a:r>
              <a:rPr lang="en-US" sz="1400" i="1" dirty="0" smtClean="0">
                <a:solidFill>
                  <a:srgbClr val="1295D8"/>
                </a:solidFill>
                <a:latin typeface="Arial" charset="0"/>
                <a:ea typeface="Arial" charset="0"/>
                <a:cs typeface="Arial" charset="0"/>
              </a:rPr>
              <a:t>Forest Ecology and Management</a:t>
            </a:r>
            <a:r>
              <a:rPr lang="en-US" sz="1400" dirty="0">
                <a:solidFill>
                  <a:srgbClr val="1295D8"/>
                </a:solidFill>
                <a:latin typeface="Arial" charset="0"/>
                <a:ea typeface="Arial" charset="0"/>
                <a:cs typeface="Arial" charset="0"/>
              </a:rPr>
              <a:t> </a:t>
            </a:r>
            <a:r>
              <a:rPr lang="en-US" sz="1400" dirty="0" smtClean="0">
                <a:solidFill>
                  <a:srgbClr val="1295D8"/>
                </a:solidFill>
                <a:latin typeface="Arial" charset="0"/>
                <a:ea typeface="Arial" charset="0"/>
                <a:cs typeface="Arial" charset="0"/>
              </a:rPr>
              <a:t>255: 836-846.</a:t>
            </a:r>
            <a:endParaRPr lang="en-US" sz="1400" dirty="0">
              <a:solidFill>
                <a:srgbClr val="1295D8"/>
              </a:solidFill>
              <a:latin typeface="Arial" charset="0"/>
              <a:ea typeface="Arial" charset="0"/>
              <a:cs typeface="Arial" charset="0"/>
            </a:endParaRPr>
          </a:p>
        </p:txBody>
      </p:sp>
    </p:spTree>
    <p:extLst>
      <p:ext uri="{BB962C8B-B14F-4D97-AF65-F5344CB8AC3E}">
        <p14:creationId xmlns:p14="http://schemas.microsoft.com/office/powerpoint/2010/main" val="1444089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364" y="253068"/>
            <a:ext cx="8229600" cy="1143000"/>
          </a:xfrm>
        </p:spPr>
        <p:txBody>
          <a:bodyPr>
            <a:normAutofit/>
          </a:bodyPr>
          <a:lstStyle/>
          <a:p>
            <a:pPr algn="l"/>
            <a:r>
              <a:rPr lang="en-US" b="1" dirty="0" smtClean="0">
                <a:solidFill>
                  <a:srgbClr val="005581"/>
                </a:solidFill>
                <a:latin typeface="Arial" charset="0"/>
                <a:ea typeface="Arial" charset="0"/>
                <a:cs typeface="Arial" charset="0"/>
              </a:rPr>
              <a:t>Historical Perspective</a:t>
            </a:r>
            <a:endParaRPr lang="en-US" b="1" dirty="0">
              <a:solidFill>
                <a:srgbClr val="005581"/>
              </a:solidFill>
              <a:latin typeface="Arial" charset="0"/>
              <a:ea typeface="Arial" charset="0"/>
              <a:cs typeface="Arial" charset="0"/>
            </a:endParaRPr>
          </a:p>
        </p:txBody>
      </p:sp>
      <p:sp>
        <p:nvSpPr>
          <p:cNvPr id="4" name="Content Placeholder 2"/>
          <p:cNvSpPr txBox="1">
            <a:spLocks/>
          </p:cNvSpPr>
          <p:nvPr/>
        </p:nvSpPr>
        <p:spPr bwMode="auto">
          <a:xfrm>
            <a:off x="642938" y="1417638"/>
            <a:ext cx="3929062" cy="485775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a:lstStyle>
          <a:p>
            <a:pPr marL="0" indent="0">
              <a:spcBef>
                <a:spcPts val="0"/>
              </a:spcBef>
              <a:buFontTx/>
              <a:buNone/>
            </a:pPr>
            <a:endParaRPr lang="en-US" sz="2400" dirty="0">
              <a:solidFill>
                <a:schemeClr val="tx1">
                  <a:lumMod val="75000"/>
                  <a:lumOff val="25000"/>
                </a:schemeClr>
              </a:solidFill>
              <a:effectLst>
                <a:outerShdw blurRad="38100" dist="38100" dir="2700000" algn="tl">
                  <a:srgbClr val="000000">
                    <a:alpha val="43137"/>
                  </a:srgbClr>
                </a:outerShdw>
              </a:effectLst>
              <a:latin typeface="Arial" charset="0"/>
              <a:ea typeface="Arial" charset="0"/>
              <a:cs typeface="Arial" charset="0"/>
            </a:endParaRPr>
          </a:p>
          <a:p>
            <a:pPr marL="0" indent="0">
              <a:spcBef>
                <a:spcPts val="0"/>
              </a:spcBef>
              <a:buNone/>
            </a:pPr>
            <a:r>
              <a:rPr lang="en-US" sz="2400" dirty="0">
                <a:solidFill>
                  <a:schemeClr val="tx1">
                    <a:lumMod val="75000"/>
                    <a:lumOff val="25000"/>
                  </a:schemeClr>
                </a:solidFill>
                <a:latin typeface="Arial" charset="0"/>
                <a:ea typeface="Arial" charset="0"/>
                <a:cs typeface="Arial" charset="0"/>
              </a:rPr>
              <a:t>“After ruining a billion and a half feet of the choicest lumber in the Black Hills and ravaging thousands of acres of the finest pine trees in the West, the little bark </a:t>
            </a:r>
            <a:r>
              <a:rPr lang="en-US" sz="2400" dirty="0" smtClean="0">
                <a:solidFill>
                  <a:schemeClr val="tx1">
                    <a:lumMod val="75000"/>
                    <a:lumOff val="25000"/>
                  </a:schemeClr>
                </a:solidFill>
                <a:latin typeface="Arial" charset="0"/>
                <a:ea typeface="Arial" charset="0"/>
                <a:cs typeface="Arial" charset="0"/>
              </a:rPr>
              <a:t>beetle has </a:t>
            </a:r>
            <a:r>
              <a:rPr lang="en-US" sz="2400" dirty="0">
                <a:solidFill>
                  <a:schemeClr val="tx1">
                    <a:lumMod val="75000"/>
                    <a:lumOff val="25000"/>
                  </a:schemeClr>
                </a:solidFill>
                <a:latin typeface="Arial" charset="0"/>
                <a:ea typeface="Arial" charset="0"/>
                <a:cs typeface="Arial" charset="0"/>
              </a:rPr>
              <a:t>robbed Uncle Sam's forestry division of $10,000,000 in the last ten years…” </a:t>
            </a:r>
            <a:r>
              <a:rPr lang="en-US" sz="2400" dirty="0" smtClean="0">
                <a:solidFill>
                  <a:schemeClr val="tx1">
                    <a:lumMod val="75000"/>
                    <a:lumOff val="25000"/>
                  </a:schemeClr>
                </a:solidFill>
                <a:latin typeface="Arial" charset="0"/>
                <a:ea typeface="Arial" charset="0"/>
                <a:cs typeface="Arial" charset="0"/>
              </a:rPr>
              <a:t>(Deadwood newspaper ~1890s)</a:t>
            </a:r>
          </a:p>
          <a:p>
            <a:pPr>
              <a:spcBef>
                <a:spcPts val="0"/>
              </a:spcBef>
            </a:pPr>
            <a:endParaRPr lang="en-US" sz="2400" dirty="0">
              <a:solidFill>
                <a:srgbClr val="FFFFFF"/>
              </a:solidFill>
              <a:effectLst>
                <a:outerShdw blurRad="38100" dist="38100" dir="2700000" algn="tl">
                  <a:srgbClr val="000000">
                    <a:alpha val="43137"/>
                  </a:srgbClr>
                </a:outerShdw>
              </a:effectLst>
              <a:latin typeface="Comic Sans MS" pitchFamily="66" charset="0"/>
            </a:endParaRPr>
          </a:p>
          <a:p>
            <a:pPr>
              <a:spcBef>
                <a:spcPts val="0"/>
              </a:spcBef>
            </a:pPr>
            <a:endParaRPr lang="en-US" sz="2400" dirty="0">
              <a:solidFill>
                <a:srgbClr val="FFFFFF"/>
              </a:solidFill>
              <a:effectLst>
                <a:outerShdw blurRad="38100" dist="38100" dir="2700000" algn="tl">
                  <a:srgbClr val="000000">
                    <a:alpha val="43137"/>
                  </a:srgbClr>
                </a:outerShdw>
              </a:effectLst>
              <a:latin typeface="Comic Sans MS" pitchFamily="66"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3768" y="2420472"/>
            <a:ext cx="4552204" cy="3328800"/>
          </a:xfrm>
          <a:prstGeom prst="rect">
            <a:avLst/>
          </a:prstGeom>
          <a:noFill/>
          <a:ln>
            <a:noFill/>
          </a:ln>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438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093" y="287517"/>
            <a:ext cx="8229600" cy="1143000"/>
          </a:xfrm>
        </p:spPr>
        <p:txBody>
          <a:bodyPr>
            <a:normAutofit/>
          </a:bodyPr>
          <a:lstStyle/>
          <a:p>
            <a:pPr algn="l"/>
            <a:r>
              <a:rPr lang="en-US" sz="4000" b="1" dirty="0" smtClean="0">
                <a:solidFill>
                  <a:srgbClr val="005581"/>
                </a:solidFill>
                <a:latin typeface="Arial" charset="0"/>
                <a:ea typeface="Arial" charset="0"/>
                <a:cs typeface="Arial" charset="0"/>
              </a:rPr>
              <a:t>Forest Dynamics </a:t>
            </a:r>
            <a:endParaRPr lang="en-US" sz="4000" b="1" dirty="0">
              <a:solidFill>
                <a:srgbClr val="005581"/>
              </a:solidFill>
              <a:latin typeface="Arial" charset="0"/>
              <a:ea typeface="Arial" charset="0"/>
              <a:cs typeface="Arial" charset="0"/>
            </a:endParaRPr>
          </a:p>
        </p:txBody>
      </p:sp>
      <p:sp>
        <p:nvSpPr>
          <p:cNvPr id="3" name="Content Placeholder 2"/>
          <p:cNvSpPr>
            <a:spLocks noGrp="1"/>
          </p:cNvSpPr>
          <p:nvPr>
            <p:ph idx="1"/>
          </p:nvPr>
        </p:nvSpPr>
        <p:spPr>
          <a:xfrm>
            <a:off x="628922" y="1338145"/>
            <a:ext cx="8203842" cy="5127171"/>
          </a:xfrm>
        </p:spPr>
        <p:txBody>
          <a:bodyPr>
            <a:normAutofit lnSpcReduction="10000"/>
          </a:bodyPr>
          <a:lstStyle/>
          <a:p>
            <a:pPr marL="0" indent="0">
              <a:spcAft>
                <a:spcPts val="800"/>
              </a:spcAft>
              <a:buNone/>
            </a:pPr>
            <a:r>
              <a:rPr lang="en-US" sz="3400" dirty="0" smtClean="0">
                <a:solidFill>
                  <a:schemeClr val="tx1">
                    <a:lumMod val="75000"/>
                    <a:lumOff val="25000"/>
                  </a:schemeClr>
                </a:solidFill>
                <a:latin typeface="Arial" charset="0"/>
                <a:ea typeface="Arial" charset="0"/>
                <a:cs typeface="Arial" charset="0"/>
              </a:rPr>
              <a:t>The term </a:t>
            </a:r>
            <a:r>
              <a:rPr lang="en-US" sz="3400" b="1" dirty="0">
                <a:solidFill>
                  <a:srgbClr val="FFB511"/>
                </a:solidFill>
                <a:latin typeface="Arial" charset="0"/>
                <a:ea typeface="Arial" charset="0"/>
                <a:cs typeface="Arial" charset="0"/>
              </a:rPr>
              <a:t>f</a:t>
            </a:r>
            <a:r>
              <a:rPr lang="en-US" sz="3400" b="1" dirty="0" smtClean="0">
                <a:solidFill>
                  <a:srgbClr val="FFB511"/>
                </a:solidFill>
                <a:latin typeface="Arial" charset="0"/>
                <a:ea typeface="Arial" charset="0"/>
                <a:cs typeface="Arial" charset="0"/>
              </a:rPr>
              <a:t>orest </a:t>
            </a:r>
            <a:r>
              <a:rPr lang="en-US" sz="3400" b="1" dirty="0">
                <a:solidFill>
                  <a:srgbClr val="FFB511"/>
                </a:solidFill>
                <a:latin typeface="Arial" charset="0"/>
                <a:ea typeface="Arial" charset="0"/>
                <a:cs typeface="Arial" charset="0"/>
              </a:rPr>
              <a:t>dynamics</a:t>
            </a:r>
            <a:r>
              <a:rPr lang="en-US" sz="3400" dirty="0">
                <a:solidFill>
                  <a:srgbClr val="FFB511"/>
                </a:solidFill>
                <a:latin typeface="Arial" charset="0"/>
                <a:ea typeface="Arial" charset="0"/>
                <a:cs typeface="Arial" charset="0"/>
              </a:rPr>
              <a:t> </a:t>
            </a:r>
            <a:r>
              <a:rPr lang="en-US" sz="3400" dirty="0">
                <a:solidFill>
                  <a:schemeClr val="tx1">
                    <a:lumMod val="75000"/>
                    <a:lumOff val="25000"/>
                  </a:schemeClr>
                </a:solidFill>
                <a:latin typeface="Arial" charset="0"/>
                <a:ea typeface="Arial" charset="0"/>
                <a:cs typeface="Arial" charset="0"/>
              </a:rPr>
              <a:t>describes the underlying physical and biological forces that shape and change a forest </a:t>
            </a:r>
            <a:r>
              <a:rPr lang="en-US" sz="3400" dirty="0" smtClean="0">
                <a:solidFill>
                  <a:schemeClr val="tx1">
                    <a:lumMod val="75000"/>
                    <a:lumOff val="25000"/>
                  </a:schemeClr>
                </a:solidFill>
                <a:latin typeface="Arial" charset="0"/>
                <a:ea typeface="Arial" charset="0"/>
                <a:cs typeface="Arial" charset="0"/>
              </a:rPr>
              <a:t>ecosystem</a:t>
            </a:r>
          </a:p>
          <a:p>
            <a:pPr marL="0" indent="0">
              <a:spcAft>
                <a:spcPts val="600"/>
              </a:spcAft>
              <a:buNone/>
            </a:pPr>
            <a:r>
              <a:rPr lang="en-US" sz="3400" dirty="0" smtClean="0">
                <a:solidFill>
                  <a:schemeClr val="tx1">
                    <a:lumMod val="75000"/>
                    <a:lumOff val="25000"/>
                  </a:schemeClr>
                </a:solidFill>
                <a:latin typeface="Arial" charset="0"/>
                <a:ea typeface="Arial" charset="0"/>
                <a:cs typeface="Arial" charset="0"/>
              </a:rPr>
              <a:t>Forests are continuously changing and can </a:t>
            </a:r>
            <a:r>
              <a:rPr lang="en-US" sz="3400" dirty="0">
                <a:solidFill>
                  <a:schemeClr val="tx1">
                    <a:lumMod val="75000"/>
                    <a:lumOff val="25000"/>
                  </a:schemeClr>
                </a:solidFill>
                <a:latin typeface="Arial" charset="0"/>
                <a:ea typeface="Arial" charset="0"/>
                <a:cs typeface="Arial" charset="0"/>
              </a:rPr>
              <a:t>be summarized with two basic elements: </a:t>
            </a:r>
            <a:endParaRPr lang="en-US" sz="3400" dirty="0" smtClean="0">
              <a:solidFill>
                <a:schemeClr val="tx1">
                  <a:lumMod val="75000"/>
                  <a:lumOff val="25000"/>
                </a:schemeClr>
              </a:solidFill>
              <a:latin typeface="Arial" charset="0"/>
              <a:ea typeface="Arial" charset="0"/>
              <a:cs typeface="Arial" charset="0"/>
            </a:endParaRPr>
          </a:p>
          <a:p>
            <a:pPr lvl="1">
              <a:buFont typeface="Wingdings" charset="2"/>
              <a:buChar char="Ø"/>
            </a:pPr>
            <a:r>
              <a:rPr lang="en-US" sz="3400" dirty="0" smtClean="0">
                <a:solidFill>
                  <a:srgbClr val="1295D8"/>
                </a:solidFill>
                <a:latin typeface="Arial" charset="0"/>
                <a:ea typeface="Arial" charset="0"/>
                <a:cs typeface="Arial" charset="0"/>
              </a:rPr>
              <a:t>Disturbance</a:t>
            </a:r>
            <a:r>
              <a:rPr lang="en-US" sz="3400" dirty="0" smtClean="0">
                <a:solidFill>
                  <a:schemeClr val="tx1">
                    <a:lumMod val="75000"/>
                    <a:lumOff val="25000"/>
                  </a:schemeClr>
                </a:solidFill>
                <a:latin typeface="Arial" charset="0"/>
                <a:ea typeface="Arial" charset="0"/>
                <a:cs typeface="Arial" charset="0"/>
              </a:rPr>
              <a:t> </a:t>
            </a:r>
          </a:p>
          <a:p>
            <a:pPr lvl="1">
              <a:buFont typeface="Wingdings" charset="2"/>
              <a:buChar char="Ø"/>
            </a:pPr>
            <a:r>
              <a:rPr lang="en-US" sz="3400" dirty="0" smtClean="0">
                <a:solidFill>
                  <a:srgbClr val="1295D8"/>
                </a:solidFill>
                <a:latin typeface="Arial" charset="0"/>
                <a:ea typeface="Arial" charset="0"/>
                <a:cs typeface="Arial" charset="0"/>
              </a:rPr>
              <a:t>Succession</a:t>
            </a:r>
            <a:endParaRPr lang="en-US" sz="3400" dirty="0">
              <a:solidFill>
                <a:schemeClr val="tx1">
                  <a:lumMod val="75000"/>
                  <a:lumOff val="25000"/>
                </a:schemeClr>
              </a:solidFill>
              <a:latin typeface="Arial" charset="0"/>
              <a:ea typeface="Arial" charset="0"/>
              <a:cs typeface="Arial" charset="0"/>
            </a:endParaRPr>
          </a:p>
          <a:p>
            <a:endParaRPr lang="en-US" dirty="0"/>
          </a:p>
        </p:txBody>
      </p:sp>
    </p:spTree>
    <p:extLst>
      <p:ext uri="{BB962C8B-B14F-4D97-AF65-F5344CB8AC3E}">
        <p14:creationId xmlns:p14="http://schemas.microsoft.com/office/powerpoint/2010/main" val="9873545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6768" y="1600202"/>
            <a:ext cx="4606354" cy="3453402"/>
          </a:xfrm>
        </p:spPr>
        <p:txBody>
          <a:bodyPr>
            <a:normAutofit/>
          </a:bodyPr>
          <a:lstStyle/>
          <a:p>
            <a:pPr marL="0" indent="0">
              <a:spcAft>
                <a:spcPts val="400"/>
              </a:spcAft>
              <a:buNone/>
            </a:pPr>
            <a:r>
              <a:rPr lang="en-US" dirty="0" smtClean="0">
                <a:solidFill>
                  <a:schemeClr val="tx1">
                    <a:lumMod val="75000"/>
                    <a:lumOff val="25000"/>
                  </a:schemeClr>
                </a:solidFill>
                <a:latin typeface="Arial" charset="0"/>
                <a:ea typeface="Arial" charset="0"/>
                <a:cs typeface="Arial" charset="0"/>
              </a:rPr>
              <a:t>Historical data and </a:t>
            </a:r>
            <a:r>
              <a:rPr lang="en-US" dirty="0">
                <a:solidFill>
                  <a:schemeClr val="tx1">
                    <a:lumMod val="75000"/>
                    <a:lumOff val="25000"/>
                  </a:schemeClr>
                </a:solidFill>
                <a:latin typeface="Arial" charset="0"/>
                <a:ea typeface="Arial" charset="0"/>
                <a:cs typeface="Arial" charset="0"/>
              </a:rPr>
              <a:t>reconstruction studies </a:t>
            </a:r>
            <a:r>
              <a:rPr lang="en-US" dirty="0" smtClean="0">
                <a:solidFill>
                  <a:schemeClr val="tx1">
                    <a:lumMod val="75000"/>
                    <a:lumOff val="25000"/>
                  </a:schemeClr>
                </a:solidFill>
                <a:latin typeface="Arial" charset="0"/>
                <a:ea typeface="Arial" charset="0"/>
                <a:cs typeface="Arial" charset="0"/>
              </a:rPr>
              <a:t>in the Sierra indicate mixed-conifer </a:t>
            </a:r>
            <a:r>
              <a:rPr lang="en-US" dirty="0">
                <a:solidFill>
                  <a:schemeClr val="tx1">
                    <a:lumMod val="75000"/>
                    <a:lumOff val="25000"/>
                  </a:schemeClr>
                </a:solidFill>
                <a:latin typeface="Arial" charset="0"/>
                <a:ea typeface="Arial" charset="0"/>
                <a:cs typeface="Arial" charset="0"/>
              </a:rPr>
              <a:t>forests were highly </a:t>
            </a:r>
            <a:r>
              <a:rPr lang="en-US" dirty="0" smtClean="0">
                <a:solidFill>
                  <a:srgbClr val="1295D8"/>
                </a:solidFill>
                <a:latin typeface="Arial" charset="0"/>
                <a:ea typeface="Arial" charset="0"/>
                <a:cs typeface="Arial" charset="0"/>
              </a:rPr>
              <a:t>clustered</a:t>
            </a:r>
            <a:r>
              <a:rPr lang="en-US" dirty="0" smtClean="0">
                <a:solidFill>
                  <a:schemeClr val="tx1">
                    <a:lumMod val="75000"/>
                    <a:lumOff val="25000"/>
                  </a:schemeClr>
                </a:solidFill>
                <a:latin typeface="Arial" charset="0"/>
                <a:ea typeface="Arial" charset="0"/>
                <a:cs typeface="Arial" charset="0"/>
              </a:rPr>
              <a:t> with </a:t>
            </a:r>
            <a:r>
              <a:rPr lang="en-US" b="1" dirty="0" smtClean="0">
                <a:solidFill>
                  <a:srgbClr val="FFB511"/>
                </a:solidFill>
                <a:latin typeface="Arial" charset="0"/>
                <a:ea typeface="Arial" charset="0"/>
                <a:cs typeface="Arial" charset="0"/>
              </a:rPr>
              <a:t>gaps </a:t>
            </a:r>
          </a:p>
          <a:p>
            <a:endParaRPr lang="en-US" dirty="0"/>
          </a:p>
          <a:p>
            <a:endParaRPr lang="en-US" dirty="0"/>
          </a:p>
        </p:txBody>
      </p:sp>
      <p:sp>
        <p:nvSpPr>
          <p:cNvPr id="8" name="Rectangle 7"/>
          <p:cNvSpPr/>
          <p:nvPr/>
        </p:nvSpPr>
        <p:spPr>
          <a:xfrm>
            <a:off x="716421" y="5327582"/>
            <a:ext cx="4381502" cy="1343958"/>
          </a:xfrm>
          <a:prstGeom prst="rect">
            <a:avLst/>
          </a:prstGeom>
        </p:spPr>
        <p:txBody>
          <a:bodyPr wrap="square">
            <a:spAutoFit/>
          </a:bodyPr>
          <a:lstStyle/>
          <a:p>
            <a:pPr algn="r">
              <a:spcAft>
                <a:spcPts val="400"/>
              </a:spcAft>
            </a:pPr>
            <a:r>
              <a:rPr lang="en-US" sz="2000" dirty="0">
                <a:solidFill>
                  <a:srgbClr val="1295D8"/>
                </a:solidFill>
                <a:latin typeface="Arial" charset="0"/>
                <a:ea typeface="Arial" charset="0"/>
                <a:cs typeface="Arial" charset="0"/>
              </a:rPr>
              <a:t>Near Ackerson Meadow, </a:t>
            </a:r>
            <a:r>
              <a:rPr lang="en-US" sz="2000" dirty="0" err="1">
                <a:solidFill>
                  <a:srgbClr val="1295D8"/>
                </a:solidFill>
                <a:latin typeface="Arial" charset="0"/>
                <a:ea typeface="Arial" charset="0"/>
                <a:cs typeface="Arial" charset="0"/>
              </a:rPr>
              <a:t>Toulumne</a:t>
            </a:r>
            <a:r>
              <a:rPr lang="en-US" sz="2000" dirty="0">
                <a:solidFill>
                  <a:srgbClr val="1295D8"/>
                </a:solidFill>
                <a:latin typeface="Arial" charset="0"/>
                <a:ea typeface="Arial" charset="0"/>
                <a:cs typeface="Arial" charset="0"/>
              </a:rPr>
              <a:t> </a:t>
            </a:r>
            <a:r>
              <a:rPr lang="en-US" sz="2000" dirty="0" smtClean="0">
                <a:solidFill>
                  <a:srgbClr val="1295D8"/>
                </a:solidFill>
                <a:latin typeface="Arial" charset="0"/>
                <a:ea typeface="Arial" charset="0"/>
                <a:cs typeface="Arial" charset="0"/>
              </a:rPr>
              <a:t>County (1941) Old growth stand of ponderosa pine</a:t>
            </a:r>
          </a:p>
          <a:p>
            <a:pPr algn="r"/>
            <a:r>
              <a:rPr lang="en-US" b="1" dirty="0" smtClean="0">
                <a:solidFill>
                  <a:srgbClr val="FFB511"/>
                </a:solidFill>
                <a:latin typeface="Arial" charset="0"/>
                <a:ea typeface="Arial" charset="0"/>
                <a:cs typeface="Arial" charset="0"/>
              </a:rPr>
              <a:t>UC Library, Digital Collections</a:t>
            </a:r>
            <a:endParaRPr lang="en-US" b="1" dirty="0">
              <a:solidFill>
                <a:srgbClr val="FFB511"/>
              </a:solidFill>
            </a:endParaRPr>
          </a:p>
        </p:txBody>
      </p:sp>
      <p:sp>
        <p:nvSpPr>
          <p:cNvPr id="2" name="Title 1"/>
          <p:cNvSpPr>
            <a:spLocks noGrp="1"/>
          </p:cNvSpPr>
          <p:nvPr>
            <p:ph type="title"/>
          </p:nvPr>
        </p:nvSpPr>
        <p:spPr>
          <a:xfrm>
            <a:off x="628914" y="258309"/>
            <a:ext cx="8229600" cy="1143000"/>
          </a:xfrm>
        </p:spPr>
        <p:txBody>
          <a:bodyPr>
            <a:normAutofit/>
          </a:bodyPr>
          <a:lstStyle/>
          <a:p>
            <a:pPr algn="l"/>
            <a:r>
              <a:rPr lang="en-US" b="1" dirty="0" smtClean="0">
                <a:solidFill>
                  <a:srgbClr val="005581"/>
                </a:solidFill>
                <a:latin typeface="Arial" charset="0"/>
                <a:ea typeface="Arial" charset="0"/>
                <a:cs typeface="Arial" charset="0"/>
              </a:rPr>
              <a:t>Historical Perspective </a:t>
            </a:r>
            <a:endParaRPr lang="en-US" b="1" dirty="0">
              <a:solidFill>
                <a:srgbClr val="005581"/>
              </a:solidFill>
              <a:latin typeface="Arial" charset="0"/>
              <a:ea typeface="Arial" charset="0"/>
              <a:cs typeface="Arial"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val="0"/>
              </a:ext>
            </a:extLst>
          </a:blip>
          <a:srcRect l="4693" t="1837" r="2353" b="9679"/>
          <a:stretch/>
        </p:blipFill>
        <p:spPr>
          <a:xfrm>
            <a:off x="5190239" y="1209822"/>
            <a:ext cx="3703384" cy="5547263"/>
          </a:xfrm>
          <a:prstGeom prst="rect">
            <a:avLst/>
          </a:prstGeom>
        </p:spPr>
      </p:pic>
    </p:spTree>
    <p:extLst>
      <p:ext uri="{BB962C8B-B14F-4D97-AF65-F5344CB8AC3E}">
        <p14:creationId xmlns:p14="http://schemas.microsoft.com/office/powerpoint/2010/main" val="4703005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7368" y="5430521"/>
            <a:ext cx="8440069" cy="1107996"/>
          </a:xfrm>
          <a:prstGeom prst="rect">
            <a:avLst/>
          </a:prstGeom>
        </p:spPr>
        <p:txBody>
          <a:bodyPr wrap="square">
            <a:spAutoFit/>
          </a:bodyPr>
          <a:lstStyle/>
          <a:p>
            <a:r>
              <a:rPr lang="en-US" sz="2400" dirty="0">
                <a:solidFill>
                  <a:srgbClr val="1295D8"/>
                </a:solidFill>
                <a:latin typeface="Arial" charset="0"/>
                <a:ea typeface="Arial" charset="0"/>
                <a:cs typeface="Arial" charset="0"/>
              </a:rPr>
              <a:t>Near </a:t>
            </a:r>
            <a:r>
              <a:rPr lang="en-US" sz="2400" dirty="0" smtClean="0">
                <a:solidFill>
                  <a:srgbClr val="1295D8"/>
                </a:solidFill>
                <a:latin typeface="Arial" charset="0"/>
                <a:ea typeface="Arial" charset="0"/>
                <a:cs typeface="Arial" charset="0"/>
              </a:rPr>
              <a:t>Jenkins Hill, Tuolumne County (1941) Ponderosa </a:t>
            </a:r>
            <a:r>
              <a:rPr lang="en-US" sz="2400" dirty="0">
                <a:solidFill>
                  <a:srgbClr val="1295D8"/>
                </a:solidFill>
                <a:latin typeface="Arial" charset="0"/>
                <a:ea typeface="Arial" charset="0"/>
                <a:cs typeface="Arial" charset="0"/>
              </a:rPr>
              <a:t>pine, sugar pine, black oak </a:t>
            </a:r>
            <a:r>
              <a:rPr lang="en-US" sz="2400" dirty="0" smtClean="0">
                <a:solidFill>
                  <a:srgbClr val="1295D8"/>
                </a:solidFill>
                <a:latin typeface="Arial" charset="0"/>
                <a:ea typeface="Arial" charset="0"/>
                <a:cs typeface="Arial" charset="0"/>
              </a:rPr>
              <a:t>type</a:t>
            </a:r>
            <a:endParaRPr lang="en-US" sz="2400" b="1" dirty="0" smtClean="0">
              <a:solidFill>
                <a:srgbClr val="1295D8"/>
              </a:solidFill>
              <a:latin typeface="Arial" charset="0"/>
              <a:ea typeface="Arial" charset="0"/>
              <a:cs typeface="Arial" charset="0"/>
            </a:endParaRPr>
          </a:p>
          <a:p>
            <a:r>
              <a:rPr lang="en-US" b="1" dirty="0" smtClean="0">
                <a:solidFill>
                  <a:srgbClr val="FDB52C"/>
                </a:solidFill>
                <a:latin typeface="Arial" charset="0"/>
                <a:ea typeface="Arial" charset="0"/>
                <a:cs typeface="Arial" charset="0"/>
              </a:rPr>
              <a:t>UC </a:t>
            </a:r>
            <a:r>
              <a:rPr lang="en-US" b="1" dirty="0">
                <a:solidFill>
                  <a:srgbClr val="FDB52C"/>
                </a:solidFill>
                <a:latin typeface="Arial" charset="0"/>
                <a:ea typeface="Arial" charset="0"/>
                <a:cs typeface="Arial" charset="0"/>
              </a:rPr>
              <a:t>Library, Digital Collections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9389" y="188282"/>
            <a:ext cx="8202237" cy="5242239"/>
          </a:xfrm>
          <a:prstGeom prst="rect">
            <a:avLst/>
          </a:prstGeom>
          <a:ln w="19050">
            <a:noFill/>
          </a:ln>
        </p:spPr>
      </p:pic>
    </p:spTree>
    <p:extLst>
      <p:ext uri="{BB962C8B-B14F-4D97-AF65-F5344CB8AC3E}">
        <p14:creationId xmlns:p14="http://schemas.microsoft.com/office/powerpoint/2010/main" val="231821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130" y="270997"/>
            <a:ext cx="8229600" cy="1143000"/>
          </a:xfrm>
        </p:spPr>
        <p:txBody>
          <a:bodyPr>
            <a:normAutofit/>
          </a:bodyPr>
          <a:lstStyle/>
          <a:p>
            <a:pPr algn="l"/>
            <a:r>
              <a:rPr lang="en-US" sz="4000" b="1" dirty="0" smtClean="0">
                <a:solidFill>
                  <a:srgbClr val="005581"/>
                </a:solidFill>
                <a:latin typeface="Arial" charset="0"/>
                <a:ea typeface="Arial" charset="0"/>
                <a:cs typeface="Arial" charset="0"/>
              </a:rPr>
              <a:t>A California Outbreak</a:t>
            </a:r>
            <a:endParaRPr lang="en-US" sz="4000" b="1" dirty="0">
              <a:solidFill>
                <a:srgbClr val="005581"/>
              </a:solidFill>
              <a:latin typeface="Arial" charset="0"/>
              <a:ea typeface="Arial" charset="0"/>
              <a:cs typeface="Arial" charset="0"/>
            </a:endParaRPr>
          </a:p>
        </p:txBody>
      </p:sp>
      <p:sp>
        <p:nvSpPr>
          <p:cNvPr id="5" name="Rectangle 4"/>
          <p:cNvSpPr/>
          <p:nvPr/>
        </p:nvSpPr>
        <p:spPr>
          <a:xfrm>
            <a:off x="633411" y="1641601"/>
            <a:ext cx="7939086" cy="4424288"/>
          </a:xfrm>
          <a:prstGeom prst="rect">
            <a:avLst/>
          </a:prstGeom>
        </p:spPr>
        <p:txBody>
          <a:bodyPr wrap="square">
            <a:spAutoFit/>
          </a:bodyPr>
          <a:lstStyle/>
          <a:p>
            <a:pPr marL="342900" indent="-342900">
              <a:spcAft>
                <a:spcPts val="700"/>
              </a:spcAft>
              <a:buFont typeface="Arial" pitchFamily="34" charset="0"/>
              <a:buChar char="•"/>
            </a:pPr>
            <a:r>
              <a:rPr lang="en-US" sz="2400" dirty="0" smtClean="0">
                <a:solidFill>
                  <a:schemeClr val="tx1">
                    <a:lumMod val="75000"/>
                    <a:lumOff val="25000"/>
                  </a:schemeClr>
                </a:solidFill>
                <a:latin typeface="Arial" charset="0"/>
                <a:ea typeface="Arial" charset="0"/>
                <a:cs typeface="Arial" charset="0"/>
              </a:rPr>
              <a:t>In </a:t>
            </a:r>
            <a:r>
              <a:rPr lang="en-US" sz="2400" dirty="0">
                <a:solidFill>
                  <a:schemeClr val="tx1">
                    <a:lumMod val="75000"/>
                    <a:lumOff val="25000"/>
                  </a:schemeClr>
                </a:solidFill>
                <a:latin typeface="Arial" charset="0"/>
                <a:ea typeface="Arial" charset="0"/>
                <a:cs typeface="Arial" charset="0"/>
              </a:rPr>
              <a:t>the early 2000s, the mountain ranges </a:t>
            </a:r>
            <a:r>
              <a:rPr lang="en-US" sz="2400" dirty="0" smtClean="0">
                <a:solidFill>
                  <a:schemeClr val="tx1">
                    <a:lumMod val="75000"/>
                    <a:lumOff val="25000"/>
                  </a:schemeClr>
                </a:solidFill>
                <a:latin typeface="Arial" charset="0"/>
                <a:ea typeface="Arial" charset="0"/>
                <a:cs typeface="Arial" charset="0"/>
              </a:rPr>
              <a:t>in southern part of state started </a:t>
            </a:r>
            <a:r>
              <a:rPr lang="en-US" sz="2400" dirty="0">
                <a:solidFill>
                  <a:schemeClr val="tx1">
                    <a:lumMod val="75000"/>
                    <a:lumOff val="25000"/>
                  </a:schemeClr>
                </a:solidFill>
                <a:latin typeface="Arial" charset="0"/>
                <a:ea typeface="Arial" charset="0"/>
                <a:cs typeface="Arial" charset="0"/>
              </a:rPr>
              <a:t>to experience elevated levels of </a:t>
            </a:r>
            <a:r>
              <a:rPr lang="en-US" sz="2400" dirty="0">
                <a:solidFill>
                  <a:srgbClr val="1295D8"/>
                </a:solidFill>
                <a:latin typeface="Arial" charset="0"/>
                <a:ea typeface="Arial" charset="0"/>
                <a:cs typeface="Arial" charset="0"/>
              </a:rPr>
              <a:t>tree mortality</a:t>
            </a:r>
            <a:r>
              <a:rPr lang="en-US" sz="2400" dirty="0">
                <a:solidFill>
                  <a:schemeClr val="tx1">
                    <a:lumMod val="75000"/>
                    <a:lumOff val="25000"/>
                  </a:schemeClr>
                </a:solidFill>
                <a:latin typeface="Arial" charset="0"/>
                <a:ea typeface="Arial" charset="0"/>
                <a:cs typeface="Arial" charset="0"/>
              </a:rPr>
              <a:t> associated with </a:t>
            </a:r>
            <a:r>
              <a:rPr lang="en-US" sz="2400" b="1" dirty="0">
                <a:solidFill>
                  <a:srgbClr val="FFB511"/>
                </a:solidFill>
                <a:latin typeface="Arial" charset="0"/>
                <a:ea typeface="Arial" charset="0"/>
                <a:cs typeface="Arial" charset="0"/>
              </a:rPr>
              <a:t>drought</a:t>
            </a:r>
            <a:r>
              <a:rPr lang="en-US" sz="2400" dirty="0">
                <a:solidFill>
                  <a:schemeClr val="tx1">
                    <a:lumMod val="75000"/>
                    <a:lumOff val="25000"/>
                  </a:schemeClr>
                </a:solidFill>
                <a:latin typeface="Arial" charset="0"/>
                <a:ea typeface="Arial" charset="0"/>
                <a:cs typeface="Arial" charset="0"/>
              </a:rPr>
              <a:t> </a:t>
            </a:r>
            <a:endParaRPr lang="en-US" sz="2400" dirty="0" smtClean="0">
              <a:solidFill>
                <a:schemeClr val="tx1">
                  <a:lumMod val="75000"/>
                  <a:lumOff val="25000"/>
                </a:schemeClr>
              </a:solidFill>
              <a:latin typeface="Arial" charset="0"/>
              <a:ea typeface="Arial" charset="0"/>
              <a:cs typeface="Arial" charset="0"/>
            </a:endParaRPr>
          </a:p>
          <a:p>
            <a:pPr marL="800100" lvl="1" indent="-342900">
              <a:spcAft>
                <a:spcPts val="700"/>
              </a:spcAft>
              <a:buFont typeface="Wingdings" charset="2"/>
              <a:buChar char="Ø"/>
            </a:pPr>
            <a:r>
              <a:rPr lang="en-US" sz="2400" dirty="0" smtClean="0">
                <a:solidFill>
                  <a:schemeClr val="tx1">
                    <a:lumMod val="75000"/>
                    <a:lumOff val="25000"/>
                  </a:schemeClr>
                </a:solidFill>
                <a:latin typeface="Arial" charset="0"/>
                <a:ea typeface="Arial" charset="0"/>
                <a:cs typeface="Arial" charset="0"/>
              </a:rPr>
              <a:t>precipitation </a:t>
            </a:r>
            <a:r>
              <a:rPr lang="en-US" sz="2400" dirty="0">
                <a:solidFill>
                  <a:schemeClr val="tx1">
                    <a:lumMod val="75000"/>
                    <a:lumOff val="25000"/>
                  </a:schemeClr>
                </a:solidFill>
                <a:latin typeface="Arial" charset="0"/>
                <a:ea typeface="Arial" charset="0"/>
                <a:cs typeface="Arial" charset="0"/>
              </a:rPr>
              <a:t>was the lowest in recorded history during </a:t>
            </a:r>
            <a:r>
              <a:rPr lang="en-US" sz="2400" dirty="0" smtClean="0">
                <a:solidFill>
                  <a:schemeClr val="tx1">
                    <a:lumMod val="75000"/>
                    <a:lumOff val="25000"/>
                  </a:schemeClr>
                </a:solidFill>
                <a:latin typeface="Arial" charset="0"/>
                <a:ea typeface="Arial" charset="0"/>
                <a:cs typeface="Arial" charset="0"/>
              </a:rPr>
              <a:t>2001-02</a:t>
            </a:r>
          </a:p>
          <a:p>
            <a:pPr marL="800100" lvl="1" indent="-342900">
              <a:spcAft>
                <a:spcPts val="700"/>
              </a:spcAft>
              <a:buFont typeface="Wingdings" charset="2"/>
              <a:buChar char="Ø"/>
            </a:pPr>
            <a:r>
              <a:rPr lang="en-US" sz="2400" dirty="0" smtClean="0">
                <a:solidFill>
                  <a:schemeClr val="tx1">
                    <a:lumMod val="75000"/>
                    <a:lumOff val="25000"/>
                  </a:schemeClr>
                </a:solidFill>
                <a:latin typeface="Arial" charset="0"/>
                <a:ea typeface="Arial" charset="0"/>
                <a:cs typeface="Arial" charset="0"/>
              </a:rPr>
              <a:t>stimulated increases in </a:t>
            </a:r>
            <a:r>
              <a:rPr lang="en-US" sz="2400" dirty="0" smtClean="0">
                <a:solidFill>
                  <a:srgbClr val="1295D8"/>
                </a:solidFill>
                <a:latin typeface="Arial" charset="0"/>
                <a:ea typeface="Arial" charset="0"/>
                <a:cs typeface="Arial" charset="0"/>
              </a:rPr>
              <a:t>bark beetle </a:t>
            </a:r>
            <a:r>
              <a:rPr lang="en-US" sz="2400" dirty="0">
                <a:solidFill>
                  <a:schemeClr val="tx1">
                    <a:lumMod val="75000"/>
                    <a:lumOff val="25000"/>
                  </a:schemeClr>
                </a:solidFill>
                <a:latin typeface="Arial" charset="0"/>
                <a:ea typeface="Arial" charset="0"/>
                <a:cs typeface="Arial" charset="0"/>
              </a:rPr>
              <a:t>and </a:t>
            </a:r>
            <a:r>
              <a:rPr lang="en-US" sz="2400" dirty="0" smtClean="0">
                <a:solidFill>
                  <a:srgbClr val="1295D8"/>
                </a:solidFill>
                <a:latin typeface="Arial" charset="0"/>
                <a:ea typeface="Arial" charset="0"/>
                <a:cs typeface="Arial" charset="0"/>
              </a:rPr>
              <a:t>woodborer</a:t>
            </a:r>
            <a:r>
              <a:rPr lang="en-US" sz="2400" dirty="0" smtClean="0">
                <a:solidFill>
                  <a:schemeClr val="tx1">
                    <a:lumMod val="75000"/>
                    <a:lumOff val="25000"/>
                  </a:schemeClr>
                </a:solidFill>
                <a:latin typeface="Arial" charset="0"/>
                <a:ea typeface="Arial" charset="0"/>
                <a:cs typeface="Arial" charset="0"/>
              </a:rPr>
              <a:t> populations</a:t>
            </a:r>
          </a:p>
          <a:p>
            <a:pPr marL="342900" indent="-342900">
              <a:spcAft>
                <a:spcPts val="700"/>
              </a:spcAft>
              <a:buFont typeface="Arial" pitchFamily="34" charset="0"/>
              <a:buChar char="•"/>
            </a:pPr>
            <a:r>
              <a:rPr lang="en-US" sz="2400" dirty="0" smtClean="0">
                <a:solidFill>
                  <a:schemeClr val="tx1">
                    <a:lumMod val="75000"/>
                    <a:lumOff val="25000"/>
                  </a:schemeClr>
                </a:solidFill>
                <a:latin typeface="Arial" charset="0"/>
                <a:ea typeface="Arial" charset="0"/>
                <a:cs typeface="Arial" charset="0"/>
              </a:rPr>
              <a:t>Walker </a:t>
            </a:r>
            <a:r>
              <a:rPr lang="en-US" sz="2400" dirty="0">
                <a:solidFill>
                  <a:schemeClr val="tx1">
                    <a:lumMod val="75000"/>
                    <a:lumOff val="25000"/>
                  </a:schemeClr>
                </a:solidFill>
                <a:latin typeface="Arial" charset="0"/>
                <a:ea typeface="Arial" charset="0"/>
                <a:cs typeface="Arial" charset="0"/>
              </a:rPr>
              <a:t>et al. (2006) reported </a:t>
            </a:r>
            <a:r>
              <a:rPr lang="en-US" sz="2400" b="1" dirty="0">
                <a:solidFill>
                  <a:srgbClr val="FFB511"/>
                </a:solidFill>
                <a:latin typeface="Arial" charset="0"/>
                <a:ea typeface="Arial" charset="0"/>
                <a:cs typeface="Arial" charset="0"/>
              </a:rPr>
              <a:t>~12.7% </a:t>
            </a:r>
            <a:r>
              <a:rPr lang="en-US" sz="2400" dirty="0">
                <a:solidFill>
                  <a:schemeClr val="tx1">
                    <a:lumMod val="75000"/>
                    <a:lumOff val="25000"/>
                  </a:schemeClr>
                </a:solidFill>
                <a:latin typeface="Arial" charset="0"/>
                <a:ea typeface="Arial" charset="0"/>
                <a:cs typeface="Arial" charset="0"/>
              </a:rPr>
              <a:t>of conifers (3.5 million trees) died between 2001 </a:t>
            </a:r>
            <a:r>
              <a:rPr lang="en-US" sz="2400" dirty="0" smtClean="0">
                <a:solidFill>
                  <a:schemeClr val="tx1">
                    <a:lumMod val="75000"/>
                    <a:lumOff val="25000"/>
                  </a:schemeClr>
                </a:solidFill>
                <a:latin typeface="Arial" charset="0"/>
                <a:ea typeface="Arial" charset="0"/>
                <a:cs typeface="Arial" charset="0"/>
              </a:rPr>
              <a:t>- 2004</a:t>
            </a:r>
            <a:r>
              <a:rPr lang="en-US" sz="2400" dirty="0">
                <a:solidFill>
                  <a:schemeClr val="tx1">
                    <a:lumMod val="75000"/>
                    <a:lumOff val="25000"/>
                  </a:schemeClr>
                </a:solidFill>
                <a:latin typeface="Arial" charset="0"/>
                <a:ea typeface="Arial" charset="0"/>
                <a:cs typeface="Arial" charset="0"/>
              </a:rPr>
              <a:t>.  Mortality was widespread and concentrated in several tree species, most notably </a:t>
            </a:r>
            <a:r>
              <a:rPr lang="en-US" sz="2400" dirty="0">
                <a:solidFill>
                  <a:srgbClr val="1295D8"/>
                </a:solidFill>
                <a:latin typeface="Arial" charset="0"/>
                <a:ea typeface="Arial" charset="0"/>
                <a:cs typeface="Arial" charset="0"/>
              </a:rPr>
              <a:t>ponderosa</a:t>
            </a:r>
            <a:r>
              <a:rPr lang="en-US" sz="2400" dirty="0">
                <a:solidFill>
                  <a:schemeClr val="tx1">
                    <a:lumMod val="75000"/>
                    <a:lumOff val="25000"/>
                  </a:schemeClr>
                </a:solidFill>
                <a:latin typeface="Arial" charset="0"/>
                <a:ea typeface="Arial" charset="0"/>
                <a:cs typeface="Arial" charset="0"/>
              </a:rPr>
              <a:t> and </a:t>
            </a:r>
            <a:r>
              <a:rPr lang="en-US" sz="2400" dirty="0">
                <a:solidFill>
                  <a:srgbClr val="1295D8"/>
                </a:solidFill>
                <a:latin typeface="Arial" charset="0"/>
                <a:ea typeface="Arial" charset="0"/>
                <a:cs typeface="Arial" charset="0"/>
              </a:rPr>
              <a:t>Coulter </a:t>
            </a:r>
            <a:r>
              <a:rPr lang="en-US" sz="2400" dirty="0" smtClean="0">
                <a:solidFill>
                  <a:srgbClr val="1295D8"/>
                </a:solidFill>
                <a:latin typeface="Arial" charset="0"/>
                <a:ea typeface="Arial" charset="0"/>
                <a:cs typeface="Arial" charset="0"/>
              </a:rPr>
              <a:t>pines</a:t>
            </a:r>
            <a:r>
              <a:rPr lang="en-US" sz="2400" dirty="0" smtClean="0">
                <a:solidFill>
                  <a:schemeClr val="tx1">
                    <a:lumMod val="75000"/>
                    <a:lumOff val="25000"/>
                  </a:schemeClr>
                </a:solidFill>
                <a:latin typeface="Arial" charset="0"/>
                <a:ea typeface="Arial" charset="0"/>
                <a:cs typeface="Arial" charset="0"/>
              </a:rPr>
              <a:t> </a:t>
            </a:r>
            <a:endParaRPr lang="en-US" sz="2400" dirty="0">
              <a:solidFill>
                <a:schemeClr val="tx1">
                  <a:lumMod val="75000"/>
                  <a:lumOff val="25000"/>
                </a:schemeClr>
              </a:solidFill>
              <a:latin typeface="Arial" charset="0"/>
              <a:ea typeface="Arial" charset="0"/>
              <a:cs typeface="Arial" charset="0"/>
            </a:endParaRPr>
          </a:p>
        </p:txBody>
      </p:sp>
      <p:sp>
        <p:nvSpPr>
          <p:cNvPr id="6" name="TextBox 5"/>
          <p:cNvSpPr txBox="1"/>
          <p:nvPr/>
        </p:nvSpPr>
        <p:spPr>
          <a:xfrm>
            <a:off x="3033453" y="6300788"/>
            <a:ext cx="3139001" cy="307777"/>
          </a:xfrm>
          <a:prstGeom prst="rect">
            <a:avLst/>
          </a:prstGeom>
          <a:noFill/>
        </p:spPr>
        <p:txBody>
          <a:bodyPr wrap="none" rtlCol="0">
            <a:spAutoFit/>
          </a:bodyPr>
          <a:lstStyle/>
          <a:p>
            <a:r>
              <a:rPr lang="en-US" sz="1400" dirty="0" smtClean="0">
                <a:solidFill>
                  <a:srgbClr val="1295D8"/>
                </a:solidFill>
                <a:latin typeface="Arial" charset="0"/>
                <a:ea typeface="Arial" charset="0"/>
                <a:cs typeface="Arial" charset="0"/>
              </a:rPr>
              <a:t>Chris Fettig personal communication </a:t>
            </a:r>
            <a:endParaRPr lang="en-US" sz="1400" dirty="0">
              <a:solidFill>
                <a:srgbClr val="1295D8"/>
              </a:solidFill>
              <a:latin typeface="Arial" charset="0"/>
              <a:ea typeface="Arial" charset="0"/>
              <a:cs typeface="Arial" charset="0"/>
            </a:endParaRPr>
          </a:p>
        </p:txBody>
      </p:sp>
    </p:spTree>
    <p:extLst>
      <p:ext uri="{BB962C8B-B14F-4D97-AF65-F5344CB8AC3E}">
        <p14:creationId xmlns:p14="http://schemas.microsoft.com/office/powerpoint/2010/main" val="7992440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409" y="1543048"/>
            <a:ext cx="8081965" cy="4525963"/>
          </a:xfrm>
        </p:spPr>
        <p:txBody>
          <a:bodyPr>
            <a:normAutofit fontScale="77500" lnSpcReduction="20000"/>
          </a:bodyPr>
          <a:lstStyle/>
          <a:p>
            <a:pPr>
              <a:lnSpc>
                <a:spcPct val="120000"/>
              </a:lnSpc>
              <a:spcAft>
                <a:spcPts val="700"/>
              </a:spcAft>
            </a:pPr>
            <a:r>
              <a:rPr lang="en-US" sz="3100" dirty="0" smtClean="0">
                <a:solidFill>
                  <a:schemeClr val="tx1">
                    <a:lumMod val="75000"/>
                    <a:lumOff val="25000"/>
                  </a:schemeClr>
                </a:solidFill>
                <a:latin typeface="Arial" charset="0"/>
                <a:ea typeface="Arial" charset="0"/>
                <a:cs typeface="Arial" charset="0"/>
              </a:rPr>
              <a:t>WPB activity </a:t>
            </a:r>
            <a:r>
              <a:rPr lang="en-US" sz="3100" dirty="0">
                <a:solidFill>
                  <a:schemeClr val="tx1">
                    <a:lumMod val="75000"/>
                    <a:lumOff val="25000"/>
                  </a:schemeClr>
                </a:solidFill>
                <a:latin typeface="Arial" charset="0"/>
                <a:ea typeface="Arial" charset="0"/>
                <a:cs typeface="Arial" charset="0"/>
              </a:rPr>
              <a:t>peaked in </a:t>
            </a:r>
            <a:r>
              <a:rPr lang="en-US" sz="3100" dirty="0" smtClean="0">
                <a:solidFill>
                  <a:schemeClr val="tx1">
                    <a:lumMod val="75000"/>
                    <a:lumOff val="25000"/>
                  </a:schemeClr>
                </a:solidFill>
                <a:latin typeface="Arial" charset="0"/>
                <a:ea typeface="Arial" charset="0"/>
                <a:cs typeface="Arial" charset="0"/>
              </a:rPr>
              <a:t>2002-03, reported </a:t>
            </a:r>
            <a:r>
              <a:rPr lang="en-US" sz="3100" dirty="0">
                <a:solidFill>
                  <a:schemeClr val="tx1">
                    <a:lumMod val="75000"/>
                    <a:lumOff val="25000"/>
                  </a:schemeClr>
                </a:solidFill>
                <a:latin typeface="Arial" charset="0"/>
                <a:ea typeface="Arial" charset="0"/>
                <a:cs typeface="Arial" charset="0"/>
              </a:rPr>
              <a:t>to be the most common mortality agent associated with dead and dying pines throughout the region (USDA Forest Service 2002</a:t>
            </a:r>
            <a:r>
              <a:rPr lang="en-US" sz="3100" dirty="0" smtClean="0">
                <a:solidFill>
                  <a:schemeClr val="tx1">
                    <a:lumMod val="75000"/>
                    <a:lumOff val="25000"/>
                  </a:schemeClr>
                </a:solidFill>
                <a:latin typeface="Arial" charset="0"/>
                <a:ea typeface="Arial" charset="0"/>
                <a:cs typeface="Arial" charset="0"/>
              </a:rPr>
              <a:t>)</a:t>
            </a:r>
            <a:endParaRPr lang="en-US" sz="3100" dirty="0">
              <a:solidFill>
                <a:schemeClr val="tx1">
                  <a:lumMod val="75000"/>
                  <a:lumOff val="25000"/>
                </a:schemeClr>
              </a:solidFill>
              <a:latin typeface="Arial" charset="0"/>
              <a:ea typeface="Arial" charset="0"/>
              <a:cs typeface="Arial" charset="0"/>
            </a:endParaRPr>
          </a:p>
          <a:p>
            <a:pPr>
              <a:lnSpc>
                <a:spcPct val="120000"/>
              </a:lnSpc>
              <a:spcAft>
                <a:spcPts val="700"/>
              </a:spcAft>
            </a:pPr>
            <a:r>
              <a:rPr lang="en-US" sz="3100" dirty="0">
                <a:solidFill>
                  <a:schemeClr val="tx1">
                    <a:lumMod val="75000"/>
                    <a:lumOff val="25000"/>
                  </a:schemeClr>
                </a:solidFill>
                <a:latin typeface="Arial" charset="0"/>
                <a:ea typeface="Arial" charset="0"/>
                <a:cs typeface="Arial" charset="0"/>
              </a:rPr>
              <a:t>In some areas, mortality was </a:t>
            </a:r>
            <a:r>
              <a:rPr lang="en-US" sz="3100" b="1" dirty="0">
                <a:solidFill>
                  <a:srgbClr val="FFB511"/>
                </a:solidFill>
                <a:latin typeface="Arial" charset="0"/>
                <a:ea typeface="Arial" charset="0"/>
                <a:cs typeface="Arial" charset="0"/>
              </a:rPr>
              <a:t>&gt;80</a:t>
            </a:r>
            <a:r>
              <a:rPr lang="en-US" sz="3100" b="1" dirty="0" smtClean="0">
                <a:solidFill>
                  <a:srgbClr val="FFB511"/>
                </a:solidFill>
                <a:latin typeface="Arial" charset="0"/>
                <a:ea typeface="Arial" charset="0"/>
                <a:cs typeface="Arial" charset="0"/>
              </a:rPr>
              <a:t>%  </a:t>
            </a:r>
          </a:p>
          <a:p>
            <a:pPr>
              <a:lnSpc>
                <a:spcPct val="120000"/>
              </a:lnSpc>
              <a:spcAft>
                <a:spcPts val="700"/>
              </a:spcAft>
            </a:pPr>
            <a:r>
              <a:rPr lang="en-US" sz="3100" dirty="0" smtClean="0">
                <a:solidFill>
                  <a:schemeClr val="tx1">
                    <a:lumMod val="75000"/>
                    <a:lumOff val="25000"/>
                  </a:schemeClr>
                </a:solidFill>
                <a:latin typeface="Arial" charset="0"/>
                <a:ea typeface="Arial" charset="0"/>
                <a:cs typeface="Arial" charset="0"/>
              </a:rPr>
              <a:t>Ponderosa </a:t>
            </a:r>
            <a:r>
              <a:rPr lang="en-US" sz="3100" dirty="0">
                <a:solidFill>
                  <a:schemeClr val="tx1">
                    <a:lumMod val="75000"/>
                    <a:lumOff val="25000"/>
                  </a:schemeClr>
                </a:solidFill>
                <a:latin typeface="Arial" charset="0"/>
                <a:ea typeface="Arial" charset="0"/>
                <a:cs typeface="Arial" charset="0"/>
              </a:rPr>
              <a:t>and Coulter pines </a:t>
            </a:r>
            <a:r>
              <a:rPr lang="en-US" sz="3100" dirty="0" smtClean="0">
                <a:solidFill>
                  <a:schemeClr val="tx1">
                    <a:lumMod val="75000"/>
                    <a:lumOff val="25000"/>
                  </a:schemeClr>
                </a:solidFill>
                <a:latin typeface="Arial" charset="0"/>
                <a:ea typeface="Arial" charset="0"/>
                <a:cs typeface="Arial" charset="0"/>
              </a:rPr>
              <a:t>&gt; 17 inches DBH </a:t>
            </a:r>
            <a:r>
              <a:rPr lang="en-US" sz="3100" dirty="0">
                <a:solidFill>
                  <a:schemeClr val="tx1">
                    <a:lumMod val="75000"/>
                    <a:lumOff val="25000"/>
                  </a:schemeClr>
                </a:solidFill>
                <a:latin typeface="Arial" charset="0"/>
                <a:ea typeface="Arial" charset="0"/>
                <a:cs typeface="Arial" charset="0"/>
              </a:rPr>
              <a:t>experienced </a:t>
            </a:r>
            <a:r>
              <a:rPr lang="en-US" sz="3100" dirty="0">
                <a:solidFill>
                  <a:srgbClr val="1295D8"/>
                </a:solidFill>
                <a:latin typeface="Arial" charset="0"/>
                <a:ea typeface="Arial" charset="0"/>
                <a:cs typeface="Arial" charset="0"/>
              </a:rPr>
              <a:t>73.5%</a:t>
            </a:r>
            <a:r>
              <a:rPr lang="en-US" sz="3100" dirty="0">
                <a:solidFill>
                  <a:schemeClr val="tx1">
                    <a:lumMod val="75000"/>
                    <a:lumOff val="25000"/>
                  </a:schemeClr>
                </a:solidFill>
                <a:latin typeface="Arial" charset="0"/>
                <a:ea typeface="Arial" charset="0"/>
                <a:cs typeface="Arial" charset="0"/>
              </a:rPr>
              <a:t> and </a:t>
            </a:r>
            <a:r>
              <a:rPr lang="en-US" sz="3100" dirty="0">
                <a:solidFill>
                  <a:srgbClr val="1295D8"/>
                </a:solidFill>
                <a:latin typeface="Arial" charset="0"/>
                <a:ea typeface="Arial" charset="0"/>
                <a:cs typeface="Arial" charset="0"/>
              </a:rPr>
              <a:t>78%</a:t>
            </a:r>
            <a:r>
              <a:rPr lang="en-US" sz="3100" dirty="0">
                <a:solidFill>
                  <a:schemeClr val="tx1">
                    <a:lumMod val="75000"/>
                    <a:lumOff val="25000"/>
                  </a:schemeClr>
                </a:solidFill>
                <a:latin typeface="Arial" charset="0"/>
                <a:ea typeface="Arial" charset="0"/>
                <a:cs typeface="Arial" charset="0"/>
              </a:rPr>
              <a:t> mortality, </a:t>
            </a:r>
            <a:r>
              <a:rPr lang="en-US" sz="3100" dirty="0" smtClean="0">
                <a:solidFill>
                  <a:schemeClr val="tx1">
                    <a:lumMod val="75000"/>
                    <a:lumOff val="25000"/>
                  </a:schemeClr>
                </a:solidFill>
                <a:latin typeface="Arial" charset="0"/>
                <a:ea typeface="Arial" charset="0"/>
                <a:cs typeface="Arial" charset="0"/>
              </a:rPr>
              <a:t>respectively</a:t>
            </a:r>
            <a:endParaRPr lang="en-US" sz="3100" dirty="0">
              <a:solidFill>
                <a:schemeClr val="tx1">
                  <a:lumMod val="75000"/>
                  <a:lumOff val="25000"/>
                </a:schemeClr>
              </a:solidFill>
              <a:latin typeface="Arial" charset="0"/>
              <a:ea typeface="Arial" charset="0"/>
              <a:cs typeface="Arial" charset="0"/>
            </a:endParaRPr>
          </a:p>
          <a:p>
            <a:pPr>
              <a:lnSpc>
                <a:spcPct val="120000"/>
              </a:lnSpc>
              <a:spcAft>
                <a:spcPts val="700"/>
              </a:spcAft>
            </a:pPr>
            <a:r>
              <a:rPr lang="en-US" sz="3100" dirty="0">
                <a:solidFill>
                  <a:schemeClr val="tx1">
                    <a:lumMod val="75000"/>
                    <a:lumOff val="25000"/>
                  </a:schemeClr>
                </a:solidFill>
                <a:latin typeface="Arial" charset="0"/>
                <a:ea typeface="Arial" charset="0"/>
                <a:cs typeface="Arial" charset="0"/>
              </a:rPr>
              <a:t>Despite continuing drought and an availability of suitable hosts, WPB populations </a:t>
            </a:r>
            <a:r>
              <a:rPr lang="en-US" sz="3100" b="1" dirty="0">
                <a:solidFill>
                  <a:srgbClr val="FFB511"/>
                </a:solidFill>
                <a:latin typeface="Arial" charset="0"/>
                <a:ea typeface="Arial" charset="0"/>
                <a:cs typeface="Arial" charset="0"/>
              </a:rPr>
              <a:t>rapidly declined </a:t>
            </a:r>
            <a:r>
              <a:rPr lang="en-US" sz="3100" dirty="0">
                <a:solidFill>
                  <a:schemeClr val="tx1">
                    <a:lumMod val="75000"/>
                    <a:lumOff val="25000"/>
                  </a:schemeClr>
                </a:solidFill>
                <a:latin typeface="Arial" charset="0"/>
                <a:ea typeface="Arial" charset="0"/>
                <a:cs typeface="Arial" charset="0"/>
              </a:rPr>
              <a:t>in 2004 (Hayes et al. 2009</a:t>
            </a:r>
            <a:r>
              <a:rPr lang="en-US" sz="3100" dirty="0" smtClean="0">
                <a:solidFill>
                  <a:schemeClr val="tx1">
                    <a:lumMod val="75000"/>
                    <a:lumOff val="25000"/>
                  </a:schemeClr>
                </a:solidFill>
                <a:latin typeface="Arial" charset="0"/>
                <a:ea typeface="Arial" charset="0"/>
                <a:cs typeface="Arial" charset="0"/>
              </a:rPr>
              <a:t>)</a:t>
            </a:r>
            <a:endParaRPr lang="en-US" sz="3100" dirty="0">
              <a:solidFill>
                <a:schemeClr val="tx1">
                  <a:lumMod val="75000"/>
                  <a:lumOff val="25000"/>
                </a:schemeClr>
              </a:solidFill>
              <a:effectLst>
                <a:outerShdw blurRad="38100" dist="38100" dir="2700000" algn="tl">
                  <a:srgbClr val="000000"/>
                </a:outerShdw>
              </a:effectLst>
              <a:latin typeface="Arial" charset="0"/>
              <a:ea typeface="Arial" charset="0"/>
              <a:cs typeface="Arial" charset="0"/>
            </a:endParaRPr>
          </a:p>
          <a:p>
            <a:endParaRPr lang="en-US" dirty="0"/>
          </a:p>
        </p:txBody>
      </p:sp>
      <p:sp>
        <p:nvSpPr>
          <p:cNvPr id="4" name="Title 1"/>
          <p:cNvSpPr txBox="1">
            <a:spLocks/>
          </p:cNvSpPr>
          <p:nvPr/>
        </p:nvSpPr>
        <p:spPr>
          <a:xfrm>
            <a:off x="630201"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005581"/>
                </a:solidFill>
                <a:latin typeface="Arial" charset="0"/>
                <a:ea typeface="Arial" charset="0"/>
                <a:cs typeface="Arial" charset="0"/>
              </a:rPr>
              <a:t>A California Outbreak</a:t>
            </a:r>
            <a:endParaRPr lang="en-US" sz="4000" b="1" dirty="0">
              <a:solidFill>
                <a:srgbClr val="005581"/>
              </a:solidFill>
              <a:latin typeface="Arial" charset="0"/>
              <a:ea typeface="Arial" charset="0"/>
              <a:cs typeface="Arial" charset="0"/>
            </a:endParaRPr>
          </a:p>
        </p:txBody>
      </p:sp>
      <p:sp>
        <p:nvSpPr>
          <p:cNvPr id="6" name="TextBox 5"/>
          <p:cNvSpPr txBox="1"/>
          <p:nvPr/>
        </p:nvSpPr>
        <p:spPr>
          <a:xfrm>
            <a:off x="3033453" y="6300788"/>
            <a:ext cx="3139001" cy="307777"/>
          </a:xfrm>
          <a:prstGeom prst="rect">
            <a:avLst/>
          </a:prstGeom>
          <a:noFill/>
        </p:spPr>
        <p:txBody>
          <a:bodyPr wrap="none" rtlCol="0">
            <a:spAutoFit/>
          </a:bodyPr>
          <a:lstStyle/>
          <a:p>
            <a:r>
              <a:rPr lang="en-US" sz="1400" dirty="0" smtClean="0">
                <a:solidFill>
                  <a:srgbClr val="1295D8"/>
                </a:solidFill>
                <a:latin typeface="Arial" charset="0"/>
                <a:ea typeface="Arial" charset="0"/>
                <a:cs typeface="Arial" charset="0"/>
              </a:rPr>
              <a:t>Chris Fettig personal communication </a:t>
            </a:r>
            <a:endParaRPr lang="en-US" sz="1400" dirty="0">
              <a:solidFill>
                <a:srgbClr val="1295D8"/>
              </a:solidFill>
              <a:latin typeface="Arial" charset="0"/>
              <a:ea typeface="Arial" charset="0"/>
              <a:cs typeface="Arial" charset="0"/>
            </a:endParaRPr>
          </a:p>
        </p:txBody>
      </p:sp>
    </p:spTree>
    <p:extLst>
      <p:ext uri="{BB962C8B-B14F-4D97-AF65-F5344CB8AC3E}">
        <p14:creationId xmlns:p14="http://schemas.microsoft.com/office/powerpoint/2010/main" val="11243927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9416" y="274638"/>
            <a:ext cx="8229600" cy="1143000"/>
          </a:xfrm>
        </p:spPr>
        <p:txBody>
          <a:bodyPr>
            <a:normAutofit/>
          </a:bodyPr>
          <a:lstStyle/>
          <a:p>
            <a:pPr algn="l"/>
            <a:r>
              <a:rPr lang="en-US" sz="4000" b="1" dirty="0" smtClean="0">
                <a:solidFill>
                  <a:srgbClr val="005581"/>
                </a:solidFill>
                <a:latin typeface="Arial" charset="0"/>
                <a:ea typeface="Arial" charset="0"/>
                <a:cs typeface="Arial" charset="0"/>
              </a:rPr>
              <a:t>Ecology of Ponderosa Pine</a:t>
            </a:r>
            <a:endParaRPr lang="en-US" sz="4000" b="1" dirty="0">
              <a:solidFill>
                <a:srgbClr val="005581"/>
              </a:solidFill>
              <a:latin typeface="Arial" charset="0"/>
              <a:ea typeface="Arial" charset="0"/>
              <a:cs typeface="Arial" charset="0"/>
            </a:endParaRPr>
          </a:p>
        </p:txBody>
      </p:sp>
      <p:sp>
        <p:nvSpPr>
          <p:cNvPr id="3" name="Content Placeholder 2"/>
          <p:cNvSpPr>
            <a:spLocks noGrp="1"/>
          </p:cNvSpPr>
          <p:nvPr>
            <p:ph idx="1"/>
          </p:nvPr>
        </p:nvSpPr>
        <p:spPr>
          <a:xfrm>
            <a:off x="629417" y="1623677"/>
            <a:ext cx="4849497" cy="4768836"/>
          </a:xfrm>
        </p:spPr>
        <p:txBody>
          <a:bodyPr>
            <a:normAutofit/>
          </a:bodyPr>
          <a:lstStyle/>
          <a:p>
            <a:pPr marL="0" indent="0">
              <a:buNone/>
            </a:pPr>
            <a:r>
              <a:rPr lang="en-US" sz="2800" dirty="0" smtClean="0">
                <a:solidFill>
                  <a:schemeClr val="tx1">
                    <a:lumMod val="75000"/>
                    <a:lumOff val="25000"/>
                  </a:schemeClr>
                </a:solidFill>
                <a:latin typeface="Arial" charset="0"/>
                <a:ea typeface="Arial" charset="0"/>
                <a:cs typeface="Arial" charset="0"/>
              </a:rPr>
              <a:t>In California, the associated tree species are </a:t>
            </a:r>
            <a:r>
              <a:rPr lang="en-US" sz="2800" dirty="0" smtClean="0">
                <a:solidFill>
                  <a:srgbClr val="1295D8"/>
                </a:solidFill>
                <a:latin typeface="Arial" charset="0"/>
                <a:ea typeface="Arial" charset="0"/>
                <a:cs typeface="Arial" charset="0"/>
              </a:rPr>
              <a:t>true firs</a:t>
            </a:r>
            <a:r>
              <a:rPr lang="en-US" sz="2800" dirty="0" smtClean="0">
                <a:solidFill>
                  <a:schemeClr val="tx1">
                    <a:lumMod val="75000"/>
                    <a:lumOff val="25000"/>
                  </a:schemeClr>
                </a:solidFill>
                <a:latin typeface="Arial" charset="0"/>
                <a:ea typeface="Arial" charset="0"/>
                <a:cs typeface="Arial" charset="0"/>
              </a:rPr>
              <a:t>, </a:t>
            </a:r>
            <a:r>
              <a:rPr lang="en-US" sz="2800" dirty="0" smtClean="0">
                <a:solidFill>
                  <a:srgbClr val="1295D8"/>
                </a:solidFill>
                <a:latin typeface="Arial" charset="0"/>
                <a:ea typeface="Arial" charset="0"/>
                <a:cs typeface="Arial" charset="0"/>
              </a:rPr>
              <a:t>incense cedar</a:t>
            </a:r>
            <a:r>
              <a:rPr lang="en-US" sz="2800" dirty="0" smtClean="0">
                <a:solidFill>
                  <a:schemeClr val="tx1">
                    <a:lumMod val="75000"/>
                    <a:lumOff val="25000"/>
                  </a:schemeClr>
                </a:solidFill>
                <a:latin typeface="Arial" charset="0"/>
                <a:ea typeface="Arial" charset="0"/>
                <a:cs typeface="Arial" charset="0"/>
              </a:rPr>
              <a:t>, Jeffrey pine, sugar pine, </a:t>
            </a:r>
            <a:r>
              <a:rPr lang="en-US" sz="2800" dirty="0" smtClean="0">
                <a:solidFill>
                  <a:srgbClr val="1295D8"/>
                </a:solidFill>
                <a:latin typeface="Arial" charset="0"/>
                <a:ea typeface="Arial" charset="0"/>
                <a:cs typeface="Arial" charset="0"/>
              </a:rPr>
              <a:t>Douglas-fir</a:t>
            </a:r>
            <a:r>
              <a:rPr lang="en-US" sz="2800" dirty="0" smtClean="0">
                <a:solidFill>
                  <a:schemeClr val="tx1">
                    <a:lumMod val="75000"/>
                    <a:lumOff val="25000"/>
                  </a:schemeClr>
                </a:solidFill>
                <a:latin typeface="Arial" charset="0"/>
                <a:ea typeface="Arial" charset="0"/>
                <a:cs typeface="Arial" charset="0"/>
              </a:rPr>
              <a:t>, and </a:t>
            </a:r>
            <a:r>
              <a:rPr lang="en-US" sz="2800" dirty="0">
                <a:solidFill>
                  <a:schemeClr val="tx1">
                    <a:lumMod val="75000"/>
                    <a:lumOff val="25000"/>
                  </a:schemeClr>
                </a:solidFill>
                <a:latin typeface="Arial" charset="0"/>
                <a:ea typeface="Arial" charset="0"/>
                <a:cs typeface="Arial" charset="0"/>
              </a:rPr>
              <a:t>b</a:t>
            </a:r>
            <a:r>
              <a:rPr lang="en-US" sz="2800" dirty="0" smtClean="0">
                <a:solidFill>
                  <a:schemeClr val="tx1">
                    <a:lumMod val="75000"/>
                    <a:lumOff val="25000"/>
                  </a:schemeClr>
                </a:solidFill>
                <a:latin typeface="Arial" charset="0"/>
                <a:ea typeface="Arial" charset="0"/>
                <a:cs typeface="Arial" charset="0"/>
              </a:rPr>
              <a:t>lack oak</a:t>
            </a:r>
          </a:p>
          <a:p>
            <a:r>
              <a:rPr lang="en-US" sz="2800" dirty="0" smtClean="0">
                <a:solidFill>
                  <a:schemeClr val="tx1">
                    <a:lumMod val="75000"/>
                    <a:lumOff val="25000"/>
                  </a:schemeClr>
                </a:solidFill>
                <a:latin typeface="Arial" charset="0"/>
                <a:ea typeface="Arial" charset="0"/>
                <a:cs typeface="Arial" charset="0"/>
              </a:rPr>
              <a:t>Shade intolerant</a:t>
            </a:r>
          </a:p>
          <a:p>
            <a:r>
              <a:rPr lang="en-US" sz="2800" dirty="0">
                <a:solidFill>
                  <a:schemeClr val="tx1">
                    <a:lumMod val="75000"/>
                    <a:lumOff val="25000"/>
                  </a:schemeClr>
                </a:solidFill>
                <a:latin typeface="Arial" charset="0"/>
                <a:ea typeface="Arial" charset="0"/>
                <a:cs typeface="Arial" charset="0"/>
              </a:rPr>
              <a:t>Drought </a:t>
            </a:r>
            <a:r>
              <a:rPr lang="en-US" sz="2800" dirty="0" smtClean="0">
                <a:solidFill>
                  <a:schemeClr val="tx1">
                    <a:lumMod val="75000"/>
                    <a:lumOff val="25000"/>
                  </a:schemeClr>
                </a:solidFill>
                <a:latin typeface="Arial" charset="0"/>
                <a:ea typeface="Arial" charset="0"/>
                <a:cs typeface="Arial" charset="0"/>
              </a:rPr>
              <a:t>tolerant</a:t>
            </a:r>
          </a:p>
          <a:p>
            <a:r>
              <a:rPr lang="en-US" sz="2800" dirty="0" smtClean="0">
                <a:solidFill>
                  <a:schemeClr val="tx1">
                    <a:lumMod val="75000"/>
                    <a:lumOff val="25000"/>
                  </a:schemeClr>
                </a:solidFill>
                <a:latin typeface="Arial" charset="0"/>
                <a:ea typeface="Arial" charset="0"/>
                <a:cs typeface="Arial" charset="0"/>
              </a:rPr>
              <a:t>Fire resistant</a:t>
            </a:r>
          </a:p>
          <a:p>
            <a:r>
              <a:rPr lang="en-US" sz="2800" dirty="0" smtClean="0">
                <a:solidFill>
                  <a:schemeClr val="tx1">
                    <a:lumMod val="75000"/>
                    <a:lumOff val="25000"/>
                  </a:schemeClr>
                </a:solidFill>
                <a:latin typeface="Arial" charset="0"/>
                <a:ea typeface="Arial" charset="0"/>
                <a:cs typeface="Arial" charset="0"/>
              </a:rPr>
              <a:t>Host for western pine beetle</a:t>
            </a:r>
            <a:endParaRPr lang="en-US" sz="2600" dirty="0" smtClean="0">
              <a:solidFill>
                <a:schemeClr val="tx1">
                  <a:lumMod val="75000"/>
                  <a:lumOff val="25000"/>
                </a:schemeClr>
              </a:solidFill>
              <a:latin typeface="Arial" charset="0"/>
              <a:ea typeface="Arial" charset="0"/>
              <a:cs typeface="Arial" charset="0"/>
            </a:endParaRPr>
          </a:p>
        </p:txBody>
      </p:sp>
      <p:sp>
        <p:nvSpPr>
          <p:cNvPr id="2" name="Rectangle 1"/>
          <p:cNvSpPr/>
          <p:nvPr/>
        </p:nvSpPr>
        <p:spPr>
          <a:xfrm>
            <a:off x="629416" y="6448081"/>
            <a:ext cx="8805609" cy="307777"/>
          </a:xfrm>
          <a:prstGeom prst="rect">
            <a:avLst/>
          </a:prstGeom>
        </p:spPr>
        <p:txBody>
          <a:bodyPr wrap="square">
            <a:spAutoFit/>
          </a:bodyPr>
          <a:lstStyle/>
          <a:p>
            <a:r>
              <a:rPr lang="en-US" sz="1400" dirty="0">
                <a:latin typeface="Arial" charset="0"/>
                <a:ea typeface="Arial" charset="0"/>
                <a:cs typeface="Arial" charset="0"/>
                <a:hlinkClick r:id="rId3"/>
              </a:rPr>
              <a:t>https://</a:t>
            </a:r>
            <a:r>
              <a:rPr lang="en-US" sz="1400" dirty="0" smtClean="0">
                <a:latin typeface="Arial" charset="0"/>
                <a:ea typeface="Arial" charset="0"/>
                <a:cs typeface="Arial" charset="0"/>
                <a:hlinkClick r:id="rId3"/>
              </a:rPr>
              <a:t>www.na.fs.fed.us/spfo/pubs/silvics_manual/Volume_1/pinus/ponderosa.htm</a:t>
            </a:r>
            <a:endParaRPr lang="en-US" sz="1400" dirty="0">
              <a:latin typeface="Arial" charset="0"/>
              <a:ea typeface="Arial" charset="0"/>
              <a:cs typeface="Arial" charset="0"/>
            </a:endParaRPr>
          </a:p>
        </p:txBody>
      </p:sp>
      <p:pic>
        <p:nvPicPr>
          <p:cNvPr id="6" name="Picture 2" descr="mage result for Ponderosa pine mixed conifer, Sierra Nev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8914" y="1719835"/>
            <a:ext cx="3434954" cy="4579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00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064" y="294958"/>
            <a:ext cx="8229600" cy="1143000"/>
          </a:xfrm>
        </p:spPr>
        <p:txBody>
          <a:bodyPr/>
          <a:lstStyle/>
          <a:p>
            <a:pPr algn="l"/>
            <a:r>
              <a:rPr lang="en-US" sz="4000" b="1" dirty="0" smtClean="0">
                <a:solidFill>
                  <a:srgbClr val="005581"/>
                </a:solidFill>
                <a:latin typeface="Arial" charset="0"/>
                <a:ea typeface="Arial" charset="0"/>
                <a:cs typeface="Arial" charset="0"/>
              </a:rPr>
              <a:t>Ecology of Sugar Pine</a:t>
            </a:r>
            <a:endParaRPr lang="en-US" sz="4000" b="1" dirty="0">
              <a:solidFill>
                <a:srgbClr val="005581"/>
              </a:solidFill>
              <a:latin typeface="Arial" charset="0"/>
              <a:ea typeface="Arial" charset="0"/>
              <a:cs typeface="Arial" charset="0"/>
            </a:endParaRPr>
          </a:p>
        </p:txBody>
      </p:sp>
      <p:sp>
        <p:nvSpPr>
          <p:cNvPr id="3" name="Content Placeholder 2"/>
          <p:cNvSpPr>
            <a:spLocks noGrp="1"/>
          </p:cNvSpPr>
          <p:nvPr>
            <p:ph idx="1"/>
          </p:nvPr>
        </p:nvSpPr>
        <p:spPr>
          <a:xfrm>
            <a:off x="645704" y="1557337"/>
            <a:ext cx="5053347" cy="5116512"/>
          </a:xfrm>
        </p:spPr>
        <p:txBody>
          <a:bodyPr>
            <a:normAutofit/>
          </a:bodyPr>
          <a:lstStyle/>
          <a:p>
            <a:pPr marL="0" indent="0">
              <a:buNone/>
            </a:pPr>
            <a:r>
              <a:rPr lang="en-US" dirty="0" smtClean="0">
                <a:solidFill>
                  <a:schemeClr val="tx1">
                    <a:lumMod val="75000"/>
                    <a:lumOff val="25000"/>
                  </a:schemeClr>
                </a:solidFill>
                <a:latin typeface="Arial" charset="0"/>
                <a:ea typeface="Arial" charset="0"/>
                <a:cs typeface="Arial" charset="0"/>
              </a:rPr>
              <a:t>Sugar </a:t>
            </a:r>
            <a:r>
              <a:rPr lang="en-US" dirty="0">
                <a:solidFill>
                  <a:schemeClr val="tx1">
                    <a:lumMod val="75000"/>
                    <a:lumOff val="25000"/>
                  </a:schemeClr>
                </a:solidFill>
                <a:latin typeface="Arial" charset="0"/>
                <a:ea typeface="Arial" charset="0"/>
                <a:cs typeface="Arial" charset="0"/>
              </a:rPr>
              <a:t>pine usually occurs in </a:t>
            </a:r>
            <a:r>
              <a:rPr lang="en-US" dirty="0" smtClean="0">
                <a:solidFill>
                  <a:srgbClr val="1295D8"/>
                </a:solidFill>
                <a:latin typeface="Arial" charset="0"/>
                <a:ea typeface="Arial" charset="0"/>
                <a:cs typeface="Arial" charset="0"/>
              </a:rPr>
              <a:t>mixed-conifer</a:t>
            </a:r>
            <a:r>
              <a:rPr lang="en-US" dirty="0" smtClean="0">
                <a:solidFill>
                  <a:schemeClr val="tx1">
                    <a:lumMod val="75000"/>
                    <a:lumOff val="25000"/>
                  </a:schemeClr>
                </a:solidFill>
                <a:latin typeface="Arial" charset="0"/>
                <a:ea typeface="Arial" charset="0"/>
                <a:cs typeface="Arial" charset="0"/>
              </a:rPr>
              <a:t> forests with many of the same associates as ponderosa</a:t>
            </a:r>
          </a:p>
          <a:p>
            <a:r>
              <a:rPr lang="en-US" sz="2800" dirty="0" smtClean="0">
                <a:solidFill>
                  <a:schemeClr val="tx1">
                    <a:lumMod val="75000"/>
                    <a:lumOff val="25000"/>
                  </a:schemeClr>
                </a:solidFill>
                <a:latin typeface="Arial" charset="0"/>
                <a:ea typeface="Arial" charset="0"/>
                <a:cs typeface="Arial" charset="0"/>
              </a:rPr>
              <a:t>Less drought tolerant than ponderosa pine </a:t>
            </a:r>
          </a:p>
          <a:p>
            <a:r>
              <a:rPr lang="en-US" sz="2800" dirty="0" smtClean="0">
                <a:solidFill>
                  <a:schemeClr val="tx1">
                    <a:lumMod val="75000"/>
                    <a:lumOff val="25000"/>
                  </a:schemeClr>
                </a:solidFill>
                <a:latin typeface="Arial" charset="0"/>
                <a:ea typeface="Arial" charset="0"/>
                <a:cs typeface="Arial" charset="0"/>
              </a:rPr>
              <a:t>Fire tolerant</a:t>
            </a:r>
          </a:p>
          <a:p>
            <a:r>
              <a:rPr lang="en-US" sz="2800" dirty="0" smtClean="0">
                <a:solidFill>
                  <a:schemeClr val="tx1">
                    <a:lumMod val="75000"/>
                    <a:lumOff val="25000"/>
                  </a:schemeClr>
                </a:solidFill>
                <a:latin typeface="Arial" charset="0"/>
                <a:ea typeface="Arial" charset="0"/>
                <a:cs typeface="Arial" charset="0"/>
              </a:rPr>
              <a:t>Host for mountain pine beetle and white pine blister rust</a:t>
            </a:r>
            <a:endParaRPr lang="en-US" sz="2800" dirty="0">
              <a:solidFill>
                <a:schemeClr val="tx1">
                  <a:lumMod val="75000"/>
                  <a:lumOff val="25000"/>
                </a:schemeClr>
              </a:solidFill>
              <a:latin typeface="Arial" charset="0"/>
              <a:ea typeface="Arial" charset="0"/>
              <a:cs typeface="Arial" charset="0"/>
            </a:endParaRPr>
          </a:p>
        </p:txBody>
      </p:sp>
      <p:sp>
        <p:nvSpPr>
          <p:cNvPr id="7" name="TextBox 6"/>
          <p:cNvSpPr txBox="1"/>
          <p:nvPr/>
        </p:nvSpPr>
        <p:spPr>
          <a:xfrm>
            <a:off x="623670" y="6402916"/>
            <a:ext cx="6772495" cy="307777"/>
          </a:xfrm>
          <a:prstGeom prst="rect">
            <a:avLst/>
          </a:prstGeom>
          <a:noFill/>
        </p:spPr>
        <p:txBody>
          <a:bodyPr wrap="none" rtlCol="0">
            <a:spAutoFit/>
          </a:bodyPr>
          <a:lstStyle/>
          <a:p>
            <a:r>
              <a:rPr lang="en-US" sz="1400" dirty="0">
                <a:latin typeface="Arial" charset="0"/>
                <a:ea typeface="Arial" charset="0"/>
                <a:cs typeface="Arial" charset="0"/>
                <a:hlinkClick r:id="rId3"/>
              </a:rPr>
              <a:t>https://</a:t>
            </a:r>
            <a:r>
              <a:rPr lang="en-US" sz="1400" dirty="0" smtClean="0">
                <a:latin typeface="Arial" charset="0"/>
                <a:ea typeface="Arial" charset="0"/>
                <a:cs typeface="Arial" charset="0"/>
                <a:hlinkClick r:id="rId3"/>
              </a:rPr>
              <a:t>www.na.fs.fed.us/spfo/pubs/silvics_manual/Volume_1/pinus/lambertiana.htm</a:t>
            </a:r>
            <a:endParaRPr lang="en-US" sz="1400" dirty="0" smtClean="0">
              <a:latin typeface="Arial" charset="0"/>
              <a:ea typeface="Arial" charset="0"/>
              <a:cs typeface="Arial" charset="0"/>
            </a:endParaRPr>
          </a:p>
        </p:txBody>
      </p:sp>
      <p:pic>
        <p:nvPicPr>
          <p:cNvPr id="4098" name="Picture 2" descr="mage result for Sugar Pine dominan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769"/>
          <a:stretch/>
        </p:blipFill>
        <p:spPr bwMode="auto">
          <a:xfrm>
            <a:off x="5850446" y="1280160"/>
            <a:ext cx="3004538" cy="506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1916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956" y="1343028"/>
            <a:ext cx="8284448" cy="5275370"/>
          </a:xfrm>
        </p:spPr>
        <p:txBody>
          <a:bodyPr>
            <a:normAutofit/>
          </a:bodyPr>
          <a:lstStyle/>
          <a:p>
            <a:pPr marL="0" indent="0">
              <a:spcAft>
                <a:spcPts val="1000"/>
              </a:spcAft>
              <a:buNone/>
            </a:pPr>
            <a:r>
              <a:rPr lang="en-US" dirty="0" smtClean="0">
                <a:solidFill>
                  <a:srgbClr val="1295D8"/>
                </a:solidFill>
                <a:latin typeface="Arial" charset="0"/>
                <a:ea typeface="Arial" charset="0"/>
                <a:cs typeface="Arial" charset="0"/>
              </a:rPr>
              <a:t>Ponderosa</a:t>
            </a:r>
            <a:r>
              <a:rPr lang="en-US" dirty="0" smtClean="0">
                <a:solidFill>
                  <a:schemeClr val="tx1">
                    <a:lumMod val="75000"/>
                    <a:lumOff val="25000"/>
                  </a:schemeClr>
                </a:solidFill>
                <a:latin typeface="Arial" charset="0"/>
                <a:ea typeface="Arial" charset="0"/>
                <a:cs typeface="Arial" charset="0"/>
              </a:rPr>
              <a:t> and </a:t>
            </a:r>
            <a:r>
              <a:rPr lang="en-US" dirty="0" smtClean="0">
                <a:solidFill>
                  <a:srgbClr val="1295D8"/>
                </a:solidFill>
                <a:latin typeface="Arial" charset="0"/>
                <a:ea typeface="Arial" charset="0"/>
                <a:cs typeface="Arial" charset="0"/>
              </a:rPr>
              <a:t>sugar pine</a:t>
            </a:r>
            <a:r>
              <a:rPr lang="en-US" dirty="0" smtClean="0">
                <a:solidFill>
                  <a:schemeClr val="tx1">
                    <a:lumMod val="75000"/>
                    <a:lumOff val="25000"/>
                  </a:schemeClr>
                </a:solidFill>
                <a:latin typeface="Arial" charset="0"/>
                <a:ea typeface="Arial" charset="0"/>
                <a:cs typeface="Arial" charset="0"/>
              </a:rPr>
              <a:t>:</a:t>
            </a:r>
          </a:p>
          <a:p>
            <a:pPr>
              <a:spcAft>
                <a:spcPts val="600"/>
              </a:spcAft>
            </a:pPr>
            <a:r>
              <a:rPr lang="en-US" sz="2800" dirty="0" smtClean="0">
                <a:solidFill>
                  <a:schemeClr val="tx1">
                    <a:lumMod val="75000"/>
                    <a:lumOff val="25000"/>
                  </a:schemeClr>
                </a:solidFill>
                <a:latin typeface="Arial" charset="0"/>
                <a:ea typeface="Arial" charset="0"/>
                <a:cs typeface="Arial" charset="0"/>
              </a:rPr>
              <a:t>Require </a:t>
            </a:r>
            <a:r>
              <a:rPr lang="en-US" sz="2800" b="1" dirty="0" smtClean="0">
                <a:solidFill>
                  <a:srgbClr val="FFB511"/>
                </a:solidFill>
                <a:latin typeface="Arial" charset="0"/>
                <a:ea typeface="Arial" charset="0"/>
                <a:cs typeface="Arial" charset="0"/>
              </a:rPr>
              <a:t>gaps</a:t>
            </a:r>
            <a:r>
              <a:rPr lang="en-US" sz="2800" dirty="0" smtClean="0">
                <a:solidFill>
                  <a:schemeClr val="tx1">
                    <a:lumMod val="75000"/>
                    <a:lumOff val="25000"/>
                  </a:schemeClr>
                </a:solidFill>
                <a:latin typeface="Arial" charset="0"/>
                <a:ea typeface="Arial" charset="0"/>
                <a:cs typeface="Arial" charset="0"/>
              </a:rPr>
              <a:t> with that create </a:t>
            </a:r>
            <a:br>
              <a:rPr lang="en-US" sz="2800" dirty="0" smtClean="0">
                <a:solidFill>
                  <a:schemeClr val="tx1">
                    <a:lumMod val="75000"/>
                    <a:lumOff val="25000"/>
                  </a:schemeClr>
                </a:solidFill>
                <a:latin typeface="Arial" charset="0"/>
                <a:ea typeface="Arial" charset="0"/>
                <a:cs typeface="Arial" charset="0"/>
              </a:rPr>
            </a:br>
            <a:r>
              <a:rPr lang="en-US" sz="2800" dirty="0" smtClean="0">
                <a:solidFill>
                  <a:schemeClr val="tx1">
                    <a:lumMod val="75000"/>
                    <a:lumOff val="25000"/>
                  </a:schemeClr>
                </a:solidFill>
                <a:latin typeface="Arial" charset="0"/>
                <a:ea typeface="Arial" charset="0"/>
                <a:cs typeface="Arial" charset="0"/>
              </a:rPr>
              <a:t>high light environment with </a:t>
            </a:r>
            <a:br>
              <a:rPr lang="en-US" sz="2800" dirty="0" smtClean="0">
                <a:solidFill>
                  <a:schemeClr val="tx1">
                    <a:lumMod val="75000"/>
                    <a:lumOff val="25000"/>
                  </a:schemeClr>
                </a:solidFill>
                <a:latin typeface="Arial" charset="0"/>
                <a:ea typeface="Arial" charset="0"/>
                <a:cs typeface="Arial" charset="0"/>
              </a:rPr>
            </a:br>
            <a:r>
              <a:rPr lang="en-US" sz="2800" dirty="0" smtClean="0">
                <a:solidFill>
                  <a:schemeClr val="tx1">
                    <a:lumMod val="75000"/>
                    <a:lumOff val="25000"/>
                  </a:schemeClr>
                </a:solidFill>
                <a:latin typeface="Arial" charset="0"/>
                <a:ea typeface="Arial" charset="0"/>
                <a:cs typeface="Arial" charset="0"/>
              </a:rPr>
              <a:t>minimal shade</a:t>
            </a:r>
            <a:endParaRPr lang="en-US" sz="2800" dirty="0">
              <a:solidFill>
                <a:schemeClr val="tx1">
                  <a:lumMod val="75000"/>
                  <a:lumOff val="25000"/>
                </a:schemeClr>
              </a:solidFill>
              <a:latin typeface="Arial" charset="0"/>
              <a:ea typeface="Arial" charset="0"/>
              <a:cs typeface="Arial" charset="0"/>
            </a:endParaRPr>
          </a:p>
          <a:p>
            <a:pPr>
              <a:spcAft>
                <a:spcPts val="600"/>
              </a:spcAft>
            </a:pPr>
            <a:r>
              <a:rPr lang="en-US" sz="2800" dirty="0" smtClean="0">
                <a:solidFill>
                  <a:schemeClr val="tx1">
                    <a:lumMod val="75000"/>
                    <a:lumOff val="25000"/>
                  </a:schemeClr>
                </a:solidFill>
                <a:latin typeface="Arial" charset="0"/>
                <a:ea typeface="Arial" charset="0"/>
                <a:cs typeface="Arial" charset="0"/>
              </a:rPr>
              <a:t>Planted or regenerate on </a:t>
            </a:r>
            <a:br>
              <a:rPr lang="en-US" sz="2800" dirty="0" smtClean="0">
                <a:solidFill>
                  <a:schemeClr val="tx1">
                    <a:lumMod val="75000"/>
                    <a:lumOff val="25000"/>
                  </a:schemeClr>
                </a:solidFill>
                <a:latin typeface="Arial" charset="0"/>
                <a:ea typeface="Arial" charset="0"/>
                <a:cs typeface="Arial" charset="0"/>
              </a:rPr>
            </a:br>
            <a:r>
              <a:rPr lang="en-US" sz="2800" dirty="0" smtClean="0">
                <a:solidFill>
                  <a:schemeClr val="tx1">
                    <a:lumMod val="75000"/>
                    <a:lumOff val="25000"/>
                  </a:schemeClr>
                </a:solidFill>
                <a:latin typeface="Arial" charset="0"/>
                <a:ea typeface="Arial" charset="0"/>
                <a:cs typeface="Arial" charset="0"/>
              </a:rPr>
              <a:t>bare </a:t>
            </a:r>
            <a:r>
              <a:rPr lang="en-US" sz="2800" dirty="0">
                <a:solidFill>
                  <a:schemeClr val="tx1">
                    <a:lumMod val="75000"/>
                    <a:lumOff val="25000"/>
                  </a:schemeClr>
                </a:solidFill>
                <a:latin typeface="Arial" charset="0"/>
                <a:ea typeface="Arial" charset="0"/>
                <a:cs typeface="Arial" charset="0"/>
              </a:rPr>
              <a:t>mineral </a:t>
            </a:r>
            <a:r>
              <a:rPr lang="en-US" sz="2800" dirty="0" smtClean="0">
                <a:solidFill>
                  <a:schemeClr val="tx1">
                    <a:lumMod val="75000"/>
                    <a:lumOff val="25000"/>
                  </a:schemeClr>
                </a:solidFill>
                <a:latin typeface="Arial" charset="0"/>
                <a:ea typeface="Arial" charset="0"/>
                <a:cs typeface="Arial" charset="0"/>
              </a:rPr>
              <a:t>soil</a:t>
            </a:r>
          </a:p>
          <a:p>
            <a:pPr>
              <a:spcAft>
                <a:spcPts val="600"/>
              </a:spcAft>
            </a:pPr>
            <a:r>
              <a:rPr lang="en-US" sz="2800" dirty="0" smtClean="0">
                <a:solidFill>
                  <a:schemeClr val="tx1">
                    <a:lumMod val="75000"/>
                    <a:lumOff val="25000"/>
                  </a:schemeClr>
                </a:solidFill>
                <a:latin typeface="Arial" charset="0"/>
                <a:ea typeface="Arial" charset="0"/>
                <a:cs typeface="Arial" charset="0"/>
              </a:rPr>
              <a:t>Little to </a:t>
            </a:r>
            <a:r>
              <a:rPr lang="en-US" sz="2800" b="1" dirty="0" smtClean="0">
                <a:solidFill>
                  <a:srgbClr val="FFB511"/>
                </a:solidFill>
                <a:latin typeface="Arial" charset="0"/>
                <a:ea typeface="Arial" charset="0"/>
                <a:cs typeface="Arial" charset="0"/>
              </a:rPr>
              <a:t>no</a:t>
            </a:r>
            <a:r>
              <a:rPr lang="en-US" sz="2800" dirty="0" smtClean="0">
                <a:solidFill>
                  <a:schemeClr val="tx1">
                    <a:lumMod val="75000"/>
                    <a:lumOff val="25000"/>
                  </a:schemeClr>
                </a:solidFill>
                <a:latin typeface="Arial" charset="0"/>
                <a:ea typeface="Arial" charset="0"/>
                <a:cs typeface="Arial" charset="0"/>
              </a:rPr>
              <a:t> brush as presence </a:t>
            </a:r>
            <a:br>
              <a:rPr lang="en-US" sz="2800" dirty="0" smtClean="0">
                <a:solidFill>
                  <a:schemeClr val="tx1">
                    <a:lumMod val="75000"/>
                    <a:lumOff val="25000"/>
                  </a:schemeClr>
                </a:solidFill>
                <a:latin typeface="Arial" charset="0"/>
                <a:ea typeface="Arial" charset="0"/>
                <a:cs typeface="Arial" charset="0"/>
              </a:rPr>
            </a:br>
            <a:r>
              <a:rPr lang="en-US" sz="2800" dirty="0" smtClean="0">
                <a:solidFill>
                  <a:schemeClr val="tx1">
                    <a:lumMod val="75000"/>
                    <a:lumOff val="25000"/>
                  </a:schemeClr>
                </a:solidFill>
                <a:latin typeface="Arial" charset="0"/>
                <a:ea typeface="Arial" charset="0"/>
                <a:cs typeface="Arial" charset="0"/>
              </a:rPr>
              <a:t>severely impedes </a:t>
            </a:r>
            <a:r>
              <a:rPr lang="en-US" sz="2800" dirty="0">
                <a:solidFill>
                  <a:schemeClr val="tx1">
                    <a:lumMod val="75000"/>
                    <a:lumOff val="25000"/>
                  </a:schemeClr>
                </a:solidFill>
                <a:latin typeface="Arial" charset="0"/>
                <a:ea typeface="Arial" charset="0"/>
                <a:cs typeface="Arial" charset="0"/>
              </a:rPr>
              <a:t>seedling </a:t>
            </a:r>
            <a:br>
              <a:rPr lang="en-US" sz="2800" dirty="0">
                <a:solidFill>
                  <a:schemeClr val="tx1">
                    <a:lumMod val="75000"/>
                    <a:lumOff val="25000"/>
                  </a:schemeClr>
                </a:solidFill>
                <a:latin typeface="Arial" charset="0"/>
                <a:ea typeface="Arial" charset="0"/>
                <a:cs typeface="Arial" charset="0"/>
              </a:rPr>
            </a:br>
            <a:r>
              <a:rPr lang="en-US" sz="2800" dirty="0" smtClean="0">
                <a:solidFill>
                  <a:schemeClr val="tx1">
                    <a:lumMod val="75000"/>
                    <a:lumOff val="25000"/>
                  </a:schemeClr>
                </a:solidFill>
                <a:latin typeface="Arial" charset="0"/>
                <a:ea typeface="Arial" charset="0"/>
                <a:cs typeface="Arial" charset="0"/>
              </a:rPr>
              <a:t>establishment and growth</a:t>
            </a:r>
          </a:p>
          <a:p>
            <a:pPr>
              <a:spcAft>
                <a:spcPts val="600"/>
              </a:spcAft>
            </a:pPr>
            <a:r>
              <a:rPr lang="en-US" sz="2800" dirty="0" smtClean="0">
                <a:solidFill>
                  <a:schemeClr val="tx1">
                    <a:lumMod val="75000"/>
                    <a:lumOff val="25000"/>
                  </a:schemeClr>
                </a:solidFill>
                <a:latin typeface="Arial" charset="0"/>
                <a:ea typeface="Arial" charset="0"/>
                <a:cs typeface="Arial" charset="0"/>
              </a:rPr>
              <a:t>Growing season </a:t>
            </a:r>
            <a:r>
              <a:rPr lang="en-US" sz="2800" b="1" dirty="0" smtClean="0">
                <a:solidFill>
                  <a:srgbClr val="FFB511"/>
                </a:solidFill>
                <a:latin typeface="Arial" charset="0"/>
                <a:ea typeface="Arial" charset="0"/>
                <a:cs typeface="Arial" charset="0"/>
              </a:rPr>
              <a:t>moisture</a:t>
            </a:r>
            <a:endParaRPr lang="en-US" sz="2800" b="1" dirty="0">
              <a:solidFill>
                <a:srgbClr val="FFB511"/>
              </a:solidFill>
              <a:latin typeface="Arial" charset="0"/>
              <a:ea typeface="Arial" charset="0"/>
              <a:cs typeface="Arial" charset="0"/>
            </a:endParaRPr>
          </a:p>
          <a:p>
            <a:endParaRPr lang="en-US" sz="2800" dirty="0" smtClean="0">
              <a:solidFill>
                <a:schemeClr val="tx1">
                  <a:lumMod val="75000"/>
                  <a:lumOff val="25000"/>
                </a:schemeClr>
              </a:solidFill>
              <a:latin typeface="Arial" charset="0"/>
              <a:ea typeface="Arial" charset="0"/>
              <a:cs typeface="Arial" charset="0"/>
            </a:endParaRPr>
          </a:p>
        </p:txBody>
      </p:sp>
      <p:sp>
        <p:nvSpPr>
          <p:cNvPr id="6" name="Title 1"/>
          <p:cNvSpPr>
            <a:spLocks noGrp="1"/>
          </p:cNvSpPr>
          <p:nvPr>
            <p:ph type="title"/>
          </p:nvPr>
        </p:nvSpPr>
        <p:spPr>
          <a:xfrm>
            <a:off x="616208" y="274638"/>
            <a:ext cx="8229600" cy="1143000"/>
          </a:xfrm>
        </p:spPr>
        <p:txBody>
          <a:bodyPr/>
          <a:lstStyle/>
          <a:p>
            <a:pPr algn="l"/>
            <a:r>
              <a:rPr lang="en-US" sz="4000" b="1" dirty="0" smtClean="0">
                <a:solidFill>
                  <a:srgbClr val="005581"/>
                </a:solidFill>
                <a:latin typeface="Arial" charset="0"/>
                <a:ea typeface="Arial" charset="0"/>
                <a:cs typeface="Arial" charset="0"/>
              </a:rPr>
              <a:t>Silvics of Pine</a:t>
            </a:r>
            <a:endParaRPr lang="en-US" sz="4000" b="1" dirty="0">
              <a:solidFill>
                <a:srgbClr val="005581"/>
              </a:solidFill>
              <a:latin typeface="Arial" charset="0"/>
              <a:ea typeface="Arial" charset="0"/>
              <a:cs typeface="Arial" charset="0"/>
            </a:endParaRPr>
          </a:p>
        </p:txBody>
      </p:sp>
      <p:pic>
        <p:nvPicPr>
          <p:cNvPr id="7" name="Picture 6" descr="mage result for sugar pine saplin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7051" y="2703211"/>
            <a:ext cx="2648353" cy="353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2523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92" y="274638"/>
            <a:ext cx="8229600" cy="1143000"/>
          </a:xfrm>
        </p:spPr>
        <p:txBody>
          <a:bodyPr>
            <a:normAutofit/>
          </a:bodyPr>
          <a:lstStyle/>
          <a:p>
            <a:pPr algn="l"/>
            <a:r>
              <a:rPr lang="en-US" sz="4000" b="1" dirty="0" smtClean="0">
                <a:solidFill>
                  <a:srgbClr val="005581"/>
                </a:solidFill>
                <a:latin typeface="Arial" charset="0"/>
                <a:ea typeface="Arial" charset="0"/>
                <a:cs typeface="Arial" charset="0"/>
              </a:rPr>
              <a:t>Take Home Messages</a:t>
            </a:r>
            <a:endParaRPr lang="en-US" sz="4000" b="1" dirty="0">
              <a:solidFill>
                <a:srgbClr val="005581"/>
              </a:solidFill>
              <a:latin typeface="Arial" charset="0"/>
              <a:ea typeface="Arial" charset="0"/>
              <a:cs typeface="Arial" charset="0"/>
            </a:endParaRPr>
          </a:p>
        </p:txBody>
      </p:sp>
      <p:sp>
        <p:nvSpPr>
          <p:cNvPr id="3" name="Content Placeholder 2"/>
          <p:cNvSpPr>
            <a:spLocks noGrp="1"/>
          </p:cNvSpPr>
          <p:nvPr>
            <p:ph idx="1"/>
          </p:nvPr>
        </p:nvSpPr>
        <p:spPr>
          <a:xfrm>
            <a:off x="623416" y="1399350"/>
            <a:ext cx="4901184" cy="5056632"/>
          </a:xfrm>
        </p:spPr>
        <p:txBody>
          <a:bodyPr>
            <a:normAutofit/>
          </a:bodyPr>
          <a:lstStyle/>
          <a:p>
            <a:pPr>
              <a:spcAft>
                <a:spcPts val="600"/>
              </a:spcAft>
              <a:buFont typeface="Arial" charset="0"/>
              <a:buChar char="•"/>
            </a:pPr>
            <a:r>
              <a:rPr lang="en-US" sz="2800" dirty="0">
                <a:solidFill>
                  <a:schemeClr val="tx1">
                    <a:lumMod val="75000"/>
                    <a:lumOff val="25000"/>
                  </a:schemeClr>
                </a:solidFill>
                <a:latin typeface="Arial" charset="0"/>
                <a:ea typeface="Arial" charset="0"/>
                <a:cs typeface="Arial" charset="0"/>
              </a:rPr>
              <a:t>The modern </a:t>
            </a:r>
            <a:r>
              <a:rPr lang="en-US" sz="2800" dirty="0" smtClean="0">
                <a:solidFill>
                  <a:schemeClr val="tx1">
                    <a:lumMod val="75000"/>
                    <a:lumOff val="25000"/>
                  </a:schemeClr>
                </a:solidFill>
                <a:latin typeface="Arial" charset="0"/>
                <a:ea typeface="Arial" charset="0"/>
                <a:cs typeface="Arial" charset="0"/>
              </a:rPr>
              <a:t>100 + </a:t>
            </a:r>
            <a:r>
              <a:rPr lang="en-US" sz="2800" dirty="0">
                <a:solidFill>
                  <a:schemeClr val="tx1">
                    <a:lumMod val="75000"/>
                    <a:lumOff val="25000"/>
                  </a:schemeClr>
                </a:solidFill>
                <a:latin typeface="Arial" charset="0"/>
                <a:ea typeface="Arial" charset="0"/>
                <a:cs typeface="Arial" charset="0"/>
              </a:rPr>
              <a:t>year period without </a:t>
            </a:r>
            <a:r>
              <a:rPr lang="en-US" sz="2800" dirty="0" smtClean="0">
                <a:solidFill>
                  <a:schemeClr val="tx1">
                    <a:lumMod val="75000"/>
                    <a:lumOff val="25000"/>
                  </a:schemeClr>
                </a:solidFill>
                <a:latin typeface="Arial" charset="0"/>
                <a:ea typeface="Arial" charset="0"/>
                <a:cs typeface="Arial" charset="0"/>
              </a:rPr>
              <a:t>low severity fire </a:t>
            </a:r>
            <a:r>
              <a:rPr lang="en-US" sz="2800" dirty="0">
                <a:solidFill>
                  <a:schemeClr val="tx1">
                    <a:lumMod val="75000"/>
                    <a:lumOff val="25000"/>
                  </a:schemeClr>
                </a:solidFill>
                <a:latin typeface="Arial" charset="0"/>
                <a:ea typeface="Arial" charset="0"/>
                <a:cs typeface="Arial" charset="0"/>
              </a:rPr>
              <a:t>has created conditions that do not favor pine </a:t>
            </a:r>
            <a:r>
              <a:rPr lang="en-US" sz="2800" dirty="0" smtClean="0">
                <a:solidFill>
                  <a:srgbClr val="1295D8"/>
                </a:solidFill>
                <a:latin typeface="Arial" charset="0"/>
                <a:ea typeface="Arial" charset="0"/>
                <a:cs typeface="Arial" charset="0"/>
              </a:rPr>
              <a:t>regeneration</a:t>
            </a:r>
          </a:p>
          <a:p>
            <a:pPr marL="342900" lvl="1" indent="-342900">
              <a:buFont typeface="Arial" charset="0"/>
              <a:buChar char="•"/>
            </a:pPr>
            <a:r>
              <a:rPr lang="en-US" dirty="0">
                <a:solidFill>
                  <a:schemeClr val="tx1">
                    <a:lumMod val="75000"/>
                    <a:lumOff val="25000"/>
                  </a:schemeClr>
                </a:solidFill>
                <a:latin typeface="Arial" charset="0"/>
                <a:ea typeface="Arial" charset="0"/>
                <a:cs typeface="Arial" charset="0"/>
              </a:rPr>
              <a:t>The current </a:t>
            </a:r>
            <a:r>
              <a:rPr lang="en-US" b="1" dirty="0">
                <a:solidFill>
                  <a:srgbClr val="FFB511"/>
                </a:solidFill>
                <a:latin typeface="Arial" charset="0"/>
                <a:ea typeface="Arial" charset="0"/>
                <a:cs typeface="Arial" charset="0"/>
              </a:rPr>
              <a:t>mortality event </a:t>
            </a:r>
            <a:r>
              <a:rPr lang="en-US" dirty="0">
                <a:solidFill>
                  <a:schemeClr val="tx1">
                    <a:lumMod val="75000"/>
                    <a:lumOff val="25000"/>
                  </a:schemeClr>
                </a:solidFill>
                <a:latin typeface="Arial" charset="0"/>
                <a:ea typeface="Arial" charset="0"/>
                <a:cs typeface="Arial" charset="0"/>
              </a:rPr>
              <a:t>has created the </a:t>
            </a:r>
            <a:r>
              <a:rPr lang="en-US" dirty="0" err="1">
                <a:solidFill>
                  <a:schemeClr val="tx1">
                    <a:lumMod val="75000"/>
                    <a:lumOff val="25000"/>
                  </a:schemeClr>
                </a:solidFill>
                <a:latin typeface="Arial" charset="0"/>
                <a:ea typeface="Arial" charset="0"/>
                <a:cs typeface="Arial" charset="0"/>
              </a:rPr>
              <a:t>overstory</a:t>
            </a:r>
            <a:r>
              <a:rPr lang="en-US" dirty="0">
                <a:solidFill>
                  <a:schemeClr val="tx1">
                    <a:lumMod val="75000"/>
                    <a:lumOff val="25000"/>
                  </a:schemeClr>
                </a:solidFill>
                <a:latin typeface="Arial" charset="0"/>
                <a:ea typeface="Arial" charset="0"/>
                <a:cs typeface="Arial" charset="0"/>
              </a:rPr>
              <a:t> gaps and large openings that are good for </a:t>
            </a:r>
            <a:r>
              <a:rPr lang="en-US" b="1" dirty="0">
                <a:solidFill>
                  <a:srgbClr val="FFB511"/>
                </a:solidFill>
                <a:latin typeface="Arial" charset="0"/>
                <a:ea typeface="Arial" charset="0"/>
                <a:cs typeface="Arial" charset="0"/>
              </a:rPr>
              <a:t>pine</a:t>
            </a:r>
            <a:r>
              <a:rPr lang="en-US" dirty="0">
                <a:solidFill>
                  <a:schemeClr val="tx1">
                    <a:lumMod val="75000"/>
                    <a:lumOff val="25000"/>
                  </a:schemeClr>
                </a:solidFill>
                <a:latin typeface="Arial" charset="0"/>
                <a:ea typeface="Arial" charset="0"/>
                <a:cs typeface="Arial" charset="0"/>
              </a:rPr>
              <a:t> </a:t>
            </a:r>
            <a:r>
              <a:rPr lang="en-US" dirty="0" smtClean="0">
                <a:solidFill>
                  <a:srgbClr val="1295D8"/>
                </a:solidFill>
                <a:latin typeface="Arial" charset="0"/>
                <a:ea typeface="Arial" charset="0"/>
                <a:cs typeface="Arial" charset="0"/>
              </a:rPr>
              <a:t>growth</a:t>
            </a:r>
            <a:r>
              <a:rPr lang="en-US" dirty="0">
                <a:solidFill>
                  <a:schemeClr val="tx1">
                    <a:lumMod val="75000"/>
                    <a:lumOff val="25000"/>
                  </a:schemeClr>
                </a:solidFill>
                <a:latin typeface="Arial" charset="0"/>
                <a:ea typeface="Arial" charset="0"/>
                <a:cs typeface="Arial" charset="0"/>
              </a:rPr>
              <a:t> </a:t>
            </a:r>
            <a:r>
              <a:rPr lang="en-US" dirty="0" smtClean="0">
                <a:solidFill>
                  <a:schemeClr val="tx1">
                    <a:lumMod val="75000"/>
                    <a:lumOff val="25000"/>
                  </a:schemeClr>
                </a:solidFill>
                <a:latin typeface="Arial" charset="0"/>
                <a:ea typeface="Arial" charset="0"/>
                <a:cs typeface="Arial" charset="0"/>
              </a:rPr>
              <a:t>with planting assistance</a:t>
            </a:r>
            <a:endParaRPr lang="en-US" dirty="0" smtClean="0">
              <a:solidFill>
                <a:srgbClr val="1295D8"/>
              </a:solidFill>
              <a:latin typeface="Arial" charset="0"/>
              <a:ea typeface="Arial" charset="0"/>
              <a:cs typeface="Aria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600" t="950" r="28600" b="7501"/>
          <a:stretch/>
        </p:blipFill>
        <p:spPr>
          <a:xfrm>
            <a:off x="5524600" y="1165819"/>
            <a:ext cx="3364992" cy="5577840"/>
          </a:xfrm>
          <a:prstGeom prst="rect">
            <a:avLst/>
          </a:prstGeom>
        </p:spPr>
      </p:pic>
    </p:spTree>
    <p:extLst>
      <p:ext uri="{BB962C8B-B14F-4D97-AF65-F5344CB8AC3E}">
        <p14:creationId xmlns:p14="http://schemas.microsoft.com/office/powerpoint/2010/main" val="3204917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92" y="274638"/>
            <a:ext cx="8229600" cy="1143000"/>
          </a:xfrm>
        </p:spPr>
        <p:txBody>
          <a:bodyPr>
            <a:normAutofit/>
          </a:bodyPr>
          <a:lstStyle/>
          <a:p>
            <a:pPr algn="l"/>
            <a:r>
              <a:rPr lang="en-US" sz="4000" b="1" dirty="0" smtClean="0">
                <a:solidFill>
                  <a:srgbClr val="005581"/>
                </a:solidFill>
                <a:latin typeface="Arial" charset="0"/>
                <a:ea typeface="Arial" charset="0"/>
                <a:cs typeface="Arial" charset="0"/>
              </a:rPr>
              <a:t>Take Home Messages</a:t>
            </a:r>
            <a:endParaRPr lang="en-US" sz="4000" b="1" dirty="0">
              <a:solidFill>
                <a:srgbClr val="005581"/>
              </a:solidFill>
              <a:latin typeface="Arial" charset="0"/>
              <a:ea typeface="Arial" charset="0"/>
              <a:cs typeface="Arial" charset="0"/>
            </a:endParaRPr>
          </a:p>
        </p:txBody>
      </p:sp>
      <p:sp>
        <p:nvSpPr>
          <p:cNvPr id="3" name="Content Placeholder 2"/>
          <p:cNvSpPr>
            <a:spLocks noGrp="1"/>
          </p:cNvSpPr>
          <p:nvPr>
            <p:ph idx="1"/>
          </p:nvPr>
        </p:nvSpPr>
        <p:spPr>
          <a:xfrm>
            <a:off x="614368" y="1417638"/>
            <a:ext cx="5337728" cy="5440362"/>
          </a:xfrm>
        </p:spPr>
        <p:txBody>
          <a:bodyPr>
            <a:normAutofit lnSpcReduction="10000"/>
          </a:bodyPr>
          <a:lstStyle/>
          <a:p>
            <a:r>
              <a:rPr lang="en-US" sz="3000" dirty="0" smtClean="0">
                <a:solidFill>
                  <a:schemeClr val="tx1">
                    <a:lumMod val="75000"/>
                    <a:lumOff val="25000"/>
                  </a:schemeClr>
                </a:solidFill>
                <a:latin typeface="Arial" charset="0"/>
                <a:ea typeface="Arial" charset="0"/>
                <a:cs typeface="Arial" charset="0"/>
              </a:rPr>
              <a:t>Pine </a:t>
            </a:r>
            <a:r>
              <a:rPr lang="en-US" sz="3000" dirty="0">
                <a:solidFill>
                  <a:schemeClr val="tx1">
                    <a:lumMod val="75000"/>
                    <a:lumOff val="25000"/>
                  </a:schemeClr>
                </a:solidFill>
                <a:latin typeface="Arial" charset="0"/>
                <a:ea typeface="Arial" charset="0"/>
                <a:cs typeface="Arial" charset="0"/>
              </a:rPr>
              <a:t>species have been on the landscape a </a:t>
            </a:r>
            <a:r>
              <a:rPr lang="en-US" sz="3000" dirty="0">
                <a:solidFill>
                  <a:srgbClr val="1295D8"/>
                </a:solidFill>
                <a:latin typeface="Arial" charset="0"/>
                <a:ea typeface="Arial" charset="0"/>
                <a:cs typeface="Arial" charset="0"/>
              </a:rPr>
              <a:t>very</a:t>
            </a:r>
            <a:r>
              <a:rPr lang="en-US" sz="3000" dirty="0">
                <a:solidFill>
                  <a:schemeClr val="tx1">
                    <a:lumMod val="75000"/>
                    <a:lumOff val="25000"/>
                  </a:schemeClr>
                </a:solidFill>
                <a:latin typeface="Arial" charset="0"/>
                <a:ea typeface="Arial" charset="0"/>
                <a:cs typeface="Arial" charset="0"/>
              </a:rPr>
              <a:t> long time and are well </a:t>
            </a:r>
            <a:r>
              <a:rPr lang="en-US" sz="3000" b="1" dirty="0">
                <a:solidFill>
                  <a:srgbClr val="FFB511"/>
                </a:solidFill>
                <a:latin typeface="Arial" charset="0"/>
                <a:ea typeface="Arial" charset="0"/>
                <a:cs typeface="Arial" charset="0"/>
              </a:rPr>
              <a:t>adapted</a:t>
            </a:r>
            <a:r>
              <a:rPr lang="en-US" sz="3000" dirty="0">
                <a:solidFill>
                  <a:schemeClr val="tx1">
                    <a:lumMod val="75000"/>
                    <a:lumOff val="25000"/>
                  </a:schemeClr>
                </a:solidFill>
                <a:latin typeface="Arial" charset="0"/>
                <a:ea typeface="Arial" charset="0"/>
                <a:cs typeface="Arial" charset="0"/>
              </a:rPr>
              <a:t> to the </a:t>
            </a:r>
            <a:r>
              <a:rPr lang="en-US" sz="3000" dirty="0" smtClean="0">
                <a:solidFill>
                  <a:schemeClr val="tx1">
                    <a:lumMod val="75000"/>
                    <a:lumOff val="25000"/>
                  </a:schemeClr>
                </a:solidFill>
                <a:latin typeface="Arial" charset="0"/>
                <a:ea typeface="Arial" charset="0"/>
                <a:cs typeface="Arial" charset="0"/>
              </a:rPr>
              <a:t>environment</a:t>
            </a:r>
          </a:p>
          <a:p>
            <a:r>
              <a:rPr lang="en-US" sz="3000" dirty="0">
                <a:solidFill>
                  <a:schemeClr val="tx1">
                    <a:lumMod val="75000"/>
                    <a:lumOff val="25000"/>
                  </a:schemeClr>
                </a:solidFill>
                <a:latin typeface="Arial" charset="0"/>
                <a:ea typeface="Arial" charset="0"/>
                <a:cs typeface="Arial" charset="0"/>
              </a:rPr>
              <a:t>C</a:t>
            </a:r>
            <a:r>
              <a:rPr lang="en-US" sz="3000" dirty="0" smtClean="0">
                <a:solidFill>
                  <a:schemeClr val="tx1">
                    <a:lumMod val="75000"/>
                    <a:lumOff val="25000"/>
                  </a:schemeClr>
                </a:solidFill>
                <a:latin typeface="Arial" charset="0"/>
                <a:ea typeface="Arial" charset="0"/>
                <a:cs typeface="Arial" charset="0"/>
              </a:rPr>
              <a:t>onsiderations</a:t>
            </a:r>
            <a:r>
              <a:rPr lang="en-US" sz="3000" dirty="0">
                <a:solidFill>
                  <a:schemeClr val="tx1">
                    <a:lumMod val="75000"/>
                    <a:lumOff val="25000"/>
                  </a:schemeClr>
                </a:solidFill>
                <a:latin typeface="Arial" charset="0"/>
                <a:ea typeface="Arial" charset="0"/>
                <a:cs typeface="Arial" charset="0"/>
              </a:rPr>
              <a:t>: </a:t>
            </a:r>
          </a:p>
          <a:p>
            <a:pPr marL="914400" lvl="1" indent="-514350"/>
            <a:r>
              <a:rPr lang="en-US" sz="2600" dirty="0" smtClean="0">
                <a:solidFill>
                  <a:srgbClr val="1295D8"/>
                </a:solidFill>
                <a:latin typeface="Arial" charset="0"/>
                <a:ea typeface="Arial" charset="0"/>
                <a:cs typeface="Arial" charset="0"/>
              </a:rPr>
              <a:t>site suitability </a:t>
            </a:r>
            <a:r>
              <a:rPr lang="en-US" sz="2600" dirty="0" smtClean="0">
                <a:solidFill>
                  <a:schemeClr val="tx1">
                    <a:lumMod val="75000"/>
                    <a:lumOff val="25000"/>
                  </a:schemeClr>
                </a:solidFill>
                <a:latin typeface="Arial" charset="0"/>
                <a:ea typeface="Arial" charset="0"/>
                <a:cs typeface="Arial" charset="0"/>
              </a:rPr>
              <a:t>(elevation, site prep), </a:t>
            </a:r>
            <a:r>
              <a:rPr lang="en-US" sz="2600" dirty="0" smtClean="0">
                <a:solidFill>
                  <a:srgbClr val="1295D8"/>
                </a:solidFill>
                <a:latin typeface="Arial" charset="0"/>
                <a:ea typeface="Arial" charset="0"/>
                <a:cs typeface="Arial" charset="0"/>
              </a:rPr>
              <a:t>tree density </a:t>
            </a:r>
            <a:r>
              <a:rPr lang="en-US" sz="2600" dirty="0" smtClean="0">
                <a:solidFill>
                  <a:schemeClr val="tx1">
                    <a:lumMod val="75000"/>
                    <a:lumOff val="25000"/>
                  </a:schemeClr>
                </a:solidFill>
                <a:latin typeface="Arial" charset="0"/>
                <a:ea typeface="Arial" charset="0"/>
                <a:cs typeface="Arial" charset="0"/>
              </a:rPr>
              <a:t>(lower density, species mixes), </a:t>
            </a:r>
            <a:r>
              <a:rPr lang="en-US" sz="2600" dirty="0" smtClean="0">
                <a:solidFill>
                  <a:srgbClr val="1295D8"/>
                </a:solidFill>
                <a:latin typeface="Arial" charset="0"/>
                <a:ea typeface="Arial" charset="0"/>
                <a:cs typeface="Arial" charset="0"/>
              </a:rPr>
              <a:t>seed source</a:t>
            </a:r>
            <a:r>
              <a:rPr lang="en-US" sz="2600" dirty="0" smtClean="0">
                <a:solidFill>
                  <a:schemeClr val="tx1">
                    <a:lumMod val="75000"/>
                    <a:lumOff val="25000"/>
                  </a:schemeClr>
                </a:solidFill>
                <a:latin typeface="Arial" charset="0"/>
                <a:ea typeface="Arial" charset="0"/>
                <a:cs typeface="Arial" charset="0"/>
              </a:rPr>
              <a:t> (moving between zones)</a:t>
            </a:r>
            <a:endParaRPr lang="en-US" sz="2600" dirty="0">
              <a:solidFill>
                <a:schemeClr val="tx1">
                  <a:lumMod val="75000"/>
                  <a:lumOff val="25000"/>
                </a:schemeClr>
              </a:solidFill>
              <a:latin typeface="Arial" charset="0"/>
              <a:ea typeface="Arial" charset="0"/>
              <a:cs typeface="Arial" charset="0"/>
            </a:endParaRPr>
          </a:p>
          <a:p>
            <a:r>
              <a:rPr lang="en-US" sz="3000" dirty="0" smtClean="0">
                <a:solidFill>
                  <a:schemeClr val="tx1">
                    <a:lumMod val="75000"/>
                    <a:lumOff val="25000"/>
                  </a:schemeClr>
                </a:solidFill>
                <a:latin typeface="Arial" charset="0"/>
                <a:ea typeface="Arial" charset="0"/>
                <a:cs typeface="Arial" charset="0"/>
              </a:rPr>
              <a:t>Triage approach – </a:t>
            </a:r>
            <a:r>
              <a:rPr lang="en-US" sz="3000" b="1" dirty="0" smtClean="0">
                <a:solidFill>
                  <a:srgbClr val="FFB511"/>
                </a:solidFill>
                <a:latin typeface="Arial" charset="0"/>
                <a:ea typeface="Arial" charset="0"/>
                <a:cs typeface="Arial" charset="0"/>
              </a:rPr>
              <a:t>prioritize</a:t>
            </a:r>
            <a:r>
              <a:rPr lang="en-US" sz="3000" dirty="0" smtClean="0">
                <a:solidFill>
                  <a:schemeClr val="tx1">
                    <a:lumMod val="75000"/>
                    <a:lumOff val="25000"/>
                  </a:schemeClr>
                </a:solidFill>
                <a:latin typeface="Arial" charset="0"/>
                <a:ea typeface="Arial" charset="0"/>
                <a:cs typeface="Arial" charset="0"/>
              </a:rPr>
              <a:t> restoration efforts </a:t>
            </a:r>
            <a:endParaRPr lang="en-US" sz="3000" dirty="0">
              <a:solidFill>
                <a:schemeClr val="tx1">
                  <a:lumMod val="75000"/>
                  <a:lumOff val="25000"/>
                </a:schemeClr>
              </a:solidFill>
              <a:latin typeface="Arial" charset="0"/>
              <a:ea typeface="Arial" charset="0"/>
              <a:cs typeface="Arial" charset="0"/>
            </a:endParaRPr>
          </a:p>
        </p:txBody>
      </p:sp>
      <p:pic>
        <p:nvPicPr>
          <p:cNvPr id="5" name="Picture 2" descr="mage result for Sugar pine seedling"/>
          <p:cNvPicPr>
            <a:picLocks noChangeAspect="1" noChangeArrowheads="1"/>
          </p:cNvPicPr>
          <p:nvPr/>
        </p:nvPicPr>
        <p:blipFill rotWithShape="1">
          <a:blip r:embed="rId3">
            <a:extLst>
              <a:ext uri="{28A0092B-C50C-407E-A947-70E740481C1C}">
                <a14:useLocalDpi xmlns:a14="http://schemas.microsoft.com/office/drawing/2010/main" val="0"/>
              </a:ext>
            </a:extLst>
          </a:blip>
          <a:srcRect l="37129" r="21304" b="255"/>
          <a:stretch/>
        </p:blipFill>
        <p:spPr bwMode="auto">
          <a:xfrm>
            <a:off x="5987954" y="1582461"/>
            <a:ext cx="3020440" cy="4845341"/>
          </a:xfrm>
          <a:prstGeom prst="rect">
            <a:avLst/>
          </a:prstGeom>
          <a:noFill/>
          <a:ln w="28575">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17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360311" y="864068"/>
            <a:ext cx="7824329" cy="5786593"/>
            <a:chOff x="1319671" y="864068"/>
            <a:chExt cx="7824329" cy="5786593"/>
          </a:xfrm>
        </p:grpSpPr>
        <p:grpSp>
          <p:nvGrpSpPr>
            <p:cNvPr id="7" name="Group 6"/>
            <p:cNvGrpSpPr/>
            <p:nvPr/>
          </p:nvGrpSpPr>
          <p:grpSpPr>
            <a:xfrm>
              <a:off x="1319671" y="1052513"/>
              <a:ext cx="7824329" cy="5598148"/>
              <a:chOff x="726457" y="1052513"/>
              <a:chExt cx="7824329" cy="5598148"/>
            </a:xfrm>
          </p:grpSpPr>
          <p:pic>
            <p:nvPicPr>
              <p:cNvPr id="5" name="Picture 17" descr="Unven_spp_lab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167" y="1052513"/>
                <a:ext cx="7581619" cy="559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26457" y="1290918"/>
                <a:ext cx="1273270" cy="5359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8148320" y="864068"/>
              <a:ext cx="995680" cy="5786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23083" y="1241373"/>
            <a:ext cx="1896163" cy="4021507"/>
            <a:chOff x="623083" y="1241373"/>
            <a:chExt cx="1896163" cy="4021507"/>
          </a:xfrm>
        </p:grpSpPr>
        <p:sp>
          <p:nvSpPr>
            <p:cNvPr id="8" name="TextBox 7"/>
            <p:cNvSpPr txBox="1"/>
            <p:nvPr/>
          </p:nvSpPr>
          <p:spPr>
            <a:xfrm>
              <a:off x="623083" y="1241373"/>
              <a:ext cx="1883849" cy="800219"/>
            </a:xfrm>
            <a:prstGeom prst="rect">
              <a:avLst/>
            </a:prstGeom>
            <a:noFill/>
          </p:spPr>
          <p:txBody>
            <a:bodyPr wrap="none" rtlCol="0">
              <a:spAutoFit/>
            </a:bodyPr>
            <a:lstStyle/>
            <a:p>
              <a:r>
                <a:rPr lang="en-US" sz="2800" b="1" dirty="0" smtClean="0">
                  <a:solidFill>
                    <a:srgbClr val="FFB511"/>
                  </a:solidFill>
                  <a:latin typeface="Arial" charset="0"/>
                  <a:ea typeface="Arial" charset="0"/>
                  <a:cs typeface="Arial" charset="0"/>
                </a:rPr>
                <a:t>Overstory</a:t>
              </a:r>
            </a:p>
            <a:p>
              <a:endParaRPr lang="en-US" dirty="0"/>
            </a:p>
          </p:txBody>
        </p:sp>
        <p:sp>
          <p:nvSpPr>
            <p:cNvPr id="10" name="Left Bracket 9"/>
            <p:cNvSpPr/>
            <p:nvPr/>
          </p:nvSpPr>
          <p:spPr>
            <a:xfrm>
              <a:off x="1984744" y="1815723"/>
              <a:ext cx="534502" cy="344715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5581"/>
                </a:solidFill>
              </a:endParaRPr>
            </a:p>
          </p:txBody>
        </p:sp>
      </p:grpSp>
      <p:grpSp>
        <p:nvGrpSpPr>
          <p:cNvPr id="13" name="Group 12"/>
          <p:cNvGrpSpPr/>
          <p:nvPr/>
        </p:nvGrpSpPr>
        <p:grpSpPr>
          <a:xfrm>
            <a:off x="448840" y="5171940"/>
            <a:ext cx="2103461" cy="1289820"/>
            <a:chOff x="448840" y="5171940"/>
            <a:chExt cx="2103461" cy="1289820"/>
          </a:xfrm>
        </p:grpSpPr>
        <p:sp>
          <p:nvSpPr>
            <p:cNvPr id="11" name="Left Bracket 10"/>
            <p:cNvSpPr/>
            <p:nvPr/>
          </p:nvSpPr>
          <p:spPr>
            <a:xfrm>
              <a:off x="2106664" y="5689600"/>
              <a:ext cx="267251" cy="77216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448840" y="5171940"/>
              <a:ext cx="2103461" cy="523220"/>
            </a:xfrm>
            <a:prstGeom prst="rect">
              <a:avLst/>
            </a:prstGeom>
            <a:noFill/>
          </p:spPr>
          <p:txBody>
            <a:bodyPr wrap="none" rtlCol="0">
              <a:spAutoFit/>
            </a:bodyPr>
            <a:lstStyle/>
            <a:p>
              <a:r>
                <a:rPr lang="en-US" sz="2800" b="1" dirty="0" smtClean="0">
                  <a:solidFill>
                    <a:srgbClr val="FFB511"/>
                  </a:solidFill>
                  <a:latin typeface="Arial" charset="0"/>
                  <a:ea typeface="Arial" charset="0"/>
                  <a:cs typeface="Arial" charset="0"/>
                </a:rPr>
                <a:t>Understory</a:t>
              </a:r>
              <a:endParaRPr lang="en-US" sz="2800" b="1" dirty="0">
                <a:solidFill>
                  <a:srgbClr val="FFB511"/>
                </a:solidFill>
                <a:latin typeface="Arial" charset="0"/>
                <a:ea typeface="Arial" charset="0"/>
                <a:cs typeface="Arial" charset="0"/>
              </a:endParaRPr>
            </a:p>
          </p:txBody>
        </p:sp>
      </p:grpSp>
      <p:sp>
        <p:nvSpPr>
          <p:cNvPr id="15" name="TextBox 14"/>
          <p:cNvSpPr txBox="1"/>
          <p:nvPr/>
        </p:nvSpPr>
        <p:spPr>
          <a:xfrm>
            <a:off x="773960" y="2111457"/>
            <a:ext cx="1566031" cy="2677656"/>
          </a:xfrm>
          <a:prstGeom prst="rect">
            <a:avLst/>
          </a:prstGeom>
          <a:noFill/>
        </p:spPr>
        <p:txBody>
          <a:bodyPr wrap="square" rtlCol="0">
            <a:spAutoFit/>
          </a:bodyPr>
          <a:lstStyle/>
          <a:p>
            <a:r>
              <a:rPr lang="en-US" sz="2400" dirty="0" smtClean="0">
                <a:solidFill>
                  <a:srgbClr val="1295D8"/>
                </a:solidFill>
                <a:latin typeface="Arial" charset="0"/>
                <a:ea typeface="Arial" charset="0"/>
                <a:cs typeface="Arial" charset="0"/>
              </a:rPr>
              <a:t>Canopy</a:t>
            </a:r>
          </a:p>
          <a:p>
            <a:endParaRPr lang="en-US" sz="2400" dirty="0">
              <a:solidFill>
                <a:srgbClr val="1295D8"/>
              </a:solidFill>
              <a:latin typeface="Arial" charset="0"/>
              <a:ea typeface="Arial" charset="0"/>
              <a:cs typeface="Arial" charset="0"/>
            </a:endParaRPr>
          </a:p>
          <a:p>
            <a:endParaRPr lang="en-US" sz="2400" dirty="0" smtClean="0">
              <a:solidFill>
                <a:srgbClr val="1295D8"/>
              </a:solidFill>
              <a:latin typeface="Arial" charset="0"/>
              <a:ea typeface="Arial" charset="0"/>
              <a:cs typeface="Arial" charset="0"/>
            </a:endParaRPr>
          </a:p>
          <a:p>
            <a:endParaRPr lang="en-US" sz="2400" dirty="0" smtClean="0">
              <a:solidFill>
                <a:srgbClr val="1295D8"/>
              </a:solidFill>
              <a:latin typeface="Arial" charset="0"/>
              <a:ea typeface="Arial" charset="0"/>
              <a:cs typeface="Arial" charset="0"/>
            </a:endParaRPr>
          </a:p>
          <a:p>
            <a:endParaRPr lang="en-US" sz="2400" dirty="0" smtClean="0">
              <a:solidFill>
                <a:srgbClr val="1295D8"/>
              </a:solidFill>
              <a:latin typeface="Arial" charset="0"/>
              <a:ea typeface="Arial" charset="0"/>
              <a:cs typeface="Arial" charset="0"/>
            </a:endParaRPr>
          </a:p>
          <a:p>
            <a:r>
              <a:rPr lang="en-US" sz="2400" dirty="0" smtClean="0">
                <a:solidFill>
                  <a:srgbClr val="1295D8"/>
                </a:solidFill>
                <a:latin typeface="Arial" charset="0"/>
                <a:ea typeface="Arial" charset="0"/>
                <a:cs typeface="Arial" charset="0"/>
              </a:rPr>
              <a:t>Sub-canopy</a:t>
            </a:r>
          </a:p>
        </p:txBody>
      </p:sp>
      <p:sp>
        <p:nvSpPr>
          <p:cNvPr id="2" name="Title 1"/>
          <p:cNvSpPr>
            <a:spLocks noGrp="1"/>
          </p:cNvSpPr>
          <p:nvPr>
            <p:ph type="title"/>
          </p:nvPr>
        </p:nvSpPr>
        <p:spPr>
          <a:xfrm>
            <a:off x="645177" y="292568"/>
            <a:ext cx="8229600" cy="1143000"/>
          </a:xfrm>
        </p:spPr>
        <p:txBody>
          <a:bodyPr>
            <a:normAutofit/>
          </a:bodyPr>
          <a:lstStyle/>
          <a:p>
            <a:pPr algn="l"/>
            <a:r>
              <a:rPr lang="en-US" sz="4000" b="1" dirty="0" smtClean="0">
                <a:solidFill>
                  <a:srgbClr val="005581"/>
                </a:solidFill>
                <a:latin typeface="Arial" charset="0"/>
                <a:ea typeface="Arial" charset="0"/>
                <a:cs typeface="Arial" charset="0"/>
              </a:rPr>
              <a:t>Terminology</a:t>
            </a:r>
            <a:endParaRPr lang="en-US" sz="4000" b="1" dirty="0">
              <a:solidFill>
                <a:srgbClr val="005581"/>
              </a:solidFill>
              <a:latin typeface="Arial" charset="0"/>
              <a:ea typeface="Arial" charset="0"/>
              <a:cs typeface="Arial" charset="0"/>
            </a:endParaRPr>
          </a:p>
        </p:txBody>
      </p:sp>
      <p:sp>
        <p:nvSpPr>
          <p:cNvPr id="18" name="TextBox 17"/>
          <p:cNvSpPr txBox="1"/>
          <p:nvPr/>
        </p:nvSpPr>
        <p:spPr>
          <a:xfrm>
            <a:off x="823941" y="5741926"/>
            <a:ext cx="1282723" cy="769441"/>
          </a:xfrm>
          <a:prstGeom prst="rect">
            <a:avLst/>
          </a:prstGeom>
          <a:noFill/>
        </p:spPr>
        <p:txBody>
          <a:bodyPr wrap="none" rtlCol="0">
            <a:spAutoFit/>
          </a:bodyPr>
          <a:lstStyle/>
          <a:p>
            <a:r>
              <a:rPr lang="en-US" sz="2200" dirty="0" smtClean="0">
                <a:solidFill>
                  <a:srgbClr val="1295D8"/>
                </a:solidFill>
                <a:latin typeface="Arial" charset="0"/>
                <a:ea typeface="Arial" charset="0"/>
                <a:cs typeface="Arial" charset="0"/>
              </a:rPr>
              <a:t>Sapling</a:t>
            </a:r>
            <a:br>
              <a:rPr lang="en-US" sz="2200" dirty="0" smtClean="0">
                <a:solidFill>
                  <a:srgbClr val="1295D8"/>
                </a:solidFill>
                <a:latin typeface="Arial" charset="0"/>
                <a:ea typeface="Arial" charset="0"/>
                <a:cs typeface="Arial" charset="0"/>
              </a:rPr>
            </a:br>
            <a:r>
              <a:rPr lang="en-US" sz="2200" dirty="0" smtClean="0">
                <a:solidFill>
                  <a:srgbClr val="1295D8"/>
                </a:solidFill>
                <a:latin typeface="Arial" charset="0"/>
                <a:ea typeface="Arial" charset="0"/>
                <a:cs typeface="Arial" charset="0"/>
              </a:rPr>
              <a:t>Seedling</a:t>
            </a:r>
            <a:endParaRPr lang="en-US" sz="2200" dirty="0">
              <a:solidFill>
                <a:srgbClr val="1295D8"/>
              </a:solidFill>
              <a:latin typeface="Arial" charset="0"/>
              <a:ea typeface="Arial" charset="0"/>
              <a:cs typeface="Arial" charset="0"/>
            </a:endParaRPr>
          </a:p>
        </p:txBody>
      </p:sp>
    </p:spTree>
    <p:extLst>
      <p:ext uri="{BB962C8B-B14F-4D97-AF65-F5344CB8AC3E}">
        <p14:creationId xmlns:p14="http://schemas.microsoft.com/office/powerpoint/2010/main" val="2022829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914" y="287517"/>
            <a:ext cx="8229600" cy="1143000"/>
          </a:xfrm>
        </p:spPr>
        <p:txBody>
          <a:bodyPr>
            <a:normAutofit/>
          </a:bodyPr>
          <a:lstStyle/>
          <a:p>
            <a:pPr algn="l"/>
            <a:r>
              <a:rPr lang="en-US" sz="4000" b="1" dirty="0" smtClean="0">
                <a:solidFill>
                  <a:srgbClr val="005581"/>
                </a:solidFill>
                <a:latin typeface="Arial" charset="0"/>
                <a:ea typeface="Arial" charset="0"/>
                <a:cs typeface="Arial" charset="0"/>
              </a:rPr>
              <a:t>Disturbance Characteristics</a:t>
            </a:r>
            <a:endParaRPr lang="en-US" sz="4000" b="1" dirty="0">
              <a:solidFill>
                <a:srgbClr val="005581"/>
              </a:solidFill>
              <a:latin typeface="Arial" charset="0"/>
              <a:ea typeface="Arial" charset="0"/>
              <a:cs typeface="Arial" charset="0"/>
            </a:endParaRPr>
          </a:p>
        </p:txBody>
      </p:sp>
      <p:sp>
        <p:nvSpPr>
          <p:cNvPr id="3" name="Content Placeholder 2"/>
          <p:cNvSpPr>
            <a:spLocks noGrp="1"/>
          </p:cNvSpPr>
          <p:nvPr>
            <p:ph idx="1"/>
          </p:nvPr>
        </p:nvSpPr>
        <p:spPr>
          <a:xfrm>
            <a:off x="636790" y="1479042"/>
            <a:ext cx="8229600" cy="4914898"/>
          </a:xfrm>
        </p:spPr>
        <p:txBody>
          <a:bodyPr>
            <a:noAutofit/>
          </a:bodyPr>
          <a:lstStyle/>
          <a:p>
            <a:pPr marL="0" indent="0">
              <a:lnSpc>
                <a:spcPct val="110000"/>
              </a:lnSpc>
              <a:spcAft>
                <a:spcPts val="400"/>
              </a:spcAft>
              <a:buNone/>
            </a:pPr>
            <a:r>
              <a:rPr lang="en-CA" sz="3600" dirty="0" smtClean="0">
                <a:solidFill>
                  <a:schemeClr val="tx1">
                    <a:lumMod val="75000"/>
                    <a:lumOff val="25000"/>
                  </a:schemeClr>
                </a:solidFill>
                <a:latin typeface="Arial" charset="0"/>
                <a:ea typeface="Arial" charset="0"/>
                <a:cs typeface="Arial" charset="0"/>
              </a:rPr>
              <a:t>Key </a:t>
            </a:r>
            <a:r>
              <a:rPr lang="en-CA" sz="3600" dirty="0">
                <a:solidFill>
                  <a:schemeClr val="tx1">
                    <a:lumMod val="75000"/>
                    <a:lumOff val="25000"/>
                  </a:schemeClr>
                </a:solidFill>
                <a:latin typeface="Arial" charset="0"/>
                <a:ea typeface="Arial" charset="0"/>
                <a:cs typeface="Arial" charset="0"/>
              </a:rPr>
              <a:t>attributes of </a:t>
            </a:r>
            <a:r>
              <a:rPr lang="en-CA" sz="3600" dirty="0">
                <a:solidFill>
                  <a:srgbClr val="1295D8"/>
                </a:solidFill>
                <a:latin typeface="Arial" charset="0"/>
                <a:ea typeface="Arial" charset="0"/>
                <a:cs typeface="Arial" charset="0"/>
              </a:rPr>
              <a:t>disturbances</a:t>
            </a:r>
            <a:r>
              <a:rPr lang="en-CA" sz="3600" dirty="0">
                <a:solidFill>
                  <a:schemeClr val="tx1">
                    <a:lumMod val="75000"/>
                    <a:lumOff val="25000"/>
                  </a:schemeClr>
                </a:solidFill>
                <a:latin typeface="Arial" charset="0"/>
                <a:ea typeface="Arial" charset="0"/>
                <a:cs typeface="Arial" charset="0"/>
              </a:rPr>
              <a:t> include: </a:t>
            </a:r>
            <a:endParaRPr lang="en-CA" sz="3600" dirty="0" smtClean="0">
              <a:solidFill>
                <a:schemeClr val="tx1">
                  <a:lumMod val="75000"/>
                  <a:lumOff val="25000"/>
                </a:schemeClr>
              </a:solidFill>
              <a:latin typeface="Arial" charset="0"/>
              <a:ea typeface="Arial" charset="0"/>
              <a:cs typeface="Arial" charset="0"/>
            </a:endParaRPr>
          </a:p>
          <a:p>
            <a:pPr>
              <a:lnSpc>
                <a:spcPct val="110000"/>
              </a:lnSpc>
              <a:buFont typeface="Arial" charset="0"/>
              <a:buChar char="•"/>
            </a:pPr>
            <a:r>
              <a:rPr lang="en-CA" sz="3000" dirty="0" smtClean="0">
                <a:solidFill>
                  <a:schemeClr val="tx1">
                    <a:lumMod val="75000"/>
                    <a:lumOff val="25000"/>
                  </a:schemeClr>
                </a:solidFill>
                <a:latin typeface="Arial" charset="0"/>
                <a:ea typeface="Arial" charset="0"/>
                <a:cs typeface="Arial" charset="0"/>
              </a:rPr>
              <a:t>Type </a:t>
            </a:r>
          </a:p>
          <a:p>
            <a:pPr>
              <a:lnSpc>
                <a:spcPct val="110000"/>
              </a:lnSpc>
              <a:buFont typeface="Arial" charset="0"/>
              <a:buChar char="•"/>
            </a:pPr>
            <a:r>
              <a:rPr lang="en-CA" sz="3000" dirty="0" smtClean="0">
                <a:solidFill>
                  <a:schemeClr val="tx1">
                    <a:lumMod val="75000"/>
                    <a:lumOff val="25000"/>
                  </a:schemeClr>
                </a:solidFill>
                <a:latin typeface="Arial" charset="0"/>
                <a:ea typeface="Arial" charset="0"/>
                <a:cs typeface="Arial" charset="0"/>
              </a:rPr>
              <a:t>Severity  </a:t>
            </a:r>
          </a:p>
          <a:p>
            <a:pPr>
              <a:lnSpc>
                <a:spcPct val="110000"/>
              </a:lnSpc>
              <a:buFont typeface="Arial" charset="0"/>
              <a:buChar char="•"/>
            </a:pPr>
            <a:r>
              <a:rPr lang="en-CA" sz="3000" dirty="0" smtClean="0">
                <a:solidFill>
                  <a:schemeClr val="tx1">
                    <a:lumMod val="75000"/>
                    <a:lumOff val="25000"/>
                  </a:schemeClr>
                </a:solidFill>
                <a:latin typeface="Arial" charset="0"/>
                <a:ea typeface="Arial" charset="0"/>
                <a:cs typeface="Arial" charset="0"/>
              </a:rPr>
              <a:t>Spatial </a:t>
            </a:r>
            <a:r>
              <a:rPr lang="en-CA" sz="3000" dirty="0">
                <a:solidFill>
                  <a:schemeClr val="tx1">
                    <a:lumMod val="75000"/>
                    <a:lumOff val="25000"/>
                  </a:schemeClr>
                </a:solidFill>
                <a:latin typeface="Arial" charset="0"/>
                <a:ea typeface="Arial" charset="0"/>
                <a:cs typeface="Arial" charset="0"/>
              </a:rPr>
              <a:t>and temporal </a:t>
            </a:r>
            <a:r>
              <a:rPr lang="en-CA" sz="3000" dirty="0" smtClean="0">
                <a:solidFill>
                  <a:schemeClr val="tx1">
                    <a:lumMod val="75000"/>
                    <a:lumOff val="25000"/>
                  </a:schemeClr>
                </a:solidFill>
                <a:latin typeface="Arial" charset="0"/>
                <a:ea typeface="Arial" charset="0"/>
                <a:cs typeface="Arial" charset="0"/>
              </a:rPr>
              <a:t>characteristics</a:t>
            </a:r>
          </a:p>
          <a:p>
            <a:pPr lvl="1">
              <a:lnSpc>
                <a:spcPct val="110000"/>
              </a:lnSpc>
              <a:buFont typeface="Wingdings" charset="2"/>
              <a:buChar char="Ø"/>
            </a:pPr>
            <a:r>
              <a:rPr lang="en-CA" dirty="0" smtClean="0">
                <a:solidFill>
                  <a:schemeClr val="tx1">
                    <a:lumMod val="75000"/>
                    <a:lumOff val="25000"/>
                  </a:schemeClr>
                </a:solidFill>
                <a:latin typeface="Arial" charset="0"/>
                <a:ea typeface="Arial" charset="0"/>
                <a:cs typeface="Arial" charset="0"/>
              </a:rPr>
              <a:t>stand level </a:t>
            </a:r>
            <a:r>
              <a:rPr lang="en-CA" dirty="0" smtClean="0">
                <a:solidFill>
                  <a:srgbClr val="1295D8"/>
                </a:solidFill>
                <a:latin typeface="Arial" charset="0"/>
                <a:ea typeface="Arial" charset="0"/>
                <a:cs typeface="Arial" charset="0"/>
              </a:rPr>
              <a:t>vs</a:t>
            </a:r>
            <a:r>
              <a:rPr lang="en-CA" dirty="0" smtClean="0">
                <a:solidFill>
                  <a:schemeClr val="tx1">
                    <a:lumMod val="75000"/>
                    <a:lumOff val="25000"/>
                  </a:schemeClr>
                </a:solidFill>
                <a:latin typeface="Arial" charset="0"/>
                <a:ea typeface="Arial" charset="0"/>
                <a:cs typeface="Arial" charset="0"/>
              </a:rPr>
              <a:t> landscape level</a:t>
            </a:r>
            <a:endParaRPr lang="is-IS" dirty="0" smtClean="0">
              <a:solidFill>
                <a:schemeClr val="tx1">
                  <a:lumMod val="75000"/>
                  <a:lumOff val="25000"/>
                </a:schemeClr>
              </a:solidFill>
              <a:latin typeface="Arial" charset="0"/>
              <a:ea typeface="Arial" charset="0"/>
              <a:cs typeface="Arial" charset="0"/>
            </a:endParaRPr>
          </a:p>
          <a:p>
            <a:pPr lvl="1">
              <a:lnSpc>
                <a:spcPct val="110000"/>
              </a:lnSpc>
              <a:buFont typeface="Wingdings" charset="2"/>
              <a:buChar char="Ø"/>
            </a:pPr>
            <a:r>
              <a:rPr lang="en-US" dirty="0" smtClean="0">
                <a:solidFill>
                  <a:schemeClr val="tx1">
                    <a:lumMod val="75000"/>
                    <a:lumOff val="25000"/>
                  </a:schemeClr>
                </a:solidFill>
                <a:latin typeface="Arial" charset="0"/>
                <a:ea typeface="Arial" charset="0"/>
                <a:cs typeface="Arial" charset="0"/>
              </a:rPr>
              <a:t> short-time frame </a:t>
            </a:r>
            <a:r>
              <a:rPr lang="en-US" dirty="0" smtClean="0">
                <a:solidFill>
                  <a:srgbClr val="1295D8"/>
                </a:solidFill>
                <a:latin typeface="Arial" charset="0"/>
                <a:ea typeface="Arial" charset="0"/>
                <a:cs typeface="Arial" charset="0"/>
              </a:rPr>
              <a:t>vs</a:t>
            </a:r>
            <a:r>
              <a:rPr lang="en-US" dirty="0" smtClean="0">
                <a:solidFill>
                  <a:schemeClr val="tx1">
                    <a:lumMod val="75000"/>
                    <a:lumOff val="25000"/>
                  </a:schemeClr>
                </a:solidFill>
                <a:latin typeface="Arial" charset="0"/>
                <a:ea typeface="Arial" charset="0"/>
                <a:cs typeface="Arial" charset="0"/>
              </a:rPr>
              <a:t> long-time frame </a:t>
            </a:r>
          </a:p>
          <a:p>
            <a:pPr marL="457200" lvl="1" indent="0">
              <a:lnSpc>
                <a:spcPct val="110000"/>
              </a:lnSpc>
              <a:buNone/>
            </a:pPr>
            <a:r>
              <a:rPr lang="en-US" b="1" dirty="0" smtClean="0">
                <a:solidFill>
                  <a:srgbClr val="1295D8"/>
                </a:solidFill>
                <a:latin typeface="Arial" charset="0"/>
                <a:ea typeface="Arial" charset="0"/>
                <a:cs typeface="Arial" charset="0"/>
              </a:rPr>
              <a:t>+</a:t>
            </a:r>
            <a:r>
              <a:rPr lang="en-US" dirty="0" smtClean="0">
                <a:solidFill>
                  <a:schemeClr val="tx1">
                    <a:lumMod val="75000"/>
                    <a:lumOff val="25000"/>
                  </a:schemeClr>
                </a:solidFill>
                <a:latin typeface="Arial" charset="0"/>
                <a:ea typeface="Arial" charset="0"/>
                <a:cs typeface="Arial" charset="0"/>
              </a:rPr>
              <a:t> return interval &amp; historical range of variability </a:t>
            </a:r>
            <a:endParaRPr lang="en-CA" dirty="0">
              <a:solidFill>
                <a:schemeClr val="tx1">
                  <a:lumMod val="75000"/>
                  <a:lumOff val="25000"/>
                </a:schemeClr>
              </a:solidFill>
              <a:latin typeface="Arial" charset="0"/>
              <a:ea typeface="Arial" charset="0"/>
              <a:cs typeface="Arial" charset="0"/>
            </a:endParaRPr>
          </a:p>
          <a:p>
            <a:pPr>
              <a:lnSpc>
                <a:spcPct val="110000"/>
              </a:lnSpc>
              <a:buFont typeface="Arial" charset="0"/>
              <a:buChar char="•"/>
            </a:pPr>
            <a:r>
              <a:rPr lang="en-CA" sz="3000" dirty="0" smtClean="0">
                <a:solidFill>
                  <a:schemeClr val="tx1">
                    <a:lumMod val="75000"/>
                    <a:lumOff val="25000"/>
                  </a:schemeClr>
                </a:solidFill>
                <a:latin typeface="Arial" charset="0"/>
                <a:ea typeface="Arial" charset="0"/>
                <a:cs typeface="Arial" charset="0"/>
              </a:rPr>
              <a:t>Disturbance</a:t>
            </a:r>
            <a:r>
              <a:rPr lang="en-CA" b="1" dirty="0" smtClean="0">
                <a:solidFill>
                  <a:srgbClr val="FFB511"/>
                </a:solidFill>
                <a:latin typeface="Arial" charset="0"/>
                <a:ea typeface="Arial" charset="0"/>
                <a:cs typeface="Arial" charset="0"/>
              </a:rPr>
              <a:t> </a:t>
            </a:r>
            <a:r>
              <a:rPr lang="en-CA" b="1" dirty="0">
                <a:solidFill>
                  <a:srgbClr val="FFB511"/>
                </a:solidFill>
                <a:latin typeface="Arial" charset="0"/>
                <a:ea typeface="Arial" charset="0"/>
                <a:cs typeface="Arial" charset="0"/>
              </a:rPr>
              <a:t>i</a:t>
            </a:r>
            <a:r>
              <a:rPr lang="en-CA" b="1" dirty="0" smtClean="0">
                <a:solidFill>
                  <a:srgbClr val="FFB511"/>
                </a:solidFill>
                <a:latin typeface="Arial" charset="0"/>
                <a:ea typeface="Arial" charset="0"/>
                <a:cs typeface="Arial" charset="0"/>
              </a:rPr>
              <a:t>nteractions</a:t>
            </a:r>
            <a:endParaRPr lang="en-CA" dirty="0">
              <a:solidFill>
                <a:schemeClr val="tx1">
                  <a:lumMod val="75000"/>
                  <a:lumOff val="25000"/>
                </a:schemeClr>
              </a:solidFill>
              <a:latin typeface="Arial" charset="0"/>
              <a:ea typeface="Arial" charset="0"/>
              <a:cs typeface="Arial" charset="0"/>
            </a:endParaRPr>
          </a:p>
          <a:p>
            <a:endParaRPr lang="en-CA" dirty="0">
              <a:solidFill>
                <a:schemeClr val="tx1">
                  <a:lumMod val="75000"/>
                  <a:lumOff val="25000"/>
                </a:schemeClr>
              </a:solidFill>
              <a:latin typeface="Arial" charset="0"/>
              <a:ea typeface="Arial" charset="0"/>
              <a:cs typeface="Arial" charset="0"/>
            </a:endParaRPr>
          </a:p>
          <a:p>
            <a:endParaRPr lang="en-US" dirty="0">
              <a:solidFill>
                <a:schemeClr val="tx1">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1288507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440" y="315278"/>
            <a:ext cx="8229600" cy="1143000"/>
          </a:xfrm>
        </p:spPr>
        <p:txBody>
          <a:bodyPr>
            <a:normAutofit/>
          </a:bodyPr>
          <a:lstStyle/>
          <a:p>
            <a:pPr algn="l"/>
            <a:r>
              <a:rPr lang="en-US" sz="4000" b="1" dirty="0" smtClean="0">
                <a:solidFill>
                  <a:srgbClr val="005581"/>
                </a:solidFill>
                <a:latin typeface="Arial" charset="0"/>
                <a:ea typeface="Arial" charset="0"/>
                <a:cs typeface="Arial" charset="0"/>
              </a:rPr>
              <a:t>Disturbance Impact</a:t>
            </a:r>
            <a:endParaRPr lang="en-US" sz="4000" b="1" dirty="0">
              <a:solidFill>
                <a:srgbClr val="005581"/>
              </a:solidFill>
              <a:latin typeface="Arial" charset="0"/>
              <a:ea typeface="Arial" charset="0"/>
              <a:cs typeface="Arial" charset="0"/>
            </a:endParaRPr>
          </a:p>
        </p:txBody>
      </p:sp>
      <p:sp>
        <p:nvSpPr>
          <p:cNvPr id="4" name="TextBox 3"/>
          <p:cNvSpPr txBox="1"/>
          <p:nvPr/>
        </p:nvSpPr>
        <p:spPr>
          <a:xfrm>
            <a:off x="599440" y="1227445"/>
            <a:ext cx="7833360" cy="830997"/>
          </a:xfrm>
          <a:prstGeom prst="rect">
            <a:avLst/>
          </a:prstGeom>
          <a:noFill/>
        </p:spPr>
        <p:txBody>
          <a:bodyPr wrap="square" rtlCol="0">
            <a:spAutoFit/>
          </a:bodyPr>
          <a:lstStyle/>
          <a:p>
            <a:r>
              <a:rPr lang="en-US" sz="2400" dirty="0" smtClean="0">
                <a:solidFill>
                  <a:srgbClr val="1295D8"/>
                </a:solidFill>
                <a:latin typeface="Arial" charset="0"/>
                <a:ea typeface="Arial" charset="0"/>
                <a:cs typeface="Arial" charset="0"/>
              </a:rPr>
              <a:t>Thinning from below – removes small trees – </a:t>
            </a:r>
            <a:r>
              <a:rPr lang="en-US" sz="2400" smtClean="0">
                <a:solidFill>
                  <a:srgbClr val="1295D8"/>
                </a:solidFill>
                <a:latin typeface="Arial" charset="0"/>
                <a:ea typeface="Arial" charset="0"/>
                <a:cs typeface="Arial" charset="0"/>
              </a:rPr>
              <a:t>e.g., low </a:t>
            </a:r>
            <a:r>
              <a:rPr lang="en-US" sz="2400" dirty="0" smtClean="0">
                <a:solidFill>
                  <a:srgbClr val="1295D8"/>
                </a:solidFill>
                <a:latin typeface="Arial" charset="0"/>
                <a:ea typeface="Arial" charset="0"/>
                <a:cs typeface="Arial" charset="0"/>
              </a:rPr>
              <a:t>severity fire</a:t>
            </a:r>
            <a:endParaRPr lang="en-US" sz="2400" dirty="0">
              <a:solidFill>
                <a:srgbClr val="1295D8"/>
              </a:solidFill>
              <a:latin typeface="Arial" charset="0"/>
              <a:ea typeface="Arial" charset="0"/>
              <a:cs typeface="Arial" charset="0"/>
            </a:endParaRPr>
          </a:p>
        </p:txBody>
      </p:sp>
      <p:sp>
        <p:nvSpPr>
          <p:cNvPr id="6" name="Title 1"/>
          <p:cNvSpPr txBox="1">
            <a:spLocks/>
          </p:cNvSpPr>
          <p:nvPr/>
        </p:nvSpPr>
        <p:spPr>
          <a:xfrm>
            <a:off x="599440" y="31527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005581"/>
                </a:solidFill>
                <a:latin typeface="Arial" charset="0"/>
                <a:ea typeface="Arial" charset="0"/>
                <a:cs typeface="Arial" charset="0"/>
              </a:rPr>
              <a:t>Disturbance</a:t>
            </a:r>
            <a:endParaRPr lang="en-US" sz="4000" b="1" dirty="0">
              <a:solidFill>
                <a:srgbClr val="005581"/>
              </a:solidFill>
              <a:latin typeface="Arial" charset="0"/>
              <a:ea typeface="Arial" charset="0"/>
              <a:cs typeface="Arial" charset="0"/>
            </a:endParaRPr>
          </a:p>
        </p:txBody>
      </p:sp>
      <p:pic>
        <p:nvPicPr>
          <p:cNvPr id="3074" name="Picture 2" descr="mage result for thinning from below forestry, fire"/>
          <p:cNvPicPr>
            <a:picLocks noChangeAspect="1" noChangeArrowheads="1"/>
          </p:cNvPicPr>
          <p:nvPr/>
        </p:nvPicPr>
        <p:blipFill rotWithShape="1">
          <a:blip r:embed="rId2">
            <a:extLst>
              <a:ext uri="{28A0092B-C50C-407E-A947-70E740481C1C}">
                <a14:useLocalDpi xmlns:a14="http://schemas.microsoft.com/office/drawing/2010/main" val="0"/>
              </a:ext>
            </a:extLst>
          </a:blip>
          <a:srcRect b="21789"/>
          <a:stretch/>
        </p:blipFill>
        <p:spPr bwMode="auto">
          <a:xfrm>
            <a:off x="684213" y="2058442"/>
            <a:ext cx="7852240" cy="46065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490" y="2370444"/>
            <a:ext cx="5306550" cy="397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76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440" y="315278"/>
            <a:ext cx="8229600" cy="1143000"/>
          </a:xfrm>
        </p:spPr>
        <p:txBody>
          <a:bodyPr>
            <a:normAutofit/>
          </a:bodyPr>
          <a:lstStyle/>
          <a:p>
            <a:pPr algn="l"/>
            <a:r>
              <a:rPr lang="en-US" sz="4000" b="1" dirty="0" smtClean="0">
                <a:solidFill>
                  <a:srgbClr val="005581"/>
                </a:solidFill>
                <a:latin typeface="Arial" charset="0"/>
                <a:ea typeface="Arial" charset="0"/>
                <a:cs typeface="Arial" charset="0"/>
              </a:rPr>
              <a:t>Disturbance Impact</a:t>
            </a:r>
            <a:endParaRPr lang="en-US" sz="4000" b="1" dirty="0">
              <a:solidFill>
                <a:srgbClr val="005581"/>
              </a:solidFill>
              <a:latin typeface="Arial" charset="0"/>
              <a:ea typeface="Arial" charset="0"/>
              <a:cs typeface="Arial" charset="0"/>
            </a:endParaRPr>
          </a:p>
        </p:txBody>
      </p:sp>
      <p:pic>
        <p:nvPicPr>
          <p:cNvPr id="2050" name="Picture 2" descr="mage result for thinning from above fore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11030"/>
            <a:ext cx="7320280" cy="48627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8160" y="1268085"/>
            <a:ext cx="8544560" cy="461665"/>
          </a:xfrm>
          <a:prstGeom prst="rect">
            <a:avLst/>
          </a:prstGeom>
          <a:noFill/>
        </p:spPr>
        <p:txBody>
          <a:bodyPr wrap="square" rtlCol="0">
            <a:spAutoFit/>
          </a:bodyPr>
          <a:lstStyle/>
          <a:p>
            <a:r>
              <a:rPr lang="en-US" sz="2400" dirty="0" smtClean="0">
                <a:solidFill>
                  <a:srgbClr val="1295D8"/>
                </a:solidFill>
                <a:latin typeface="Arial" charset="0"/>
                <a:ea typeface="Arial" charset="0"/>
                <a:cs typeface="Arial" charset="0"/>
              </a:rPr>
              <a:t>Thinning from above – removes large trees – </a:t>
            </a:r>
            <a:r>
              <a:rPr lang="en-US" sz="2400" dirty="0" err="1" smtClean="0">
                <a:solidFill>
                  <a:srgbClr val="1295D8"/>
                </a:solidFill>
                <a:latin typeface="Arial" charset="0"/>
                <a:ea typeface="Arial" charset="0"/>
                <a:cs typeface="Arial" charset="0"/>
              </a:rPr>
              <a:t>e,g</a:t>
            </a:r>
            <a:r>
              <a:rPr lang="en-US" sz="2400" dirty="0" smtClean="0">
                <a:solidFill>
                  <a:srgbClr val="1295D8"/>
                </a:solidFill>
                <a:latin typeface="Arial" charset="0"/>
                <a:ea typeface="Arial" charset="0"/>
                <a:cs typeface="Arial" charset="0"/>
              </a:rPr>
              <a:t>., bark beetle </a:t>
            </a:r>
            <a:endParaRPr lang="en-US" sz="2400" dirty="0">
              <a:solidFill>
                <a:srgbClr val="1295D8"/>
              </a:solidFill>
              <a:latin typeface="Arial" charset="0"/>
              <a:ea typeface="Arial" charset="0"/>
              <a:cs typeface="Arial" charset="0"/>
            </a:endParaRPr>
          </a:p>
        </p:txBody>
      </p:sp>
      <p:sp>
        <p:nvSpPr>
          <p:cNvPr id="6" name="Title 1"/>
          <p:cNvSpPr txBox="1">
            <a:spLocks/>
          </p:cNvSpPr>
          <p:nvPr/>
        </p:nvSpPr>
        <p:spPr>
          <a:xfrm>
            <a:off x="599440" y="31527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000" b="1" dirty="0">
              <a:solidFill>
                <a:srgbClr val="005581"/>
              </a:solidFill>
              <a:latin typeface="Arial" charset="0"/>
              <a:ea typeface="Arial" charset="0"/>
              <a:cs typeface="Arial" charset="0"/>
            </a:endParaRPr>
          </a:p>
        </p:txBody>
      </p:sp>
      <p:pic>
        <p:nvPicPr>
          <p:cNvPr id="2052" name="Picture 4" desc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5661" y="2065644"/>
            <a:ext cx="5447059" cy="408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1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886" y="1343028"/>
            <a:ext cx="4348164" cy="2357438"/>
          </a:xfrm>
        </p:spPr>
        <p:txBody>
          <a:bodyPr>
            <a:noAutofit/>
          </a:bodyPr>
          <a:lstStyle/>
          <a:p>
            <a:pPr marL="0" indent="0">
              <a:buNone/>
            </a:pPr>
            <a:r>
              <a:rPr lang="en-US" sz="2800" dirty="0">
                <a:solidFill>
                  <a:schemeClr val="tx1">
                    <a:lumMod val="75000"/>
                    <a:lumOff val="25000"/>
                  </a:schemeClr>
                </a:solidFill>
                <a:latin typeface="Arial" charset="0"/>
                <a:ea typeface="Arial" charset="0"/>
                <a:cs typeface="Arial" charset="0"/>
              </a:rPr>
              <a:t>In the </a:t>
            </a:r>
            <a:r>
              <a:rPr lang="en-US" sz="2800" dirty="0" smtClean="0">
                <a:solidFill>
                  <a:schemeClr val="tx1">
                    <a:lumMod val="75000"/>
                    <a:lumOff val="25000"/>
                  </a:schemeClr>
                </a:solidFill>
                <a:latin typeface="Arial" charset="0"/>
                <a:ea typeface="Arial" charset="0"/>
                <a:cs typeface="Arial" charset="0"/>
              </a:rPr>
              <a:t>central BC on the </a:t>
            </a:r>
            <a:r>
              <a:rPr lang="en-US" sz="2800" dirty="0" err="1" smtClean="0">
                <a:solidFill>
                  <a:schemeClr val="tx1">
                    <a:lumMod val="75000"/>
                    <a:lumOff val="25000"/>
                  </a:schemeClr>
                </a:solidFill>
                <a:latin typeface="Arial" charset="0"/>
                <a:ea typeface="Arial" charset="0"/>
                <a:cs typeface="Arial" charset="0"/>
              </a:rPr>
              <a:t>Chilcotin</a:t>
            </a:r>
            <a:r>
              <a:rPr lang="en-US" sz="2800" dirty="0" smtClean="0">
                <a:solidFill>
                  <a:schemeClr val="tx1">
                    <a:lumMod val="75000"/>
                    <a:lumOff val="25000"/>
                  </a:schemeClr>
                </a:solidFill>
                <a:latin typeface="Arial" charset="0"/>
                <a:ea typeface="Arial" charset="0"/>
                <a:cs typeface="Arial" charset="0"/>
              </a:rPr>
              <a:t> plateau long-term </a:t>
            </a:r>
            <a:r>
              <a:rPr lang="en-US" sz="2800" dirty="0">
                <a:solidFill>
                  <a:schemeClr val="tx1">
                    <a:lumMod val="75000"/>
                    <a:lumOff val="25000"/>
                  </a:schemeClr>
                </a:solidFill>
                <a:latin typeface="Arial" charset="0"/>
                <a:ea typeface="Arial" charset="0"/>
                <a:cs typeface="Arial" charset="0"/>
              </a:rPr>
              <a:t>plots illustrated a </a:t>
            </a:r>
            <a:r>
              <a:rPr lang="en-US" sz="2800" b="1" dirty="0">
                <a:solidFill>
                  <a:srgbClr val="FFB511"/>
                </a:solidFill>
                <a:latin typeface="Arial" charset="0"/>
                <a:ea typeface="Arial" charset="0"/>
                <a:cs typeface="Arial" charset="0"/>
              </a:rPr>
              <a:t>shift</a:t>
            </a:r>
            <a:r>
              <a:rPr lang="en-US" sz="2800" dirty="0">
                <a:solidFill>
                  <a:schemeClr val="tx1">
                    <a:lumMod val="75000"/>
                    <a:lumOff val="25000"/>
                  </a:schemeClr>
                </a:solidFill>
                <a:latin typeface="Arial" charset="0"/>
                <a:ea typeface="Arial" charset="0"/>
                <a:cs typeface="Arial" charset="0"/>
              </a:rPr>
              <a:t> in </a:t>
            </a:r>
            <a:r>
              <a:rPr lang="en-US" sz="2800" dirty="0" smtClean="0">
                <a:solidFill>
                  <a:schemeClr val="tx1">
                    <a:lumMod val="75000"/>
                    <a:lumOff val="25000"/>
                  </a:schemeClr>
                </a:solidFill>
                <a:latin typeface="Arial" charset="0"/>
                <a:ea typeface="Arial" charset="0"/>
                <a:cs typeface="Arial" charset="0"/>
              </a:rPr>
              <a:t>the </a:t>
            </a:r>
            <a:r>
              <a:rPr lang="en-US" sz="2800" dirty="0" smtClean="0">
                <a:solidFill>
                  <a:srgbClr val="1295D8"/>
                </a:solidFill>
                <a:latin typeface="Arial" charset="0"/>
                <a:ea typeface="Arial" charset="0"/>
                <a:cs typeface="Arial" charset="0"/>
              </a:rPr>
              <a:t>size</a:t>
            </a:r>
            <a:r>
              <a:rPr lang="en-US" sz="2800" dirty="0" smtClean="0">
                <a:solidFill>
                  <a:schemeClr val="tx1">
                    <a:lumMod val="75000"/>
                    <a:lumOff val="25000"/>
                  </a:schemeClr>
                </a:solidFill>
                <a:latin typeface="Arial" charset="0"/>
                <a:ea typeface="Arial" charset="0"/>
                <a:cs typeface="Arial" charset="0"/>
              </a:rPr>
              <a:t> structure of stands but not </a:t>
            </a:r>
            <a:r>
              <a:rPr lang="en-US" sz="2800" dirty="0" smtClean="0">
                <a:solidFill>
                  <a:srgbClr val="1295D8"/>
                </a:solidFill>
                <a:latin typeface="Arial" charset="0"/>
                <a:ea typeface="Arial" charset="0"/>
                <a:cs typeface="Arial" charset="0"/>
              </a:rPr>
              <a:t>species</a:t>
            </a:r>
            <a:r>
              <a:rPr lang="en-US" sz="2800" dirty="0" smtClean="0">
                <a:solidFill>
                  <a:schemeClr val="tx1">
                    <a:lumMod val="75000"/>
                    <a:lumOff val="25000"/>
                  </a:schemeClr>
                </a:solidFill>
                <a:latin typeface="Arial" charset="0"/>
                <a:ea typeface="Arial" charset="0"/>
                <a:cs typeface="Arial" charset="0"/>
              </a:rPr>
              <a:t> </a:t>
            </a:r>
            <a:endParaRPr lang="en-US" sz="2800" dirty="0">
              <a:solidFill>
                <a:schemeClr val="tx1">
                  <a:lumMod val="75000"/>
                  <a:lumOff val="25000"/>
                </a:schemeClr>
              </a:solidFill>
              <a:latin typeface="Arial" charset="0"/>
              <a:ea typeface="Arial" charset="0"/>
              <a:cs typeface="Arial" charset="0"/>
            </a:endParaRPr>
          </a:p>
        </p:txBody>
      </p:sp>
      <p:sp>
        <p:nvSpPr>
          <p:cNvPr id="4" name="Title 3"/>
          <p:cNvSpPr>
            <a:spLocks noGrp="1"/>
          </p:cNvSpPr>
          <p:nvPr>
            <p:ph type="title"/>
          </p:nvPr>
        </p:nvSpPr>
        <p:spPr>
          <a:xfrm>
            <a:off x="600076" y="288926"/>
            <a:ext cx="8101012" cy="1143000"/>
          </a:xfrm>
        </p:spPr>
        <p:txBody>
          <a:bodyPr/>
          <a:lstStyle/>
          <a:p>
            <a:pPr algn="l"/>
            <a:r>
              <a:rPr lang="en-US" b="1">
                <a:solidFill>
                  <a:srgbClr val="005581"/>
                </a:solidFill>
                <a:latin typeface="Arial" charset="0"/>
                <a:ea typeface="Arial" charset="0"/>
                <a:cs typeface="Arial" charset="0"/>
              </a:rPr>
              <a:t>Post-MPB in Central BC </a:t>
            </a:r>
            <a:endParaRPr lang="en-US"/>
          </a:p>
        </p:txBody>
      </p:sp>
      <p:sp>
        <p:nvSpPr>
          <p:cNvPr id="6" name="TextBox 5"/>
          <p:cNvSpPr txBox="1"/>
          <p:nvPr/>
        </p:nvSpPr>
        <p:spPr>
          <a:xfrm>
            <a:off x="666752" y="3943360"/>
            <a:ext cx="4305298" cy="2862322"/>
          </a:xfrm>
          <a:prstGeom prst="rect">
            <a:avLst/>
          </a:prstGeom>
          <a:noFill/>
        </p:spPr>
        <p:txBody>
          <a:bodyPr wrap="square" rtlCol="0">
            <a:spAutoFit/>
          </a:bodyPr>
          <a:lstStyle/>
          <a:p>
            <a:pPr marL="323850" indent="-311150">
              <a:buFont typeface="Wingdings" charset="2"/>
              <a:buChar char="Ø"/>
            </a:pPr>
            <a:r>
              <a:rPr lang="en-US" sz="2400" dirty="0" err="1">
                <a:solidFill>
                  <a:schemeClr val="tx1">
                    <a:lumMod val="75000"/>
                    <a:lumOff val="25000"/>
                  </a:schemeClr>
                </a:solidFill>
                <a:latin typeface="Arial" charset="0"/>
                <a:ea typeface="Arial" charset="0"/>
                <a:cs typeface="Arial" charset="0"/>
              </a:rPr>
              <a:t>Overstory</a:t>
            </a:r>
            <a:r>
              <a:rPr lang="en-US" sz="2400" dirty="0">
                <a:solidFill>
                  <a:schemeClr val="tx1">
                    <a:lumMod val="75000"/>
                    <a:lumOff val="25000"/>
                  </a:schemeClr>
                </a:solidFill>
                <a:latin typeface="Arial" charset="0"/>
                <a:ea typeface="Arial" charset="0"/>
                <a:cs typeface="Arial" charset="0"/>
              </a:rPr>
              <a:t> shifted to </a:t>
            </a:r>
            <a:r>
              <a:rPr lang="en-US" sz="2400" b="1" dirty="0">
                <a:solidFill>
                  <a:srgbClr val="FFB511"/>
                </a:solidFill>
                <a:latin typeface="Arial" charset="0"/>
                <a:ea typeface="Arial" charset="0"/>
                <a:cs typeface="Arial" charset="0"/>
              </a:rPr>
              <a:t>uneven-aged</a:t>
            </a:r>
            <a:r>
              <a:rPr lang="en-US" sz="2400" dirty="0">
                <a:solidFill>
                  <a:schemeClr val="tx1">
                    <a:lumMod val="75000"/>
                    <a:lumOff val="25000"/>
                  </a:schemeClr>
                </a:solidFill>
                <a:latin typeface="Arial" charset="0"/>
                <a:ea typeface="Arial" charset="0"/>
                <a:cs typeface="Arial" charset="0"/>
              </a:rPr>
              <a:t> </a:t>
            </a:r>
            <a:r>
              <a:rPr lang="en-US" sz="2400" dirty="0" err="1">
                <a:solidFill>
                  <a:schemeClr val="tx1">
                    <a:lumMod val="75000"/>
                    <a:lumOff val="25000"/>
                  </a:schemeClr>
                </a:solidFill>
                <a:latin typeface="Arial" charset="0"/>
                <a:ea typeface="Arial" charset="0"/>
                <a:cs typeface="Arial" charset="0"/>
              </a:rPr>
              <a:t>lodgepole</a:t>
            </a:r>
            <a:r>
              <a:rPr lang="en-US" sz="2400" dirty="0">
                <a:solidFill>
                  <a:schemeClr val="tx1">
                    <a:lumMod val="75000"/>
                    <a:lumOff val="25000"/>
                  </a:schemeClr>
                </a:solidFill>
                <a:latin typeface="Arial" charset="0"/>
                <a:ea typeface="Arial" charset="0"/>
                <a:cs typeface="Arial" charset="0"/>
              </a:rPr>
              <a:t> pine forest </a:t>
            </a:r>
          </a:p>
          <a:p>
            <a:pPr marL="323850" indent="-311150">
              <a:buFont typeface="Wingdings" charset="2"/>
              <a:buChar char="Ø"/>
            </a:pPr>
            <a:r>
              <a:rPr lang="en-US" sz="2400" dirty="0">
                <a:solidFill>
                  <a:schemeClr val="tx1">
                    <a:lumMod val="75000"/>
                    <a:lumOff val="25000"/>
                  </a:schemeClr>
                </a:solidFill>
                <a:latin typeface="Arial" charset="0"/>
                <a:ea typeface="Arial" charset="0"/>
                <a:cs typeface="Arial" charset="0"/>
              </a:rPr>
              <a:t>Understory returned to </a:t>
            </a:r>
            <a:r>
              <a:rPr lang="en-US" sz="2400" dirty="0" err="1">
                <a:solidFill>
                  <a:schemeClr val="tx1">
                    <a:lumMod val="75000"/>
                    <a:lumOff val="25000"/>
                  </a:schemeClr>
                </a:solidFill>
                <a:latin typeface="Arial" charset="0"/>
                <a:ea typeface="Arial" charset="0"/>
                <a:cs typeface="Arial" charset="0"/>
              </a:rPr>
              <a:t>lodgeople</a:t>
            </a:r>
            <a:r>
              <a:rPr lang="en-US" sz="2400" dirty="0">
                <a:solidFill>
                  <a:schemeClr val="tx1">
                    <a:lumMod val="75000"/>
                    <a:lumOff val="25000"/>
                  </a:schemeClr>
                </a:solidFill>
                <a:latin typeface="Arial" charset="0"/>
                <a:ea typeface="Arial" charset="0"/>
                <a:cs typeface="Arial" charset="0"/>
              </a:rPr>
              <a:t> pine and increased </a:t>
            </a:r>
            <a:r>
              <a:rPr lang="en-US" sz="2400" dirty="0" smtClean="0">
                <a:solidFill>
                  <a:schemeClr val="tx1">
                    <a:lumMod val="75000"/>
                    <a:lumOff val="25000"/>
                  </a:schemeClr>
                </a:solidFill>
                <a:latin typeface="Arial" charset="0"/>
                <a:ea typeface="Arial" charset="0"/>
                <a:cs typeface="Arial" charset="0"/>
              </a:rPr>
              <a:t>in </a:t>
            </a:r>
            <a:r>
              <a:rPr lang="en-US" sz="2400" dirty="0" smtClean="0">
                <a:solidFill>
                  <a:srgbClr val="1295D8"/>
                </a:solidFill>
                <a:latin typeface="Arial" charset="0"/>
                <a:ea typeface="Arial" charset="0"/>
                <a:cs typeface="Arial" charset="0"/>
              </a:rPr>
              <a:t>aspen</a:t>
            </a:r>
            <a:endParaRPr lang="en-US" sz="2400" dirty="0">
              <a:solidFill>
                <a:srgbClr val="1295D8"/>
              </a:solidFill>
              <a:latin typeface="Arial" charset="0"/>
              <a:ea typeface="Arial" charset="0"/>
              <a:cs typeface="Arial" charset="0"/>
            </a:endParaRPr>
          </a:p>
          <a:p>
            <a:endParaRPr lang="en-US" dirty="0"/>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18263" y="1300164"/>
            <a:ext cx="4024317" cy="5365756"/>
          </a:xfrm>
          <a:prstGeom prst="rect">
            <a:avLst/>
          </a:prstGeom>
        </p:spPr>
      </p:pic>
    </p:spTree>
    <p:extLst>
      <p:ext uri="{BB962C8B-B14F-4D97-AF65-F5344CB8AC3E}">
        <p14:creationId xmlns:p14="http://schemas.microsoft.com/office/powerpoint/2010/main" val="15589791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16208" y="288926"/>
            <a:ext cx="8229600" cy="1143000"/>
          </a:xfrm>
        </p:spPr>
        <p:txBody>
          <a:bodyPr>
            <a:normAutofit/>
          </a:bodyPr>
          <a:lstStyle/>
          <a:p>
            <a:pPr algn="l"/>
            <a:r>
              <a:rPr lang="en-US" sz="4000" b="1" dirty="0" smtClean="0">
                <a:solidFill>
                  <a:srgbClr val="005581"/>
                </a:solidFill>
                <a:latin typeface="Arial" charset="0"/>
                <a:ea typeface="Arial" charset="0"/>
                <a:cs typeface="Arial" charset="0"/>
              </a:rPr>
              <a:t>Post-MPB in Central BC </a:t>
            </a:r>
            <a:endParaRPr lang="en-US" sz="4000" b="1" dirty="0">
              <a:solidFill>
                <a:srgbClr val="005581"/>
              </a:solidFill>
              <a:latin typeface="Arial" charset="0"/>
              <a:ea typeface="Arial" charset="0"/>
              <a:cs typeface="Arial" charset="0"/>
            </a:endParaRPr>
          </a:p>
        </p:txBody>
      </p:sp>
      <p:sp>
        <p:nvSpPr>
          <p:cNvPr id="10" name="Rectangle 9"/>
          <p:cNvSpPr/>
          <p:nvPr/>
        </p:nvSpPr>
        <p:spPr>
          <a:xfrm>
            <a:off x="719139" y="5941080"/>
            <a:ext cx="8424862" cy="954107"/>
          </a:xfrm>
          <a:prstGeom prst="rect">
            <a:avLst/>
          </a:prstGeom>
        </p:spPr>
        <p:txBody>
          <a:bodyPr wrap="square">
            <a:spAutoFit/>
          </a:bodyPr>
          <a:lstStyle/>
          <a:p>
            <a:r>
              <a:rPr lang="en-US" sz="1400" dirty="0" err="1" smtClean="0">
                <a:solidFill>
                  <a:srgbClr val="1295D8"/>
                </a:solidFill>
                <a:latin typeface="Arial" charset="0"/>
                <a:ea typeface="Arial" charset="0"/>
                <a:cs typeface="Arial" charset="0"/>
              </a:rPr>
              <a:t>Axelson</a:t>
            </a:r>
            <a:r>
              <a:rPr lang="en-US" sz="1400" dirty="0" smtClean="0">
                <a:solidFill>
                  <a:srgbClr val="1295D8"/>
                </a:solidFill>
                <a:latin typeface="Arial" charset="0"/>
                <a:ea typeface="Arial" charset="0"/>
                <a:cs typeface="Arial" charset="0"/>
              </a:rPr>
              <a:t> J., R. Alfaro, B. Hawkes. 2010. </a:t>
            </a:r>
            <a:r>
              <a:rPr lang="en-US" sz="1400" dirty="0">
                <a:solidFill>
                  <a:srgbClr val="1295D8"/>
                </a:solidFill>
                <a:latin typeface="Arial" charset="0"/>
                <a:ea typeface="Arial" charset="0"/>
                <a:cs typeface="Arial" charset="0"/>
              </a:rPr>
              <a:t>Changes in stand structure in uneven-aged </a:t>
            </a:r>
            <a:r>
              <a:rPr lang="en-US" sz="1400" dirty="0" err="1">
                <a:solidFill>
                  <a:srgbClr val="1295D8"/>
                </a:solidFill>
                <a:latin typeface="Arial" charset="0"/>
                <a:ea typeface="Arial" charset="0"/>
                <a:cs typeface="Arial" charset="0"/>
              </a:rPr>
              <a:t>lodgepole</a:t>
            </a:r>
            <a:r>
              <a:rPr lang="en-US" sz="1400" dirty="0">
                <a:solidFill>
                  <a:srgbClr val="1295D8"/>
                </a:solidFill>
                <a:latin typeface="Arial" charset="0"/>
                <a:ea typeface="Arial" charset="0"/>
                <a:cs typeface="Arial" charset="0"/>
              </a:rPr>
              <a:t> pine stands impacted by mountain pine beetle epidemics and fires in central British </a:t>
            </a:r>
            <a:r>
              <a:rPr lang="en-US" sz="1400" dirty="0" smtClean="0">
                <a:solidFill>
                  <a:srgbClr val="1295D8"/>
                </a:solidFill>
                <a:latin typeface="Arial" charset="0"/>
                <a:ea typeface="Arial" charset="0"/>
                <a:cs typeface="Arial" charset="0"/>
              </a:rPr>
              <a:t>Columbia. </a:t>
            </a:r>
            <a:r>
              <a:rPr lang="en-US" sz="1400" i="1" dirty="0" smtClean="0">
                <a:solidFill>
                  <a:srgbClr val="1295D8"/>
                </a:solidFill>
                <a:latin typeface="Arial" charset="0"/>
                <a:ea typeface="Arial" charset="0"/>
                <a:cs typeface="Arial" charset="0"/>
              </a:rPr>
              <a:t>The Forestry Chronicle</a:t>
            </a:r>
            <a:r>
              <a:rPr lang="en-US" sz="1400" dirty="0" smtClean="0">
                <a:solidFill>
                  <a:srgbClr val="1295D8"/>
                </a:solidFill>
                <a:latin typeface="Arial" charset="0"/>
                <a:ea typeface="Arial" charset="0"/>
                <a:cs typeface="Arial" charset="0"/>
              </a:rPr>
              <a:t> 86: 87-99.</a:t>
            </a:r>
            <a:endParaRPr lang="en-US" sz="1400" dirty="0">
              <a:solidFill>
                <a:srgbClr val="1295D8"/>
              </a:solidFill>
              <a:latin typeface="Arial" charset="0"/>
              <a:ea typeface="Arial" charset="0"/>
              <a:cs typeface="Arial" charset="0"/>
            </a:endParaRPr>
          </a:p>
          <a:p>
            <a:endParaRPr lang="en-US" sz="1400" dirty="0">
              <a:solidFill>
                <a:srgbClr val="1295D8"/>
              </a:solidFill>
              <a:latin typeface="Arial" charset="0"/>
              <a:ea typeface="Arial" charset="0"/>
              <a:cs typeface="Aria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6126" y="1612692"/>
            <a:ext cx="4267874" cy="4258636"/>
          </a:xfrm>
          <a:prstGeom prst="rect">
            <a:avLst/>
          </a:prstGeom>
        </p:spPr>
      </p:pic>
      <p:pic>
        <p:nvPicPr>
          <p:cNvPr id="7" name="Picture 9" descr="Mixed-low-fir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9575" y="1439433"/>
            <a:ext cx="4608123" cy="445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1034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730" y="274638"/>
            <a:ext cx="8229600" cy="1143000"/>
          </a:xfrm>
        </p:spPr>
        <p:txBody>
          <a:bodyPr/>
          <a:lstStyle/>
          <a:p>
            <a:pPr algn="l"/>
            <a:r>
              <a:rPr lang="en-US" b="1" dirty="0" smtClean="0">
                <a:solidFill>
                  <a:srgbClr val="005581"/>
                </a:solidFill>
                <a:latin typeface="Arial" charset="0"/>
                <a:ea typeface="Arial" charset="0"/>
                <a:cs typeface="Arial" charset="0"/>
              </a:rPr>
              <a:t>Post-MPB in Southern BC</a:t>
            </a:r>
            <a:endParaRPr lang="en-US" b="1" dirty="0">
              <a:solidFill>
                <a:srgbClr val="005581"/>
              </a:solidFill>
              <a:latin typeface="Arial" charset="0"/>
              <a:ea typeface="Arial" charset="0"/>
              <a:cs typeface="Arial" charset="0"/>
            </a:endParaRPr>
          </a:p>
        </p:txBody>
      </p:sp>
      <p:sp>
        <p:nvSpPr>
          <p:cNvPr id="3" name="Content Placeholder 2"/>
          <p:cNvSpPr>
            <a:spLocks noGrp="1"/>
          </p:cNvSpPr>
          <p:nvPr>
            <p:ph idx="1"/>
          </p:nvPr>
        </p:nvSpPr>
        <p:spPr>
          <a:xfrm>
            <a:off x="614368" y="1285870"/>
            <a:ext cx="8229600" cy="4525963"/>
          </a:xfrm>
        </p:spPr>
        <p:txBody>
          <a:bodyPr>
            <a:normAutofit/>
          </a:bodyPr>
          <a:lstStyle/>
          <a:p>
            <a:pPr marL="0" indent="0">
              <a:buNone/>
            </a:pPr>
            <a:r>
              <a:rPr lang="en-US" sz="2800" dirty="0">
                <a:solidFill>
                  <a:schemeClr val="tx1">
                    <a:lumMod val="75000"/>
                    <a:lumOff val="25000"/>
                  </a:schemeClr>
                </a:solidFill>
                <a:latin typeface="Arial" charset="0"/>
                <a:ea typeface="Arial" charset="0"/>
                <a:cs typeface="Arial" charset="0"/>
              </a:rPr>
              <a:t>In </a:t>
            </a:r>
            <a:r>
              <a:rPr lang="en-US" sz="2800" dirty="0" smtClean="0">
                <a:solidFill>
                  <a:schemeClr val="tx1">
                    <a:lumMod val="75000"/>
                    <a:lumOff val="25000"/>
                  </a:schemeClr>
                </a:solidFill>
                <a:latin typeface="Arial" charset="0"/>
                <a:ea typeface="Arial" charset="0"/>
                <a:cs typeface="Arial" charset="0"/>
              </a:rPr>
              <a:t>the southern </a:t>
            </a:r>
            <a:r>
              <a:rPr lang="en-US" sz="2800" dirty="0">
                <a:solidFill>
                  <a:schemeClr val="tx1">
                    <a:lumMod val="75000"/>
                    <a:lumOff val="25000"/>
                  </a:schemeClr>
                </a:solidFill>
                <a:latin typeface="Arial" charset="0"/>
                <a:ea typeface="Arial" charset="0"/>
                <a:cs typeface="Arial" charset="0"/>
              </a:rPr>
              <a:t>BC </a:t>
            </a:r>
            <a:r>
              <a:rPr lang="en-US" sz="2800" dirty="0" smtClean="0">
                <a:solidFill>
                  <a:schemeClr val="tx1">
                    <a:lumMod val="75000"/>
                    <a:lumOff val="25000"/>
                  </a:schemeClr>
                </a:solidFill>
                <a:latin typeface="Arial" charset="0"/>
                <a:ea typeface="Arial" charset="0"/>
                <a:cs typeface="Arial" charset="0"/>
              </a:rPr>
              <a:t>forest plots </a:t>
            </a:r>
            <a:r>
              <a:rPr lang="en-US" sz="2800" dirty="0">
                <a:solidFill>
                  <a:schemeClr val="tx1">
                    <a:lumMod val="75000"/>
                    <a:lumOff val="25000"/>
                  </a:schemeClr>
                </a:solidFill>
                <a:latin typeface="Arial" charset="0"/>
                <a:ea typeface="Arial" charset="0"/>
                <a:cs typeface="Arial" charset="0"/>
              </a:rPr>
              <a:t>illustrated a </a:t>
            </a:r>
            <a:r>
              <a:rPr lang="en-US" sz="2800" b="1" dirty="0">
                <a:solidFill>
                  <a:srgbClr val="FFB511"/>
                </a:solidFill>
                <a:latin typeface="Arial" charset="0"/>
                <a:ea typeface="Arial" charset="0"/>
                <a:cs typeface="Arial" charset="0"/>
              </a:rPr>
              <a:t>shift</a:t>
            </a:r>
            <a:r>
              <a:rPr lang="en-US" sz="2800" dirty="0">
                <a:solidFill>
                  <a:schemeClr val="tx1">
                    <a:lumMod val="75000"/>
                    <a:lumOff val="25000"/>
                  </a:schemeClr>
                </a:solidFill>
                <a:latin typeface="Arial" charset="0"/>
                <a:ea typeface="Arial" charset="0"/>
                <a:cs typeface="Arial" charset="0"/>
              </a:rPr>
              <a:t> in the </a:t>
            </a:r>
            <a:r>
              <a:rPr lang="en-US" sz="2800" dirty="0" smtClean="0">
                <a:solidFill>
                  <a:srgbClr val="1295D8"/>
                </a:solidFill>
                <a:latin typeface="Arial" charset="0"/>
                <a:ea typeface="Arial" charset="0"/>
                <a:cs typeface="Arial" charset="0"/>
              </a:rPr>
              <a:t>size</a:t>
            </a:r>
            <a:r>
              <a:rPr lang="en-US" sz="2800" dirty="0" smtClean="0">
                <a:solidFill>
                  <a:schemeClr val="tx1">
                    <a:lumMod val="75000"/>
                    <a:lumOff val="25000"/>
                  </a:schemeClr>
                </a:solidFill>
                <a:latin typeface="Arial" charset="0"/>
                <a:ea typeface="Arial" charset="0"/>
                <a:cs typeface="Arial" charset="0"/>
              </a:rPr>
              <a:t> </a:t>
            </a:r>
            <a:r>
              <a:rPr lang="en-US" sz="2800" dirty="0">
                <a:solidFill>
                  <a:schemeClr val="tx1">
                    <a:lumMod val="75000"/>
                    <a:lumOff val="25000"/>
                  </a:schemeClr>
                </a:solidFill>
                <a:latin typeface="Arial" charset="0"/>
                <a:ea typeface="Arial" charset="0"/>
                <a:cs typeface="Arial" charset="0"/>
              </a:rPr>
              <a:t>structure of stands </a:t>
            </a:r>
            <a:r>
              <a:rPr lang="en-US" sz="2800" b="1" dirty="0" smtClean="0">
                <a:solidFill>
                  <a:srgbClr val="FFB511"/>
                </a:solidFill>
                <a:latin typeface="Arial" charset="0"/>
                <a:ea typeface="Arial" charset="0"/>
                <a:cs typeface="Arial" charset="0"/>
              </a:rPr>
              <a:t>+</a:t>
            </a:r>
            <a:r>
              <a:rPr lang="en-US" sz="2800" b="1" dirty="0" smtClean="0">
                <a:solidFill>
                  <a:schemeClr val="tx1">
                    <a:lumMod val="75000"/>
                    <a:lumOff val="25000"/>
                  </a:schemeClr>
                </a:solidFill>
                <a:latin typeface="Arial" charset="0"/>
                <a:ea typeface="Arial" charset="0"/>
                <a:cs typeface="Arial" charset="0"/>
              </a:rPr>
              <a:t> </a:t>
            </a:r>
            <a:r>
              <a:rPr lang="en-US" sz="2800" dirty="0" smtClean="0">
                <a:solidFill>
                  <a:schemeClr val="tx1">
                    <a:lumMod val="75000"/>
                    <a:lumOff val="25000"/>
                  </a:schemeClr>
                </a:solidFill>
                <a:latin typeface="Arial" charset="0"/>
                <a:ea typeface="Arial" charset="0"/>
                <a:cs typeface="Arial" charset="0"/>
              </a:rPr>
              <a:t>shift in regenerating </a:t>
            </a:r>
            <a:br>
              <a:rPr lang="en-US" sz="2800" dirty="0" smtClean="0">
                <a:solidFill>
                  <a:schemeClr val="tx1">
                    <a:lumMod val="75000"/>
                    <a:lumOff val="25000"/>
                  </a:schemeClr>
                </a:solidFill>
                <a:latin typeface="Arial" charset="0"/>
                <a:ea typeface="Arial" charset="0"/>
                <a:cs typeface="Arial" charset="0"/>
              </a:rPr>
            </a:br>
            <a:r>
              <a:rPr lang="en-US" sz="2800" dirty="0" smtClean="0">
                <a:solidFill>
                  <a:srgbClr val="1295D8"/>
                </a:solidFill>
                <a:latin typeface="Arial" charset="0"/>
                <a:ea typeface="Arial" charset="0"/>
                <a:cs typeface="Arial" charset="0"/>
              </a:rPr>
              <a:t>species</a:t>
            </a:r>
            <a:endParaRPr lang="en-US" sz="2800" dirty="0">
              <a:solidFill>
                <a:schemeClr val="tx1">
                  <a:lumMod val="75000"/>
                  <a:lumOff val="25000"/>
                </a:schemeClr>
              </a:solidFill>
              <a:latin typeface="Arial" charset="0"/>
              <a:ea typeface="Arial" charset="0"/>
              <a:cs typeface="Arial" charset="0"/>
            </a:endParaRPr>
          </a:p>
          <a:p>
            <a:pPr marL="0" indent="0">
              <a:buNone/>
            </a:pPr>
            <a:endParaRPr lang="en-US" dirty="0"/>
          </a:p>
        </p:txBody>
      </p:sp>
      <p:sp>
        <p:nvSpPr>
          <p:cNvPr id="5" name="TextBox 4"/>
          <p:cNvSpPr txBox="1"/>
          <p:nvPr/>
        </p:nvSpPr>
        <p:spPr>
          <a:xfrm>
            <a:off x="529713" y="2786056"/>
            <a:ext cx="2869636" cy="3970318"/>
          </a:xfrm>
          <a:prstGeom prst="rect">
            <a:avLst/>
          </a:prstGeom>
          <a:noFill/>
        </p:spPr>
        <p:txBody>
          <a:bodyPr wrap="square" rtlCol="0">
            <a:spAutoFit/>
          </a:bodyPr>
          <a:lstStyle/>
          <a:p>
            <a:pPr marL="577850" indent="-352425">
              <a:buFont typeface="Wingdings" charset="2"/>
              <a:buChar char="Ø"/>
            </a:pPr>
            <a:r>
              <a:rPr lang="en-US" sz="2600" dirty="0">
                <a:solidFill>
                  <a:schemeClr val="tx1">
                    <a:lumMod val="75000"/>
                    <a:lumOff val="25000"/>
                  </a:schemeClr>
                </a:solidFill>
                <a:latin typeface="Arial" charset="0"/>
                <a:ea typeface="Arial" charset="0"/>
                <a:cs typeface="Arial" charset="0"/>
              </a:rPr>
              <a:t> </a:t>
            </a:r>
            <a:r>
              <a:rPr lang="en-US" sz="2600" b="1" dirty="0">
                <a:solidFill>
                  <a:srgbClr val="FFB511"/>
                </a:solidFill>
                <a:latin typeface="Arial" charset="0"/>
                <a:ea typeface="Arial" charset="0"/>
                <a:cs typeface="Arial" charset="0"/>
              </a:rPr>
              <a:t>Even-aged</a:t>
            </a:r>
            <a:r>
              <a:rPr lang="en-US" sz="2600" dirty="0">
                <a:solidFill>
                  <a:schemeClr val="tx1">
                    <a:lumMod val="75000"/>
                    <a:lumOff val="25000"/>
                  </a:schemeClr>
                </a:solidFill>
                <a:latin typeface="Arial" charset="0"/>
                <a:ea typeface="Arial" charset="0"/>
                <a:cs typeface="Arial" charset="0"/>
              </a:rPr>
              <a:t> </a:t>
            </a:r>
            <a:br>
              <a:rPr lang="en-US" sz="2600" dirty="0">
                <a:solidFill>
                  <a:schemeClr val="tx1">
                    <a:lumMod val="75000"/>
                    <a:lumOff val="25000"/>
                  </a:schemeClr>
                </a:solidFill>
                <a:latin typeface="Arial" charset="0"/>
                <a:ea typeface="Arial" charset="0"/>
                <a:cs typeface="Arial" charset="0"/>
              </a:rPr>
            </a:br>
            <a:r>
              <a:rPr lang="en-US" sz="2600" dirty="0">
                <a:solidFill>
                  <a:schemeClr val="tx1">
                    <a:lumMod val="75000"/>
                    <a:lumOff val="25000"/>
                  </a:schemeClr>
                </a:solidFill>
                <a:latin typeface="Arial" charset="0"/>
                <a:ea typeface="Arial" charset="0"/>
                <a:cs typeface="Arial" charset="0"/>
              </a:rPr>
              <a:t>stand with</a:t>
            </a:r>
            <a:br>
              <a:rPr lang="en-US" sz="2600" dirty="0">
                <a:solidFill>
                  <a:schemeClr val="tx1">
                    <a:lumMod val="75000"/>
                    <a:lumOff val="25000"/>
                  </a:schemeClr>
                </a:solidFill>
                <a:latin typeface="Arial" charset="0"/>
                <a:ea typeface="Arial" charset="0"/>
                <a:cs typeface="Arial" charset="0"/>
              </a:rPr>
            </a:br>
            <a:r>
              <a:rPr lang="en-US" sz="2600" dirty="0">
                <a:solidFill>
                  <a:srgbClr val="1295D8"/>
                </a:solidFill>
                <a:latin typeface="Arial" charset="0"/>
                <a:ea typeface="Arial" charset="0"/>
                <a:cs typeface="Arial" charset="0"/>
              </a:rPr>
              <a:t>closed </a:t>
            </a:r>
            <a:r>
              <a:rPr lang="en-US" sz="2600" dirty="0">
                <a:solidFill>
                  <a:schemeClr val="tx1">
                    <a:lumMod val="75000"/>
                    <a:lumOff val="25000"/>
                  </a:schemeClr>
                </a:solidFill>
                <a:latin typeface="Arial" charset="0"/>
                <a:ea typeface="Arial" charset="0"/>
                <a:cs typeface="Arial" charset="0"/>
              </a:rPr>
              <a:t>canopy</a:t>
            </a:r>
          </a:p>
          <a:p>
            <a:pPr marL="577850" indent="-352425">
              <a:buFont typeface="Wingdings" charset="2"/>
              <a:buChar char="Ø"/>
            </a:pPr>
            <a:r>
              <a:rPr lang="en-US" sz="2600" dirty="0">
                <a:solidFill>
                  <a:schemeClr val="tx1">
                    <a:lumMod val="75000"/>
                    <a:lumOff val="25000"/>
                  </a:schemeClr>
                </a:solidFill>
                <a:latin typeface="Arial" charset="0"/>
                <a:ea typeface="Arial" charset="0"/>
                <a:cs typeface="Arial" charset="0"/>
              </a:rPr>
              <a:t>Heavy pine</a:t>
            </a:r>
            <a:br>
              <a:rPr lang="en-US" sz="2600" dirty="0">
                <a:solidFill>
                  <a:schemeClr val="tx1">
                    <a:lumMod val="75000"/>
                    <a:lumOff val="25000"/>
                  </a:schemeClr>
                </a:solidFill>
                <a:latin typeface="Arial" charset="0"/>
                <a:ea typeface="Arial" charset="0"/>
                <a:cs typeface="Arial" charset="0"/>
              </a:rPr>
            </a:br>
            <a:r>
              <a:rPr lang="en-US" sz="2600" dirty="0">
                <a:solidFill>
                  <a:schemeClr val="tx1">
                    <a:lumMod val="75000"/>
                    <a:lumOff val="25000"/>
                  </a:schemeClr>
                </a:solidFill>
                <a:latin typeface="Arial" charset="0"/>
                <a:ea typeface="Arial" charset="0"/>
                <a:cs typeface="Arial" charset="0"/>
              </a:rPr>
              <a:t>grass and</a:t>
            </a:r>
            <a:br>
              <a:rPr lang="en-US" sz="2600" dirty="0">
                <a:solidFill>
                  <a:schemeClr val="tx1">
                    <a:lumMod val="75000"/>
                    <a:lumOff val="25000"/>
                  </a:schemeClr>
                </a:solidFill>
                <a:latin typeface="Arial" charset="0"/>
                <a:ea typeface="Arial" charset="0"/>
                <a:cs typeface="Arial" charset="0"/>
              </a:rPr>
            </a:br>
            <a:r>
              <a:rPr lang="en-US" sz="2600" dirty="0">
                <a:solidFill>
                  <a:schemeClr val="tx1">
                    <a:lumMod val="75000"/>
                    <a:lumOff val="25000"/>
                  </a:schemeClr>
                </a:solidFill>
                <a:latin typeface="Arial" charset="0"/>
                <a:ea typeface="Arial" charset="0"/>
                <a:cs typeface="Arial" charset="0"/>
              </a:rPr>
              <a:t>moss </a:t>
            </a:r>
            <a:r>
              <a:rPr lang="en-US" sz="2600" dirty="0" smtClean="0">
                <a:solidFill>
                  <a:schemeClr val="tx1">
                    <a:lumMod val="75000"/>
                    <a:lumOff val="25000"/>
                  </a:schemeClr>
                </a:solidFill>
                <a:latin typeface="Arial" charset="0"/>
                <a:ea typeface="Arial" charset="0"/>
                <a:cs typeface="Arial" charset="0"/>
              </a:rPr>
              <a:t>covering</a:t>
            </a:r>
            <a:r>
              <a:rPr lang="en-US" sz="2600" dirty="0">
                <a:solidFill>
                  <a:schemeClr val="tx1">
                    <a:lumMod val="75000"/>
                    <a:lumOff val="25000"/>
                  </a:schemeClr>
                </a:solidFill>
                <a:latin typeface="Arial" charset="0"/>
                <a:ea typeface="Arial" charset="0"/>
                <a:cs typeface="Arial" charset="0"/>
              </a:rPr>
              <a:t/>
            </a:r>
            <a:br>
              <a:rPr lang="en-US" sz="2600" dirty="0">
                <a:solidFill>
                  <a:schemeClr val="tx1">
                    <a:lumMod val="75000"/>
                    <a:lumOff val="25000"/>
                  </a:schemeClr>
                </a:solidFill>
                <a:latin typeface="Arial" charset="0"/>
                <a:ea typeface="Arial" charset="0"/>
                <a:cs typeface="Arial" charset="0"/>
              </a:rPr>
            </a:br>
            <a:r>
              <a:rPr lang="en-US" sz="2600" dirty="0">
                <a:solidFill>
                  <a:schemeClr val="tx1">
                    <a:lumMod val="75000"/>
                    <a:lumOff val="25000"/>
                  </a:schemeClr>
                </a:solidFill>
                <a:latin typeface="Arial" charset="0"/>
                <a:ea typeface="Arial" charset="0"/>
                <a:cs typeface="Arial" charset="0"/>
              </a:rPr>
              <a:t>forest floor</a:t>
            </a:r>
          </a:p>
          <a:p>
            <a:endParaRPr lang="en-US" dirty="0"/>
          </a:p>
        </p:txBody>
      </p:sp>
      <p:pic>
        <p:nvPicPr>
          <p:cNvPr id="6" name="Picture 5" descr="S1_sp3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28983" y="2443157"/>
            <a:ext cx="5429257" cy="40719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912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47924</TotalTime>
  <Words>2339</Words>
  <Application>Microsoft Office PowerPoint</Application>
  <PresentationFormat>On-screen Show (4:3)</PresentationFormat>
  <Paragraphs>206</Paragraphs>
  <Slides>28</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Comic Sans MS</vt:lpstr>
      <vt:lpstr>Wingdings</vt:lpstr>
      <vt:lpstr>Office Theme</vt:lpstr>
      <vt:lpstr>Forest Mortality &amp; Regeneration: Life after Beetle</vt:lpstr>
      <vt:lpstr>Forest Dynamics </vt:lpstr>
      <vt:lpstr>Terminology</vt:lpstr>
      <vt:lpstr>Disturbance Characteristics</vt:lpstr>
      <vt:lpstr>Disturbance Impact</vt:lpstr>
      <vt:lpstr>Disturbance Impact</vt:lpstr>
      <vt:lpstr>Post-MPB in Central BC </vt:lpstr>
      <vt:lpstr>Post-MPB in Central BC </vt:lpstr>
      <vt:lpstr>Post-MPB in Southern BC</vt:lpstr>
      <vt:lpstr>Post-MPB in Southern BC</vt:lpstr>
      <vt:lpstr>Post-MPB in Southern Alberta</vt:lpstr>
      <vt:lpstr>PowerPoint Presentation</vt:lpstr>
      <vt:lpstr>PowerPoint Presentation</vt:lpstr>
      <vt:lpstr>PowerPoint Presentation</vt:lpstr>
      <vt:lpstr>California Mortality – Caveats!</vt:lpstr>
      <vt:lpstr>Tree Mortality Questions</vt:lpstr>
      <vt:lpstr>Historical Perspective </vt:lpstr>
      <vt:lpstr>Historical Perspective </vt:lpstr>
      <vt:lpstr>Historical Perspective</vt:lpstr>
      <vt:lpstr>Historical Perspective </vt:lpstr>
      <vt:lpstr>PowerPoint Presentation</vt:lpstr>
      <vt:lpstr>A California Outbreak</vt:lpstr>
      <vt:lpstr>PowerPoint Presentation</vt:lpstr>
      <vt:lpstr>Ecology of Ponderosa Pine</vt:lpstr>
      <vt:lpstr>Ecology of Sugar Pine</vt:lpstr>
      <vt:lpstr>Silvics of Pine</vt:lpstr>
      <vt:lpstr>Take Home Messages</vt:lpstr>
      <vt:lpstr>Take Home Messages</vt:lpstr>
    </vt:vector>
  </TitlesOfParts>
  <Company>Province of British Columbia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Approaches and Lessons Learned about Bark Beetle Management in British Columbia</dc:title>
  <dc:creator>Axelson, Jodi FLNR:EX</dc:creator>
  <cp:lastModifiedBy>Robin K Cleveland</cp:lastModifiedBy>
  <cp:revision>337</cp:revision>
  <cp:lastPrinted>2016-08-26T17:05:44Z</cp:lastPrinted>
  <dcterms:created xsi:type="dcterms:W3CDTF">2016-05-05T18:05:34Z</dcterms:created>
  <dcterms:modified xsi:type="dcterms:W3CDTF">2020-08-12T14:42:01Z</dcterms:modified>
</cp:coreProperties>
</file>