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19"/>
  </p:notesMasterIdLst>
  <p:sldIdLst>
    <p:sldId id="256" r:id="rId2"/>
    <p:sldId id="258" r:id="rId3"/>
    <p:sldId id="257"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9" d="100"/>
          <a:sy n="79" d="100"/>
        </p:scale>
        <p:origin x="114" y="72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68152-89DF-4EE6-A1E3-BCDBC3DAD0B6}" type="datetimeFigureOut">
              <a:rPr lang="en-US" smtClean="0"/>
              <a:t>8/7/2020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A60AA5-9EE0-4B45-871A-CF0E90417EEE}" type="slidenum">
              <a:rPr lang="en-US" smtClean="0"/>
              <a:t>‹#›</a:t>
            </a:fld>
            <a:endParaRPr lang="en-US"/>
          </a:p>
        </p:txBody>
      </p:sp>
    </p:spTree>
    <p:extLst>
      <p:ext uri="{BB962C8B-B14F-4D97-AF65-F5344CB8AC3E}">
        <p14:creationId xmlns:p14="http://schemas.microsoft.com/office/powerpoint/2010/main" val="259235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8A60AA5-9EE0-4B45-871A-CF0E90417EEE}" type="slidenum">
              <a:rPr lang="en-US" smtClean="0"/>
              <a:t>4</a:t>
            </a:fld>
            <a:endParaRPr lang="en-US"/>
          </a:p>
        </p:txBody>
      </p:sp>
    </p:spTree>
    <p:extLst>
      <p:ext uri="{BB962C8B-B14F-4D97-AF65-F5344CB8AC3E}">
        <p14:creationId xmlns:p14="http://schemas.microsoft.com/office/powerpoint/2010/main" val="2329396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Rates of Valley fever cases reported per 100,000 population. Darkest colored counties had the highest rate of Valley fever</a:t>
            </a:r>
          </a:p>
          <a:p>
            <a:endParaRPr lang="en-US" dirty="0"/>
          </a:p>
        </p:txBody>
      </p:sp>
      <p:sp>
        <p:nvSpPr>
          <p:cNvPr id="4" name="Slide Number Placeholder 3"/>
          <p:cNvSpPr>
            <a:spLocks noGrp="1"/>
          </p:cNvSpPr>
          <p:nvPr>
            <p:ph type="sldNum" sz="quarter" idx="5"/>
          </p:nvPr>
        </p:nvSpPr>
        <p:spPr/>
        <p:txBody>
          <a:bodyPr/>
          <a:lstStyle/>
          <a:p>
            <a:fld id="{88A60AA5-9EE0-4B45-871A-CF0E90417EEE}" type="slidenum">
              <a:rPr lang="en-US" smtClean="0"/>
              <a:t>10</a:t>
            </a:fld>
            <a:endParaRPr lang="en-US"/>
          </a:p>
        </p:txBody>
      </p:sp>
    </p:spTree>
    <p:extLst>
      <p:ext uri="{BB962C8B-B14F-4D97-AF65-F5344CB8AC3E}">
        <p14:creationId xmlns:p14="http://schemas.microsoft.com/office/powerpoint/2010/main" val="448093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3924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718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59079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1914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97473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93560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18112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98248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1783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353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smtClean="0"/>
              <a:pPr/>
              <a:t>8/7/2020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78304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smtClean="0"/>
              <a:pPr/>
              <a:t>8/7/2020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37623342"/>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B2E3FC3-8CBD-4531-B9FD-AF2553C8B119}"/>
              </a:ext>
            </a:extLst>
          </p:cNvPr>
          <p:cNvPicPr>
            <a:picLocks noChangeAspect="1"/>
          </p:cNvPicPr>
          <p:nvPr/>
        </p:nvPicPr>
        <p:blipFill>
          <a:blip r:embed="rId2"/>
          <a:stretch>
            <a:fillRect/>
          </a:stretch>
        </p:blipFill>
        <p:spPr>
          <a:xfrm>
            <a:off x="358697" y="2533475"/>
            <a:ext cx="8412244" cy="1535568"/>
          </a:xfrm>
          <a:prstGeom prst="rect">
            <a:avLst/>
          </a:prstGeom>
        </p:spPr>
      </p:pic>
    </p:spTree>
    <p:extLst>
      <p:ext uri="{BB962C8B-B14F-4D97-AF65-F5344CB8AC3E}">
        <p14:creationId xmlns:p14="http://schemas.microsoft.com/office/powerpoint/2010/main" val="1717503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4F996-C6A2-40DB-8A46-C332800E80FB}"/>
              </a:ext>
            </a:extLst>
          </p:cNvPr>
          <p:cNvSpPr>
            <a:spLocks noGrp="1"/>
          </p:cNvSpPr>
          <p:nvPr>
            <p:ph type="title"/>
          </p:nvPr>
        </p:nvSpPr>
        <p:spPr/>
        <p:txBody>
          <a:bodyPr/>
          <a:lstStyle/>
          <a:p>
            <a:r>
              <a:rPr lang="en-US" dirty="0"/>
              <a:t>This map shows where people who had Valley fever </a:t>
            </a:r>
            <a:r>
              <a:rPr lang="en-US" u="sng" dirty="0"/>
              <a:t>lived</a:t>
            </a:r>
            <a:r>
              <a:rPr lang="en-US" dirty="0"/>
              <a:t>, not where they </a:t>
            </a:r>
            <a:r>
              <a:rPr lang="en-US" u="sng" dirty="0"/>
              <a:t>worked</a:t>
            </a:r>
            <a:r>
              <a:rPr lang="en-US" dirty="0"/>
              <a:t>.</a:t>
            </a:r>
          </a:p>
        </p:txBody>
      </p:sp>
      <p:pic>
        <p:nvPicPr>
          <p:cNvPr id="4" name="Picture 3">
            <a:extLst>
              <a:ext uri="{FF2B5EF4-FFF2-40B4-BE49-F238E27FC236}">
                <a16:creationId xmlns:a16="http://schemas.microsoft.com/office/drawing/2014/main" id="{533F74F4-0D34-4DC6-9299-99627A4E96B4}"/>
              </a:ext>
            </a:extLst>
          </p:cNvPr>
          <p:cNvPicPr>
            <a:picLocks noChangeAspect="1"/>
          </p:cNvPicPr>
          <p:nvPr/>
        </p:nvPicPr>
        <p:blipFill rotWithShape="1">
          <a:blip r:embed="rId3">
            <a:clrChange>
              <a:clrFrom>
                <a:srgbClr val="FDFDFD"/>
              </a:clrFrom>
              <a:clrTo>
                <a:srgbClr val="FDFDFD">
                  <a:alpha val="0"/>
                </a:srgbClr>
              </a:clrTo>
            </a:clrChange>
          </a:blip>
          <a:srcRect b="1843"/>
          <a:stretch/>
        </p:blipFill>
        <p:spPr>
          <a:xfrm>
            <a:off x="5216053" y="1271954"/>
            <a:ext cx="4445185" cy="4314092"/>
          </a:xfrm>
          <a:prstGeom prst="rect">
            <a:avLst/>
          </a:prstGeom>
        </p:spPr>
      </p:pic>
    </p:spTree>
    <p:extLst>
      <p:ext uri="{BB962C8B-B14F-4D97-AF65-F5344CB8AC3E}">
        <p14:creationId xmlns:p14="http://schemas.microsoft.com/office/powerpoint/2010/main" val="92552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26"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80">
                                          <p:stCondLst>
                                            <p:cond delay="0"/>
                                          </p:stCondLst>
                                        </p:cTn>
                                        <p:tgtEl>
                                          <p:spTgt spid="4"/>
                                        </p:tgtEl>
                                      </p:cBhvr>
                                    </p:animEffect>
                                    <p:anim calcmode="lin" valueType="num">
                                      <p:cBhvr>
                                        <p:cTn id="2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0" dur="26">
                                          <p:stCondLst>
                                            <p:cond delay="650"/>
                                          </p:stCondLst>
                                        </p:cTn>
                                        <p:tgtEl>
                                          <p:spTgt spid="4"/>
                                        </p:tgtEl>
                                      </p:cBhvr>
                                      <p:to x="100000" y="60000"/>
                                    </p:animScale>
                                    <p:animScale>
                                      <p:cBhvr>
                                        <p:cTn id="31" dur="166" decel="50000">
                                          <p:stCondLst>
                                            <p:cond delay="676"/>
                                          </p:stCondLst>
                                        </p:cTn>
                                        <p:tgtEl>
                                          <p:spTgt spid="4"/>
                                        </p:tgtEl>
                                      </p:cBhvr>
                                      <p:to x="100000" y="100000"/>
                                    </p:animScale>
                                    <p:animScale>
                                      <p:cBhvr>
                                        <p:cTn id="32" dur="26">
                                          <p:stCondLst>
                                            <p:cond delay="1312"/>
                                          </p:stCondLst>
                                        </p:cTn>
                                        <p:tgtEl>
                                          <p:spTgt spid="4"/>
                                        </p:tgtEl>
                                      </p:cBhvr>
                                      <p:to x="100000" y="80000"/>
                                    </p:animScale>
                                    <p:animScale>
                                      <p:cBhvr>
                                        <p:cTn id="33" dur="166" decel="50000">
                                          <p:stCondLst>
                                            <p:cond delay="1338"/>
                                          </p:stCondLst>
                                        </p:cTn>
                                        <p:tgtEl>
                                          <p:spTgt spid="4"/>
                                        </p:tgtEl>
                                      </p:cBhvr>
                                      <p:to x="100000" y="100000"/>
                                    </p:animScale>
                                    <p:animScale>
                                      <p:cBhvr>
                                        <p:cTn id="34" dur="26">
                                          <p:stCondLst>
                                            <p:cond delay="1642"/>
                                          </p:stCondLst>
                                        </p:cTn>
                                        <p:tgtEl>
                                          <p:spTgt spid="4"/>
                                        </p:tgtEl>
                                      </p:cBhvr>
                                      <p:to x="100000" y="90000"/>
                                    </p:animScale>
                                    <p:animScale>
                                      <p:cBhvr>
                                        <p:cTn id="35" dur="166" decel="50000">
                                          <p:stCondLst>
                                            <p:cond delay="1668"/>
                                          </p:stCondLst>
                                        </p:cTn>
                                        <p:tgtEl>
                                          <p:spTgt spid="4"/>
                                        </p:tgtEl>
                                      </p:cBhvr>
                                      <p:to x="100000" y="100000"/>
                                    </p:animScale>
                                    <p:animScale>
                                      <p:cBhvr>
                                        <p:cTn id="36" dur="26">
                                          <p:stCondLst>
                                            <p:cond delay="1808"/>
                                          </p:stCondLst>
                                        </p:cTn>
                                        <p:tgtEl>
                                          <p:spTgt spid="4"/>
                                        </p:tgtEl>
                                      </p:cBhvr>
                                      <p:to x="100000" y="95000"/>
                                    </p:animScale>
                                    <p:animScale>
                                      <p:cBhvr>
                                        <p:cTn id="37"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D140B-B4D7-4D3A-8B48-811481CBA5EB}"/>
              </a:ext>
            </a:extLst>
          </p:cNvPr>
          <p:cNvSpPr>
            <a:spLocks noGrp="1"/>
          </p:cNvSpPr>
          <p:nvPr>
            <p:ph type="title"/>
          </p:nvPr>
        </p:nvSpPr>
        <p:spPr/>
        <p:txBody>
          <a:bodyPr/>
          <a:lstStyle/>
          <a:p>
            <a:r>
              <a:rPr lang="en-US" dirty="0"/>
              <a:t>What are some things we can do to prevent worker exposure to the Valley fever fungus?</a:t>
            </a:r>
          </a:p>
        </p:txBody>
      </p:sp>
      <p:sp>
        <p:nvSpPr>
          <p:cNvPr id="3" name="Content Placeholder 2">
            <a:extLst>
              <a:ext uri="{FF2B5EF4-FFF2-40B4-BE49-F238E27FC236}">
                <a16:creationId xmlns:a16="http://schemas.microsoft.com/office/drawing/2014/main" id="{F9ECD892-FC71-4504-9407-012FA4459735}"/>
              </a:ext>
            </a:extLst>
          </p:cNvPr>
          <p:cNvSpPr>
            <a:spLocks noGrp="1"/>
          </p:cNvSpPr>
          <p:nvPr>
            <p:ph idx="1"/>
          </p:nvPr>
        </p:nvSpPr>
        <p:spPr/>
        <p:txBody>
          <a:bodyPr>
            <a:normAutofit fontScale="92500"/>
          </a:bodyPr>
          <a:lstStyle/>
          <a:p>
            <a:r>
              <a:rPr lang="en-US" sz="2400" b="1" dirty="0"/>
              <a:t>Use enough water on open dirt areas to keep dust down</a:t>
            </a:r>
          </a:p>
          <a:p>
            <a:pPr marL="0" indent="0">
              <a:buNone/>
            </a:pPr>
            <a:endParaRPr lang="en-US" sz="1900" b="1" dirty="0"/>
          </a:p>
          <a:p>
            <a:r>
              <a:rPr lang="en-US" sz="2400" b="1" dirty="0"/>
              <a:t>Avoid work during dust storms or high winds</a:t>
            </a:r>
          </a:p>
          <a:p>
            <a:endParaRPr lang="en-US" sz="1900" b="1" dirty="0"/>
          </a:p>
          <a:p>
            <a:r>
              <a:rPr lang="en-US" sz="2400" b="1" dirty="0"/>
              <a:t>Stay upwind of digging and other dust-producing activities, such as dumping soil, drilling or blasting</a:t>
            </a:r>
          </a:p>
          <a:p>
            <a:pPr marL="0" indent="0">
              <a:buNone/>
            </a:pPr>
            <a:endParaRPr lang="en-US" sz="1900" b="1" dirty="0"/>
          </a:p>
          <a:p>
            <a:r>
              <a:rPr lang="en-US" sz="2400" b="1" dirty="0"/>
              <a:t>Heavy equipment should have enclosed cabs, air conditioning and filters that clean the air coming in. Operators should have a way to communicate without opening windows</a:t>
            </a:r>
          </a:p>
          <a:p>
            <a:endParaRPr lang="en-US" sz="1900" b="1" dirty="0"/>
          </a:p>
          <a:p>
            <a:r>
              <a:rPr lang="en-US" sz="2400" b="1" dirty="0"/>
              <a:t>Use water to clean dusty equipment whenever you can</a:t>
            </a:r>
          </a:p>
        </p:txBody>
      </p:sp>
    </p:spTree>
    <p:extLst>
      <p:ext uri="{BB962C8B-B14F-4D97-AF65-F5344CB8AC3E}">
        <p14:creationId xmlns:p14="http://schemas.microsoft.com/office/powerpoint/2010/main" val="1167175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100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anim calcmode="lin" valueType="num">
                                      <p:cBhvr>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4000"/>
                            </p:stCondLst>
                            <p:childTnLst>
                              <p:par>
                                <p:cTn id="24" presetID="42" presetClass="entr" presetSubtype="0" fill="hold" grpId="0" nodeType="afterEffect">
                                  <p:stCondLst>
                                    <p:cond delay="100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anim calcmode="lin" valueType="num">
                                      <p:cBhvr>
                                        <p:cTn id="2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7000"/>
                            </p:stCondLst>
                            <p:childTnLst>
                              <p:par>
                                <p:cTn id="30" presetID="42" presetClass="entr" presetSubtype="0" fill="hold" grpId="0" nodeType="afterEffect">
                                  <p:stCondLst>
                                    <p:cond delay="100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anim calcmode="lin" valueType="num">
                                      <p:cBhvr>
                                        <p:cTn id="33"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2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10000"/>
                            </p:stCondLst>
                            <p:childTnLst>
                              <p:par>
                                <p:cTn id="36" presetID="42" presetClass="entr" presetSubtype="0" fill="hold" grpId="0" nodeType="afterEffect">
                                  <p:stCondLst>
                                    <p:cond delay="100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2000"/>
                                        <p:tgtEl>
                                          <p:spTgt spid="3">
                                            <p:txEl>
                                              <p:pRg st="8" end="8"/>
                                            </p:txEl>
                                          </p:spTgt>
                                        </p:tgtEl>
                                      </p:cBhvr>
                                    </p:animEffect>
                                    <p:anim calcmode="lin" valueType="num">
                                      <p:cBhvr>
                                        <p:cTn id="39"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0" dur="2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D140B-B4D7-4D3A-8B48-811481CBA5EB}"/>
              </a:ext>
            </a:extLst>
          </p:cNvPr>
          <p:cNvSpPr>
            <a:spLocks noGrp="1"/>
          </p:cNvSpPr>
          <p:nvPr>
            <p:ph type="title"/>
          </p:nvPr>
        </p:nvSpPr>
        <p:spPr/>
        <p:txBody>
          <a:bodyPr/>
          <a:lstStyle/>
          <a:p>
            <a:r>
              <a:rPr lang="en-US" dirty="0"/>
              <a:t>What are some things we can do to prevent worker exposure to the Valley fever fungus?</a:t>
            </a:r>
          </a:p>
        </p:txBody>
      </p:sp>
      <p:sp>
        <p:nvSpPr>
          <p:cNvPr id="3" name="Content Placeholder 2">
            <a:extLst>
              <a:ext uri="{FF2B5EF4-FFF2-40B4-BE49-F238E27FC236}">
                <a16:creationId xmlns:a16="http://schemas.microsoft.com/office/drawing/2014/main" id="{F9ECD892-FC71-4504-9407-012FA4459735}"/>
              </a:ext>
            </a:extLst>
          </p:cNvPr>
          <p:cNvSpPr>
            <a:spLocks noGrp="1"/>
          </p:cNvSpPr>
          <p:nvPr>
            <p:ph idx="1"/>
          </p:nvPr>
        </p:nvSpPr>
        <p:spPr>
          <a:xfrm>
            <a:off x="3869268" y="762000"/>
            <a:ext cx="7315200" cy="5334000"/>
          </a:xfrm>
        </p:spPr>
        <p:txBody>
          <a:bodyPr>
            <a:normAutofit fontScale="85000" lnSpcReduction="20000"/>
          </a:bodyPr>
          <a:lstStyle/>
          <a:p>
            <a:pPr marL="0" indent="0">
              <a:buNone/>
            </a:pPr>
            <a:endParaRPr lang="en-US" sz="1900" b="1" dirty="0"/>
          </a:p>
          <a:p>
            <a:r>
              <a:rPr lang="en-US" sz="2800" b="1" dirty="0"/>
              <a:t>Keep dust away from your food and drinks. Take dusty clothes off and wash up before you take a break or eat lunch</a:t>
            </a:r>
          </a:p>
          <a:p>
            <a:pPr marL="0" indent="0">
              <a:buNone/>
            </a:pPr>
            <a:endParaRPr lang="en-US" sz="1900" b="1" dirty="0"/>
          </a:p>
          <a:p>
            <a:r>
              <a:rPr lang="en-US" sz="2800" b="1" dirty="0"/>
              <a:t>Change into clean clothes and shoes before leaving a dusty job site. Keep dusty clothes and shoes in a plastic bag</a:t>
            </a:r>
          </a:p>
          <a:p>
            <a:pPr marL="0" indent="0">
              <a:buNone/>
            </a:pPr>
            <a:endParaRPr lang="en-US" sz="1900" b="1" dirty="0"/>
          </a:p>
          <a:p>
            <a:r>
              <a:rPr lang="en-US" sz="2800" b="1" dirty="0"/>
              <a:t>Shower and wash your hair at work or as soon as you get home</a:t>
            </a:r>
            <a:endParaRPr lang="en-US" sz="3100" b="1" dirty="0"/>
          </a:p>
          <a:p>
            <a:pPr marL="0" indent="0">
              <a:buNone/>
            </a:pPr>
            <a:endParaRPr lang="en-US" sz="1900" b="1" dirty="0"/>
          </a:p>
          <a:p>
            <a:r>
              <a:rPr lang="en-US" sz="2800" b="1" dirty="0"/>
              <a:t>If controlling dust is not possible, workers should be protected by respirators with particulate filters under a respirator program. Bandanas and simple dust masks are not protective against Valley fever</a:t>
            </a:r>
          </a:p>
        </p:txBody>
      </p:sp>
    </p:spTree>
    <p:extLst>
      <p:ext uri="{BB962C8B-B14F-4D97-AF65-F5344CB8AC3E}">
        <p14:creationId xmlns:p14="http://schemas.microsoft.com/office/powerpoint/2010/main" val="267420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par>
                          <p:cTn id="13" fill="hold">
                            <p:stCondLst>
                              <p:cond delay="2000"/>
                            </p:stCondLst>
                            <p:childTnLst>
                              <p:par>
                                <p:cTn id="14" presetID="6" presetClass="entr" presetSubtype="16" fill="hold" grpId="0" nodeType="afterEffect">
                                  <p:stCondLst>
                                    <p:cond delay="400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childTnLst>
                          </p:cTn>
                        </p:par>
                        <p:par>
                          <p:cTn id="17" fill="hold">
                            <p:stCondLst>
                              <p:cond delay="8000"/>
                            </p:stCondLst>
                            <p:childTnLst>
                              <p:par>
                                <p:cTn id="18" presetID="6" presetClass="entr" presetSubtype="16" fill="hold" grpId="0" nodeType="afterEffect">
                                  <p:stCondLst>
                                    <p:cond delay="400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circle(in)">
                                      <p:cBhvr>
                                        <p:cTn id="20" dur="2000"/>
                                        <p:tgtEl>
                                          <p:spTgt spid="3">
                                            <p:txEl>
                                              <p:pRg st="5" end="5"/>
                                            </p:txEl>
                                          </p:spTgt>
                                        </p:tgtEl>
                                      </p:cBhvr>
                                    </p:animEffect>
                                  </p:childTnLst>
                                </p:cTn>
                              </p:par>
                            </p:childTnLst>
                          </p:cTn>
                        </p:par>
                        <p:par>
                          <p:cTn id="21" fill="hold">
                            <p:stCondLst>
                              <p:cond delay="14000"/>
                            </p:stCondLst>
                            <p:childTnLst>
                              <p:par>
                                <p:cTn id="22" presetID="6" presetClass="entr" presetSubtype="16" fill="hold" grpId="0" nodeType="afterEffect">
                                  <p:stCondLst>
                                    <p:cond delay="400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circle(in)">
                                      <p:cBhvr>
                                        <p:cTn id="24"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C35A4B1-70C0-4A44-A937-77D70DD902F1}"/>
              </a:ext>
            </a:extLst>
          </p:cNvPr>
          <p:cNvSpPr>
            <a:spLocks noGrp="1"/>
          </p:cNvSpPr>
          <p:nvPr>
            <p:ph type="ctrTitle"/>
          </p:nvPr>
        </p:nvSpPr>
        <p:spPr>
          <a:xfrm>
            <a:off x="433755" y="782633"/>
            <a:ext cx="8593014" cy="1069614"/>
          </a:xfrm>
        </p:spPr>
        <p:txBody>
          <a:bodyPr/>
          <a:lstStyle/>
          <a:p>
            <a:r>
              <a:rPr lang="en-US" dirty="0"/>
              <a:t>Scenario</a:t>
            </a:r>
          </a:p>
        </p:txBody>
      </p:sp>
      <p:sp>
        <p:nvSpPr>
          <p:cNvPr id="5" name="Subtitle 4">
            <a:extLst>
              <a:ext uri="{FF2B5EF4-FFF2-40B4-BE49-F238E27FC236}">
                <a16:creationId xmlns:a16="http://schemas.microsoft.com/office/drawing/2014/main" id="{EA4BA748-8BE7-49AB-8D54-1D5685FF17E9}"/>
              </a:ext>
            </a:extLst>
          </p:cNvPr>
          <p:cNvSpPr>
            <a:spLocks noGrp="1"/>
          </p:cNvSpPr>
          <p:nvPr>
            <p:ph type="subTitle" idx="1"/>
          </p:nvPr>
        </p:nvSpPr>
        <p:spPr>
          <a:xfrm>
            <a:off x="433754" y="1957755"/>
            <a:ext cx="8593015" cy="4021014"/>
          </a:xfrm>
        </p:spPr>
        <p:txBody>
          <a:bodyPr>
            <a:normAutofit fontScale="92500" lnSpcReduction="10000"/>
          </a:bodyPr>
          <a:lstStyle/>
          <a:p>
            <a:r>
              <a:rPr lang="en-US" sz="2800" dirty="0"/>
              <a:t>It’s a hot, windy day at a new housing development. A trenching crew is installing a sewer main while a surveyor measures the location of property lines next to them. The trenching crew was trained on Valley fever prior to beginning excavation. The surveyor was not trained. Before digging, the laborers in the trenching crew put on their respirators and the heavy equipment operator confirmed with the foreman that his cab had clean HEPA filters. During the excavation, no water was used for dust suppression. The surveyor, who was downwind, was bothered by the dust. She shouted for the digging to stop until the wind died down but could not be heard, so she kept working.</a:t>
            </a:r>
          </a:p>
        </p:txBody>
      </p:sp>
    </p:spTree>
    <p:extLst>
      <p:ext uri="{BB962C8B-B14F-4D97-AF65-F5344CB8AC3E}">
        <p14:creationId xmlns:p14="http://schemas.microsoft.com/office/powerpoint/2010/main" val="1148549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37FD3-51FE-4703-8FDD-CD688F0C8A08}"/>
              </a:ext>
            </a:extLst>
          </p:cNvPr>
          <p:cNvSpPr>
            <a:spLocks noGrp="1"/>
          </p:cNvSpPr>
          <p:nvPr>
            <p:ph type="title"/>
          </p:nvPr>
        </p:nvSpPr>
        <p:spPr/>
        <p:txBody>
          <a:bodyPr anchor="ctr"/>
          <a:lstStyle/>
          <a:p>
            <a:r>
              <a:rPr lang="en-US" dirty="0"/>
              <a:t>What went right in the Scenario ?</a:t>
            </a:r>
          </a:p>
        </p:txBody>
      </p:sp>
      <p:sp>
        <p:nvSpPr>
          <p:cNvPr id="3" name="Content Placeholder 2">
            <a:extLst>
              <a:ext uri="{FF2B5EF4-FFF2-40B4-BE49-F238E27FC236}">
                <a16:creationId xmlns:a16="http://schemas.microsoft.com/office/drawing/2014/main" id="{60FE09A5-D07D-4164-8E6C-570BB9B7844E}"/>
              </a:ext>
            </a:extLst>
          </p:cNvPr>
          <p:cNvSpPr>
            <a:spLocks noGrp="1"/>
          </p:cNvSpPr>
          <p:nvPr>
            <p:ph idx="1"/>
          </p:nvPr>
        </p:nvSpPr>
        <p:spPr>
          <a:xfrm>
            <a:off x="3869268" y="864108"/>
            <a:ext cx="4336886" cy="5120640"/>
          </a:xfrm>
        </p:spPr>
        <p:txBody>
          <a:bodyPr>
            <a:normAutofit/>
          </a:bodyPr>
          <a:lstStyle/>
          <a:p>
            <a:r>
              <a:rPr lang="en-US" sz="2400" b="1" dirty="0"/>
              <a:t>The trenching crew was trained on Valley fever prevention</a:t>
            </a:r>
          </a:p>
          <a:p>
            <a:pPr marL="0" indent="0">
              <a:buNone/>
            </a:pPr>
            <a:endParaRPr lang="en-US" sz="1000" b="1" dirty="0"/>
          </a:p>
          <a:p>
            <a:r>
              <a:rPr lang="en-US" sz="2400" b="1" dirty="0"/>
              <a:t>The crew had respirators</a:t>
            </a:r>
          </a:p>
          <a:p>
            <a:pPr marL="0" indent="0">
              <a:buNone/>
            </a:pPr>
            <a:endParaRPr lang="en-US" sz="1000" b="1" dirty="0"/>
          </a:p>
          <a:p>
            <a:r>
              <a:rPr lang="en-US" sz="2400" b="1" dirty="0"/>
              <a:t>The heavy equipment operator was in an enclosed cab with clean HEPA filters</a:t>
            </a:r>
          </a:p>
          <a:p>
            <a:pPr marL="0" indent="0">
              <a:buNone/>
            </a:pPr>
            <a:endParaRPr lang="en-US" sz="1000" b="1" dirty="0"/>
          </a:p>
          <a:p>
            <a:r>
              <a:rPr lang="en-US" sz="2400" b="1" dirty="0"/>
              <a:t>The surveyor tried to speak up about the dust</a:t>
            </a:r>
          </a:p>
        </p:txBody>
      </p:sp>
      <p:pic>
        <p:nvPicPr>
          <p:cNvPr id="6" name="Picture 5">
            <a:extLst>
              <a:ext uri="{FF2B5EF4-FFF2-40B4-BE49-F238E27FC236}">
                <a16:creationId xmlns:a16="http://schemas.microsoft.com/office/drawing/2014/main" id="{AE57FADA-03AE-41E5-91CB-A7BDAAE63315}"/>
              </a:ext>
            </a:extLst>
          </p:cNvPr>
          <p:cNvPicPr>
            <a:picLocks noChangeAspect="1"/>
          </p:cNvPicPr>
          <p:nvPr/>
        </p:nvPicPr>
        <p:blipFill>
          <a:blip r:embed="rId2"/>
          <a:stretch>
            <a:fillRect/>
          </a:stretch>
        </p:blipFill>
        <p:spPr>
          <a:xfrm rot="21145036">
            <a:off x="7924800" y="1341700"/>
            <a:ext cx="3439005" cy="2067213"/>
          </a:xfrm>
          <a:prstGeom prst="rect">
            <a:avLst/>
          </a:prstGeom>
        </p:spPr>
      </p:pic>
    </p:spTree>
    <p:extLst>
      <p:ext uri="{BB962C8B-B14F-4D97-AF65-F5344CB8AC3E}">
        <p14:creationId xmlns:p14="http://schemas.microsoft.com/office/powerpoint/2010/main" val="388089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2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2000"/>
                                        <p:tgtEl>
                                          <p:spTgt spid="3">
                                            <p:txEl>
                                              <p:pRg st="0" end="0"/>
                                            </p:txEl>
                                          </p:spTgt>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9" dur="2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0" dur="2000"/>
                                        <p:tgtEl>
                                          <p:spTgt spid="3">
                                            <p:txEl>
                                              <p:pRg st="2" end="2"/>
                                            </p:txEl>
                                          </p:spTgt>
                                        </p:tgtEl>
                                      </p:cBhvr>
                                    </p:animEffect>
                                  </p:childTnLst>
                                </p:cTn>
                              </p:par>
                            </p:childTnLst>
                          </p:cTn>
                        </p:par>
                        <p:par>
                          <p:cTn id="21" fill="hold">
                            <p:stCondLst>
                              <p:cond delay="4000"/>
                            </p:stCondLst>
                            <p:childTnLst>
                              <p:par>
                                <p:cTn id="22" presetID="53" presetClass="entr" presetSubtype="16"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p:cTn id="24" dur="2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5" dur="2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6" dur="2000"/>
                                        <p:tgtEl>
                                          <p:spTgt spid="3">
                                            <p:txEl>
                                              <p:pRg st="4" end="4"/>
                                            </p:txEl>
                                          </p:spTgt>
                                        </p:tgtEl>
                                      </p:cBhvr>
                                    </p:animEffect>
                                  </p:childTnLst>
                                </p:cTn>
                              </p:par>
                            </p:childTnLst>
                          </p:cTn>
                        </p:par>
                        <p:par>
                          <p:cTn id="27" fill="hold">
                            <p:stCondLst>
                              <p:cond delay="6000"/>
                            </p:stCondLst>
                            <p:childTnLst>
                              <p:par>
                                <p:cTn id="28" presetID="53" presetClass="entr" presetSubtype="16" fill="hold" grpId="0"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p:cTn id="30" dur="2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1" dur="20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2" dur="2000"/>
                                        <p:tgtEl>
                                          <p:spTgt spid="3">
                                            <p:txEl>
                                              <p:pRg st="6" end="6"/>
                                            </p:txEl>
                                          </p:spTgt>
                                        </p:tgtEl>
                                      </p:cBhvr>
                                    </p:animEffect>
                                  </p:childTnLst>
                                </p:cTn>
                              </p:par>
                            </p:childTnLst>
                          </p:cTn>
                        </p:par>
                        <p:par>
                          <p:cTn id="33" fill="hold">
                            <p:stCondLst>
                              <p:cond delay="8000"/>
                            </p:stCondLst>
                            <p:childTnLst>
                              <p:par>
                                <p:cTn id="34" presetID="26" presetClass="entr" presetSubtype="0" fill="hold"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80">
                                          <p:stCondLst>
                                            <p:cond delay="0"/>
                                          </p:stCondLst>
                                        </p:cTn>
                                        <p:tgtEl>
                                          <p:spTgt spid="6"/>
                                        </p:tgtEl>
                                      </p:cBhvr>
                                    </p:animEffect>
                                    <p:anim calcmode="lin" valueType="num">
                                      <p:cBhvr>
                                        <p:cTn id="37"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2" dur="26">
                                          <p:stCondLst>
                                            <p:cond delay="650"/>
                                          </p:stCondLst>
                                        </p:cTn>
                                        <p:tgtEl>
                                          <p:spTgt spid="6"/>
                                        </p:tgtEl>
                                      </p:cBhvr>
                                      <p:to x="100000" y="60000"/>
                                    </p:animScale>
                                    <p:animScale>
                                      <p:cBhvr>
                                        <p:cTn id="43" dur="166" decel="50000">
                                          <p:stCondLst>
                                            <p:cond delay="676"/>
                                          </p:stCondLst>
                                        </p:cTn>
                                        <p:tgtEl>
                                          <p:spTgt spid="6"/>
                                        </p:tgtEl>
                                      </p:cBhvr>
                                      <p:to x="100000" y="100000"/>
                                    </p:animScale>
                                    <p:animScale>
                                      <p:cBhvr>
                                        <p:cTn id="44" dur="26">
                                          <p:stCondLst>
                                            <p:cond delay="1312"/>
                                          </p:stCondLst>
                                        </p:cTn>
                                        <p:tgtEl>
                                          <p:spTgt spid="6"/>
                                        </p:tgtEl>
                                      </p:cBhvr>
                                      <p:to x="100000" y="80000"/>
                                    </p:animScale>
                                    <p:animScale>
                                      <p:cBhvr>
                                        <p:cTn id="45" dur="166" decel="50000">
                                          <p:stCondLst>
                                            <p:cond delay="1338"/>
                                          </p:stCondLst>
                                        </p:cTn>
                                        <p:tgtEl>
                                          <p:spTgt spid="6"/>
                                        </p:tgtEl>
                                      </p:cBhvr>
                                      <p:to x="100000" y="100000"/>
                                    </p:animScale>
                                    <p:animScale>
                                      <p:cBhvr>
                                        <p:cTn id="46" dur="26">
                                          <p:stCondLst>
                                            <p:cond delay="1642"/>
                                          </p:stCondLst>
                                        </p:cTn>
                                        <p:tgtEl>
                                          <p:spTgt spid="6"/>
                                        </p:tgtEl>
                                      </p:cBhvr>
                                      <p:to x="100000" y="90000"/>
                                    </p:animScale>
                                    <p:animScale>
                                      <p:cBhvr>
                                        <p:cTn id="47" dur="166" decel="50000">
                                          <p:stCondLst>
                                            <p:cond delay="1668"/>
                                          </p:stCondLst>
                                        </p:cTn>
                                        <p:tgtEl>
                                          <p:spTgt spid="6"/>
                                        </p:tgtEl>
                                      </p:cBhvr>
                                      <p:to x="100000" y="100000"/>
                                    </p:animScale>
                                    <p:animScale>
                                      <p:cBhvr>
                                        <p:cTn id="48" dur="26">
                                          <p:stCondLst>
                                            <p:cond delay="1808"/>
                                          </p:stCondLst>
                                        </p:cTn>
                                        <p:tgtEl>
                                          <p:spTgt spid="6"/>
                                        </p:tgtEl>
                                      </p:cBhvr>
                                      <p:to x="100000" y="95000"/>
                                    </p:animScale>
                                    <p:animScale>
                                      <p:cBhvr>
                                        <p:cTn id="49"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9835369-FCA6-461B-8E80-D8F241105539}"/>
              </a:ext>
            </a:extLst>
          </p:cNvPr>
          <p:cNvSpPr>
            <a:spLocks noGrp="1"/>
          </p:cNvSpPr>
          <p:nvPr>
            <p:ph type="title"/>
          </p:nvPr>
        </p:nvSpPr>
        <p:spPr/>
        <p:txBody>
          <a:bodyPr/>
          <a:lstStyle/>
          <a:p>
            <a:r>
              <a:rPr lang="en-US" dirty="0"/>
              <a:t>What could have been done to prevent the surveyor from possible exposure to Valley fever?</a:t>
            </a:r>
            <a:br>
              <a:rPr lang="en-US" dirty="0"/>
            </a:br>
            <a:endParaRPr lang="en-US" dirty="0"/>
          </a:p>
        </p:txBody>
      </p:sp>
      <p:sp>
        <p:nvSpPr>
          <p:cNvPr id="3" name="Content Placeholder 2">
            <a:extLst>
              <a:ext uri="{FF2B5EF4-FFF2-40B4-BE49-F238E27FC236}">
                <a16:creationId xmlns:a16="http://schemas.microsoft.com/office/drawing/2014/main" id="{60FE09A5-D07D-4164-8E6C-570BB9B7844E}"/>
              </a:ext>
            </a:extLst>
          </p:cNvPr>
          <p:cNvSpPr>
            <a:spLocks noGrp="1"/>
          </p:cNvSpPr>
          <p:nvPr>
            <p:ph idx="1"/>
          </p:nvPr>
        </p:nvSpPr>
        <p:spPr/>
        <p:txBody>
          <a:bodyPr>
            <a:normAutofit lnSpcReduction="10000"/>
          </a:bodyPr>
          <a:lstStyle/>
          <a:p>
            <a:r>
              <a:rPr lang="en-US" sz="2400" b="1" dirty="0"/>
              <a:t>EVERYONE in a dusty area should be trained on Valley fever before working</a:t>
            </a:r>
          </a:p>
          <a:p>
            <a:pPr marL="0" indent="0">
              <a:buNone/>
            </a:pPr>
            <a:endParaRPr lang="en-US" sz="1100" b="1" dirty="0"/>
          </a:p>
          <a:p>
            <a:r>
              <a:rPr lang="en-US" sz="2400" b="1" dirty="0"/>
              <a:t>Water should be used to keep dust down</a:t>
            </a:r>
          </a:p>
          <a:p>
            <a:pPr marL="0" indent="0">
              <a:buNone/>
            </a:pPr>
            <a:endParaRPr lang="en-US" sz="1100" b="1" dirty="0"/>
          </a:p>
          <a:p>
            <a:r>
              <a:rPr lang="en-US" sz="2400" b="1" dirty="0"/>
              <a:t>The work should have been postponed until it was less windy</a:t>
            </a:r>
          </a:p>
          <a:p>
            <a:pPr marL="0" indent="0">
              <a:buNone/>
            </a:pPr>
            <a:endParaRPr lang="en-US" sz="1000" b="1" dirty="0"/>
          </a:p>
          <a:p>
            <a:r>
              <a:rPr lang="en-US" sz="2400" b="1" dirty="0"/>
              <a:t>The supervisor should have made sure no one was downwind</a:t>
            </a:r>
          </a:p>
          <a:p>
            <a:pPr marL="0" indent="0">
              <a:buNone/>
            </a:pPr>
            <a:endParaRPr lang="en-US" sz="1000" b="1" dirty="0"/>
          </a:p>
          <a:p>
            <a:r>
              <a:rPr lang="en-US" sz="2400" b="1" dirty="0"/>
              <a:t>The surveyor should have been included in the respirator program so she would be able to wear a respirator</a:t>
            </a:r>
          </a:p>
        </p:txBody>
      </p:sp>
    </p:spTree>
    <p:extLst>
      <p:ext uri="{BB962C8B-B14F-4D97-AF65-F5344CB8AC3E}">
        <p14:creationId xmlns:p14="http://schemas.microsoft.com/office/powerpoint/2010/main" val="243645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par>
                          <p:cTn id="13" fill="hold">
                            <p:stCondLst>
                              <p:cond delay="2000"/>
                            </p:stCondLst>
                            <p:childTnLst>
                              <p:par>
                                <p:cTn id="14" presetID="10"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2000"/>
                                        <p:tgtEl>
                                          <p:spTgt spid="3">
                                            <p:txEl>
                                              <p:pRg st="2" end="2"/>
                                            </p:txEl>
                                          </p:spTgt>
                                        </p:tgtEl>
                                      </p:cBhvr>
                                    </p:animEffect>
                                  </p:childTnLst>
                                </p:cTn>
                              </p:par>
                            </p:childTnLst>
                          </p:cTn>
                        </p:par>
                        <p:par>
                          <p:cTn id="17" fill="hold">
                            <p:stCondLst>
                              <p:cond delay="4000"/>
                            </p:stCondLst>
                            <p:childTnLst>
                              <p:par>
                                <p:cTn id="18" presetID="10" presetClass="entr" presetSubtype="0" fill="hold" grpId="0"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2000"/>
                                        <p:tgtEl>
                                          <p:spTgt spid="3">
                                            <p:txEl>
                                              <p:pRg st="4" end="4"/>
                                            </p:txEl>
                                          </p:spTgt>
                                        </p:tgtEl>
                                      </p:cBhvr>
                                    </p:animEffect>
                                  </p:childTnLst>
                                </p:cTn>
                              </p:par>
                            </p:childTnLst>
                          </p:cTn>
                        </p:par>
                        <p:par>
                          <p:cTn id="21" fill="hold">
                            <p:stCondLst>
                              <p:cond delay="6000"/>
                            </p:stCondLst>
                            <p:childTnLst>
                              <p:par>
                                <p:cTn id="22" presetID="10" presetClass="entr" presetSubtype="0" fill="hold" grpId="0" nodeType="after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childTnLst>
                          </p:cTn>
                        </p:par>
                        <p:par>
                          <p:cTn id="25" fill="hold">
                            <p:stCondLst>
                              <p:cond delay="8000"/>
                            </p:stCondLst>
                            <p:childTnLst>
                              <p:par>
                                <p:cTn id="26" presetID="10" presetClass="entr" presetSubtype="0" fill="hold" grpId="0" nodeType="after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C6E92-5A37-4DA4-9B34-D110B9B81274}"/>
              </a:ext>
            </a:extLst>
          </p:cNvPr>
          <p:cNvSpPr>
            <a:spLocks noGrp="1"/>
          </p:cNvSpPr>
          <p:nvPr>
            <p:ph type="title"/>
          </p:nvPr>
        </p:nvSpPr>
        <p:spPr/>
        <p:txBody>
          <a:bodyPr/>
          <a:lstStyle/>
          <a:p>
            <a:r>
              <a:rPr lang="en-US" dirty="0"/>
              <a:t>What can workers do if they are concerned about Valley fever?</a:t>
            </a:r>
          </a:p>
        </p:txBody>
      </p:sp>
      <p:sp>
        <p:nvSpPr>
          <p:cNvPr id="3" name="Content Placeholder 2">
            <a:extLst>
              <a:ext uri="{FF2B5EF4-FFF2-40B4-BE49-F238E27FC236}">
                <a16:creationId xmlns:a16="http://schemas.microsoft.com/office/drawing/2014/main" id="{661A9CC7-BA05-4D0A-89C5-73F4EFA0F36B}"/>
              </a:ext>
            </a:extLst>
          </p:cNvPr>
          <p:cNvSpPr>
            <a:spLocks noGrp="1"/>
          </p:cNvSpPr>
          <p:nvPr>
            <p:ph idx="1"/>
          </p:nvPr>
        </p:nvSpPr>
        <p:spPr>
          <a:xfrm>
            <a:off x="3869267" y="750277"/>
            <a:ext cx="3996917" cy="5287108"/>
          </a:xfrm>
        </p:spPr>
        <p:txBody>
          <a:bodyPr>
            <a:normAutofit/>
          </a:bodyPr>
          <a:lstStyle/>
          <a:p>
            <a:r>
              <a:rPr lang="en-US" sz="2200" b="1" dirty="0"/>
              <a:t>Talk with your supervisor, safety manger or union representative if you have any concerns about dust control, respiratory protection or other health or safety issues</a:t>
            </a:r>
          </a:p>
          <a:p>
            <a:pPr marL="0" indent="0">
              <a:buNone/>
            </a:pPr>
            <a:endParaRPr lang="en-US" sz="2200" b="1" dirty="0"/>
          </a:p>
          <a:p>
            <a:r>
              <a:rPr lang="en-US" sz="2200" b="1" dirty="0"/>
              <a:t>If you have symptoms that may be Valley fever, ask to see an occupational health doctor under workers’ compensation. Tell the doctor where you work and what you do.</a:t>
            </a:r>
          </a:p>
        </p:txBody>
      </p:sp>
      <p:pic>
        <p:nvPicPr>
          <p:cNvPr id="4" name="Picture 3">
            <a:extLst>
              <a:ext uri="{FF2B5EF4-FFF2-40B4-BE49-F238E27FC236}">
                <a16:creationId xmlns:a16="http://schemas.microsoft.com/office/drawing/2014/main" id="{DBF1BBFC-9220-478F-A2A2-507A9690C9FF}"/>
              </a:ext>
            </a:extLst>
          </p:cNvPr>
          <p:cNvPicPr>
            <a:picLocks noChangeAspect="1"/>
          </p:cNvPicPr>
          <p:nvPr/>
        </p:nvPicPr>
        <p:blipFill>
          <a:blip r:embed="rId2"/>
          <a:stretch>
            <a:fillRect/>
          </a:stretch>
        </p:blipFill>
        <p:spPr>
          <a:xfrm rot="356820">
            <a:off x="8290199" y="802712"/>
            <a:ext cx="3067478" cy="4572638"/>
          </a:xfrm>
          <a:prstGeom prst="rect">
            <a:avLst/>
          </a:prstGeom>
        </p:spPr>
      </p:pic>
    </p:spTree>
    <p:extLst>
      <p:ext uri="{BB962C8B-B14F-4D97-AF65-F5344CB8AC3E}">
        <p14:creationId xmlns:p14="http://schemas.microsoft.com/office/powerpoint/2010/main" val="172828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2000"/>
                            </p:stCondLst>
                            <p:childTnLst>
                              <p:par>
                                <p:cTn id="16" presetID="2" presetClass="entr" presetSubtype="4"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4000"/>
                            </p:stCondLst>
                            <p:childTnLst>
                              <p:par>
                                <p:cTn id="21" presetID="26" presetClass="entr" presetSubtype="0"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80">
                                          <p:stCondLst>
                                            <p:cond delay="0"/>
                                          </p:stCondLst>
                                        </p:cTn>
                                        <p:tgtEl>
                                          <p:spTgt spid="4"/>
                                        </p:tgtEl>
                                      </p:cBhvr>
                                    </p:animEffect>
                                    <p:anim calcmode="lin" valueType="num">
                                      <p:cBhvr>
                                        <p:cTn id="2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9" dur="26">
                                          <p:stCondLst>
                                            <p:cond delay="650"/>
                                          </p:stCondLst>
                                        </p:cTn>
                                        <p:tgtEl>
                                          <p:spTgt spid="4"/>
                                        </p:tgtEl>
                                      </p:cBhvr>
                                      <p:to x="100000" y="60000"/>
                                    </p:animScale>
                                    <p:animScale>
                                      <p:cBhvr>
                                        <p:cTn id="30" dur="166" decel="50000">
                                          <p:stCondLst>
                                            <p:cond delay="676"/>
                                          </p:stCondLst>
                                        </p:cTn>
                                        <p:tgtEl>
                                          <p:spTgt spid="4"/>
                                        </p:tgtEl>
                                      </p:cBhvr>
                                      <p:to x="100000" y="100000"/>
                                    </p:animScale>
                                    <p:animScale>
                                      <p:cBhvr>
                                        <p:cTn id="31" dur="26">
                                          <p:stCondLst>
                                            <p:cond delay="1312"/>
                                          </p:stCondLst>
                                        </p:cTn>
                                        <p:tgtEl>
                                          <p:spTgt spid="4"/>
                                        </p:tgtEl>
                                      </p:cBhvr>
                                      <p:to x="100000" y="80000"/>
                                    </p:animScale>
                                    <p:animScale>
                                      <p:cBhvr>
                                        <p:cTn id="32" dur="166" decel="50000">
                                          <p:stCondLst>
                                            <p:cond delay="1338"/>
                                          </p:stCondLst>
                                        </p:cTn>
                                        <p:tgtEl>
                                          <p:spTgt spid="4"/>
                                        </p:tgtEl>
                                      </p:cBhvr>
                                      <p:to x="100000" y="100000"/>
                                    </p:animScale>
                                    <p:animScale>
                                      <p:cBhvr>
                                        <p:cTn id="33" dur="26">
                                          <p:stCondLst>
                                            <p:cond delay="1642"/>
                                          </p:stCondLst>
                                        </p:cTn>
                                        <p:tgtEl>
                                          <p:spTgt spid="4"/>
                                        </p:tgtEl>
                                      </p:cBhvr>
                                      <p:to x="100000" y="90000"/>
                                    </p:animScale>
                                    <p:animScale>
                                      <p:cBhvr>
                                        <p:cTn id="34" dur="166" decel="50000">
                                          <p:stCondLst>
                                            <p:cond delay="1668"/>
                                          </p:stCondLst>
                                        </p:cTn>
                                        <p:tgtEl>
                                          <p:spTgt spid="4"/>
                                        </p:tgtEl>
                                      </p:cBhvr>
                                      <p:to x="100000" y="100000"/>
                                    </p:animScale>
                                    <p:animScale>
                                      <p:cBhvr>
                                        <p:cTn id="35" dur="26">
                                          <p:stCondLst>
                                            <p:cond delay="1808"/>
                                          </p:stCondLst>
                                        </p:cTn>
                                        <p:tgtEl>
                                          <p:spTgt spid="4"/>
                                        </p:tgtEl>
                                      </p:cBhvr>
                                      <p:to x="100000" y="95000"/>
                                    </p:animScale>
                                    <p:animScale>
                                      <p:cBhvr>
                                        <p:cTn id="3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C3576A9-38B2-4B34-A9F2-9F967363C6FB}"/>
              </a:ext>
            </a:extLst>
          </p:cNvPr>
          <p:cNvSpPr>
            <a:spLocks noGrp="1"/>
          </p:cNvSpPr>
          <p:nvPr>
            <p:ph type="title"/>
          </p:nvPr>
        </p:nvSpPr>
        <p:spPr/>
        <p:txBody>
          <a:bodyPr/>
          <a:lstStyle/>
          <a:p>
            <a:r>
              <a:rPr lang="en-US" dirty="0"/>
              <a:t>Thank you for your time!</a:t>
            </a:r>
          </a:p>
        </p:txBody>
      </p:sp>
      <p:pic>
        <p:nvPicPr>
          <p:cNvPr id="8" name="Picture 7">
            <a:extLst>
              <a:ext uri="{FF2B5EF4-FFF2-40B4-BE49-F238E27FC236}">
                <a16:creationId xmlns:a16="http://schemas.microsoft.com/office/drawing/2014/main" id="{7BB567EF-5D9D-47D5-8791-7D6689D50714}"/>
              </a:ext>
            </a:extLst>
          </p:cNvPr>
          <p:cNvPicPr>
            <a:picLocks noChangeAspect="1"/>
          </p:cNvPicPr>
          <p:nvPr/>
        </p:nvPicPr>
        <p:blipFill>
          <a:blip r:embed="rId2"/>
          <a:stretch>
            <a:fillRect/>
          </a:stretch>
        </p:blipFill>
        <p:spPr>
          <a:xfrm>
            <a:off x="4353967" y="2712190"/>
            <a:ext cx="6039693" cy="1076475"/>
          </a:xfrm>
          <a:prstGeom prst="rect">
            <a:avLst/>
          </a:prstGeom>
        </p:spPr>
      </p:pic>
    </p:spTree>
    <p:extLst>
      <p:ext uri="{BB962C8B-B14F-4D97-AF65-F5344CB8AC3E}">
        <p14:creationId xmlns:p14="http://schemas.microsoft.com/office/powerpoint/2010/main" val="29220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par>
                          <p:cTn id="8" fill="hold">
                            <p:stCondLst>
                              <p:cond delay="2000"/>
                            </p:stCondLst>
                            <p:childTnLst>
                              <p:par>
                                <p:cTn id="9" presetID="6" presetClass="entr" presetSubtype="16"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circle(in)">
                                      <p:cBhvr>
                                        <p:cTn id="11"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A2342E-BB59-4D54-85AC-55DCB806F331}"/>
              </a:ext>
            </a:extLst>
          </p:cNvPr>
          <p:cNvSpPr>
            <a:spLocks noGrp="1"/>
          </p:cNvSpPr>
          <p:nvPr>
            <p:ph type="title"/>
          </p:nvPr>
        </p:nvSpPr>
        <p:spPr/>
        <p:txBody>
          <a:bodyPr>
            <a:normAutofit/>
          </a:bodyPr>
          <a:lstStyle/>
          <a:p>
            <a:r>
              <a:rPr lang="en-US" dirty="0"/>
              <a:t>Per AB 203 this training is required for employees working in the following California counties…</a:t>
            </a:r>
          </a:p>
        </p:txBody>
      </p:sp>
      <p:sp>
        <p:nvSpPr>
          <p:cNvPr id="5" name="Content Placeholder 4">
            <a:extLst>
              <a:ext uri="{FF2B5EF4-FFF2-40B4-BE49-F238E27FC236}">
                <a16:creationId xmlns:a16="http://schemas.microsoft.com/office/drawing/2014/main" id="{CB6B61E3-558F-440C-901A-CE5C759A505D}"/>
              </a:ext>
            </a:extLst>
          </p:cNvPr>
          <p:cNvSpPr>
            <a:spLocks noGrp="1"/>
          </p:cNvSpPr>
          <p:nvPr>
            <p:ph sz="half" idx="1"/>
          </p:nvPr>
        </p:nvSpPr>
        <p:spPr>
          <a:xfrm>
            <a:off x="4712678" y="858129"/>
            <a:ext cx="2532887" cy="3538025"/>
          </a:xfrm>
        </p:spPr>
        <p:txBody>
          <a:bodyPr>
            <a:normAutofit/>
          </a:bodyPr>
          <a:lstStyle/>
          <a:p>
            <a:r>
              <a:rPr lang="en-US" sz="2800" b="1" dirty="0"/>
              <a:t>Fresno</a:t>
            </a:r>
          </a:p>
          <a:p>
            <a:r>
              <a:rPr lang="en-US" sz="2800" b="1" dirty="0"/>
              <a:t>Kern</a:t>
            </a:r>
          </a:p>
          <a:p>
            <a:r>
              <a:rPr lang="en-US" sz="2800" b="1" dirty="0"/>
              <a:t>Kings</a:t>
            </a:r>
          </a:p>
          <a:p>
            <a:r>
              <a:rPr lang="en-US" sz="2800" b="1" dirty="0"/>
              <a:t>Madera</a:t>
            </a:r>
          </a:p>
          <a:p>
            <a:r>
              <a:rPr lang="en-US" sz="2800" b="1" dirty="0"/>
              <a:t>Merced</a:t>
            </a:r>
          </a:p>
          <a:p>
            <a:r>
              <a:rPr lang="en-US" sz="2800" b="1" dirty="0"/>
              <a:t>Monterey</a:t>
            </a:r>
          </a:p>
        </p:txBody>
      </p:sp>
      <p:sp>
        <p:nvSpPr>
          <p:cNvPr id="6" name="Content Placeholder 5">
            <a:extLst>
              <a:ext uri="{FF2B5EF4-FFF2-40B4-BE49-F238E27FC236}">
                <a16:creationId xmlns:a16="http://schemas.microsoft.com/office/drawing/2014/main" id="{E040D8DC-A451-4B21-A173-10C836EAB274}"/>
              </a:ext>
            </a:extLst>
          </p:cNvPr>
          <p:cNvSpPr>
            <a:spLocks noGrp="1"/>
          </p:cNvSpPr>
          <p:nvPr>
            <p:ph sz="half" idx="2"/>
          </p:nvPr>
        </p:nvSpPr>
        <p:spPr>
          <a:xfrm>
            <a:off x="3915509" y="4396154"/>
            <a:ext cx="7584830" cy="1828800"/>
          </a:xfrm>
        </p:spPr>
        <p:txBody>
          <a:bodyPr>
            <a:normAutofit/>
          </a:bodyPr>
          <a:lstStyle/>
          <a:p>
            <a:pPr marL="0" indent="0" algn="ctr">
              <a:buNone/>
            </a:pPr>
            <a:r>
              <a:rPr lang="en-US" sz="2800" b="1" dirty="0"/>
              <a:t>These 11 counties have the highest rates of Valley fever where activities disturb the soil.</a:t>
            </a:r>
          </a:p>
        </p:txBody>
      </p:sp>
      <p:sp>
        <p:nvSpPr>
          <p:cNvPr id="10" name="Content Placeholder 4">
            <a:extLst>
              <a:ext uri="{FF2B5EF4-FFF2-40B4-BE49-F238E27FC236}">
                <a16:creationId xmlns:a16="http://schemas.microsoft.com/office/drawing/2014/main" id="{D73602AC-D77F-40B1-821C-2E1ECE342A39}"/>
              </a:ext>
            </a:extLst>
          </p:cNvPr>
          <p:cNvSpPr txBox="1">
            <a:spLocks/>
          </p:cNvSpPr>
          <p:nvPr/>
        </p:nvSpPr>
        <p:spPr>
          <a:xfrm>
            <a:off x="7778614" y="858128"/>
            <a:ext cx="3188676" cy="3538025"/>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a:lstStyle>
          <a:p>
            <a:r>
              <a:rPr lang="en-US" sz="2800" b="1" dirty="0"/>
              <a:t>San Joaquin</a:t>
            </a:r>
          </a:p>
          <a:p>
            <a:r>
              <a:rPr lang="en-US" sz="2800" b="1" dirty="0"/>
              <a:t>San Luis Obispo</a:t>
            </a:r>
          </a:p>
          <a:p>
            <a:r>
              <a:rPr lang="en-US" sz="2800" b="1" dirty="0"/>
              <a:t>Santa Barbara</a:t>
            </a:r>
          </a:p>
          <a:p>
            <a:r>
              <a:rPr lang="en-US" sz="2800" b="1" dirty="0"/>
              <a:t>Tulare</a:t>
            </a:r>
          </a:p>
          <a:p>
            <a:r>
              <a:rPr lang="en-US" sz="2800" b="1" dirty="0"/>
              <a:t>Ventura</a:t>
            </a:r>
          </a:p>
        </p:txBody>
      </p:sp>
    </p:spTree>
    <p:extLst>
      <p:ext uri="{BB962C8B-B14F-4D97-AF65-F5344CB8AC3E}">
        <p14:creationId xmlns:p14="http://schemas.microsoft.com/office/powerpoint/2010/main" val="49107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4000"/>
                            </p:stCondLst>
                            <p:childTnLst>
                              <p:par>
                                <p:cTn id="20" presetID="2" presetClass="entr" presetSubtype="4" fill="hold" grpId="0" nodeType="after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 calcmode="lin" valueType="num">
                                      <p:cBhvr additive="base">
                                        <p:cTn id="22"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par>
                          <p:cTn id="24" fill="hold">
                            <p:stCondLst>
                              <p:cond delay="6000"/>
                            </p:stCondLst>
                            <p:childTnLst>
                              <p:par>
                                <p:cTn id="25" presetID="2" presetClass="entr" presetSubtype="4" fill="hold" grpId="0" nodeType="after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additive="base">
                                        <p:cTn id="27"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8"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par>
                          <p:cTn id="29" fill="hold">
                            <p:stCondLst>
                              <p:cond delay="8000"/>
                            </p:stCondLst>
                            <p:childTnLst>
                              <p:par>
                                <p:cTn id="30" presetID="2" presetClass="entr" presetSubtype="4" fill="hold" grpId="0" nodeType="after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 calcmode="lin" valueType="num">
                                      <p:cBhvr additive="base">
                                        <p:cTn id="32"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par>
                          <p:cTn id="34" fill="hold">
                            <p:stCondLst>
                              <p:cond delay="10000"/>
                            </p:stCondLst>
                            <p:childTnLst>
                              <p:par>
                                <p:cTn id="35" presetID="2" presetClass="entr" presetSubtype="4" fill="hold" grpId="0" nodeType="after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20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par>
                          <p:cTn id="39" fill="hold">
                            <p:stCondLst>
                              <p:cond delay="12000"/>
                            </p:stCondLst>
                            <p:childTnLst>
                              <p:par>
                                <p:cTn id="40" presetID="2" presetClass="entr" presetSubtype="4" fill="hold" grpId="0" nodeType="after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 calcmode="lin" valueType="num">
                                      <p:cBhvr additive="base">
                                        <p:cTn id="42" dur="20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4" fill="hold">
                            <p:stCondLst>
                              <p:cond delay="14000"/>
                            </p:stCondLst>
                            <p:childTnLst>
                              <p:par>
                                <p:cTn id="45" presetID="2" presetClass="entr" presetSubtype="4" fill="hold" grpId="0" nodeType="afterEffect">
                                  <p:stCondLst>
                                    <p:cond delay="0"/>
                                  </p:stCondLst>
                                  <p:childTnLst>
                                    <p:set>
                                      <p:cBhvr>
                                        <p:cTn id="46" dur="1" fill="hold">
                                          <p:stCondLst>
                                            <p:cond delay="0"/>
                                          </p:stCondLst>
                                        </p:cTn>
                                        <p:tgtEl>
                                          <p:spTgt spid="10">
                                            <p:txEl>
                                              <p:pRg st="1" end="1"/>
                                            </p:txEl>
                                          </p:spTgt>
                                        </p:tgtEl>
                                        <p:attrNameLst>
                                          <p:attrName>style.visibility</p:attrName>
                                        </p:attrNameLst>
                                      </p:cBhvr>
                                      <p:to>
                                        <p:strVal val="visible"/>
                                      </p:to>
                                    </p:set>
                                    <p:anim calcmode="lin" valueType="num">
                                      <p:cBhvr additive="base">
                                        <p:cTn id="47" dur="20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48" dur="20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par>
                          <p:cTn id="49" fill="hold">
                            <p:stCondLst>
                              <p:cond delay="16000"/>
                            </p:stCondLst>
                            <p:childTnLst>
                              <p:par>
                                <p:cTn id="50" presetID="2" presetClass="entr" presetSubtype="4" fill="hold" grpId="0" nodeType="afterEffect">
                                  <p:stCondLst>
                                    <p:cond delay="0"/>
                                  </p:stCondLst>
                                  <p:childTnLst>
                                    <p:set>
                                      <p:cBhvr>
                                        <p:cTn id="51" dur="1" fill="hold">
                                          <p:stCondLst>
                                            <p:cond delay="0"/>
                                          </p:stCondLst>
                                        </p:cTn>
                                        <p:tgtEl>
                                          <p:spTgt spid="10">
                                            <p:txEl>
                                              <p:pRg st="2" end="2"/>
                                            </p:txEl>
                                          </p:spTgt>
                                        </p:tgtEl>
                                        <p:attrNameLst>
                                          <p:attrName>style.visibility</p:attrName>
                                        </p:attrNameLst>
                                      </p:cBhvr>
                                      <p:to>
                                        <p:strVal val="visible"/>
                                      </p:to>
                                    </p:set>
                                    <p:anim calcmode="lin" valueType="num">
                                      <p:cBhvr additive="base">
                                        <p:cTn id="52" dur="20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par>
                          <p:cTn id="54" fill="hold">
                            <p:stCondLst>
                              <p:cond delay="18000"/>
                            </p:stCondLst>
                            <p:childTnLst>
                              <p:par>
                                <p:cTn id="55" presetID="2" presetClass="entr" presetSubtype="4" fill="hold" grpId="0" nodeType="afterEffect">
                                  <p:stCondLst>
                                    <p:cond delay="0"/>
                                  </p:stCondLst>
                                  <p:childTnLst>
                                    <p:set>
                                      <p:cBhvr>
                                        <p:cTn id="56" dur="1" fill="hold">
                                          <p:stCondLst>
                                            <p:cond delay="0"/>
                                          </p:stCondLst>
                                        </p:cTn>
                                        <p:tgtEl>
                                          <p:spTgt spid="10">
                                            <p:txEl>
                                              <p:pRg st="3" end="3"/>
                                            </p:txEl>
                                          </p:spTgt>
                                        </p:tgtEl>
                                        <p:attrNameLst>
                                          <p:attrName>style.visibility</p:attrName>
                                        </p:attrNameLst>
                                      </p:cBhvr>
                                      <p:to>
                                        <p:strVal val="visible"/>
                                      </p:to>
                                    </p:set>
                                    <p:anim calcmode="lin" valueType="num">
                                      <p:cBhvr additive="base">
                                        <p:cTn id="57" dur="20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58" dur="20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par>
                          <p:cTn id="59" fill="hold">
                            <p:stCondLst>
                              <p:cond delay="20000"/>
                            </p:stCondLst>
                            <p:childTnLst>
                              <p:par>
                                <p:cTn id="60" presetID="2" presetClass="entr" presetSubtype="4" fill="hold" grpId="0" nodeType="afterEffect">
                                  <p:stCondLst>
                                    <p:cond delay="0"/>
                                  </p:stCondLst>
                                  <p:childTnLst>
                                    <p:set>
                                      <p:cBhvr>
                                        <p:cTn id="61" dur="1" fill="hold">
                                          <p:stCondLst>
                                            <p:cond delay="0"/>
                                          </p:stCondLst>
                                        </p:cTn>
                                        <p:tgtEl>
                                          <p:spTgt spid="10">
                                            <p:txEl>
                                              <p:pRg st="4" end="4"/>
                                            </p:txEl>
                                          </p:spTgt>
                                        </p:tgtEl>
                                        <p:attrNameLst>
                                          <p:attrName>style.visibility</p:attrName>
                                        </p:attrNameLst>
                                      </p:cBhvr>
                                      <p:to>
                                        <p:strVal val="visible"/>
                                      </p:to>
                                    </p:set>
                                    <p:anim calcmode="lin" valueType="num">
                                      <p:cBhvr additive="base">
                                        <p:cTn id="62" dur="20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63" dur="20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par>
                          <p:cTn id="64" fill="hold">
                            <p:stCondLst>
                              <p:cond delay="22000"/>
                            </p:stCondLst>
                            <p:childTnLst>
                              <p:par>
                                <p:cTn id="65" presetID="6" presetClass="entr" presetSubtype="16" fill="hold" grpId="0" nodeType="afterEffect">
                                  <p:stCondLst>
                                    <p:cond delay="0"/>
                                  </p:stCondLst>
                                  <p:childTnLst>
                                    <p:set>
                                      <p:cBhvr>
                                        <p:cTn id="66" dur="1" fill="hold">
                                          <p:stCondLst>
                                            <p:cond delay="0"/>
                                          </p:stCondLst>
                                        </p:cTn>
                                        <p:tgtEl>
                                          <p:spTgt spid="6">
                                            <p:txEl>
                                              <p:pRg st="0" end="0"/>
                                            </p:txEl>
                                          </p:spTgt>
                                        </p:tgtEl>
                                        <p:attrNameLst>
                                          <p:attrName>style.visibility</p:attrName>
                                        </p:attrNameLst>
                                      </p:cBhvr>
                                      <p:to>
                                        <p:strVal val="visible"/>
                                      </p:to>
                                    </p:set>
                                    <p:animEffect transition="in" filter="circle(in)">
                                      <p:cBhvr>
                                        <p:cTn id="67"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uiExpand="1" build="p"/>
      <p:bldP spid="6" grpId="0" build="p"/>
      <p:bldP spid="10"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44FCD-62FA-4826-A053-55B4AC3FD61D}"/>
              </a:ext>
            </a:extLst>
          </p:cNvPr>
          <p:cNvSpPr>
            <a:spLocks noGrp="1"/>
          </p:cNvSpPr>
          <p:nvPr>
            <p:ph type="title"/>
          </p:nvPr>
        </p:nvSpPr>
        <p:spPr/>
        <p:txBody>
          <a:bodyPr>
            <a:normAutofit/>
          </a:bodyPr>
          <a:lstStyle/>
          <a:p>
            <a:r>
              <a:rPr lang="en-US" sz="4000" dirty="0"/>
              <a:t>What do you already know about Valley fever?</a:t>
            </a:r>
          </a:p>
        </p:txBody>
      </p:sp>
      <p:sp>
        <p:nvSpPr>
          <p:cNvPr id="3" name="Content Placeholder 2">
            <a:extLst>
              <a:ext uri="{FF2B5EF4-FFF2-40B4-BE49-F238E27FC236}">
                <a16:creationId xmlns:a16="http://schemas.microsoft.com/office/drawing/2014/main" id="{0D7F8F2D-1B3E-4A3C-9AD6-A71BA200F9B0}"/>
              </a:ext>
            </a:extLst>
          </p:cNvPr>
          <p:cNvSpPr>
            <a:spLocks noGrp="1"/>
          </p:cNvSpPr>
          <p:nvPr>
            <p:ph idx="1"/>
          </p:nvPr>
        </p:nvSpPr>
        <p:spPr/>
        <p:txBody>
          <a:bodyPr>
            <a:noAutofit/>
          </a:bodyPr>
          <a:lstStyle/>
          <a:p>
            <a:pPr marL="0" indent="0">
              <a:buNone/>
            </a:pPr>
            <a:r>
              <a:rPr lang="en-US" sz="2200" b="1" dirty="0"/>
              <a:t>Valley fever is an illness that usually affects the lungs. It is caused by fungus that lives in the soil in many parts of California.</a:t>
            </a:r>
          </a:p>
          <a:p>
            <a:pPr marL="0" indent="0">
              <a:buNone/>
            </a:pPr>
            <a:endParaRPr lang="en-US" sz="1000" dirty="0"/>
          </a:p>
          <a:p>
            <a:r>
              <a:rPr lang="en-US" sz="2200" b="1" dirty="0"/>
              <a:t>When the soil is disturbed by digging, vehicles, or wind, the fungus spores get into the air. Spores are like tiny seeds that are too small to see</a:t>
            </a:r>
          </a:p>
          <a:p>
            <a:r>
              <a:rPr lang="en-US" sz="2200" b="1" dirty="0"/>
              <a:t>People can breathe the spores into their lungs and get Valley fever</a:t>
            </a:r>
          </a:p>
          <a:p>
            <a:r>
              <a:rPr lang="en-US" sz="2200" b="1" dirty="0"/>
              <a:t>Valley fever affects people differently. While many people who get Valley fever have no symptoms or only very mild ones, others can get very sick or even die</a:t>
            </a:r>
          </a:p>
          <a:p>
            <a:r>
              <a:rPr lang="en-US" sz="2200" b="1" dirty="0"/>
              <a:t>Valley fever is not a contagious disease - it cannot be spread from person to person. It is almost always caused by breathing in the fungus from dust in the air</a:t>
            </a:r>
          </a:p>
        </p:txBody>
      </p:sp>
    </p:spTree>
    <p:extLst>
      <p:ext uri="{BB962C8B-B14F-4D97-AF65-F5344CB8AC3E}">
        <p14:creationId xmlns:p14="http://schemas.microsoft.com/office/powerpoint/2010/main" val="4062313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7000"/>
                                        <p:tgtEl>
                                          <p:spTgt spid="3">
                                            <p:txEl>
                                              <p:pRg st="0" end="0"/>
                                            </p:txEl>
                                          </p:spTgt>
                                        </p:tgtEl>
                                      </p:cBhvr>
                                    </p:animEffect>
                                  </p:childTnLst>
                                </p:cTn>
                              </p:par>
                            </p:childTnLst>
                          </p:cTn>
                        </p:par>
                        <p:par>
                          <p:cTn id="15" fill="hold">
                            <p:stCondLst>
                              <p:cond delay="700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4400"/>
                                        <p:tgtEl>
                                          <p:spTgt spid="3">
                                            <p:txEl>
                                              <p:pRg st="2" end="2"/>
                                            </p:txEl>
                                          </p:spTgt>
                                        </p:tgtEl>
                                      </p:cBhvr>
                                    </p:animEffect>
                                  </p:childTnLst>
                                </p:cTn>
                              </p:par>
                            </p:childTnLst>
                          </p:cTn>
                        </p:par>
                        <p:par>
                          <p:cTn id="19" fill="hold">
                            <p:stCondLst>
                              <p:cond delay="114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4900"/>
                                        <p:tgtEl>
                                          <p:spTgt spid="3">
                                            <p:txEl>
                                              <p:pRg st="3" end="3"/>
                                            </p:txEl>
                                          </p:spTgt>
                                        </p:tgtEl>
                                      </p:cBhvr>
                                    </p:animEffect>
                                  </p:childTnLst>
                                </p:cTn>
                              </p:par>
                            </p:childTnLst>
                          </p:cTn>
                        </p:par>
                        <p:par>
                          <p:cTn id="23" fill="hold">
                            <p:stCondLst>
                              <p:cond delay="1630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100"/>
                                        <p:tgtEl>
                                          <p:spTgt spid="3">
                                            <p:txEl>
                                              <p:pRg st="4" end="4"/>
                                            </p:txEl>
                                          </p:spTgt>
                                        </p:tgtEl>
                                      </p:cBhvr>
                                    </p:animEffect>
                                  </p:childTnLst>
                                </p:cTn>
                              </p:par>
                            </p:childTnLst>
                          </p:cTn>
                        </p:par>
                        <p:par>
                          <p:cTn id="27" fill="hold">
                            <p:stCondLst>
                              <p:cond delay="21400"/>
                            </p:stCondLst>
                            <p:childTnLst>
                              <p:par>
                                <p:cTn id="28" presetID="10" presetClass="entr" presetSubtype="0" fill="hold" grpId="0" nodeType="after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8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E4982-B3EE-49A0-A5AE-861984254E91}"/>
              </a:ext>
            </a:extLst>
          </p:cNvPr>
          <p:cNvSpPr>
            <a:spLocks noGrp="1"/>
          </p:cNvSpPr>
          <p:nvPr>
            <p:ph type="title"/>
          </p:nvPr>
        </p:nvSpPr>
        <p:spPr/>
        <p:txBody>
          <a:bodyPr/>
          <a:lstStyle/>
          <a:p>
            <a:r>
              <a:rPr lang="en-US" dirty="0"/>
              <a:t>What are some symptoms of Valley fever?</a:t>
            </a:r>
          </a:p>
        </p:txBody>
      </p:sp>
      <p:sp>
        <p:nvSpPr>
          <p:cNvPr id="3" name="Content Placeholder 2">
            <a:extLst>
              <a:ext uri="{FF2B5EF4-FFF2-40B4-BE49-F238E27FC236}">
                <a16:creationId xmlns:a16="http://schemas.microsoft.com/office/drawing/2014/main" id="{DFC8BF23-8930-4F89-917E-F09F18CC69B8}"/>
              </a:ext>
            </a:extLst>
          </p:cNvPr>
          <p:cNvSpPr>
            <a:spLocks noGrp="1"/>
          </p:cNvSpPr>
          <p:nvPr>
            <p:ph idx="1"/>
          </p:nvPr>
        </p:nvSpPr>
        <p:spPr>
          <a:xfrm>
            <a:off x="3869268" y="864108"/>
            <a:ext cx="2543255" cy="5120640"/>
          </a:xfrm>
        </p:spPr>
        <p:txBody>
          <a:bodyPr>
            <a:normAutofit/>
          </a:bodyPr>
          <a:lstStyle/>
          <a:p>
            <a:r>
              <a:rPr lang="en-US" b="1" dirty="0"/>
              <a:t>Fatigue(tiredness)</a:t>
            </a:r>
          </a:p>
          <a:p>
            <a:r>
              <a:rPr lang="en-US" b="1" dirty="0"/>
              <a:t>Cough</a:t>
            </a:r>
          </a:p>
          <a:p>
            <a:r>
              <a:rPr lang="en-US" b="1" dirty="0"/>
              <a:t>Difficulty breathing</a:t>
            </a:r>
          </a:p>
          <a:p>
            <a:r>
              <a:rPr lang="en-US" b="1" dirty="0"/>
              <a:t>Fever</a:t>
            </a:r>
          </a:p>
          <a:p>
            <a:r>
              <a:rPr lang="en-US" b="1" dirty="0"/>
              <a:t>Night sweats</a:t>
            </a:r>
          </a:p>
          <a:p>
            <a:r>
              <a:rPr lang="en-US" b="1" dirty="0"/>
              <a:t>Muscle or joint pain</a:t>
            </a:r>
          </a:p>
          <a:p>
            <a:r>
              <a:rPr lang="en-US" b="1" dirty="0"/>
              <a:t>Chest pain</a:t>
            </a:r>
          </a:p>
          <a:p>
            <a:r>
              <a:rPr lang="en-US" b="1" dirty="0"/>
              <a:t>Weight loss</a:t>
            </a:r>
          </a:p>
          <a:p>
            <a:r>
              <a:rPr lang="en-US" b="1" dirty="0"/>
              <a:t>Headache</a:t>
            </a:r>
          </a:p>
          <a:p>
            <a:r>
              <a:rPr lang="en-US" b="1" dirty="0"/>
              <a:t>Rash</a:t>
            </a:r>
          </a:p>
        </p:txBody>
      </p:sp>
      <p:sp>
        <p:nvSpPr>
          <p:cNvPr id="4" name="Content Placeholder 2">
            <a:extLst>
              <a:ext uri="{FF2B5EF4-FFF2-40B4-BE49-F238E27FC236}">
                <a16:creationId xmlns:a16="http://schemas.microsoft.com/office/drawing/2014/main" id="{EBFB9EBD-00BB-455C-9ED3-3BD83D14851C}"/>
              </a:ext>
            </a:extLst>
          </p:cNvPr>
          <p:cNvSpPr txBox="1">
            <a:spLocks/>
          </p:cNvSpPr>
          <p:nvPr/>
        </p:nvSpPr>
        <p:spPr>
          <a:xfrm>
            <a:off x="6953099" y="3429000"/>
            <a:ext cx="4425679" cy="3459886"/>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2400" b="1" dirty="0"/>
              <a:t>60% show no symptoms</a:t>
            </a:r>
          </a:p>
          <a:p>
            <a:r>
              <a:rPr lang="en-US" sz="2400" b="1" dirty="0"/>
              <a:t>1 to 3 weeks for symptoms to develop</a:t>
            </a:r>
          </a:p>
          <a:p>
            <a:r>
              <a:rPr lang="en-US" sz="2400" b="1" dirty="0"/>
              <a:t>Symptoms can be mistaken for a cold, influenza or pneumonia (but last longer than 1 week) and infects the lungs</a:t>
            </a:r>
          </a:p>
          <a:p>
            <a:endParaRPr lang="en-US" dirty="0"/>
          </a:p>
        </p:txBody>
      </p:sp>
      <p:pic>
        <p:nvPicPr>
          <p:cNvPr id="5" name="Picture 4">
            <a:extLst>
              <a:ext uri="{FF2B5EF4-FFF2-40B4-BE49-F238E27FC236}">
                <a16:creationId xmlns:a16="http://schemas.microsoft.com/office/drawing/2014/main" id="{90A831CB-A393-4C5C-9A45-B204AF8FB8FC}"/>
              </a:ext>
            </a:extLst>
          </p:cNvPr>
          <p:cNvPicPr>
            <a:picLocks noChangeAspect="1"/>
          </p:cNvPicPr>
          <p:nvPr/>
        </p:nvPicPr>
        <p:blipFill>
          <a:blip r:embed="rId3"/>
          <a:stretch>
            <a:fillRect/>
          </a:stretch>
        </p:blipFill>
        <p:spPr>
          <a:xfrm>
            <a:off x="7430177" y="444893"/>
            <a:ext cx="2794172" cy="2979535"/>
          </a:xfrm>
          <a:prstGeom prst="rect">
            <a:avLst/>
          </a:prstGeom>
        </p:spPr>
      </p:pic>
    </p:spTree>
    <p:extLst>
      <p:ext uri="{BB962C8B-B14F-4D97-AF65-F5344CB8AC3E}">
        <p14:creationId xmlns:p14="http://schemas.microsoft.com/office/powerpoint/2010/main" val="221721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par>
                          <p:cTn id="15" fill="hold">
                            <p:stCondLst>
                              <p:cond delay="500"/>
                            </p:stCondLst>
                            <p:childTnLst>
                              <p:par>
                                <p:cTn id="16" presetID="53" presetClass="entr" presetSubtype="16"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0" dur="500"/>
                                        <p:tgtEl>
                                          <p:spTgt spid="3">
                                            <p:txEl>
                                              <p:pRg st="1" end="1"/>
                                            </p:txEl>
                                          </p:spTgt>
                                        </p:tgtEl>
                                      </p:cBhvr>
                                    </p:animEffect>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3">
                                            <p:txEl>
                                              <p:pRg st="2" end="2"/>
                                            </p:txEl>
                                          </p:spTgt>
                                        </p:tgtEl>
                                      </p:cBhvr>
                                    </p:animEffect>
                                  </p:childTnLst>
                                </p:cTn>
                              </p:par>
                            </p:childTnLst>
                          </p:cTn>
                        </p:par>
                        <p:par>
                          <p:cTn id="27" fill="hold">
                            <p:stCondLst>
                              <p:cond delay="1500"/>
                            </p:stCondLst>
                            <p:childTnLst>
                              <p:par>
                                <p:cTn id="28" presetID="53" presetClass="entr" presetSubtype="16"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2" dur="500"/>
                                        <p:tgtEl>
                                          <p:spTgt spid="3">
                                            <p:txEl>
                                              <p:pRg st="3" end="3"/>
                                            </p:txEl>
                                          </p:spTgt>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8" dur="500"/>
                                        <p:tgtEl>
                                          <p:spTgt spid="3">
                                            <p:txEl>
                                              <p:pRg st="4" end="4"/>
                                            </p:txEl>
                                          </p:spTgt>
                                        </p:tgtEl>
                                      </p:cBhvr>
                                    </p:animEffect>
                                  </p:childTnLst>
                                </p:cTn>
                              </p:par>
                            </p:childTnLst>
                          </p:cTn>
                        </p:par>
                        <p:par>
                          <p:cTn id="39" fill="hold">
                            <p:stCondLst>
                              <p:cond delay="2500"/>
                            </p:stCondLst>
                            <p:childTnLst>
                              <p:par>
                                <p:cTn id="40" presetID="53" presetClass="entr" presetSubtype="16" fill="hold" grpId="0"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3">
                                            <p:txEl>
                                              <p:pRg st="6" end="6"/>
                                            </p:txEl>
                                          </p:spTgt>
                                        </p:tgtEl>
                                        <p:attrNameLst>
                                          <p:attrName>style.visibility</p:attrName>
                                        </p:attrNameLst>
                                      </p:cBhvr>
                                      <p:to>
                                        <p:strVal val="visible"/>
                                      </p:to>
                                    </p:set>
                                    <p:anim calcmode="lin" valueType="num">
                                      <p:cBhvr>
                                        <p:cTn id="4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50" dur="500"/>
                                        <p:tgtEl>
                                          <p:spTgt spid="3">
                                            <p:txEl>
                                              <p:pRg st="6" end="6"/>
                                            </p:txEl>
                                          </p:spTgt>
                                        </p:tgtEl>
                                      </p:cBhvr>
                                    </p:animEffect>
                                  </p:childTnLst>
                                </p:cTn>
                              </p:par>
                            </p:childTnLst>
                          </p:cTn>
                        </p:par>
                        <p:par>
                          <p:cTn id="51" fill="hold">
                            <p:stCondLst>
                              <p:cond delay="3500"/>
                            </p:stCondLst>
                            <p:childTnLst>
                              <p:par>
                                <p:cTn id="52" presetID="53" presetClass="entr" presetSubtype="16" fill="hold" grpId="0" nodeType="after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5"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6" dur="500"/>
                                        <p:tgtEl>
                                          <p:spTgt spid="3">
                                            <p:txEl>
                                              <p:pRg st="7" end="7"/>
                                            </p:txEl>
                                          </p:spTgt>
                                        </p:tgtEl>
                                      </p:cBhvr>
                                    </p:animEffect>
                                  </p:childTnLst>
                                </p:cTn>
                              </p:par>
                            </p:childTnLst>
                          </p:cTn>
                        </p:par>
                        <p:par>
                          <p:cTn id="57" fill="hold">
                            <p:stCondLst>
                              <p:cond delay="4000"/>
                            </p:stCondLst>
                            <p:childTnLst>
                              <p:par>
                                <p:cTn id="58" presetID="53" presetClass="entr" presetSubtype="16" fill="hold" grpId="0" nodeType="afterEffect">
                                  <p:stCondLst>
                                    <p:cond delay="0"/>
                                  </p:stCondLst>
                                  <p:childTnLst>
                                    <p:set>
                                      <p:cBhvr>
                                        <p:cTn id="59" dur="1" fill="hold">
                                          <p:stCondLst>
                                            <p:cond delay="0"/>
                                          </p:stCondLst>
                                        </p:cTn>
                                        <p:tgtEl>
                                          <p:spTgt spid="3">
                                            <p:txEl>
                                              <p:pRg st="8" end="8"/>
                                            </p:txEl>
                                          </p:spTgt>
                                        </p:tgtEl>
                                        <p:attrNameLst>
                                          <p:attrName>style.visibility</p:attrName>
                                        </p:attrNameLst>
                                      </p:cBhvr>
                                      <p:to>
                                        <p:strVal val="visible"/>
                                      </p:to>
                                    </p:set>
                                    <p:anim calcmode="lin" valueType="num">
                                      <p:cBhvr>
                                        <p:cTn id="60"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1"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62" dur="500"/>
                                        <p:tgtEl>
                                          <p:spTgt spid="3">
                                            <p:txEl>
                                              <p:pRg st="8" end="8"/>
                                            </p:txEl>
                                          </p:spTgt>
                                        </p:tgtEl>
                                      </p:cBhvr>
                                    </p:animEffect>
                                  </p:childTnLst>
                                </p:cTn>
                              </p:par>
                            </p:childTnLst>
                          </p:cTn>
                        </p:par>
                        <p:par>
                          <p:cTn id="63" fill="hold">
                            <p:stCondLst>
                              <p:cond delay="4500"/>
                            </p:stCondLst>
                            <p:childTnLst>
                              <p:par>
                                <p:cTn id="64" presetID="53" presetClass="entr" presetSubtype="16" fill="hold" grpId="0" nodeType="after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 calcmode="lin" valueType="num">
                                      <p:cBhvr>
                                        <p:cTn id="66"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67"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68" dur="500"/>
                                        <p:tgtEl>
                                          <p:spTgt spid="3">
                                            <p:txEl>
                                              <p:pRg st="9" end="9"/>
                                            </p:txEl>
                                          </p:spTgt>
                                        </p:tgtEl>
                                      </p:cBhvr>
                                    </p:animEffect>
                                  </p:childTnLst>
                                </p:cTn>
                              </p:par>
                            </p:childTnLst>
                          </p:cTn>
                        </p:par>
                        <p:par>
                          <p:cTn id="69" fill="hold">
                            <p:stCondLst>
                              <p:cond delay="5000"/>
                            </p:stCondLst>
                            <p:childTnLst>
                              <p:par>
                                <p:cTn id="70" presetID="53" presetClass="entr" presetSubtype="16" fill="hold" grpId="0" nodeType="afterEffect">
                                  <p:stCondLst>
                                    <p:cond delay="0"/>
                                  </p:stCondLst>
                                  <p:childTnLst>
                                    <p:set>
                                      <p:cBhvr>
                                        <p:cTn id="71" dur="1" fill="hold">
                                          <p:stCondLst>
                                            <p:cond delay="0"/>
                                          </p:stCondLst>
                                        </p:cTn>
                                        <p:tgtEl>
                                          <p:spTgt spid="4">
                                            <p:txEl>
                                              <p:pRg st="0" end="0"/>
                                            </p:txEl>
                                          </p:spTgt>
                                        </p:tgtEl>
                                        <p:attrNameLst>
                                          <p:attrName>style.visibility</p:attrName>
                                        </p:attrNameLst>
                                      </p:cBhvr>
                                      <p:to>
                                        <p:strVal val="visible"/>
                                      </p:to>
                                    </p:set>
                                    <p:anim calcmode="lin" valueType="num">
                                      <p:cBhvr>
                                        <p:cTn id="72" dur="1700" fill="hold"/>
                                        <p:tgtEl>
                                          <p:spTgt spid="4">
                                            <p:txEl>
                                              <p:pRg st="0" end="0"/>
                                            </p:txEl>
                                          </p:spTgt>
                                        </p:tgtEl>
                                        <p:attrNameLst>
                                          <p:attrName>ppt_w</p:attrName>
                                        </p:attrNameLst>
                                      </p:cBhvr>
                                      <p:tavLst>
                                        <p:tav tm="0">
                                          <p:val>
                                            <p:fltVal val="0"/>
                                          </p:val>
                                        </p:tav>
                                        <p:tav tm="100000">
                                          <p:val>
                                            <p:strVal val="#ppt_w"/>
                                          </p:val>
                                        </p:tav>
                                      </p:tavLst>
                                    </p:anim>
                                    <p:anim calcmode="lin" valueType="num">
                                      <p:cBhvr>
                                        <p:cTn id="73" dur="17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74" dur="1700"/>
                                        <p:tgtEl>
                                          <p:spTgt spid="4">
                                            <p:txEl>
                                              <p:pRg st="0" end="0"/>
                                            </p:txEl>
                                          </p:spTgt>
                                        </p:tgtEl>
                                      </p:cBhvr>
                                    </p:animEffect>
                                  </p:childTnLst>
                                </p:cTn>
                              </p:par>
                            </p:childTnLst>
                          </p:cTn>
                        </p:par>
                        <p:par>
                          <p:cTn id="75" fill="hold">
                            <p:stCondLst>
                              <p:cond delay="6700"/>
                            </p:stCondLst>
                            <p:childTnLst>
                              <p:par>
                                <p:cTn id="76" presetID="53" presetClass="entr" presetSubtype="16" fill="hold" grpId="0" nodeType="afterEffect">
                                  <p:stCondLst>
                                    <p:cond delay="0"/>
                                  </p:stCondLst>
                                  <p:childTnLst>
                                    <p:set>
                                      <p:cBhvr>
                                        <p:cTn id="77" dur="1" fill="hold">
                                          <p:stCondLst>
                                            <p:cond delay="0"/>
                                          </p:stCondLst>
                                        </p:cTn>
                                        <p:tgtEl>
                                          <p:spTgt spid="4">
                                            <p:txEl>
                                              <p:pRg st="1" end="1"/>
                                            </p:txEl>
                                          </p:spTgt>
                                        </p:tgtEl>
                                        <p:attrNameLst>
                                          <p:attrName>style.visibility</p:attrName>
                                        </p:attrNameLst>
                                      </p:cBhvr>
                                      <p:to>
                                        <p:strVal val="visible"/>
                                      </p:to>
                                    </p:set>
                                    <p:anim calcmode="lin" valueType="num">
                                      <p:cBhvr>
                                        <p:cTn id="78" dur="2200" fill="hold"/>
                                        <p:tgtEl>
                                          <p:spTgt spid="4">
                                            <p:txEl>
                                              <p:pRg st="1" end="1"/>
                                            </p:txEl>
                                          </p:spTgt>
                                        </p:tgtEl>
                                        <p:attrNameLst>
                                          <p:attrName>ppt_w</p:attrName>
                                        </p:attrNameLst>
                                      </p:cBhvr>
                                      <p:tavLst>
                                        <p:tav tm="0">
                                          <p:val>
                                            <p:fltVal val="0"/>
                                          </p:val>
                                        </p:tav>
                                        <p:tav tm="100000">
                                          <p:val>
                                            <p:strVal val="#ppt_w"/>
                                          </p:val>
                                        </p:tav>
                                      </p:tavLst>
                                    </p:anim>
                                    <p:anim calcmode="lin" valueType="num">
                                      <p:cBhvr>
                                        <p:cTn id="79" dur="22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80" dur="2200"/>
                                        <p:tgtEl>
                                          <p:spTgt spid="4">
                                            <p:txEl>
                                              <p:pRg st="1" end="1"/>
                                            </p:txEl>
                                          </p:spTgt>
                                        </p:tgtEl>
                                      </p:cBhvr>
                                    </p:animEffect>
                                  </p:childTnLst>
                                </p:cTn>
                              </p:par>
                            </p:childTnLst>
                          </p:cTn>
                        </p:par>
                        <p:par>
                          <p:cTn id="81" fill="hold">
                            <p:stCondLst>
                              <p:cond delay="8900"/>
                            </p:stCondLst>
                            <p:childTnLst>
                              <p:par>
                                <p:cTn id="82" presetID="53" presetClass="entr" presetSubtype="16" fill="hold" grpId="0" nodeType="afterEffect">
                                  <p:stCondLst>
                                    <p:cond delay="0"/>
                                  </p:stCondLst>
                                  <p:childTnLst>
                                    <p:set>
                                      <p:cBhvr>
                                        <p:cTn id="83" dur="1" fill="hold">
                                          <p:stCondLst>
                                            <p:cond delay="0"/>
                                          </p:stCondLst>
                                        </p:cTn>
                                        <p:tgtEl>
                                          <p:spTgt spid="4">
                                            <p:txEl>
                                              <p:pRg st="2" end="2"/>
                                            </p:txEl>
                                          </p:spTgt>
                                        </p:tgtEl>
                                        <p:attrNameLst>
                                          <p:attrName>style.visibility</p:attrName>
                                        </p:attrNameLst>
                                      </p:cBhvr>
                                      <p:to>
                                        <p:strVal val="visible"/>
                                      </p:to>
                                    </p:set>
                                    <p:anim calcmode="lin" valueType="num">
                                      <p:cBhvr>
                                        <p:cTn id="84" dur="2300" fill="hold"/>
                                        <p:tgtEl>
                                          <p:spTgt spid="4">
                                            <p:txEl>
                                              <p:pRg st="2" end="2"/>
                                            </p:txEl>
                                          </p:spTgt>
                                        </p:tgtEl>
                                        <p:attrNameLst>
                                          <p:attrName>ppt_w</p:attrName>
                                        </p:attrNameLst>
                                      </p:cBhvr>
                                      <p:tavLst>
                                        <p:tav tm="0">
                                          <p:val>
                                            <p:fltVal val="0"/>
                                          </p:val>
                                        </p:tav>
                                        <p:tav tm="100000">
                                          <p:val>
                                            <p:strVal val="#ppt_w"/>
                                          </p:val>
                                        </p:tav>
                                      </p:tavLst>
                                    </p:anim>
                                    <p:anim calcmode="lin" valueType="num">
                                      <p:cBhvr>
                                        <p:cTn id="85" dur="23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86" dur="2300"/>
                                        <p:tgtEl>
                                          <p:spTgt spid="4">
                                            <p:txEl>
                                              <p:pRg st="2" end="2"/>
                                            </p:txEl>
                                          </p:spTgt>
                                        </p:tgtEl>
                                      </p:cBhvr>
                                    </p:animEffect>
                                  </p:childTnLst>
                                </p:cTn>
                              </p:par>
                            </p:childTnLst>
                          </p:cTn>
                        </p:par>
                        <p:par>
                          <p:cTn id="87" fill="hold">
                            <p:stCondLst>
                              <p:cond delay="11200"/>
                            </p:stCondLst>
                            <p:childTnLst>
                              <p:par>
                                <p:cTn id="88" presetID="53" presetClass="entr" presetSubtype="16" fill="hold" nodeType="afterEffect">
                                  <p:stCondLst>
                                    <p:cond delay="0"/>
                                  </p:stCondLst>
                                  <p:childTnLst>
                                    <p:set>
                                      <p:cBhvr>
                                        <p:cTn id="89" dur="1" fill="hold">
                                          <p:stCondLst>
                                            <p:cond delay="0"/>
                                          </p:stCondLst>
                                        </p:cTn>
                                        <p:tgtEl>
                                          <p:spTgt spid="5"/>
                                        </p:tgtEl>
                                        <p:attrNameLst>
                                          <p:attrName>style.visibility</p:attrName>
                                        </p:attrNameLst>
                                      </p:cBhvr>
                                      <p:to>
                                        <p:strVal val="visible"/>
                                      </p:to>
                                    </p:set>
                                    <p:anim calcmode="lin" valueType="num">
                                      <p:cBhvr>
                                        <p:cTn id="90" dur="2000" fill="hold"/>
                                        <p:tgtEl>
                                          <p:spTgt spid="5"/>
                                        </p:tgtEl>
                                        <p:attrNameLst>
                                          <p:attrName>ppt_w</p:attrName>
                                        </p:attrNameLst>
                                      </p:cBhvr>
                                      <p:tavLst>
                                        <p:tav tm="0">
                                          <p:val>
                                            <p:fltVal val="0"/>
                                          </p:val>
                                        </p:tav>
                                        <p:tav tm="100000">
                                          <p:val>
                                            <p:strVal val="#ppt_w"/>
                                          </p:val>
                                        </p:tav>
                                      </p:tavLst>
                                    </p:anim>
                                    <p:anim calcmode="lin" valueType="num">
                                      <p:cBhvr>
                                        <p:cTn id="91" dur="2000" fill="hold"/>
                                        <p:tgtEl>
                                          <p:spTgt spid="5"/>
                                        </p:tgtEl>
                                        <p:attrNameLst>
                                          <p:attrName>ppt_h</p:attrName>
                                        </p:attrNameLst>
                                      </p:cBhvr>
                                      <p:tavLst>
                                        <p:tav tm="0">
                                          <p:val>
                                            <p:fltVal val="0"/>
                                          </p:val>
                                        </p:tav>
                                        <p:tav tm="100000">
                                          <p:val>
                                            <p:strVal val="#ppt_h"/>
                                          </p:val>
                                        </p:tav>
                                      </p:tavLst>
                                    </p:anim>
                                    <p:animEffect transition="in" filter="fade">
                                      <p:cBhvr>
                                        <p:cTn id="9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F88E1B-AEAE-4E5F-99FE-40D2E247A188}"/>
              </a:ext>
            </a:extLst>
          </p:cNvPr>
          <p:cNvSpPr>
            <a:spLocks noGrp="1"/>
          </p:cNvSpPr>
          <p:nvPr>
            <p:ph type="title"/>
          </p:nvPr>
        </p:nvSpPr>
        <p:spPr/>
        <p:txBody>
          <a:bodyPr/>
          <a:lstStyle/>
          <a:p>
            <a:r>
              <a:rPr lang="en-US" dirty="0"/>
              <a:t>How long do Valley fever symptoms last?</a:t>
            </a:r>
          </a:p>
        </p:txBody>
      </p:sp>
      <p:sp>
        <p:nvSpPr>
          <p:cNvPr id="5" name="Content Placeholder 4">
            <a:extLst>
              <a:ext uri="{FF2B5EF4-FFF2-40B4-BE49-F238E27FC236}">
                <a16:creationId xmlns:a16="http://schemas.microsoft.com/office/drawing/2014/main" id="{FC4EB4B6-0441-431F-82D8-F2801F1C8025}"/>
              </a:ext>
            </a:extLst>
          </p:cNvPr>
          <p:cNvSpPr>
            <a:spLocks noGrp="1"/>
          </p:cNvSpPr>
          <p:nvPr>
            <p:ph idx="1"/>
          </p:nvPr>
        </p:nvSpPr>
        <p:spPr>
          <a:xfrm>
            <a:off x="3869268" y="864108"/>
            <a:ext cx="7315200" cy="5208446"/>
          </a:xfrm>
        </p:spPr>
        <p:txBody>
          <a:bodyPr>
            <a:normAutofit lnSpcReduction="10000"/>
          </a:bodyPr>
          <a:lstStyle/>
          <a:p>
            <a:r>
              <a:rPr lang="en-US" sz="2400" b="1" dirty="0"/>
              <a:t>Valley fever can affect people in different ways. Some people may only have mild symptoms that get better on their own within a few weeks.</a:t>
            </a:r>
          </a:p>
          <a:p>
            <a:pPr marL="0" indent="0">
              <a:buNone/>
            </a:pPr>
            <a:endParaRPr lang="en-US" sz="1000" b="1" dirty="0"/>
          </a:p>
          <a:p>
            <a:r>
              <a:rPr lang="en-US" sz="2400" b="1" dirty="0"/>
              <a:t>Some symptoms, especially fatigue can take longer to go away and can last for several months</a:t>
            </a:r>
          </a:p>
          <a:p>
            <a:pPr marL="0" indent="0">
              <a:buNone/>
            </a:pPr>
            <a:endParaRPr lang="en-US" sz="1000" b="1" dirty="0"/>
          </a:p>
          <a:p>
            <a:r>
              <a:rPr lang="en-US" sz="2400" b="1" dirty="0"/>
              <a:t>In rare cases Valley fever can cause severe infections in the lungs or in other parts of the body including the brain, skin, bones or joints. This could lead to hospitalization and follow up medical care for months to years</a:t>
            </a:r>
          </a:p>
          <a:p>
            <a:pPr marL="0" indent="0">
              <a:buNone/>
            </a:pPr>
            <a:endParaRPr lang="en-US" sz="1100" b="1" dirty="0"/>
          </a:p>
          <a:p>
            <a:r>
              <a:rPr lang="en-US" sz="2400" b="1" dirty="0"/>
              <a:t> In very rare instances, severe Valley fever can be fatal</a:t>
            </a:r>
            <a:endParaRPr lang="en-US" b="1" dirty="0"/>
          </a:p>
        </p:txBody>
      </p:sp>
    </p:spTree>
    <p:extLst>
      <p:ext uri="{BB962C8B-B14F-4D97-AF65-F5344CB8AC3E}">
        <p14:creationId xmlns:p14="http://schemas.microsoft.com/office/powerpoint/2010/main" val="211137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grpId="1"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ox(in)">
                                      <p:cBhvr>
                                        <p:cTn id="14" dur="4000"/>
                                        <p:tgtEl>
                                          <p:spTgt spid="5">
                                            <p:txEl>
                                              <p:pRg st="0" end="0"/>
                                            </p:txEl>
                                          </p:spTgt>
                                        </p:tgtEl>
                                      </p:cBhvr>
                                    </p:animEffect>
                                  </p:childTnLst>
                                </p:cTn>
                              </p:par>
                            </p:childTnLst>
                          </p:cTn>
                        </p:par>
                        <p:par>
                          <p:cTn id="15" fill="hold">
                            <p:stCondLst>
                              <p:cond delay="4000"/>
                            </p:stCondLst>
                            <p:childTnLst>
                              <p:par>
                                <p:cTn id="16" presetID="4" presetClass="entr" presetSubtype="16" fill="hold" grpId="1" nodeType="after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box(in)">
                                      <p:cBhvr>
                                        <p:cTn id="18" dur="4100"/>
                                        <p:tgtEl>
                                          <p:spTgt spid="5">
                                            <p:txEl>
                                              <p:pRg st="2" end="2"/>
                                            </p:txEl>
                                          </p:spTgt>
                                        </p:tgtEl>
                                      </p:cBhvr>
                                    </p:animEffect>
                                  </p:childTnLst>
                                </p:cTn>
                              </p:par>
                            </p:childTnLst>
                          </p:cTn>
                        </p:par>
                        <p:par>
                          <p:cTn id="19" fill="hold">
                            <p:stCondLst>
                              <p:cond delay="8100"/>
                            </p:stCondLst>
                            <p:childTnLst>
                              <p:par>
                                <p:cTn id="20" presetID="4" presetClass="entr" presetSubtype="16" fill="hold" grpId="1" nodeType="after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box(in)">
                                      <p:cBhvr>
                                        <p:cTn id="22" dur="3500"/>
                                        <p:tgtEl>
                                          <p:spTgt spid="5">
                                            <p:txEl>
                                              <p:pRg st="4" end="4"/>
                                            </p:txEl>
                                          </p:spTgt>
                                        </p:tgtEl>
                                      </p:cBhvr>
                                    </p:animEffect>
                                  </p:childTnLst>
                                </p:cTn>
                              </p:par>
                            </p:childTnLst>
                          </p:cTn>
                        </p:par>
                        <p:par>
                          <p:cTn id="23" fill="hold">
                            <p:stCondLst>
                              <p:cond delay="11600"/>
                            </p:stCondLst>
                            <p:childTnLst>
                              <p:par>
                                <p:cTn id="24" presetID="4" presetClass="entr" presetSubtype="16" fill="hold" grpId="1" nodeType="after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Effect transition="in" filter="box(in)">
                                      <p:cBhvr>
                                        <p:cTn id="26" dur="28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166C1-8281-44E4-90FC-AD882BB26E03}"/>
              </a:ext>
            </a:extLst>
          </p:cNvPr>
          <p:cNvSpPr>
            <a:spLocks noGrp="1"/>
          </p:cNvSpPr>
          <p:nvPr>
            <p:ph type="title"/>
          </p:nvPr>
        </p:nvSpPr>
        <p:spPr/>
        <p:txBody>
          <a:bodyPr anchor="t"/>
          <a:lstStyle/>
          <a:p>
            <a:r>
              <a:rPr lang="en-US" dirty="0"/>
              <a:t>Who can get sick?</a:t>
            </a:r>
          </a:p>
        </p:txBody>
      </p:sp>
      <p:sp>
        <p:nvSpPr>
          <p:cNvPr id="3" name="Content Placeholder 2">
            <a:extLst>
              <a:ext uri="{FF2B5EF4-FFF2-40B4-BE49-F238E27FC236}">
                <a16:creationId xmlns:a16="http://schemas.microsoft.com/office/drawing/2014/main" id="{8240494E-9D07-47F7-A337-47ACA439A42F}"/>
              </a:ext>
            </a:extLst>
          </p:cNvPr>
          <p:cNvSpPr>
            <a:spLocks noGrp="1"/>
          </p:cNvSpPr>
          <p:nvPr>
            <p:ph idx="1"/>
          </p:nvPr>
        </p:nvSpPr>
        <p:spPr>
          <a:xfrm>
            <a:off x="3656896" y="701703"/>
            <a:ext cx="7315200" cy="1828799"/>
          </a:xfrm>
        </p:spPr>
        <p:txBody>
          <a:bodyPr>
            <a:normAutofit/>
          </a:bodyPr>
          <a:lstStyle/>
          <a:p>
            <a:r>
              <a:rPr lang="en-US" sz="2400" b="1" dirty="0"/>
              <a:t>Anyone!  Healthy adults to children</a:t>
            </a:r>
          </a:p>
          <a:p>
            <a:r>
              <a:rPr lang="en-US" sz="2400" b="1" dirty="0"/>
              <a:t>Living, working and even driving around outside in dust can put you at risk</a:t>
            </a:r>
          </a:p>
        </p:txBody>
      </p:sp>
      <p:sp>
        <p:nvSpPr>
          <p:cNvPr id="7" name="Title 1">
            <a:extLst>
              <a:ext uri="{FF2B5EF4-FFF2-40B4-BE49-F238E27FC236}">
                <a16:creationId xmlns:a16="http://schemas.microsoft.com/office/drawing/2014/main" id="{AF72F8A8-6A8D-432E-8F8F-A0AB78483C00}"/>
              </a:ext>
            </a:extLst>
          </p:cNvPr>
          <p:cNvSpPr txBox="1">
            <a:spLocks/>
          </p:cNvSpPr>
          <p:nvPr/>
        </p:nvSpPr>
        <p:spPr>
          <a:xfrm>
            <a:off x="162247" y="3429000"/>
            <a:ext cx="2834640" cy="237744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r>
              <a:rPr lang="en-US" dirty="0"/>
              <a:t>Are any people more likely to get very sick with Valley fever?</a:t>
            </a:r>
          </a:p>
        </p:txBody>
      </p:sp>
      <p:sp>
        <p:nvSpPr>
          <p:cNvPr id="8" name="Content Placeholder 2">
            <a:extLst>
              <a:ext uri="{FF2B5EF4-FFF2-40B4-BE49-F238E27FC236}">
                <a16:creationId xmlns:a16="http://schemas.microsoft.com/office/drawing/2014/main" id="{1EB0DC4D-08A9-42F3-8269-02A0B411A0C1}"/>
              </a:ext>
            </a:extLst>
          </p:cNvPr>
          <p:cNvSpPr txBox="1">
            <a:spLocks/>
          </p:cNvSpPr>
          <p:nvPr/>
        </p:nvSpPr>
        <p:spPr>
          <a:xfrm>
            <a:off x="3656896" y="2847535"/>
            <a:ext cx="7315200" cy="3540369"/>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r>
              <a:rPr lang="en-US" sz="2400" b="1" dirty="0"/>
              <a:t>Older adults (60+), pregnant women and people with diabetes</a:t>
            </a:r>
          </a:p>
          <a:p>
            <a:r>
              <a:rPr lang="en-US" sz="2400" b="1" dirty="0"/>
              <a:t>Certain racial/ethnic groups: African Americans and Filipinos</a:t>
            </a:r>
          </a:p>
          <a:p>
            <a:r>
              <a:rPr lang="en-US" sz="2400" b="1" dirty="0"/>
              <a:t>People with weakened immune systems: cancer, HIV, auto immune illnesses, chemotherapy or steroid treatment and organ transplants</a:t>
            </a:r>
          </a:p>
        </p:txBody>
      </p:sp>
    </p:spTree>
    <p:extLst>
      <p:ext uri="{BB962C8B-B14F-4D97-AF65-F5344CB8AC3E}">
        <p14:creationId xmlns:p14="http://schemas.microsoft.com/office/powerpoint/2010/main" val="86484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14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1700"/>
                                        <p:tgtEl>
                                          <p:spTgt spid="3">
                                            <p:txEl>
                                              <p:pRg st="0" end="0"/>
                                            </p:txEl>
                                          </p:spTgt>
                                        </p:tgtEl>
                                      </p:cBhvr>
                                    </p:animEffect>
                                  </p:childTnLst>
                                </p:cTn>
                              </p:par>
                            </p:childTnLst>
                          </p:cTn>
                        </p:par>
                        <p:par>
                          <p:cTn id="13" fill="hold">
                            <p:stCondLst>
                              <p:cond delay="1700"/>
                            </p:stCondLst>
                            <p:childTnLst>
                              <p:par>
                                <p:cTn id="14" presetID="22" presetClass="entr" presetSubtype="1"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2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wipe(up)">
                                      <p:cBhvr>
                                        <p:cTn id="26" dur="3100"/>
                                        <p:tgtEl>
                                          <p:spTgt spid="8">
                                            <p:txEl>
                                              <p:pRg st="0" end="0"/>
                                            </p:txEl>
                                          </p:spTgt>
                                        </p:tgtEl>
                                      </p:cBhvr>
                                    </p:animEffect>
                                  </p:childTnLst>
                                </p:cTn>
                              </p:par>
                            </p:childTnLst>
                          </p:cTn>
                        </p:par>
                        <p:par>
                          <p:cTn id="27" fill="hold">
                            <p:stCondLst>
                              <p:cond delay="3100"/>
                            </p:stCondLst>
                            <p:childTnLst>
                              <p:par>
                                <p:cTn id="28" presetID="22" presetClass="entr" presetSubtype="1" fill="hold" grpId="0" nodeType="afterEffect">
                                  <p:stCondLst>
                                    <p:cond delay="0"/>
                                  </p:stCondLst>
                                  <p:childTnLst>
                                    <p:set>
                                      <p:cBhvr>
                                        <p:cTn id="29" dur="1" fill="hold">
                                          <p:stCondLst>
                                            <p:cond delay="0"/>
                                          </p:stCondLst>
                                        </p:cTn>
                                        <p:tgtEl>
                                          <p:spTgt spid="8">
                                            <p:txEl>
                                              <p:pRg st="1" end="1"/>
                                            </p:txEl>
                                          </p:spTgt>
                                        </p:tgtEl>
                                        <p:attrNameLst>
                                          <p:attrName>style.visibility</p:attrName>
                                        </p:attrNameLst>
                                      </p:cBhvr>
                                      <p:to>
                                        <p:strVal val="visible"/>
                                      </p:to>
                                    </p:set>
                                    <p:animEffect transition="in" filter="wipe(up)">
                                      <p:cBhvr>
                                        <p:cTn id="30" dur="3100"/>
                                        <p:tgtEl>
                                          <p:spTgt spid="8">
                                            <p:txEl>
                                              <p:pRg st="1" end="1"/>
                                            </p:txEl>
                                          </p:spTgt>
                                        </p:tgtEl>
                                      </p:cBhvr>
                                    </p:animEffect>
                                  </p:childTnLst>
                                </p:cTn>
                              </p:par>
                            </p:childTnLst>
                          </p:cTn>
                        </p:par>
                        <p:par>
                          <p:cTn id="31" fill="hold">
                            <p:stCondLst>
                              <p:cond delay="6200"/>
                            </p:stCondLst>
                            <p:childTnLst>
                              <p:par>
                                <p:cTn id="32" presetID="22" presetClass="entr" presetSubtype="1" fill="hold" grpId="0" nodeType="afterEffect">
                                  <p:stCondLst>
                                    <p:cond delay="0"/>
                                  </p:stCondLst>
                                  <p:childTnLst>
                                    <p:set>
                                      <p:cBhvr>
                                        <p:cTn id="33" dur="1" fill="hold">
                                          <p:stCondLst>
                                            <p:cond delay="0"/>
                                          </p:stCondLst>
                                        </p:cTn>
                                        <p:tgtEl>
                                          <p:spTgt spid="8">
                                            <p:txEl>
                                              <p:pRg st="2" end="2"/>
                                            </p:txEl>
                                          </p:spTgt>
                                        </p:tgtEl>
                                        <p:attrNameLst>
                                          <p:attrName>style.visibility</p:attrName>
                                        </p:attrNameLst>
                                      </p:cBhvr>
                                      <p:to>
                                        <p:strVal val="visible"/>
                                      </p:to>
                                    </p:set>
                                    <p:animEffect transition="in" filter="wipe(up)">
                                      <p:cBhvr>
                                        <p:cTn id="34" dur="31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7" grpId="0"/>
      <p:bldP spid="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B5DF2-D0A1-451B-A1CD-B583159FECE8}"/>
              </a:ext>
            </a:extLst>
          </p:cNvPr>
          <p:cNvSpPr>
            <a:spLocks noGrp="1"/>
          </p:cNvSpPr>
          <p:nvPr>
            <p:ph type="title"/>
          </p:nvPr>
        </p:nvSpPr>
        <p:spPr/>
        <p:txBody>
          <a:bodyPr/>
          <a:lstStyle/>
          <a:p>
            <a:r>
              <a:rPr lang="en-US" dirty="0"/>
              <a:t>How is Valley fever </a:t>
            </a:r>
            <a:r>
              <a:rPr lang="en-US" u="sng" dirty="0"/>
              <a:t>diagnosed</a:t>
            </a:r>
            <a:r>
              <a:rPr lang="en-US" dirty="0"/>
              <a:t> and treated?</a:t>
            </a:r>
          </a:p>
        </p:txBody>
      </p:sp>
      <p:sp>
        <p:nvSpPr>
          <p:cNvPr id="3" name="Content Placeholder 2">
            <a:extLst>
              <a:ext uri="{FF2B5EF4-FFF2-40B4-BE49-F238E27FC236}">
                <a16:creationId xmlns:a16="http://schemas.microsoft.com/office/drawing/2014/main" id="{A33E2FB6-69FE-4AE7-932C-B3D1EDFE1248}"/>
              </a:ext>
            </a:extLst>
          </p:cNvPr>
          <p:cNvSpPr>
            <a:spLocks noGrp="1"/>
          </p:cNvSpPr>
          <p:nvPr>
            <p:ph idx="1"/>
          </p:nvPr>
        </p:nvSpPr>
        <p:spPr>
          <a:xfrm>
            <a:off x="3857545" y="780874"/>
            <a:ext cx="7315200" cy="5287107"/>
          </a:xfrm>
        </p:spPr>
        <p:txBody>
          <a:bodyPr>
            <a:normAutofit/>
          </a:bodyPr>
          <a:lstStyle/>
          <a:p>
            <a:pPr marL="0" indent="0">
              <a:spcBef>
                <a:spcPts val="0"/>
              </a:spcBef>
              <a:buNone/>
            </a:pPr>
            <a:r>
              <a:rPr lang="en-US" sz="2400" b="1" dirty="0"/>
              <a:t>Valley fever can be diagnosed with a blood test or other laboratory test. </a:t>
            </a:r>
          </a:p>
          <a:p>
            <a:pPr marL="0" indent="0">
              <a:spcBef>
                <a:spcPts val="0"/>
              </a:spcBef>
              <a:buNone/>
            </a:pPr>
            <a:endParaRPr lang="en-US" sz="2400" b="1" dirty="0"/>
          </a:p>
          <a:p>
            <a:pPr>
              <a:spcBef>
                <a:spcPts val="0"/>
              </a:spcBef>
            </a:pPr>
            <a:r>
              <a:rPr lang="en-US" sz="2400" b="1" dirty="0"/>
              <a:t>It is </a:t>
            </a:r>
            <a:r>
              <a:rPr lang="en-US" sz="2400" b="1" u="sng" dirty="0"/>
              <a:t>very important </a:t>
            </a:r>
            <a:r>
              <a:rPr lang="en-US" sz="2400" b="1" dirty="0"/>
              <a:t>that you report symptoms that might be Valley fever as soon as you suspect it, so that a doctor can evaluate you</a:t>
            </a:r>
          </a:p>
          <a:p>
            <a:pPr marL="0" indent="0">
              <a:spcBef>
                <a:spcPts val="0"/>
              </a:spcBef>
              <a:buNone/>
            </a:pPr>
            <a:endParaRPr lang="en-US" sz="2100" b="1" dirty="0"/>
          </a:p>
          <a:p>
            <a:pPr>
              <a:spcBef>
                <a:spcPts val="0"/>
              </a:spcBef>
            </a:pPr>
            <a:r>
              <a:rPr lang="en-US" sz="2400" b="1" dirty="0"/>
              <a:t>Be sure to tell your doctor if, in the month before you got sick, you were in an area where Valley fever has been reported and if you were exposed to dirt or dust in that area (you were at a worksite where digging was occurring or if you were outdoors during a dust storm)</a:t>
            </a:r>
          </a:p>
          <a:p>
            <a:pPr marL="0" indent="0">
              <a:spcBef>
                <a:spcPts val="0"/>
              </a:spcBef>
              <a:buNone/>
            </a:pPr>
            <a:endParaRPr lang="en-US" sz="2100" b="1" dirty="0"/>
          </a:p>
          <a:p>
            <a:pPr>
              <a:spcBef>
                <a:spcPts val="0"/>
              </a:spcBef>
            </a:pPr>
            <a:r>
              <a:rPr lang="en-US" sz="2400" b="1" dirty="0"/>
              <a:t>Your doctor will consider a number of factors when deciding if you need testing, treatment or neither</a:t>
            </a:r>
          </a:p>
          <a:p>
            <a:pPr marL="0" indent="0">
              <a:spcBef>
                <a:spcPts val="0"/>
              </a:spcBef>
              <a:buNone/>
            </a:pPr>
            <a:endParaRPr lang="en-US" sz="2100" b="1" dirty="0"/>
          </a:p>
        </p:txBody>
      </p:sp>
    </p:spTree>
    <p:extLst>
      <p:ext uri="{BB962C8B-B14F-4D97-AF65-F5344CB8AC3E}">
        <p14:creationId xmlns:p14="http://schemas.microsoft.com/office/powerpoint/2010/main" val="421697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1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8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8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5" fill="hold">
                            <p:stCondLst>
                              <p:cond delay="2900"/>
                            </p:stCondLst>
                            <p:childTnLst>
                              <p:par>
                                <p:cTn id="16" presetID="2" presetClass="entr" presetSubtype="4" fill="hold" grpId="0" nodeType="afterEffect">
                                  <p:stCondLst>
                                    <p:cond delay="500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2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2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0" fill="hold">
                            <p:stCondLst>
                              <p:cond delay="10400"/>
                            </p:stCondLst>
                            <p:childTnLst>
                              <p:par>
                                <p:cTn id="21" presetID="2" presetClass="entr" presetSubtype="4" fill="hold" grpId="0" nodeType="afterEffect">
                                  <p:stCondLst>
                                    <p:cond delay="500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34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34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25" fill="hold">
                            <p:stCondLst>
                              <p:cond delay="18800"/>
                            </p:stCondLst>
                            <p:childTnLst>
                              <p:par>
                                <p:cTn id="26" presetID="2" presetClass="entr" presetSubtype="4" fill="hold" grpId="0" nodeType="afterEffect">
                                  <p:stCondLst>
                                    <p:cond delay="500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additive="base">
                                        <p:cTn id="28" dur="27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9" dur="27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B5DF2-D0A1-451B-A1CD-B583159FECE8}"/>
              </a:ext>
            </a:extLst>
          </p:cNvPr>
          <p:cNvSpPr>
            <a:spLocks noGrp="1"/>
          </p:cNvSpPr>
          <p:nvPr>
            <p:ph type="title"/>
          </p:nvPr>
        </p:nvSpPr>
        <p:spPr/>
        <p:txBody>
          <a:bodyPr/>
          <a:lstStyle/>
          <a:p>
            <a:r>
              <a:rPr lang="en-US" dirty="0"/>
              <a:t>How is Valley fever diagnosed and </a:t>
            </a:r>
            <a:r>
              <a:rPr lang="en-US" u="sng" dirty="0"/>
              <a:t>treated</a:t>
            </a:r>
            <a:r>
              <a:rPr lang="en-US" dirty="0"/>
              <a:t>?</a:t>
            </a:r>
          </a:p>
        </p:txBody>
      </p:sp>
      <p:sp>
        <p:nvSpPr>
          <p:cNvPr id="3" name="Content Placeholder 2">
            <a:extLst>
              <a:ext uri="{FF2B5EF4-FFF2-40B4-BE49-F238E27FC236}">
                <a16:creationId xmlns:a16="http://schemas.microsoft.com/office/drawing/2014/main" id="{A33E2FB6-69FE-4AE7-932C-B3D1EDFE1248}"/>
              </a:ext>
            </a:extLst>
          </p:cNvPr>
          <p:cNvSpPr>
            <a:spLocks noGrp="1"/>
          </p:cNvSpPr>
          <p:nvPr>
            <p:ph idx="1"/>
          </p:nvPr>
        </p:nvSpPr>
        <p:spPr>
          <a:xfrm>
            <a:off x="3869268" y="703385"/>
            <a:ext cx="7315200" cy="5404337"/>
          </a:xfrm>
        </p:spPr>
        <p:txBody>
          <a:bodyPr>
            <a:normAutofit/>
          </a:bodyPr>
          <a:lstStyle/>
          <a:p>
            <a:pPr marL="0" indent="0">
              <a:spcBef>
                <a:spcPts val="0"/>
              </a:spcBef>
              <a:buNone/>
            </a:pPr>
            <a:endParaRPr lang="en-US" sz="2100" b="1" dirty="0"/>
          </a:p>
          <a:p>
            <a:pPr>
              <a:spcBef>
                <a:spcPts val="0"/>
              </a:spcBef>
            </a:pPr>
            <a:r>
              <a:rPr lang="en-US" sz="2400" b="1" dirty="0"/>
              <a:t>Some people will get better without treatment because their bodies will fight off the infection naturally</a:t>
            </a:r>
          </a:p>
          <a:p>
            <a:pPr marL="0" indent="0">
              <a:spcBef>
                <a:spcPts val="0"/>
              </a:spcBef>
              <a:buNone/>
            </a:pPr>
            <a:endParaRPr lang="en-US" sz="2400" b="1" dirty="0"/>
          </a:p>
          <a:p>
            <a:pPr marL="0" indent="0">
              <a:spcBef>
                <a:spcPts val="0"/>
              </a:spcBef>
              <a:buNone/>
            </a:pPr>
            <a:endParaRPr lang="en-US" sz="2100" b="1" dirty="0"/>
          </a:p>
          <a:p>
            <a:pPr>
              <a:spcBef>
                <a:spcPts val="0"/>
              </a:spcBef>
            </a:pPr>
            <a:r>
              <a:rPr lang="en-US" sz="2400" b="1" dirty="0"/>
              <a:t>Antifungal medications used to treat Valley fever will be given and may need to be taken for months or even years</a:t>
            </a:r>
          </a:p>
          <a:p>
            <a:pPr marL="0" indent="0">
              <a:spcBef>
                <a:spcPts val="0"/>
              </a:spcBef>
              <a:buNone/>
            </a:pPr>
            <a:endParaRPr lang="en-US" sz="2400" b="1" dirty="0"/>
          </a:p>
          <a:p>
            <a:pPr marL="0" indent="0">
              <a:spcBef>
                <a:spcPts val="0"/>
              </a:spcBef>
              <a:buNone/>
            </a:pPr>
            <a:endParaRPr lang="en-US" sz="2100" b="1" dirty="0"/>
          </a:p>
          <a:p>
            <a:pPr>
              <a:spcBef>
                <a:spcPts val="0"/>
              </a:spcBef>
            </a:pPr>
            <a:r>
              <a:rPr lang="en-US" sz="2400" b="1" dirty="0"/>
              <a:t>Not everyone with Valley fever needs to take these medications</a:t>
            </a:r>
          </a:p>
        </p:txBody>
      </p:sp>
    </p:spTree>
    <p:extLst>
      <p:ext uri="{BB962C8B-B14F-4D97-AF65-F5344CB8AC3E}">
        <p14:creationId xmlns:p14="http://schemas.microsoft.com/office/powerpoint/2010/main" val="222837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par>
                          <p:cTn id="15" fill="hold">
                            <p:stCondLst>
                              <p:cond delay="500"/>
                            </p:stCondLst>
                            <p:childTnLst>
                              <p:par>
                                <p:cTn id="16" presetID="16" presetClass="entr" presetSubtype="21" fill="hold" grpId="0" nodeType="afterEffect">
                                  <p:stCondLst>
                                    <p:cond delay="500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par>
                          <p:cTn id="19" fill="hold">
                            <p:stCondLst>
                              <p:cond delay="6000"/>
                            </p:stCondLst>
                            <p:childTnLst>
                              <p:par>
                                <p:cTn id="20" presetID="16" presetClass="entr" presetSubtype="21" fill="hold" grpId="0" nodeType="afterEffect">
                                  <p:stCondLst>
                                    <p:cond delay="500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D68D4B0-5DB0-4C47-BF03-2ED6EA535845}"/>
              </a:ext>
            </a:extLst>
          </p:cNvPr>
          <p:cNvSpPr>
            <a:spLocks noGrp="1"/>
          </p:cNvSpPr>
          <p:nvPr>
            <p:ph type="title"/>
          </p:nvPr>
        </p:nvSpPr>
        <p:spPr/>
        <p:txBody>
          <a:bodyPr/>
          <a:lstStyle/>
          <a:p>
            <a:r>
              <a:rPr lang="en-US" dirty="0"/>
              <a:t>How do you know if the fungus is present in the soil?</a:t>
            </a:r>
          </a:p>
        </p:txBody>
      </p:sp>
      <p:sp>
        <p:nvSpPr>
          <p:cNvPr id="8" name="Content Placeholder 7">
            <a:extLst>
              <a:ext uri="{FF2B5EF4-FFF2-40B4-BE49-F238E27FC236}">
                <a16:creationId xmlns:a16="http://schemas.microsoft.com/office/drawing/2014/main" id="{34CA8165-CF9C-48EC-AC16-658AB551D858}"/>
              </a:ext>
            </a:extLst>
          </p:cNvPr>
          <p:cNvSpPr>
            <a:spLocks noGrp="1"/>
          </p:cNvSpPr>
          <p:nvPr>
            <p:ph idx="1"/>
          </p:nvPr>
        </p:nvSpPr>
        <p:spPr/>
        <p:txBody>
          <a:bodyPr>
            <a:normAutofit/>
          </a:bodyPr>
          <a:lstStyle/>
          <a:p>
            <a:r>
              <a:rPr lang="en-US" sz="2400" b="1" dirty="0"/>
              <a:t>Fungus in the soil is too small to see. There is no reliable way to test the dirt around a worksite.</a:t>
            </a:r>
          </a:p>
          <a:p>
            <a:pPr marL="0" indent="0">
              <a:buNone/>
            </a:pPr>
            <a:endParaRPr lang="en-US" sz="2400" b="1" dirty="0"/>
          </a:p>
          <a:p>
            <a:r>
              <a:rPr lang="en-US" sz="2400" b="1" dirty="0"/>
              <a:t>Valley fever is most common in the Central Valley and Central Coast</a:t>
            </a:r>
          </a:p>
          <a:p>
            <a:pPr marL="0" indent="0">
              <a:buNone/>
            </a:pPr>
            <a:endParaRPr lang="en-US" sz="2400" b="1" dirty="0"/>
          </a:p>
          <a:p>
            <a:r>
              <a:rPr lang="en-US" sz="2400" b="1" dirty="0"/>
              <a:t>Best practice is to prevent dust form getting in the air on all jobsites</a:t>
            </a:r>
          </a:p>
        </p:txBody>
      </p:sp>
    </p:spTree>
    <p:extLst>
      <p:ext uri="{BB962C8B-B14F-4D97-AF65-F5344CB8AC3E}">
        <p14:creationId xmlns:p14="http://schemas.microsoft.com/office/powerpoint/2010/main" val="4140307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200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1000"/>
                                        <p:tgtEl>
                                          <p:spTgt spid="8">
                                            <p:txEl>
                                              <p:pRg st="2" end="2"/>
                                            </p:txEl>
                                          </p:spTgt>
                                        </p:tgtEl>
                                      </p:cBhvr>
                                    </p:animEffect>
                                    <p:anim calcmode="lin" valueType="num">
                                      <p:cBhvr>
                                        <p:cTn id="2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4000"/>
                            </p:stCondLst>
                            <p:childTnLst>
                              <p:par>
                                <p:cTn id="24" presetID="42" presetClass="entr" presetSubtype="0" fill="hold" grpId="0" nodeType="afterEffect">
                                  <p:stCondLst>
                                    <p:cond delay="2000"/>
                                  </p:stCondLst>
                                  <p:childTnLst>
                                    <p:set>
                                      <p:cBhvr>
                                        <p:cTn id="25" dur="1" fill="hold">
                                          <p:stCondLst>
                                            <p:cond delay="0"/>
                                          </p:stCondLst>
                                        </p:cTn>
                                        <p:tgtEl>
                                          <p:spTgt spid="8">
                                            <p:txEl>
                                              <p:pRg st="4" end="4"/>
                                            </p:txEl>
                                          </p:spTgt>
                                        </p:tgtEl>
                                        <p:attrNameLst>
                                          <p:attrName>style.visibility</p:attrName>
                                        </p:attrNameLst>
                                      </p:cBhvr>
                                      <p:to>
                                        <p:strVal val="visible"/>
                                      </p:to>
                                    </p:set>
                                    <p:animEffect transition="in" filter="fade">
                                      <p:cBhvr>
                                        <p:cTn id="26" dur="1000"/>
                                        <p:tgtEl>
                                          <p:spTgt spid="8">
                                            <p:txEl>
                                              <p:pRg st="4" end="4"/>
                                            </p:txEl>
                                          </p:spTgt>
                                        </p:tgtEl>
                                      </p:cBhvr>
                                    </p:animEffect>
                                    <p:anim calcmode="lin" valueType="num">
                                      <p:cBhvr>
                                        <p:cTn id="27"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uiExpand="1" build="p"/>
    </p:bldLst>
  </p:timing>
</p:sld>
</file>

<file path=ppt/theme/theme1.xml><?xml version="1.0" encoding="utf-8"?>
<a:theme xmlns:a="http://schemas.openxmlformats.org/drawingml/2006/main" name="Fra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25285</TotalTime>
  <Words>1250</Words>
  <Application>Microsoft Office PowerPoint</Application>
  <PresentationFormat>Widescreen</PresentationFormat>
  <Paragraphs>120</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Corbel</vt:lpstr>
      <vt:lpstr>Wingdings 2</vt:lpstr>
      <vt:lpstr>Frame</vt:lpstr>
      <vt:lpstr>PowerPoint Presentation</vt:lpstr>
      <vt:lpstr>Per AB 203 this training is required for employees working in the following California counties…</vt:lpstr>
      <vt:lpstr>What do you already know about Valley fever?</vt:lpstr>
      <vt:lpstr>What are some symptoms of Valley fever?</vt:lpstr>
      <vt:lpstr>How long do Valley fever symptoms last?</vt:lpstr>
      <vt:lpstr>Who can get sick?</vt:lpstr>
      <vt:lpstr>How is Valley fever diagnosed and treated?</vt:lpstr>
      <vt:lpstr>How is Valley fever diagnosed and treated?</vt:lpstr>
      <vt:lpstr>How do you know if the fungus is present in the soil?</vt:lpstr>
      <vt:lpstr>This map shows where people who had Valley fever lived, not where they worked.</vt:lpstr>
      <vt:lpstr>What are some things we can do to prevent worker exposure to the Valley fever fungus?</vt:lpstr>
      <vt:lpstr>What are some things we can do to prevent worker exposure to the Valley fever fungus?</vt:lpstr>
      <vt:lpstr>Scenario</vt:lpstr>
      <vt:lpstr>What went right in the Scenario ?</vt:lpstr>
      <vt:lpstr>What could have been done to prevent the surveyor from possible exposure to Valley fever? </vt:lpstr>
      <vt:lpstr>What can workers do if they are concerned about Valley fever?</vt:lpstr>
      <vt:lpstr>Thank you for your time!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Giacalone, Justine</dc:creator>
  <cp:lastModifiedBy>David A Alamillo</cp:lastModifiedBy>
  <cp:revision>47</cp:revision>
  <dcterms:created xsi:type="dcterms:W3CDTF">2020-05-19T19:49:03Z</dcterms:created>
  <dcterms:modified xsi:type="dcterms:W3CDTF">2020-08-24T22:41:31Z</dcterms:modified>
</cp:coreProperties>
</file>