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37" r:id="rId1"/>
  </p:sldMasterIdLst>
  <p:notesMasterIdLst>
    <p:notesMasterId r:id="rId32"/>
  </p:notesMasterIdLst>
  <p:handoutMasterIdLst>
    <p:handoutMasterId r:id="rId33"/>
  </p:handoutMasterIdLst>
  <p:sldIdLst>
    <p:sldId id="347" r:id="rId2"/>
    <p:sldId id="345" r:id="rId3"/>
    <p:sldId id="342" r:id="rId4"/>
    <p:sldId id="327" r:id="rId5"/>
    <p:sldId id="362" r:id="rId6"/>
    <p:sldId id="331" r:id="rId7"/>
    <p:sldId id="333" r:id="rId8"/>
    <p:sldId id="334" r:id="rId9"/>
    <p:sldId id="335" r:id="rId10"/>
    <p:sldId id="336" r:id="rId11"/>
    <p:sldId id="337" r:id="rId12"/>
    <p:sldId id="349" r:id="rId13"/>
    <p:sldId id="351" r:id="rId14"/>
    <p:sldId id="352" r:id="rId15"/>
    <p:sldId id="353" r:id="rId16"/>
    <p:sldId id="354" r:id="rId17"/>
    <p:sldId id="355" r:id="rId18"/>
    <p:sldId id="356" r:id="rId19"/>
    <p:sldId id="358" r:id="rId20"/>
    <p:sldId id="360" r:id="rId21"/>
    <p:sldId id="359" r:id="rId22"/>
    <p:sldId id="357" r:id="rId23"/>
    <p:sldId id="332" r:id="rId24"/>
    <p:sldId id="329" r:id="rId25"/>
    <p:sldId id="330" r:id="rId26"/>
    <p:sldId id="338" r:id="rId27"/>
    <p:sldId id="340" r:id="rId28"/>
    <p:sldId id="339" r:id="rId29"/>
    <p:sldId id="341" r:id="rId30"/>
    <p:sldId id="328"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32">
          <p15:clr>
            <a:srgbClr val="A4A3A4"/>
          </p15:clr>
        </p15:guide>
        <p15:guide id="3" orient="horz" pos="1632">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Corlett" initials="JC"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5A2"/>
    <a:srgbClr val="8EC73E"/>
    <a:srgbClr val="EA342A"/>
    <a:srgbClr val="F49201"/>
    <a:srgbClr val="FAB033"/>
    <a:srgbClr val="059FE3"/>
    <a:srgbClr val="009854"/>
    <a:srgbClr val="FB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42" d="100"/>
          <a:sy n="142" d="100"/>
        </p:scale>
        <p:origin x="714" y="126"/>
      </p:cViewPr>
      <p:guideLst>
        <p:guide orient="horz" pos="1728"/>
        <p:guide pos="2832"/>
        <p:guide orient="horz" pos="1632"/>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B5A8EF0-72A8-4725-8C8A-52AB5BCC1667}" type="datetime1">
              <a:rPr lang="en-US" altLang="en-US"/>
              <a:pPr/>
              <a:t>12/20/2019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charset="0"/>
                <a:ea typeface="ヒラギノ角ゴ ProN W3" charset="0"/>
                <a:cs typeface="ヒラギノ角ゴ ProN W3" charset="0"/>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523762B-D888-4B80-9AC5-CC752137C00E}" type="slidenum">
              <a:rPr lang="en-US" altLang="en-US"/>
              <a:pPr/>
              <a:t>‹#›</a:t>
            </a:fld>
            <a:endParaRPr lang="en-US" altLang="en-US"/>
          </a:p>
        </p:txBody>
      </p:sp>
    </p:spTree>
    <p:extLst>
      <p:ext uri="{BB962C8B-B14F-4D97-AF65-F5344CB8AC3E}">
        <p14:creationId xmlns:p14="http://schemas.microsoft.com/office/powerpoint/2010/main" val="2528092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040760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Arial" charset="0"/>
        <a:ea typeface="MS PGothic" panose="020B0600070205080204" pitchFamily="34"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98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426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283AF-783A-40E8-928D-206E6C6DD0ED}" type="slidenum">
              <a:rPr lang="en-US" smtClean="0"/>
              <a:t>12</a:t>
            </a:fld>
            <a:endParaRPr lang="en-US"/>
          </a:p>
        </p:txBody>
      </p:sp>
    </p:spTree>
    <p:extLst>
      <p:ext uri="{BB962C8B-B14F-4D97-AF65-F5344CB8AC3E}">
        <p14:creationId xmlns:p14="http://schemas.microsoft.com/office/powerpoint/2010/main" val="56301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283AF-783A-40E8-928D-206E6C6DD0ED}" type="slidenum">
              <a:rPr lang="en-US" smtClean="0"/>
              <a:t>13</a:t>
            </a:fld>
            <a:endParaRPr lang="en-US"/>
          </a:p>
        </p:txBody>
      </p:sp>
    </p:spTree>
    <p:extLst>
      <p:ext uri="{BB962C8B-B14F-4D97-AF65-F5344CB8AC3E}">
        <p14:creationId xmlns:p14="http://schemas.microsoft.com/office/powerpoint/2010/main" val="159921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283AF-783A-40E8-928D-206E6C6DD0E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0390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283AF-783A-40E8-928D-206E6C6DD0E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8536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4537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353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1809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6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3" y="4738688"/>
            <a:ext cx="571500"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icture Placeholder 10"/>
          <p:cNvSpPr>
            <a:spLocks noGrp="1"/>
          </p:cNvSpPr>
          <p:nvPr>
            <p:ph type="pic" sz="quarter" idx="10"/>
          </p:nvPr>
        </p:nvSpPr>
        <p:spPr>
          <a:xfrm>
            <a:off x="0" y="0"/>
            <a:ext cx="9144000" cy="5143500"/>
          </a:xfrm>
        </p:spPr>
        <p:txBody>
          <a:bodyPr lIns="457200" tIns="2514600" rtlCol="0" anchor="ctr">
            <a:normAutofit/>
          </a:bodyPr>
          <a:lstStyle>
            <a:lvl1pPr marL="0" indent="0">
              <a:buFontTx/>
              <a:buNone/>
              <a:defRPr>
                <a:solidFill>
                  <a:schemeClr val="tx2">
                    <a:lumMod val="65000"/>
                  </a:schemeClr>
                </a:solidFill>
              </a:defRPr>
            </a:lvl1pPr>
          </a:lstStyle>
          <a:p>
            <a:pPr lvl="0"/>
            <a:endParaRPr lang="en-US" noProof="0" dirty="0"/>
          </a:p>
        </p:txBody>
      </p:sp>
      <p:sp>
        <p:nvSpPr>
          <p:cNvPr id="2" name="Title 1"/>
          <p:cNvSpPr>
            <a:spLocks noGrp="1"/>
          </p:cNvSpPr>
          <p:nvPr>
            <p:ph type="ctrTitle"/>
          </p:nvPr>
        </p:nvSpPr>
        <p:spPr>
          <a:xfrm>
            <a:off x="0" y="1796997"/>
            <a:ext cx="9144000" cy="461665"/>
          </a:xfrm>
          <a:prstGeom prst="rect">
            <a:avLst/>
          </a:prstGeom>
          <a:noFill/>
        </p:spPr>
        <p:txBody>
          <a:bodyPr lIns="457200" rIns="457200" bIns="0"/>
          <a:lstStyle>
            <a:lvl1pPr>
              <a:defRPr sz="3000" b="0" i="0" baseline="0">
                <a:solidFill>
                  <a:schemeClr val="tx2"/>
                </a:solidFill>
                <a:latin typeface="Arial"/>
                <a:cs typeface="Kievit Offc Pro Medium"/>
              </a:defRPr>
            </a:lvl1pPr>
          </a:lstStyle>
          <a:p>
            <a:r>
              <a:rPr lang="en-US" dirty="0"/>
              <a:t>Click to edit Master title style</a:t>
            </a:r>
          </a:p>
        </p:txBody>
      </p:sp>
    </p:spTree>
    <p:extLst>
      <p:ext uri="{BB962C8B-B14F-4D97-AF65-F5344CB8AC3E}">
        <p14:creationId xmlns:p14="http://schemas.microsoft.com/office/powerpoint/2010/main" val="366174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3379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515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12/20/2019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1913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1201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897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961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12/20/2019</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7064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12/20/2019</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5367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723519"/>
            <a:ext cx="5797296" cy="89154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smtClean="0"/>
              <a:t>12/20/2019</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14808925"/>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3957" r:id="rId12"/>
    <p:sldLayoutId id="2147483958" r:id="rId13"/>
  </p:sldLayoutIdLst>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oehha.ca.gov/calenviroscreen/report/calenviroscreen-3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omet-planner-cdfahs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leap@yahoo.com" TargetMode="External"/><Relationship Id="rId2" Type="http://schemas.openxmlformats.org/officeDocument/2006/relationships/hyperlink" Target="mailto:valperez@ucanr.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221519"/>
            <a:ext cx="1143000" cy="8992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8960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465" y="4411217"/>
            <a:ext cx="1362307" cy="7263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2424"/>
            <a:ext cx="749401" cy="92518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25" y="4259971"/>
            <a:ext cx="877640" cy="877640"/>
          </a:xfrm>
          <a:prstGeom prst="rect">
            <a:avLst/>
          </a:prstGeom>
        </p:spPr>
      </p:pic>
      <p:sp>
        <p:nvSpPr>
          <p:cNvPr id="10" name="TextBox 9"/>
          <p:cNvSpPr txBox="1"/>
          <p:nvPr/>
        </p:nvSpPr>
        <p:spPr>
          <a:xfrm>
            <a:off x="1485900" y="2293162"/>
            <a:ext cx="6172200" cy="1569660"/>
          </a:xfrm>
          <a:prstGeom prst="rect">
            <a:avLst/>
          </a:prstGeom>
          <a:noFill/>
        </p:spPr>
        <p:txBody>
          <a:bodyPr wrap="square" rtlCol="0">
            <a:spAutoFit/>
          </a:bodyPr>
          <a:lstStyle/>
          <a:p>
            <a:pPr algn="ctr"/>
            <a:r>
              <a:rPr lang="en-US" sz="3200" dirty="0"/>
              <a:t>2020 </a:t>
            </a:r>
            <a:r>
              <a:rPr lang="zh-CN" altLang="en-US" sz="3200" dirty="0"/>
              <a:t>健康土壤奖励计划</a:t>
            </a:r>
            <a:endParaRPr lang="en-US" sz="3200" dirty="0"/>
          </a:p>
          <a:p>
            <a:pPr algn="ctr"/>
            <a:r>
              <a:rPr lang="en-US" sz="3200" dirty="0"/>
              <a:t>&amp; </a:t>
            </a:r>
          </a:p>
          <a:p>
            <a:pPr algn="ctr"/>
            <a:r>
              <a:rPr lang="zh-CN" altLang="en-US" sz="3200" dirty="0"/>
              <a:t>示范工程</a:t>
            </a:r>
            <a:endParaRPr lang="en-US" sz="3200" dirty="0"/>
          </a:p>
        </p:txBody>
      </p:sp>
    </p:spTree>
    <p:extLst>
      <p:ext uri="{BB962C8B-B14F-4D97-AF65-F5344CB8AC3E}">
        <p14:creationId xmlns:p14="http://schemas.microsoft.com/office/powerpoint/2010/main" val="129894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38150"/>
            <a:ext cx="7239000" cy="857250"/>
          </a:xfrm>
        </p:spPr>
        <p:txBody>
          <a:bodyPr>
            <a:normAutofit fontScale="90000"/>
          </a:bodyPr>
          <a:lstStyle/>
          <a:p>
            <a:r>
              <a:rPr lang="en-US" altLang="zh-CN" sz="2700" dirty="0">
                <a:solidFill>
                  <a:srgbClr val="434343"/>
                </a:solidFill>
                <a:latin typeface="Arial" panose="020B0604020202020204" pitchFamily="34" charset="0"/>
              </a:rPr>
              <a:t>HSP</a:t>
            </a:r>
            <a:r>
              <a:rPr lang="zh-CN" altLang="en-US" sz="2700" dirty="0">
                <a:solidFill>
                  <a:srgbClr val="434343"/>
                </a:solidFill>
                <a:latin typeface="Arial" panose="020B0604020202020204" pitchFamily="34" charset="0"/>
              </a:rPr>
              <a:t>农业管理实践</a:t>
            </a:r>
            <a:br>
              <a:rPr lang="en-US" dirty="0"/>
            </a:br>
            <a:r>
              <a:rPr lang="zh-CN" altLang="en-US" u="sng" dirty="0">
                <a:solidFill>
                  <a:srgbClr val="434343"/>
                </a:solidFill>
                <a:latin typeface="Arial" panose="020B0604020202020204" pitchFamily="34" charset="0"/>
              </a:rPr>
              <a:t>牧草地</a:t>
            </a:r>
            <a:endParaRPr lang="en-US" u="sng" dirty="0"/>
          </a:p>
        </p:txBody>
      </p:sp>
      <p:sp>
        <p:nvSpPr>
          <p:cNvPr id="3" name="Content Placeholder 2"/>
          <p:cNvSpPr>
            <a:spLocks noGrp="1"/>
          </p:cNvSpPr>
          <p:nvPr>
            <p:ph idx="4294967295"/>
          </p:nvPr>
        </p:nvSpPr>
        <p:spPr>
          <a:xfrm>
            <a:off x="914400" y="1809750"/>
            <a:ext cx="7239000" cy="1905000"/>
          </a:xfrm>
        </p:spPr>
        <p:txBody>
          <a:bodyPr>
            <a:normAutofit/>
          </a:bodyPr>
          <a:lstStyle/>
          <a:p>
            <a:r>
              <a:rPr lang="zh-CN" altLang="en-US" sz="1800" dirty="0"/>
              <a:t>草地施用腐肥</a:t>
            </a:r>
            <a:endParaRPr lang="en-US" altLang="zh-CN" sz="1800" dirty="0"/>
          </a:p>
          <a:p>
            <a:r>
              <a:rPr lang="zh-CN" altLang="en-US" sz="1800" dirty="0"/>
              <a:t>控制放牧</a:t>
            </a:r>
            <a:endParaRPr lang="en-US" altLang="zh-CN" sz="1800" dirty="0"/>
          </a:p>
          <a:p>
            <a:r>
              <a:rPr lang="zh-CN" altLang="en-US" sz="1800" dirty="0"/>
              <a:t>牧场植物</a:t>
            </a:r>
            <a:endParaRPr lang="en-US" altLang="zh-CN" sz="1800" dirty="0"/>
          </a:p>
          <a:p>
            <a:r>
              <a:rPr lang="zh-CN" altLang="en-US" sz="1800" dirty="0"/>
              <a:t>森林和放牧相结合</a:t>
            </a:r>
            <a:endParaRPr lang="en-US" sz="1800" dirty="0"/>
          </a:p>
        </p:txBody>
      </p:sp>
    </p:spTree>
    <p:extLst>
      <p:ext uri="{BB962C8B-B14F-4D97-AF65-F5344CB8AC3E}">
        <p14:creationId xmlns:p14="http://schemas.microsoft.com/office/powerpoint/2010/main" val="279203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209550"/>
            <a:ext cx="5797296" cy="891540"/>
          </a:xfrm>
        </p:spPr>
        <p:txBody>
          <a:bodyPr>
            <a:normAutofit/>
          </a:bodyPr>
          <a:lstStyle/>
          <a:p>
            <a:r>
              <a:rPr lang="zh-CN" altLang="en-US" sz="2800" dirty="0"/>
              <a:t>申请条件</a:t>
            </a:r>
            <a:endParaRPr lang="en-US" sz="2800" dirty="0"/>
          </a:p>
        </p:txBody>
      </p:sp>
      <p:sp>
        <p:nvSpPr>
          <p:cNvPr id="3" name="Content Placeholder 2"/>
          <p:cNvSpPr>
            <a:spLocks noGrp="1"/>
          </p:cNvSpPr>
          <p:nvPr>
            <p:ph idx="1"/>
          </p:nvPr>
        </p:nvSpPr>
        <p:spPr>
          <a:xfrm>
            <a:off x="152400" y="1428750"/>
            <a:ext cx="4419600" cy="3505199"/>
          </a:xfrm>
        </p:spPr>
        <p:txBody>
          <a:bodyPr>
            <a:normAutofit/>
          </a:bodyPr>
          <a:lstStyle/>
          <a:p>
            <a:pPr marL="480060" indent="-342900">
              <a:spcBef>
                <a:spcPts val="675"/>
              </a:spcBef>
              <a:spcAft>
                <a:spcPts val="450"/>
              </a:spcAft>
              <a:buFont typeface="+mj-lt"/>
              <a:buAutoNum type="arabicPeriod"/>
            </a:pPr>
            <a:r>
              <a:rPr lang="zh-CN" altLang="en-US" sz="1800" dirty="0">
                <a:latin typeface="Gill Sans MT" panose="020B0502020104020203" pitchFamily="34" charset="0"/>
              </a:rPr>
              <a:t>项目概况</a:t>
            </a:r>
            <a:endParaRPr lang="en-US" sz="1800" dirty="0">
              <a:latin typeface="Gill Sans MT" panose="020B0502020104020203" pitchFamily="34" charset="0"/>
            </a:endParaRPr>
          </a:p>
          <a:p>
            <a:pPr marL="480060" indent="-342900">
              <a:spcBef>
                <a:spcPts val="675"/>
              </a:spcBef>
              <a:spcAft>
                <a:spcPts val="450"/>
              </a:spcAft>
              <a:buFont typeface="+mj-lt"/>
              <a:buAutoNum type="arabicPeriod" startAt="2"/>
            </a:pPr>
            <a:r>
              <a:rPr lang="zh-CN" altLang="en-US" sz="1800" dirty="0">
                <a:latin typeface="Gill Sans MT" panose="020B0502020104020203" pitchFamily="34" charset="0"/>
              </a:rPr>
              <a:t>项目详细信息</a:t>
            </a:r>
            <a:endParaRPr lang="en-US" altLang="zh-CN" sz="1800" dirty="0">
              <a:latin typeface="Gill Sans MT" panose="020B0502020104020203" pitchFamily="34" charset="0"/>
            </a:endParaRPr>
          </a:p>
          <a:p>
            <a:pPr marL="480060" indent="-342900">
              <a:spcBef>
                <a:spcPts val="675"/>
              </a:spcBef>
              <a:spcAft>
                <a:spcPts val="450"/>
              </a:spcAft>
              <a:buFont typeface="+mj-lt"/>
              <a:buAutoNum type="arabicPeriod" startAt="2"/>
            </a:pPr>
            <a:r>
              <a:rPr lang="zh-CN" altLang="en-US" sz="1800" dirty="0">
                <a:latin typeface="Gill Sans MT" panose="020B0502020104020203" pitchFamily="34" charset="0"/>
              </a:rPr>
              <a:t>项目设计</a:t>
            </a:r>
            <a:endParaRPr lang="en-US" sz="1800" dirty="0">
              <a:latin typeface="Gill Sans MT" panose="020B0502020104020203" pitchFamily="34" charset="0"/>
            </a:endParaRPr>
          </a:p>
          <a:p>
            <a:pPr marL="480060" indent="-342900">
              <a:spcBef>
                <a:spcPts val="675"/>
              </a:spcBef>
              <a:spcAft>
                <a:spcPts val="450"/>
              </a:spcAft>
              <a:buFont typeface="+mj-lt"/>
              <a:buAutoNum type="arabicPeriod" startAt="2"/>
            </a:pPr>
            <a:r>
              <a:rPr lang="zh-CN" altLang="en-US" sz="1800" dirty="0">
                <a:latin typeface="Gill Sans MT" panose="020B0502020104020203" pitchFamily="34" charset="0"/>
              </a:rPr>
              <a:t>项目实施计划</a:t>
            </a:r>
            <a:r>
              <a:rPr lang="en-US" sz="1800" dirty="0">
                <a:latin typeface="Gill Sans MT" panose="020B0502020104020203" pitchFamily="34" charset="0"/>
              </a:rPr>
              <a:t> </a:t>
            </a:r>
          </a:p>
          <a:p>
            <a:pPr marL="480060" indent="-342900">
              <a:spcBef>
                <a:spcPts val="675"/>
              </a:spcBef>
              <a:spcAft>
                <a:spcPts val="450"/>
              </a:spcAft>
              <a:buFont typeface="+mj-lt"/>
              <a:buAutoNum type="arabicPeriod" startAt="2"/>
            </a:pPr>
            <a:r>
              <a:rPr lang="zh-CN" altLang="en-US" sz="1800" dirty="0">
                <a:latin typeface="Gill Sans MT" panose="020B0502020104020203" pitchFamily="34" charset="0"/>
              </a:rPr>
              <a:t>项目预算表</a:t>
            </a:r>
            <a:endParaRPr lang="en-US" sz="1800" dirty="0">
              <a:latin typeface="Gill Sans MT" panose="020B0502020104020203" pitchFamily="34" charset="0"/>
            </a:endParaRPr>
          </a:p>
          <a:p>
            <a:pPr marL="651510" lvl="1" indent="-342900">
              <a:spcBef>
                <a:spcPts val="675"/>
              </a:spcBef>
              <a:spcAft>
                <a:spcPts val="450"/>
              </a:spcAft>
              <a:buFont typeface="+mj-lt"/>
              <a:buAutoNum type="arabicParenR"/>
            </a:pPr>
            <a:r>
              <a:rPr lang="zh-CN" altLang="en-US" sz="1800" dirty="0">
                <a:latin typeface="Gill Sans MT" panose="020B0502020104020203" pitchFamily="34" charset="0"/>
              </a:rPr>
              <a:t>申请资金数目</a:t>
            </a:r>
            <a:endParaRPr lang="en-US" sz="1800" dirty="0">
              <a:latin typeface="Gill Sans MT" panose="020B0502020104020203" pitchFamily="34" charset="0"/>
            </a:endParaRPr>
          </a:p>
          <a:p>
            <a:pPr marL="651510" lvl="1" indent="-342900">
              <a:spcBef>
                <a:spcPts val="675"/>
              </a:spcBef>
              <a:spcAft>
                <a:spcPts val="450"/>
              </a:spcAft>
              <a:buFont typeface="+mj-lt"/>
              <a:buAutoNum type="arabicParenR"/>
            </a:pPr>
            <a:r>
              <a:rPr lang="zh-CN" altLang="en-US" sz="1800" dirty="0">
                <a:latin typeface="Gill Sans MT" panose="020B0502020104020203" pitchFamily="34" charset="0"/>
              </a:rPr>
              <a:t>申请者对项目的贡献</a:t>
            </a:r>
            <a:endParaRPr lang="en-US" sz="1800" dirty="0">
              <a:latin typeface="Gill Sans MT" panose="020B0502020104020203" pitchFamily="34" charset="0"/>
            </a:endParaRPr>
          </a:p>
          <a:p>
            <a:pPr marL="0" indent="0">
              <a:buNone/>
            </a:pPr>
            <a:endParaRPr lang="en-US" sz="1800" dirty="0">
              <a:cs typeface="ＭＳ Ｐゴシック" charset="0"/>
            </a:endParaRPr>
          </a:p>
        </p:txBody>
      </p:sp>
      <p:sp>
        <p:nvSpPr>
          <p:cNvPr id="4" name="Content Placeholder 2"/>
          <p:cNvSpPr txBox="1">
            <a:spLocks/>
          </p:cNvSpPr>
          <p:nvPr/>
        </p:nvSpPr>
        <p:spPr>
          <a:xfrm>
            <a:off x="4038600" y="1428750"/>
            <a:ext cx="4953000" cy="3505199"/>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lvl="1" indent="-342900">
              <a:spcBef>
                <a:spcPts val="675"/>
              </a:spcBef>
              <a:spcAft>
                <a:spcPts val="450"/>
              </a:spcAft>
              <a:buFont typeface="+mj-lt"/>
              <a:buAutoNum type="arabicPeriod" startAt="6"/>
            </a:pPr>
            <a:r>
              <a:rPr lang="zh-CN" altLang="en-US" sz="1900" dirty="0">
                <a:latin typeface="Gill Sans MT" panose="020B0502020104020203" pitchFamily="34" charset="0"/>
              </a:rPr>
              <a:t>项目稳定性</a:t>
            </a:r>
            <a:endParaRPr lang="en-US" sz="1900" dirty="0">
              <a:latin typeface="Gill Sans MT" panose="020B0502020104020203" pitchFamily="34" charset="0"/>
            </a:endParaRPr>
          </a:p>
          <a:p>
            <a:pPr lvl="1" indent="-342900">
              <a:spcBef>
                <a:spcPts val="675"/>
              </a:spcBef>
              <a:spcAft>
                <a:spcPts val="450"/>
              </a:spcAft>
              <a:buFont typeface="+mj-lt"/>
              <a:buAutoNum type="arabicPeriod" startAt="6"/>
            </a:pPr>
            <a:r>
              <a:rPr lang="zh-CN" altLang="en-US" sz="1900" dirty="0">
                <a:latin typeface="Gill Sans MT" panose="020B0502020104020203" pitchFamily="34" charset="0"/>
              </a:rPr>
              <a:t>温室气体减少量的估测</a:t>
            </a:r>
            <a:endParaRPr lang="en-US" sz="1900" dirty="0">
              <a:latin typeface="Gill Sans MT" panose="020B0502020104020203" pitchFamily="34" charset="0"/>
            </a:endParaRPr>
          </a:p>
          <a:p>
            <a:pPr lvl="1" indent="-342900">
              <a:spcBef>
                <a:spcPts val="675"/>
              </a:spcBef>
              <a:spcAft>
                <a:spcPts val="450"/>
              </a:spcAft>
              <a:buFont typeface="+mj-lt"/>
              <a:buAutoNum type="arabicPeriod" startAt="6"/>
            </a:pPr>
            <a:r>
              <a:rPr lang="zh-CN" altLang="en-US" sz="1900" dirty="0">
                <a:latin typeface="Gill Sans MT" panose="020B0502020104020203" pitchFamily="34" charset="0"/>
              </a:rPr>
              <a:t>土壤健康和环境的共同受益</a:t>
            </a:r>
            <a:endParaRPr lang="en-US" sz="1900" dirty="0">
              <a:latin typeface="Gill Sans MT" panose="020B0502020104020203" pitchFamily="34" charset="0"/>
            </a:endParaRPr>
          </a:p>
          <a:p>
            <a:pPr lvl="1" indent="-342900">
              <a:spcBef>
                <a:spcPts val="675"/>
              </a:spcBef>
              <a:spcAft>
                <a:spcPts val="450"/>
              </a:spcAft>
              <a:buFont typeface="+mj-lt"/>
              <a:buAutoNum type="arabicPeriod" startAt="6"/>
            </a:pPr>
            <a:r>
              <a:rPr lang="zh-CN" altLang="en-US" sz="1900" dirty="0">
                <a:latin typeface="Gill Sans MT" panose="020B0502020104020203" pitchFamily="34" charset="0"/>
              </a:rPr>
              <a:t>环保计划</a:t>
            </a:r>
            <a:r>
              <a:rPr lang="en-US" sz="1900" dirty="0">
                <a:latin typeface="Gill Sans MT" panose="020B0502020104020203" pitchFamily="34" charset="0"/>
              </a:rPr>
              <a:t>(</a:t>
            </a:r>
            <a:r>
              <a:rPr lang="zh-CN" altLang="en-US" sz="1900" i="1" dirty="0">
                <a:latin typeface="Gill Sans MT" panose="020B0502020104020203" pitchFamily="34" charset="0"/>
              </a:rPr>
              <a:t>可选</a:t>
            </a:r>
            <a:r>
              <a:rPr lang="en-US" sz="1900" dirty="0">
                <a:latin typeface="Gill Sans MT" panose="020B0502020104020203" pitchFamily="34" charset="0"/>
              </a:rPr>
              <a:t>)</a:t>
            </a:r>
          </a:p>
          <a:p>
            <a:pPr lvl="1" indent="-342900">
              <a:spcBef>
                <a:spcPts val="675"/>
              </a:spcBef>
              <a:spcAft>
                <a:spcPts val="450"/>
              </a:spcAft>
              <a:buFont typeface="+mj-lt"/>
              <a:buAutoNum type="arabicPeriod" startAt="6"/>
            </a:pPr>
            <a:r>
              <a:rPr lang="zh-CN" altLang="en-US" sz="1900" dirty="0">
                <a:latin typeface="Gill Sans MT" panose="020B0502020104020203" pitchFamily="34" charset="0"/>
              </a:rPr>
              <a:t>受益方</a:t>
            </a:r>
            <a:r>
              <a:rPr lang="en-US" sz="1900" dirty="0">
                <a:latin typeface="Gill Sans MT" panose="020B0502020104020203" pitchFamily="34" charset="0"/>
              </a:rPr>
              <a:t>(</a:t>
            </a:r>
            <a:r>
              <a:rPr lang="zh-CN" altLang="en-US" sz="1900" i="1" dirty="0">
                <a:latin typeface="Gill Sans MT" panose="020B0502020104020203" pitchFamily="34" charset="0"/>
              </a:rPr>
              <a:t>可选，优先推荐</a:t>
            </a:r>
            <a:r>
              <a:rPr lang="en-US" sz="1900" dirty="0">
                <a:latin typeface="Gill Sans MT" panose="020B0502020104020203" pitchFamily="34" charset="0"/>
              </a:rPr>
              <a:t>) </a:t>
            </a:r>
          </a:p>
          <a:p>
            <a:pPr marL="685800" lvl="1" indent="-342900">
              <a:spcAft>
                <a:spcPts val="450"/>
              </a:spcAft>
              <a:buFont typeface="+mj-lt"/>
              <a:buAutoNum type="arabicParenR"/>
            </a:pPr>
            <a:r>
              <a:rPr lang="zh-CN" altLang="en-US" sz="1900" dirty="0">
                <a:latin typeface="Gill Sans MT" panose="020B0502020104020203" pitchFamily="34" charset="0"/>
              </a:rPr>
              <a:t>少数名族</a:t>
            </a:r>
            <a:r>
              <a:rPr lang="en-US" sz="1900" dirty="0">
                <a:latin typeface="Gill Sans MT" panose="020B0502020104020203" pitchFamily="34" charset="0"/>
              </a:rPr>
              <a:t>, </a:t>
            </a:r>
            <a:endParaRPr lang="en-US" sz="1900" b="1" i="1" dirty="0">
              <a:latin typeface="Gill Sans MT" panose="020B0502020104020203" pitchFamily="34" charset="0"/>
            </a:endParaRPr>
          </a:p>
          <a:p>
            <a:pPr marL="685800" lvl="1" indent="-342900">
              <a:spcAft>
                <a:spcPts val="450"/>
              </a:spcAft>
              <a:buFont typeface="+mj-lt"/>
              <a:buAutoNum type="arabicParenR"/>
            </a:pPr>
            <a:r>
              <a:rPr lang="zh-CN" altLang="en-US" sz="1900" dirty="0">
                <a:latin typeface="Gill Sans MT" panose="020B0502020104020203" pitchFamily="34" charset="0"/>
              </a:rPr>
              <a:t>优先人群</a:t>
            </a:r>
            <a:r>
              <a:rPr lang="en-US" sz="1900" dirty="0">
                <a:latin typeface="Gill Sans MT" panose="020B0502020104020203" pitchFamily="34" charset="0"/>
              </a:rPr>
              <a:t>(</a:t>
            </a:r>
            <a:r>
              <a:rPr lang="en-US" sz="1900" u="sng" dirty="0" err="1">
                <a:latin typeface="Gill Sans MT" panose="020B0502020104020203" pitchFamily="34" charset="0"/>
                <a:hlinkClick r:id="rId2"/>
              </a:rPr>
              <a:t>CalEnviroScreen</a:t>
            </a:r>
            <a:r>
              <a:rPr lang="en-US" sz="1900" u="sng" dirty="0">
                <a:latin typeface="Gill Sans MT" panose="020B0502020104020203" pitchFamily="34" charset="0"/>
                <a:hlinkClick r:id="rId2"/>
              </a:rPr>
              <a:t> 3.0</a:t>
            </a:r>
            <a:r>
              <a:rPr lang="en-US" sz="1900" dirty="0">
                <a:latin typeface="Gill Sans MT" panose="020B0502020104020203" pitchFamily="34" charset="0"/>
              </a:rPr>
              <a:t>)</a:t>
            </a:r>
          </a:p>
          <a:p>
            <a:pPr marL="0" indent="0">
              <a:buFont typeface="Arial" panose="020B0604020202020204" pitchFamily="34" charset="0"/>
              <a:buNone/>
            </a:pPr>
            <a:endParaRPr lang="en-US" sz="1800" dirty="0">
              <a:cs typeface="ＭＳ Ｐゴシック" charset="0"/>
            </a:endParaRPr>
          </a:p>
        </p:txBody>
      </p:sp>
    </p:spTree>
    <p:extLst>
      <p:ext uri="{BB962C8B-B14F-4D97-AF65-F5344CB8AC3E}">
        <p14:creationId xmlns:p14="http://schemas.microsoft.com/office/powerpoint/2010/main" val="269013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61950"/>
            <a:ext cx="5797296" cy="891540"/>
          </a:xfrm>
        </p:spPr>
        <p:txBody>
          <a:bodyPr/>
          <a:lstStyle/>
          <a:p>
            <a:r>
              <a:rPr lang="en-US" dirty="0"/>
              <a:t>1. </a:t>
            </a:r>
            <a:r>
              <a:rPr lang="zh-CN" altLang="en-US" dirty="0"/>
              <a:t>项目概况</a:t>
            </a:r>
            <a:endParaRPr lang="en-US" dirty="0"/>
          </a:p>
        </p:txBody>
      </p:sp>
      <p:sp>
        <p:nvSpPr>
          <p:cNvPr id="3" name="Content Placeholder 2">
            <a:extLst>
              <a:ext uri="{FF2B5EF4-FFF2-40B4-BE49-F238E27FC236}">
                <a16:creationId xmlns:a16="http://schemas.microsoft.com/office/drawing/2014/main" id="{0381FB85-2DD1-4A4A-9817-C7FB838441FF}"/>
              </a:ext>
            </a:extLst>
          </p:cNvPr>
          <p:cNvSpPr>
            <a:spLocks noGrp="1"/>
          </p:cNvSpPr>
          <p:nvPr>
            <p:ph idx="1"/>
          </p:nvPr>
        </p:nvSpPr>
        <p:spPr>
          <a:xfrm>
            <a:off x="838200" y="1581150"/>
            <a:ext cx="8077199" cy="2819400"/>
          </a:xfrm>
        </p:spPr>
        <p:txBody>
          <a:bodyPr anchor="t">
            <a:noAutofit/>
          </a:bodyPr>
          <a:lstStyle/>
          <a:p>
            <a:pPr>
              <a:spcBef>
                <a:spcPts val="675"/>
              </a:spcBef>
              <a:buSzPct val="100000"/>
              <a:buFont typeface="Wingdings" panose="05000000000000000000" pitchFamily="2" charset="2"/>
              <a:buChar char="§"/>
            </a:pPr>
            <a:r>
              <a:rPr lang="zh-CN" altLang="en-US" sz="1800" dirty="0">
                <a:latin typeface="Gill Sans MT" panose="020B0502020104020203" pitchFamily="34" charset="0"/>
              </a:rPr>
              <a:t>项目名称</a:t>
            </a:r>
            <a:endParaRPr lang="en-US" sz="1800" dirty="0">
              <a:latin typeface="Gill Sans MT" panose="020B0502020104020203" pitchFamily="34" charset="0"/>
            </a:endParaRPr>
          </a:p>
          <a:p>
            <a:pPr>
              <a:spcBef>
                <a:spcPts val="675"/>
              </a:spcBef>
              <a:buSzPct val="100000"/>
              <a:buFont typeface="Wingdings" panose="05000000000000000000" pitchFamily="2" charset="2"/>
              <a:buChar char="§"/>
            </a:pPr>
            <a:r>
              <a:rPr lang="zh-CN" altLang="en-US" sz="1800" dirty="0">
                <a:latin typeface="Gill Sans MT" panose="020B0502020104020203" pitchFamily="34" charset="0"/>
              </a:rPr>
              <a:t>项目描述和介绍</a:t>
            </a:r>
            <a:r>
              <a:rPr lang="en-US" sz="1800" dirty="0">
                <a:latin typeface="Gill Sans MT" panose="020B0502020104020203" pitchFamily="34" charset="0"/>
              </a:rPr>
              <a:t> (</a:t>
            </a:r>
            <a:r>
              <a:rPr lang="zh-CN" altLang="en-US" sz="1800" dirty="0">
                <a:latin typeface="Gill Sans MT" panose="020B0502020104020203" pitchFamily="34" charset="0"/>
              </a:rPr>
              <a:t>项目简介</a:t>
            </a:r>
            <a:r>
              <a:rPr lang="en-US" sz="1800" dirty="0">
                <a:latin typeface="Gill Sans MT" panose="020B0502020104020203" pitchFamily="34" charset="0"/>
              </a:rPr>
              <a:t>)</a:t>
            </a:r>
          </a:p>
          <a:p>
            <a:pPr>
              <a:spcBef>
                <a:spcPts val="675"/>
              </a:spcBef>
              <a:buSzPct val="100000"/>
              <a:buFont typeface="Wingdings" panose="05000000000000000000" pitchFamily="2" charset="2"/>
              <a:buChar char="§"/>
            </a:pPr>
            <a:r>
              <a:rPr lang="zh-CN" altLang="en-US" sz="1800" dirty="0">
                <a:latin typeface="Gill Sans MT" panose="020B0502020104020203" pitchFamily="34" charset="0"/>
              </a:rPr>
              <a:t>项目预算</a:t>
            </a:r>
            <a:endParaRPr lang="en-US" altLang="zh-CN" sz="1800" dirty="0">
              <a:latin typeface="Gill Sans MT" panose="020B0502020104020203" pitchFamily="34" charset="0"/>
            </a:endParaRPr>
          </a:p>
          <a:p>
            <a:pPr lvl="1">
              <a:spcBef>
                <a:spcPts val="675"/>
              </a:spcBef>
              <a:buSzPct val="50000"/>
              <a:buFont typeface="Wingdings" panose="05000000000000000000" pitchFamily="2" charset="2"/>
              <a:buChar char="q"/>
            </a:pPr>
            <a:r>
              <a:rPr lang="zh-CN" altLang="en-US" sz="1800" dirty="0">
                <a:latin typeface="Gill Sans MT" panose="020B0502020104020203" pitchFamily="34" charset="0"/>
              </a:rPr>
              <a:t>申请金额</a:t>
            </a:r>
            <a:endParaRPr lang="en-US" altLang="zh-CN" sz="1800" dirty="0">
              <a:latin typeface="Gill Sans MT" panose="020B0502020104020203" pitchFamily="34" charset="0"/>
            </a:endParaRPr>
          </a:p>
          <a:p>
            <a:pPr lvl="1">
              <a:spcBef>
                <a:spcPts val="675"/>
              </a:spcBef>
              <a:buSzPct val="50000"/>
              <a:buFont typeface="Wingdings" panose="05000000000000000000" pitchFamily="2" charset="2"/>
              <a:buChar char="q"/>
            </a:pPr>
            <a:r>
              <a:rPr lang="zh-CN" altLang="en-US" sz="1800" dirty="0">
                <a:latin typeface="Gill Sans MT" panose="020B0502020104020203" pitchFamily="34" charset="0"/>
              </a:rPr>
              <a:t>申请者的贡献</a:t>
            </a:r>
            <a:r>
              <a:rPr lang="en-US" sz="1800" dirty="0">
                <a:latin typeface="Gill Sans MT" panose="020B0502020104020203" pitchFamily="34" charset="0"/>
              </a:rPr>
              <a:t>(</a:t>
            </a:r>
            <a:r>
              <a:rPr lang="zh-CN" altLang="en-US" sz="1800" dirty="0">
                <a:latin typeface="Gill Sans MT" panose="020B0502020104020203" pitchFamily="34" charset="0"/>
              </a:rPr>
              <a:t>可选</a:t>
            </a:r>
            <a:r>
              <a:rPr lang="en-US" sz="1800" dirty="0">
                <a:latin typeface="Gill Sans MT" panose="020B0502020104020203" pitchFamily="34" charset="0"/>
              </a:rPr>
              <a:t>)</a:t>
            </a:r>
          </a:p>
          <a:p>
            <a:pPr lvl="1">
              <a:spcBef>
                <a:spcPts val="675"/>
              </a:spcBef>
              <a:buSzPct val="50000"/>
              <a:buFont typeface="Wingdings" panose="05000000000000000000" pitchFamily="2" charset="2"/>
              <a:buChar char="q"/>
            </a:pPr>
            <a:r>
              <a:rPr lang="zh-CN" altLang="en-US" sz="1800" dirty="0">
                <a:latin typeface="Gill Sans MT" panose="020B0502020104020203" pitchFamily="34" charset="0"/>
              </a:rPr>
              <a:t>总项目预算</a:t>
            </a:r>
            <a:r>
              <a:rPr lang="en-US" sz="1800" dirty="0">
                <a:latin typeface="Gill Sans MT" panose="020B0502020104020203" pitchFamily="34" charset="0"/>
              </a:rPr>
              <a:t>(</a:t>
            </a:r>
            <a:r>
              <a:rPr lang="zh-CN" altLang="en-US" sz="1800" dirty="0">
                <a:latin typeface="Gill Sans MT" panose="020B0502020104020203" pitchFamily="34" charset="0"/>
              </a:rPr>
              <a:t>申请金额</a:t>
            </a:r>
            <a:r>
              <a:rPr lang="en-US" sz="1800" dirty="0">
                <a:latin typeface="Gill Sans MT" panose="020B0502020104020203" pitchFamily="34" charset="0"/>
              </a:rPr>
              <a:t>+ </a:t>
            </a:r>
            <a:r>
              <a:rPr lang="zh-CN" altLang="en-US" sz="1800" dirty="0">
                <a:latin typeface="Gill Sans MT" panose="020B0502020104020203" pitchFamily="34" charset="0"/>
              </a:rPr>
              <a:t>申请者的贡献</a:t>
            </a:r>
            <a:r>
              <a:rPr lang="en-US" sz="1800" dirty="0">
                <a:latin typeface="Gill Sans MT" panose="020B0502020104020203" pitchFamily="34" charset="0"/>
              </a:rPr>
              <a:t>)</a:t>
            </a:r>
          </a:p>
        </p:txBody>
      </p:sp>
    </p:spTree>
    <p:extLst>
      <p:ext uri="{BB962C8B-B14F-4D97-AF65-F5344CB8AC3E}">
        <p14:creationId xmlns:p14="http://schemas.microsoft.com/office/powerpoint/2010/main" val="198744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09550"/>
            <a:ext cx="5797296" cy="891540"/>
          </a:xfrm>
        </p:spPr>
        <p:txBody>
          <a:bodyPr>
            <a:normAutofit/>
          </a:bodyPr>
          <a:lstStyle/>
          <a:p>
            <a:r>
              <a:rPr lang="en-US" dirty="0"/>
              <a:t>2. </a:t>
            </a:r>
            <a:r>
              <a:rPr lang="zh-CN" altLang="en-US" dirty="0"/>
              <a:t>项目详细信息</a:t>
            </a:r>
            <a:endParaRPr lang="en-US" dirty="0"/>
          </a:p>
        </p:txBody>
      </p:sp>
      <p:sp>
        <p:nvSpPr>
          <p:cNvPr id="3" name="Content Placeholder 2">
            <a:extLst>
              <a:ext uri="{FF2B5EF4-FFF2-40B4-BE49-F238E27FC236}">
                <a16:creationId xmlns:a16="http://schemas.microsoft.com/office/drawing/2014/main" id="{0381FB85-2DD1-4A4A-9817-C7FB838441FF}"/>
              </a:ext>
            </a:extLst>
          </p:cNvPr>
          <p:cNvSpPr>
            <a:spLocks noGrp="1"/>
          </p:cNvSpPr>
          <p:nvPr>
            <p:ph idx="1"/>
          </p:nvPr>
        </p:nvSpPr>
        <p:spPr>
          <a:xfrm>
            <a:off x="228600" y="1198145"/>
            <a:ext cx="8763000" cy="3812005"/>
          </a:xfrm>
        </p:spPr>
        <p:txBody>
          <a:bodyPr anchor="t">
            <a:noAutofit/>
          </a:bodyPr>
          <a:lstStyle/>
          <a:p>
            <a:pPr>
              <a:lnSpc>
                <a:spcPct val="100000"/>
              </a:lnSpc>
              <a:buSzPct val="100000"/>
              <a:buFont typeface="Wingdings" panose="05000000000000000000" pitchFamily="2" charset="2"/>
              <a:buChar char="§"/>
            </a:pPr>
            <a:r>
              <a:rPr lang="zh-CN" altLang="en-US" sz="1800" b="1" dirty="0">
                <a:latin typeface="Gill Sans MT" panose="020B0502020104020203" pitchFamily="34" charset="0"/>
              </a:rPr>
              <a:t>项目地点</a:t>
            </a:r>
            <a:r>
              <a:rPr lang="en-US" sz="1800" b="1" dirty="0">
                <a:latin typeface="Gill Sans MT" panose="020B0502020104020203" pitchFamily="34" charset="0"/>
              </a:rPr>
              <a:t>: </a:t>
            </a:r>
          </a:p>
          <a:p>
            <a:pPr lvl="1">
              <a:spcBef>
                <a:spcPts val="0"/>
              </a:spcBef>
              <a:buSzPct val="50000"/>
              <a:buFont typeface="Wingdings" panose="05000000000000000000" pitchFamily="2" charset="2"/>
              <a:buChar char="q"/>
            </a:pPr>
            <a:r>
              <a:rPr lang="en-US" sz="1800" dirty="0">
                <a:latin typeface="Gill Sans MT" panose="020B0502020104020203" pitchFamily="34" charset="0"/>
              </a:rPr>
              <a:t>APN, </a:t>
            </a:r>
            <a:r>
              <a:rPr lang="zh-CN" altLang="en-US" sz="1800" dirty="0">
                <a:latin typeface="Gill Sans MT" panose="020B0502020104020203" pitchFamily="34" charset="0"/>
              </a:rPr>
              <a:t>地址</a:t>
            </a:r>
            <a:r>
              <a:rPr lang="en-US" sz="1800" dirty="0">
                <a:latin typeface="Gill Sans MT" panose="020B0502020104020203" pitchFamily="34" charset="0"/>
              </a:rPr>
              <a:t>, </a:t>
            </a:r>
            <a:r>
              <a:rPr lang="zh-CN" altLang="en-US" sz="1800" dirty="0">
                <a:latin typeface="Gill Sans MT" panose="020B0502020104020203" pitchFamily="34" charset="0"/>
              </a:rPr>
              <a:t>经纬度</a:t>
            </a:r>
            <a:r>
              <a:rPr lang="en-US" sz="1800" dirty="0">
                <a:latin typeface="Gill Sans MT" panose="020B0502020104020203" pitchFamily="34" charset="0"/>
              </a:rPr>
              <a:t>, </a:t>
            </a:r>
            <a:r>
              <a:rPr lang="zh-CN" altLang="en-US" sz="1800" dirty="0">
                <a:latin typeface="Gill Sans MT" panose="020B0502020104020203" pitchFamily="34" charset="0"/>
              </a:rPr>
              <a:t>租赁土地</a:t>
            </a:r>
            <a:r>
              <a:rPr lang="en-US" sz="1800" dirty="0">
                <a:latin typeface="Gill Sans MT" panose="020B0502020104020203" pitchFamily="34" charset="0"/>
              </a:rPr>
              <a:t>?</a:t>
            </a:r>
          </a:p>
          <a:p>
            <a:pPr lvl="1">
              <a:lnSpc>
                <a:spcPct val="100000"/>
              </a:lnSpc>
              <a:buSzPct val="50000"/>
              <a:buFont typeface="Wingdings" panose="05000000000000000000" pitchFamily="2" charset="2"/>
              <a:buChar char="q"/>
            </a:pPr>
            <a:r>
              <a:rPr lang="zh-CN" altLang="en-US" sz="1800" dirty="0">
                <a:latin typeface="Gill Sans MT" panose="020B0502020104020203" pitchFamily="34" charset="0"/>
              </a:rPr>
              <a:t>土地所有人签署的同意书</a:t>
            </a:r>
            <a:endParaRPr lang="en-US" sz="1800" dirty="0">
              <a:latin typeface="Gill Sans MT" panose="020B0502020104020203" pitchFamily="34" charset="0"/>
            </a:endParaRPr>
          </a:p>
          <a:p>
            <a:pPr>
              <a:lnSpc>
                <a:spcPct val="100000"/>
              </a:lnSpc>
              <a:buSzPct val="100000"/>
              <a:buFont typeface="Wingdings" panose="05000000000000000000" pitchFamily="2" charset="2"/>
              <a:buChar char="§"/>
            </a:pPr>
            <a:r>
              <a:rPr lang="zh-CN" altLang="en-US" sz="1800" b="1" dirty="0">
                <a:latin typeface="Gill Sans MT" panose="020B0502020104020203" pitchFamily="34" charset="0"/>
              </a:rPr>
              <a:t>项目详细信息</a:t>
            </a:r>
            <a:endParaRPr lang="en-US" sz="1800" b="1" dirty="0">
              <a:latin typeface="Gill Sans MT" panose="020B0502020104020203" pitchFamily="34" charset="0"/>
            </a:endParaRPr>
          </a:p>
          <a:p>
            <a:pPr lvl="1">
              <a:lnSpc>
                <a:spcPct val="100000"/>
              </a:lnSpc>
              <a:buSzPct val="50000"/>
              <a:buFont typeface="Wingdings" panose="05000000000000000000" pitchFamily="2" charset="2"/>
              <a:buChar char="q"/>
            </a:pPr>
            <a:r>
              <a:rPr lang="en-US" altLang="zh-CN" sz="1800" dirty="0">
                <a:latin typeface="Gill Sans MT" panose="020B0502020104020203" pitchFamily="34" charset="0"/>
              </a:rPr>
              <a:t>HSP</a:t>
            </a:r>
            <a:r>
              <a:rPr lang="zh-CN" altLang="en-US" sz="1800" dirty="0">
                <a:latin typeface="Gill Sans MT" panose="020B0502020104020203" pitchFamily="34" charset="0"/>
              </a:rPr>
              <a:t>实践名称，</a:t>
            </a:r>
            <a:r>
              <a:rPr lang="en-US" sz="1800" dirty="0">
                <a:latin typeface="Gill Sans MT" panose="020B0502020104020203" pitchFamily="34" charset="0"/>
              </a:rPr>
              <a:t> APN</a:t>
            </a:r>
            <a:r>
              <a:rPr lang="zh-CN" altLang="en-US" sz="1800" dirty="0">
                <a:latin typeface="Gill Sans MT" panose="020B0502020104020203" pitchFamily="34" charset="0"/>
              </a:rPr>
              <a:t>号码</a:t>
            </a:r>
            <a:r>
              <a:rPr lang="en-US" sz="1800" dirty="0">
                <a:latin typeface="Gill Sans MT" panose="020B0502020104020203" pitchFamily="34" charset="0"/>
              </a:rPr>
              <a:t>/</a:t>
            </a:r>
            <a:r>
              <a:rPr lang="zh-CN" altLang="en-US" sz="1800" dirty="0">
                <a:latin typeface="Gill Sans MT" panose="020B0502020104020203" pitchFamily="34" charset="0"/>
              </a:rPr>
              <a:t>田地名字，英亩数，之前有无</a:t>
            </a:r>
            <a:r>
              <a:rPr lang="en-US" altLang="zh-CN" sz="1800" dirty="0">
                <a:latin typeface="Gill Sans MT" panose="020B0502020104020203" pitchFamily="34" charset="0"/>
              </a:rPr>
              <a:t>HSP</a:t>
            </a:r>
            <a:r>
              <a:rPr lang="zh-CN" altLang="en-US" sz="1800" dirty="0">
                <a:latin typeface="Gill Sans MT" panose="020B0502020104020203" pitchFamily="34" charset="0"/>
              </a:rPr>
              <a:t>实践</a:t>
            </a:r>
            <a:r>
              <a:rPr lang="en-US" sz="1800" dirty="0">
                <a:latin typeface="Gill Sans MT" panose="020B0502020104020203" pitchFamily="34" charset="0"/>
              </a:rPr>
              <a:t>?</a:t>
            </a:r>
          </a:p>
          <a:p>
            <a:pPr>
              <a:lnSpc>
                <a:spcPct val="100000"/>
              </a:lnSpc>
              <a:buSzPct val="100000"/>
              <a:buFont typeface="Wingdings" panose="05000000000000000000" pitchFamily="2" charset="2"/>
              <a:buChar char="§"/>
            </a:pPr>
            <a:r>
              <a:rPr lang="zh-CN" altLang="en-US" sz="1800" b="1" dirty="0">
                <a:latin typeface="Gill Sans MT" panose="020B0502020104020203" pitchFamily="34" charset="0"/>
              </a:rPr>
              <a:t>基础数据</a:t>
            </a:r>
            <a:endParaRPr lang="en-US" sz="1800" b="1" dirty="0">
              <a:latin typeface="Gill Sans MT" panose="020B0502020104020203" pitchFamily="34" charset="0"/>
            </a:endParaRPr>
          </a:p>
          <a:p>
            <a:pPr lvl="1">
              <a:spcBef>
                <a:spcPts val="0"/>
              </a:spcBef>
              <a:buSzPct val="50000"/>
              <a:buFont typeface="Wingdings" panose="05000000000000000000" pitchFamily="2" charset="2"/>
              <a:buChar char="q"/>
            </a:pPr>
            <a:r>
              <a:rPr lang="zh-CN" altLang="en-US" sz="1800" dirty="0">
                <a:latin typeface="Gill Sans MT" panose="020B0502020104020203" pitchFamily="34" charset="0"/>
              </a:rPr>
              <a:t>耕种历史</a:t>
            </a:r>
            <a:r>
              <a:rPr lang="en-US" sz="1800" dirty="0">
                <a:latin typeface="Gill Sans MT" panose="020B0502020104020203" pitchFamily="34" charset="0"/>
              </a:rPr>
              <a:t> </a:t>
            </a:r>
          </a:p>
          <a:p>
            <a:pPr lvl="1">
              <a:spcBef>
                <a:spcPts val="0"/>
              </a:spcBef>
              <a:buSzPct val="50000"/>
              <a:buFont typeface="Wingdings" panose="05000000000000000000" pitchFamily="2" charset="2"/>
              <a:buChar char="q"/>
            </a:pPr>
            <a:r>
              <a:rPr lang="zh-CN" altLang="en-US" sz="1800" dirty="0">
                <a:latin typeface="Gill Sans MT" panose="020B0502020104020203" pitchFamily="34" charset="0"/>
              </a:rPr>
              <a:t>农业管理历史</a:t>
            </a:r>
            <a:r>
              <a:rPr lang="en-US" sz="1800" dirty="0">
                <a:latin typeface="Gill Sans MT" panose="020B0502020104020203" pitchFamily="34" charset="0"/>
              </a:rPr>
              <a:t> </a:t>
            </a:r>
          </a:p>
          <a:p>
            <a:pPr>
              <a:lnSpc>
                <a:spcPct val="100000"/>
              </a:lnSpc>
              <a:buSzPct val="100000"/>
              <a:buFont typeface="Wingdings" panose="05000000000000000000" pitchFamily="2" charset="2"/>
              <a:buChar char="§"/>
            </a:pPr>
            <a:r>
              <a:rPr lang="zh-CN" altLang="en-US" sz="1800" b="1" dirty="0">
                <a:latin typeface="Gill Sans MT" panose="020B0502020104020203" pitchFamily="34" charset="0"/>
              </a:rPr>
              <a:t>腐肥施用条件</a:t>
            </a:r>
            <a:endParaRPr lang="en-US" sz="1800" b="1" dirty="0">
              <a:latin typeface="Gill Sans MT" panose="020B0502020104020203" pitchFamily="34" charset="0"/>
            </a:endParaRPr>
          </a:p>
          <a:p>
            <a:pPr lvl="1">
              <a:lnSpc>
                <a:spcPct val="100000"/>
              </a:lnSpc>
              <a:buSzPct val="50000"/>
              <a:buFont typeface="Wingdings" panose="05000000000000000000" pitchFamily="2" charset="2"/>
              <a:buChar char="q"/>
            </a:pPr>
            <a:r>
              <a:rPr lang="zh-CN" altLang="en-US" sz="1800" dirty="0">
                <a:latin typeface="Gill Sans MT" panose="020B0502020104020203" pitchFamily="34" charset="0"/>
              </a:rPr>
              <a:t>腐肥不可以施用在表层</a:t>
            </a:r>
            <a:r>
              <a:rPr lang="en-US" altLang="zh-CN" sz="1800" dirty="0">
                <a:latin typeface="Gill Sans MT" panose="020B0502020104020203" pitchFamily="34" charset="0"/>
              </a:rPr>
              <a:t>20</a:t>
            </a:r>
            <a:r>
              <a:rPr lang="zh-CN" altLang="en-US" sz="1800" dirty="0">
                <a:latin typeface="Gill Sans MT" panose="020B0502020104020203" pitchFamily="34" charset="0"/>
              </a:rPr>
              <a:t>厘米土壤有机质含量高于</a:t>
            </a:r>
            <a:r>
              <a:rPr lang="en-US" altLang="zh-CN" sz="1800" dirty="0">
                <a:latin typeface="Gill Sans MT" panose="020B0502020104020203" pitchFamily="34" charset="0"/>
              </a:rPr>
              <a:t>20%</a:t>
            </a:r>
            <a:r>
              <a:rPr lang="zh-CN" altLang="en-US" sz="1800" dirty="0">
                <a:latin typeface="Gill Sans MT" panose="020B0502020104020203" pitchFamily="34" charset="0"/>
              </a:rPr>
              <a:t>（土壤干重）的</a:t>
            </a:r>
            <a:r>
              <a:rPr lang="en-US" altLang="zh-CN" sz="1800" dirty="0">
                <a:latin typeface="Gill Sans MT" panose="020B0502020104020203" pitchFamily="34" charset="0"/>
              </a:rPr>
              <a:t>APN</a:t>
            </a:r>
            <a:r>
              <a:rPr lang="zh-CN" altLang="en-US" sz="1800" dirty="0">
                <a:latin typeface="Gill Sans MT" panose="020B0502020104020203" pitchFamily="34" charset="0"/>
              </a:rPr>
              <a:t>上</a:t>
            </a:r>
            <a:endParaRPr lang="en-US" altLang="zh-CN" sz="1800" dirty="0">
              <a:latin typeface="Gill Sans MT" panose="020B0502020104020203" pitchFamily="34" charset="0"/>
            </a:endParaRPr>
          </a:p>
        </p:txBody>
      </p:sp>
    </p:spTree>
    <p:extLst>
      <p:ext uri="{BB962C8B-B14F-4D97-AF65-F5344CB8AC3E}">
        <p14:creationId xmlns:p14="http://schemas.microsoft.com/office/powerpoint/2010/main" val="307607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09550"/>
            <a:ext cx="5797296" cy="891540"/>
          </a:xfrm>
        </p:spPr>
        <p:txBody>
          <a:bodyPr>
            <a:normAutofit/>
          </a:bodyPr>
          <a:lstStyle/>
          <a:p>
            <a:r>
              <a:rPr lang="en-US" sz="2800" dirty="0"/>
              <a:t>2. </a:t>
            </a:r>
            <a:r>
              <a:rPr lang="zh-CN" altLang="en-US" sz="2800" dirty="0"/>
              <a:t>项目设计</a:t>
            </a:r>
            <a:endParaRPr lang="en-US" sz="2800" dirty="0"/>
          </a:p>
        </p:txBody>
      </p:sp>
      <p:sp>
        <p:nvSpPr>
          <p:cNvPr id="7" name="Content Placeholder 2"/>
          <p:cNvSpPr>
            <a:spLocks noGrp="1"/>
          </p:cNvSpPr>
          <p:nvPr>
            <p:ph idx="1"/>
          </p:nvPr>
        </p:nvSpPr>
        <p:spPr>
          <a:xfrm>
            <a:off x="304800" y="1657350"/>
            <a:ext cx="8610600" cy="2762250"/>
          </a:xfrm>
        </p:spPr>
        <p:txBody>
          <a:bodyPr anchor="t">
            <a:normAutofit/>
          </a:bodyPr>
          <a:lstStyle/>
          <a:p>
            <a:pPr marL="0" indent="0" algn="just">
              <a:spcBef>
                <a:spcPts val="338"/>
              </a:spcBef>
              <a:buSzPct val="90000"/>
              <a:buNone/>
            </a:pPr>
            <a:r>
              <a:rPr lang="zh-CN" altLang="en-US" sz="2400" b="1" dirty="0">
                <a:latin typeface="Gill Sans MT" panose="020B0502020104020203" pitchFamily="34" charset="0"/>
              </a:rPr>
              <a:t>项目设计必须包含</a:t>
            </a:r>
            <a:r>
              <a:rPr lang="en-US" sz="2400" b="1" dirty="0">
                <a:latin typeface="Gill Sans MT" panose="020B0502020104020203" pitchFamily="34" charset="0"/>
              </a:rPr>
              <a:t>: </a:t>
            </a:r>
          </a:p>
          <a:p>
            <a:pPr lvl="1" algn="just">
              <a:lnSpc>
                <a:spcPct val="125000"/>
              </a:lnSpc>
              <a:spcBef>
                <a:spcPts val="338"/>
              </a:spcBef>
              <a:buSzPct val="100000"/>
              <a:buFont typeface="Wingdings" panose="05000000000000000000" pitchFamily="2" charset="2"/>
              <a:buChar char="§"/>
            </a:pPr>
            <a:r>
              <a:rPr lang="zh-CN" altLang="en-US" sz="2100" dirty="0">
                <a:latin typeface="Gill Sans MT" panose="020B0502020104020203" pitchFamily="34" charset="0"/>
              </a:rPr>
              <a:t>包含地标和特定区域</a:t>
            </a:r>
            <a:r>
              <a:rPr lang="en-US" altLang="zh-CN" sz="2100" dirty="0">
                <a:latin typeface="Gill Sans MT" panose="020B0502020104020203" pitchFamily="34" charset="0"/>
              </a:rPr>
              <a:t>/APN</a:t>
            </a:r>
            <a:r>
              <a:rPr lang="zh-CN" altLang="en-US" sz="2100" dirty="0">
                <a:latin typeface="Gill Sans MT" panose="020B0502020104020203" pitchFamily="34" charset="0"/>
              </a:rPr>
              <a:t>的地图</a:t>
            </a:r>
            <a:endParaRPr lang="en-US" altLang="zh-CN" sz="2100" dirty="0">
              <a:latin typeface="Gill Sans MT" panose="020B0502020104020203" pitchFamily="34" charset="0"/>
            </a:endParaRPr>
          </a:p>
          <a:p>
            <a:pPr lvl="1" algn="just">
              <a:lnSpc>
                <a:spcPct val="125000"/>
              </a:lnSpc>
              <a:spcBef>
                <a:spcPts val="338"/>
              </a:spcBef>
              <a:buSzPct val="100000"/>
              <a:buFont typeface="Wingdings" panose="05000000000000000000" pitchFamily="2" charset="2"/>
              <a:buChar char="§"/>
            </a:pPr>
            <a:r>
              <a:rPr lang="zh-CN" altLang="en-US" sz="2100" dirty="0">
                <a:latin typeface="Gill Sans MT" panose="020B0502020104020203" pitchFamily="34" charset="0"/>
              </a:rPr>
              <a:t>详细标明具体</a:t>
            </a:r>
            <a:r>
              <a:rPr lang="en-US" altLang="zh-CN" sz="2100" dirty="0">
                <a:latin typeface="Gill Sans MT" panose="020B0502020104020203" pitchFamily="34" charset="0"/>
              </a:rPr>
              <a:t>HSP</a:t>
            </a:r>
            <a:r>
              <a:rPr lang="zh-CN" altLang="en-US" sz="2100" dirty="0">
                <a:latin typeface="Gill Sans MT" panose="020B0502020104020203" pitchFamily="34" charset="0"/>
              </a:rPr>
              <a:t>农业措施的布局 </a:t>
            </a:r>
            <a:endParaRPr lang="en-US" altLang="zh-CN" sz="2100" dirty="0">
              <a:latin typeface="Gill Sans MT" panose="020B0502020104020203" pitchFamily="34" charset="0"/>
            </a:endParaRPr>
          </a:p>
          <a:p>
            <a:pPr lvl="1" algn="just">
              <a:lnSpc>
                <a:spcPct val="125000"/>
              </a:lnSpc>
              <a:spcBef>
                <a:spcPts val="338"/>
              </a:spcBef>
              <a:buSzPct val="100000"/>
              <a:buFont typeface="Wingdings" panose="05000000000000000000" pitchFamily="2" charset="2"/>
              <a:buChar char="§"/>
            </a:pPr>
            <a:r>
              <a:rPr lang="zh-CN" altLang="en-US" sz="2100" dirty="0">
                <a:latin typeface="Gill Sans MT" panose="020B0502020104020203" pitchFamily="34" charset="0"/>
              </a:rPr>
              <a:t>要实施的每项措施的占地面积</a:t>
            </a:r>
            <a:r>
              <a:rPr lang="en-US" sz="2100" dirty="0">
                <a:latin typeface="Gill Sans MT" panose="020B0502020104020203" pitchFamily="34" charset="0"/>
              </a:rPr>
              <a:t> </a:t>
            </a:r>
          </a:p>
          <a:p>
            <a:pPr lvl="1" algn="just">
              <a:lnSpc>
                <a:spcPct val="125000"/>
              </a:lnSpc>
              <a:spcBef>
                <a:spcPts val="338"/>
              </a:spcBef>
              <a:buSzPct val="100000"/>
              <a:buFont typeface="Wingdings" panose="05000000000000000000" pitchFamily="2" charset="2"/>
              <a:buChar char="§"/>
            </a:pPr>
            <a:r>
              <a:rPr lang="zh-CN" altLang="en-US" sz="2100" dirty="0">
                <a:latin typeface="Gill Sans MT" panose="020B0502020104020203" pitchFamily="34" charset="0"/>
              </a:rPr>
              <a:t>标明腐肥的碳氮比，施用量，所施用在何种作物上</a:t>
            </a:r>
            <a:endParaRPr lang="en-US" b="1" dirty="0">
              <a:latin typeface="Gill Sans MT" panose="020B0502020104020203" pitchFamily="34" charset="0"/>
            </a:endParaRPr>
          </a:p>
          <a:p>
            <a:pPr marL="0" indent="0">
              <a:spcBef>
                <a:spcPts val="338"/>
              </a:spcBef>
              <a:buNone/>
            </a:pPr>
            <a:endParaRPr lang="en-US" b="1" dirty="0">
              <a:latin typeface="Gill Sans MT" panose="020B0502020104020203" pitchFamily="34" charset="0"/>
            </a:endParaRPr>
          </a:p>
        </p:txBody>
      </p:sp>
    </p:spTree>
    <p:extLst>
      <p:ext uri="{BB962C8B-B14F-4D97-AF65-F5344CB8AC3E}">
        <p14:creationId xmlns:p14="http://schemas.microsoft.com/office/powerpoint/2010/main" val="156890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D90A0C-7F9F-440C-AF2E-6E41DED368C6}"/>
              </a:ext>
            </a:extLst>
          </p:cNvPr>
          <p:cNvGrpSpPr/>
          <p:nvPr/>
        </p:nvGrpSpPr>
        <p:grpSpPr>
          <a:xfrm>
            <a:off x="-76200" y="-40939"/>
            <a:ext cx="9220200" cy="5184438"/>
            <a:chOff x="3269248" y="1790807"/>
            <a:chExt cx="4951300" cy="497744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68" y="1790807"/>
              <a:ext cx="4910380" cy="4977449"/>
            </a:xfrm>
            <a:prstGeom prst="rect">
              <a:avLst/>
            </a:prstGeom>
          </p:spPr>
        </p:pic>
        <p:sp>
          <p:nvSpPr>
            <p:cNvPr id="6" name="Rectangle 5"/>
            <p:cNvSpPr/>
            <p:nvPr/>
          </p:nvSpPr>
          <p:spPr>
            <a:xfrm rot="21424611">
              <a:off x="6016974" y="5303937"/>
              <a:ext cx="1634498" cy="1170991"/>
            </a:xfrm>
            <a:prstGeom prst="rect">
              <a:avLst/>
            </a:prstGeom>
            <a:solidFill>
              <a:schemeClr val="accent1">
                <a:alpha val="52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20574" rIns="20574" rtlCol="0" anchor="ctr"/>
            <a:lstStyle/>
            <a:p>
              <a:pPr algn="ctr"/>
              <a:r>
                <a:rPr lang="en-US" sz="1050" b="1" dirty="0">
                  <a:solidFill>
                    <a:schemeClr val="tx1"/>
                  </a:solidFill>
                  <a:latin typeface="Arial Narrow" panose="020B0606020202030204" pitchFamily="34" charset="0"/>
                </a:rPr>
                <a:t>Field A: cover crop</a:t>
              </a:r>
            </a:p>
          </p:txBody>
        </p:sp>
        <p:sp>
          <p:nvSpPr>
            <p:cNvPr id="7" name="Rectangle 6"/>
            <p:cNvSpPr/>
            <p:nvPr/>
          </p:nvSpPr>
          <p:spPr>
            <a:xfrm rot="21387891">
              <a:off x="3881433" y="4716794"/>
              <a:ext cx="2048302" cy="1818532"/>
            </a:xfrm>
            <a:prstGeom prst="rect">
              <a:avLst/>
            </a:prstGeom>
            <a:solidFill>
              <a:schemeClr val="bg2">
                <a:lumMod val="50000"/>
                <a:alpha val="5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Field 2</a:t>
              </a:r>
            </a:p>
          </p:txBody>
        </p:sp>
        <p:sp>
          <p:nvSpPr>
            <p:cNvPr id="8" name="Rectangle 7"/>
            <p:cNvSpPr/>
            <p:nvPr/>
          </p:nvSpPr>
          <p:spPr>
            <a:xfrm rot="21422299">
              <a:off x="3789641" y="3409183"/>
              <a:ext cx="2068987" cy="1289126"/>
            </a:xfrm>
            <a:prstGeom prst="rect">
              <a:avLst/>
            </a:prstGeom>
            <a:solidFill>
              <a:schemeClr val="bg2">
                <a:lumMod val="90000"/>
                <a:alpha val="5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Field 1 </a:t>
              </a:r>
            </a:p>
          </p:txBody>
        </p:sp>
        <p:grpSp>
          <p:nvGrpSpPr>
            <p:cNvPr id="9" name="Group 8">
              <a:extLst>
                <a:ext uri="{FF2B5EF4-FFF2-40B4-BE49-F238E27FC236}">
                  <a16:creationId xmlns:a16="http://schemas.microsoft.com/office/drawing/2014/main" id="{580F7A88-C254-41D2-9D08-A283B86640DA}"/>
                </a:ext>
              </a:extLst>
            </p:cNvPr>
            <p:cNvGrpSpPr/>
            <p:nvPr/>
          </p:nvGrpSpPr>
          <p:grpSpPr>
            <a:xfrm rot="5400000">
              <a:off x="2993506" y="4022794"/>
              <a:ext cx="1353208" cy="331682"/>
              <a:chOff x="3188100" y="4521652"/>
              <a:chExt cx="1353208" cy="331682"/>
            </a:xfrm>
          </p:grpSpPr>
          <p:sp>
            <p:nvSpPr>
              <p:cNvPr id="23" name="4-Point Star 22"/>
              <p:cNvSpPr/>
              <p:nvPr/>
            </p:nvSpPr>
            <p:spPr>
              <a:xfrm>
                <a:off x="3188100" y="4620733"/>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4-Point Star 23"/>
              <p:cNvSpPr/>
              <p:nvPr/>
            </p:nvSpPr>
            <p:spPr>
              <a:xfrm>
                <a:off x="3474519" y="4600915"/>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4-Point Star 24"/>
              <p:cNvSpPr/>
              <p:nvPr/>
            </p:nvSpPr>
            <p:spPr>
              <a:xfrm>
                <a:off x="3771546" y="4571189"/>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4-Point Star 25"/>
              <p:cNvSpPr/>
              <p:nvPr/>
            </p:nvSpPr>
            <p:spPr>
              <a:xfrm>
                <a:off x="4026144" y="4561281"/>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4-Point Star 26"/>
              <p:cNvSpPr/>
              <p:nvPr/>
            </p:nvSpPr>
            <p:spPr>
              <a:xfrm>
                <a:off x="4312567" y="4521652"/>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extBox 9"/>
            <p:cNvSpPr txBox="1"/>
            <p:nvPr/>
          </p:nvSpPr>
          <p:spPr>
            <a:xfrm rot="5146347">
              <a:off x="2693628" y="5116718"/>
              <a:ext cx="1487940" cy="336700"/>
            </a:xfrm>
            <a:prstGeom prst="rect">
              <a:avLst/>
            </a:prstGeom>
            <a:noFill/>
          </p:spPr>
          <p:txBody>
            <a:bodyPr wrap="none" rtlCol="0">
              <a:spAutoFit/>
            </a:bodyPr>
            <a:lstStyle/>
            <a:p>
              <a:r>
                <a:rPr lang="en-US" sz="1200" dirty="0"/>
                <a:t>Windbreak Row</a:t>
              </a:r>
            </a:p>
          </p:txBody>
        </p:sp>
        <p:sp>
          <p:nvSpPr>
            <p:cNvPr id="11" name="Rectangle 10"/>
            <p:cNvSpPr/>
            <p:nvPr/>
          </p:nvSpPr>
          <p:spPr>
            <a:xfrm rot="21392276">
              <a:off x="6031059" y="5339624"/>
              <a:ext cx="1613744" cy="321279"/>
            </a:xfrm>
            <a:prstGeom prst="rect">
              <a:avLst/>
            </a:prstGeom>
          </p:spPr>
          <p:txBody>
            <a:bodyPr wrap="none">
              <a:spAutoFit/>
            </a:bodyPr>
            <a:lstStyle/>
            <a:p>
              <a:pPr algn="ctr"/>
              <a:r>
                <a:rPr lang="en-US" sz="1050" b="1" dirty="0">
                  <a:latin typeface="Arial Narrow" panose="020B0606020202030204" pitchFamily="34" charset="0"/>
                </a:rPr>
                <a:t>APN: 123-475-090-000</a:t>
              </a:r>
            </a:p>
          </p:txBody>
        </p:sp>
        <p:sp>
          <p:nvSpPr>
            <p:cNvPr id="12" name="Rectangle 11"/>
            <p:cNvSpPr/>
            <p:nvPr/>
          </p:nvSpPr>
          <p:spPr>
            <a:xfrm rot="21423502">
              <a:off x="3931324" y="4282571"/>
              <a:ext cx="1705322" cy="335881"/>
            </a:xfrm>
            <a:prstGeom prst="rect">
              <a:avLst/>
            </a:prstGeom>
          </p:spPr>
          <p:txBody>
            <a:bodyPr wrap="none">
              <a:spAutoFit/>
            </a:bodyPr>
            <a:lstStyle/>
            <a:p>
              <a:pPr algn="ctr"/>
              <a:r>
                <a:rPr lang="en-US" sz="1125" dirty="0">
                  <a:latin typeface="+mj-lt"/>
                </a:rPr>
                <a:t>Compost Application</a:t>
              </a:r>
            </a:p>
          </p:txBody>
        </p:sp>
        <p:grpSp>
          <p:nvGrpSpPr>
            <p:cNvPr id="13" name="Group 12">
              <a:extLst>
                <a:ext uri="{FF2B5EF4-FFF2-40B4-BE49-F238E27FC236}">
                  <a16:creationId xmlns:a16="http://schemas.microsoft.com/office/drawing/2014/main" id="{A0E5FDFE-5E95-498F-B17E-5A913343B4A6}"/>
                </a:ext>
              </a:extLst>
            </p:cNvPr>
            <p:cNvGrpSpPr/>
            <p:nvPr/>
          </p:nvGrpSpPr>
          <p:grpSpPr>
            <a:xfrm rot="5400000">
              <a:off x="2941401" y="5614547"/>
              <a:ext cx="1629019" cy="341593"/>
              <a:chOff x="2912289" y="4521652"/>
              <a:chExt cx="1629019" cy="341593"/>
            </a:xfrm>
          </p:grpSpPr>
          <p:sp>
            <p:nvSpPr>
              <p:cNvPr id="17" name="4-Point Star 2">
                <a:extLst>
                  <a:ext uri="{FF2B5EF4-FFF2-40B4-BE49-F238E27FC236}">
                    <a16:creationId xmlns:a16="http://schemas.microsoft.com/office/drawing/2014/main" id="{9AB35243-4892-43F5-9824-506711EDC3F1}"/>
                  </a:ext>
                </a:extLst>
              </p:cNvPr>
              <p:cNvSpPr/>
              <p:nvPr/>
            </p:nvSpPr>
            <p:spPr>
              <a:xfrm>
                <a:off x="2912289" y="4630644"/>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4-Point Star 11">
                <a:extLst>
                  <a:ext uri="{FF2B5EF4-FFF2-40B4-BE49-F238E27FC236}">
                    <a16:creationId xmlns:a16="http://schemas.microsoft.com/office/drawing/2014/main" id="{052A182F-D42C-457F-88C7-E33B59042C6D}"/>
                  </a:ext>
                </a:extLst>
              </p:cNvPr>
              <p:cNvSpPr/>
              <p:nvPr/>
            </p:nvSpPr>
            <p:spPr>
              <a:xfrm>
                <a:off x="3188100" y="4620733"/>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4-Point Star 12">
                <a:extLst>
                  <a:ext uri="{FF2B5EF4-FFF2-40B4-BE49-F238E27FC236}">
                    <a16:creationId xmlns:a16="http://schemas.microsoft.com/office/drawing/2014/main" id="{A502B56A-7CB7-445A-8D09-1DB9E9623B10}"/>
                  </a:ext>
                </a:extLst>
              </p:cNvPr>
              <p:cNvSpPr/>
              <p:nvPr/>
            </p:nvSpPr>
            <p:spPr>
              <a:xfrm>
                <a:off x="3474519" y="4600915"/>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4-Point Star 13">
                <a:extLst>
                  <a:ext uri="{FF2B5EF4-FFF2-40B4-BE49-F238E27FC236}">
                    <a16:creationId xmlns:a16="http://schemas.microsoft.com/office/drawing/2014/main" id="{9F2D53BF-2142-4E25-9B2C-AB0D2E3B1577}"/>
                  </a:ext>
                </a:extLst>
              </p:cNvPr>
              <p:cNvSpPr/>
              <p:nvPr/>
            </p:nvSpPr>
            <p:spPr>
              <a:xfrm>
                <a:off x="3771546" y="4571189"/>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4-Point Star 14">
                <a:extLst>
                  <a:ext uri="{FF2B5EF4-FFF2-40B4-BE49-F238E27FC236}">
                    <a16:creationId xmlns:a16="http://schemas.microsoft.com/office/drawing/2014/main" id="{CF2011A4-9814-491B-BA5F-3AEF4537B33E}"/>
                  </a:ext>
                </a:extLst>
              </p:cNvPr>
              <p:cNvSpPr/>
              <p:nvPr/>
            </p:nvSpPr>
            <p:spPr>
              <a:xfrm>
                <a:off x="4026144" y="4561281"/>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4-Point Star 15">
                <a:extLst>
                  <a:ext uri="{FF2B5EF4-FFF2-40B4-BE49-F238E27FC236}">
                    <a16:creationId xmlns:a16="http://schemas.microsoft.com/office/drawing/2014/main" id="{1E43F33F-7230-4B33-B39D-49B77B37F78C}"/>
                  </a:ext>
                </a:extLst>
              </p:cNvPr>
              <p:cNvSpPr/>
              <p:nvPr/>
            </p:nvSpPr>
            <p:spPr>
              <a:xfrm>
                <a:off x="4312567" y="4521652"/>
                <a:ext cx="228741" cy="232601"/>
              </a:xfrm>
              <a:prstGeom prst="star4">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a:extLst>
                <a:ext uri="{FF2B5EF4-FFF2-40B4-BE49-F238E27FC236}">
                  <a16:creationId xmlns:a16="http://schemas.microsoft.com/office/drawing/2014/main" id="{B46369D6-7ADD-4B06-837E-74904E84C293}"/>
                </a:ext>
              </a:extLst>
            </p:cNvPr>
            <p:cNvSpPr/>
            <p:nvPr/>
          </p:nvSpPr>
          <p:spPr>
            <a:xfrm rot="21423502">
              <a:off x="4083723" y="5893895"/>
              <a:ext cx="1705322" cy="335881"/>
            </a:xfrm>
            <a:prstGeom prst="rect">
              <a:avLst/>
            </a:prstGeom>
          </p:spPr>
          <p:txBody>
            <a:bodyPr wrap="none">
              <a:spAutoFit/>
            </a:bodyPr>
            <a:lstStyle/>
            <a:p>
              <a:pPr algn="ctr"/>
              <a:r>
                <a:rPr lang="en-US" sz="1125" dirty="0">
                  <a:latin typeface="+mj-lt"/>
                </a:rPr>
                <a:t>Compost Application</a:t>
              </a:r>
            </a:p>
          </p:txBody>
        </p:sp>
        <p:sp>
          <p:nvSpPr>
            <p:cNvPr id="15" name="Rectangle 14">
              <a:extLst>
                <a:ext uri="{FF2B5EF4-FFF2-40B4-BE49-F238E27FC236}">
                  <a16:creationId xmlns:a16="http://schemas.microsoft.com/office/drawing/2014/main" id="{C17C2E4B-D42B-46DA-AED1-E313A54D5A5A}"/>
                </a:ext>
              </a:extLst>
            </p:cNvPr>
            <p:cNvSpPr/>
            <p:nvPr/>
          </p:nvSpPr>
          <p:spPr>
            <a:xfrm rot="21392276">
              <a:off x="3995444" y="5060923"/>
              <a:ext cx="1715533" cy="321279"/>
            </a:xfrm>
            <a:prstGeom prst="rect">
              <a:avLst/>
            </a:prstGeom>
          </p:spPr>
          <p:txBody>
            <a:bodyPr wrap="square">
              <a:spAutoFit/>
            </a:bodyPr>
            <a:lstStyle/>
            <a:p>
              <a:pPr algn="ctr"/>
              <a:r>
                <a:rPr lang="en-US" sz="1050" b="1" dirty="0">
                  <a:latin typeface="Arial Narrow" panose="020B0606020202030204" pitchFamily="34" charset="0"/>
                </a:rPr>
                <a:t>APN: 123-555-507-000</a:t>
              </a:r>
            </a:p>
          </p:txBody>
        </p:sp>
        <p:sp>
          <p:nvSpPr>
            <p:cNvPr id="16" name="Rectangle 15">
              <a:extLst>
                <a:ext uri="{FF2B5EF4-FFF2-40B4-BE49-F238E27FC236}">
                  <a16:creationId xmlns:a16="http://schemas.microsoft.com/office/drawing/2014/main" id="{9A19892F-2AC4-443D-A683-7CE29CD6AB32}"/>
                </a:ext>
              </a:extLst>
            </p:cNvPr>
            <p:cNvSpPr/>
            <p:nvPr/>
          </p:nvSpPr>
          <p:spPr>
            <a:xfrm rot="21392276">
              <a:off x="3962912" y="3579738"/>
              <a:ext cx="1715533" cy="321279"/>
            </a:xfrm>
            <a:prstGeom prst="rect">
              <a:avLst/>
            </a:prstGeom>
          </p:spPr>
          <p:txBody>
            <a:bodyPr wrap="square">
              <a:spAutoFit/>
            </a:bodyPr>
            <a:lstStyle/>
            <a:p>
              <a:pPr algn="ctr"/>
              <a:r>
                <a:rPr lang="en-US" sz="1050" b="1" dirty="0">
                  <a:latin typeface="Arial Narrow" panose="020B0606020202030204" pitchFamily="34" charset="0"/>
                </a:rPr>
                <a:t>APN: 123-555-507-000</a:t>
              </a:r>
            </a:p>
          </p:txBody>
        </p:sp>
      </p:grpSp>
    </p:spTree>
    <p:extLst>
      <p:ext uri="{BB962C8B-B14F-4D97-AF65-F5344CB8AC3E}">
        <p14:creationId xmlns:p14="http://schemas.microsoft.com/office/powerpoint/2010/main" val="20154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97296" cy="891540"/>
          </a:xfrm>
        </p:spPr>
        <p:txBody>
          <a:bodyPr>
            <a:normAutofit/>
          </a:bodyPr>
          <a:lstStyle/>
          <a:p>
            <a:r>
              <a:rPr lang="en-US" sz="2800" dirty="0"/>
              <a:t>4. </a:t>
            </a:r>
            <a:r>
              <a:rPr lang="zh-CN" altLang="en-US" sz="2800" dirty="0"/>
              <a:t>项目实施计划</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00150"/>
            <a:ext cx="8233163" cy="3824626"/>
          </a:xfrm>
          <a:prstGeom prst="rect">
            <a:avLst/>
          </a:prstGeom>
        </p:spPr>
      </p:pic>
    </p:spTree>
    <p:extLst>
      <p:ext uri="{BB962C8B-B14F-4D97-AF65-F5344CB8AC3E}">
        <p14:creationId xmlns:p14="http://schemas.microsoft.com/office/powerpoint/2010/main" val="341985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5. </a:t>
            </a:r>
            <a:r>
              <a:rPr lang="zh-CN" altLang="en-US" sz="2800" dirty="0"/>
              <a:t>项目预算表</a:t>
            </a:r>
            <a:endParaRPr lang="en-US" sz="2800" dirty="0"/>
          </a:p>
        </p:txBody>
      </p:sp>
      <p:sp>
        <p:nvSpPr>
          <p:cNvPr id="3" name="Content Placeholder 2"/>
          <p:cNvSpPr>
            <a:spLocks noGrp="1"/>
          </p:cNvSpPr>
          <p:nvPr>
            <p:ph idx="1"/>
          </p:nvPr>
        </p:nvSpPr>
        <p:spPr>
          <a:xfrm>
            <a:off x="457200" y="1885950"/>
            <a:ext cx="8458200" cy="2419071"/>
          </a:xfrm>
        </p:spPr>
        <p:txBody>
          <a:bodyPr/>
          <a:lstStyle/>
          <a:p>
            <a:pPr marL="0" indent="0">
              <a:spcBef>
                <a:spcPts val="450"/>
              </a:spcBef>
              <a:buNone/>
            </a:pPr>
            <a:r>
              <a:rPr lang="zh-CN" altLang="en-US" sz="1800" dirty="0">
                <a:solidFill>
                  <a:srgbClr val="434343"/>
                </a:solidFill>
                <a:latin typeface="Arial" panose="020B0604020202020204" pitchFamily="34" charset="0"/>
              </a:rPr>
              <a:t>下载项目预算表模板，按照指示填写所需的所有信息</a:t>
            </a:r>
            <a:r>
              <a:rPr lang="en-US" sz="1800" dirty="0">
                <a:latin typeface="Gill Sans MT" panose="020B0502020104020203" pitchFamily="34" charset="0"/>
              </a:rPr>
              <a:t>.</a:t>
            </a:r>
          </a:p>
          <a:p>
            <a:pPr>
              <a:spcBef>
                <a:spcPts val="900"/>
              </a:spcBef>
              <a:buFont typeface="Wingdings" panose="05000000000000000000" pitchFamily="2" charset="2"/>
              <a:buChar char="§"/>
            </a:pPr>
            <a:r>
              <a:rPr lang="zh-CN" altLang="en-US" sz="1800" dirty="0">
                <a:solidFill>
                  <a:srgbClr val="434343"/>
                </a:solidFill>
                <a:latin typeface="Arial" panose="020B0604020202020204" pitchFamily="34" charset="0"/>
              </a:rPr>
              <a:t>使用固定付款率的预算表</a:t>
            </a:r>
            <a:endParaRPr lang="en-US" sz="1800" dirty="0">
              <a:latin typeface="Gill Sans MT" panose="020B0502020104020203" pitchFamily="34" charset="0"/>
            </a:endParaRPr>
          </a:p>
          <a:p>
            <a:pPr lvl="1">
              <a:spcBef>
                <a:spcPts val="450"/>
              </a:spcBef>
              <a:buSzPct val="50000"/>
              <a:buFont typeface="Wingdings" panose="05000000000000000000" pitchFamily="2" charset="2"/>
              <a:buChar char="q"/>
            </a:pPr>
            <a:r>
              <a:rPr lang="zh-CN" altLang="en-US" sz="1800" dirty="0">
                <a:latin typeface="Gill Sans MT" panose="020B0502020104020203" pitchFamily="34" charset="0"/>
              </a:rPr>
              <a:t>所申请的奖金金额</a:t>
            </a:r>
            <a:endParaRPr lang="en-US" sz="1800" dirty="0">
              <a:latin typeface="Gill Sans MT" panose="020B0502020104020203" pitchFamily="34" charset="0"/>
            </a:endParaRPr>
          </a:p>
          <a:p>
            <a:pPr lvl="1">
              <a:spcBef>
                <a:spcPts val="450"/>
              </a:spcBef>
              <a:buSzPct val="50000"/>
              <a:buFont typeface="Wingdings" panose="05000000000000000000" pitchFamily="2" charset="2"/>
              <a:buChar char="q"/>
            </a:pPr>
            <a:r>
              <a:rPr lang="zh-CN" altLang="en-US" sz="1800" dirty="0">
                <a:latin typeface="Gill Sans MT" panose="020B0502020104020203" pitchFamily="34" charset="0"/>
              </a:rPr>
              <a:t>申请者对</a:t>
            </a:r>
            <a:r>
              <a:rPr lang="en-US" altLang="zh-CN" sz="1800" dirty="0">
                <a:latin typeface="Gill Sans MT" panose="020B0502020104020203" pitchFamily="34" charset="0"/>
              </a:rPr>
              <a:t>HSP</a:t>
            </a:r>
            <a:r>
              <a:rPr lang="zh-CN" altLang="en-US" sz="1800" dirty="0">
                <a:latin typeface="Gill Sans MT" panose="020B0502020104020203" pitchFamily="34" charset="0"/>
              </a:rPr>
              <a:t>的贡献（可选）</a:t>
            </a:r>
            <a:endParaRPr lang="en-US" sz="1800" dirty="0">
              <a:latin typeface="Gill Sans MT" panose="020B0502020104020203" pitchFamily="34" charset="0"/>
            </a:endParaRPr>
          </a:p>
          <a:p>
            <a:pPr marL="0" indent="0">
              <a:buNone/>
            </a:pPr>
            <a:endParaRPr lang="en-US" dirty="0"/>
          </a:p>
        </p:txBody>
      </p:sp>
    </p:spTree>
    <p:extLst>
      <p:ext uri="{BB962C8B-B14F-4D97-AF65-F5344CB8AC3E}">
        <p14:creationId xmlns:p14="http://schemas.microsoft.com/office/powerpoint/2010/main" val="156997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1950"/>
            <a:ext cx="5797296" cy="891540"/>
          </a:xfrm>
        </p:spPr>
        <p:txBody>
          <a:bodyPr>
            <a:normAutofit/>
          </a:bodyPr>
          <a:lstStyle/>
          <a:p>
            <a:r>
              <a:rPr lang="en-US" sz="2800" dirty="0"/>
              <a:t>6. </a:t>
            </a:r>
            <a:r>
              <a:rPr lang="zh-CN" altLang="en-US" sz="2800" dirty="0"/>
              <a:t>项目稳定性</a:t>
            </a:r>
            <a:endParaRPr lang="en-US" sz="2800" dirty="0"/>
          </a:p>
        </p:txBody>
      </p:sp>
      <p:sp>
        <p:nvSpPr>
          <p:cNvPr id="3" name="Content Placeholder 2"/>
          <p:cNvSpPr>
            <a:spLocks noGrp="1"/>
          </p:cNvSpPr>
          <p:nvPr>
            <p:ph idx="1"/>
          </p:nvPr>
        </p:nvSpPr>
        <p:spPr>
          <a:xfrm>
            <a:off x="269748" y="1504950"/>
            <a:ext cx="8763000" cy="3048000"/>
          </a:xfrm>
        </p:spPr>
        <p:txBody>
          <a:bodyPr>
            <a:normAutofit/>
          </a:bodyPr>
          <a:lstStyle/>
          <a:p>
            <a:pPr>
              <a:spcBef>
                <a:spcPts val="600"/>
              </a:spcBef>
            </a:pPr>
            <a:r>
              <a:rPr lang="zh-CN" altLang="en-US" sz="1800" dirty="0">
                <a:solidFill>
                  <a:srgbClr val="434343"/>
                </a:solidFill>
                <a:latin typeface="Arial" panose="020B0604020202020204" pitchFamily="34" charset="0"/>
              </a:rPr>
              <a:t>解释为什么这个项目对农业运作很重要</a:t>
            </a:r>
            <a:endParaRPr lang="en-US" sz="1800" dirty="0">
              <a:latin typeface="Gill Sans MT" panose="020B0502020104020203" pitchFamily="34" charset="0"/>
            </a:endParaRPr>
          </a:p>
          <a:p>
            <a:pPr>
              <a:spcBef>
                <a:spcPts val="600"/>
              </a:spcBef>
            </a:pPr>
            <a:r>
              <a:rPr lang="zh-CN" altLang="en-US" sz="1800" dirty="0">
                <a:solidFill>
                  <a:srgbClr val="434343"/>
                </a:solidFill>
                <a:latin typeface="Arial" panose="020B0604020202020204" pitchFamily="34" charset="0"/>
              </a:rPr>
              <a:t>描述该项目在三年之后将如何维持，包括 </a:t>
            </a:r>
            <a:r>
              <a:rPr lang="en-US" sz="1800" dirty="0">
                <a:latin typeface="Gill Sans MT" panose="020B0502020104020203" pitchFamily="34" charset="0"/>
              </a:rPr>
              <a:t>: </a:t>
            </a:r>
          </a:p>
          <a:p>
            <a:pPr lvl="1">
              <a:spcBef>
                <a:spcPts val="600"/>
              </a:spcBef>
            </a:pPr>
            <a:r>
              <a:rPr lang="zh-CN" altLang="en-US" sz="1800" dirty="0">
                <a:solidFill>
                  <a:srgbClr val="434343"/>
                </a:solidFill>
                <a:latin typeface="Arial" panose="020B0604020202020204" pitchFamily="34" charset="0"/>
              </a:rPr>
              <a:t>期望从实施的农业管理实践中学习或获得成功</a:t>
            </a:r>
            <a:endParaRPr lang="en-US" sz="1650" dirty="0">
              <a:latin typeface="Gill Sans MT" panose="020B0502020104020203" pitchFamily="34" charset="0"/>
            </a:endParaRPr>
          </a:p>
          <a:p>
            <a:pPr lvl="1">
              <a:spcBef>
                <a:spcPts val="600"/>
              </a:spcBef>
            </a:pPr>
            <a:r>
              <a:rPr lang="zh-CN" altLang="en-US" sz="1800" dirty="0">
                <a:latin typeface="Gill Sans MT" panose="020B0502020104020203" pitchFamily="34" charset="0"/>
              </a:rPr>
              <a:t>对未来实施的影响</a:t>
            </a:r>
            <a:r>
              <a:rPr lang="en-US" sz="1800" dirty="0">
                <a:latin typeface="Gill Sans MT" panose="020B0502020104020203" pitchFamily="34" charset="0"/>
              </a:rPr>
              <a:t>:</a:t>
            </a:r>
          </a:p>
          <a:p>
            <a:pPr lvl="2">
              <a:spcBef>
                <a:spcPts val="600"/>
              </a:spcBef>
            </a:pPr>
            <a:r>
              <a:rPr lang="zh-CN" altLang="en-US" sz="1800" dirty="0">
                <a:latin typeface="Gill Sans MT" panose="020B0502020104020203" pitchFamily="34" charset="0"/>
              </a:rPr>
              <a:t>长期坚持这种农业实践 </a:t>
            </a:r>
            <a:r>
              <a:rPr lang="en-US" sz="1800" dirty="0">
                <a:latin typeface="Gill Sans MT" panose="020B0502020104020203" pitchFamily="34" charset="0"/>
              </a:rPr>
              <a:t>(&gt;3 </a:t>
            </a:r>
            <a:r>
              <a:rPr lang="zh-CN" altLang="en-US" sz="1800" dirty="0">
                <a:latin typeface="Gill Sans MT" panose="020B0502020104020203" pitchFamily="34" charset="0"/>
              </a:rPr>
              <a:t>年</a:t>
            </a:r>
            <a:r>
              <a:rPr lang="en-US" sz="1800" dirty="0">
                <a:latin typeface="Gill Sans MT" panose="020B0502020104020203" pitchFamily="34" charset="0"/>
              </a:rPr>
              <a:t>)</a:t>
            </a:r>
            <a:r>
              <a:rPr lang="zh-CN" altLang="en-US" sz="1800" dirty="0">
                <a:latin typeface="Gill Sans MT" panose="020B0502020104020203" pitchFamily="34" charset="0"/>
              </a:rPr>
              <a:t>，</a:t>
            </a:r>
            <a:r>
              <a:rPr lang="en-US" sz="1800" dirty="0">
                <a:latin typeface="Gill Sans MT" panose="020B0502020104020203" pitchFamily="34" charset="0"/>
              </a:rPr>
              <a:t> </a:t>
            </a:r>
            <a:r>
              <a:rPr lang="zh-CN" altLang="en-US" sz="1800" b="1" dirty="0">
                <a:latin typeface="Gill Sans MT" panose="020B0502020104020203" pitchFamily="34" charset="0"/>
              </a:rPr>
              <a:t>或</a:t>
            </a:r>
            <a:endParaRPr lang="en-US" sz="1800" b="1" dirty="0">
              <a:latin typeface="Gill Sans MT" panose="020B0502020104020203" pitchFamily="34" charset="0"/>
            </a:endParaRPr>
          </a:p>
          <a:p>
            <a:pPr lvl="2">
              <a:spcBef>
                <a:spcPts val="600"/>
              </a:spcBef>
            </a:pPr>
            <a:r>
              <a:rPr lang="zh-CN" altLang="en-US" sz="1800" dirty="0">
                <a:latin typeface="Gill Sans MT" panose="020B0502020104020203" pitchFamily="34" charset="0"/>
              </a:rPr>
              <a:t>将这类农业实践延伸到其余的农田里</a:t>
            </a:r>
            <a:endParaRPr lang="en-US" sz="1800" dirty="0">
              <a:latin typeface="Gill Sans MT" panose="020B0502020104020203" pitchFamily="34" charset="0"/>
            </a:endParaRPr>
          </a:p>
          <a:p>
            <a:pPr lvl="1">
              <a:spcBef>
                <a:spcPts val="600"/>
              </a:spcBef>
            </a:pPr>
            <a:r>
              <a:rPr lang="zh-CN" altLang="en-US" sz="1800" dirty="0">
                <a:solidFill>
                  <a:srgbClr val="434343"/>
                </a:solidFill>
                <a:latin typeface="Arial" panose="020B0604020202020204" pitchFamily="34" charset="0"/>
              </a:rPr>
              <a:t>描述项目的实施，并评估和测量项目实施后可能产生的变化和影响。</a:t>
            </a:r>
            <a:endParaRPr lang="en-US" dirty="0"/>
          </a:p>
        </p:txBody>
      </p:sp>
    </p:spTree>
    <p:extLst>
      <p:ext uri="{BB962C8B-B14F-4D97-AF65-F5344CB8AC3E}">
        <p14:creationId xmlns:p14="http://schemas.microsoft.com/office/powerpoint/2010/main" val="94765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38150"/>
            <a:ext cx="5797296" cy="891540"/>
          </a:xfrm>
        </p:spPr>
        <p:txBody>
          <a:bodyPr>
            <a:normAutofit/>
          </a:bodyPr>
          <a:lstStyle/>
          <a:p>
            <a:r>
              <a:rPr lang="en-US" sz="2800" dirty="0"/>
              <a:t>7.</a:t>
            </a:r>
            <a:r>
              <a:rPr lang="zh-CN" altLang="en-US" sz="2800" dirty="0">
                <a:latin typeface="Gill Sans MT" panose="020B0502020104020203" pitchFamily="34" charset="0"/>
              </a:rPr>
              <a:t>温室气体减少量</a:t>
            </a:r>
            <a:endParaRPr lang="en-US" sz="2800" dirty="0"/>
          </a:p>
        </p:txBody>
      </p:sp>
      <p:sp>
        <p:nvSpPr>
          <p:cNvPr id="3" name="Content Placeholder 2"/>
          <p:cNvSpPr>
            <a:spLocks noGrp="1"/>
          </p:cNvSpPr>
          <p:nvPr>
            <p:ph idx="1"/>
          </p:nvPr>
        </p:nvSpPr>
        <p:spPr>
          <a:xfrm>
            <a:off x="914400" y="1657350"/>
            <a:ext cx="7315200" cy="2743200"/>
          </a:xfrm>
        </p:spPr>
        <p:txBody>
          <a:bodyPr>
            <a:normAutofit/>
          </a:bodyPr>
          <a:lstStyle/>
          <a:p>
            <a:pPr>
              <a:spcBef>
                <a:spcPts val="450"/>
              </a:spcBef>
            </a:pPr>
            <a:r>
              <a:rPr lang="zh-CN" altLang="en-US" sz="1800" dirty="0">
                <a:solidFill>
                  <a:srgbClr val="434343"/>
                </a:solidFill>
                <a:latin typeface="Arial" panose="020B0604020202020204" pitchFamily="34" charset="0"/>
              </a:rPr>
              <a:t>在选择管理实践时必须满足两个条件</a:t>
            </a:r>
            <a:r>
              <a:rPr lang="en-US" sz="1800" dirty="0">
                <a:latin typeface="Gill Sans MT" panose="020B0502020104020203" pitchFamily="34" charset="0"/>
              </a:rPr>
              <a:t>:</a:t>
            </a:r>
          </a:p>
          <a:p>
            <a:pPr marL="514350" lvl="1" indent="-342900">
              <a:spcBef>
                <a:spcPts val="450"/>
              </a:spcBef>
              <a:buFont typeface="+mj-lt"/>
              <a:buAutoNum type="arabicPeriod"/>
            </a:pPr>
            <a:r>
              <a:rPr lang="zh-CN" altLang="en-US" sz="1800" dirty="0">
                <a:solidFill>
                  <a:srgbClr val="434343"/>
                </a:solidFill>
                <a:latin typeface="Arial" panose="020B0604020202020204" pitchFamily="34" charset="0"/>
              </a:rPr>
              <a:t>必须包含在</a:t>
            </a:r>
            <a:r>
              <a:rPr lang="zh-CN" altLang="en-US" sz="1800" dirty="0">
                <a:solidFill>
                  <a:srgbClr val="0070C0"/>
                </a:solidFill>
                <a:latin typeface="Arial" panose="020B0604020202020204" pitchFamily="34" charset="0"/>
              </a:rPr>
              <a:t>符合条件的农业管理实践</a:t>
            </a:r>
            <a:r>
              <a:rPr lang="zh-CN" altLang="en-US" sz="1800" dirty="0">
                <a:solidFill>
                  <a:schemeClr val="tx1"/>
                </a:solidFill>
                <a:latin typeface="Arial" panose="020B0604020202020204" pitchFamily="34" charset="0"/>
              </a:rPr>
              <a:t>列表中</a:t>
            </a:r>
            <a:r>
              <a:rPr lang="en-US" sz="1650" dirty="0">
                <a:solidFill>
                  <a:schemeClr val="tx1"/>
                </a:solidFill>
                <a:latin typeface="Gill Sans MT" panose="020B0502020104020203" pitchFamily="34" charset="0"/>
              </a:rPr>
              <a:t>.</a:t>
            </a:r>
          </a:p>
          <a:p>
            <a:pPr marL="514350" lvl="1" indent="-342900">
              <a:spcBef>
                <a:spcPts val="450"/>
              </a:spcBef>
              <a:buFont typeface="+mj-lt"/>
              <a:buAutoNum type="arabicPeriod"/>
            </a:pPr>
            <a:r>
              <a:rPr lang="zh-CN" altLang="en-US" sz="1800" dirty="0">
                <a:latin typeface="Gill Sans MT" panose="020B0502020104020203" pitchFamily="34" charset="0"/>
              </a:rPr>
              <a:t>必须是在</a:t>
            </a:r>
            <a:r>
              <a:rPr lang="zh-CN" altLang="en-US" sz="1800" dirty="0">
                <a:solidFill>
                  <a:srgbClr val="0070C0"/>
                </a:solidFill>
                <a:latin typeface="Gill Sans MT" panose="020B0502020104020203" pitchFamily="34" charset="0"/>
              </a:rPr>
              <a:t>新的土地上</a:t>
            </a:r>
            <a:r>
              <a:rPr lang="zh-CN" altLang="en-US" sz="1800" dirty="0">
                <a:latin typeface="Gill Sans MT" panose="020B0502020104020203" pitchFamily="34" charset="0"/>
              </a:rPr>
              <a:t>或者采取</a:t>
            </a:r>
            <a:r>
              <a:rPr lang="zh-CN" altLang="en-US" sz="1800" dirty="0">
                <a:solidFill>
                  <a:srgbClr val="0070C0"/>
                </a:solidFill>
                <a:latin typeface="Gill Sans MT" panose="020B0502020104020203" pitchFamily="34" charset="0"/>
              </a:rPr>
              <a:t>新的农业措施</a:t>
            </a:r>
            <a:endParaRPr lang="en-US" sz="1800" dirty="0">
              <a:solidFill>
                <a:srgbClr val="0070C0"/>
              </a:solidFill>
              <a:latin typeface="Gill Sans MT" panose="020B0502020104020203" pitchFamily="34" charset="0"/>
            </a:endParaRPr>
          </a:p>
          <a:p>
            <a:pPr>
              <a:spcBef>
                <a:spcPts val="900"/>
              </a:spcBef>
              <a:buSzPct val="100000"/>
            </a:pPr>
            <a:endParaRPr lang="en-US" altLang="zh-CN" sz="900" dirty="0">
              <a:solidFill>
                <a:srgbClr val="434343"/>
              </a:solidFill>
              <a:latin typeface="Arial" panose="020B0604020202020204" pitchFamily="34" charset="0"/>
            </a:endParaRPr>
          </a:p>
          <a:p>
            <a:pPr>
              <a:spcBef>
                <a:spcPts val="900"/>
              </a:spcBef>
              <a:buSzPct val="100000"/>
            </a:pPr>
            <a:r>
              <a:rPr lang="zh-CN" altLang="en-US" sz="1800" dirty="0">
                <a:solidFill>
                  <a:srgbClr val="434343"/>
                </a:solidFill>
                <a:latin typeface="Arial" panose="020B0604020202020204" pitchFamily="34" charset="0"/>
              </a:rPr>
              <a:t>遵照</a:t>
            </a:r>
            <a:r>
              <a:rPr lang="en-US" sz="1800" dirty="0">
                <a:solidFill>
                  <a:srgbClr val="000000">
                    <a:lumMod val="85000"/>
                    <a:lumOff val="15000"/>
                  </a:srgbClr>
                </a:solidFill>
                <a:latin typeface="Gill Sans MT" panose="020B0502020104020203" pitchFamily="34" charset="0"/>
              </a:rPr>
              <a:t>CARB</a:t>
            </a:r>
            <a:r>
              <a:rPr lang="zh-CN" altLang="en-US" sz="1800" dirty="0">
                <a:solidFill>
                  <a:srgbClr val="434343"/>
                </a:solidFill>
                <a:latin typeface="Arial" panose="020B0604020202020204" pitchFamily="34" charset="0"/>
              </a:rPr>
              <a:t>温室气体量化网页提供的指示</a:t>
            </a:r>
            <a:endParaRPr lang="en-US" altLang="zh-CN" sz="1800" dirty="0">
              <a:solidFill>
                <a:srgbClr val="434343"/>
              </a:solidFill>
              <a:latin typeface="Arial" panose="020B0604020202020204" pitchFamily="34" charset="0"/>
            </a:endParaRPr>
          </a:p>
          <a:p>
            <a:pPr>
              <a:spcBef>
                <a:spcPts val="900"/>
              </a:spcBef>
              <a:buSzPct val="100000"/>
            </a:pPr>
            <a:endParaRPr lang="en-US" sz="900" dirty="0">
              <a:latin typeface="Gill Sans MT" panose="020B0502020104020203" pitchFamily="34" charset="0"/>
            </a:endParaRPr>
          </a:p>
          <a:p>
            <a:pPr>
              <a:spcBef>
                <a:spcPts val="900"/>
              </a:spcBef>
              <a:buSzPct val="100000"/>
            </a:pPr>
            <a:r>
              <a:rPr lang="zh-CN" altLang="en-US" sz="1800" dirty="0">
                <a:solidFill>
                  <a:srgbClr val="434343"/>
                </a:solidFill>
                <a:latin typeface="Arial" panose="020B0604020202020204" pitchFamily="34" charset="0"/>
              </a:rPr>
              <a:t>必须使用加州农业局</a:t>
            </a:r>
            <a:r>
              <a:rPr lang="en-US" sz="1800" dirty="0">
                <a:solidFill>
                  <a:srgbClr val="434343"/>
                </a:solidFill>
                <a:latin typeface="Arial" panose="020B0604020202020204" pitchFamily="34" charset="0"/>
              </a:rPr>
              <a:t> HSP Comet-Planner</a:t>
            </a:r>
            <a:r>
              <a:rPr lang="zh-CN" altLang="en-US" sz="1800" dirty="0">
                <a:solidFill>
                  <a:srgbClr val="434343"/>
                </a:solidFill>
                <a:latin typeface="Arial" panose="020B0604020202020204" pitchFamily="34" charset="0"/>
              </a:rPr>
              <a:t>来评估温室气体减排效益</a:t>
            </a:r>
            <a:endParaRPr lang="en-US" sz="1800" dirty="0">
              <a:latin typeface="Gill Sans MT" panose="020B0502020104020203" pitchFamily="34" charset="0"/>
              <a:hlinkClick r:id="rId2"/>
            </a:endParaRPr>
          </a:p>
          <a:p>
            <a:pPr marL="0" indent="0">
              <a:buNone/>
            </a:pPr>
            <a:endParaRPr lang="en-US" dirty="0"/>
          </a:p>
        </p:txBody>
      </p:sp>
    </p:spTree>
    <p:extLst>
      <p:ext uri="{BB962C8B-B14F-4D97-AF65-F5344CB8AC3E}">
        <p14:creationId xmlns:p14="http://schemas.microsoft.com/office/powerpoint/2010/main" val="33045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38150"/>
            <a:ext cx="5797296" cy="891540"/>
          </a:xfrm>
        </p:spPr>
        <p:txBody>
          <a:bodyPr>
            <a:normAutofit/>
          </a:bodyPr>
          <a:lstStyle/>
          <a:p>
            <a:r>
              <a:rPr lang="zh-CN" altLang="en-US" sz="2800" dirty="0"/>
              <a:t>健康土壤计划</a:t>
            </a:r>
            <a:r>
              <a:rPr lang="en-US" sz="2800" dirty="0"/>
              <a:t>(HSP) </a:t>
            </a:r>
            <a:r>
              <a:rPr lang="zh-CN" altLang="en-US" sz="2800" dirty="0"/>
              <a:t>概述</a:t>
            </a:r>
            <a:r>
              <a:rPr lang="en-US" sz="2800" dirty="0"/>
              <a:t>:</a:t>
            </a:r>
          </a:p>
        </p:txBody>
      </p:sp>
      <p:sp>
        <p:nvSpPr>
          <p:cNvPr id="3" name="Content Placeholder 2"/>
          <p:cNvSpPr>
            <a:spLocks noGrp="1"/>
          </p:cNvSpPr>
          <p:nvPr>
            <p:ph idx="1"/>
          </p:nvPr>
        </p:nvSpPr>
        <p:spPr>
          <a:xfrm>
            <a:off x="990600" y="1733550"/>
            <a:ext cx="7391400" cy="2326487"/>
          </a:xfrm>
        </p:spPr>
        <p:txBody>
          <a:bodyPr>
            <a:normAutofit lnSpcReduction="10000"/>
          </a:bodyPr>
          <a:lstStyle/>
          <a:p>
            <a:pPr marL="342900" lvl="0" indent="-342900" defTabSz="914400">
              <a:buClr>
                <a:schemeClr val="tx1"/>
              </a:buClr>
              <a:buFont typeface="Arial"/>
              <a:buChar char="•"/>
              <a:defRPr/>
            </a:pPr>
            <a:r>
              <a:rPr lang="zh-CN" altLang="en-US" sz="2400" b="1" dirty="0">
                <a:solidFill>
                  <a:srgbClr val="0070C0"/>
                </a:solidFill>
                <a:latin typeface="Times New Roman" panose="02020603050405020304" pitchFamily="18" charset="0"/>
                <a:cs typeface="Times New Roman" panose="02020603050405020304" pitchFamily="18" charset="0"/>
              </a:rPr>
              <a:t>健康土壤计划</a:t>
            </a:r>
            <a:r>
              <a:rPr lang="zh-CN" altLang="en-US" sz="2400" dirty="0">
                <a:solidFill>
                  <a:srgbClr val="434343"/>
                </a:solidFill>
                <a:latin typeface="Times New Roman" panose="02020603050405020304" pitchFamily="18" charset="0"/>
                <a:cs typeface="Times New Roman" panose="02020603050405020304" pitchFamily="18" charset="0"/>
              </a:rPr>
              <a:t>为加州的种植者和牧场主提供财政激励，以实施能够隔离碳，减少大气温室气体，改善土壤健康的农业管理措施。</a:t>
            </a:r>
            <a:endParaRPr lang="en-US" altLang="zh-CN" sz="2400" dirty="0">
              <a:solidFill>
                <a:srgbClr val="434343"/>
              </a:solidFill>
              <a:latin typeface="Times New Roman" panose="02020603050405020304" pitchFamily="18" charset="0"/>
              <a:cs typeface="Times New Roman" panose="02020603050405020304" pitchFamily="18" charset="0"/>
            </a:endParaRPr>
          </a:p>
          <a:p>
            <a:pPr marL="0" lvl="0" indent="0" defTabSz="914400">
              <a:buClr>
                <a:schemeClr val="tx1"/>
              </a:buClr>
              <a:buNone/>
              <a:defRPr/>
            </a:pPr>
            <a:endParaRPr lang="en-US" sz="2400" dirty="0">
              <a:latin typeface="Times New Roman" panose="02020603050405020304" pitchFamily="18" charset="0"/>
              <a:ea typeface="MS PGothic" panose="020B0600070205080204" pitchFamily="34" charset="-128"/>
              <a:cs typeface="Times New Roman" panose="02020603050405020304" pitchFamily="18" charset="0"/>
            </a:endParaRPr>
          </a:p>
          <a:p>
            <a:pPr marL="342900" lvl="0" indent="-342900" defTabSz="914400">
              <a:buClr>
                <a:schemeClr val="tx1"/>
              </a:buClr>
              <a:buFont typeface="Arial"/>
              <a:buChar char="•"/>
              <a:defRPr/>
            </a:pPr>
            <a:r>
              <a:rPr lang="zh-CN" altLang="en-US" sz="2400" b="1" dirty="0">
                <a:solidFill>
                  <a:srgbClr val="0070C0"/>
                </a:solidFill>
                <a:latin typeface="Times New Roman" panose="02020603050405020304" pitchFamily="18" charset="0"/>
                <a:cs typeface="Times New Roman" panose="02020603050405020304" pitchFamily="18" charset="0"/>
              </a:rPr>
              <a:t>目的</a:t>
            </a:r>
            <a:r>
              <a:rPr lang="en-US" sz="2400" b="1" dirty="0">
                <a:solidFill>
                  <a:srgbClr val="0070C0"/>
                </a:solidFill>
                <a:latin typeface="Times New Roman" panose="02020603050405020304" pitchFamily="18" charset="0"/>
                <a:cs typeface="Times New Roman" panose="02020603050405020304" pitchFamily="18" charset="0"/>
              </a:rPr>
              <a:t>: </a:t>
            </a:r>
            <a:r>
              <a:rPr lang="zh-CN" altLang="en-US" sz="2400" dirty="0">
                <a:solidFill>
                  <a:srgbClr val="434343"/>
                </a:solidFill>
                <a:latin typeface="Times New Roman" panose="02020603050405020304" pitchFamily="18" charset="0"/>
                <a:cs typeface="Times New Roman" panose="02020603050405020304" pitchFamily="18" charset="0"/>
              </a:rPr>
              <a:t>提高土壤弹性，增加土壤有机碳，减少大气温室气体</a:t>
            </a:r>
            <a:r>
              <a:rPr lang="en-US" altLang="zh-CN" sz="2400" dirty="0">
                <a:solidFill>
                  <a:srgbClr val="434343"/>
                </a:solidFill>
                <a:latin typeface="Times New Roman" panose="02020603050405020304" pitchFamily="18" charset="0"/>
                <a:cs typeface="Times New Roman" panose="02020603050405020304" pitchFamily="18" charset="0"/>
              </a:rPr>
              <a:t>(GHGs)</a:t>
            </a:r>
            <a:r>
              <a:rPr lang="zh-CN" altLang="en-US" sz="2400" dirty="0">
                <a:solidFill>
                  <a:srgbClr val="434343"/>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MS PGothic" panose="020B0600070205080204" pitchFamily="34" charset="-128"/>
              <a:cs typeface="Times New Roman" panose="02020603050405020304" pitchFamily="18" charset="0"/>
            </a:endParaRPr>
          </a:p>
          <a:p>
            <a:pPr marL="0" lvl="0" indent="0">
              <a:buNone/>
            </a:pPr>
            <a:endParaRPr lang="en-US" dirty="0"/>
          </a:p>
        </p:txBody>
      </p:sp>
    </p:spTree>
    <p:extLst>
      <p:ext uri="{BB962C8B-B14F-4D97-AF65-F5344CB8AC3E}">
        <p14:creationId xmlns:p14="http://schemas.microsoft.com/office/powerpoint/2010/main" val="323701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8.</a:t>
            </a:r>
            <a:r>
              <a:rPr lang="zh-CN" altLang="en-US" sz="2800" dirty="0">
                <a:latin typeface="Gill Sans MT" panose="020B0502020104020203" pitchFamily="34" charset="0"/>
              </a:rPr>
              <a:t>土壤健康和环境的共同受益</a:t>
            </a:r>
            <a:endParaRPr lang="en-US" sz="2800" dirty="0"/>
          </a:p>
        </p:txBody>
      </p:sp>
      <p:sp>
        <p:nvSpPr>
          <p:cNvPr id="3" name="Content Placeholder 2"/>
          <p:cNvSpPr>
            <a:spLocks noGrp="1"/>
          </p:cNvSpPr>
          <p:nvPr>
            <p:ph idx="1"/>
          </p:nvPr>
        </p:nvSpPr>
        <p:spPr>
          <a:xfrm>
            <a:off x="609600" y="1978534"/>
            <a:ext cx="8153400" cy="2326487"/>
          </a:xfrm>
        </p:spPr>
        <p:txBody>
          <a:bodyPr>
            <a:normAutofit fontScale="77500" lnSpcReduction="20000"/>
          </a:bodyPr>
          <a:lstStyle/>
          <a:p>
            <a:pPr>
              <a:spcBef>
                <a:spcPts val="450"/>
              </a:spcBef>
              <a:spcAft>
                <a:spcPts val="450"/>
              </a:spcAft>
            </a:pPr>
            <a:r>
              <a:rPr lang="zh-CN" altLang="en-US" sz="2800" dirty="0">
                <a:solidFill>
                  <a:srgbClr val="434343"/>
                </a:solidFill>
                <a:latin typeface="Arial" panose="020B0604020202020204" pitchFamily="34" charset="0"/>
              </a:rPr>
              <a:t>描述在实施拟议项目中所取得的环境效益</a:t>
            </a:r>
            <a:endParaRPr lang="en-US" sz="2600" dirty="0">
              <a:latin typeface="Gill Sans MT" panose="020B0502020104020203" pitchFamily="34" charset="0"/>
            </a:endParaRPr>
          </a:p>
          <a:p>
            <a:pPr lvl="1">
              <a:spcBef>
                <a:spcPts val="450"/>
              </a:spcBef>
              <a:spcAft>
                <a:spcPts val="450"/>
              </a:spcAft>
            </a:pPr>
            <a:r>
              <a:rPr lang="zh-CN" altLang="en-US" sz="2600" dirty="0">
                <a:latin typeface="Gill Sans MT" panose="020B0502020104020203" pitchFamily="34" charset="0"/>
              </a:rPr>
              <a:t>包含短期</a:t>
            </a:r>
            <a:r>
              <a:rPr lang="en-US" sz="2600" dirty="0">
                <a:latin typeface="Gill Sans MT" panose="020B0502020104020203" pitchFamily="34" charset="0"/>
              </a:rPr>
              <a:t>(</a:t>
            </a:r>
            <a:r>
              <a:rPr lang="en-US" altLang="zh-CN" sz="2600" dirty="0">
                <a:latin typeface="Gill Sans MT" panose="020B0502020104020203" pitchFamily="34" charset="0"/>
              </a:rPr>
              <a:t>3</a:t>
            </a:r>
            <a:r>
              <a:rPr lang="zh-CN" altLang="en-US" sz="2600" dirty="0">
                <a:latin typeface="Gill Sans MT" panose="020B0502020104020203" pitchFamily="34" charset="0"/>
              </a:rPr>
              <a:t>年内</a:t>
            </a:r>
            <a:r>
              <a:rPr lang="en-US" sz="2600" dirty="0">
                <a:latin typeface="Gill Sans MT" panose="020B0502020104020203" pitchFamily="34" charset="0"/>
              </a:rPr>
              <a:t>)</a:t>
            </a:r>
            <a:r>
              <a:rPr lang="zh-CN" altLang="en-US" sz="2600" dirty="0">
                <a:latin typeface="Gill Sans MT" panose="020B0502020104020203" pitchFamily="34" charset="0"/>
              </a:rPr>
              <a:t>和长期</a:t>
            </a:r>
            <a:r>
              <a:rPr lang="en-US" sz="2600" dirty="0">
                <a:latin typeface="Gill Sans MT" panose="020B0502020104020203" pitchFamily="34" charset="0"/>
              </a:rPr>
              <a:t>(</a:t>
            </a:r>
            <a:r>
              <a:rPr lang="en-US" altLang="zh-CN" sz="2600" dirty="0">
                <a:latin typeface="Gill Sans MT" panose="020B0502020104020203" pitchFamily="34" charset="0"/>
              </a:rPr>
              <a:t>3</a:t>
            </a:r>
            <a:r>
              <a:rPr lang="zh-CN" altLang="en-US" sz="2600" dirty="0">
                <a:latin typeface="Gill Sans MT" panose="020B0502020104020203" pitchFamily="34" charset="0"/>
              </a:rPr>
              <a:t>年后</a:t>
            </a:r>
            <a:r>
              <a:rPr lang="en-US" sz="2600" dirty="0">
                <a:latin typeface="Gill Sans MT" panose="020B0502020104020203" pitchFamily="34" charset="0"/>
              </a:rPr>
              <a:t>)</a:t>
            </a:r>
            <a:r>
              <a:rPr lang="zh-CN" altLang="en-US" sz="2600" dirty="0">
                <a:latin typeface="Gill Sans MT" panose="020B0502020104020203" pitchFamily="34" charset="0"/>
              </a:rPr>
              <a:t>效益。</a:t>
            </a:r>
            <a:endParaRPr lang="en-US" sz="2600" dirty="0">
              <a:latin typeface="Gill Sans MT" panose="020B0502020104020203" pitchFamily="34" charset="0"/>
            </a:endParaRPr>
          </a:p>
          <a:p>
            <a:pPr lvl="2">
              <a:spcBef>
                <a:spcPts val="450"/>
              </a:spcBef>
              <a:spcAft>
                <a:spcPts val="450"/>
              </a:spcAft>
              <a:buFont typeface="Wingdings" panose="05000000000000000000" pitchFamily="2" charset="2"/>
              <a:buChar char="v"/>
            </a:pPr>
            <a:r>
              <a:rPr lang="zh-CN" altLang="en-US" sz="2600" dirty="0">
                <a:latin typeface="Gill Sans MT" panose="020B0502020104020203" pitchFamily="34" charset="0"/>
              </a:rPr>
              <a:t>水质的改善</a:t>
            </a:r>
            <a:endParaRPr lang="en-US" sz="2600" dirty="0">
              <a:latin typeface="Gill Sans MT" panose="020B0502020104020203" pitchFamily="34" charset="0"/>
            </a:endParaRPr>
          </a:p>
          <a:p>
            <a:pPr lvl="2">
              <a:spcBef>
                <a:spcPts val="450"/>
              </a:spcBef>
              <a:spcAft>
                <a:spcPts val="450"/>
              </a:spcAft>
              <a:buFont typeface="Wingdings" panose="05000000000000000000" pitchFamily="2" charset="2"/>
              <a:buChar char="v"/>
            </a:pPr>
            <a:r>
              <a:rPr lang="zh-CN" altLang="en-US" sz="2600" dirty="0">
                <a:latin typeface="Gill Sans MT" panose="020B0502020104020203" pitchFamily="34" charset="0"/>
              </a:rPr>
              <a:t>空气质量的提升</a:t>
            </a:r>
            <a:r>
              <a:rPr lang="en-US" sz="2600" dirty="0">
                <a:latin typeface="Gill Sans MT" panose="020B0502020104020203" pitchFamily="34" charset="0"/>
              </a:rPr>
              <a:t> </a:t>
            </a:r>
          </a:p>
          <a:p>
            <a:pPr lvl="2">
              <a:spcBef>
                <a:spcPts val="450"/>
              </a:spcBef>
              <a:spcAft>
                <a:spcPts val="450"/>
              </a:spcAft>
              <a:buFont typeface="Wingdings" panose="05000000000000000000" pitchFamily="2" charset="2"/>
              <a:buChar char="v"/>
            </a:pPr>
            <a:r>
              <a:rPr lang="zh-CN" altLang="en-US" sz="2600" dirty="0">
                <a:latin typeface="Gill Sans MT" panose="020B0502020104020203" pitchFamily="34" charset="0"/>
              </a:rPr>
              <a:t>生态系统方面的帮助</a:t>
            </a:r>
            <a:endParaRPr lang="en-US" sz="2600" dirty="0">
              <a:latin typeface="Gill Sans MT" panose="020B0502020104020203" pitchFamily="34" charset="0"/>
            </a:endParaRPr>
          </a:p>
          <a:p>
            <a:pPr>
              <a:spcBef>
                <a:spcPts val="450"/>
              </a:spcBef>
              <a:spcAft>
                <a:spcPts val="450"/>
              </a:spcAft>
            </a:pPr>
            <a:r>
              <a:rPr lang="zh-CN" altLang="en-US" sz="2800" dirty="0">
                <a:solidFill>
                  <a:srgbClr val="434343"/>
                </a:solidFill>
                <a:latin typeface="Arial" panose="020B0604020202020204" pitchFamily="34" charset="0"/>
              </a:rPr>
              <a:t>描述拟议项目将如何改善土壤健康</a:t>
            </a:r>
            <a:r>
              <a:rPr lang="en-US" sz="2600" dirty="0">
                <a:latin typeface="Gill Sans MT" panose="020B0502020104020203" pitchFamily="34" charset="0"/>
              </a:rPr>
              <a:t>. </a:t>
            </a:r>
          </a:p>
          <a:p>
            <a:endParaRPr lang="en-US" dirty="0"/>
          </a:p>
        </p:txBody>
      </p:sp>
    </p:spTree>
    <p:extLst>
      <p:ext uri="{BB962C8B-B14F-4D97-AF65-F5344CB8AC3E}">
        <p14:creationId xmlns:p14="http://schemas.microsoft.com/office/powerpoint/2010/main" val="7851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85750"/>
            <a:ext cx="5797296" cy="891540"/>
          </a:xfrm>
        </p:spPr>
        <p:txBody>
          <a:bodyPr>
            <a:normAutofit/>
          </a:bodyPr>
          <a:lstStyle/>
          <a:p>
            <a:r>
              <a:rPr lang="en-US" sz="2800" dirty="0"/>
              <a:t>9.</a:t>
            </a:r>
            <a:r>
              <a:rPr lang="zh-CN" altLang="en-US" sz="2800" dirty="0">
                <a:latin typeface="Gill Sans MT" panose="020B0502020104020203" pitchFamily="34" charset="0"/>
              </a:rPr>
              <a:t>环保计划</a:t>
            </a:r>
            <a:r>
              <a:rPr lang="en-US" sz="2800" dirty="0"/>
              <a:t>(</a:t>
            </a:r>
            <a:r>
              <a:rPr lang="zh-CN" altLang="en-US" sz="2800" dirty="0"/>
              <a:t>可选</a:t>
            </a:r>
            <a:r>
              <a:rPr lang="en-US" sz="2800" dirty="0"/>
              <a:t>)</a:t>
            </a:r>
          </a:p>
        </p:txBody>
      </p:sp>
      <p:sp>
        <p:nvSpPr>
          <p:cNvPr id="3" name="Content Placeholder 2">
            <a:extLst>
              <a:ext uri="{FF2B5EF4-FFF2-40B4-BE49-F238E27FC236}">
                <a16:creationId xmlns:a16="http://schemas.microsoft.com/office/drawing/2014/main" id="{6FFCF01A-EA52-4300-B2F2-2C4CB9D7B53C}"/>
              </a:ext>
            </a:extLst>
          </p:cNvPr>
          <p:cNvSpPr>
            <a:spLocks noGrp="1"/>
          </p:cNvSpPr>
          <p:nvPr>
            <p:ph idx="1"/>
          </p:nvPr>
        </p:nvSpPr>
        <p:spPr>
          <a:xfrm>
            <a:off x="228600" y="1504950"/>
            <a:ext cx="8686800" cy="3429000"/>
          </a:xfrm>
        </p:spPr>
        <p:txBody>
          <a:bodyPr>
            <a:noAutofit/>
          </a:bodyPr>
          <a:lstStyle/>
          <a:p>
            <a:pPr>
              <a:spcBef>
                <a:spcPts val="0"/>
              </a:spcBef>
            </a:pPr>
            <a:r>
              <a:rPr lang="zh-CN" altLang="en-US" sz="1800" dirty="0">
                <a:solidFill>
                  <a:srgbClr val="434343"/>
                </a:solidFill>
                <a:latin typeface="Arial" panose="020B0604020202020204" pitchFamily="34" charset="0"/>
              </a:rPr>
              <a:t>环保计划是一份对整个农场具有广泛的环境或生态影响的方案或计划，由</a:t>
            </a:r>
            <a:r>
              <a:rPr lang="en-US" altLang="zh-CN" sz="1800" dirty="0">
                <a:solidFill>
                  <a:srgbClr val="434343"/>
                </a:solidFill>
                <a:latin typeface="Arial" panose="020B0604020202020204" pitchFamily="34" charset="0"/>
              </a:rPr>
              <a:t>NRCS</a:t>
            </a:r>
            <a:r>
              <a:rPr lang="zh-CN" altLang="en-US" sz="1800" dirty="0">
                <a:solidFill>
                  <a:srgbClr val="434343"/>
                </a:solidFill>
                <a:latin typeface="Arial" panose="020B0604020202020204" pitchFamily="34" charset="0"/>
              </a:rPr>
              <a:t>专家、受过</a:t>
            </a:r>
            <a:r>
              <a:rPr lang="en-US" altLang="zh-CN" sz="1800" dirty="0">
                <a:solidFill>
                  <a:srgbClr val="434343"/>
                </a:solidFill>
                <a:latin typeface="Arial" panose="020B0604020202020204" pitchFamily="34" charset="0"/>
              </a:rPr>
              <a:t>NRCS</a:t>
            </a:r>
            <a:r>
              <a:rPr lang="zh-CN" altLang="en-US" sz="1800" dirty="0">
                <a:solidFill>
                  <a:srgbClr val="434343"/>
                </a:solidFill>
                <a:latin typeface="Arial" panose="020B0604020202020204" pitchFamily="34" charset="0"/>
              </a:rPr>
              <a:t>培训的个人或实体、专业认证的农作物顾问、专业认证的土壤科学家或专业认证的农学家共同编制。</a:t>
            </a:r>
            <a:endParaRPr lang="en-US" altLang="zh-CN" sz="1800" dirty="0">
              <a:solidFill>
                <a:srgbClr val="434343"/>
              </a:solidFill>
              <a:latin typeface="Arial" panose="020B0604020202020204" pitchFamily="34" charset="0"/>
            </a:endParaRPr>
          </a:p>
          <a:p>
            <a:pPr marL="0" indent="0">
              <a:spcBef>
                <a:spcPts val="0"/>
              </a:spcBef>
              <a:buNone/>
            </a:pPr>
            <a:endParaRPr lang="en-US" sz="800" dirty="0"/>
          </a:p>
          <a:p>
            <a:pPr>
              <a:spcBef>
                <a:spcPts val="0"/>
              </a:spcBef>
            </a:pPr>
            <a:r>
              <a:rPr lang="zh-CN" altLang="en-US" sz="1800" dirty="0">
                <a:latin typeface="Gill Sans MT" panose="020B0502020104020203" pitchFamily="34" charset="0"/>
              </a:rPr>
              <a:t>环保计划包括</a:t>
            </a:r>
            <a:r>
              <a:rPr lang="en-US" sz="1800" dirty="0">
                <a:latin typeface="Gill Sans MT" panose="020B0502020104020203" pitchFamily="34" charset="0"/>
              </a:rPr>
              <a:t>: </a:t>
            </a:r>
          </a:p>
          <a:p>
            <a:pPr lvl="1">
              <a:spcBef>
                <a:spcPts val="0"/>
              </a:spcBef>
            </a:pPr>
            <a:r>
              <a:rPr lang="zh-CN" altLang="en-US" sz="1800" dirty="0">
                <a:solidFill>
                  <a:srgbClr val="434343"/>
                </a:solidFill>
                <a:latin typeface="Arial" panose="020B0604020202020204" pitchFamily="34" charset="0"/>
              </a:rPr>
              <a:t>项目场地航拍图或示意图</a:t>
            </a:r>
            <a:r>
              <a:rPr lang="en-US" sz="1650" dirty="0">
                <a:latin typeface="Gill Sans MT" panose="020B0502020104020203" pitchFamily="34" charset="0"/>
              </a:rPr>
              <a:t> </a:t>
            </a:r>
          </a:p>
          <a:p>
            <a:pPr lvl="1">
              <a:spcBef>
                <a:spcPts val="0"/>
              </a:spcBef>
            </a:pPr>
            <a:r>
              <a:rPr lang="zh-CN" altLang="en-US" sz="1800" dirty="0">
                <a:solidFill>
                  <a:srgbClr val="434343"/>
                </a:solidFill>
                <a:latin typeface="Arial" panose="020B0604020202020204" pitchFamily="34" charset="0"/>
              </a:rPr>
              <a:t>当前农场管理决策列表</a:t>
            </a:r>
            <a:endParaRPr lang="en-US" sz="1650" dirty="0">
              <a:latin typeface="Gill Sans MT" panose="020B0502020104020203" pitchFamily="34" charset="0"/>
            </a:endParaRPr>
          </a:p>
          <a:p>
            <a:pPr lvl="1">
              <a:spcBef>
                <a:spcPts val="0"/>
              </a:spcBef>
            </a:pPr>
            <a:r>
              <a:rPr lang="zh-CN" altLang="en-US" sz="1800" dirty="0">
                <a:solidFill>
                  <a:srgbClr val="434343"/>
                </a:solidFill>
                <a:latin typeface="Arial" panose="020B0604020202020204" pitchFamily="34" charset="0"/>
              </a:rPr>
              <a:t>实施新的环保措施的地点及时间表</a:t>
            </a:r>
            <a:endParaRPr lang="en-US" sz="1650" dirty="0">
              <a:latin typeface="Gill Sans MT" panose="020B0502020104020203" pitchFamily="34" charset="0"/>
            </a:endParaRPr>
          </a:p>
          <a:p>
            <a:pPr lvl="1">
              <a:spcBef>
                <a:spcPts val="0"/>
              </a:spcBef>
            </a:pPr>
            <a:r>
              <a:rPr lang="zh-CN" altLang="en-US" sz="1800" dirty="0">
                <a:solidFill>
                  <a:srgbClr val="434343"/>
                </a:solidFill>
                <a:latin typeface="Arial" panose="020B0604020202020204" pitchFamily="34" charset="0"/>
              </a:rPr>
              <a:t>资源评估</a:t>
            </a:r>
            <a:r>
              <a:rPr lang="en-US" altLang="zh-CN" sz="1800" dirty="0">
                <a:solidFill>
                  <a:srgbClr val="434343"/>
                </a:solidFill>
                <a:latin typeface="Arial" panose="020B0604020202020204" pitchFamily="34" charset="0"/>
              </a:rPr>
              <a:t>:</a:t>
            </a:r>
            <a:r>
              <a:rPr lang="zh-CN" altLang="en-US" sz="1800" dirty="0">
                <a:solidFill>
                  <a:srgbClr val="434343"/>
                </a:solidFill>
                <a:latin typeface="Arial" panose="020B0604020202020204" pitchFamily="34" charset="0"/>
              </a:rPr>
              <a:t>资源清单和资源问题</a:t>
            </a:r>
            <a:endParaRPr lang="en-US" sz="1650" dirty="0">
              <a:latin typeface="Gill Sans MT" panose="020B0502020104020203" pitchFamily="34" charset="0"/>
            </a:endParaRPr>
          </a:p>
          <a:p>
            <a:pPr lvl="1">
              <a:spcBef>
                <a:spcPts val="0"/>
              </a:spcBef>
            </a:pPr>
            <a:r>
              <a:rPr lang="zh-CN" altLang="en-US" sz="1800" dirty="0">
                <a:solidFill>
                  <a:srgbClr val="434343"/>
                </a:solidFill>
                <a:latin typeface="Arial" panose="020B0604020202020204" pitchFamily="34" charset="0"/>
              </a:rPr>
              <a:t>详细说明如何实施具体管理措施</a:t>
            </a:r>
            <a:endParaRPr lang="en-US" altLang="zh-CN" sz="1800" dirty="0">
              <a:solidFill>
                <a:srgbClr val="434343"/>
              </a:solidFill>
              <a:latin typeface="Arial" panose="020B0604020202020204" pitchFamily="34" charset="0"/>
            </a:endParaRPr>
          </a:p>
          <a:p>
            <a:pPr lvl="1">
              <a:spcBef>
                <a:spcPts val="0"/>
              </a:spcBef>
            </a:pPr>
            <a:r>
              <a:rPr lang="zh-CN" altLang="en-US" sz="1800" dirty="0">
                <a:solidFill>
                  <a:srgbClr val="434343"/>
                </a:solidFill>
                <a:latin typeface="Arial" panose="020B0604020202020204" pitchFamily="34" charset="0"/>
              </a:rPr>
              <a:t>管理实践的操作和维护计划</a:t>
            </a:r>
            <a:endParaRPr lang="en-US" sz="1650" dirty="0">
              <a:latin typeface="Gill Sans MT" panose="020B0502020104020203" pitchFamily="34" charset="0"/>
            </a:endParaRPr>
          </a:p>
        </p:txBody>
      </p:sp>
    </p:spTree>
    <p:extLst>
      <p:ext uri="{BB962C8B-B14F-4D97-AF65-F5344CB8AC3E}">
        <p14:creationId xmlns:p14="http://schemas.microsoft.com/office/powerpoint/2010/main" val="352534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4350"/>
            <a:ext cx="5797296" cy="891540"/>
          </a:xfrm>
        </p:spPr>
        <p:txBody>
          <a:bodyPr>
            <a:normAutofit/>
          </a:bodyPr>
          <a:lstStyle/>
          <a:p>
            <a:r>
              <a:rPr lang="en-US" sz="2800" dirty="0"/>
              <a:t>10. </a:t>
            </a:r>
            <a:r>
              <a:rPr lang="zh-CN" altLang="en-US" sz="2800" dirty="0"/>
              <a:t>奖金优先权</a:t>
            </a:r>
            <a:endParaRPr lang="en-US" sz="2800" dirty="0"/>
          </a:p>
        </p:txBody>
      </p:sp>
      <p:sp>
        <p:nvSpPr>
          <p:cNvPr id="3" name="Content Placeholder 2"/>
          <p:cNvSpPr>
            <a:spLocks noGrp="1"/>
          </p:cNvSpPr>
          <p:nvPr>
            <p:ph idx="1"/>
          </p:nvPr>
        </p:nvSpPr>
        <p:spPr>
          <a:xfrm>
            <a:off x="304800" y="2038350"/>
            <a:ext cx="8686800" cy="1676400"/>
          </a:xfrm>
        </p:spPr>
        <p:txBody>
          <a:bodyPr>
            <a:normAutofit/>
          </a:bodyPr>
          <a:lstStyle/>
          <a:p>
            <a:r>
              <a:rPr lang="zh-CN" altLang="en-US" sz="1800" dirty="0"/>
              <a:t>提供优先权给</a:t>
            </a:r>
            <a:r>
              <a:rPr lang="zh-CN" altLang="en-US" sz="1800" b="1" dirty="0">
                <a:solidFill>
                  <a:srgbClr val="0070C0"/>
                </a:solidFill>
              </a:rPr>
              <a:t>少数名族</a:t>
            </a:r>
            <a:r>
              <a:rPr lang="zh-CN" altLang="en-US" sz="1800" dirty="0"/>
              <a:t>的农民或牧民</a:t>
            </a:r>
            <a:r>
              <a:rPr lang="en-US" sz="1800" b="1" dirty="0"/>
              <a:t> </a:t>
            </a:r>
            <a:r>
              <a:rPr lang="en-US" sz="1800" dirty="0"/>
              <a:t>(</a:t>
            </a:r>
            <a:r>
              <a:rPr lang="zh-CN" altLang="en-US" sz="1800" dirty="0"/>
              <a:t>农民维权法案</a:t>
            </a:r>
            <a:r>
              <a:rPr lang="en-US" altLang="zh-CN" sz="1800" dirty="0"/>
              <a:t>2017</a:t>
            </a:r>
            <a:r>
              <a:rPr lang="en-US" sz="1800" dirty="0"/>
              <a:t>) </a:t>
            </a:r>
          </a:p>
          <a:p>
            <a:r>
              <a:rPr lang="zh-CN" altLang="en-US" sz="1800" dirty="0">
                <a:solidFill>
                  <a:srgbClr val="000000">
                    <a:lumMod val="85000"/>
                    <a:lumOff val="15000"/>
                  </a:srgbClr>
                </a:solidFill>
              </a:rPr>
              <a:t>提供优先权给</a:t>
            </a:r>
            <a:r>
              <a:rPr lang="zh-CN" altLang="en-US" sz="1800" b="1" dirty="0">
                <a:solidFill>
                  <a:srgbClr val="0070C0"/>
                </a:solidFill>
              </a:rPr>
              <a:t>贫困社区</a:t>
            </a:r>
            <a:r>
              <a:rPr lang="en-US" sz="1800" dirty="0">
                <a:solidFill>
                  <a:srgbClr val="0070C0"/>
                </a:solidFill>
              </a:rPr>
              <a:t>:</a:t>
            </a:r>
            <a:r>
              <a:rPr lang="en-US" sz="1800" dirty="0"/>
              <a:t> </a:t>
            </a:r>
            <a:r>
              <a:rPr lang="zh-CN" altLang="en-US" sz="1800" dirty="0"/>
              <a:t>贫困社区人群可以在地图中找到：</a:t>
            </a:r>
            <a:r>
              <a:rPr lang="en-US" sz="1800" dirty="0"/>
              <a:t> www.arb.ca.gov/cci-resources. </a:t>
            </a:r>
          </a:p>
        </p:txBody>
      </p:sp>
    </p:spTree>
    <p:extLst>
      <p:ext uri="{BB962C8B-B14F-4D97-AF65-F5344CB8AC3E}">
        <p14:creationId xmlns:p14="http://schemas.microsoft.com/office/powerpoint/2010/main" val="67982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85750"/>
            <a:ext cx="6553200" cy="857250"/>
          </a:xfrm>
        </p:spPr>
        <p:txBody>
          <a:bodyPr>
            <a:normAutofit/>
          </a:bodyPr>
          <a:lstStyle/>
          <a:p>
            <a:r>
              <a:rPr lang="zh-CN" altLang="en-US" sz="2800" dirty="0"/>
              <a:t>注意事项</a:t>
            </a:r>
            <a:endParaRPr lang="en-US" sz="2800" dirty="0"/>
          </a:p>
        </p:txBody>
      </p:sp>
      <p:sp>
        <p:nvSpPr>
          <p:cNvPr id="3" name="Content Placeholder 2"/>
          <p:cNvSpPr>
            <a:spLocks noGrp="1"/>
          </p:cNvSpPr>
          <p:nvPr>
            <p:ph idx="4294967295"/>
          </p:nvPr>
        </p:nvSpPr>
        <p:spPr>
          <a:xfrm>
            <a:off x="457200" y="1352550"/>
            <a:ext cx="8686800" cy="3352800"/>
          </a:xfrm>
        </p:spPr>
        <p:txBody>
          <a:bodyPr>
            <a:noAutofit/>
          </a:bodyPr>
          <a:lstStyle/>
          <a:p>
            <a:r>
              <a:rPr lang="zh-CN" altLang="en-US" sz="1800" dirty="0">
                <a:solidFill>
                  <a:srgbClr val="434343"/>
                </a:solidFill>
                <a:latin typeface="Arial" panose="020B0604020202020204" pitchFamily="34" charset="0"/>
              </a:rPr>
              <a:t>赠款资金不能用于实施申请以外的实践</a:t>
            </a:r>
            <a:r>
              <a:rPr lang="en-US" sz="1800" dirty="0"/>
              <a:t>.</a:t>
            </a:r>
          </a:p>
          <a:p>
            <a:endParaRPr lang="en-US" sz="1800" dirty="0"/>
          </a:p>
          <a:p>
            <a:r>
              <a:rPr lang="zh-CN" altLang="en-US" sz="1800" dirty="0">
                <a:solidFill>
                  <a:srgbClr val="434343"/>
                </a:solidFill>
                <a:latin typeface="Arial" panose="020B0604020202020204" pitchFamily="34" charset="0"/>
              </a:rPr>
              <a:t>赠款资金不能用于资助任何现有和正在进行的</a:t>
            </a:r>
            <a:r>
              <a:rPr lang="en-US" altLang="zh-CN" sz="1800" dirty="0">
                <a:solidFill>
                  <a:srgbClr val="434343"/>
                </a:solidFill>
                <a:latin typeface="Arial" panose="020B0604020202020204" pitchFamily="34" charset="0"/>
              </a:rPr>
              <a:t>HSP</a:t>
            </a:r>
            <a:r>
              <a:rPr lang="zh-CN" altLang="en-US" sz="1800" dirty="0">
                <a:solidFill>
                  <a:srgbClr val="434343"/>
                </a:solidFill>
                <a:latin typeface="Arial" panose="020B0604020202020204" pitchFamily="34" charset="0"/>
              </a:rPr>
              <a:t>农业管理实践的实施</a:t>
            </a:r>
            <a:r>
              <a:rPr lang="en-US" sz="1800" dirty="0"/>
              <a:t>.</a:t>
            </a:r>
          </a:p>
          <a:p>
            <a:pPr marL="0" indent="0">
              <a:buNone/>
            </a:pPr>
            <a:endParaRPr lang="en-US" sz="1800" dirty="0"/>
          </a:p>
          <a:p>
            <a:r>
              <a:rPr lang="zh-CN" altLang="en-US" sz="1800" dirty="0">
                <a:solidFill>
                  <a:srgbClr val="434343"/>
                </a:solidFill>
                <a:latin typeface="Arial" panose="020B0604020202020204" pitchFamily="34" charset="0"/>
              </a:rPr>
              <a:t>赠款资金不能用于使用盆栽或其他植物生长介质（如水培植物）的项目</a:t>
            </a:r>
            <a:r>
              <a:rPr lang="en-US" sz="1800" dirty="0"/>
              <a:t>.</a:t>
            </a:r>
          </a:p>
        </p:txBody>
      </p:sp>
    </p:spTree>
    <p:extLst>
      <p:ext uri="{BB962C8B-B14F-4D97-AF65-F5344CB8AC3E}">
        <p14:creationId xmlns:p14="http://schemas.microsoft.com/office/powerpoint/2010/main" val="73541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753979" y="285750"/>
            <a:ext cx="7696200" cy="841375"/>
          </a:xfrm>
        </p:spPr>
        <p:txBody>
          <a:bodyPr>
            <a:normAutofit/>
          </a:bodyPr>
          <a:lstStyle/>
          <a:p>
            <a:pPr algn="ctr"/>
            <a:r>
              <a:rPr lang="zh-CN" altLang="en-US" sz="2800" dirty="0"/>
              <a:t>申请奖金程序</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59" y="1428750"/>
            <a:ext cx="6373839" cy="3544155"/>
          </a:xfrm>
          <a:prstGeom prst="rect">
            <a:avLst/>
          </a:prstGeom>
        </p:spPr>
      </p:pic>
      <p:sp>
        <p:nvSpPr>
          <p:cNvPr id="4" name="Rectangle 3">
            <a:extLst>
              <a:ext uri="{FF2B5EF4-FFF2-40B4-BE49-F238E27FC236}">
                <a16:creationId xmlns:a16="http://schemas.microsoft.com/office/drawing/2014/main" id="{8501C14A-B6C6-4463-9B56-8E6429AB4424}"/>
              </a:ext>
            </a:extLst>
          </p:cNvPr>
          <p:cNvSpPr/>
          <p:nvPr/>
        </p:nvSpPr>
        <p:spPr>
          <a:xfrm>
            <a:off x="1828800" y="1885950"/>
            <a:ext cx="838200" cy="685800"/>
          </a:xfrm>
          <a:prstGeom prst="rect">
            <a:avLst/>
          </a:prstGeom>
          <a:solidFill>
            <a:srgbClr val="0E5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提交申请</a:t>
            </a:r>
            <a:endParaRPr lang="en-US" dirty="0"/>
          </a:p>
        </p:txBody>
      </p:sp>
      <p:sp>
        <p:nvSpPr>
          <p:cNvPr id="5" name="Rectangle 4">
            <a:extLst>
              <a:ext uri="{FF2B5EF4-FFF2-40B4-BE49-F238E27FC236}">
                <a16:creationId xmlns:a16="http://schemas.microsoft.com/office/drawing/2014/main" id="{0BB46502-14D1-4959-818E-33A7E52983B8}"/>
              </a:ext>
            </a:extLst>
          </p:cNvPr>
          <p:cNvSpPr/>
          <p:nvPr/>
        </p:nvSpPr>
        <p:spPr>
          <a:xfrm>
            <a:off x="3200400" y="1925171"/>
            <a:ext cx="914400" cy="609600"/>
          </a:xfrm>
          <a:prstGeom prst="rect">
            <a:avLst/>
          </a:prstGeom>
          <a:solidFill>
            <a:srgbClr val="0E5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行政</a:t>
            </a:r>
            <a:endParaRPr lang="en-US" altLang="zh-CN" dirty="0"/>
          </a:p>
          <a:p>
            <a:pPr algn="ctr"/>
            <a:r>
              <a:rPr lang="zh-CN" altLang="en-US" dirty="0"/>
              <a:t>审查</a:t>
            </a:r>
            <a:endParaRPr lang="en-US" dirty="0"/>
          </a:p>
        </p:txBody>
      </p:sp>
      <p:sp>
        <p:nvSpPr>
          <p:cNvPr id="6" name="Rectangle 5">
            <a:extLst>
              <a:ext uri="{FF2B5EF4-FFF2-40B4-BE49-F238E27FC236}">
                <a16:creationId xmlns:a16="http://schemas.microsoft.com/office/drawing/2014/main" id="{66009B97-FEEE-4C62-81E0-B9BCD212471A}"/>
              </a:ext>
            </a:extLst>
          </p:cNvPr>
          <p:cNvSpPr/>
          <p:nvPr/>
        </p:nvSpPr>
        <p:spPr>
          <a:xfrm>
            <a:off x="4593080" y="1946142"/>
            <a:ext cx="914400" cy="609600"/>
          </a:xfrm>
          <a:prstGeom prst="rect">
            <a:avLst/>
          </a:prstGeom>
          <a:solidFill>
            <a:srgbClr val="0E5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技术</a:t>
            </a:r>
            <a:endParaRPr lang="en-US" altLang="zh-CN" dirty="0"/>
          </a:p>
          <a:p>
            <a:pPr algn="ctr"/>
            <a:r>
              <a:rPr lang="zh-CN" altLang="en-US" dirty="0"/>
              <a:t>审查</a:t>
            </a:r>
            <a:endParaRPr lang="en-US" dirty="0"/>
          </a:p>
        </p:txBody>
      </p:sp>
      <p:sp>
        <p:nvSpPr>
          <p:cNvPr id="7" name="Rectangle 6">
            <a:extLst>
              <a:ext uri="{FF2B5EF4-FFF2-40B4-BE49-F238E27FC236}">
                <a16:creationId xmlns:a16="http://schemas.microsoft.com/office/drawing/2014/main" id="{8589BF91-5102-437E-ADEA-D6242CF3EC46}"/>
              </a:ext>
            </a:extLst>
          </p:cNvPr>
          <p:cNvSpPr/>
          <p:nvPr/>
        </p:nvSpPr>
        <p:spPr>
          <a:xfrm>
            <a:off x="6172200" y="1695450"/>
            <a:ext cx="1143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algn="ctr"/>
            <a:r>
              <a:rPr lang="zh-CN" altLang="en-US" sz="1200" dirty="0">
                <a:solidFill>
                  <a:prstClr val="white"/>
                </a:solidFill>
                <a:latin typeface="Calibri Light" panose="020F0302020204030204"/>
                <a:ea typeface="宋体" panose="02010600030101010101" pitchFamily="2" charset="-122"/>
              </a:rPr>
              <a:t>通知</a:t>
            </a:r>
            <a:endParaRPr lang="en-US" altLang="zh-CN" sz="1200" dirty="0">
              <a:solidFill>
                <a:prstClr val="white"/>
              </a:solidFill>
              <a:latin typeface="Calibri Light" panose="020F0302020204030204"/>
              <a:ea typeface="宋体" panose="02010600030101010101" pitchFamily="2" charset="-122"/>
            </a:endParaRPr>
          </a:p>
          <a:p>
            <a:pPr marL="12700" marR="5080" lvl="0" algn="ctr"/>
            <a:r>
              <a:rPr lang="zh-CN" altLang="en-US" sz="1200" dirty="0">
                <a:solidFill>
                  <a:prstClr val="white"/>
                </a:solidFill>
                <a:latin typeface="Calibri Light" panose="020F0302020204030204"/>
                <a:ea typeface="宋体" panose="02010600030101010101" pitchFamily="2" charset="-122"/>
              </a:rPr>
              <a:t>未获得奖金者</a:t>
            </a:r>
            <a:endParaRPr lang="zh-CN" altLang="en-US" sz="1200" dirty="0">
              <a:solidFill>
                <a:prstClr val="white"/>
              </a:solidFill>
              <a:latin typeface="Times New Roman"/>
              <a:cs typeface="Times New Roman"/>
            </a:endParaRPr>
          </a:p>
        </p:txBody>
      </p:sp>
      <p:sp>
        <p:nvSpPr>
          <p:cNvPr id="8" name="Rectangle 7">
            <a:extLst>
              <a:ext uri="{FF2B5EF4-FFF2-40B4-BE49-F238E27FC236}">
                <a16:creationId xmlns:a16="http://schemas.microsoft.com/office/drawing/2014/main" id="{20D5109D-99E5-4282-8026-B37816CE2095}"/>
              </a:ext>
            </a:extLst>
          </p:cNvPr>
          <p:cNvSpPr/>
          <p:nvPr/>
        </p:nvSpPr>
        <p:spPr>
          <a:xfrm>
            <a:off x="6172200" y="2571750"/>
            <a:ext cx="1219200" cy="4953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通知</a:t>
            </a:r>
            <a:endParaRPr lang="en-US" altLang="zh-CN" sz="1400" dirty="0"/>
          </a:p>
          <a:p>
            <a:pPr algn="ctr"/>
            <a:r>
              <a:rPr lang="zh-CN" altLang="en-US" sz="1400" dirty="0"/>
              <a:t>奖金获得者</a:t>
            </a:r>
            <a:endParaRPr lang="en-US" sz="1400" dirty="0"/>
          </a:p>
        </p:txBody>
      </p:sp>
      <p:sp>
        <p:nvSpPr>
          <p:cNvPr id="9" name="Rectangle 8">
            <a:extLst>
              <a:ext uri="{FF2B5EF4-FFF2-40B4-BE49-F238E27FC236}">
                <a16:creationId xmlns:a16="http://schemas.microsoft.com/office/drawing/2014/main" id="{740FEC10-3917-43A5-9F46-1FC4F0367F1F}"/>
              </a:ext>
            </a:extLst>
          </p:cNvPr>
          <p:cNvSpPr/>
          <p:nvPr/>
        </p:nvSpPr>
        <p:spPr>
          <a:xfrm>
            <a:off x="6172200" y="3486150"/>
            <a:ext cx="1143000" cy="6420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项目开始前的技术咨询</a:t>
            </a:r>
            <a:endParaRPr lang="en-US" sz="1400" dirty="0"/>
          </a:p>
        </p:txBody>
      </p:sp>
      <p:sp>
        <p:nvSpPr>
          <p:cNvPr id="10" name="Rectangle 9">
            <a:extLst>
              <a:ext uri="{FF2B5EF4-FFF2-40B4-BE49-F238E27FC236}">
                <a16:creationId xmlns:a16="http://schemas.microsoft.com/office/drawing/2014/main" id="{F2F5C97F-6DAC-4045-870C-FE2A81B4FBA6}"/>
              </a:ext>
            </a:extLst>
          </p:cNvPr>
          <p:cNvSpPr/>
          <p:nvPr/>
        </p:nvSpPr>
        <p:spPr>
          <a:xfrm>
            <a:off x="6172200" y="4476750"/>
            <a:ext cx="1219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项目开始</a:t>
            </a:r>
            <a:endParaRPr lang="en-US" sz="1400" dirty="0"/>
          </a:p>
        </p:txBody>
      </p:sp>
    </p:spTree>
    <p:extLst>
      <p:ext uri="{BB962C8B-B14F-4D97-AF65-F5344CB8AC3E}">
        <p14:creationId xmlns:p14="http://schemas.microsoft.com/office/powerpoint/2010/main" val="153237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37407"/>
            <a:ext cx="7315200" cy="857250"/>
          </a:xfrm>
        </p:spPr>
        <p:txBody>
          <a:bodyPr>
            <a:normAutofit/>
          </a:bodyPr>
          <a:lstStyle/>
          <a:p>
            <a:r>
              <a:rPr lang="zh-CN" altLang="en-US" sz="2800" dirty="0"/>
              <a:t>评估过程</a:t>
            </a:r>
            <a:endParaRPr lang="en-US"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62428903"/>
              </p:ext>
            </p:extLst>
          </p:nvPr>
        </p:nvGraphicFramePr>
        <p:xfrm>
          <a:off x="1549285" y="1504950"/>
          <a:ext cx="5740629" cy="3038126"/>
        </p:xfrm>
        <a:graphic>
          <a:graphicData uri="http://schemas.openxmlformats.org/drawingml/2006/table">
            <a:tbl>
              <a:tblPr firstRow="1" bandRow="1">
                <a:tableStyleId>{073A0DAA-6AF3-43AB-8588-CEC1D06C72B9}</a:tableStyleId>
              </a:tblPr>
              <a:tblGrid>
                <a:gridCol w="391182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88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n-cs"/>
                        </a:rPr>
                        <a:t>评分标准</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a:txBody>
                  <a:tcPr/>
                </a:tc>
                <a:tc>
                  <a:txBody>
                    <a:bodyPr/>
                    <a:lstStyle/>
                    <a:p>
                      <a:pPr algn="ctr"/>
                      <a:r>
                        <a:rPr lang="zh-CN" altLang="en-US" sz="1600" dirty="0"/>
                        <a:t>最高分数</a:t>
                      </a:r>
                      <a:endParaRPr lang="en-US" sz="1600" dirty="0"/>
                    </a:p>
                  </a:txBody>
                  <a:tcPr/>
                </a:tc>
                <a:extLst>
                  <a:ext uri="{0D108BD9-81ED-4DB2-BD59-A6C34878D82A}">
                    <a16:rowId xmlns:a16="http://schemas.microsoft.com/office/drawing/2014/main" val="10000"/>
                  </a:ext>
                </a:extLst>
              </a:tr>
              <a:tr h="363002">
                <a:tc>
                  <a:txBody>
                    <a:bodyPr/>
                    <a:lstStyle/>
                    <a:p>
                      <a:r>
                        <a:rPr lang="zh-CN" altLang="en-US" sz="1600" b="0" dirty="0"/>
                        <a:t>项目详细信息</a:t>
                      </a:r>
                      <a:endParaRPr lang="en-US" sz="1600" b="0" dirty="0"/>
                    </a:p>
                  </a:txBody>
                  <a:tcPr/>
                </a:tc>
                <a:tc>
                  <a:txBody>
                    <a:bodyPr/>
                    <a:lstStyle/>
                    <a:p>
                      <a:pPr algn="ctr"/>
                      <a:r>
                        <a:rPr lang="en-US" dirty="0"/>
                        <a:t>10</a:t>
                      </a:r>
                      <a:endParaRPr lang="en-US" b="1" dirty="0"/>
                    </a:p>
                  </a:txBody>
                  <a:tcPr/>
                </a:tc>
                <a:extLst>
                  <a:ext uri="{0D108BD9-81ED-4DB2-BD59-A6C34878D82A}">
                    <a16:rowId xmlns:a16="http://schemas.microsoft.com/office/drawing/2014/main" val="10001"/>
                  </a:ext>
                </a:extLst>
              </a:tr>
              <a:tr h="363002">
                <a:tc>
                  <a:txBody>
                    <a:bodyPr/>
                    <a:lstStyle/>
                    <a:p>
                      <a:r>
                        <a:rPr lang="zh-CN" altLang="en-US" sz="1600" b="0" dirty="0"/>
                        <a:t>项目设计</a:t>
                      </a:r>
                      <a:endParaRPr lang="en-US" sz="1600" b="0" dirty="0"/>
                    </a:p>
                  </a:txBody>
                  <a:tcPr/>
                </a:tc>
                <a:tc>
                  <a:txBody>
                    <a:bodyPr/>
                    <a:lstStyle/>
                    <a:p>
                      <a:pPr algn="ctr"/>
                      <a:r>
                        <a:rPr lang="en-US" dirty="0"/>
                        <a:t>10</a:t>
                      </a:r>
                      <a:endParaRPr lang="en-US" b="1" dirty="0"/>
                    </a:p>
                  </a:txBody>
                  <a:tcPr/>
                </a:tc>
                <a:extLst>
                  <a:ext uri="{0D108BD9-81ED-4DB2-BD59-A6C34878D82A}">
                    <a16:rowId xmlns:a16="http://schemas.microsoft.com/office/drawing/2014/main" val="10002"/>
                  </a:ext>
                </a:extLst>
              </a:tr>
              <a:tr h="363002">
                <a:tc>
                  <a:txBody>
                    <a:bodyPr/>
                    <a:lstStyle/>
                    <a:p>
                      <a:r>
                        <a:rPr lang="zh-CN" altLang="en-US" sz="1600" b="0" dirty="0"/>
                        <a:t>项目实施计划</a:t>
                      </a:r>
                      <a:endParaRPr lang="en-US" sz="1600" b="0" dirty="0"/>
                    </a:p>
                  </a:txBody>
                  <a:tcPr/>
                </a:tc>
                <a:tc>
                  <a:txBody>
                    <a:bodyPr/>
                    <a:lstStyle/>
                    <a:p>
                      <a:pPr algn="ctr"/>
                      <a:r>
                        <a:rPr lang="en-US" dirty="0"/>
                        <a:t>10</a:t>
                      </a:r>
                      <a:endParaRPr lang="en-US" b="1" dirty="0"/>
                    </a:p>
                  </a:txBody>
                  <a:tcPr/>
                </a:tc>
                <a:extLst>
                  <a:ext uri="{0D108BD9-81ED-4DB2-BD59-A6C34878D82A}">
                    <a16:rowId xmlns:a16="http://schemas.microsoft.com/office/drawing/2014/main" val="10003"/>
                  </a:ext>
                </a:extLst>
              </a:tr>
              <a:tr h="363890">
                <a:tc>
                  <a:txBody>
                    <a:bodyPr/>
                    <a:lstStyle/>
                    <a:p>
                      <a:r>
                        <a:rPr lang="zh-CN" altLang="en-US" sz="1600" b="0" dirty="0"/>
                        <a:t>项目预算</a:t>
                      </a:r>
                      <a:endParaRPr lang="en-US" sz="1600" b="0" dirty="0"/>
                    </a:p>
                  </a:txBody>
                  <a:tcPr/>
                </a:tc>
                <a:tc>
                  <a:txBody>
                    <a:bodyPr/>
                    <a:lstStyle/>
                    <a:p>
                      <a:pPr algn="ctr"/>
                      <a:r>
                        <a:rPr lang="en-US" dirty="0"/>
                        <a:t>10</a:t>
                      </a:r>
                      <a:endParaRPr lang="en-US" b="1" dirty="0"/>
                    </a:p>
                  </a:txBody>
                  <a:tcPr/>
                </a:tc>
                <a:extLst>
                  <a:ext uri="{0D108BD9-81ED-4DB2-BD59-A6C34878D82A}">
                    <a16:rowId xmlns:a16="http://schemas.microsoft.com/office/drawing/2014/main" val="10004"/>
                  </a:ext>
                </a:extLst>
              </a:tr>
              <a:tr h="363002">
                <a:tc>
                  <a:txBody>
                    <a:bodyPr/>
                    <a:lstStyle/>
                    <a:p>
                      <a:r>
                        <a:rPr lang="zh-CN" altLang="en-US" sz="1600" b="0" dirty="0"/>
                        <a:t>温室气体减排量</a:t>
                      </a:r>
                      <a:endParaRPr lang="en-US" sz="1600" b="0" dirty="0"/>
                    </a:p>
                  </a:txBody>
                  <a:tcPr/>
                </a:tc>
                <a:tc>
                  <a:txBody>
                    <a:bodyPr/>
                    <a:lstStyle/>
                    <a:p>
                      <a:pPr algn="ctr"/>
                      <a:r>
                        <a:rPr lang="en-US" dirty="0"/>
                        <a:t>10</a:t>
                      </a:r>
                      <a:endParaRPr lang="en-US" b="1" dirty="0"/>
                    </a:p>
                  </a:txBody>
                  <a:tcPr/>
                </a:tc>
                <a:extLst>
                  <a:ext uri="{0D108BD9-81ED-4DB2-BD59-A6C34878D82A}">
                    <a16:rowId xmlns:a16="http://schemas.microsoft.com/office/drawing/2014/main" val="10005"/>
                  </a:ext>
                </a:extLst>
              </a:tr>
              <a:tr h="364178">
                <a:tc>
                  <a:txBody>
                    <a:bodyPr/>
                    <a:lstStyle/>
                    <a:p>
                      <a:r>
                        <a:rPr lang="zh-CN" altLang="en-US" sz="1600" b="0" dirty="0"/>
                        <a:t>环保计划</a:t>
                      </a:r>
                      <a:r>
                        <a:rPr lang="en-US" sz="1600" b="0" baseline="0" dirty="0"/>
                        <a:t>(</a:t>
                      </a:r>
                      <a:r>
                        <a:rPr lang="zh-CN" altLang="en-US" sz="1600" b="0" baseline="0" dirty="0"/>
                        <a:t>可选</a:t>
                      </a:r>
                      <a:r>
                        <a:rPr lang="en-US" sz="1600" b="0" baseline="0" dirty="0"/>
                        <a:t>) </a:t>
                      </a:r>
                      <a:endParaRPr lang="en-US" sz="1600" b="1" dirty="0"/>
                    </a:p>
                  </a:txBody>
                  <a:tcPr/>
                </a:tc>
                <a:tc>
                  <a:txBody>
                    <a:bodyPr/>
                    <a:lstStyle/>
                    <a:p>
                      <a:pPr algn="ctr"/>
                      <a:r>
                        <a:rPr lang="en-US" b="0" dirty="0"/>
                        <a:t>10</a:t>
                      </a:r>
                    </a:p>
                  </a:txBody>
                  <a:tcPr/>
                </a:tc>
                <a:extLst>
                  <a:ext uri="{0D108BD9-81ED-4DB2-BD59-A6C34878D82A}">
                    <a16:rowId xmlns:a16="http://schemas.microsoft.com/office/drawing/2014/main" val="10006"/>
                  </a:ext>
                </a:extLst>
              </a:tr>
              <a:tr h="492290">
                <a:tc>
                  <a:txBody>
                    <a:bodyPr/>
                    <a:lstStyle/>
                    <a:p>
                      <a:pPr algn="ctr"/>
                      <a:r>
                        <a:rPr lang="zh-CN" altLang="en-US" sz="1600" b="1" dirty="0"/>
                        <a:t>总分</a:t>
                      </a:r>
                      <a:endParaRPr lang="en-US" sz="1600" b="1" dirty="0"/>
                    </a:p>
                  </a:txBody>
                  <a:tcPr/>
                </a:tc>
                <a:tc>
                  <a:txBody>
                    <a:bodyPr/>
                    <a:lstStyle/>
                    <a:p>
                      <a:pPr algn="ctr"/>
                      <a:r>
                        <a:rPr lang="en-US" b="0" dirty="0"/>
                        <a:t>60</a:t>
                      </a:r>
                    </a:p>
                  </a:txBody>
                  <a:tcPr/>
                </a:tc>
                <a:extLst>
                  <a:ext uri="{0D108BD9-81ED-4DB2-BD59-A6C34878D82A}">
                    <a16:rowId xmlns:a16="http://schemas.microsoft.com/office/drawing/2014/main" val="2362693337"/>
                  </a:ext>
                </a:extLst>
              </a:tr>
            </a:tbl>
          </a:graphicData>
        </a:graphic>
      </p:graphicFrame>
    </p:spTree>
    <p:extLst>
      <p:ext uri="{BB962C8B-B14F-4D97-AF65-F5344CB8AC3E}">
        <p14:creationId xmlns:p14="http://schemas.microsoft.com/office/powerpoint/2010/main" val="337872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696200" cy="891540"/>
          </a:xfrm>
        </p:spPr>
        <p:txBody>
          <a:bodyPr>
            <a:normAutofit/>
          </a:bodyPr>
          <a:lstStyle/>
          <a:p>
            <a:r>
              <a:rPr lang="zh-CN" altLang="en-US" sz="2800" dirty="0"/>
              <a:t>获奖后的要求</a:t>
            </a:r>
            <a:endParaRPr lang="en-US" sz="2800" dirty="0"/>
          </a:p>
        </p:txBody>
      </p:sp>
      <p:sp>
        <p:nvSpPr>
          <p:cNvPr id="3" name="Content Placeholder 2"/>
          <p:cNvSpPr>
            <a:spLocks noGrp="1"/>
          </p:cNvSpPr>
          <p:nvPr>
            <p:ph idx="1"/>
          </p:nvPr>
        </p:nvSpPr>
        <p:spPr>
          <a:xfrm>
            <a:off x="533400" y="1504950"/>
            <a:ext cx="8229600" cy="3276600"/>
          </a:xfrm>
        </p:spPr>
        <p:txBody>
          <a:bodyPr>
            <a:normAutofit/>
          </a:bodyPr>
          <a:lstStyle/>
          <a:p>
            <a:r>
              <a:rPr lang="zh-CN" altLang="en-US" sz="1800" dirty="0">
                <a:solidFill>
                  <a:srgbClr val="434343"/>
                </a:solidFill>
                <a:latin typeface="Arial" panose="020B0604020202020204" pitchFamily="34" charset="0"/>
              </a:rPr>
              <a:t>获奖后，接受项目实施的前期咨询</a:t>
            </a:r>
            <a:endParaRPr lang="en-US" altLang="zh-CN" sz="1800" dirty="0">
              <a:solidFill>
                <a:srgbClr val="434343"/>
              </a:solidFill>
              <a:latin typeface="Arial" panose="020B0604020202020204" pitchFamily="34" charset="0"/>
            </a:endParaRPr>
          </a:p>
          <a:p>
            <a:endParaRPr lang="en-US" sz="800" dirty="0"/>
          </a:p>
          <a:p>
            <a:r>
              <a:rPr lang="zh-CN" altLang="en-US" sz="1800" dirty="0">
                <a:solidFill>
                  <a:srgbClr val="434343"/>
                </a:solidFill>
                <a:latin typeface="Arial" panose="020B0604020202020204" pitchFamily="34" charset="0"/>
              </a:rPr>
              <a:t>在项目期间，农业实践的实施必须位于相同的</a:t>
            </a:r>
            <a:r>
              <a:rPr lang="en-US" altLang="zh-CN" sz="1800" dirty="0">
                <a:solidFill>
                  <a:srgbClr val="434343"/>
                </a:solidFill>
                <a:latin typeface="Arial" panose="020B0604020202020204" pitchFamily="34" charset="0"/>
              </a:rPr>
              <a:t>APN</a:t>
            </a:r>
            <a:r>
              <a:rPr lang="zh-CN" altLang="en-US" sz="1800" dirty="0">
                <a:solidFill>
                  <a:srgbClr val="434343"/>
                </a:solidFill>
                <a:latin typeface="Arial" panose="020B0604020202020204" pitchFamily="34" charset="0"/>
              </a:rPr>
              <a:t>上</a:t>
            </a:r>
            <a:endParaRPr lang="en-US" altLang="zh-CN" sz="1800" dirty="0">
              <a:solidFill>
                <a:srgbClr val="434343"/>
              </a:solidFill>
              <a:latin typeface="Arial" panose="020B0604020202020204" pitchFamily="34" charset="0"/>
            </a:endParaRPr>
          </a:p>
          <a:p>
            <a:endParaRPr lang="en-US" sz="800" dirty="0"/>
          </a:p>
          <a:p>
            <a:r>
              <a:rPr lang="zh-CN" altLang="en-US" sz="1800" dirty="0">
                <a:solidFill>
                  <a:srgbClr val="434343"/>
                </a:solidFill>
                <a:latin typeface="Arial" panose="020B0604020202020204" pitchFamily="34" charset="0"/>
              </a:rPr>
              <a:t>向加州农业局提交土壤有机质含量（实施前、实施后</a:t>
            </a:r>
            <a:r>
              <a:rPr lang="en-US" altLang="zh-CN" sz="1800" dirty="0">
                <a:solidFill>
                  <a:srgbClr val="434343"/>
                </a:solidFill>
                <a:latin typeface="Arial" panose="020B0604020202020204" pitchFamily="34" charset="0"/>
              </a:rPr>
              <a:t>1</a:t>
            </a:r>
            <a:r>
              <a:rPr lang="zh-CN" altLang="en-US" sz="1800" dirty="0">
                <a:solidFill>
                  <a:srgbClr val="434343"/>
                </a:solidFill>
                <a:latin typeface="Arial" panose="020B0604020202020204" pitchFamily="34" charset="0"/>
              </a:rPr>
              <a:t>年、</a:t>
            </a:r>
            <a:r>
              <a:rPr lang="en-US" altLang="zh-CN" sz="1800" dirty="0">
                <a:solidFill>
                  <a:srgbClr val="434343"/>
                </a:solidFill>
                <a:latin typeface="Arial" panose="020B0604020202020204" pitchFamily="34" charset="0"/>
              </a:rPr>
              <a:t>2</a:t>
            </a:r>
            <a:r>
              <a:rPr lang="zh-CN" altLang="en-US" sz="1800" dirty="0">
                <a:solidFill>
                  <a:srgbClr val="434343"/>
                </a:solidFill>
                <a:latin typeface="Arial" panose="020B0604020202020204" pitchFamily="34" charset="0"/>
              </a:rPr>
              <a:t>年、</a:t>
            </a:r>
            <a:r>
              <a:rPr lang="en-US" altLang="zh-CN" sz="1800" dirty="0">
                <a:solidFill>
                  <a:srgbClr val="434343"/>
                </a:solidFill>
                <a:latin typeface="Arial" panose="020B0604020202020204" pitchFamily="34" charset="0"/>
              </a:rPr>
              <a:t>3</a:t>
            </a:r>
            <a:r>
              <a:rPr lang="zh-CN" altLang="en-US" sz="1800" dirty="0">
                <a:solidFill>
                  <a:srgbClr val="434343"/>
                </a:solidFill>
                <a:latin typeface="Arial" panose="020B0604020202020204" pitchFamily="34" charset="0"/>
              </a:rPr>
              <a:t>年）的报告</a:t>
            </a:r>
            <a:endParaRPr lang="en-US" sz="1800" dirty="0"/>
          </a:p>
          <a:p>
            <a:endParaRPr lang="en-US" sz="800" dirty="0"/>
          </a:p>
          <a:p>
            <a:r>
              <a:rPr lang="zh-CN" altLang="en-US" sz="1800" dirty="0">
                <a:solidFill>
                  <a:srgbClr val="434343"/>
                </a:solidFill>
                <a:latin typeface="Arial" panose="020B0604020202020204" pitchFamily="34" charset="0"/>
              </a:rPr>
              <a:t>获奖项目每年需进行审核和评估</a:t>
            </a:r>
            <a:endParaRPr lang="en-US" altLang="zh-CN" sz="1800" dirty="0">
              <a:solidFill>
                <a:srgbClr val="434343"/>
              </a:solidFill>
              <a:latin typeface="Arial" panose="020B0604020202020204" pitchFamily="34" charset="0"/>
            </a:endParaRPr>
          </a:p>
          <a:p>
            <a:endParaRPr lang="en-US" sz="800" dirty="0"/>
          </a:p>
          <a:p>
            <a:r>
              <a:rPr lang="zh-CN" altLang="en-US" sz="1800" dirty="0">
                <a:solidFill>
                  <a:srgbClr val="434343"/>
                </a:solidFill>
                <a:latin typeface="Arial" panose="020B0604020202020204" pitchFamily="34" charset="0"/>
              </a:rPr>
              <a:t>在最后一次拨款后，最长三年内，每年接受州审计</a:t>
            </a:r>
            <a:endParaRPr lang="en-US" sz="1800" dirty="0"/>
          </a:p>
        </p:txBody>
      </p:sp>
    </p:spTree>
    <p:extLst>
      <p:ext uri="{BB962C8B-B14F-4D97-AF65-F5344CB8AC3E}">
        <p14:creationId xmlns:p14="http://schemas.microsoft.com/office/powerpoint/2010/main" val="350509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1950"/>
            <a:ext cx="7239000" cy="891540"/>
          </a:xfrm>
        </p:spPr>
        <p:txBody>
          <a:bodyPr>
            <a:normAutofit/>
          </a:bodyPr>
          <a:lstStyle/>
          <a:p>
            <a:r>
              <a:rPr lang="zh-CN" altLang="en-US" sz="2800" dirty="0"/>
              <a:t>颁奖程序</a:t>
            </a:r>
            <a:endParaRPr lang="en-US" sz="2800" dirty="0"/>
          </a:p>
        </p:txBody>
      </p:sp>
      <p:sp>
        <p:nvSpPr>
          <p:cNvPr id="3" name="Content Placeholder 2"/>
          <p:cNvSpPr>
            <a:spLocks noGrp="1"/>
          </p:cNvSpPr>
          <p:nvPr>
            <p:ph idx="1"/>
          </p:nvPr>
        </p:nvSpPr>
        <p:spPr>
          <a:xfrm>
            <a:off x="914400" y="1809751"/>
            <a:ext cx="7089648" cy="1676400"/>
          </a:xfrm>
        </p:spPr>
        <p:txBody>
          <a:bodyPr>
            <a:normAutofit/>
          </a:bodyPr>
          <a:lstStyle/>
          <a:p>
            <a:r>
              <a:rPr lang="zh-CN" altLang="en-US" sz="1800" dirty="0">
                <a:solidFill>
                  <a:srgbClr val="434343"/>
                </a:solidFill>
                <a:latin typeface="Arial" panose="020B0604020202020204" pitchFamily="34" charset="0"/>
              </a:rPr>
              <a:t>通过每年的发票进行报销</a:t>
            </a:r>
            <a:endParaRPr lang="en-US" sz="1800" dirty="0"/>
          </a:p>
          <a:p>
            <a:pPr marL="0" indent="0">
              <a:buNone/>
            </a:pPr>
            <a:endParaRPr lang="en-US" sz="1800" dirty="0"/>
          </a:p>
          <a:p>
            <a:r>
              <a:rPr lang="zh-CN" altLang="en-US" sz="1800" dirty="0">
                <a:solidFill>
                  <a:srgbClr val="434343"/>
                </a:solidFill>
                <a:latin typeface="Arial" panose="020B0604020202020204" pitchFamily="34" charset="0"/>
              </a:rPr>
              <a:t>受奖人可能有资格</a:t>
            </a:r>
            <a:r>
              <a:rPr lang="zh-CN" altLang="en-US" sz="1800" dirty="0">
                <a:solidFill>
                  <a:srgbClr val="0070C0"/>
                </a:solidFill>
                <a:latin typeface="Arial" panose="020B0604020202020204" pitchFamily="34" charset="0"/>
              </a:rPr>
              <a:t>提前</a:t>
            </a:r>
            <a:r>
              <a:rPr lang="zh-CN" altLang="en-US" sz="1800" dirty="0">
                <a:solidFill>
                  <a:srgbClr val="434343"/>
                </a:solidFill>
                <a:latin typeface="Arial" panose="020B0604020202020204" pitchFamily="34" charset="0"/>
              </a:rPr>
              <a:t>获得最高</a:t>
            </a:r>
            <a:r>
              <a:rPr lang="en-US" altLang="zh-CN" sz="1800" dirty="0">
                <a:solidFill>
                  <a:srgbClr val="434343"/>
                </a:solidFill>
                <a:latin typeface="Arial" panose="020B0604020202020204" pitchFamily="34" charset="0"/>
              </a:rPr>
              <a:t>25%</a:t>
            </a:r>
            <a:r>
              <a:rPr lang="zh-CN" altLang="en-US" sz="1800" dirty="0">
                <a:solidFill>
                  <a:srgbClr val="434343"/>
                </a:solidFill>
                <a:latin typeface="Arial" panose="020B0604020202020204" pitchFamily="34" charset="0"/>
              </a:rPr>
              <a:t>的奖助金</a:t>
            </a:r>
            <a:endParaRPr lang="en-US" sz="1800" dirty="0"/>
          </a:p>
        </p:txBody>
      </p:sp>
    </p:spTree>
    <p:extLst>
      <p:ext uri="{BB962C8B-B14F-4D97-AF65-F5344CB8AC3E}">
        <p14:creationId xmlns:p14="http://schemas.microsoft.com/office/powerpoint/2010/main" val="174456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1950"/>
            <a:ext cx="7696200" cy="891540"/>
          </a:xfrm>
        </p:spPr>
        <p:txBody>
          <a:bodyPr>
            <a:normAutofit/>
          </a:bodyPr>
          <a:lstStyle/>
          <a:p>
            <a:r>
              <a:rPr lang="zh-CN" altLang="en-US" sz="2800" dirty="0"/>
              <a:t>申请前期准备</a:t>
            </a:r>
            <a:endParaRPr lang="en-US" sz="2800" dirty="0"/>
          </a:p>
        </p:txBody>
      </p:sp>
      <p:sp>
        <p:nvSpPr>
          <p:cNvPr id="3" name="Content Placeholder 2"/>
          <p:cNvSpPr>
            <a:spLocks noGrp="1"/>
          </p:cNvSpPr>
          <p:nvPr>
            <p:ph idx="1"/>
          </p:nvPr>
        </p:nvSpPr>
        <p:spPr>
          <a:xfrm>
            <a:off x="732263" y="1581150"/>
            <a:ext cx="7725937" cy="2590800"/>
          </a:xfrm>
        </p:spPr>
        <p:txBody>
          <a:bodyPr>
            <a:normAutofit/>
          </a:bodyPr>
          <a:lstStyle/>
          <a:p>
            <a:pPr marL="0" indent="0">
              <a:buNone/>
            </a:pPr>
            <a:r>
              <a:rPr lang="zh-CN" altLang="en-US" sz="1800" dirty="0">
                <a:solidFill>
                  <a:srgbClr val="434343"/>
                </a:solidFill>
                <a:latin typeface="Arial" panose="020B0604020202020204" pitchFamily="34" charset="0"/>
              </a:rPr>
              <a:t>在你开始申请之前，有重要的文件需要认真阅读 </a:t>
            </a:r>
            <a:r>
              <a:rPr lang="en-US" sz="1800" dirty="0"/>
              <a:t>:  </a:t>
            </a:r>
          </a:p>
          <a:p>
            <a:pPr lvl="1"/>
            <a:r>
              <a:rPr lang="zh-CN" altLang="en-US" sz="1800" dirty="0"/>
              <a:t>申请须知</a:t>
            </a:r>
            <a:r>
              <a:rPr lang="en-US" sz="1800" dirty="0"/>
              <a:t> </a:t>
            </a:r>
          </a:p>
          <a:p>
            <a:pPr lvl="1"/>
            <a:r>
              <a:rPr lang="zh-CN" altLang="en-US" sz="1800" dirty="0"/>
              <a:t>申请相关问题</a:t>
            </a:r>
            <a:endParaRPr lang="en-US" altLang="zh-CN" sz="1800" dirty="0"/>
          </a:p>
          <a:p>
            <a:pPr lvl="1"/>
            <a:r>
              <a:rPr lang="en-US" altLang="zh-CN" sz="1800" dirty="0"/>
              <a:t>HSP</a:t>
            </a:r>
            <a:r>
              <a:rPr lang="zh-CN" altLang="en-US" sz="1800" dirty="0"/>
              <a:t>农业实践的付款率和实施要求</a:t>
            </a:r>
            <a:endParaRPr lang="en-US" altLang="zh-CN" sz="1800" dirty="0"/>
          </a:p>
          <a:p>
            <a:pPr lvl="1"/>
            <a:r>
              <a:rPr lang="zh-CN" altLang="en-US" sz="1800" dirty="0"/>
              <a:t>常见问题及答案</a:t>
            </a:r>
            <a:endParaRPr lang="en-US" sz="1800" dirty="0"/>
          </a:p>
        </p:txBody>
      </p:sp>
    </p:spTree>
    <p:extLst>
      <p:ext uri="{BB962C8B-B14F-4D97-AF65-F5344CB8AC3E}">
        <p14:creationId xmlns:p14="http://schemas.microsoft.com/office/powerpoint/2010/main" val="110802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dirty="0"/>
              <a:t>如有疑问或需要帮助请联系</a:t>
            </a:r>
            <a:endParaRPr lang="en-US" sz="2800" dirty="0"/>
          </a:p>
        </p:txBody>
      </p:sp>
      <p:sp>
        <p:nvSpPr>
          <p:cNvPr id="3" name="Content Placeholder 2"/>
          <p:cNvSpPr>
            <a:spLocks noGrp="1"/>
          </p:cNvSpPr>
          <p:nvPr>
            <p:ph idx="1"/>
          </p:nvPr>
        </p:nvSpPr>
        <p:spPr>
          <a:xfrm>
            <a:off x="914400" y="2114550"/>
            <a:ext cx="7620000" cy="2438400"/>
          </a:xfrm>
        </p:spPr>
        <p:txBody>
          <a:bodyPr>
            <a:noAutofit/>
          </a:bodyPr>
          <a:lstStyle/>
          <a:p>
            <a:r>
              <a:rPr lang="en-US" sz="2000" b="1" dirty="0"/>
              <a:t>Valerie Perez</a:t>
            </a:r>
            <a:r>
              <a:rPr lang="en-US" sz="2000" dirty="0"/>
              <a:t>, UCCE Santa Cruz, Community Education Specialist 	</a:t>
            </a:r>
            <a:r>
              <a:rPr lang="en-US" sz="2000" dirty="0">
                <a:hlinkClick r:id="rId2"/>
              </a:rPr>
              <a:t>valperez@ucanr.edu</a:t>
            </a:r>
            <a:r>
              <a:rPr lang="en-US" sz="2000" dirty="0"/>
              <a:t> or (831) 763-8028</a:t>
            </a:r>
          </a:p>
          <a:p>
            <a:r>
              <a:rPr lang="en-US" sz="2000" b="1" dirty="0"/>
              <a:t>Jim Leap</a:t>
            </a:r>
            <a:r>
              <a:rPr lang="en-US" sz="2000" dirty="0"/>
              <a:t>, Farm Bureau, Technical Assistance Provider </a:t>
            </a:r>
          </a:p>
          <a:p>
            <a:pPr marL="0" indent="0">
              <a:buNone/>
            </a:pPr>
            <a:r>
              <a:rPr lang="en-US" sz="2000" dirty="0"/>
              <a:t>	</a:t>
            </a:r>
            <a:r>
              <a:rPr lang="en-US" sz="2000" dirty="0">
                <a:hlinkClick r:id="rId3"/>
              </a:rPr>
              <a:t>jeleap@yahoo.com</a:t>
            </a:r>
            <a:endParaRPr lang="en-US" sz="2000" dirty="0"/>
          </a:p>
          <a:p>
            <a:r>
              <a:rPr lang="zh-CN" altLang="en-US" sz="2000" dirty="0"/>
              <a:t>周琪，加州大学</a:t>
            </a:r>
            <a:r>
              <a:rPr lang="en-US" altLang="zh-CN" sz="2000" dirty="0"/>
              <a:t>/</a:t>
            </a:r>
            <a:r>
              <a:rPr lang="zh-CN" altLang="en-US" sz="2000" dirty="0"/>
              <a:t>加州农业局技术员，</a:t>
            </a:r>
            <a:r>
              <a:rPr lang="en-US" altLang="zh-CN" sz="2000" dirty="0"/>
              <a:t>408-282-3109</a:t>
            </a:r>
            <a:r>
              <a:rPr lang="zh-CN" altLang="en-US" sz="2000" dirty="0"/>
              <a:t>， </a:t>
            </a:r>
            <a:r>
              <a:rPr lang="en-US" altLang="zh-CN" sz="2000" dirty="0"/>
              <a:t>qiizhou@ucdavis.edu</a:t>
            </a:r>
            <a:endParaRPr lang="en-US" sz="2000" dirty="0"/>
          </a:p>
        </p:txBody>
      </p:sp>
    </p:spTree>
    <p:extLst>
      <p:ext uri="{BB962C8B-B14F-4D97-AF65-F5344CB8AC3E}">
        <p14:creationId xmlns:p14="http://schemas.microsoft.com/office/powerpoint/2010/main" val="320416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dirty="0"/>
              <a:t>可申请的奖金种类</a:t>
            </a:r>
            <a:endParaRPr lang="en-US" sz="2800" dirty="0"/>
          </a:p>
        </p:txBody>
      </p:sp>
      <p:sp>
        <p:nvSpPr>
          <p:cNvPr id="3" name="Content Placeholder 2"/>
          <p:cNvSpPr>
            <a:spLocks noGrp="1"/>
          </p:cNvSpPr>
          <p:nvPr>
            <p:ph idx="1"/>
          </p:nvPr>
        </p:nvSpPr>
        <p:spPr/>
        <p:txBody>
          <a:bodyPr>
            <a:normAutofit lnSpcReduction="10000"/>
          </a:bodyPr>
          <a:lstStyle/>
          <a:p>
            <a:pPr lvl="0"/>
            <a:r>
              <a:rPr lang="zh-CN" altLang="en-US" sz="2400" dirty="0">
                <a:solidFill>
                  <a:srgbClr val="0070C0"/>
                </a:solidFill>
                <a:latin typeface="Times New Roman" panose="02020603050405020304" pitchFamily="18" charset="0"/>
                <a:cs typeface="Times New Roman" panose="02020603050405020304" pitchFamily="18" charset="0"/>
              </a:rPr>
              <a:t>奖励计划</a:t>
            </a:r>
            <a:r>
              <a:rPr lang="zh-CN" altLang="en-US" sz="2400" dirty="0">
                <a:solidFill>
                  <a:schemeClr val="tx1"/>
                </a:solidFill>
                <a:latin typeface="Times New Roman" panose="02020603050405020304" pitchFamily="18" charset="0"/>
                <a:cs typeface="Times New Roman" panose="02020603050405020304" pitchFamily="18" charset="0"/>
              </a:rPr>
              <a:t>用来</a:t>
            </a:r>
            <a:r>
              <a:rPr lang="zh-CN" altLang="en-US" sz="2400" dirty="0">
                <a:latin typeface="Times New Roman" panose="02020603050405020304" pitchFamily="18" charset="0"/>
                <a:cs typeface="Times New Roman" panose="02020603050405020304" pitchFamily="18" charset="0"/>
              </a:rPr>
              <a:t>资助对优秀农业管理实践的实施和监测（获奖期间）。</a:t>
            </a:r>
            <a:endParaRPr lang="en-US" altLang="zh-CN" sz="2400" dirty="0">
              <a:latin typeface="Times New Roman" panose="02020603050405020304" pitchFamily="18" charset="0"/>
              <a:cs typeface="Times New Roman" panose="02020603050405020304" pitchFamily="18" charset="0"/>
            </a:endParaRPr>
          </a:p>
          <a:p>
            <a:pPr marL="0" lvl="0" indent="0">
              <a:buNone/>
            </a:pPr>
            <a:endParaRPr lang="en-US" sz="1800" dirty="0"/>
          </a:p>
          <a:p>
            <a:r>
              <a:rPr lang="zh-CN" altLang="en-US" sz="2400" dirty="0">
                <a:solidFill>
                  <a:srgbClr val="0070C0"/>
                </a:solidFill>
              </a:rPr>
              <a:t>展示计划</a:t>
            </a:r>
            <a:r>
              <a:rPr lang="zh-CN" altLang="en-US" sz="2400" dirty="0"/>
              <a:t>资助在项目进行过程中向至少</a:t>
            </a:r>
            <a:r>
              <a:rPr lang="en-US" altLang="zh-CN" sz="2400" dirty="0"/>
              <a:t>120</a:t>
            </a:r>
            <a:r>
              <a:rPr lang="zh-CN" altLang="en-US" sz="2400" dirty="0"/>
              <a:t>个生产者展示实践</a:t>
            </a:r>
            <a:r>
              <a:rPr lang="en-US" altLang="zh-CN" sz="2400" dirty="0"/>
              <a:t>(</a:t>
            </a:r>
            <a:r>
              <a:rPr lang="zh-CN" altLang="en-US" sz="2400" dirty="0"/>
              <a:t>包括或不包括研究</a:t>
            </a:r>
            <a:r>
              <a:rPr lang="en-US" altLang="zh-CN" sz="2400" dirty="0"/>
              <a:t>)</a:t>
            </a:r>
            <a:r>
              <a:rPr lang="zh-CN" altLang="en-US" sz="2400" dirty="0"/>
              <a:t>的实践和教育。</a:t>
            </a:r>
            <a:endParaRPr lang="en-US" sz="2400" dirty="0"/>
          </a:p>
        </p:txBody>
      </p:sp>
    </p:spTree>
    <p:extLst>
      <p:ext uri="{BB962C8B-B14F-4D97-AF65-F5344CB8AC3E}">
        <p14:creationId xmlns:p14="http://schemas.microsoft.com/office/powerpoint/2010/main" val="39619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3979" y="285750"/>
            <a:ext cx="7696200" cy="841375"/>
          </a:xfrm>
        </p:spPr>
        <p:txBody>
          <a:bodyPr>
            <a:normAutofit/>
          </a:bodyPr>
          <a:lstStyle/>
          <a:p>
            <a:pPr algn="ctr"/>
            <a:r>
              <a:rPr lang="en-US" altLang="zh-CN" sz="2800" dirty="0"/>
              <a:t>HSP</a:t>
            </a:r>
            <a:r>
              <a:rPr lang="zh-CN" altLang="en-US" sz="2800" dirty="0"/>
              <a:t>时间表</a:t>
            </a:r>
            <a:endParaRPr lang="en-US" sz="2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11899272"/>
              </p:ext>
            </p:extLst>
          </p:nvPr>
        </p:nvGraphicFramePr>
        <p:xfrm>
          <a:off x="762000" y="1352550"/>
          <a:ext cx="7696200" cy="3095196"/>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84239">
                <a:tc>
                  <a:txBody>
                    <a:bodyPr/>
                    <a:lstStyle/>
                    <a:p>
                      <a:pPr algn="ctr"/>
                      <a:r>
                        <a:rPr lang="zh-CN" altLang="en-US" sz="2800" dirty="0"/>
                        <a:t>活动</a:t>
                      </a:r>
                      <a:endParaRPr lang="en-US" sz="2800" dirty="0"/>
                    </a:p>
                  </a:txBody>
                  <a:tcPr/>
                </a:tc>
                <a:tc>
                  <a:txBody>
                    <a:bodyPr/>
                    <a:lstStyle/>
                    <a:p>
                      <a:pPr algn="ctr"/>
                      <a:r>
                        <a:rPr lang="zh-CN" altLang="en-US" sz="2800" dirty="0"/>
                        <a:t>日期</a:t>
                      </a:r>
                      <a:endParaRPr lang="en-US" sz="2800" dirty="0"/>
                    </a:p>
                  </a:txBody>
                  <a:tcPr/>
                </a:tc>
                <a:extLst>
                  <a:ext uri="{0D108BD9-81ED-4DB2-BD59-A6C34878D82A}">
                    <a16:rowId xmlns:a16="http://schemas.microsoft.com/office/drawing/2014/main" val="10000"/>
                  </a:ext>
                </a:extLst>
              </a:tr>
              <a:tr h="484239">
                <a:tc>
                  <a:txBody>
                    <a:bodyPr/>
                    <a:lstStyle/>
                    <a:p>
                      <a:r>
                        <a:rPr lang="zh-CN" altLang="en-US" sz="1800" dirty="0"/>
                        <a:t>公开招标</a:t>
                      </a:r>
                      <a:endParaRPr lang="en-US" sz="1800" dirty="0"/>
                    </a:p>
                  </a:txBody>
                  <a:tcPr/>
                </a:tc>
                <a:tc>
                  <a:txBody>
                    <a:bodyPr/>
                    <a:lstStyle/>
                    <a:p>
                      <a:r>
                        <a:rPr lang="en-US" sz="1600" baseline="0" dirty="0"/>
                        <a:t>2020</a:t>
                      </a:r>
                      <a:r>
                        <a:rPr lang="zh-CN" altLang="en-US" sz="1600" baseline="0" dirty="0"/>
                        <a:t>年</a:t>
                      </a:r>
                      <a:r>
                        <a:rPr lang="en-US" altLang="zh-CN" sz="1600" baseline="0" dirty="0"/>
                        <a:t>1</a:t>
                      </a:r>
                      <a:r>
                        <a:rPr lang="zh-CN" altLang="en-US" sz="1600" baseline="0" dirty="0"/>
                        <a:t>月底</a:t>
                      </a:r>
                      <a:r>
                        <a:rPr lang="en-US" altLang="zh-CN" sz="1600" baseline="0" dirty="0"/>
                        <a:t>/2</a:t>
                      </a:r>
                      <a:r>
                        <a:rPr lang="zh-CN" altLang="en-US" sz="1600" baseline="0" dirty="0"/>
                        <a:t>月初</a:t>
                      </a:r>
                      <a:endParaRPr lang="en-US" sz="1600" dirty="0"/>
                    </a:p>
                  </a:txBody>
                  <a:tcPr/>
                </a:tc>
                <a:extLst>
                  <a:ext uri="{0D108BD9-81ED-4DB2-BD59-A6C34878D82A}">
                    <a16:rowId xmlns:a16="http://schemas.microsoft.com/office/drawing/2014/main" val="10001"/>
                  </a:ext>
                </a:extLst>
              </a:tr>
              <a:tr h="581086">
                <a:tc>
                  <a:txBody>
                    <a:bodyPr/>
                    <a:lstStyle/>
                    <a:p>
                      <a:r>
                        <a:rPr lang="zh-CN" altLang="en-US" sz="1800" dirty="0"/>
                        <a:t>加州农业局举行关于</a:t>
                      </a:r>
                      <a:r>
                        <a:rPr lang="en-US" altLang="zh-CN" sz="1800" dirty="0"/>
                        <a:t>HSP</a:t>
                      </a:r>
                      <a:r>
                        <a:rPr lang="zh-CN" altLang="en-US" sz="1800" dirty="0"/>
                        <a:t>申请的学习研讨会</a:t>
                      </a:r>
                      <a:endParaRPr lang="en-US" sz="1800" dirty="0"/>
                    </a:p>
                  </a:txBody>
                  <a:tcPr/>
                </a:tc>
                <a:tc>
                  <a:txBody>
                    <a:bodyPr/>
                    <a:lstStyle/>
                    <a:p>
                      <a:r>
                        <a:rPr lang="en-US" sz="1600" dirty="0"/>
                        <a:t>2020</a:t>
                      </a:r>
                      <a:r>
                        <a:rPr lang="zh-CN" altLang="en-US" sz="1600" dirty="0"/>
                        <a:t>年</a:t>
                      </a:r>
                      <a:r>
                        <a:rPr lang="en-US" altLang="zh-CN" sz="1600" dirty="0"/>
                        <a:t>1</a:t>
                      </a:r>
                      <a:r>
                        <a:rPr lang="zh-CN" altLang="en-US" sz="1600" dirty="0"/>
                        <a:t>月</a:t>
                      </a:r>
                      <a:r>
                        <a:rPr lang="en-US" altLang="zh-CN" sz="1600" dirty="0"/>
                        <a:t>-3</a:t>
                      </a:r>
                      <a:r>
                        <a:rPr lang="zh-CN" altLang="en-US" sz="1600" dirty="0"/>
                        <a:t>月</a:t>
                      </a:r>
                      <a:endParaRPr lang="en-US" sz="1600" dirty="0"/>
                    </a:p>
                  </a:txBody>
                  <a:tcPr/>
                </a:tc>
                <a:extLst>
                  <a:ext uri="{0D108BD9-81ED-4DB2-BD59-A6C34878D82A}">
                    <a16:rowId xmlns:a16="http://schemas.microsoft.com/office/drawing/2014/main" val="10002"/>
                  </a:ext>
                </a:extLst>
              </a:tr>
              <a:tr h="484239">
                <a:tc>
                  <a:txBody>
                    <a:bodyPr/>
                    <a:lstStyle/>
                    <a:p>
                      <a:r>
                        <a:rPr lang="zh-CN" altLang="en-US" sz="1800" dirty="0"/>
                        <a:t>申请截止（</a:t>
                      </a:r>
                      <a:r>
                        <a:rPr lang="en-US" altLang="zh-CN" sz="1800" dirty="0"/>
                        <a:t>10</a:t>
                      </a:r>
                      <a:r>
                        <a:rPr lang="zh-CN" altLang="en-US" sz="1800" dirty="0"/>
                        <a:t>周）</a:t>
                      </a:r>
                      <a:endParaRPr lang="en-US" sz="1800" dirty="0"/>
                    </a:p>
                  </a:txBody>
                  <a:tcPr/>
                </a:tc>
                <a:tc>
                  <a:txBody>
                    <a:bodyPr/>
                    <a:lstStyle/>
                    <a:p>
                      <a:r>
                        <a:rPr lang="en-US" sz="1600" dirty="0"/>
                        <a:t>2020</a:t>
                      </a:r>
                      <a:r>
                        <a:rPr lang="zh-CN" altLang="en-US" sz="1600" dirty="0"/>
                        <a:t>年</a:t>
                      </a:r>
                      <a:r>
                        <a:rPr lang="en-US" altLang="zh-CN" sz="1600" dirty="0"/>
                        <a:t>3</a:t>
                      </a:r>
                      <a:r>
                        <a:rPr lang="zh-CN" altLang="en-US" sz="1600" dirty="0"/>
                        <a:t>月</a:t>
                      </a:r>
                      <a:endParaRPr lang="en-US" sz="1600" dirty="0"/>
                    </a:p>
                  </a:txBody>
                  <a:tcPr/>
                </a:tc>
                <a:extLst>
                  <a:ext uri="{0D108BD9-81ED-4DB2-BD59-A6C34878D82A}">
                    <a16:rowId xmlns:a16="http://schemas.microsoft.com/office/drawing/2014/main" val="10003"/>
                  </a:ext>
                </a:extLst>
              </a:tr>
              <a:tr h="484239">
                <a:tc>
                  <a:txBody>
                    <a:bodyPr/>
                    <a:lstStyle/>
                    <a:p>
                      <a:r>
                        <a:rPr lang="zh-CN" altLang="en-US" sz="1800" dirty="0"/>
                        <a:t>审查</a:t>
                      </a:r>
                      <a:endParaRPr lang="en-US" sz="1800" dirty="0"/>
                    </a:p>
                  </a:txBody>
                  <a:tcPr/>
                </a:tc>
                <a:tc>
                  <a:txBody>
                    <a:bodyPr/>
                    <a:lstStyle/>
                    <a:p>
                      <a:r>
                        <a:rPr lang="en-US" sz="1600" baseline="0" dirty="0"/>
                        <a:t>2020</a:t>
                      </a:r>
                      <a:r>
                        <a:rPr lang="zh-CN" altLang="en-US" sz="1600" baseline="0" dirty="0"/>
                        <a:t>年待定</a:t>
                      </a:r>
                      <a:endParaRPr lang="en-US" sz="1600" dirty="0"/>
                    </a:p>
                  </a:txBody>
                  <a:tcPr/>
                </a:tc>
                <a:extLst>
                  <a:ext uri="{0D108BD9-81ED-4DB2-BD59-A6C34878D82A}">
                    <a16:rowId xmlns:a16="http://schemas.microsoft.com/office/drawing/2014/main" val="10004"/>
                  </a:ext>
                </a:extLst>
              </a:tr>
              <a:tr h="484239">
                <a:tc>
                  <a:txBody>
                    <a:bodyPr/>
                    <a:lstStyle/>
                    <a:p>
                      <a:r>
                        <a:rPr lang="zh-CN" altLang="en-US" sz="1800" dirty="0"/>
                        <a:t>宣布获奖结果</a:t>
                      </a:r>
                      <a:endParaRPr lang="en-US" sz="1800" dirty="0"/>
                    </a:p>
                  </a:txBody>
                  <a:tcPr/>
                </a:tc>
                <a:tc>
                  <a:txBody>
                    <a:bodyPr/>
                    <a:lstStyle/>
                    <a:p>
                      <a:r>
                        <a:rPr lang="en-US" altLang="zh-CN" sz="1600" dirty="0"/>
                        <a:t>2020</a:t>
                      </a:r>
                      <a:r>
                        <a:rPr lang="zh-CN" altLang="en-US" sz="1600" dirty="0"/>
                        <a:t>年待定</a:t>
                      </a:r>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228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2410"/>
            <a:ext cx="5721096" cy="815340"/>
          </a:xfrm>
        </p:spPr>
        <p:txBody>
          <a:bodyPr>
            <a:normAutofit/>
          </a:bodyPr>
          <a:lstStyle/>
          <a:p>
            <a:r>
              <a:rPr lang="zh-CN" altLang="en-US" sz="2800" dirty="0"/>
              <a:t>时间和资金</a:t>
            </a:r>
            <a:endParaRPr lang="en-US" sz="2800" dirty="0"/>
          </a:p>
        </p:txBody>
      </p:sp>
      <p:sp>
        <p:nvSpPr>
          <p:cNvPr id="3" name="Content Placeholder 2"/>
          <p:cNvSpPr>
            <a:spLocks noGrp="1"/>
          </p:cNvSpPr>
          <p:nvPr>
            <p:ph idx="4294967295"/>
          </p:nvPr>
        </p:nvSpPr>
        <p:spPr>
          <a:xfrm>
            <a:off x="228600" y="1276350"/>
            <a:ext cx="8763000" cy="3733800"/>
          </a:xfrm>
        </p:spPr>
        <p:txBody>
          <a:bodyPr>
            <a:normAutofit fontScale="92500" lnSpcReduction="10000"/>
          </a:bodyPr>
          <a:lstStyle/>
          <a:p>
            <a:pPr marL="0" indent="0">
              <a:buNone/>
            </a:pPr>
            <a:r>
              <a:rPr lang="zh-CN" altLang="en-US" sz="2400" b="1" dirty="0">
                <a:solidFill>
                  <a:srgbClr val="0070C0"/>
                </a:solidFill>
                <a:sym typeface="Arial" panose="020B0604020202020204" pitchFamily="34" charset="0"/>
              </a:rPr>
              <a:t>奖金截止日期</a:t>
            </a:r>
            <a:r>
              <a:rPr lang="en-US" sz="2400" b="1" dirty="0">
                <a:solidFill>
                  <a:srgbClr val="0070C0"/>
                </a:solidFill>
                <a:sym typeface="Arial" panose="020B0604020202020204" pitchFamily="34" charset="0"/>
              </a:rPr>
              <a:t>: </a:t>
            </a:r>
            <a:r>
              <a:rPr lang="zh-CN" altLang="en-US" sz="2000" dirty="0"/>
              <a:t>滚动的截止日期，开始</a:t>
            </a:r>
            <a:r>
              <a:rPr lang="en-US" altLang="zh-CN" sz="2000" dirty="0"/>
              <a:t>[</a:t>
            </a:r>
            <a:r>
              <a:rPr lang="zh-CN" altLang="en-US" sz="2000" dirty="0"/>
              <a:t>日期待定</a:t>
            </a:r>
            <a:r>
              <a:rPr lang="en-US" altLang="zh-CN" sz="2000" dirty="0"/>
              <a:t>]</a:t>
            </a:r>
            <a:r>
              <a:rPr lang="zh-CN" altLang="en-US" sz="2000" dirty="0"/>
              <a:t>并持续</a:t>
            </a:r>
            <a:r>
              <a:rPr lang="en-US" altLang="zh-CN" sz="2000" dirty="0"/>
              <a:t>4</a:t>
            </a:r>
            <a:r>
              <a:rPr lang="zh-CN" altLang="en-US" sz="2000" dirty="0"/>
              <a:t>个月，或直到可用的资金用完，以较早者为准。按照申请者提交的顺序进行审核和评分。</a:t>
            </a:r>
            <a:endParaRPr lang="en-US" sz="2000" b="1" dirty="0">
              <a:sym typeface="Arial" panose="020B0604020202020204" pitchFamily="34" charset="0"/>
            </a:endParaRPr>
          </a:p>
          <a:p>
            <a:pPr marL="0" indent="0">
              <a:buFont typeface="Arial" panose="020B0604020202020204" pitchFamily="34" charset="0"/>
              <a:buNone/>
            </a:pPr>
            <a:r>
              <a:rPr lang="zh-CN" altLang="en-US" sz="2400" b="1" dirty="0">
                <a:solidFill>
                  <a:srgbClr val="0070C0"/>
                </a:solidFill>
                <a:sym typeface="Arial" panose="020B0604020202020204" pitchFamily="34" charset="0"/>
              </a:rPr>
              <a:t>奖金颁布日期：</a:t>
            </a:r>
            <a:r>
              <a:rPr lang="zh-CN" altLang="en-US" sz="1900" dirty="0">
                <a:sym typeface="Arial" panose="020B0604020202020204" pitchFamily="34" charset="0"/>
              </a:rPr>
              <a:t>待定</a:t>
            </a:r>
            <a:r>
              <a:rPr lang="en-US" sz="1900" dirty="0">
                <a:sym typeface="Arial" panose="020B0604020202020204" pitchFamily="34" charset="0"/>
              </a:rPr>
              <a:t> </a:t>
            </a:r>
          </a:p>
          <a:p>
            <a:pPr marL="0" indent="0">
              <a:buFont typeface="Arial" panose="020B0604020202020204" pitchFamily="34" charset="0"/>
              <a:buNone/>
            </a:pPr>
            <a:r>
              <a:rPr lang="zh-CN" altLang="en-US" sz="2400" b="1" dirty="0">
                <a:solidFill>
                  <a:srgbClr val="0070C0"/>
                </a:solidFill>
                <a:sym typeface="Arial" panose="020B0604020202020204" pitchFamily="34" charset="0"/>
              </a:rPr>
              <a:t>项目开始日期：</a:t>
            </a:r>
            <a:r>
              <a:rPr lang="zh-CN" altLang="en-US" sz="1900" b="1" dirty="0">
                <a:sym typeface="Arial" panose="020B0604020202020204" pitchFamily="34" charset="0"/>
              </a:rPr>
              <a:t>待定</a:t>
            </a:r>
            <a:endParaRPr lang="en-US" sz="1900" dirty="0">
              <a:sym typeface="Arial" panose="020B0604020202020204" pitchFamily="34" charset="0"/>
            </a:endParaRPr>
          </a:p>
          <a:p>
            <a:pPr marL="0" indent="0">
              <a:buFont typeface="Arial" panose="020B0604020202020204" pitchFamily="34" charset="0"/>
              <a:buNone/>
            </a:pPr>
            <a:r>
              <a:rPr lang="zh-CN" altLang="en-US" sz="2400" b="1" dirty="0">
                <a:solidFill>
                  <a:srgbClr val="0070C0"/>
                </a:solidFill>
                <a:sym typeface="Arial" panose="020B0604020202020204" pitchFamily="34" charset="0"/>
              </a:rPr>
              <a:t>项目时间：</a:t>
            </a:r>
            <a:r>
              <a:rPr lang="en-US" sz="2400" b="1" dirty="0">
                <a:solidFill>
                  <a:srgbClr val="0070C0"/>
                </a:solidFill>
                <a:sym typeface="Arial" panose="020B0604020202020204" pitchFamily="34" charset="0"/>
              </a:rPr>
              <a:t> </a:t>
            </a:r>
            <a:r>
              <a:rPr lang="en-US" sz="1900" dirty="0">
                <a:sym typeface="Arial" panose="020B0604020202020204" pitchFamily="34" charset="0"/>
              </a:rPr>
              <a:t>3 </a:t>
            </a:r>
            <a:r>
              <a:rPr lang="zh-CN" altLang="en-US" sz="1900" dirty="0">
                <a:sym typeface="Arial" panose="020B0604020202020204" pitchFamily="34" charset="0"/>
              </a:rPr>
              <a:t>年</a:t>
            </a:r>
            <a:endParaRPr lang="en-US" sz="1900" dirty="0">
              <a:sym typeface="Arial" panose="020B0604020202020204" pitchFamily="34" charset="0"/>
            </a:endParaRPr>
          </a:p>
          <a:p>
            <a:pPr marL="0" indent="0">
              <a:buNone/>
            </a:pPr>
            <a:endParaRPr lang="en-US" sz="1900" dirty="0">
              <a:sym typeface="Arial" panose="020B0604020202020204" pitchFamily="34" charset="0"/>
            </a:endParaRPr>
          </a:p>
          <a:p>
            <a:pPr marL="0" indent="0">
              <a:buNone/>
            </a:pPr>
            <a:r>
              <a:rPr lang="zh-CN" altLang="en-US" sz="1900" b="1" dirty="0">
                <a:sym typeface="Arial" panose="020B0604020202020204" pitchFamily="34" charset="0"/>
              </a:rPr>
              <a:t>奖励计划</a:t>
            </a:r>
            <a:r>
              <a:rPr lang="en-US" sz="1900" b="1" dirty="0">
                <a:sym typeface="Arial" panose="020B0604020202020204" pitchFamily="34" charset="0"/>
              </a:rPr>
              <a:t>: </a:t>
            </a:r>
            <a:r>
              <a:rPr lang="zh-CN" altLang="en-US" sz="1900" dirty="0"/>
              <a:t>最高</a:t>
            </a:r>
            <a:r>
              <a:rPr lang="en-US" altLang="zh-CN" sz="1900" dirty="0"/>
              <a:t>10</a:t>
            </a:r>
            <a:r>
              <a:rPr lang="zh-CN" altLang="en-US" sz="1900" dirty="0"/>
              <a:t>万美元</a:t>
            </a:r>
            <a:endParaRPr lang="en-US" sz="1900" dirty="0"/>
          </a:p>
          <a:p>
            <a:pPr marL="0" indent="0">
              <a:buNone/>
            </a:pPr>
            <a:r>
              <a:rPr lang="zh-CN" altLang="en-US" sz="1900" b="1" dirty="0"/>
              <a:t>展示计划</a:t>
            </a:r>
            <a:r>
              <a:rPr lang="en-US" sz="1900" b="1" dirty="0"/>
              <a:t>: </a:t>
            </a:r>
          </a:p>
          <a:p>
            <a:r>
              <a:rPr lang="zh-CN" altLang="en-US" sz="1900" dirty="0"/>
              <a:t>非科学研究：最高</a:t>
            </a:r>
            <a:r>
              <a:rPr lang="en-US" altLang="zh-CN" sz="1900" dirty="0"/>
              <a:t>10</a:t>
            </a:r>
            <a:r>
              <a:rPr lang="zh-CN" altLang="en-US" sz="1900" dirty="0"/>
              <a:t>万美元</a:t>
            </a:r>
            <a:endParaRPr lang="en-US" altLang="zh-CN" sz="1900" dirty="0"/>
          </a:p>
          <a:p>
            <a:r>
              <a:rPr lang="zh-CN" altLang="en-US" sz="1900" dirty="0"/>
              <a:t>科学研究：最高</a:t>
            </a:r>
            <a:r>
              <a:rPr lang="en-US" altLang="zh-CN" sz="1900" dirty="0"/>
              <a:t>25</a:t>
            </a:r>
            <a:r>
              <a:rPr lang="zh-CN" altLang="en-US" sz="1900" dirty="0"/>
              <a:t>万美元</a:t>
            </a:r>
            <a:endParaRPr lang="en-US" sz="1900" dirty="0"/>
          </a:p>
          <a:p>
            <a:pPr marL="0" indent="0">
              <a:buNone/>
            </a:pPr>
            <a:endParaRPr lang="en-US" sz="2000" dirty="0"/>
          </a:p>
          <a:p>
            <a:pPr marL="0" indent="0">
              <a:buFont typeface="Arial" panose="020B0604020202020204" pitchFamily="34" charset="0"/>
              <a:buNone/>
            </a:pPr>
            <a:endParaRPr lang="en-US" sz="2000" dirty="0">
              <a:sym typeface="Arial" panose="020B0604020202020204" pitchFamily="34" charset="0"/>
            </a:endParaRPr>
          </a:p>
        </p:txBody>
      </p:sp>
    </p:spTree>
    <p:extLst>
      <p:ext uri="{BB962C8B-B14F-4D97-AF65-F5344CB8AC3E}">
        <p14:creationId xmlns:p14="http://schemas.microsoft.com/office/powerpoint/2010/main" val="317446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133350"/>
            <a:ext cx="7162800" cy="857250"/>
          </a:xfrm>
        </p:spPr>
        <p:txBody>
          <a:bodyPr>
            <a:normAutofit/>
          </a:bodyPr>
          <a:lstStyle/>
          <a:p>
            <a:r>
              <a:rPr lang="en-US" altLang="zh-CN" sz="2800" dirty="0"/>
              <a:t>HSP</a:t>
            </a:r>
            <a:r>
              <a:rPr lang="zh-CN" altLang="en-US" sz="2800" dirty="0">
                <a:solidFill>
                  <a:srgbClr val="0070C0"/>
                </a:solidFill>
              </a:rPr>
              <a:t>奖励计划</a:t>
            </a:r>
            <a:r>
              <a:rPr lang="zh-CN" altLang="en-US" sz="2800" dirty="0"/>
              <a:t>申请资格</a:t>
            </a:r>
            <a:r>
              <a:rPr lang="en-US" sz="1900" dirty="0"/>
              <a:t> </a:t>
            </a:r>
            <a:r>
              <a:rPr lang="en-US" dirty="0"/>
              <a:t> </a:t>
            </a:r>
          </a:p>
        </p:txBody>
      </p:sp>
      <p:sp>
        <p:nvSpPr>
          <p:cNvPr id="3" name="Content Placeholder 2"/>
          <p:cNvSpPr>
            <a:spLocks noGrp="1"/>
          </p:cNvSpPr>
          <p:nvPr>
            <p:ph idx="4294967295"/>
          </p:nvPr>
        </p:nvSpPr>
        <p:spPr>
          <a:xfrm>
            <a:off x="228600" y="1123950"/>
            <a:ext cx="8686800" cy="3581400"/>
          </a:xfrm>
        </p:spPr>
        <p:txBody>
          <a:bodyPr>
            <a:normAutofit/>
          </a:bodyPr>
          <a:lstStyle/>
          <a:p>
            <a:r>
              <a:rPr lang="zh-CN" altLang="en-US" sz="2000" dirty="0">
                <a:solidFill>
                  <a:srgbClr val="434343"/>
                </a:solidFill>
                <a:latin typeface="Arial" panose="020B0604020202020204" pitchFamily="34" charset="0"/>
              </a:rPr>
              <a:t>加州的农民，牧场主，联邦政府和加州政府承认的印第安人部落</a:t>
            </a:r>
            <a:endParaRPr lang="en-US" sz="2000" dirty="0">
              <a:sym typeface="Arial" panose="020B0604020202020204" pitchFamily="34" charset="0"/>
            </a:endParaRPr>
          </a:p>
          <a:p>
            <a:r>
              <a:rPr lang="zh-CN" altLang="en-US" sz="2000" dirty="0">
                <a:solidFill>
                  <a:srgbClr val="434343"/>
                </a:solidFill>
                <a:latin typeface="Arial" panose="020B0604020202020204" pitchFamily="34" charset="0"/>
              </a:rPr>
              <a:t>项目必须建立在加州的农业运作上，减少农业温室气体排放和隔离土壤碳</a:t>
            </a:r>
            <a:endParaRPr lang="en-US" sz="2000" dirty="0">
              <a:sym typeface="Arial" panose="020B0604020202020204" pitchFamily="34" charset="0"/>
            </a:endParaRPr>
          </a:p>
          <a:p>
            <a:r>
              <a:rPr lang="zh-CN" altLang="en-US" sz="2000" dirty="0">
                <a:solidFill>
                  <a:srgbClr val="434343"/>
                </a:solidFill>
                <a:latin typeface="Arial" panose="020B0604020202020204" pitchFamily="34" charset="0"/>
              </a:rPr>
              <a:t>申请人必须租用、拥有或以其他方式控制拟在整个项目期间进行项目活动的场地和</a:t>
            </a:r>
            <a:r>
              <a:rPr lang="en-US" altLang="zh-CN" sz="2000" dirty="0">
                <a:solidFill>
                  <a:srgbClr val="434343"/>
                </a:solidFill>
                <a:latin typeface="Arial" panose="020B0604020202020204" pitchFamily="34" charset="0"/>
              </a:rPr>
              <a:t>APNs</a:t>
            </a:r>
            <a:r>
              <a:rPr lang="zh-CN" altLang="en-US" sz="2000" dirty="0">
                <a:solidFill>
                  <a:srgbClr val="434343"/>
                </a:solidFill>
                <a:latin typeface="Arial" panose="020B0604020202020204" pitchFamily="34" charset="0"/>
              </a:rPr>
              <a:t>。如果是租赁的土地，申请人必须确保拟议项目将要实施的农业措施不违反其租赁协议及土地拥有人的文件批准</a:t>
            </a:r>
            <a:endParaRPr lang="en-US" sz="2000" dirty="0">
              <a:sym typeface="Arial" panose="020B0604020202020204" pitchFamily="34" charset="0"/>
            </a:endParaRPr>
          </a:p>
          <a:p>
            <a:r>
              <a:rPr lang="zh-CN" altLang="en-US" sz="2000" dirty="0">
                <a:solidFill>
                  <a:srgbClr val="434343"/>
                </a:solidFill>
                <a:latin typeface="Arial" panose="020B0604020202020204" pitchFamily="34" charset="0"/>
                <a:sym typeface="Arial" panose="020B0604020202020204" pitchFamily="34" charset="0"/>
              </a:rPr>
              <a:t>所获奖金最多不可超过</a:t>
            </a:r>
            <a:r>
              <a:rPr lang="en-US" altLang="zh-CN" sz="2000" dirty="0">
                <a:solidFill>
                  <a:srgbClr val="434343"/>
                </a:solidFill>
                <a:latin typeface="Arial" panose="020B0604020202020204" pitchFamily="34" charset="0"/>
                <a:sym typeface="Arial" panose="020B0604020202020204" pitchFamily="34" charset="0"/>
              </a:rPr>
              <a:t>10</a:t>
            </a:r>
            <a:r>
              <a:rPr lang="zh-CN" altLang="en-US" sz="2000" dirty="0">
                <a:solidFill>
                  <a:srgbClr val="434343"/>
                </a:solidFill>
                <a:latin typeface="Arial" panose="020B0604020202020204" pitchFamily="34" charset="0"/>
                <a:sym typeface="Arial" panose="020B0604020202020204" pitchFamily="34" charset="0"/>
              </a:rPr>
              <a:t>万美元</a:t>
            </a:r>
            <a:endParaRPr lang="en-US" sz="2000" dirty="0">
              <a:solidFill>
                <a:srgbClr val="434343"/>
              </a:solidFill>
              <a:latin typeface="Arial" panose="020B0604020202020204" pitchFamily="34" charset="0"/>
              <a:sym typeface="Arial" panose="020B0604020202020204" pitchFamily="34" charset="0"/>
            </a:endParaRPr>
          </a:p>
          <a:p>
            <a:r>
              <a:rPr lang="zh-CN" altLang="en-US" sz="2000" dirty="0">
                <a:solidFill>
                  <a:srgbClr val="434343"/>
                </a:solidFill>
                <a:latin typeface="Arial" panose="020B0604020202020204" pitchFamily="34" charset="0"/>
              </a:rPr>
              <a:t>在以前未实施</a:t>
            </a:r>
            <a:r>
              <a:rPr lang="en-US" altLang="zh-CN" sz="2000" dirty="0">
                <a:solidFill>
                  <a:srgbClr val="434343"/>
                </a:solidFill>
                <a:latin typeface="Arial" panose="020B0604020202020204" pitchFamily="34" charset="0"/>
              </a:rPr>
              <a:t>HSP</a:t>
            </a:r>
            <a:r>
              <a:rPr lang="zh-CN" altLang="en-US" sz="2000" dirty="0">
                <a:solidFill>
                  <a:srgbClr val="434343"/>
                </a:solidFill>
                <a:latin typeface="Arial" panose="020B0604020202020204" pitchFamily="34" charset="0"/>
              </a:rPr>
              <a:t>的土地上实施至少一项</a:t>
            </a:r>
            <a:r>
              <a:rPr lang="en-US" altLang="zh-CN" sz="2000" dirty="0">
                <a:solidFill>
                  <a:srgbClr val="434343"/>
                </a:solidFill>
                <a:latin typeface="Arial" panose="020B0604020202020204" pitchFamily="34" charset="0"/>
              </a:rPr>
              <a:t>HSP</a:t>
            </a:r>
            <a:r>
              <a:rPr lang="zh-CN" altLang="en-US" sz="2000" dirty="0">
                <a:solidFill>
                  <a:srgbClr val="434343"/>
                </a:solidFill>
                <a:latin typeface="Arial" panose="020B0604020202020204" pitchFamily="34" charset="0"/>
              </a:rPr>
              <a:t>农业管理实践</a:t>
            </a:r>
            <a:endParaRPr lang="en-US" sz="2000" dirty="0">
              <a:sym typeface="Arial" panose="020B0604020202020204" pitchFamily="34" charset="0"/>
            </a:endParaRPr>
          </a:p>
          <a:p>
            <a:r>
              <a:rPr lang="zh-CN" altLang="en-US" sz="2000" dirty="0">
                <a:solidFill>
                  <a:srgbClr val="434343"/>
                </a:solidFill>
                <a:latin typeface="Arial" panose="020B0604020202020204" pitchFamily="34" charset="0"/>
              </a:rPr>
              <a:t>如获拨款，申请人必须能在收到拨款通知后</a:t>
            </a:r>
            <a:r>
              <a:rPr lang="en-US" altLang="zh-CN" sz="2000" dirty="0">
                <a:solidFill>
                  <a:srgbClr val="434343"/>
                </a:solidFill>
                <a:latin typeface="Arial" panose="020B0604020202020204" pitchFamily="34" charset="0"/>
              </a:rPr>
              <a:t>30</a:t>
            </a:r>
            <a:r>
              <a:rPr lang="zh-CN" altLang="en-US" sz="2000" dirty="0">
                <a:solidFill>
                  <a:srgbClr val="434343"/>
                </a:solidFill>
                <a:latin typeface="Arial" panose="020B0604020202020204" pitchFamily="34" charset="0"/>
              </a:rPr>
              <a:t>天内签署拨款协议</a:t>
            </a:r>
            <a:r>
              <a:rPr lang="en-US" sz="2000" dirty="0"/>
              <a:t> </a:t>
            </a:r>
            <a:endParaRPr lang="en-US" sz="2000" dirty="0">
              <a:sym typeface="Arial" panose="020B0604020202020204" pitchFamily="34" charset="0"/>
            </a:endParaRPr>
          </a:p>
          <a:p>
            <a:endParaRPr lang="en-US" sz="1800" dirty="0">
              <a:sym typeface="Arial" panose="020B0604020202020204" pitchFamily="34" charset="0"/>
            </a:endParaRPr>
          </a:p>
        </p:txBody>
      </p:sp>
    </p:spTree>
    <p:extLst>
      <p:ext uri="{BB962C8B-B14F-4D97-AF65-F5344CB8AC3E}">
        <p14:creationId xmlns:p14="http://schemas.microsoft.com/office/powerpoint/2010/main" val="245564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133350"/>
            <a:ext cx="7162800" cy="685800"/>
          </a:xfrm>
        </p:spPr>
        <p:txBody>
          <a:bodyPr>
            <a:noAutofit/>
          </a:bodyPr>
          <a:lstStyle/>
          <a:p>
            <a:r>
              <a:rPr lang="en-US" altLang="zh-CN" sz="2800" dirty="0"/>
              <a:t>HSP</a:t>
            </a:r>
            <a:r>
              <a:rPr lang="zh-CN" altLang="en-US" sz="2800" dirty="0">
                <a:solidFill>
                  <a:srgbClr val="0070C0"/>
                </a:solidFill>
              </a:rPr>
              <a:t>展示计划</a:t>
            </a:r>
            <a:r>
              <a:rPr lang="zh-CN" altLang="en-US" sz="2800" dirty="0"/>
              <a:t>申请资格</a:t>
            </a:r>
            <a:r>
              <a:rPr lang="en-US" sz="2800" dirty="0"/>
              <a:t> </a:t>
            </a:r>
          </a:p>
        </p:txBody>
      </p:sp>
      <p:sp>
        <p:nvSpPr>
          <p:cNvPr id="3" name="Content Placeholder 2"/>
          <p:cNvSpPr>
            <a:spLocks noGrp="1"/>
          </p:cNvSpPr>
          <p:nvPr>
            <p:ph idx="4294967295"/>
          </p:nvPr>
        </p:nvSpPr>
        <p:spPr>
          <a:xfrm>
            <a:off x="152400" y="971550"/>
            <a:ext cx="8915400" cy="3962400"/>
          </a:xfrm>
        </p:spPr>
        <p:txBody>
          <a:bodyPr>
            <a:normAutofit fontScale="92500" lnSpcReduction="10000"/>
          </a:bodyPr>
          <a:lstStyle/>
          <a:p>
            <a:pPr>
              <a:lnSpc>
                <a:spcPct val="110000"/>
              </a:lnSpc>
            </a:pPr>
            <a:r>
              <a:rPr lang="zh-CN" altLang="en-US" sz="2000" dirty="0">
                <a:solidFill>
                  <a:srgbClr val="434343"/>
                </a:solidFill>
                <a:latin typeface="Arial" panose="020B0604020202020204" pitchFamily="34" charset="0"/>
              </a:rPr>
              <a:t>非营利实体、大学合作扩展、联邦和大学实验站、资源保护区</a:t>
            </a:r>
            <a:r>
              <a:rPr lang="en-US" altLang="zh-CN" sz="2000" dirty="0">
                <a:solidFill>
                  <a:srgbClr val="434343"/>
                </a:solidFill>
                <a:latin typeface="Arial" panose="020B0604020202020204" pitchFamily="34" charset="0"/>
              </a:rPr>
              <a:t>(RCDs)</a:t>
            </a:r>
            <a:r>
              <a:rPr lang="zh-CN" altLang="en-US" sz="2000" dirty="0">
                <a:solidFill>
                  <a:srgbClr val="434343"/>
                </a:solidFill>
                <a:latin typeface="Arial" panose="020B0604020202020204" pitchFamily="34" charset="0"/>
              </a:rPr>
              <a:t>、联邦和加州认可的印第安土著部落，以及与上述实体之一合作的农民和牧场主都有资格申请。个人没有资格申请。</a:t>
            </a:r>
            <a:endParaRPr lang="en-US" sz="2000" dirty="0">
              <a:solidFill>
                <a:srgbClr val="434343"/>
              </a:solidFill>
              <a:latin typeface="Arial" panose="020B0604020202020204" pitchFamily="34" charset="0"/>
            </a:endParaRPr>
          </a:p>
          <a:p>
            <a:r>
              <a:rPr lang="zh-CN" altLang="en-US" sz="2000" dirty="0">
                <a:solidFill>
                  <a:srgbClr val="434343"/>
                </a:solidFill>
                <a:latin typeface="Arial" panose="020B0604020202020204" pitchFamily="34" charset="0"/>
              </a:rPr>
              <a:t>展示计划必须包括至少一个农场来满足展示需求</a:t>
            </a:r>
            <a:r>
              <a:rPr lang="en-US" sz="1900" dirty="0"/>
              <a:t>(</a:t>
            </a:r>
            <a:r>
              <a:rPr lang="zh-CN" altLang="en-US" sz="1900" dirty="0"/>
              <a:t>私人农场</a:t>
            </a:r>
            <a:r>
              <a:rPr lang="en-US" sz="1900" dirty="0"/>
              <a:t>, </a:t>
            </a:r>
            <a:r>
              <a:rPr lang="zh-CN" altLang="en-US" sz="1900" dirty="0"/>
              <a:t>大学</a:t>
            </a:r>
            <a:r>
              <a:rPr lang="en-US" sz="1900" dirty="0"/>
              <a:t>/</a:t>
            </a:r>
            <a:r>
              <a:rPr lang="zh-CN" altLang="en-US" sz="2000" dirty="0">
                <a:solidFill>
                  <a:srgbClr val="434343"/>
                </a:solidFill>
                <a:latin typeface="Arial" panose="020B0604020202020204" pitchFamily="34" charset="0"/>
              </a:rPr>
              <a:t> 政府拥有的农场，或城市社区花园</a:t>
            </a:r>
            <a:r>
              <a:rPr lang="en-US" sz="1900" dirty="0"/>
              <a:t>) </a:t>
            </a:r>
          </a:p>
          <a:p>
            <a:r>
              <a:rPr lang="zh-CN" altLang="en-US" sz="2000" dirty="0">
                <a:solidFill>
                  <a:srgbClr val="434343"/>
                </a:solidFill>
                <a:latin typeface="Arial" panose="020B0604020202020204" pitchFamily="34" charset="0"/>
              </a:rPr>
              <a:t>加州农业局最多将对同一申请人提交的两份申请进行审核，但两份申请必须针对不同的项目</a:t>
            </a:r>
            <a:endParaRPr lang="en-US" altLang="zh-CN" sz="2000" dirty="0">
              <a:solidFill>
                <a:srgbClr val="434343"/>
              </a:solidFill>
              <a:latin typeface="Arial" panose="020B0604020202020204" pitchFamily="34" charset="0"/>
            </a:endParaRPr>
          </a:p>
          <a:p>
            <a:r>
              <a:rPr lang="zh-CN" altLang="en-US" sz="2000" dirty="0">
                <a:solidFill>
                  <a:srgbClr val="434343"/>
                </a:solidFill>
                <a:latin typeface="Arial" panose="020B0604020202020204" pitchFamily="34" charset="0"/>
              </a:rPr>
              <a:t>单个组织可以作为协作者的申请数量没有限制</a:t>
            </a:r>
            <a:endParaRPr lang="en-US" altLang="zh-CN" sz="2000" dirty="0">
              <a:solidFill>
                <a:srgbClr val="434343"/>
              </a:solidFill>
              <a:latin typeface="Arial" panose="020B0604020202020204" pitchFamily="34" charset="0"/>
            </a:endParaRPr>
          </a:p>
          <a:p>
            <a:r>
              <a:rPr lang="zh-CN" altLang="en-US" sz="2000" dirty="0">
                <a:solidFill>
                  <a:srgbClr val="434343"/>
                </a:solidFill>
                <a:latin typeface="Arial" panose="020B0604020202020204" pitchFamily="34" charset="0"/>
              </a:rPr>
              <a:t>一个展示计划的申请可包括多个农场；然而，同一个农场不能在多个申请中出现</a:t>
            </a:r>
            <a:r>
              <a:rPr lang="en-US" sz="1900" dirty="0"/>
              <a:t>.</a:t>
            </a:r>
          </a:p>
          <a:p>
            <a:r>
              <a:rPr lang="zh-CN" altLang="en-US" sz="2000" dirty="0">
                <a:solidFill>
                  <a:srgbClr val="434343"/>
                </a:solidFill>
                <a:latin typeface="Arial" panose="020B0604020202020204" pitchFamily="34" charset="0"/>
              </a:rPr>
              <a:t>申请人必须租用、拥有或以其他方式控制拟在整个项目期间进行项目活动的场地和</a:t>
            </a:r>
            <a:r>
              <a:rPr lang="en-US" altLang="zh-CN" sz="2000" dirty="0">
                <a:solidFill>
                  <a:srgbClr val="434343"/>
                </a:solidFill>
                <a:latin typeface="Arial" panose="020B0604020202020204" pitchFamily="34" charset="0"/>
              </a:rPr>
              <a:t>APN</a:t>
            </a:r>
            <a:r>
              <a:rPr lang="zh-CN" altLang="en-US" sz="2000" dirty="0">
                <a:solidFill>
                  <a:srgbClr val="434343"/>
                </a:solidFill>
                <a:latin typeface="Arial" panose="020B0604020202020204" pitchFamily="34" charset="0"/>
              </a:rPr>
              <a:t>。如果是租赁土地，申请人必须有土地所有者所签署的文件证明批准拟议农业措施</a:t>
            </a:r>
            <a:endParaRPr lang="en-US" sz="1900" dirty="0"/>
          </a:p>
          <a:p>
            <a:endParaRPr lang="en-US" sz="1800" dirty="0">
              <a:sym typeface="Arial" panose="020B0604020202020204" pitchFamily="34" charset="0"/>
            </a:endParaRPr>
          </a:p>
        </p:txBody>
      </p:sp>
    </p:spTree>
    <p:extLst>
      <p:ext uri="{BB962C8B-B14F-4D97-AF65-F5344CB8AC3E}">
        <p14:creationId xmlns:p14="http://schemas.microsoft.com/office/powerpoint/2010/main" val="297950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85750"/>
            <a:ext cx="7315200" cy="857250"/>
          </a:xfrm>
        </p:spPr>
        <p:txBody>
          <a:bodyPr>
            <a:normAutofit fontScale="90000"/>
          </a:bodyPr>
          <a:lstStyle/>
          <a:p>
            <a:r>
              <a:rPr lang="en-US" altLang="zh-CN" sz="2700" dirty="0">
                <a:solidFill>
                  <a:srgbClr val="434343"/>
                </a:solidFill>
                <a:latin typeface="Arial" panose="020B0604020202020204" pitchFamily="34" charset="0"/>
              </a:rPr>
              <a:t>HSP</a:t>
            </a:r>
            <a:r>
              <a:rPr lang="zh-CN" altLang="en-US" sz="2700" dirty="0">
                <a:solidFill>
                  <a:srgbClr val="434343"/>
                </a:solidFill>
                <a:latin typeface="Arial" panose="020B0604020202020204" pitchFamily="34" charset="0"/>
              </a:rPr>
              <a:t>农业管理实践</a:t>
            </a:r>
            <a:br>
              <a:rPr lang="en-US" altLang="zh-CN" dirty="0">
                <a:solidFill>
                  <a:srgbClr val="434343"/>
                </a:solidFill>
                <a:latin typeface="Arial" panose="020B0604020202020204" pitchFamily="34" charset="0"/>
              </a:rPr>
            </a:br>
            <a:r>
              <a:rPr lang="zh-CN" altLang="en-US" sz="2200" u="sng" dirty="0">
                <a:solidFill>
                  <a:srgbClr val="434343"/>
                </a:solidFill>
                <a:latin typeface="Arial" panose="020B0604020202020204" pitchFamily="34" charset="0"/>
              </a:rPr>
              <a:t>农田</a:t>
            </a:r>
            <a:endParaRPr lang="en-US" sz="2200" u="sng" dirty="0"/>
          </a:p>
        </p:txBody>
      </p:sp>
      <p:sp>
        <p:nvSpPr>
          <p:cNvPr id="3" name="Content Placeholder 2"/>
          <p:cNvSpPr>
            <a:spLocks noGrp="1"/>
          </p:cNvSpPr>
          <p:nvPr>
            <p:ph idx="4294967295"/>
          </p:nvPr>
        </p:nvSpPr>
        <p:spPr>
          <a:xfrm>
            <a:off x="1143000" y="1428750"/>
            <a:ext cx="8001000" cy="3352800"/>
          </a:xfrm>
        </p:spPr>
        <p:txBody>
          <a:bodyPr/>
          <a:lstStyle/>
          <a:p>
            <a:r>
              <a:rPr lang="zh-CN" altLang="en-US" sz="1800" dirty="0">
                <a:sym typeface="Arial" panose="020B0604020202020204" pitchFamily="34" charset="0"/>
              </a:rPr>
              <a:t>覆盖作物</a:t>
            </a:r>
            <a:endParaRPr lang="en-US" sz="1800" dirty="0">
              <a:sym typeface="Arial" panose="020B0604020202020204" pitchFamily="34" charset="0"/>
            </a:endParaRPr>
          </a:p>
          <a:p>
            <a:r>
              <a:rPr lang="zh-CN" altLang="en-US" sz="1800" dirty="0">
                <a:sym typeface="Arial" panose="020B0604020202020204" pitchFamily="34" charset="0"/>
              </a:rPr>
              <a:t>施用有机肥</a:t>
            </a:r>
            <a:endParaRPr lang="en-US" sz="1800" dirty="0">
              <a:sym typeface="Arial" panose="020B0604020202020204" pitchFamily="34" charset="0"/>
            </a:endParaRPr>
          </a:p>
          <a:p>
            <a:r>
              <a:rPr lang="zh-CN" altLang="en-US" sz="1800" dirty="0">
                <a:sym typeface="Arial" panose="020B0604020202020204" pitchFamily="34" charset="0"/>
              </a:rPr>
              <a:t>覆盖物覆盖</a:t>
            </a:r>
            <a:endParaRPr lang="en-US" sz="1800" dirty="0">
              <a:sym typeface="Arial" panose="020B0604020202020204" pitchFamily="34" charset="0"/>
            </a:endParaRPr>
          </a:p>
          <a:p>
            <a:r>
              <a:rPr lang="zh-CN" altLang="en-US" sz="1800" dirty="0">
                <a:sym typeface="Arial" panose="020B0604020202020204" pitchFamily="34" charset="0"/>
              </a:rPr>
              <a:t>养分管理</a:t>
            </a:r>
            <a:r>
              <a:rPr lang="en-US" sz="1800" dirty="0">
                <a:sym typeface="Arial" panose="020B0604020202020204" pitchFamily="34" charset="0"/>
              </a:rPr>
              <a:t> (</a:t>
            </a:r>
            <a:r>
              <a:rPr lang="zh-CN" altLang="en-US" sz="1800" dirty="0">
                <a:sym typeface="Arial" panose="020B0604020202020204" pitchFamily="34" charset="0"/>
              </a:rPr>
              <a:t>减少</a:t>
            </a:r>
            <a:r>
              <a:rPr lang="en-US" sz="1800" dirty="0">
                <a:sym typeface="Arial" panose="020B0604020202020204" pitchFamily="34" charset="0"/>
              </a:rPr>
              <a:t>15% </a:t>
            </a:r>
            <a:r>
              <a:rPr lang="zh-CN" altLang="en-US" sz="1800" dirty="0">
                <a:sym typeface="Arial" panose="020B0604020202020204" pitchFamily="34" charset="0"/>
              </a:rPr>
              <a:t>的施肥量</a:t>
            </a:r>
            <a:r>
              <a:rPr lang="en-US" sz="1800" dirty="0">
                <a:sym typeface="Arial" panose="020B0604020202020204" pitchFamily="34" charset="0"/>
              </a:rPr>
              <a:t>)</a:t>
            </a:r>
          </a:p>
          <a:p>
            <a:r>
              <a:rPr lang="zh-CN" altLang="en-US" sz="1800" dirty="0">
                <a:sym typeface="Arial" panose="020B0604020202020204" pitchFamily="34" charset="0"/>
              </a:rPr>
              <a:t>减耕或免耕</a:t>
            </a:r>
            <a:endParaRPr lang="en-US" sz="1800" dirty="0">
              <a:sym typeface="Arial" panose="020B0604020202020204" pitchFamily="34" charset="0"/>
            </a:endParaRPr>
          </a:p>
          <a:p>
            <a:r>
              <a:rPr lang="zh-CN" altLang="en-US" sz="1800" dirty="0">
                <a:sym typeface="Arial" panose="020B0604020202020204" pitchFamily="34" charset="0"/>
              </a:rPr>
              <a:t>条播</a:t>
            </a:r>
            <a:endParaRPr lang="en-US" sz="1800" dirty="0">
              <a:sym typeface="Arial" panose="020B0604020202020204" pitchFamily="34" charset="0"/>
            </a:endParaRPr>
          </a:p>
          <a:p>
            <a:r>
              <a:rPr lang="zh-CN" altLang="en-US" sz="1800" dirty="0">
                <a:sym typeface="Arial" panose="020B0604020202020204" pitchFamily="34" charset="0"/>
              </a:rPr>
              <a:t>作物轮作</a:t>
            </a:r>
            <a:r>
              <a:rPr lang="en-US" sz="1800" dirty="0">
                <a:sym typeface="Arial" panose="020B0604020202020204" pitchFamily="34" charset="0"/>
              </a:rPr>
              <a:t> </a:t>
            </a:r>
          </a:p>
          <a:p>
            <a:r>
              <a:rPr lang="zh-CN" altLang="en-US" sz="1800" dirty="0"/>
              <a:t>整个农场的资源回收再利用</a:t>
            </a:r>
            <a:r>
              <a:rPr lang="en-US" sz="1800" dirty="0"/>
              <a:t> </a:t>
            </a:r>
          </a:p>
          <a:p>
            <a:endParaRPr lang="en-US" dirty="0"/>
          </a:p>
        </p:txBody>
      </p:sp>
    </p:spTree>
    <p:extLst>
      <p:ext uri="{BB962C8B-B14F-4D97-AF65-F5344CB8AC3E}">
        <p14:creationId xmlns:p14="http://schemas.microsoft.com/office/powerpoint/2010/main" val="111301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6379" y="438150"/>
            <a:ext cx="7315200" cy="857250"/>
          </a:xfrm>
        </p:spPr>
        <p:txBody>
          <a:bodyPr>
            <a:normAutofit fontScale="90000"/>
          </a:bodyPr>
          <a:lstStyle/>
          <a:p>
            <a:r>
              <a:rPr lang="en-US" altLang="zh-CN" sz="2700" dirty="0">
                <a:solidFill>
                  <a:srgbClr val="434343"/>
                </a:solidFill>
                <a:latin typeface="Arial" panose="020B0604020202020204" pitchFamily="34" charset="0"/>
              </a:rPr>
              <a:t>HSP</a:t>
            </a:r>
            <a:r>
              <a:rPr lang="zh-CN" altLang="en-US" sz="2700" dirty="0">
                <a:solidFill>
                  <a:srgbClr val="434343"/>
                </a:solidFill>
                <a:latin typeface="Arial" panose="020B0604020202020204" pitchFamily="34" charset="0"/>
              </a:rPr>
              <a:t>农业管理实践</a:t>
            </a:r>
            <a:br>
              <a:rPr lang="en-US" dirty="0"/>
            </a:br>
            <a:r>
              <a:rPr lang="zh-CN" altLang="en-US" u="sng" dirty="0"/>
              <a:t>建立草本覆盖系统</a:t>
            </a:r>
            <a:endParaRPr lang="en-US" u="sng" dirty="0"/>
          </a:p>
        </p:txBody>
      </p:sp>
      <p:sp>
        <p:nvSpPr>
          <p:cNvPr id="3" name="Content Placeholder 2"/>
          <p:cNvSpPr>
            <a:spLocks noGrp="1"/>
          </p:cNvSpPr>
          <p:nvPr>
            <p:ph idx="4294967295"/>
          </p:nvPr>
        </p:nvSpPr>
        <p:spPr>
          <a:xfrm>
            <a:off x="906379" y="1581150"/>
            <a:ext cx="8229600" cy="3352800"/>
          </a:xfrm>
        </p:spPr>
        <p:txBody>
          <a:bodyPr numCol="2"/>
          <a:lstStyle/>
          <a:p>
            <a:r>
              <a:rPr lang="zh-CN" altLang="en-US" sz="1800" dirty="0"/>
              <a:t>保护覆盖</a:t>
            </a:r>
            <a:endParaRPr lang="en-US" sz="1800" dirty="0"/>
          </a:p>
          <a:p>
            <a:r>
              <a:rPr lang="zh-CN" altLang="en-US" sz="1800" dirty="0"/>
              <a:t>边界缓冲条带</a:t>
            </a:r>
            <a:endParaRPr lang="en-US" sz="1800" dirty="0"/>
          </a:p>
          <a:p>
            <a:r>
              <a:rPr lang="zh-CN" altLang="en-US" sz="1800" dirty="0"/>
              <a:t>农田边框</a:t>
            </a:r>
            <a:endParaRPr lang="en-US" altLang="zh-CN" sz="1800" dirty="0"/>
          </a:p>
          <a:p>
            <a:r>
              <a:rPr lang="zh-CN" altLang="en-US" sz="1800" dirty="0"/>
              <a:t>农田条带</a:t>
            </a:r>
            <a:endParaRPr lang="en-US" sz="1800" dirty="0"/>
          </a:p>
          <a:p>
            <a:endParaRPr lang="en-US" sz="1800" dirty="0"/>
          </a:p>
          <a:p>
            <a:endParaRPr lang="en-US" sz="1800" dirty="0"/>
          </a:p>
          <a:p>
            <a:endParaRPr lang="en-US" sz="1800" dirty="0"/>
          </a:p>
          <a:p>
            <a:endParaRPr lang="en-US" sz="1800" dirty="0"/>
          </a:p>
          <a:p>
            <a:r>
              <a:rPr lang="zh-CN" altLang="en-US" sz="1800" dirty="0"/>
              <a:t>种植牧草饲料</a:t>
            </a:r>
            <a:endParaRPr lang="en-US" altLang="zh-CN" sz="1800" dirty="0"/>
          </a:p>
          <a:p>
            <a:r>
              <a:rPr lang="zh-CN" altLang="en-US" sz="1800" dirty="0"/>
              <a:t>草地排水道</a:t>
            </a:r>
            <a:endParaRPr lang="en-US" sz="1800" dirty="0"/>
          </a:p>
          <a:p>
            <a:r>
              <a:rPr lang="zh-CN" altLang="en-US" sz="1800" dirty="0"/>
              <a:t>草本植物防风屏障</a:t>
            </a:r>
            <a:endParaRPr lang="en-US" altLang="zh-CN" sz="1800" dirty="0"/>
          </a:p>
          <a:p>
            <a:r>
              <a:rPr lang="zh-CN" altLang="en-US" sz="1800" dirty="0"/>
              <a:t>河岸草本覆盖</a:t>
            </a:r>
            <a:endParaRPr lang="en-US" sz="1800" dirty="0"/>
          </a:p>
          <a:p>
            <a:r>
              <a:rPr lang="zh-CN" altLang="en-US" sz="1800" dirty="0"/>
              <a:t>植物性屏障</a:t>
            </a:r>
            <a:endParaRPr lang="en-US" sz="2800" dirty="0"/>
          </a:p>
        </p:txBody>
      </p:sp>
    </p:spTree>
    <p:extLst>
      <p:ext uri="{BB962C8B-B14F-4D97-AF65-F5344CB8AC3E}">
        <p14:creationId xmlns:p14="http://schemas.microsoft.com/office/powerpoint/2010/main" val="325249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7011" y="361950"/>
            <a:ext cx="6858000" cy="857250"/>
          </a:xfrm>
        </p:spPr>
        <p:txBody>
          <a:bodyPr>
            <a:normAutofit fontScale="90000"/>
          </a:bodyPr>
          <a:lstStyle/>
          <a:p>
            <a:r>
              <a:rPr lang="en-US" altLang="zh-CN" sz="2700" dirty="0">
                <a:solidFill>
                  <a:srgbClr val="434343"/>
                </a:solidFill>
                <a:latin typeface="Arial" panose="020B0604020202020204" pitchFamily="34" charset="0"/>
              </a:rPr>
              <a:t>HSP</a:t>
            </a:r>
            <a:r>
              <a:rPr lang="zh-CN" altLang="en-US" sz="2700" dirty="0">
                <a:solidFill>
                  <a:srgbClr val="434343"/>
                </a:solidFill>
                <a:latin typeface="Arial" panose="020B0604020202020204" pitchFamily="34" charset="0"/>
              </a:rPr>
              <a:t>农业管理实践</a:t>
            </a:r>
            <a:br>
              <a:rPr lang="en-US" dirty="0">
                <a:solidFill>
                  <a:srgbClr val="000000">
                    <a:lumMod val="85000"/>
                    <a:lumOff val="15000"/>
                  </a:srgbClr>
                </a:solidFill>
              </a:rPr>
            </a:br>
            <a:r>
              <a:rPr lang="zh-CN" altLang="en-US" u="sng" dirty="0">
                <a:solidFill>
                  <a:srgbClr val="000000">
                    <a:lumMod val="85000"/>
                    <a:lumOff val="15000"/>
                  </a:srgbClr>
                </a:solidFill>
              </a:rPr>
              <a:t>建立木本覆盖系统</a:t>
            </a:r>
            <a:endParaRPr lang="en-US" u="sng" dirty="0"/>
          </a:p>
        </p:txBody>
      </p:sp>
      <p:sp>
        <p:nvSpPr>
          <p:cNvPr id="3" name="Content Placeholder 2"/>
          <p:cNvSpPr>
            <a:spLocks noGrp="1"/>
          </p:cNvSpPr>
          <p:nvPr>
            <p:ph idx="4294967295"/>
          </p:nvPr>
        </p:nvSpPr>
        <p:spPr>
          <a:xfrm>
            <a:off x="1171074" y="1504950"/>
            <a:ext cx="6858000" cy="2862263"/>
          </a:xfrm>
        </p:spPr>
        <p:txBody>
          <a:bodyPr>
            <a:normAutofit/>
          </a:bodyPr>
          <a:lstStyle/>
          <a:p>
            <a:pPr marR="0" lvl="0">
              <a:spcAft>
                <a:spcPts val="0"/>
              </a:spcAft>
            </a:pPr>
            <a:r>
              <a:rPr lang="zh-CN" altLang="en-US" sz="1800" dirty="0"/>
              <a:t>植物篱</a:t>
            </a:r>
            <a:endParaRPr lang="en-US" sz="1800" dirty="0"/>
          </a:p>
          <a:p>
            <a:pPr marR="0" lvl="0">
              <a:spcAft>
                <a:spcPts val="0"/>
              </a:spcAft>
            </a:pPr>
            <a:r>
              <a:rPr lang="zh-CN" altLang="en-US" sz="1800" dirty="0"/>
              <a:t>篱壁栽植 </a:t>
            </a:r>
            <a:endParaRPr lang="en-US" sz="1800" dirty="0"/>
          </a:p>
          <a:p>
            <a:pPr marR="0" lvl="0">
              <a:spcAft>
                <a:spcPts val="0"/>
              </a:spcAft>
            </a:pPr>
            <a:r>
              <a:rPr lang="zh-CN" altLang="en-US" sz="1800" dirty="0"/>
              <a:t>多层种植 </a:t>
            </a:r>
            <a:endParaRPr lang="en-US" sz="1800" dirty="0"/>
          </a:p>
          <a:p>
            <a:r>
              <a:rPr lang="zh-CN" altLang="en-US" sz="1800" dirty="0"/>
              <a:t>河岸森林缓冲带</a:t>
            </a:r>
            <a:endParaRPr lang="en-US" altLang="zh-CN" sz="1800" dirty="0"/>
          </a:p>
          <a:p>
            <a:pPr marR="0" lvl="0">
              <a:spcAft>
                <a:spcPts val="0"/>
              </a:spcAft>
            </a:pPr>
            <a:r>
              <a:rPr lang="zh-CN" altLang="en-US" sz="1800" dirty="0"/>
              <a:t>建立乔木灌木林</a:t>
            </a:r>
            <a:endParaRPr lang="en-US" sz="1800" dirty="0"/>
          </a:p>
          <a:p>
            <a:pPr marR="0" lvl="0">
              <a:spcAft>
                <a:spcPts val="0"/>
              </a:spcAft>
            </a:pPr>
            <a:r>
              <a:rPr lang="zh-CN" altLang="en-US" sz="1800" dirty="0"/>
              <a:t>防风林防护林</a:t>
            </a:r>
            <a:endParaRPr lang="en-US" sz="1800" dirty="0"/>
          </a:p>
          <a:p>
            <a:endParaRPr lang="en-US" sz="2800" dirty="0">
              <a:solidFill>
                <a:srgbClr val="1F497D"/>
              </a:solidFill>
              <a:latin typeface="Calibri"/>
              <a:ea typeface="ＭＳ Ｐゴシック" charset="0"/>
            </a:endParaRPr>
          </a:p>
        </p:txBody>
      </p:sp>
    </p:spTree>
    <p:extLst>
      <p:ext uri="{BB962C8B-B14F-4D97-AF65-F5344CB8AC3E}">
        <p14:creationId xmlns:p14="http://schemas.microsoft.com/office/powerpoint/2010/main" val="320783254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10671</TotalTime>
  <Pages>0</Pages>
  <Words>2634</Words>
  <Characters>0</Characters>
  <Application>Microsoft Office PowerPoint</Application>
  <PresentationFormat>On-screen Show (16:9)</PresentationFormat>
  <Lines>0</Lines>
  <Paragraphs>237</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Calibri Light</vt:lpstr>
      <vt:lpstr>Gill Sans MT</vt:lpstr>
      <vt:lpstr>Times New Roman</vt:lpstr>
      <vt:lpstr>Wingdings</vt:lpstr>
      <vt:lpstr>Parcel</vt:lpstr>
      <vt:lpstr>PowerPoint Presentation</vt:lpstr>
      <vt:lpstr>健康土壤计划(HSP) 概述:</vt:lpstr>
      <vt:lpstr>可申请的奖金种类</vt:lpstr>
      <vt:lpstr>时间和资金</vt:lpstr>
      <vt:lpstr>HSP奖励计划申请资格  </vt:lpstr>
      <vt:lpstr>HSP展示计划申请资格 </vt:lpstr>
      <vt:lpstr>HSP农业管理实践 农田</vt:lpstr>
      <vt:lpstr>HSP农业管理实践 建立草本覆盖系统</vt:lpstr>
      <vt:lpstr>HSP农业管理实践 建立木本覆盖系统</vt:lpstr>
      <vt:lpstr>HSP农业管理实践 牧草地</vt:lpstr>
      <vt:lpstr>申请条件</vt:lpstr>
      <vt:lpstr>1. 项目概况</vt:lpstr>
      <vt:lpstr>2. 项目详细信息</vt:lpstr>
      <vt:lpstr>2. 项目设计</vt:lpstr>
      <vt:lpstr>PowerPoint Presentation</vt:lpstr>
      <vt:lpstr>4. 项目实施计划</vt:lpstr>
      <vt:lpstr>5. 项目预算表</vt:lpstr>
      <vt:lpstr>6. 项目稳定性</vt:lpstr>
      <vt:lpstr>7.温室气体减少量</vt:lpstr>
      <vt:lpstr>8.土壤健康和环境的共同受益</vt:lpstr>
      <vt:lpstr>9.环保计划(可选)</vt:lpstr>
      <vt:lpstr>10. 奖金优先权</vt:lpstr>
      <vt:lpstr>注意事项</vt:lpstr>
      <vt:lpstr>申请奖金程序</vt:lpstr>
      <vt:lpstr>评估过程</vt:lpstr>
      <vt:lpstr>获奖后的要求</vt:lpstr>
      <vt:lpstr>颁奖程序</vt:lpstr>
      <vt:lpstr>申请前期准备</vt:lpstr>
      <vt:lpstr>如有疑问或需要帮助请联系</vt:lpstr>
      <vt:lpstr>HSP时间表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Results 185 submitted by May 28</dc:title>
  <dc:creator>Donald J. Klingborg</dc:creator>
  <cp:lastModifiedBy>Qi Zhou</cp:lastModifiedBy>
  <cp:revision>306</cp:revision>
  <cp:lastPrinted>2011-01-12T02:12:25Z</cp:lastPrinted>
  <dcterms:created xsi:type="dcterms:W3CDTF">2011-01-11T18:00:38Z</dcterms:created>
  <dcterms:modified xsi:type="dcterms:W3CDTF">2019-12-20T19:28:34Z</dcterms:modified>
</cp:coreProperties>
</file>