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8"/>
  </p:notesMasterIdLst>
  <p:sldIdLst>
    <p:sldId id="256" r:id="rId5"/>
    <p:sldId id="257" r:id="rId6"/>
    <p:sldId id="299" r:id="rId7"/>
    <p:sldId id="296" r:id="rId8"/>
    <p:sldId id="272" r:id="rId9"/>
    <p:sldId id="294" r:id="rId10"/>
    <p:sldId id="298" r:id="rId11"/>
    <p:sldId id="264" r:id="rId12"/>
    <p:sldId id="297" r:id="rId13"/>
    <p:sldId id="261" r:id="rId14"/>
    <p:sldId id="293" r:id="rId15"/>
    <p:sldId id="300" r:id="rId16"/>
    <p:sldId id="295" r:id="rId17"/>
    <p:sldId id="302" r:id="rId18"/>
    <p:sldId id="291" r:id="rId19"/>
    <p:sldId id="303" r:id="rId20"/>
    <p:sldId id="292" r:id="rId21"/>
    <p:sldId id="304" r:id="rId22"/>
    <p:sldId id="305" r:id="rId23"/>
    <p:sldId id="289" r:id="rId24"/>
    <p:sldId id="290" r:id="rId25"/>
    <p:sldId id="284"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Dawn Rider" initials="CDR" lastIdx="9" clrIdx="0">
    <p:extLst>
      <p:ext uri="{19B8F6BF-5375-455C-9EA6-DF929625EA0E}">
        <p15:presenceInfo xmlns:p15="http://schemas.microsoft.com/office/powerpoint/2012/main" userId="Carolyn Dawn Rider" providerId="None"/>
      </p:ext>
    </p:extLst>
  </p:cmAuthor>
  <p:cmAuthor id="2" name="Janice Kao" initials="JK" lastIdx="7" clrIdx="1">
    <p:extLst>
      <p:ext uri="{19B8F6BF-5375-455C-9EA6-DF929625EA0E}">
        <p15:presenceInfo xmlns:p15="http://schemas.microsoft.com/office/powerpoint/2012/main" userId="S::jankao@ucdavis.edu::0c1c0f66-4494-448a-83a5-f6c1d4d9be8a" providerId="AD"/>
      </p:ext>
    </p:extLst>
  </p:cmAuthor>
  <p:cmAuthor id="3" name="Christina M Becker" initials="CB" lastIdx="1" clrIdx="2">
    <p:extLst>
      <p:ext uri="{19B8F6BF-5375-455C-9EA6-DF929625EA0E}">
        <p15:presenceInfo xmlns:p15="http://schemas.microsoft.com/office/powerpoint/2012/main" userId="S::cmbecker@ucdavis.edu::4f9f4e5f-758a-4cec-89e3-6ff9b8c14c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9E64B-22E0-445D-B4FD-6C9EF0326861}" v="1082" dt="2021-04-21T22:18:26.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53103" autoAdjust="0"/>
  </p:normalViewPr>
  <p:slideViewPr>
    <p:cSldViewPr snapToGrid="0" snapToObjects="1">
      <p:cViewPr varScale="1">
        <p:scale>
          <a:sx n="34" d="100"/>
          <a:sy n="34" d="100"/>
        </p:scale>
        <p:origin x="1744"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Kao" userId="S::jankao@ucdavis.edu::0c1c0f66-4494-448a-83a5-f6c1d4d9be8a" providerId="AD" clId="Web-{36587CC7-6BA5-6DA6-81F2-5080070E4D6C}"/>
    <pc:docChg chg="modSld">
      <pc:chgData name="Janice Kao" userId="S::jankao@ucdavis.edu::0c1c0f66-4494-448a-83a5-f6c1d4d9be8a" providerId="AD" clId="Web-{36587CC7-6BA5-6DA6-81F2-5080070E4D6C}" dt="2021-04-21T16:24:13.226" v="6"/>
      <pc:docMkLst>
        <pc:docMk/>
      </pc:docMkLst>
      <pc:sldChg chg="addCm">
        <pc:chgData name="Janice Kao" userId="S::jankao@ucdavis.edu::0c1c0f66-4494-448a-83a5-f6c1d4d9be8a" providerId="AD" clId="Web-{36587CC7-6BA5-6DA6-81F2-5080070E4D6C}" dt="2021-04-21T16:24:13.226" v="6"/>
        <pc:sldMkLst>
          <pc:docMk/>
          <pc:sldMk cId="3384023949" sldId="256"/>
        </pc:sldMkLst>
      </pc:sldChg>
      <pc:sldChg chg="modSp">
        <pc:chgData name="Janice Kao" userId="S::jankao@ucdavis.edu::0c1c0f66-4494-448a-83a5-f6c1d4d9be8a" providerId="AD" clId="Web-{36587CC7-6BA5-6DA6-81F2-5080070E4D6C}" dt="2021-04-21T16:15:02.971" v="3" actId="20577"/>
        <pc:sldMkLst>
          <pc:docMk/>
          <pc:sldMk cId="2393879150" sldId="291"/>
        </pc:sldMkLst>
        <pc:spChg chg="mod">
          <ac:chgData name="Janice Kao" userId="S::jankao@ucdavis.edu::0c1c0f66-4494-448a-83a5-f6c1d4d9be8a" providerId="AD" clId="Web-{36587CC7-6BA5-6DA6-81F2-5080070E4D6C}" dt="2021-04-21T16:15:02.971" v="3" actId="20577"/>
          <ac:spMkLst>
            <pc:docMk/>
            <pc:sldMk cId="2393879150" sldId="291"/>
            <ac:spMk id="6" creationId="{412550C5-F0AE-4571-926D-6391A3B8FCF1}"/>
          </ac:spMkLst>
        </pc:spChg>
      </pc:sldChg>
      <pc:sldChg chg="addCm">
        <pc:chgData name="Janice Kao" userId="S::jankao@ucdavis.edu::0c1c0f66-4494-448a-83a5-f6c1d4d9be8a" providerId="AD" clId="Web-{36587CC7-6BA5-6DA6-81F2-5080070E4D6C}" dt="2021-04-21T16:10:15.281" v="0"/>
        <pc:sldMkLst>
          <pc:docMk/>
          <pc:sldMk cId="1108708878" sldId="295"/>
        </pc:sldMkLst>
      </pc:sldChg>
      <pc:sldChg chg="addCm">
        <pc:chgData name="Janice Kao" userId="S::jankao@ucdavis.edu::0c1c0f66-4494-448a-83a5-f6c1d4d9be8a" providerId="AD" clId="Web-{36587CC7-6BA5-6DA6-81F2-5080070E4D6C}" dt="2021-04-21T16:20:28.036" v="5"/>
        <pc:sldMkLst>
          <pc:docMk/>
          <pc:sldMk cId="1420483721" sldId="300"/>
        </pc:sldMkLst>
      </pc:sldChg>
      <pc:sldChg chg="addCm">
        <pc:chgData name="Janice Kao" userId="S::jankao@ucdavis.edu::0c1c0f66-4494-448a-83a5-f6c1d4d9be8a" providerId="AD" clId="Web-{36587CC7-6BA5-6DA6-81F2-5080070E4D6C}" dt="2021-04-21T16:14:32.283" v="1"/>
        <pc:sldMkLst>
          <pc:docMk/>
          <pc:sldMk cId="367384106" sldId="302"/>
        </pc:sldMkLst>
      </pc:sldChg>
      <pc:sldChg chg="addCm">
        <pc:chgData name="Janice Kao" userId="S::jankao@ucdavis.edu::0c1c0f66-4494-448a-83a5-f6c1d4d9be8a" providerId="AD" clId="Web-{36587CC7-6BA5-6DA6-81F2-5080070E4D6C}" dt="2021-04-21T16:16:56.191" v="4"/>
        <pc:sldMkLst>
          <pc:docMk/>
          <pc:sldMk cId="3393987247" sldId="303"/>
        </pc:sldMkLst>
      </pc:sldChg>
    </pc:docChg>
  </pc:docChgLst>
  <pc:docChgLst>
    <pc:chgData name="Carolyn Dawn Rider" userId="8c9e2da6-2e24-4746-b720-68f58bc9dd08" providerId="ADAL" clId="{F469E64B-22E0-445D-B4FD-6C9EF0326861}"/>
    <pc:docChg chg="undo custSel modSld">
      <pc:chgData name="Carolyn Dawn Rider" userId="8c9e2da6-2e24-4746-b720-68f58bc9dd08" providerId="ADAL" clId="{F469E64B-22E0-445D-B4FD-6C9EF0326861}" dt="2021-04-28T17:36:18.487" v="4355" actId="20577"/>
      <pc:docMkLst>
        <pc:docMk/>
      </pc:docMkLst>
      <pc:sldChg chg="addCm delCm">
        <pc:chgData name="Carolyn Dawn Rider" userId="8c9e2da6-2e24-4746-b720-68f58bc9dd08" providerId="ADAL" clId="{F469E64B-22E0-445D-B4FD-6C9EF0326861}" dt="2021-04-22T02:23:23.369" v="1186" actId="1592"/>
        <pc:sldMkLst>
          <pc:docMk/>
          <pc:sldMk cId="3384023949" sldId="256"/>
        </pc:sldMkLst>
      </pc:sldChg>
      <pc:sldChg chg="modNotesTx">
        <pc:chgData name="Carolyn Dawn Rider" userId="8c9e2da6-2e24-4746-b720-68f58bc9dd08" providerId="ADAL" clId="{F469E64B-22E0-445D-B4FD-6C9EF0326861}" dt="2021-04-28T17:12:38.725" v="1477" actId="20577"/>
        <pc:sldMkLst>
          <pc:docMk/>
          <pc:sldMk cId="97651233" sldId="261"/>
        </pc:sldMkLst>
      </pc:sldChg>
      <pc:sldChg chg="modNotesTx">
        <pc:chgData name="Carolyn Dawn Rider" userId="8c9e2da6-2e24-4746-b720-68f58bc9dd08" providerId="ADAL" clId="{F469E64B-22E0-445D-B4FD-6C9EF0326861}" dt="2021-04-21T15:39:49.303" v="19" actId="20577"/>
        <pc:sldMkLst>
          <pc:docMk/>
          <pc:sldMk cId="2638578276" sldId="272"/>
        </pc:sldMkLst>
      </pc:sldChg>
      <pc:sldChg chg="modNotesTx">
        <pc:chgData name="Carolyn Dawn Rider" userId="8c9e2da6-2e24-4746-b720-68f58bc9dd08" providerId="ADAL" clId="{F469E64B-22E0-445D-B4FD-6C9EF0326861}" dt="2021-04-28T17:31:41.114" v="3746" actId="20577"/>
        <pc:sldMkLst>
          <pc:docMk/>
          <pc:sldMk cId="1996307379" sldId="289"/>
        </pc:sldMkLst>
      </pc:sldChg>
      <pc:sldChg chg="modNotesTx">
        <pc:chgData name="Carolyn Dawn Rider" userId="8c9e2da6-2e24-4746-b720-68f58bc9dd08" providerId="ADAL" clId="{F469E64B-22E0-445D-B4FD-6C9EF0326861}" dt="2021-04-28T17:36:18.487" v="4355" actId="20577"/>
        <pc:sldMkLst>
          <pc:docMk/>
          <pc:sldMk cId="2784613649" sldId="290"/>
        </pc:sldMkLst>
      </pc:sldChg>
      <pc:sldChg chg="modNotesTx">
        <pc:chgData name="Carolyn Dawn Rider" userId="8c9e2da6-2e24-4746-b720-68f58bc9dd08" providerId="ADAL" clId="{F469E64B-22E0-445D-B4FD-6C9EF0326861}" dt="2021-04-28T17:29:51.064" v="3660" actId="20577"/>
        <pc:sldMkLst>
          <pc:docMk/>
          <pc:sldMk cId="2393879150" sldId="291"/>
        </pc:sldMkLst>
      </pc:sldChg>
      <pc:sldChg chg="addSp delSp modSp mod">
        <pc:chgData name="Carolyn Dawn Rider" userId="8c9e2da6-2e24-4746-b720-68f58bc9dd08" providerId="ADAL" clId="{F469E64B-22E0-445D-B4FD-6C9EF0326861}" dt="2021-04-21T22:19:31.626" v="1178" actId="1076"/>
        <pc:sldMkLst>
          <pc:docMk/>
          <pc:sldMk cId="3680916784" sldId="292"/>
        </pc:sldMkLst>
        <pc:picChg chg="del">
          <ac:chgData name="Carolyn Dawn Rider" userId="8c9e2da6-2e24-4746-b720-68f58bc9dd08" providerId="ADAL" clId="{F469E64B-22E0-445D-B4FD-6C9EF0326861}" dt="2021-04-21T22:18:36.413" v="1170" actId="478"/>
          <ac:picMkLst>
            <pc:docMk/>
            <pc:sldMk cId="3680916784" sldId="292"/>
            <ac:picMk id="32" creationId="{7291D5F0-4E08-4B49-9DA6-9FE32BA21CFE}"/>
          </ac:picMkLst>
        </pc:picChg>
        <pc:picChg chg="add mod">
          <ac:chgData name="Carolyn Dawn Rider" userId="8c9e2da6-2e24-4746-b720-68f58bc9dd08" providerId="ADAL" clId="{F469E64B-22E0-445D-B4FD-6C9EF0326861}" dt="2021-04-21T22:19:31.626" v="1178" actId="1076"/>
          <ac:picMkLst>
            <pc:docMk/>
            <pc:sldMk cId="3680916784" sldId="292"/>
            <ac:picMk id="36" creationId="{287D225A-5907-479D-9141-64C6496FCEA2}"/>
          </ac:picMkLst>
        </pc:picChg>
      </pc:sldChg>
      <pc:sldChg chg="modNotesTx">
        <pc:chgData name="Carolyn Dawn Rider" userId="8c9e2da6-2e24-4746-b720-68f58bc9dd08" providerId="ADAL" clId="{F469E64B-22E0-445D-B4FD-6C9EF0326861}" dt="2021-04-28T17:08:58.549" v="1201" actId="20577"/>
        <pc:sldMkLst>
          <pc:docMk/>
          <pc:sldMk cId="2711071031" sldId="294"/>
        </pc:sldMkLst>
      </pc:sldChg>
      <pc:sldChg chg="modSp mod addCm delCm modNotesTx">
        <pc:chgData name="Carolyn Dawn Rider" userId="8c9e2da6-2e24-4746-b720-68f58bc9dd08" providerId="ADAL" clId="{F469E64B-22E0-445D-B4FD-6C9EF0326861}" dt="2021-04-28T17:20:56.993" v="2435" actId="20577"/>
        <pc:sldMkLst>
          <pc:docMk/>
          <pc:sldMk cId="1108708878" sldId="295"/>
        </pc:sldMkLst>
        <pc:spChg chg="mod">
          <ac:chgData name="Carolyn Dawn Rider" userId="8c9e2da6-2e24-4746-b720-68f58bc9dd08" providerId="ADAL" clId="{F469E64B-22E0-445D-B4FD-6C9EF0326861}" dt="2021-04-21T18:59:57.835" v="1149" actId="1076"/>
          <ac:spMkLst>
            <pc:docMk/>
            <pc:sldMk cId="1108708878" sldId="295"/>
            <ac:spMk id="7" creationId="{8BBD6498-2C56-44D4-8EB9-EE4C8581606E}"/>
          </ac:spMkLst>
        </pc:spChg>
      </pc:sldChg>
      <pc:sldChg chg="modNotesTx">
        <pc:chgData name="Carolyn Dawn Rider" userId="8c9e2da6-2e24-4746-b720-68f58bc9dd08" providerId="ADAL" clId="{F469E64B-22E0-445D-B4FD-6C9EF0326861}" dt="2021-04-28T17:10:08.344" v="1341" actId="20577"/>
        <pc:sldMkLst>
          <pc:docMk/>
          <pc:sldMk cId="3114907314" sldId="298"/>
        </pc:sldMkLst>
      </pc:sldChg>
      <pc:sldChg chg="modSp mod addCm delCm modNotesTx">
        <pc:chgData name="Carolyn Dawn Rider" userId="8c9e2da6-2e24-4746-b720-68f58bc9dd08" providerId="ADAL" clId="{F469E64B-22E0-445D-B4FD-6C9EF0326861}" dt="2021-04-28T17:18:58.003" v="2129" actId="20577"/>
        <pc:sldMkLst>
          <pc:docMk/>
          <pc:sldMk cId="1420483721" sldId="300"/>
        </pc:sldMkLst>
        <pc:spChg chg="mod">
          <ac:chgData name="Carolyn Dawn Rider" userId="8c9e2da6-2e24-4746-b720-68f58bc9dd08" providerId="ADAL" clId="{F469E64B-22E0-445D-B4FD-6C9EF0326861}" dt="2021-04-21T18:58:28.708" v="1141" actId="20577"/>
          <ac:spMkLst>
            <pc:docMk/>
            <pc:sldMk cId="1420483721" sldId="300"/>
            <ac:spMk id="4" creationId="{E97B593C-DBAC-4DF9-9E35-8E41CF439EEC}"/>
          </ac:spMkLst>
        </pc:spChg>
      </pc:sldChg>
      <pc:sldChg chg="modSp mod addCm delCm modNotesTx">
        <pc:chgData name="Carolyn Dawn Rider" userId="8c9e2da6-2e24-4746-b720-68f58bc9dd08" providerId="ADAL" clId="{F469E64B-22E0-445D-B4FD-6C9EF0326861}" dt="2021-04-28T17:22:21.550" v="2561" actId="20577"/>
        <pc:sldMkLst>
          <pc:docMk/>
          <pc:sldMk cId="367384106" sldId="302"/>
        </pc:sldMkLst>
        <pc:spChg chg="mod">
          <ac:chgData name="Carolyn Dawn Rider" userId="8c9e2da6-2e24-4746-b720-68f58bc9dd08" providerId="ADAL" clId="{F469E64B-22E0-445D-B4FD-6C9EF0326861}" dt="2021-04-21T18:59:01.165" v="1146" actId="1076"/>
          <ac:spMkLst>
            <pc:docMk/>
            <pc:sldMk cId="367384106" sldId="302"/>
            <ac:spMk id="4" creationId="{E97B593C-DBAC-4DF9-9E35-8E41CF439EEC}"/>
          </ac:spMkLst>
        </pc:spChg>
      </pc:sldChg>
      <pc:sldChg chg="modSp mod addCm delCm modNotesTx">
        <pc:chgData name="Carolyn Dawn Rider" userId="8c9e2da6-2e24-4746-b720-68f58bc9dd08" providerId="ADAL" clId="{F469E64B-22E0-445D-B4FD-6C9EF0326861}" dt="2021-04-22T02:23:03.989" v="1182" actId="1592"/>
        <pc:sldMkLst>
          <pc:docMk/>
          <pc:sldMk cId="3393987247" sldId="303"/>
        </pc:sldMkLst>
        <pc:spChg chg="mod">
          <ac:chgData name="Carolyn Dawn Rider" userId="8c9e2da6-2e24-4746-b720-68f58bc9dd08" providerId="ADAL" clId="{F469E64B-22E0-445D-B4FD-6C9EF0326861}" dt="2021-04-21T18:59:16.858" v="1147"/>
          <ac:spMkLst>
            <pc:docMk/>
            <pc:sldMk cId="3393987247" sldId="303"/>
            <ac:spMk id="4" creationId="{E97B593C-DBAC-4DF9-9E35-8E41CF439EEC}"/>
          </ac:spMkLst>
        </pc:spChg>
      </pc:sldChg>
      <pc:sldChg chg="modNotesTx">
        <pc:chgData name="Carolyn Dawn Rider" userId="8c9e2da6-2e24-4746-b720-68f58bc9dd08" providerId="ADAL" clId="{F469E64B-22E0-445D-B4FD-6C9EF0326861}" dt="2021-04-21T22:20:46.392" v="1181" actId="20577"/>
        <pc:sldMkLst>
          <pc:docMk/>
          <pc:sldMk cId="2074285589" sldId="304"/>
        </pc:sldMkLst>
      </pc:sldChg>
      <pc:sldChg chg="modNotesTx">
        <pc:chgData name="Carolyn Dawn Rider" userId="8c9e2da6-2e24-4746-b720-68f58bc9dd08" providerId="ADAL" clId="{F469E64B-22E0-445D-B4FD-6C9EF0326861}" dt="2021-04-21T22:17:34.203" v="1165" actId="20577"/>
        <pc:sldMkLst>
          <pc:docMk/>
          <pc:sldMk cId="2324514787" sldId="305"/>
        </pc:sldMkLst>
      </pc:sldChg>
    </pc:docChg>
  </pc:docChgLst>
  <pc:docChgLst>
    <pc:chgData name="Christina M Becker" userId="S::cmbecker@ucdavis.edu::4f9f4e5f-758a-4cec-89e3-6ff9b8c14c8d" providerId="AD" clId="Web-{00000000-0000-0000-0000-000000000000}"/>
    <pc:docChg chg="">
      <pc:chgData name="Christina M Becker" userId="S::cmbecker@ucdavis.edu::4f9f4e5f-758a-4cec-89e3-6ff9b8c14c8d" providerId="AD" clId="Web-{00000000-0000-0000-0000-000000000000}" dt="2021-04-21T19:29:23.984" v="1"/>
      <pc:docMkLst>
        <pc:docMk/>
      </pc:docMkLst>
      <pc:sldChg chg="addCm delCm">
        <pc:chgData name="Christina M Becker" userId="S::cmbecker@ucdavis.edu::4f9f4e5f-758a-4cec-89e3-6ff9b8c14c8d" providerId="AD" clId="Web-{00000000-0000-0000-0000-000000000000}" dt="2021-04-21T19:29:23.984" v="1"/>
        <pc:sldMkLst>
          <pc:docMk/>
          <pc:sldMk cId="2638578276" sldId="272"/>
        </pc:sldMkLst>
      </pc:sldChg>
    </pc:docChg>
  </pc:docChgLst>
  <pc:docChgLst>
    <pc:chgData name="Janice Kao" userId="S::jankao@ucdavis.edu::0c1c0f66-4494-448a-83a5-f6c1d4d9be8a" providerId="AD" clId="Web-{5CC72C54-B675-D782-20F3-20ACE78BFB5F}"/>
    <pc:docChg chg="">
      <pc:chgData name="Janice Kao" userId="S::jankao@ucdavis.edu::0c1c0f66-4494-448a-83a5-f6c1d4d9be8a" providerId="AD" clId="Web-{5CC72C54-B675-D782-20F3-20ACE78BFB5F}" dt="2021-04-21T18:52:07.193" v="0"/>
      <pc:docMkLst>
        <pc:docMk/>
      </pc:docMkLst>
      <pc:sldChg chg="addCm">
        <pc:chgData name="Janice Kao" userId="S::jankao@ucdavis.edu::0c1c0f66-4494-448a-83a5-f6c1d4d9be8a" providerId="AD" clId="Web-{5CC72C54-B675-D782-20F3-20ACE78BFB5F}" dt="2021-04-21T18:52:07.193" v="0"/>
        <pc:sldMkLst>
          <pc:docMk/>
          <pc:sldMk cId="1420483721" sldId="3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FFY%202020%20Reports/FFY%2020%20report%20drafts/Data%20Tables_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FFY%202020%20Reports/FFY%2020%20report%20drafts/Data%20Tables_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COVID%20presentations%20and%20pubs/Data%20Tables%20for%20Covid%20Pape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COVID%20presentations%20and%20pubs/Data%20Tables%20for%20Covid%20Paper.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COVID%20presentations%20and%20pubs/Data%20Tables%20for%20Covid%20Pap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COVID%20presentations%20and%20pubs/Data%20Tables%20for%20Covid%20Pap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cdavis365.sharepoint.com/sites/PEARS/Shared%20Documents/Presentations,%20Publications,%20Etc/COVID%20presentations%20and%20pubs/Data%20Tables%20for%20Covid%20Paper.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Planned PSE Sites, </a:t>
            </a:r>
          </a:p>
          <a:p>
            <a:pPr>
              <a:defRPr sz="2000" b="1"/>
            </a:pPr>
            <a:r>
              <a:rPr lang="en-US" sz="2000" b="1"/>
              <a:t>FFY 2020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76782530227712"/>
          <c:y val="0.26302081742837419"/>
          <c:w val="0.46232635356340784"/>
          <c:h val="0.51258909321883794"/>
        </c:manualLayout>
      </c:layout>
      <c:pieChart>
        <c:varyColors val="1"/>
        <c:ser>
          <c:idx val="0"/>
          <c:order val="0"/>
          <c:tx>
            <c:v>Planned PSE Sites, FFY 2020 </c:v>
          </c:tx>
          <c:spPr>
            <a:solidFill>
              <a:srgbClr val="08934C"/>
            </a:solidFill>
          </c:spPr>
          <c:dPt>
            <c:idx val="0"/>
            <c:bubble3D val="0"/>
            <c:spPr>
              <a:solidFill>
                <a:srgbClr val="6F2A83"/>
              </a:solidFill>
              <a:ln w="19050">
                <a:solidFill>
                  <a:schemeClr val="lt1"/>
                </a:solidFill>
              </a:ln>
              <a:effectLst/>
            </c:spPr>
            <c:extLst>
              <c:ext xmlns:c16="http://schemas.microsoft.com/office/drawing/2014/chart" uri="{C3380CC4-5D6E-409C-BE32-E72D297353CC}">
                <c16:uniqueId val="{00000001-78B5-4D3C-BF3E-AA3E6F0C7490}"/>
              </c:ext>
            </c:extLst>
          </c:dPt>
          <c:dPt>
            <c:idx val="1"/>
            <c:bubble3D val="0"/>
            <c:spPr>
              <a:solidFill>
                <a:srgbClr val="8AC43E"/>
              </a:solidFill>
              <a:ln w="19050">
                <a:solidFill>
                  <a:schemeClr val="lt1"/>
                </a:solidFill>
              </a:ln>
              <a:effectLst/>
            </c:spPr>
            <c:extLst>
              <c:ext xmlns:c16="http://schemas.microsoft.com/office/drawing/2014/chart" uri="{C3380CC4-5D6E-409C-BE32-E72D297353CC}">
                <c16:uniqueId val="{00000003-78B5-4D3C-BF3E-AA3E6F0C749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'COVID impact'!$I$8:$J$8</c:f>
              <c:strCache>
                <c:ptCount val="2"/>
                <c:pt idx="0">
                  <c:v>Some work reported</c:v>
                </c:pt>
                <c:pt idx="1">
                  <c:v>Work planned but did not occur</c:v>
                </c:pt>
              </c:strCache>
            </c:strRef>
          </c:cat>
          <c:val>
            <c:numRef>
              <c:f>'COVID impact'!$I$10:$J$10</c:f>
              <c:numCache>
                <c:formatCode>General</c:formatCode>
                <c:ptCount val="2"/>
                <c:pt idx="0">
                  <c:v>662</c:v>
                </c:pt>
                <c:pt idx="1">
                  <c:v>463</c:v>
                </c:pt>
              </c:numCache>
            </c:numRef>
          </c:val>
          <c:extLst>
            <c:ext xmlns:c16="http://schemas.microsoft.com/office/drawing/2014/chart" uri="{C3380CC4-5D6E-409C-BE32-E72D297353CC}">
              <c16:uniqueId val="{00000004-78B5-4D3C-BF3E-AA3E6F0C74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8100">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Planned Direct Education Activities, FFY 2020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76782530227712"/>
          <c:y val="0.26302081742837419"/>
          <c:w val="0.46232635356340784"/>
          <c:h val="0.51258909321883794"/>
        </c:manualLayout>
      </c:layout>
      <c:pieChart>
        <c:varyColors val="1"/>
        <c:ser>
          <c:idx val="0"/>
          <c:order val="0"/>
          <c:tx>
            <c:strRef>
              <c:f>'COVID impact'!$H$11</c:f>
              <c:strCache>
                <c:ptCount val="1"/>
                <c:pt idx="0">
                  <c:v>Direct Education </c:v>
                </c:pt>
              </c:strCache>
            </c:strRef>
          </c:tx>
          <c:spPr>
            <a:solidFill>
              <a:srgbClr val="08934C"/>
            </a:solidFill>
          </c:spPr>
          <c:dPt>
            <c:idx val="0"/>
            <c:bubble3D val="0"/>
            <c:spPr>
              <a:solidFill>
                <a:srgbClr val="6F2A83"/>
              </a:solidFill>
              <a:ln w="19050">
                <a:solidFill>
                  <a:schemeClr val="lt1"/>
                </a:solidFill>
              </a:ln>
              <a:effectLst/>
            </c:spPr>
            <c:extLst>
              <c:ext xmlns:c16="http://schemas.microsoft.com/office/drawing/2014/chart" uri="{C3380CC4-5D6E-409C-BE32-E72D297353CC}">
                <c16:uniqueId val="{00000001-7D56-487A-A27F-49CA7031871F}"/>
              </c:ext>
            </c:extLst>
          </c:dPt>
          <c:dPt>
            <c:idx val="1"/>
            <c:bubble3D val="0"/>
            <c:spPr>
              <a:solidFill>
                <a:srgbClr val="8AC43E"/>
              </a:solidFill>
              <a:ln w="19050">
                <a:solidFill>
                  <a:schemeClr val="lt1"/>
                </a:solidFill>
              </a:ln>
              <a:effectLst/>
            </c:spPr>
            <c:extLst>
              <c:ext xmlns:c16="http://schemas.microsoft.com/office/drawing/2014/chart" uri="{C3380CC4-5D6E-409C-BE32-E72D297353CC}">
                <c16:uniqueId val="{00000003-7D56-487A-A27F-49CA7031871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'COVID impact'!$I$9:$J$9</c:f>
              <c:strCache>
                <c:ptCount val="2"/>
                <c:pt idx="0">
                  <c:v>Occurred, at least in part</c:v>
                </c:pt>
                <c:pt idx="1">
                  <c:v>Did not occur at all</c:v>
                </c:pt>
              </c:strCache>
            </c:strRef>
          </c:cat>
          <c:val>
            <c:numRef>
              <c:f>'COVID impact'!$I$11:$J$11</c:f>
              <c:numCache>
                <c:formatCode>#,##0</c:formatCode>
                <c:ptCount val="2"/>
                <c:pt idx="0" formatCode="General">
                  <c:v>3492</c:v>
                </c:pt>
                <c:pt idx="1">
                  <c:v>3676</c:v>
                </c:pt>
              </c:numCache>
            </c:numRef>
          </c:val>
          <c:extLst>
            <c:ext xmlns:c16="http://schemas.microsoft.com/office/drawing/2014/chart" uri="{C3380CC4-5D6E-409C-BE32-E72D297353CC}">
              <c16:uniqueId val="{00000004-7D56-487A-A27F-49CA7031871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333333333333333"/>
          <c:y val="0.856818223242928"/>
          <c:w val="0.73611111111111116"/>
          <c:h val="0.125820665645960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8100">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PSE Sites by Implementation,</a:t>
            </a:r>
            <a:r>
              <a:rPr lang="en-US" sz="2000" b="1" baseline="0"/>
              <a:t> FFY 2018-2020</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'PSE_PA 3 yr reach'!$J$14</c:f>
              <c:strCache>
                <c:ptCount val="1"/>
                <c:pt idx="0">
                  <c:v>Implemented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'PSE_PA 3 yr reach'!$K$13:$M$13</c:f>
              <c:numCache>
                <c:formatCode>General</c:formatCode>
                <c:ptCount val="3"/>
                <c:pt idx="0">
                  <c:v>2018</c:v>
                </c:pt>
                <c:pt idx="1">
                  <c:v>2019</c:v>
                </c:pt>
                <c:pt idx="2">
                  <c:v>2020</c:v>
                </c:pt>
              </c:numCache>
            </c:numRef>
          </c:cat>
          <c:val>
            <c:numRef>
              <c:f>'PSE_PA 3 yr reach'!$K$14:$M$14</c:f>
              <c:numCache>
                <c:formatCode>_(* #,##0_);_(* \(#,##0\);_(* "-"??_);_(@_)</c:formatCode>
                <c:ptCount val="3"/>
                <c:pt idx="0">
                  <c:v>1062</c:v>
                </c:pt>
                <c:pt idx="1">
                  <c:v>1051</c:v>
                </c:pt>
                <c:pt idx="2">
                  <c:v>662</c:v>
                </c:pt>
              </c:numCache>
            </c:numRef>
          </c:val>
          <c:extLst>
            <c:ext xmlns:c16="http://schemas.microsoft.com/office/drawing/2014/chart" uri="{C3380CC4-5D6E-409C-BE32-E72D297353CC}">
              <c16:uniqueId val="{00000000-18FA-40D4-A23C-0A074A5BCCC8}"/>
            </c:ext>
          </c:extLst>
        </c:ser>
        <c:ser>
          <c:idx val="1"/>
          <c:order val="1"/>
          <c:tx>
            <c:strRef>
              <c:f>'PSE_PA 3 yr reach'!$J$15</c:f>
              <c:strCache>
                <c:ptCount val="1"/>
                <c:pt idx="0">
                  <c:v>Planned, did not implement</c:v>
                </c:pt>
              </c:strCache>
            </c:strRef>
          </c:tx>
          <c:spPr>
            <a:solidFill>
              <a:schemeClr val="accent2"/>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FA-40D4-A23C-0A074A5BCCC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'PSE_PA 3 yr reach'!$K$13:$M$13</c:f>
              <c:numCache>
                <c:formatCode>General</c:formatCode>
                <c:ptCount val="3"/>
                <c:pt idx="0">
                  <c:v>2018</c:v>
                </c:pt>
                <c:pt idx="1">
                  <c:v>2019</c:v>
                </c:pt>
                <c:pt idx="2">
                  <c:v>2020</c:v>
                </c:pt>
              </c:numCache>
            </c:numRef>
          </c:cat>
          <c:val>
            <c:numRef>
              <c:f>'PSE_PA 3 yr reach'!$K$15:$M$15</c:f>
              <c:numCache>
                <c:formatCode>General</c:formatCode>
                <c:ptCount val="3"/>
                <c:pt idx="0">
                  <c:v>0</c:v>
                </c:pt>
                <c:pt idx="1">
                  <c:v>0</c:v>
                </c:pt>
                <c:pt idx="2">
                  <c:v>463</c:v>
                </c:pt>
              </c:numCache>
            </c:numRef>
          </c:val>
          <c:extLst>
            <c:ext xmlns:c16="http://schemas.microsoft.com/office/drawing/2014/chart" uri="{C3380CC4-5D6E-409C-BE32-E72D297353CC}">
              <c16:uniqueId val="{00000001-18FA-40D4-A23C-0A074A5BCCC8}"/>
            </c:ext>
          </c:extLst>
        </c:ser>
        <c:dLbls>
          <c:dLblPos val="ctr"/>
          <c:showLegendKey val="0"/>
          <c:showVal val="1"/>
          <c:showCatName val="0"/>
          <c:showSerName val="0"/>
          <c:showPercent val="0"/>
          <c:showBubbleSize val="0"/>
        </c:dLbls>
        <c:gapWidth val="150"/>
        <c:overlap val="100"/>
        <c:axId val="1366053264"/>
        <c:axId val="1366052280"/>
      </c:barChart>
      <c:catAx>
        <c:axId val="136605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6052280"/>
        <c:crossesAt val="0"/>
        <c:auto val="1"/>
        <c:lblAlgn val="ctr"/>
        <c:lblOffset val="100"/>
        <c:noMultiLvlLbl val="0"/>
      </c:catAx>
      <c:valAx>
        <c:axId val="13660522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605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8100">
      <a:solidFill>
        <a:schemeClr val="accent1"/>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Planned Direct Education by Implementation,</a:t>
            </a:r>
            <a:r>
              <a:rPr lang="en-US" sz="2000" b="1" baseline="0"/>
              <a:t> FFY 2018-2020</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846418148780353"/>
          <c:y val="0.21468490219210401"/>
          <c:w val="0.75076658774296567"/>
          <c:h val="0.60260843918900386"/>
        </c:manualLayout>
      </c:layout>
      <c:barChart>
        <c:barDir val="col"/>
        <c:grouping val="stacked"/>
        <c:varyColors val="0"/>
        <c:ser>
          <c:idx val="0"/>
          <c:order val="0"/>
          <c:tx>
            <c:strRef>
              <c:f>'PSE_PA 3 yr reach'!$J$21</c:f>
              <c:strCache>
                <c:ptCount val="1"/>
                <c:pt idx="0">
                  <c:v>Occurred, at least in part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'PSE_PA 3 yr reach'!$K$13:$M$13</c:f>
              <c:numCache>
                <c:formatCode>General</c:formatCode>
                <c:ptCount val="3"/>
                <c:pt idx="0">
                  <c:v>2018</c:v>
                </c:pt>
                <c:pt idx="1">
                  <c:v>2019</c:v>
                </c:pt>
                <c:pt idx="2">
                  <c:v>2020</c:v>
                </c:pt>
              </c:numCache>
            </c:numRef>
          </c:cat>
          <c:val>
            <c:numRef>
              <c:f>'PSE_PA 3 yr reach'!$K$21:$M$21</c:f>
              <c:numCache>
                <c:formatCode>_(* #,##0_);_(* \(#,##0\);_(* "-"??_);_(@_)</c:formatCode>
                <c:ptCount val="3"/>
                <c:pt idx="0">
                  <c:v>9455</c:v>
                </c:pt>
                <c:pt idx="1">
                  <c:v>8364</c:v>
                </c:pt>
                <c:pt idx="2">
                  <c:v>3423</c:v>
                </c:pt>
              </c:numCache>
            </c:numRef>
          </c:val>
          <c:extLst>
            <c:ext xmlns:c16="http://schemas.microsoft.com/office/drawing/2014/chart" uri="{C3380CC4-5D6E-409C-BE32-E72D297353CC}">
              <c16:uniqueId val="{00000000-39D3-4E1C-9D48-311F56F479A9}"/>
            </c:ext>
          </c:extLst>
        </c:ser>
        <c:ser>
          <c:idx val="1"/>
          <c:order val="1"/>
          <c:tx>
            <c:strRef>
              <c:f>'PSE_PA 3 yr reach'!$J$22</c:f>
              <c:strCache>
                <c:ptCount val="1"/>
                <c:pt idx="0">
                  <c:v>Did not occur at all</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9D3-4E1C-9D48-311F56F479A9}"/>
                </c:ext>
              </c:extLst>
            </c:dLbl>
            <c:dLbl>
              <c:idx val="1"/>
              <c:delete val="1"/>
              <c:extLst>
                <c:ext xmlns:c15="http://schemas.microsoft.com/office/drawing/2012/chart" uri="{CE6537A1-D6FC-4f65-9D91-7224C49458BB}"/>
                <c:ext xmlns:c16="http://schemas.microsoft.com/office/drawing/2014/chart" uri="{C3380CC4-5D6E-409C-BE32-E72D297353CC}">
                  <c16:uniqueId val="{00000003-39D3-4E1C-9D48-311F56F479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'PSE_PA 3 yr reach'!$K$13:$M$13</c:f>
              <c:numCache>
                <c:formatCode>General</c:formatCode>
                <c:ptCount val="3"/>
                <c:pt idx="0">
                  <c:v>2018</c:v>
                </c:pt>
                <c:pt idx="1">
                  <c:v>2019</c:v>
                </c:pt>
                <c:pt idx="2">
                  <c:v>2020</c:v>
                </c:pt>
              </c:numCache>
            </c:numRef>
          </c:cat>
          <c:val>
            <c:numRef>
              <c:f>'PSE_PA 3 yr reach'!$K$22:$M$22</c:f>
              <c:numCache>
                <c:formatCode>General</c:formatCode>
                <c:ptCount val="3"/>
                <c:pt idx="0">
                  <c:v>0</c:v>
                </c:pt>
                <c:pt idx="1">
                  <c:v>0</c:v>
                </c:pt>
                <c:pt idx="2" formatCode="#,##0">
                  <c:v>3676</c:v>
                </c:pt>
              </c:numCache>
            </c:numRef>
          </c:val>
          <c:extLst>
            <c:ext xmlns:c16="http://schemas.microsoft.com/office/drawing/2014/chart" uri="{C3380CC4-5D6E-409C-BE32-E72D297353CC}">
              <c16:uniqueId val="{00000001-39D3-4E1C-9D48-311F56F479A9}"/>
            </c:ext>
          </c:extLst>
        </c:ser>
        <c:dLbls>
          <c:dLblPos val="ctr"/>
          <c:showLegendKey val="0"/>
          <c:showVal val="1"/>
          <c:showCatName val="0"/>
          <c:showSerName val="0"/>
          <c:showPercent val="0"/>
          <c:showBubbleSize val="0"/>
        </c:dLbls>
        <c:gapWidth val="150"/>
        <c:overlap val="100"/>
        <c:axId val="1366053264"/>
        <c:axId val="1366052280"/>
      </c:barChart>
      <c:catAx>
        <c:axId val="136605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6052280"/>
        <c:crosses val="autoZero"/>
        <c:auto val="1"/>
        <c:lblAlgn val="ctr"/>
        <c:lblOffset val="100"/>
        <c:noMultiLvlLbl val="0"/>
      </c:catAx>
      <c:valAx>
        <c:axId val="13660522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6053264"/>
        <c:crosses val="autoZero"/>
        <c:crossBetween val="between"/>
        <c:majorUnit val="2000"/>
      </c:valAx>
      <c:spPr>
        <a:noFill/>
        <a:ln>
          <a:noFill/>
        </a:ln>
        <a:effectLst/>
      </c:spPr>
    </c:plotArea>
    <c:legend>
      <c:legendPos val="b"/>
      <c:layout>
        <c:manualLayout>
          <c:xMode val="edge"/>
          <c:yMode val="edge"/>
          <c:x val="5.8840372226198999E-3"/>
          <c:y val="0.90739709365597598"/>
          <c:w val="0.991029128351963"/>
          <c:h val="9.26029063440240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8100">
      <a:solidFill>
        <a:schemeClr val="accent1"/>
      </a:solid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Percent of All CFHL in K-12 Schools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 3yr change by settings'!$W$4</c:f>
              <c:strCache>
                <c:ptCount val="1"/>
                <c:pt idx="0">
                  <c:v>2018</c:v>
                </c:pt>
              </c:strCache>
            </c:strRef>
          </c:tx>
          <c:spPr>
            <a:solidFill>
              <a:schemeClr val="accent1"/>
            </a:solidFill>
            <a:ln>
              <a:noFill/>
            </a:ln>
            <a:effectLst/>
          </c:spPr>
          <c:invertIfNegative val="0"/>
          <c:cat>
            <c:strRef>
              <c:f>'PA 3yr change by settings'!$V$5:$V$8</c:f>
              <c:strCache>
                <c:ptCount val="4"/>
                <c:pt idx="0">
                  <c:v>DE Activities</c:v>
                </c:pt>
                <c:pt idx="1">
                  <c:v>DE Reach</c:v>
                </c:pt>
                <c:pt idx="2">
                  <c:v>PSE Sites</c:v>
                </c:pt>
                <c:pt idx="3">
                  <c:v>PSE Reach</c:v>
                </c:pt>
              </c:strCache>
            </c:strRef>
          </c:cat>
          <c:val>
            <c:numRef>
              <c:f>'PA 3yr change by settings'!$W$5:$W$8</c:f>
              <c:numCache>
                <c:formatCode>0%</c:formatCode>
                <c:ptCount val="4"/>
                <c:pt idx="0">
                  <c:v>0.32540021344717185</c:v>
                </c:pt>
                <c:pt idx="1">
                  <c:v>0.60084375868125039</c:v>
                </c:pt>
                <c:pt idx="2">
                  <c:v>0.39453860640301319</c:v>
                </c:pt>
                <c:pt idx="3">
                  <c:v>0.34681591668743855</c:v>
                </c:pt>
              </c:numCache>
            </c:numRef>
          </c:val>
          <c:extLst>
            <c:ext xmlns:c16="http://schemas.microsoft.com/office/drawing/2014/chart" uri="{C3380CC4-5D6E-409C-BE32-E72D297353CC}">
              <c16:uniqueId val="{00000000-B1C1-4305-B021-1BFAC561ABF0}"/>
            </c:ext>
          </c:extLst>
        </c:ser>
        <c:ser>
          <c:idx val="1"/>
          <c:order val="1"/>
          <c:tx>
            <c:strRef>
              <c:f>'PA 3yr change by settings'!$X$4</c:f>
              <c:strCache>
                <c:ptCount val="1"/>
                <c:pt idx="0">
                  <c:v>2019</c:v>
                </c:pt>
              </c:strCache>
            </c:strRef>
          </c:tx>
          <c:spPr>
            <a:solidFill>
              <a:schemeClr val="accent2"/>
            </a:solidFill>
            <a:ln>
              <a:noFill/>
            </a:ln>
            <a:effectLst/>
          </c:spPr>
          <c:invertIfNegative val="0"/>
          <c:cat>
            <c:strRef>
              <c:f>'PA 3yr change by settings'!$V$5:$V$8</c:f>
              <c:strCache>
                <c:ptCount val="4"/>
                <c:pt idx="0">
                  <c:v>DE Activities</c:v>
                </c:pt>
                <c:pt idx="1">
                  <c:v>DE Reach</c:v>
                </c:pt>
                <c:pt idx="2">
                  <c:v>PSE Sites</c:v>
                </c:pt>
                <c:pt idx="3">
                  <c:v>PSE Reach</c:v>
                </c:pt>
              </c:strCache>
            </c:strRef>
          </c:cat>
          <c:val>
            <c:numRef>
              <c:f>'PA 3yr change by settings'!$X$5:$X$8</c:f>
              <c:numCache>
                <c:formatCode>0%</c:formatCode>
                <c:ptCount val="4"/>
                <c:pt idx="0">
                  <c:v>0.33702249196715461</c:v>
                </c:pt>
                <c:pt idx="1">
                  <c:v>0.62825379527002967</c:v>
                </c:pt>
                <c:pt idx="2">
                  <c:v>0.3653663177925785</c:v>
                </c:pt>
                <c:pt idx="3">
                  <c:v>0.40888871201005605</c:v>
                </c:pt>
              </c:numCache>
            </c:numRef>
          </c:val>
          <c:extLst>
            <c:ext xmlns:c16="http://schemas.microsoft.com/office/drawing/2014/chart" uri="{C3380CC4-5D6E-409C-BE32-E72D297353CC}">
              <c16:uniqueId val="{00000001-B1C1-4305-B021-1BFAC561ABF0}"/>
            </c:ext>
          </c:extLst>
        </c:ser>
        <c:ser>
          <c:idx val="2"/>
          <c:order val="2"/>
          <c:tx>
            <c:strRef>
              <c:f>'PA 3yr change by settings'!$Y$4</c:f>
              <c:strCache>
                <c:ptCount val="1"/>
                <c:pt idx="0">
                  <c:v>2020</c:v>
                </c:pt>
              </c:strCache>
            </c:strRef>
          </c:tx>
          <c:spPr>
            <a:solidFill>
              <a:schemeClr val="accent3"/>
            </a:solidFill>
            <a:ln>
              <a:noFill/>
            </a:ln>
            <a:effectLst/>
          </c:spPr>
          <c:invertIfNegative val="0"/>
          <c:cat>
            <c:strRef>
              <c:f>'PA 3yr change by settings'!$V$5:$V$8</c:f>
              <c:strCache>
                <c:ptCount val="4"/>
                <c:pt idx="0">
                  <c:v>DE Activities</c:v>
                </c:pt>
                <c:pt idx="1">
                  <c:v>DE Reach</c:v>
                </c:pt>
                <c:pt idx="2">
                  <c:v>PSE Sites</c:v>
                </c:pt>
                <c:pt idx="3">
                  <c:v>PSE Reach</c:v>
                </c:pt>
              </c:strCache>
            </c:strRef>
          </c:cat>
          <c:val>
            <c:numRef>
              <c:f>'PA 3yr change by settings'!$Y$5:$Y$8</c:f>
              <c:numCache>
                <c:formatCode>0%</c:formatCode>
                <c:ptCount val="4"/>
                <c:pt idx="0">
                  <c:v>0.47210049664037396</c:v>
                </c:pt>
                <c:pt idx="1">
                  <c:v>0.72540137511743552</c:v>
                </c:pt>
                <c:pt idx="2">
                  <c:v>0.297583081570997</c:v>
                </c:pt>
                <c:pt idx="3">
                  <c:v>0.1127755655459191</c:v>
                </c:pt>
              </c:numCache>
            </c:numRef>
          </c:val>
          <c:extLst>
            <c:ext xmlns:c16="http://schemas.microsoft.com/office/drawing/2014/chart" uri="{C3380CC4-5D6E-409C-BE32-E72D297353CC}">
              <c16:uniqueId val="{00000002-B1C1-4305-B021-1BFAC561ABF0}"/>
            </c:ext>
          </c:extLst>
        </c:ser>
        <c:dLbls>
          <c:showLegendKey val="0"/>
          <c:showVal val="0"/>
          <c:showCatName val="0"/>
          <c:showSerName val="0"/>
          <c:showPercent val="0"/>
          <c:showBubbleSize val="0"/>
        </c:dLbls>
        <c:gapWidth val="219"/>
        <c:overlap val="-27"/>
        <c:axId val="1383600168"/>
        <c:axId val="1383608368"/>
      </c:barChart>
      <c:catAx>
        <c:axId val="138360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608368"/>
        <c:crosses val="autoZero"/>
        <c:auto val="1"/>
        <c:lblAlgn val="ctr"/>
        <c:lblOffset val="100"/>
        <c:noMultiLvlLbl val="0"/>
      </c:catAx>
      <c:valAx>
        <c:axId val="1383608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60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Percent of All CFHL in ECE</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 3yr change by settings'!$AB$4</c:f>
              <c:strCache>
                <c:ptCount val="1"/>
                <c:pt idx="0">
                  <c:v>2018</c:v>
                </c:pt>
              </c:strCache>
            </c:strRef>
          </c:tx>
          <c:spPr>
            <a:solidFill>
              <a:schemeClr val="accent1"/>
            </a:solidFill>
            <a:ln>
              <a:noFill/>
            </a:ln>
            <a:effectLst/>
          </c:spPr>
          <c:invertIfNegative val="0"/>
          <c:cat>
            <c:strRef>
              <c:f>'PA 3yr change by settings'!$AA$5:$AA$8</c:f>
              <c:strCache>
                <c:ptCount val="4"/>
                <c:pt idx="0">
                  <c:v>DE Activities</c:v>
                </c:pt>
                <c:pt idx="1">
                  <c:v>DE Reach</c:v>
                </c:pt>
                <c:pt idx="2">
                  <c:v>PSE Sites</c:v>
                </c:pt>
                <c:pt idx="3">
                  <c:v>PSE Reach</c:v>
                </c:pt>
              </c:strCache>
            </c:strRef>
          </c:cat>
          <c:val>
            <c:numRef>
              <c:f>'PA 3yr change by settings'!$AB$5:$AB$8</c:f>
              <c:numCache>
                <c:formatCode>0%</c:formatCode>
                <c:ptCount val="4"/>
                <c:pt idx="0">
                  <c:v>0.13030949839914621</c:v>
                </c:pt>
                <c:pt idx="1">
                  <c:v>6.1867004421257824E-2</c:v>
                </c:pt>
                <c:pt idx="2">
                  <c:v>9.4161958568738227E-2</c:v>
                </c:pt>
                <c:pt idx="3">
                  <c:v>5.4234224332339554E-3</c:v>
                </c:pt>
              </c:numCache>
            </c:numRef>
          </c:val>
          <c:extLst>
            <c:ext xmlns:c16="http://schemas.microsoft.com/office/drawing/2014/chart" uri="{C3380CC4-5D6E-409C-BE32-E72D297353CC}">
              <c16:uniqueId val="{00000000-F722-4E04-8AE9-37FC715637E8}"/>
            </c:ext>
          </c:extLst>
        </c:ser>
        <c:ser>
          <c:idx val="1"/>
          <c:order val="1"/>
          <c:tx>
            <c:strRef>
              <c:f>'PA 3yr change by settings'!$AC$4</c:f>
              <c:strCache>
                <c:ptCount val="1"/>
                <c:pt idx="0">
                  <c:v>2019</c:v>
                </c:pt>
              </c:strCache>
            </c:strRef>
          </c:tx>
          <c:spPr>
            <a:solidFill>
              <a:schemeClr val="accent2"/>
            </a:solidFill>
            <a:ln>
              <a:noFill/>
            </a:ln>
            <a:effectLst/>
          </c:spPr>
          <c:invertIfNegative val="0"/>
          <c:cat>
            <c:strRef>
              <c:f>'PA 3yr change by settings'!$AA$5:$AA$8</c:f>
              <c:strCache>
                <c:ptCount val="4"/>
                <c:pt idx="0">
                  <c:v>DE Activities</c:v>
                </c:pt>
                <c:pt idx="1">
                  <c:v>DE Reach</c:v>
                </c:pt>
                <c:pt idx="2">
                  <c:v>PSE Sites</c:v>
                </c:pt>
                <c:pt idx="3">
                  <c:v>PSE Reach</c:v>
                </c:pt>
              </c:strCache>
            </c:strRef>
          </c:cat>
          <c:val>
            <c:numRef>
              <c:f>'PA 3yr change by settings'!$AC$5:$AC$8</c:f>
              <c:numCache>
                <c:formatCode>0%</c:formatCode>
                <c:ptCount val="4"/>
                <c:pt idx="0">
                  <c:v>0.19945257646078782</c:v>
                </c:pt>
                <c:pt idx="1">
                  <c:v>0.11192051165749876</c:v>
                </c:pt>
                <c:pt idx="2">
                  <c:v>0.11798287345385347</c:v>
                </c:pt>
                <c:pt idx="3">
                  <c:v>2.1351861557938746E-3</c:v>
                </c:pt>
              </c:numCache>
            </c:numRef>
          </c:val>
          <c:extLst>
            <c:ext xmlns:c16="http://schemas.microsoft.com/office/drawing/2014/chart" uri="{C3380CC4-5D6E-409C-BE32-E72D297353CC}">
              <c16:uniqueId val="{00000001-F722-4E04-8AE9-37FC715637E8}"/>
            </c:ext>
          </c:extLst>
        </c:ser>
        <c:ser>
          <c:idx val="2"/>
          <c:order val="2"/>
          <c:tx>
            <c:strRef>
              <c:f>'PA 3yr change by settings'!$AD$4</c:f>
              <c:strCache>
                <c:ptCount val="1"/>
                <c:pt idx="0">
                  <c:v>2020</c:v>
                </c:pt>
              </c:strCache>
            </c:strRef>
          </c:tx>
          <c:spPr>
            <a:solidFill>
              <a:schemeClr val="accent3"/>
            </a:solidFill>
            <a:ln>
              <a:noFill/>
            </a:ln>
            <a:effectLst/>
          </c:spPr>
          <c:invertIfNegative val="0"/>
          <c:cat>
            <c:strRef>
              <c:f>'PA 3yr change by settings'!$AA$5:$AA$8</c:f>
              <c:strCache>
                <c:ptCount val="4"/>
                <c:pt idx="0">
                  <c:v>DE Activities</c:v>
                </c:pt>
                <c:pt idx="1">
                  <c:v>DE Reach</c:v>
                </c:pt>
                <c:pt idx="2">
                  <c:v>PSE Sites</c:v>
                </c:pt>
                <c:pt idx="3">
                  <c:v>PSE Reach</c:v>
                </c:pt>
              </c:strCache>
            </c:strRef>
          </c:cat>
          <c:val>
            <c:numRef>
              <c:f>'PA 3yr change by settings'!$AD$5:$AD$8</c:f>
              <c:numCache>
                <c:formatCode>0%</c:formatCode>
                <c:ptCount val="4"/>
                <c:pt idx="0">
                  <c:v>0.22670172363423896</c:v>
                </c:pt>
                <c:pt idx="1">
                  <c:v>0.11356387594023205</c:v>
                </c:pt>
                <c:pt idx="2">
                  <c:v>0.21299093655589124</c:v>
                </c:pt>
                <c:pt idx="3">
                  <c:v>7.1192880460166606E-3</c:v>
                </c:pt>
              </c:numCache>
            </c:numRef>
          </c:val>
          <c:extLst>
            <c:ext xmlns:c16="http://schemas.microsoft.com/office/drawing/2014/chart" uri="{C3380CC4-5D6E-409C-BE32-E72D297353CC}">
              <c16:uniqueId val="{00000002-F722-4E04-8AE9-37FC715637E8}"/>
            </c:ext>
          </c:extLst>
        </c:ser>
        <c:dLbls>
          <c:showLegendKey val="0"/>
          <c:showVal val="0"/>
          <c:showCatName val="0"/>
          <c:showSerName val="0"/>
          <c:showPercent val="0"/>
          <c:showBubbleSize val="0"/>
        </c:dLbls>
        <c:gapWidth val="219"/>
        <c:overlap val="-27"/>
        <c:axId val="1383600168"/>
        <c:axId val="1383608368"/>
      </c:barChart>
      <c:catAx>
        <c:axId val="138360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608368"/>
        <c:crosses val="autoZero"/>
        <c:auto val="1"/>
        <c:lblAlgn val="ctr"/>
        <c:lblOffset val="100"/>
        <c:noMultiLvlLbl val="0"/>
      </c:catAx>
      <c:valAx>
        <c:axId val="1383608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60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Percent of All CFHL in Food Assistance Sites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 3yr change by settings'!$AL$4</c:f>
              <c:strCache>
                <c:ptCount val="1"/>
                <c:pt idx="0">
                  <c:v>2018</c:v>
                </c:pt>
              </c:strCache>
            </c:strRef>
          </c:tx>
          <c:spPr>
            <a:solidFill>
              <a:schemeClr val="accent1"/>
            </a:solidFill>
            <a:ln>
              <a:noFill/>
            </a:ln>
            <a:effectLst/>
          </c:spPr>
          <c:invertIfNegative val="0"/>
          <c:cat>
            <c:strRef>
              <c:f>'PA 3yr change by settings'!$AK$5:$AK$7</c:f>
              <c:strCache>
                <c:ptCount val="3"/>
                <c:pt idx="0">
                  <c:v>DE Activities</c:v>
                </c:pt>
                <c:pt idx="1">
                  <c:v>DE Reach</c:v>
                </c:pt>
                <c:pt idx="2">
                  <c:v>PSE Sites</c:v>
                </c:pt>
              </c:strCache>
            </c:strRef>
          </c:cat>
          <c:val>
            <c:numRef>
              <c:f>'PA 3yr change by settings'!$AL$5:$AL$7</c:f>
              <c:numCache>
                <c:formatCode>0%</c:formatCode>
                <c:ptCount val="3"/>
                <c:pt idx="0">
                  <c:v>5.4429028815368194E-2</c:v>
                </c:pt>
                <c:pt idx="1">
                  <c:v>4.1681773023264576E-2</c:v>
                </c:pt>
                <c:pt idx="2">
                  <c:v>2.1657250470809793E-2</c:v>
                </c:pt>
              </c:numCache>
            </c:numRef>
          </c:val>
          <c:extLst>
            <c:ext xmlns:c16="http://schemas.microsoft.com/office/drawing/2014/chart" uri="{C3380CC4-5D6E-409C-BE32-E72D297353CC}">
              <c16:uniqueId val="{00000000-B638-422B-B800-A677FA48BFDB}"/>
            </c:ext>
          </c:extLst>
        </c:ser>
        <c:ser>
          <c:idx val="1"/>
          <c:order val="1"/>
          <c:tx>
            <c:strRef>
              <c:f>'PA 3yr change by settings'!$AM$4</c:f>
              <c:strCache>
                <c:ptCount val="1"/>
                <c:pt idx="0">
                  <c:v>2019</c:v>
                </c:pt>
              </c:strCache>
            </c:strRef>
          </c:tx>
          <c:spPr>
            <a:solidFill>
              <a:schemeClr val="accent2"/>
            </a:solidFill>
            <a:ln>
              <a:noFill/>
            </a:ln>
            <a:effectLst/>
          </c:spPr>
          <c:invertIfNegative val="0"/>
          <c:cat>
            <c:strRef>
              <c:f>'PA 3yr change by settings'!$AK$5:$AK$7</c:f>
              <c:strCache>
                <c:ptCount val="3"/>
                <c:pt idx="0">
                  <c:v>DE Activities</c:v>
                </c:pt>
                <c:pt idx="1">
                  <c:v>DE Reach</c:v>
                </c:pt>
                <c:pt idx="2">
                  <c:v>PSE Sites</c:v>
                </c:pt>
              </c:strCache>
            </c:strRef>
          </c:cat>
          <c:val>
            <c:numRef>
              <c:f>'PA 3yr change by settings'!$AM$5:$AM$7</c:f>
              <c:numCache>
                <c:formatCode>0%</c:formatCode>
                <c:ptCount val="3"/>
                <c:pt idx="0">
                  <c:v>3.6772581220992501E-2</c:v>
                </c:pt>
                <c:pt idx="1">
                  <c:v>2.7363691434729269E-2</c:v>
                </c:pt>
                <c:pt idx="2">
                  <c:v>1.3320647002854425E-2</c:v>
                </c:pt>
              </c:numCache>
            </c:numRef>
          </c:val>
          <c:extLst>
            <c:ext xmlns:c16="http://schemas.microsoft.com/office/drawing/2014/chart" uri="{C3380CC4-5D6E-409C-BE32-E72D297353CC}">
              <c16:uniqueId val="{00000001-B638-422B-B800-A677FA48BFDB}"/>
            </c:ext>
          </c:extLst>
        </c:ser>
        <c:ser>
          <c:idx val="2"/>
          <c:order val="2"/>
          <c:tx>
            <c:strRef>
              <c:f>'PA 3yr change by settings'!$AN$4</c:f>
              <c:strCache>
                <c:ptCount val="1"/>
                <c:pt idx="0">
                  <c:v>2020</c:v>
                </c:pt>
              </c:strCache>
            </c:strRef>
          </c:tx>
          <c:spPr>
            <a:solidFill>
              <a:schemeClr val="accent3"/>
            </a:solidFill>
            <a:ln>
              <a:noFill/>
            </a:ln>
            <a:effectLst/>
          </c:spPr>
          <c:invertIfNegative val="0"/>
          <c:cat>
            <c:strRef>
              <c:f>'PA 3yr change by settings'!$AK$5:$AK$7</c:f>
              <c:strCache>
                <c:ptCount val="3"/>
                <c:pt idx="0">
                  <c:v>DE Activities</c:v>
                </c:pt>
                <c:pt idx="1">
                  <c:v>DE Reach</c:v>
                </c:pt>
                <c:pt idx="2">
                  <c:v>PSE Sites</c:v>
                </c:pt>
              </c:strCache>
            </c:strRef>
          </c:cat>
          <c:val>
            <c:numRef>
              <c:f>'PA 3yr change by settings'!$AN$5:$AN$7</c:f>
              <c:numCache>
                <c:formatCode>0%</c:formatCode>
                <c:ptCount val="3"/>
                <c:pt idx="0">
                  <c:v>1.4314928425357873E-2</c:v>
                </c:pt>
                <c:pt idx="1">
                  <c:v>5.6010005206058172E-3</c:v>
                </c:pt>
                <c:pt idx="2">
                  <c:v>0.13141993957703926</c:v>
                </c:pt>
              </c:numCache>
            </c:numRef>
          </c:val>
          <c:extLst>
            <c:ext xmlns:c16="http://schemas.microsoft.com/office/drawing/2014/chart" uri="{C3380CC4-5D6E-409C-BE32-E72D297353CC}">
              <c16:uniqueId val="{00000002-B638-422B-B800-A677FA48BFDB}"/>
            </c:ext>
          </c:extLst>
        </c:ser>
        <c:dLbls>
          <c:showLegendKey val="0"/>
          <c:showVal val="0"/>
          <c:showCatName val="0"/>
          <c:showSerName val="0"/>
          <c:showPercent val="0"/>
          <c:showBubbleSize val="0"/>
        </c:dLbls>
        <c:gapWidth val="219"/>
        <c:overlap val="-27"/>
        <c:axId val="1383600168"/>
        <c:axId val="1383608368"/>
      </c:barChart>
      <c:catAx>
        <c:axId val="138360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608368"/>
        <c:crosses val="autoZero"/>
        <c:auto val="1"/>
        <c:lblAlgn val="ctr"/>
        <c:lblOffset val="100"/>
        <c:noMultiLvlLbl val="0"/>
      </c:catAx>
      <c:valAx>
        <c:axId val="1383608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60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26991-3CAE-473D-B2FE-FF686C67016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D5D55C1-DE56-4FB2-86FD-687FC2F12E98}">
      <dgm:prSet/>
      <dgm:spPr/>
      <dgm:t>
        <a:bodyPr/>
        <a:lstStyle/>
        <a:p>
          <a:r>
            <a:rPr lang="en-US"/>
            <a:t>Strengths:</a:t>
          </a:r>
        </a:p>
      </dgm:t>
    </dgm:pt>
    <dgm:pt modelId="{245FE8ED-C7C1-4111-8DAE-1D54722AD1D2}" type="parTrans" cxnId="{E8F5249D-1CFF-4494-8CBE-676B08B4735F}">
      <dgm:prSet/>
      <dgm:spPr/>
      <dgm:t>
        <a:bodyPr/>
        <a:lstStyle/>
        <a:p>
          <a:endParaRPr lang="en-US"/>
        </a:p>
      </dgm:t>
    </dgm:pt>
    <dgm:pt modelId="{660D0DE4-642F-4DE4-9CC7-D813DC6B153A}" type="sibTrans" cxnId="{E8F5249D-1CFF-4494-8CBE-676B08B4735F}">
      <dgm:prSet/>
      <dgm:spPr/>
      <dgm:t>
        <a:bodyPr/>
        <a:lstStyle/>
        <a:p>
          <a:endParaRPr lang="en-US"/>
        </a:p>
      </dgm:t>
    </dgm:pt>
    <dgm:pt modelId="{17258DB3-8713-4D18-96E1-325864F5FB5D}">
      <dgm:prSet/>
      <dgm:spPr/>
      <dgm:t>
        <a:bodyPr/>
        <a:lstStyle/>
        <a:p>
          <a:r>
            <a:rPr lang="en-US" dirty="0"/>
            <a:t>New sites and partners</a:t>
          </a:r>
        </a:p>
      </dgm:t>
    </dgm:pt>
    <dgm:pt modelId="{35DAFE9E-707B-4463-8018-1B82141B599D}" type="parTrans" cxnId="{0D351C31-7BEA-4EEA-96D5-EB5270868F0A}">
      <dgm:prSet/>
      <dgm:spPr/>
      <dgm:t>
        <a:bodyPr/>
        <a:lstStyle/>
        <a:p>
          <a:endParaRPr lang="en-US"/>
        </a:p>
      </dgm:t>
    </dgm:pt>
    <dgm:pt modelId="{DB5F269A-D0D0-475C-9811-2887187CFD0E}" type="sibTrans" cxnId="{0D351C31-7BEA-4EEA-96D5-EB5270868F0A}">
      <dgm:prSet/>
      <dgm:spPr/>
      <dgm:t>
        <a:bodyPr/>
        <a:lstStyle/>
        <a:p>
          <a:endParaRPr lang="en-US"/>
        </a:p>
      </dgm:t>
    </dgm:pt>
    <dgm:pt modelId="{577BF679-ED23-4EA2-AC1A-144CA8665229}">
      <dgm:prSet/>
      <dgm:spPr/>
      <dgm:t>
        <a:bodyPr/>
        <a:lstStyle/>
        <a:p>
          <a:r>
            <a:rPr lang="en-US"/>
            <a:t>Application: </a:t>
          </a:r>
        </a:p>
      </dgm:t>
    </dgm:pt>
    <dgm:pt modelId="{BC0673C5-1B9E-4E33-A0CE-12AD557F341D}" type="parTrans" cxnId="{E6C1F071-799B-4094-AF2E-BD5B3FBE2C5F}">
      <dgm:prSet/>
      <dgm:spPr/>
      <dgm:t>
        <a:bodyPr/>
        <a:lstStyle/>
        <a:p>
          <a:endParaRPr lang="en-US"/>
        </a:p>
      </dgm:t>
    </dgm:pt>
    <dgm:pt modelId="{66876788-D8F5-48A0-B6F7-13CED8325A35}" type="sibTrans" cxnId="{E6C1F071-799B-4094-AF2E-BD5B3FBE2C5F}">
      <dgm:prSet/>
      <dgm:spPr/>
      <dgm:t>
        <a:bodyPr/>
        <a:lstStyle/>
        <a:p>
          <a:endParaRPr lang="en-US"/>
        </a:p>
      </dgm:t>
    </dgm:pt>
    <dgm:pt modelId="{814B4E26-FAFE-4219-8CD7-CA4A0256492E}">
      <dgm:prSet/>
      <dgm:spPr/>
      <dgm:t>
        <a:bodyPr/>
        <a:lstStyle/>
        <a:p>
          <a:r>
            <a:rPr lang="en-US" dirty="0"/>
            <a:t>Increase reach (incl. new audiences)</a:t>
          </a:r>
        </a:p>
      </dgm:t>
    </dgm:pt>
    <dgm:pt modelId="{B64DA38B-139D-427D-AB73-97353A8A2893}" type="parTrans" cxnId="{5D5BC21C-FA46-49F7-837B-F9D3AB81A634}">
      <dgm:prSet/>
      <dgm:spPr/>
      <dgm:t>
        <a:bodyPr/>
        <a:lstStyle/>
        <a:p>
          <a:endParaRPr lang="en-US"/>
        </a:p>
      </dgm:t>
    </dgm:pt>
    <dgm:pt modelId="{EDFA8953-DE41-4868-B9AD-525A312D80A3}" type="sibTrans" cxnId="{5D5BC21C-FA46-49F7-837B-F9D3AB81A634}">
      <dgm:prSet/>
      <dgm:spPr/>
      <dgm:t>
        <a:bodyPr/>
        <a:lstStyle/>
        <a:p>
          <a:endParaRPr lang="en-US"/>
        </a:p>
      </dgm:t>
    </dgm:pt>
    <dgm:pt modelId="{615EF9CA-D54F-4431-8B4A-00E5C22A7929}">
      <dgm:prSet/>
      <dgm:spPr/>
      <dgm:t>
        <a:bodyPr/>
        <a:lstStyle/>
        <a:p>
          <a:r>
            <a:rPr lang="en-US" dirty="0"/>
            <a:t>New technology and skills</a:t>
          </a:r>
        </a:p>
      </dgm:t>
    </dgm:pt>
    <dgm:pt modelId="{9B088101-40B0-4450-9AE3-A2C99DBE0418}" type="parTrans" cxnId="{3E050B38-3522-4698-8383-D2527B375B38}">
      <dgm:prSet/>
      <dgm:spPr/>
      <dgm:t>
        <a:bodyPr/>
        <a:lstStyle/>
        <a:p>
          <a:endParaRPr lang="en-US"/>
        </a:p>
      </dgm:t>
    </dgm:pt>
    <dgm:pt modelId="{99294711-A91E-4CB7-A65B-5639D8015000}" type="sibTrans" cxnId="{3E050B38-3522-4698-8383-D2527B375B38}">
      <dgm:prSet/>
      <dgm:spPr/>
      <dgm:t>
        <a:bodyPr/>
        <a:lstStyle/>
        <a:p>
          <a:endParaRPr lang="en-US"/>
        </a:p>
      </dgm:t>
    </dgm:pt>
    <dgm:pt modelId="{2127752D-47B9-4050-BA7A-331B07072F0F}">
      <dgm:prSet/>
      <dgm:spPr/>
      <dgm:t>
        <a:bodyPr/>
        <a:lstStyle/>
        <a:p>
          <a:r>
            <a:rPr lang="en-US"/>
            <a:t>New procurement and distribution mechanisms</a:t>
          </a:r>
        </a:p>
      </dgm:t>
    </dgm:pt>
    <dgm:pt modelId="{214B32BA-FCA3-407F-926D-5FCE2E30F5A3}" type="parTrans" cxnId="{3846A9A2-E646-4B91-B9A2-00D78DFD3267}">
      <dgm:prSet/>
      <dgm:spPr/>
      <dgm:t>
        <a:bodyPr/>
        <a:lstStyle/>
        <a:p>
          <a:endParaRPr lang="en-US"/>
        </a:p>
      </dgm:t>
    </dgm:pt>
    <dgm:pt modelId="{467183DC-CD3D-4589-ABC2-B8F5DCAFD301}" type="sibTrans" cxnId="{3846A9A2-E646-4B91-B9A2-00D78DFD3267}">
      <dgm:prSet/>
      <dgm:spPr/>
      <dgm:t>
        <a:bodyPr/>
        <a:lstStyle/>
        <a:p>
          <a:endParaRPr lang="en-US"/>
        </a:p>
      </dgm:t>
    </dgm:pt>
    <dgm:pt modelId="{0AF588DA-FF5D-4513-B7F4-EC430FCF6A21}">
      <dgm:prSet/>
      <dgm:spPr/>
      <dgm:t>
        <a:bodyPr/>
        <a:lstStyle/>
        <a:p>
          <a:r>
            <a:rPr lang="en-US" dirty="0"/>
            <a:t>Increase quality/strength</a:t>
          </a:r>
        </a:p>
      </dgm:t>
    </dgm:pt>
    <dgm:pt modelId="{EBEACD8C-FAF9-4B2D-A86A-D7F88919C9B8}" type="parTrans" cxnId="{D1A5EBC2-561A-4863-A623-335E60197566}">
      <dgm:prSet/>
      <dgm:spPr/>
      <dgm:t>
        <a:bodyPr/>
        <a:lstStyle/>
        <a:p>
          <a:endParaRPr lang="en-US"/>
        </a:p>
      </dgm:t>
    </dgm:pt>
    <dgm:pt modelId="{81D9A2A0-3E9C-4103-9694-F8DE89DF02C7}" type="sibTrans" cxnId="{D1A5EBC2-561A-4863-A623-335E60197566}">
      <dgm:prSet/>
      <dgm:spPr/>
      <dgm:t>
        <a:bodyPr/>
        <a:lstStyle/>
        <a:p>
          <a:endParaRPr lang="en-US"/>
        </a:p>
      </dgm:t>
    </dgm:pt>
    <dgm:pt modelId="{982FC6CF-8280-4E9E-AF7E-D54975ECF86C}">
      <dgm:prSet/>
      <dgm:spPr/>
      <dgm:t>
        <a:bodyPr/>
        <a:lstStyle/>
        <a:p>
          <a:r>
            <a:rPr lang="en-US"/>
            <a:t>Decrease cost </a:t>
          </a:r>
        </a:p>
      </dgm:t>
    </dgm:pt>
    <dgm:pt modelId="{32E84A9F-3A57-4EF6-993C-506FDCCAEC0C}" type="parTrans" cxnId="{9A0D788E-3F7B-4FE7-837A-09727F021546}">
      <dgm:prSet/>
      <dgm:spPr/>
      <dgm:t>
        <a:bodyPr/>
        <a:lstStyle/>
        <a:p>
          <a:endParaRPr lang="en-US"/>
        </a:p>
      </dgm:t>
    </dgm:pt>
    <dgm:pt modelId="{499FD452-C9F7-4E15-837F-1E28AD9B6018}" type="sibTrans" cxnId="{9A0D788E-3F7B-4FE7-837A-09727F021546}">
      <dgm:prSet/>
      <dgm:spPr/>
      <dgm:t>
        <a:bodyPr/>
        <a:lstStyle/>
        <a:p>
          <a:endParaRPr lang="en-US"/>
        </a:p>
      </dgm:t>
    </dgm:pt>
    <dgm:pt modelId="{63576B83-4C19-44F5-A2CA-ABEF2B1B5F48}" type="pres">
      <dgm:prSet presAssocID="{E9826991-3CAE-473D-B2FE-FF686C67016E}" presName="linear" presStyleCnt="0">
        <dgm:presLayoutVars>
          <dgm:animLvl val="lvl"/>
          <dgm:resizeHandles val="exact"/>
        </dgm:presLayoutVars>
      </dgm:prSet>
      <dgm:spPr/>
    </dgm:pt>
    <dgm:pt modelId="{E3661445-CABF-4A4E-A001-11ADCE06DDDD}" type="pres">
      <dgm:prSet presAssocID="{2D5D55C1-DE56-4FB2-86FD-687FC2F12E98}" presName="parentText" presStyleLbl="node1" presStyleIdx="0" presStyleCnt="2">
        <dgm:presLayoutVars>
          <dgm:chMax val="0"/>
          <dgm:bulletEnabled val="1"/>
        </dgm:presLayoutVars>
      </dgm:prSet>
      <dgm:spPr/>
    </dgm:pt>
    <dgm:pt modelId="{92C920C3-2357-43BC-9276-7352A9A156A4}" type="pres">
      <dgm:prSet presAssocID="{2D5D55C1-DE56-4FB2-86FD-687FC2F12E98}" presName="childText" presStyleLbl="revTx" presStyleIdx="0" presStyleCnt="2" custScaleX="90511" custScaleY="98613">
        <dgm:presLayoutVars>
          <dgm:bulletEnabled val="1"/>
        </dgm:presLayoutVars>
      </dgm:prSet>
      <dgm:spPr/>
    </dgm:pt>
    <dgm:pt modelId="{9E93330D-E9A8-4556-92B9-400186661FE3}" type="pres">
      <dgm:prSet presAssocID="{577BF679-ED23-4EA2-AC1A-144CA8665229}" presName="parentText" presStyleLbl="node1" presStyleIdx="1" presStyleCnt="2">
        <dgm:presLayoutVars>
          <dgm:chMax val="0"/>
          <dgm:bulletEnabled val="1"/>
        </dgm:presLayoutVars>
      </dgm:prSet>
      <dgm:spPr/>
    </dgm:pt>
    <dgm:pt modelId="{5D1600D1-5417-4122-B173-99BDE787C9FC}" type="pres">
      <dgm:prSet presAssocID="{577BF679-ED23-4EA2-AC1A-144CA8665229}" presName="childText" presStyleLbl="revTx" presStyleIdx="1" presStyleCnt="2" custScaleX="90511">
        <dgm:presLayoutVars>
          <dgm:bulletEnabled val="1"/>
        </dgm:presLayoutVars>
      </dgm:prSet>
      <dgm:spPr/>
    </dgm:pt>
  </dgm:ptLst>
  <dgm:cxnLst>
    <dgm:cxn modelId="{43AC9304-4E35-4D79-AB09-238B52B63007}" type="presOf" srcId="{E9826991-3CAE-473D-B2FE-FF686C67016E}" destId="{63576B83-4C19-44F5-A2CA-ABEF2B1B5F48}" srcOrd="0" destOrd="0" presId="urn:microsoft.com/office/officeart/2005/8/layout/vList2"/>
    <dgm:cxn modelId="{5D5BC21C-FA46-49F7-837B-F9D3AB81A634}" srcId="{577BF679-ED23-4EA2-AC1A-144CA8665229}" destId="{814B4E26-FAFE-4219-8CD7-CA4A0256492E}" srcOrd="0" destOrd="0" parTransId="{B64DA38B-139D-427D-AB73-97353A8A2893}" sibTransId="{EDFA8953-DE41-4868-B9AD-525A312D80A3}"/>
    <dgm:cxn modelId="{0D351C31-7BEA-4EEA-96D5-EB5270868F0A}" srcId="{2D5D55C1-DE56-4FB2-86FD-687FC2F12E98}" destId="{17258DB3-8713-4D18-96E1-325864F5FB5D}" srcOrd="0" destOrd="0" parTransId="{35DAFE9E-707B-4463-8018-1B82141B599D}" sibTransId="{DB5F269A-D0D0-475C-9811-2887187CFD0E}"/>
    <dgm:cxn modelId="{8ADF8434-C136-42A6-9CDA-0BEB67C2736E}" type="presOf" srcId="{0AF588DA-FF5D-4513-B7F4-EC430FCF6A21}" destId="{5D1600D1-5417-4122-B173-99BDE787C9FC}" srcOrd="0" destOrd="1" presId="urn:microsoft.com/office/officeart/2005/8/layout/vList2"/>
    <dgm:cxn modelId="{3E050B38-3522-4698-8383-D2527B375B38}" srcId="{2D5D55C1-DE56-4FB2-86FD-687FC2F12E98}" destId="{615EF9CA-D54F-4431-8B4A-00E5C22A7929}" srcOrd="1" destOrd="0" parTransId="{9B088101-40B0-4450-9AE3-A2C99DBE0418}" sibTransId="{99294711-A91E-4CB7-A65B-5639D8015000}"/>
    <dgm:cxn modelId="{BAB2AE42-9E54-4426-95A9-5B06EBE75846}" type="presOf" srcId="{2D5D55C1-DE56-4FB2-86FD-687FC2F12E98}" destId="{E3661445-CABF-4A4E-A001-11ADCE06DDDD}" srcOrd="0" destOrd="0" presId="urn:microsoft.com/office/officeart/2005/8/layout/vList2"/>
    <dgm:cxn modelId="{E6C1F071-799B-4094-AF2E-BD5B3FBE2C5F}" srcId="{E9826991-3CAE-473D-B2FE-FF686C67016E}" destId="{577BF679-ED23-4EA2-AC1A-144CA8665229}" srcOrd="1" destOrd="0" parTransId="{BC0673C5-1B9E-4E33-A0CE-12AD557F341D}" sibTransId="{66876788-D8F5-48A0-B6F7-13CED8325A35}"/>
    <dgm:cxn modelId="{6756E47D-12FE-4EEB-8F34-C2459D2503BB}" type="presOf" srcId="{982FC6CF-8280-4E9E-AF7E-D54975ECF86C}" destId="{5D1600D1-5417-4122-B173-99BDE787C9FC}" srcOrd="0" destOrd="2" presId="urn:microsoft.com/office/officeart/2005/8/layout/vList2"/>
    <dgm:cxn modelId="{9A0D788E-3F7B-4FE7-837A-09727F021546}" srcId="{577BF679-ED23-4EA2-AC1A-144CA8665229}" destId="{982FC6CF-8280-4E9E-AF7E-D54975ECF86C}" srcOrd="2" destOrd="0" parTransId="{32E84A9F-3A57-4EF6-993C-506FDCCAEC0C}" sibTransId="{499FD452-C9F7-4E15-837F-1E28AD9B6018}"/>
    <dgm:cxn modelId="{04790891-1DAE-417F-8722-99DD09882C75}" type="presOf" srcId="{615EF9CA-D54F-4431-8B4A-00E5C22A7929}" destId="{92C920C3-2357-43BC-9276-7352A9A156A4}" srcOrd="0" destOrd="1" presId="urn:microsoft.com/office/officeart/2005/8/layout/vList2"/>
    <dgm:cxn modelId="{25C42B96-B2BA-42BD-8E8C-982E3A27D05C}" type="presOf" srcId="{577BF679-ED23-4EA2-AC1A-144CA8665229}" destId="{9E93330D-E9A8-4556-92B9-400186661FE3}" srcOrd="0" destOrd="0" presId="urn:microsoft.com/office/officeart/2005/8/layout/vList2"/>
    <dgm:cxn modelId="{E8F5249D-1CFF-4494-8CBE-676B08B4735F}" srcId="{E9826991-3CAE-473D-B2FE-FF686C67016E}" destId="{2D5D55C1-DE56-4FB2-86FD-687FC2F12E98}" srcOrd="0" destOrd="0" parTransId="{245FE8ED-C7C1-4111-8DAE-1D54722AD1D2}" sibTransId="{660D0DE4-642F-4DE4-9CC7-D813DC6B153A}"/>
    <dgm:cxn modelId="{3846A9A2-E646-4B91-B9A2-00D78DFD3267}" srcId="{2D5D55C1-DE56-4FB2-86FD-687FC2F12E98}" destId="{2127752D-47B9-4050-BA7A-331B07072F0F}" srcOrd="2" destOrd="0" parTransId="{214B32BA-FCA3-407F-926D-5FCE2E30F5A3}" sibTransId="{467183DC-CD3D-4589-ABC2-B8F5DCAFD301}"/>
    <dgm:cxn modelId="{D1A5EBC2-561A-4863-A623-335E60197566}" srcId="{577BF679-ED23-4EA2-AC1A-144CA8665229}" destId="{0AF588DA-FF5D-4513-B7F4-EC430FCF6A21}" srcOrd="1" destOrd="0" parTransId="{EBEACD8C-FAF9-4B2D-A86A-D7F88919C9B8}" sibTransId="{81D9A2A0-3E9C-4103-9694-F8DE89DF02C7}"/>
    <dgm:cxn modelId="{F02A18DE-0B4B-40D0-8D2C-BED00A859978}" type="presOf" srcId="{2127752D-47B9-4050-BA7A-331B07072F0F}" destId="{92C920C3-2357-43BC-9276-7352A9A156A4}" srcOrd="0" destOrd="2" presId="urn:microsoft.com/office/officeart/2005/8/layout/vList2"/>
    <dgm:cxn modelId="{4127A5E1-515E-40E6-8985-30567B1F293B}" type="presOf" srcId="{814B4E26-FAFE-4219-8CD7-CA4A0256492E}" destId="{5D1600D1-5417-4122-B173-99BDE787C9FC}" srcOrd="0" destOrd="0" presId="urn:microsoft.com/office/officeart/2005/8/layout/vList2"/>
    <dgm:cxn modelId="{283838E2-8A33-42F8-B461-8FD2BCBF2308}" type="presOf" srcId="{17258DB3-8713-4D18-96E1-325864F5FB5D}" destId="{92C920C3-2357-43BC-9276-7352A9A156A4}" srcOrd="0" destOrd="0" presId="urn:microsoft.com/office/officeart/2005/8/layout/vList2"/>
    <dgm:cxn modelId="{ECDED4E2-0E3C-40B9-9414-EE19807BD061}" type="presParOf" srcId="{63576B83-4C19-44F5-A2CA-ABEF2B1B5F48}" destId="{E3661445-CABF-4A4E-A001-11ADCE06DDDD}" srcOrd="0" destOrd="0" presId="urn:microsoft.com/office/officeart/2005/8/layout/vList2"/>
    <dgm:cxn modelId="{6E3BC0FD-96AF-43A1-AF3B-2CA40030F0B2}" type="presParOf" srcId="{63576B83-4C19-44F5-A2CA-ABEF2B1B5F48}" destId="{92C920C3-2357-43BC-9276-7352A9A156A4}" srcOrd="1" destOrd="0" presId="urn:microsoft.com/office/officeart/2005/8/layout/vList2"/>
    <dgm:cxn modelId="{1390E586-A94F-463B-B1D5-C28154A3C75C}" type="presParOf" srcId="{63576B83-4C19-44F5-A2CA-ABEF2B1B5F48}" destId="{9E93330D-E9A8-4556-92B9-400186661FE3}" srcOrd="2" destOrd="0" presId="urn:microsoft.com/office/officeart/2005/8/layout/vList2"/>
    <dgm:cxn modelId="{78464036-B666-44A8-AFFB-99B77F08A8D3}" type="presParOf" srcId="{63576B83-4C19-44F5-A2CA-ABEF2B1B5F48}" destId="{5D1600D1-5417-4122-B173-99BDE787C9F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26991-3CAE-473D-B2FE-FF686C67016E}"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2D5D55C1-DE56-4FB2-86FD-687FC2F12E98}">
      <dgm:prSet/>
      <dgm:spPr/>
      <dgm:t>
        <a:bodyPr/>
        <a:lstStyle/>
        <a:p>
          <a:r>
            <a:rPr lang="en-US"/>
            <a:t>Preparation:</a:t>
          </a:r>
        </a:p>
      </dgm:t>
    </dgm:pt>
    <dgm:pt modelId="{245FE8ED-C7C1-4111-8DAE-1D54722AD1D2}" type="parTrans" cxnId="{E8F5249D-1CFF-4494-8CBE-676B08B4735F}">
      <dgm:prSet/>
      <dgm:spPr/>
      <dgm:t>
        <a:bodyPr/>
        <a:lstStyle/>
        <a:p>
          <a:endParaRPr lang="en-US"/>
        </a:p>
      </dgm:t>
    </dgm:pt>
    <dgm:pt modelId="{660D0DE4-642F-4DE4-9CC7-D813DC6B153A}" type="sibTrans" cxnId="{E8F5249D-1CFF-4494-8CBE-676B08B4735F}">
      <dgm:prSet/>
      <dgm:spPr/>
      <dgm:t>
        <a:bodyPr/>
        <a:lstStyle/>
        <a:p>
          <a:endParaRPr lang="en-US"/>
        </a:p>
      </dgm:t>
    </dgm:pt>
    <dgm:pt modelId="{17258DB3-8713-4D18-96E1-325864F5FB5D}">
      <dgm:prSet/>
      <dgm:spPr/>
      <dgm:t>
        <a:bodyPr/>
        <a:lstStyle/>
        <a:p>
          <a:r>
            <a:rPr lang="en-US" dirty="0"/>
            <a:t>Build and maintain community support, including partnerships</a:t>
          </a:r>
        </a:p>
      </dgm:t>
    </dgm:pt>
    <dgm:pt modelId="{35DAFE9E-707B-4463-8018-1B82141B599D}" type="parTrans" cxnId="{0D351C31-7BEA-4EEA-96D5-EB5270868F0A}">
      <dgm:prSet/>
      <dgm:spPr/>
      <dgm:t>
        <a:bodyPr/>
        <a:lstStyle/>
        <a:p>
          <a:endParaRPr lang="en-US"/>
        </a:p>
      </dgm:t>
    </dgm:pt>
    <dgm:pt modelId="{DB5F269A-D0D0-475C-9811-2887187CFD0E}" type="sibTrans" cxnId="{0D351C31-7BEA-4EEA-96D5-EB5270868F0A}">
      <dgm:prSet/>
      <dgm:spPr/>
      <dgm:t>
        <a:bodyPr/>
        <a:lstStyle/>
        <a:p>
          <a:endParaRPr lang="en-US"/>
        </a:p>
      </dgm:t>
    </dgm:pt>
    <dgm:pt modelId="{577BF679-ED23-4EA2-AC1A-144CA8665229}">
      <dgm:prSet/>
      <dgm:spPr/>
      <dgm:t>
        <a:bodyPr/>
        <a:lstStyle/>
        <a:p>
          <a:r>
            <a:rPr lang="en-US"/>
            <a:t>Response: </a:t>
          </a:r>
        </a:p>
      </dgm:t>
    </dgm:pt>
    <dgm:pt modelId="{BC0673C5-1B9E-4E33-A0CE-12AD557F341D}" type="parTrans" cxnId="{E6C1F071-799B-4094-AF2E-BD5B3FBE2C5F}">
      <dgm:prSet/>
      <dgm:spPr/>
      <dgm:t>
        <a:bodyPr/>
        <a:lstStyle/>
        <a:p>
          <a:endParaRPr lang="en-US"/>
        </a:p>
      </dgm:t>
    </dgm:pt>
    <dgm:pt modelId="{66876788-D8F5-48A0-B6F7-13CED8325A35}" type="sibTrans" cxnId="{E6C1F071-799B-4094-AF2E-BD5B3FBE2C5F}">
      <dgm:prSet/>
      <dgm:spPr/>
      <dgm:t>
        <a:bodyPr/>
        <a:lstStyle/>
        <a:p>
          <a:endParaRPr lang="en-US"/>
        </a:p>
      </dgm:t>
    </dgm:pt>
    <dgm:pt modelId="{814B4E26-FAFE-4219-8CD7-CA4A0256492E}">
      <dgm:prSet/>
      <dgm:spPr/>
      <dgm:t>
        <a:bodyPr/>
        <a:lstStyle/>
        <a:p>
          <a:r>
            <a:rPr lang="en-US"/>
            <a:t>Identify areas of need and areas of opportunity</a:t>
          </a:r>
        </a:p>
      </dgm:t>
    </dgm:pt>
    <dgm:pt modelId="{B64DA38B-139D-427D-AB73-97353A8A2893}" type="parTrans" cxnId="{5D5BC21C-FA46-49F7-837B-F9D3AB81A634}">
      <dgm:prSet/>
      <dgm:spPr/>
      <dgm:t>
        <a:bodyPr/>
        <a:lstStyle/>
        <a:p>
          <a:endParaRPr lang="en-US"/>
        </a:p>
      </dgm:t>
    </dgm:pt>
    <dgm:pt modelId="{EDFA8953-DE41-4868-B9AD-525A312D80A3}" type="sibTrans" cxnId="{5D5BC21C-FA46-49F7-837B-F9D3AB81A634}">
      <dgm:prSet/>
      <dgm:spPr/>
      <dgm:t>
        <a:bodyPr/>
        <a:lstStyle/>
        <a:p>
          <a:endParaRPr lang="en-US"/>
        </a:p>
      </dgm:t>
    </dgm:pt>
    <dgm:pt modelId="{7BF74411-9026-45BD-9E74-23699FB1D5C0}">
      <dgm:prSet/>
      <dgm:spPr/>
      <dgm:t>
        <a:bodyPr/>
        <a:lstStyle/>
        <a:p>
          <a:pPr>
            <a:buSzPct val="80000"/>
            <a:buFont typeface="Wingdings" panose="05000000000000000000" pitchFamily="2" charset="2"/>
            <a:buChar char="Ø"/>
          </a:pPr>
          <a:r>
            <a:rPr lang="en-US"/>
            <a:t>Create synergy between these areas</a:t>
          </a:r>
        </a:p>
      </dgm:t>
    </dgm:pt>
    <dgm:pt modelId="{6D52DE71-4291-4D52-A23B-F58132A7DC40}" type="parTrans" cxnId="{38748133-1968-41A1-97B8-AE3D712D220B}">
      <dgm:prSet/>
      <dgm:spPr/>
      <dgm:t>
        <a:bodyPr/>
        <a:lstStyle/>
        <a:p>
          <a:endParaRPr lang="en-US"/>
        </a:p>
      </dgm:t>
    </dgm:pt>
    <dgm:pt modelId="{5DE1DEF2-AC81-462E-AF15-B854A301B757}" type="sibTrans" cxnId="{38748133-1968-41A1-97B8-AE3D712D220B}">
      <dgm:prSet/>
      <dgm:spPr/>
      <dgm:t>
        <a:bodyPr/>
        <a:lstStyle/>
        <a:p>
          <a:endParaRPr lang="en-US"/>
        </a:p>
      </dgm:t>
    </dgm:pt>
    <dgm:pt modelId="{63576B83-4C19-44F5-A2CA-ABEF2B1B5F48}" type="pres">
      <dgm:prSet presAssocID="{E9826991-3CAE-473D-B2FE-FF686C67016E}" presName="linear" presStyleCnt="0">
        <dgm:presLayoutVars>
          <dgm:animLvl val="lvl"/>
          <dgm:resizeHandles val="exact"/>
        </dgm:presLayoutVars>
      </dgm:prSet>
      <dgm:spPr/>
    </dgm:pt>
    <dgm:pt modelId="{E3661445-CABF-4A4E-A001-11ADCE06DDDD}" type="pres">
      <dgm:prSet presAssocID="{2D5D55C1-DE56-4FB2-86FD-687FC2F12E98}" presName="parentText" presStyleLbl="node1" presStyleIdx="0" presStyleCnt="2">
        <dgm:presLayoutVars>
          <dgm:chMax val="0"/>
          <dgm:bulletEnabled val="1"/>
        </dgm:presLayoutVars>
      </dgm:prSet>
      <dgm:spPr/>
    </dgm:pt>
    <dgm:pt modelId="{92C920C3-2357-43BC-9276-7352A9A156A4}" type="pres">
      <dgm:prSet presAssocID="{2D5D55C1-DE56-4FB2-86FD-687FC2F12E98}" presName="childText" presStyleLbl="revTx" presStyleIdx="0" presStyleCnt="2">
        <dgm:presLayoutVars>
          <dgm:bulletEnabled val="1"/>
        </dgm:presLayoutVars>
      </dgm:prSet>
      <dgm:spPr/>
    </dgm:pt>
    <dgm:pt modelId="{9E93330D-E9A8-4556-92B9-400186661FE3}" type="pres">
      <dgm:prSet presAssocID="{577BF679-ED23-4EA2-AC1A-144CA8665229}" presName="parentText" presStyleLbl="node1" presStyleIdx="1" presStyleCnt="2">
        <dgm:presLayoutVars>
          <dgm:chMax val="0"/>
          <dgm:bulletEnabled val="1"/>
        </dgm:presLayoutVars>
      </dgm:prSet>
      <dgm:spPr/>
    </dgm:pt>
    <dgm:pt modelId="{5D1600D1-5417-4122-B173-99BDE787C9FC}" type="pres">
      <dgm:prSet presAssocID="{577BF679-ED23-4EA2-AC1A-144CA8665229}" presName="childText" presStyleLbl="revTx" presStyleIdx="1" presStyleCnt="2">
        <dgm:presLayoutVars>
          <dgm:bulletEnabled val="1"/>
        </dgm:presLayoutVars>
      </dgm:prSet>
      <dgm:spPr/>
    </dgm:pt>
  </dgm:ptLst>
  <dgm:cxnLst>
    <dgm:cxn modelId="{43AC9304-4E35-4D79-AB09-238B52B63007}" type="presOf" srcId="{E9826991-3CAE-473D-B2FE-FF686C67016E}" destId="{63576B83-4C19-44F5-A2CA-ABEF2B1B5F48}" srcOrd="0" destOrd="0" presId="urn:microsoft.com/office/officeart/2005/8/layout/vList2"/>
    <dgm:cxn modelId="{5D5BC21C-FA46-49F7-837B-F9D3AB81A634}" srcId="{577BF679-ED23-4EA2-AC1A-144CA8665229}" destId="{814B4E26-FAFE-4219-8CD7-CA4A0256492E}" srcOrd="0" destOrd="0" parTransId="{B64DA38B-139D-427D-AB73-97353A8A2893}" sibTransId="{EDFA8953-DE41-4868-B9AD-525A312D80A3}"/>
    <dgm:cxn modelId="{0D351C31-7BEA-4EEA-96D5-EB5270868F0A}" srcId="{2D5D55C1-DE56-4FB2-86FD-687FC2F12E98}" destId="{17258DB3-8713-4D18-96E1-325864F5FB5D}" srcOrd="0" destOrd="0" parTransId="{35DAFE9E-707B-4463-8018-1B82141B599D}" sibTransId="{DB5F269A-D0D0-475C-9811-2887187CFD0E}"/>
    <dgm:cxn modelId="{38748133-1968-41A1-97B8-AE3D712D220B}" srcId="{814B4E26-FAFE-4219-8CD7-CA4A0256492E}" destId="{7BF74411-9026-45BD-9E74-23699FB1D5C0}" srcOrd="0" destOrd="0" parTransId="{6D52DE71-4291-4D52-A23B-F58132A7DC40}" sibTransId="{5DE1DEF2-AC81-462E-AF15-B854A301B757}"/>
    <dgm:cxn modelId="{BAB2AE42-9E54-4426-95A9-5B06EBE75846}" type="presOf" srcId="{2D5D55C1-DE56-4FB2-86FD-687FC2F12E98}" destId="{E3661445-CABF-4A4E-A001-11ADCE06DDDD}" srcOrd="0" destOrd="0" presId="urn:microsoft.com/office/officeart/2005/8/layout/vList2"/>
    <dgm:cxn modelId="{E6C1F071-799B-4094-AF2E-BD5B3FBE2C5F}" srcId="{E9826991-3CAE-473D-B2FE-FF686C67016E}" destId="{577BF679-ED23-4EA2-AC1A-144CA8665229}" srcOrd="1" destOrd="0" parTransId="{BC0673C5-1B9E-4E33-A0CE-12AD557F341D}" sibTransId="{66876788-D8F5-48A0-B6F7-13CED8325A35}"/>
    <dgm:cxn modelId="{47B82396-39A6-4E79-B487-9005CA69D7A9}" type="presOf" srcId="{7BF74411-9026-45BD-9E74-23699FB1D5C0}" destId="{5D1600D1-5417-4122-B173-99BDE787C9FC}" srcOrd="0" destOrd="1" presId="urn:microsoft.com/office/officeart/2005/8/layout/vList2"/>
    <dgm:cxn modelId="{25C42B96-B2BA-42BD-8E8C-982E3A27D05C}" type="presOf" srcId="{577BF679-ED23-4EA2-AC1A-144CA8665229}" destId="{9E93330D-E9A8-4556-92B9-400186661FE3}" srcOrd="0" destOrd="0" presId="urn:microsoft.com/office/officeart/2005/8/layout/vList2"/>
    <dgm:cxn modelId="{E8F5249D-1CFF-4494-8CBE-676B08B4735F}" srcId="{E9826991-3CAE-473D-B2FE-FF686C67016E}" destId="{2D5D55C1-DE56-4FB2-86FD-687FC2F12E98}" srcOrd="0" destOrd="0" parTransId="{245FE8ED-C7C1-4111-8DAE-1D54722AD1D2}" sibTransId="{660D0DE4-642F-4DE4-9CC7-D813DC6B153A}"/>
    <dgm:cxn modelId="{4127A5E1-515E-40E6-8985-30567B1F293B}" type="presOf" srcId="{814B4E26-FAFE-4219-8CD7-CA4A0256492E}" destId="{5D1600D1-5417-4122-B173-99BDE787C9FC}" srcOrd="0" destOrd="0" presId="urn:microsoft.com/office/officeart/2005/8/layout/vList2"/>
    <dgm:cxn modelId="{283838E2-8A33-42F8-B461-8FD2BCBF2308}" type="presOf" srcId="{17258DB3-8713-4D18-96E1-325864F5FB5D}" destId="{92C920C3-2357-43BC-9276-7352A9A156A4}" srcOrd="0" destOrd="0" presId="urn:microsoft.com/office/officeart/2005/8/layout/vList2"/>
    <dgm:cxn modelId="{ECDED4E2-0E3C-40B9-9414-EE19807BD061}" type="presParOf" srcId="{63576B83-4C19-44F5-A2CA-ABEF2B1B5F48}" destId="{E3661445-CABF-4A4E-A001-11ADCE06DDDD}" srcOrd="0" destOrd="0" presId="urn:microsoft.com/office/officeart/2005/8/layout/vList2"/>
    <dgm:cxn modelId="{6E3BC0FD-96AF-43A1-AF3B-2CA40030F0B2}" type="presParOf" srcId="{63576B83-4C19-44F5-A2CA-ABEF2B1B5F48}" destId="{92C920C3-2357-43BC-9276-7352A9A156A4}" srcOrd="1" destOrd="0" presId="urn:microsoft.com/office/officeart/2005/8/layout/vList2"/>
    <dgm:cxn modelId="{1390E586-A94F-463B-B1D5-C28154A3C75C}" type="presParOf" srcId="{63576B83-4C19-44F5-A2CA-ABEF2B1B5F48}" destId="{9E93330D-E9A8-4556-92B9-400186661FE3}" srcOrd="2" destOrd="0" presId="urn:microsoft.com/office/officeart/2005/8/layout/vList2"/>
    <dgm:cxn modelId="{78464036-B666-44A8-AFFB-99B77F08A8D3}" type="presParOf" srcId="{63576B83-4C19-44F5-A2CA-ABEF2B1B5F48}" destId="{5D1600D1-5417-4122-B173-99BDE787C9F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1445-CABF-4A4E-A001-11ADCE06DDDD}">
      <dsp:nvSpPr>
        <dsp:cNvPr id="0" name=""/>
        <dsp:cNvSpPr/>
      </dsp:nvSpPr>
      <dsp:spPr>
        <a:xfrm>
          <a:off x="0" y="56106"/>
          <a:ext cx="7699248" cy="959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Strengths:</a:t>
          </a:r>
        </a:p>
      </dsp:txBody>
      <dsp:txXfrm>
        <a:off x="46834" y="102940"/>
        <a:ext cx="7605580" cy="865732"/>
      </dsp:txXfrm>
    </dsp:sp>
    <dsp:sp modelId="{92C920C3-2357-43BC-9276-7352A9A156A4}">
      <dsp:nvSpPr>
        <dsp:cNvPr id="0" name=""/>
        <dsp:cNvSpPr/>
      </dsp:nvSpPr>
      <dsp:spPr>
        <a:xfrm>
          <a:off x="365290" y="1015506"/>
          <a:ext cx="6968666" cy="196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45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New sites and partners</a:t>
          </a:r>
        </a:p>
        <a:p>
          <a:pPr marL="285750" lvl="1" indent="-285750" algn="l" defTabSz="1289050">
            <a:lnSpc>
              <a:spcPct val="90000"/>
            </a:lnSpc>
            <a:spcBef>
              <a:spcPct val="0"/>
            </a:spcBef>
            <a:spcAft>
              <a:spcPct val="20000"/>
            </a:spcAft>
            <a:buChar char="•"/>
          </a:pPr>
          <a:r>
            <a:rPr lang="en-US" sz="2900" kern="1200" dirty="0"/>
            <a:t>New technology and skills</a:t>
          </a:r>
        </a:p>
        <a:p>
          <a:pPr marL="285750" lvl="1" indent="-285750" algn="l" defTabSz="1289050">
            <a:lnSpc>
              <a:spcPct val="90000"/>
            </a:lnSpc>
            <a:spcBef>
              <a:spcPct val="0"/>
            </a:spcBef>
            <a:spcAft>
              <a:spcPct val="20000"/>
            </a:spcAft>
            <a:buChar char="•"/>
          </a:pPr>
          <a:r>
            <a:rPr lang="en-US" sz="2900" kern="1200"/>
            <a:t>New procurement and distribution mechanisms</a:t>
          </a:r>
        </a:p>
      </dsp:txBody>
      <dsp:txXfrm>
        <a:off x="365290" y="1015506"/>
        <a:ext cx="6968666" cy="1966782"/>
      </dsp:txXfrm>
    </dsp:sp>
    <dsp:sp modelId="{9E93330D-E9A8-4556-92B9-400186661FE3}">
      <dsp:nvSpPr>
        <dsp:cNvPr id="0" name=""/>
        <dsp:cNvSpPr/>
      </dsp:nvSpPr>
      <dsp:spPr>
        <a:xfrm>
          <a:off x="0" y="2982289"/>
          <a:ext cx="7699248" cy="959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Application: </a:t>
          </a:r>
        </a:p>
      </dsp:txBody>
      <dsp:txXfrm>
        <a:off x="46834" y="3029123"/>
        <a:ext cx="7605580" cy="865732"/>
      </dsp:txXfrm>
    </dsp:sp>
    <dsp:sp modelId="{5D1600D1-5417-4122-B173-99BDE787C9FC}">
      <dsp:nvSpPr>
        <dsp:cNvPr id="0" name=""/>
        <dsp:cNvSpPr/>
      </dsp:nvSpPr>
      <dsp:spPr>
        <a:xfrm>
          <a:off x="365290" y="3941689"/>
          <a:ext cx="6968666" cy="157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45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Increase reach (incl. new audiences)</a:t>
          </a:r>
        </a:p>
        <a:p>
          <a:pPr marL="285750" lvl="1" indent="-285750" algn="l" defTabSz="1289050">
            <a:lnSpc>
              <a:spcPct val="90000"/>
            </a:lnSpc>
            <a:spcBef>
              <a:spcPct val="0"/>
            </a:spcBef>
            <a:spcAft>
              <a:spcPct val="20000"/>
            </a:spcAft>
            <a:buChar char="•"/>
          </a:pPr>
          <a:r>
            <a:rPr lang="en-US" sz="2900" kern="1200" dirty="0"/>
            <a:t>Increase quality/strength</a:t>
          </a:r>
        </a:p>
        <a:p>
          <a:pPr marL="285750" lvl="1" indent="-285750" algn="l" defTabSz="1289050">
            <a:lnSpc>
              <a:spcPct val="90000"/>
            </a:lnSpc>
            <a:spcBef>
              <a:spcPct val="0"/>
            </a:spcBef>
            <a:spcAft>
              <a:spcPct val="20000"/>
            </a:spcAft>
            <a:buChar char="•"/>
          </a:pPr>
          <a:r>
            <a:rPr lang="en-US" sz="2900" kern="1200"/>
            <a:t>Decrease cost </a:t>
          </a:r>
        </a:p>
      </dsp:txBody>
      <dsp:txXfrm>
        <a:off x="365290" y="3941689"/>
        <a:ext cx="6968666" cy="1570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1445-CABF-4A4E-A001-11ADCE06DDDD}">
      <dsp:nvSpPr>
        <dsp:cNvPr id="0" name=""/>
        <dsp:cNvSpPr/>
      </dsp:nvSpPr>
      <dsp:spPr>
        <a:xfrm>
          <a:off x="0" y="10448"/>
          <a:ext cx="6263640" cy="1006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Preparation:</a:t>
          </a:r>
        </a:p>
      </dsp:txBody>
      <dsp:txXfrm>
        <a:off x="49119" y="59567"/>
        <a:ext cx="6165402" cy="907962"/>
      </dsp:txXfrm>
    </dsp:sp>
    <dsp:sp modelId="{92C920C3-2357-43BC-9276-7352A9A156A4}">
      <dsp:nvSpPr>
        <dsp:cNvPr id="0" name=""/>
        <dsp:cNvSpPr/>
      </dsp:nvSpPr>
      <dsp:spPr>
        <a:xfrm>
          <a:off x="0" y="1016648"/>
          <a:ext cx="6263640"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Build and maintain community support, including partnerships</a:t>
          </a:r>
        </a:p>
      </dsp:txBody>
      <dsp:txXfrm>
        <a:off x="0" y="1016648"/>
        <a:ext cx="6263640" cy="1468665"/>
      </dsp:txXfrm>
    </dsp:sp>
    <dsp:sp modelId="{9E93330D-E9A8-4556-92B9-400186661FE3}">
      <dsp:nvSpPr>
        <dsp:cNvPr id="0" name=""/>
        <dsp:cNvSpPr/>
      </dsp:nvSpPr>
      <dsp:spPr>
        <a:xfrm>
          <a:off x="0" y="2485313"/>
          <a:ext cx="6263640" cy="1006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Response: </a:t>
          </a:r>
        </a:p>
      </dsp:txBody>
      <dsp:txXfrm>
        <a:off x="49119" y="2534432"/>
        <a:ext cx="6165402" cy="907962"/>
      </dsp:txXfrm>
    </dsp:sp>
    <dsp:sp modelId="{5D1600D1-5417-4122-B173-99BDE787C9FC}">
      <dsp:nvSpPr>
        <dsp:cNvPr id="0" name=""/>
        <dsp:cNvSpPr/>
      </dsp:nvSpPr>
      <dsp:spPr>
        <a:xfrm>
          <a:off x="0" y="3491514"/>
          <a:ext cx="6263640" cy="200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a:t>Identify areas of need and areas of opportunity</a:t>
          </a:r>
        </a:p>
        <a:p>
          <a:pPr marL="571500" lvl="2" indent="-285750" algn="l" defTabSz="1511300">
            <a:lnSpc>
              <a:spcPct val="90000"/>
            </a:lnSpc>
            <a:spcBef>
              <a:spcPct val="0"/>
            </a:spcBef>
            <a:spcAft>
              <a:spcPct val="20000"/>
            </a:spcAft>
            <a:buSzPct val="80000"/>
            <a:buFont typeface="Wingdings" panose="05000000000000000000" pitchFamily="2" charset="2"/>
            <a:buChar char="Ø"/>
          </a:pPr>
          <a:r>
            <a:rPr lang="en-US" sz="3400" kern="1200"/>
            <a:t>Create synergy between these areas</a:t>
          </a:r>
        </a:p>
      </dsp:txBody>
      <dsp:txXfrm>
        <a:off x="0" y="3491514"/>
        <a:ext cx="6263640" cy="2002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0.77781</cdr:x>
      <cdr:y>0.18293</cdr:y>
    </cdr:from>
    <cdr:to>
      <cdr:x>0.90363</cdr:x>
      <cdr:y>0.25552</cdr:y>
    </cdr:to>
    <cdr:sp macro="" textlink="">
      <cdr:nvSpPr>
        <cdr:cNvPr id="2" name="TextBox 1">
          <a:extLst xmlns:a="http://schemas.openxmlformats.org/drawingml/2006/main">
            <a:ext uri="{FF2B5EF4-FFF2-40B4-BE49-F238E27FC236}">
              <a16:creationId xmlns:a16="http://schemas.microsoft.com/office/drawing/2014/main" id="{B17CE72C-0B3F-4473-999E-0CD3DB51D681}"/>
            </a:ext>
          </a:extLst>
        </cdr:cNvPr>
        <cdr:cNvSpPr txBox="1"/>
      </cdr:nvSpPr>
      <cdr:spPr>
        <a:xfrm xmlns:a="http://schemas.openxmlformats.org/drawingml/2006/main">
          <a:off x="3689963" y="800100"/>
          <a:ext cx="596900"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accent1"/>
              </a:solidFill>
            </a:rPr>
            <a:t>1,125</a:t>
          </a:r>
        </a:p>
      </cdr:txBody>
    </cdr:sp>
  </cdr:relSizeAnchor>
</c:userShapes>
</file>

<file path=ppt/drawings/drawing2.xml><?xml version="1.0" encoding="utf-8"?>
<c:userShapes xmlns:c="http://schemas.openxmlformats.org/drawingml/2006/chart">
  <cdr:relSizeAnchor xmlns:cdr="http://schemas.openxmlformats.org/drawingml/2006/chartDrawing">
    <cdr:from>
      <cdr:x>0.78288</cdr:x>
      <cdr:y>0.33682</cdr:y>
    </cdr:from>
    <cdr:to>
      <cdr:x>0.90866</cdr:x>
      <cdr:y>0.40941</cdr:y>
    </cdr:to>
    <cdr:sp macro="" textlink="">
      <cdr:nvSpPr>
        <cdr:cNvPr id="2" name="TextBox 1">
          <a:extLst xmlns:a="http://schemas.openxmlformats.org/drawingml/2006/main">
            <a:ext uri="{FF2B5EF4-FFF2-40B4-BE49-F238E27FC236}">
              <a16:creationId xmlns:a16="http://schemas.microsoft.com/office/drawing/2014/main" id="{AFC36657-F00F-4554-B722-320569247F4F}"/>
            </a:ext>
          </a:extLst>
        </cdr:cNvPr>
        <cdr:cNvSpPr txBox="1"/>
      </cdr:nvSpPr>
      <cdr:spPr>
        <a:xfrm xmlns:a="http://schemas.openxmlformats.org/drawingml/2006/main">
          <a:off x="3795382" y="1473200"/>
          <a:ext cx="609756" cy="317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solidFill>
            </a:rPr>
            <a:t>7,099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5A6EF-02A4-494C-A2FB-A3863B2F5495}"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1D7-5436-5A41-B6E7-AD3A7C158248}" type="slidenum">
              <a:rPr lang="en-US" smtClean="0"/>
              <a:t>‹#›</a:t>
            </a:fld>
            <a:endParaRPr lang="en-US"/>
          </a:p>
        </p:txBody>
      </p:sp>
    </p:spTree>
    <p:extLst>
      <p:ext uri="{BB962C8B-B14F-4D97-AF65-F5344CB8AC3E}">
        <p14:creationId xmlns:p14="http://schemas.microsoft.com/office/powerpoint/2010/main" val="335337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321D7-5436-5A41-B6E7-AD3A7C158248}" type="slidenum">
              <a:rPr lang="en-US" smtClean="0"/>
              <a:t>1</a:t>
            </a:fld>
            <a:endParaRPr lang="en-US"/>
          </a:p>
        </p:txBody>
      </p:sp>
    </p:spTree>
    <p:extLst>
      <p:ext uri="{BB962C8B-B14F-4D97-AF65-F5344CB8AC3E}">
        <p14:creationId xmlns:p14="http://schemas.microsoft.com/office/powerpoint/2010/main" val="122297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just saw, a large number of local health departments reported that interventions in the school setting were impacted. K-12 schools are by far the most common setting for local health departments to conduct </a:t>
            </a:r>
            <a:r>
              <a:rPr lang="en-US" dirty="0" err="1"/>
              <a:t>CalFresh</a:t>
            </a:r>
            <a:r>
              <a:rPr lang="en-US" dirty="0"/>
              <a:t> Healthy Living interventions, especially direct education where over half of educational activities reported in a typical year occur in schools.</a:t>
            </a:r>
          </a:p>
          <a:p>
            <a:endParaRPr lang="en-US" dirty="0"/>
          </a:p>
          <a:p>
            <a:r>
              <a:rPr lang="en-US" dirty="0"/>
              <a:t>In March 2020, schools throughout California closed their campuses and shifted to distance learning. While some programs were able to continue offering nutrition education remotely, some were not, and PSE strategies were particularly challenging to implement with students attending remotely. However, many health departments were able to find new ways to reach low-income students and their families.</a:t>
            </a:r>
          </a:p>
        </p:txBody>
      </p:sp>
      <p:sp>
        <p:nvSpPr>
          <p:cNvPr id="4" name="Slide Number Placeholder 3"/>
          <p:cNvSpPr>
            <a:spLocks noGrp="1"/>
          </p:cNvSpPr>
          <p:nvPr>
            <p:ph type="sldNum" sz="quarter" idx="5"/>
          </p:nvPr>
        </p:nvSpPr>
        <p:spPr/>
        <p:txBody>
          <a:bodyPr/>
          <a:lstStyle/>
          <a:p>
            <a:fld id="{B90321D7-5436-5A41-B6E7-AD3A7C158248}" type="slidenum">
              <a:rPr lang="en-US" smtClean="0"/>
              <a:t>11</a:t>
            </a:fld>
            <a:endParaRPr lang="en-US"/>
          </a:p>
        </p:txBody>
      </p:sp>
    </p:spTree>
    <p:extLst>
      <p:ext uri="{BB962C8B-B14F-4D97-AF65-F5344CB8AC3E}">
        <p14:creationId xmlns:p14="http://schemas.microsoft.com/office/powerpoint/2010/main" val="423346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interventions reported in schools during 2020 compared to previous years, the total numbers of both education and PSE declined. However, the picture is a little different when we consider school interventions as a percent of all settings where CFHL was implemented. This graph shows the percent of all direct education (in the left half of the graph) and PSE (in the right half) that happened in schools over the last three years. What we can see here is that in 2020 there was an increase in direct education in the school setting relative to other settings. This finding suggests that while direct education in schools declined, there were even greater decreases in other settings.</a:t>
            </a:r>
          </a:p>
        </p:txBody>
      </p:sp>
      <p:sp>
        <p:nvSpPr>
          <p:cNvPr id="4" name="Slide Number Placeholder 3"/>
          <p:cNvSpPr>
            <a:spLocks noGrp="1"/>
          </p:cNvSpPr>
          <p:nvPr>
            <p:ph type="sldNum" sz="quarter" idx="5"/>
          </p:nvPr>
        </p:nvSpPr>
        <p:spPr/>
        <p:txBody>
          <a:bodyPr/>
          <a:lstStyle/>
          <a:p>
            <a:fld id="{B90321D7-5436-5A41-B6E7-AD3A7C158248}" type="slidenum">
              <a:rPr lang="en-US" smtClean="0"/>
              <a:t>12</a:t>
            </a:fld>
            <a:endParaRPr lang="en-US"/>
          </a:p>
        </p:txBody>
      </p:sp>
    </p:spTree>
    <p:extLst>
      <p:ext uri="{BB962C8B-B14F-4D97-AF65-F5344CB8AC3E}">
        <p14:creationId xmlns:p14="http://schemas.microsoft.com/office/powerpoint/2010/main" val="230217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schools, some of the most common places for CFHL programs to carry out interventions is in other youth settings, including early childcare and before and after school programs. In March 2020, most youth programs closed throughout California.</a:t>
            </a:r>
          </a:p>
        </p:txBody>
      </p:sp>
      <p:sp>
        <p:nvSpPr>
          <p:cNvPr id="4" name="Slide Number Placeholder 3"/>
          <p:cNvSpPr>
            <a:spLocks noGrp="1"/>
          </p:cNvSpPr>
          <p:nvPr>
            <p:ph type="sldNum" sz="quarter" idx="5"/>
          </p:nvPr>
        </p:nvSpPr>
        <p:spPr/>
        <p:txBody>
          <a:bodyPr/>
          <a:lstStyle/>
          <a:p>
            <a:fld id="{B90321D7-5436-5A41-B6E7-AD3A7C158248}" type="slidenum">
              <a:rPr lang="en-US" smtClean="0"/>
              <a:t>13</a:t>
            </a:fld>
            <a:endParaRPr lang="en-US"/>
          </a:p>
        </p:txBody>
      </p:sp>
    </p:spTree>
    <p:extLst>
      <p:ext uri="{BB962C8B-B14F-4D97-AF65-F5344CB8AC3E}">
        <p14:creationId xmlns:p14="http://schemas.microsoft.com/office/powerpoint/2010/main" val="109351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look at interventions reported in early childcare during 2020 compared to previous years, the overall numbers of direct education declined while PSE sites increased and reach was fairly stable. However, as we see in the graph on the right, both direct education and PSE efforts increased in ECE relative to other settings. As with K-12 schools, this suggests that other settings faced sharper declines for direct education.</a:t>
            </a:r>
          </a:p>
          <a:p>
            <a:endParaRPr lang="en-US" dirty="0"/>
          </a:p>
        </p:txBody>
      </p:sp>
      <p:sp>
        <p:nvSpPr>
          <p:cNvPr id="4" name="Slide Number Placeholder 3"/>
          <p:cNvSpPr>
            <a:spLocks noGrp="1"/>
          </p:cNvSpPr>
          <p:nvPr>
            <p:ph type="sldNum" sz="quarter" idx="5"/>
          </p:nvPr>
        </p:nvSpPr>
        <p:spPr/>
        <p:txBody>
          <a:bodyPr/>
          <a:lstStyle/>
          <a:p>
            <a:fld id="{B90321D7-5436-5A41-B6E7-AD3A7C158248}" type="slidenum">
              <a:rPr lang="en-US" smtClean="0"/>
              <a:t>14</a:t>
            </a:fld>
            <a:endParaRPr lang="en-US"/>
          </a:p>
        </p:txBody>
      </p:sp>
    </p:spTree>
    <p:extLst>
      <p:ext uri="{BB962C8B-B14F-4D97-AF65-F5344CB8AC3E}">
        <p14:creationId xmlns:p14="http://schemas.microsoft.com/office/powerpoint/2010/main" val="180155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quite as commonly reached as settings that target youth, food assistance sites are a priority setting for PSE interventions and commonly used to reach adults with direct education. In fact, in a typical year, food assistance sites are the most common setting for DE outside of schools, ECE, and before/after school.</a:t>
            </a:r>
          </a:p>
          <a:p>
            <a:endParaRPr lang="en-US" dirty="0"/>
          </a:p>
          <a:p>
            <a:r>
              <a:rPr lang="en-US" dirty="0"/>
              <a:t>Food assistance sites have faced dual challenges during COVID, faced with increased need for food among individuals facing financial hardship from COVID while simultaneously needing to find safe ways to reach clients. Local health departments were able to help these sites find “COVID-safe” food distribution methods and also used food distribution as a novel mechanism to continue to reach SNAP-Ed participants, such as through distribution of educational materials.</a:t>
            </a:r>
          </a:p>
        </p:txBody>
      </p:sp>
      <p:sp>
        <p:nvSpPr>
          <p:cNvPr id="4" name="Slide Number Placeholder 3"/>
          <p:cNvSpPr>
            <a:spLocks noGrp="1"/>
          </p:cNvSpPr>
          <p:nvPr>
            <p:ph type="sldNum" sz="quarter" idx="5"/>
          </p:nvPr>
        </p:nvSpPr>
        <p:spPr/>
        <p:txBody>
          <a:bodyPr/>
          <a:lstStyle/>
          <a:p>
            <a:fld id="{B90321D7-5436-5A41-B6E7-AD3A7C158248}" type="slidenum">
              <a:rPr lang="en-US" smtClean="0"/>
              <a:t>15</a:t>
            </a:fld>
            <a:endParaRPr lang="en-US"/>
          </a:p>
        </p:txBody>
      </p:sp>
    </p:spTree>
    <p:extLst>
      <p:ext uri="{BB962C8B-B14F-4D97-AF65-F5344CB8AC3E}">
        <p14:creationId xmlns:p14="http://schemas.microsoft.com/office/powerpoint/2010/main" val="3471035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overall and relative to other settings, direct education in food assistance sites declined while PSE efforts increased. An increase in PSE work in this setting is important evidence of how health departments shifted efforts to meet the needs of their low-income clients during COVID. It is not surprising, but still unfortunate, that this setting saw a decline in direct education, as it reflects a challenge in reaching adults with nutrition education to enhance the benefit of PSE work in this setting.</a:t>
            </a:r>
          </a:p>
        </p:txBody>
      </p:sp>
      <p:sp>
        <p:nvSpPr>
          <p:cNvPr id="4" name="Slide Number Placeholder 3"/>
          <p:cNvSpPr>
            <a:spLocks noGrp="1"/>
          </p:cNvSpPr>
          <p:nvPr>
            <p:ph type="sldNum" sz="quarter" idx="5"/>
          </p:nvPr>
        </p:nvSpPr>
        <p:spPr/>
        <p:txBody>
          <a:bodyPr/>
          <a:lstStyle/>
          <a:p>
            <a:fld id="{B90321D7-5436-5A41-B6E7-AD3A7C158248}" type="slidenum">
              <a:rPr lang="en-US" smtClean="0"/>
              <a:t>16</a:t>
            </a:fld>
            <a:endParaRPr lang="en-US"/>
          </a:p>
        </p:txBody>
      </p:sp>
    </p:spTree>
    <p:extLst>
      <p:ext uri="{BB962C8B-B14F-4D97-AF65-F5344CB8AC3E}">
        <p14:creationId xmlns:p14="http://schemas.microsoft.com/office/powerpoint/2010/main" val="170452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shift gears and consider an example of how these impacts played out in one part of California. Colusa is a small, rural county in Northern California, home to about 21,000 residents. Because of the small size of the county, the Center for Healthy Communities at CSU Chico implements the local CFHL in place of the local health department. The focus of </a:t>
            </a:r>
            <a:r>
              <a:rPr lang="en-US" dirty="0" err="1"/>
              <a:t>CalFresh</a:t>
            </a:r>
            <a:r>
              <a:rPr lang="en-US" dirty="0"/>
              <a:t> Healthy Living in Colusa County has been PSE and education in the early childcare setting, especially in relation to a garden that was built in 2018. Because of COVID, CFHL staff at the Center for Healthy Communities could no longer go to early childcare sites, enter classrooms, or offer taste tests of garden produce.</a:t>
            </a:r>
          </a:p>
        </p:txBody>
      </p:sp>
      <p:sp>
        <p:nvSpPr>
          <p:cNvPr id="4" name="Slide Number Placeholder 3"/>
          <p:cNvSpPr>
            <a:spLocks noGrp="1"/>
          </p:cNvSpPr>
          <p:nvPr>
            <p:ph type="sldNum" sz="quarter" idx="5"/>
          </p:nvPr>
        </p:nvSpPr>
        <p:spPr/>
        <p:txBody>
          <a:bodyPr/>
          <a:lstStyle/>
          <a:p>
            <a:fld id="{B90321D7-5436-5A41-B6E7-AD3A7C158248}" type="slidenum">
              <a:rPr lang="en-US" smtClean="0"/>
              <a:t>17</a:t>
            </a:fld>
            <a:endParaRPr lang="en-US"/>
          </a:p>
        </p:txBody>
      </p:sp>
    </p:spTree>
    <p:extLst>
      <p:ext uri="{BB962C8B-B14F-4D97-AF65-F5344CB8AC3E}">
        <p14:creationId xmlns:p14="http://schemas.microsoft.com/office/powerpoint/2010/main" val="318291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 response to these limitations, the Center for Healthy Communities partnered with the Colusa County Office of Education to provide Lunch to Grow Kits to families of Colusa County.</a:t>
            </a:r>
            <a:r>
              <a:rPr lang="en-US" dirty="0"/>
              <a:t> They</a:t>
            </a:r>
            <a:r>
              <a:rPr lang="en" dirty="0"/>
              <a:t> focused on themes of gardening education, including the Harvest of the Month program, and on family education, by offering tools and resources to continue garden education for the whole family from their own homes.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Lunch to Grow Kits included a small plastic 4” planting pot, a quart of soil, seeds to grow selected produce, and an informational flyer with growing instructions and a recipe. The kits were created by Center for Healthy Communities and distibuted by the Colusa County Office of Education in coordination with food distribution to families.</a:t>
            </a:r>
          </a:p>
          <a:p>
            <a:endParaRPr lang="en-US" dirty="0"/>
          </a:p>
        </p:txBody>
      </p:sp>
      <p:sp>
        <p:nvSpPr>
          <p:cNvPr id="4" name="Slide Number Placeholder 3"/>
          <p:cNvSpPr>
            <a:spLocks noGrp="1"/>
          </p:cNvSpPr>
          <p:nvPr>
            <p:ph type="sldNum" sz="quarter" idx="5"/>
          </p:nvPr>
        </p:nvSpPr>
        <p:spPr/>
        <p:txBody>
          <a:bodyPr/>
          <a:lstStyle/>
          <a:p>
            <a:fld id="{B90321D7-5436-5A41-B6E7-AD3A7C158248}" type="slidenum">
              <a:rPr lang="en-US" smtClean="0"/>
              <a:t>18</a:t>
            </a:fld>
            <a:endParaRPr lang="en-US"/>
          </a:p>
        </p:txBody>
      </p:sp>
    </p:spTree>
    <p:extLst>
      <p:ext uri="{BB962C8B-B14F-4D97-AF65-F5344CB8AC3E}">
        <p14:creationId xmlns:p14="http://schemas.microsoft.com/office/powerpoint/2010/main" val="317590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lunch to grow kits were a success in a number of ways. They were distributed at 3 partner sites at 9 different distribution events, reaching nearly 1,000 families, a large number in this small county. They were able to expand and enhance on the kits with monthly virtual lessons at each ECE site. The Center for Healthy Communities relied on and strengthened multiple partnerships, including with the county office of education and Colusa County Partners for Health. </a:t>
            </a:r>
          </a:p>
        </p:txBody>
      </p:sp>
      <p:sp>
        <p:nvSpPr>
          <p:cNvPr id="4" name="Slide Number Placeholder 3"/>
          <p:cNvSpPr>
            <a:spLocks noGrp="1"/>
          </p:cNvSpPr>
          <p:nvPr>
            <p:ph type="sldNum" sz="quarter" idx="5"/>
          </p:nvPr>
        </p:nvSpPr>
        <p:spPr/>
        <p:txBody>
          <a:bodyPr/>
          <a:lstStyle/>
          <a:p>
            <a:fld id="{B90321D7-5436-5A41-B6E7-AD3A7C158248}" type="slidenum">
              <a:rPr lang="en-US" smtClean="0"/>
              <a:t>19</a:t>
            </a:fld>
            <a:endParaRPr lang="en-US"/>
          </a:p>
        </p:txBody>
      </p:sp>
    </p:spTree>
    <p:extLst>
      <p:ext uri="{BB962C8B-B14F-4D97-AF65-F5344CB8AC3E}">
        <p14:creationId xmlns:p14="http://schemas.microsoft.com/office/powerpoint/2010/main" val="36717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data and this example show is that local health departments found new ways to deliver CFHL interventions during COVID-19, building on existing capacity and branching out into new areas. Some of the strengths we can see that were developed during COVID include new sites and new or strengthened partnerships. For example, we just heard about how the partnership between the Center for Healthy Communities and Colusa County Office of Education facilitated their great work with distributing grow kits to a large segment of their audience. With stay-at-home orders in place for much of the pandemic, programs have done a fantastic job of developing the skills to utilize new technology to deliver programs virtually, and virtual delivery has become more accessible and acceptable to much of the target audience as well. Food distribution has been a significant focus during COVID, and many LHDs worked with new partners, new sites, or adapted their procurement and distribution mechanisms.</a:t>
            </a:r>
          </a:p>
          <a:p>
            <a:endParaRPr lang="en-US" dirty="0"/>
          </a:p>
          <a:p>
            <a:r>
              <a:rPr lang="en-US" dirty="0"/>
              <a:t>As we move into what we hope will be the final stages of the pandemic, and beyond it, these developments can continue to be used to strengthen program implementation by increasing reach or quality of interventions, as well as decreasing cost. Virtual delivery of nutrition education can reach a larger audience, and potentially new audiences, at less expense than traditional face-to-face delivery, which requires space, travel, and more. New programming that incorporates nutrition education with food distribution can be continued after COVID to reach food distribution clients with information that helps them to take advantage of the healthy food items they receive.   </a:t>
            </a:r>
          </a:p>
        </p:txBody>
      </p:sp>
      <p:sp>
        <p:nvSpPr>
          <p:cNvPr id="4" name="Slide Number Placeholder 3"/>
          <p:cNvSpPr>
            <a:spLocks noGrp="1"/>
          </p:cNvSpPr>
          <p:nvPr>
            <p:ph type="sldNum" sz="quarter" idx="5"/>
          </p:nvPr>
        </p:nvSpPr>
        <p:spPr/>
        <p:txBody>
          <a:bodyPr/>
          <a:lstStyle/>
          <a:p>
            <a:fld id="{B90321D7-5436-5A41-B6E7-AD3A7C158248}" type="slidenum">
              <a:rPr lang="en-US" smtClean="0"/>
              <a:t>20</a:t>
            </a:fld>
            <a:endParaRPr lang="en-US"/>
          </a:p>
        </p:txBody>
      </p:sp>
    </p:spTree>
    <p:extLst>
      <p:ext uri="{BB962C8B-B14F-4D97-AF65-F5344CB8AC3E}">
        <p14:creationId xmlns:p14="http://schemas.microsoft.com/office/powerpoint/2010/main" val="245936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an unfortunate reality of COVID-19 that vulnerable individuals and disadvantaged communities have borne the brunt of the virus itself as well as its trickle-down impacts. Not only are COVID-19 rates of infection and disease severity worse in low-income communities, so has been the financial hardship, including food insecurity. It has become more important than ever for public health and extension professionals to ensure that we are considering the populations who are most impacted.</a:t>
            </a:r>
          </a:p>
        </p:txBody>
      </p:sp>
      <p:sp>
        <p:nvSpPr>
          <p:cNvPr id="4" name="Slide Number Placeholder 3"/>
          <p:cNvSpPr>
            <a:spLocks noGrp="1"/>
          </p:cNvSpPr>
          <p:nvPr>
            <p:ph type="sldNum" sz="quarter" idx="5"/>
          </p:nvPr>
        </p:nvSpPr>
        <p:spPr/>
        <p:txBody>
          <a:bodyPr/>
          <a:lstStyle/>
          <a:p>
            <a:fld id="{B90321D7-5436-5A41-B6E7-AD3A7C158248}" type="slidenum">
              <a:rPr lang="en-US" smtClean="0"/>
              <a:t>3</a:t>
            </a:fld>
            <a:endParaRPr lang="en-US"/>
          </a:p>
        </p:txBody>
      </p:sp>
    </p:spTree>
    <p:extLst>
      <p:ext uri="{BB962C8B-B14F-4D97-AF65-F5344CB8AC3E}">
        <p14:creationId xmlns:p14="http://schemas.microsoft.com/office/powerpoint/2010/main" val="338227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can take lessons from the current pandemic and apply them to preparation for and response to future crises. Efforts to pivot during COVID cited community support, including partnerships, as a major factor in their success. Health outreach programs such as those operated by California’s health departments should continue to focus on building and maintaining community support and should consider sustainability of this support in the long term.</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Successful efforts to respond to COVID were those that identified areas of need as well as areas of opportunity and created synergy between them. In Colusa County, the Center for Healthy Communities identified a need to reach children and families directly when they could no longer do so through early childcare centers and an opportunity in the county office of education’s food distribution events reaching these same families. They were able to create synergy between these two, using the food distribution events to </a:t>
            </a:r>
            <a:r>
              <a:rPr lang="en-US" dirty="0"/>
              <a:t>share educational materials and supplies with their clients.</a:t>
            </a:r>
          </a:p>
        </p:txBody>
      </p:sp>
      <p:sp>
        <p:nvSpPr>
          <p:cNvPr id="4" name="Slide Number Placeholder 3"/>
          <p:cNvSpPr>
            <a:spLocks noGrp="1"/>
          </p:cNvSpPr>
          <p:nvPr>
            <p:ph type="sldNum" sz="quarter" idx="5"/>
          </p:nvPr>
        </p:nvSpPr>
        <p:spPr/>
        <p:txBody>
          <a:bodyPr/>
          <a:lstStyle/>
          <a:p>
            <a:fld id="{B90321D7-5436-5A41-B6E7-AD3A7C158248}" type="slidenum">
              <a:rPr lang="en-US" smtClean="0"/>
              <a:t>21</a:t>
            </a:fld>
            <a:endParaRPr lang="en-US"/>
          </a:p>
        </p:txBody>
      </p:sp>
    </p:spTree>
    <p:extLst>
      <p:ext uri="{BB962C8B-B14F-4D97-AF65-F5344CB8AC3E}">
        <p14:creationId xmlns:p14="http://schemas.microsoft.com/office/powerpoint/2010/main" val="2786667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34E154-CEDF-4761-81CD-F55542651515}"/>
              </a:ext>
            </a:extLst>
          </p:cNvPr>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7CD78C-B6D9-4A40-A718-F6BE547F4D88}"/>
              </a:ext>
            </a:extLst>
          </p:cNvPr>
          <p:cNvSpPr>
            <a:spLocks noGrp="1"/>
          </p:cNvSpPr>
          <p:nvPr>
            <p:ph type="body" idx="1"/>
          </p:nvPr>
        </p:nvSpPr>
        <p:spPr/>
        <p:txBody>
          <a:bodyPr/>
          <a:lstStyle/>
          <a:p>
            <a:r>
              <a:rPr lang="en-US" dirty="0"/>
              <a:t>The Supplemental Nutrition Assistance Program or SNAP is one of the largest programs in the US designed to impact the health of low-income individuals and communities. SNAP-Ed is a part of SNAP that aims to support healthy lifestyles of low-income individuals through evidence-based interventions at the individual and community level. In California, SNAP-Ed is known as </a:t>
            </a:r>
            <a:r>
              <a:rPr lang="en-US" dirty="0" err="1"/>
              <a:t>CalFresh</a:t>
            </a:r>
            <a:r>
              <a:rPr lang="en-US" dirty="0"/>
              <a:t> Healthy Living and is implemented by four state agencies through a network of local partners.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F99E6C-9C3B-451F-817A-ED701FEF316F}"/>
              </a:ext>
            </a:extLst>
          </p:cNvPr>
          <p:cNvSpPr>
            <a:spLocks noGrp="1"/>
          </p:cNvSpPr>
          <p:nvPr>
            <p:ph type="body" idx="1"/>
          </p:nvPr>
        </p:nvSpPr>
        <p:spPr/>
        <p:txBody>
          <a:bodyPr/>
          <a:lstStyle/>
          <a:p>
            <a:r>
              <a:rPr lang="en-US" dirty="0"/>
              <a:t>California Department of Public Health is the largest of California’s state implementing agencies, and its </a:t>
            </a:r>
            <a:r>
              <a:rPr lang="en-US" dirty="0" err="1"/>
              <a:t>CalFresh</a:t>
            </a:r>
            <a:r>
              <a:rPr lang="en-US" dirty="0"/>
              <a:t> Healthy Living efforts are implemented locally by health departments.</a:t>
            </a:r>
          </a:p>
          <a:p>
            <a:endParaRPr lang="en-US" dirty="0"/>
          </a:p>
          <a:p>
            <a:r>
              <a:rPr lang="en-US" dirty="0"/>
              <a:t>Today we’re going to talk about the challenges faced by these local health departments, as well as ways they were able to develop novel interventions to continue serving their communities in the midst of a pandemic. While I won’t be going into detail on this subject, it’s important to note that a significant challenge was that these local health departments, as well as the state health department, are the very same health departments at the forefront of pandemic response throughout California. A substantial number of health department staff were and continue to be reassigned to efforts directly related to pandemic response, taking them away from less urgent but still important programs such as </a:t>
            </a:r>
            <a:r>
              <a:rPr lang="en-US" dirty="0" err="1"/>
              <a:t>CalFresh</a:t>
            </a:r>
            <a:r>
              <a:rPr lang="en-US" dirty="0"/>
              <a:t> Healthy Living.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 am presenting today come from two sources. The first is PEARS or the Program Evaluation and Reporting System, which was developed by and is operated by Kansas State University.</a:t>
            </a:r>
          </a:p>
          <a:p>
            <a:endParaRPr lang="en-US" dirty="0"/>
          </a:p>
          <a:p>
            <a:r>
              <a:rPr lang="en-US" dirty="0"/>
              <a:t>PEARS is a web-based data management system currently in use by nutrition education and extension professionals in 34 states to manage program data and demonstrate impact. In CA, SNAP-Ed programs report their activities annually into PEARS at a local level, then these data can be summarized and analyzed at a state level. Because of the extensive ways in which COVID changed all aspects of life from March 2020 until now, we can look at changes in activities reported during federal fiscal year (FFY) 2020 and reasonably attribute these changes to COVID. In addition, KSU added a question about COVID-19 to PEARS in April 2020, allowing us to identify the impact of COVID-19 on activities whenever a response was provided to that question.</a:t>
            </a:r>
          </a:p>
        </p:txBody>
      </p:sp>
      <p:sp>
        <p:nvSpPr>
          <p:cNvPr id="4" name="Slide Number Placeholder 3"/>
          <p:cNvSpPr>
            <a:spLocks noGrp="1"/>
          </p:cNvSpPr>
          <p:nvPr>
            <p:ph type="sldNum" sz="quarter" idx="5"/>
          </p:nvPr>
        </p:nvSpPr>
        <p:spPr/>
        <p:txBody>
          <a:bodyPr/>
          <a:lstStyle/>
          <a:p>
            <a:fld id="{B90321D7-5436-5A41-B6E7-AD3A7C158248}" type="slidenum">
              <a:rPr lang="en-US" smtClean="0"/>
              <a:t>6</a:t>
            </a:fld>
            <a:endParaRPr lang="en-US"/>
          </a:p>
        </p:txBody>
      </p:sp>
    </p:spTree>
    <p:extLst>
      <p:ext uri="{BB962C8B-B14F-4D97-AF65-F5344CB8AC3E}">
        <p14:creationId xmlns:p14="http://schemas.microsoft.com/office/powerpoint/2010/main" val="117765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PEARS tells about what DID happen, we also wanted to know what kinds of interventions local health departments had intended to carry out but were unable to as a result of COVID. This kind of data did not get reported into PEARS, so we conducted a survey of health departments at the end of the fiscal year.</a:t>
            </a:r>
          </a:p>
        </p:txBody>
      </p:sp>
      <p:sp>
        <p:nvSpPr>
          <p:cNvPr id="4" name="Slide Number Placeholder 3"/>
          <p:cNvSpPr>
            <a:spLocks noGrp="1"/>
          </p:cNvSpPr>
          <p:nvPr>
            <p:ph type="sldNum" sz="quarter" idx="5"/>
          </p:nvPr>
        </p:nvSpPr>
        <p:spPr/>
        <p:txBody>
          <a:bodyPr/>
          <a:lstStyle/>
          <a:p>
            <a:fld id="{B90321D7-5436-5A41-B6E7-AD3A7C158248}" type="slidenum">
              <a:rPr lang="en-US" smtClean="0"/>
              <a:t>7</a:t>
            </a:fld>
            <a:endParaRPr lang="en-US"/>
          </a:p>
        </p:txBody>
      </p:sp>
    </p:spTree>
    <p:extLst>
      <p:ext uri="{BB962C8B-B14F-4D97-AF65-F5344CB8AC3E}">
        <p14:creationId xmlns:p14="http://schemas.microsoft.com/office/powerpoint/2010/main" val="16546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CBEA298-59C3-4005-9E7F-CF356285F1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the percent of PSE sites and the percent of DE that was planned with some work vs. planned and did not occur, with purple representing activities that were at least partly implemented. Among planned PSE sites, 59% were able to complete some work during the year. The picture is a little less promising for direct education, where roughly half of planned activities were never begun. Just as one caution when interpreting these graphs, consider that 6 LHDs are not represented in the data making up the green segments, so it is likely that the real percent of work that could not occur is actually higher.</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6B714FA-4AEE-4060-BB82-78A0B7AC2D22}"/>
              </a:ext>
            </a:extLst>
          </p:cNvPr>
          <p:cNvSpPr>
            <a:spLocks noGrp="1"/>
          </p:cNvSpPr>
          <p:nvPr>
            <p:ph type="body" idx="1"/>
          </p:nvPr>
        </p:nvSpPr>
        <p:spPr/>
        <p:txBody>
          <a:bodyPr/>
          <a:lstStyle/>
          <a:p>
            <a:r>
              <a:rPr lang="en-US" dirty="0"/>
              <a:t>These graphs show the same data as on the previous slide for 2020, with the added context of the two years prior. </a:t>
            </a:r>
          </a:p>
          <a:p>
            <a:endParaRPr lang="en-US" dirty="0"/>
          </a:p>
          <a:p>
            <a:r>
              <a:rPr lang="en-US" dirty="0"/>
              <a:t>If we look just at the purple bars, we see actual implementation of PSE sites on the left and direct education classes on the right, with a steep decline for both in 2020. Looking at the full 2020 bar, with purple and green combined, we can get a sense of what 2020 might have looked like without COVID. It is interesting to note that, had all the planned activities been implemented, there would have been a small uptick in PSE sites, though 52 of these sites were reported as “new due to COVID” and may never have had PSE work done there without COVID. In contrast, it looks like there is a slow and steady decline in planned direct education activities over the last three years. This is consistent with the overall direction of SNAP-Ed nationally and in CA over the last several years, with an increasing focus on PSE efforts, so it makes sense that we see a small increase in PSE sites and a decline in DE.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last thing we asked local health departments in our year-end survey was about which settings did they plan PSE and direct education activities that they could not implement because of COVID-19. As you can see, Schools, Before and After School and ECE were some of the top settings affected. </a:t>
            </a:r>
          </a:p>
          <a:p>
            <a:endParaRPr lang="en-US" dirty="0">
              <a:cs typeface="Calibri"/>
            </a:endParaRPr>
          </a:p>
          <a:p>
            <a:r>
              <a:rPr lang="en-US" dirty="0">
                <a:cs typeface="Calibri"/>
              </a:rPr>
              <a:t>As a note regarding interpretation, the lower numbers in particular should be used with caution because these are settings where not all health departments planned work. Parks, health care, bicycle and walking paths, food retail, and restaurants are all settings that only a fraction of health departments planned to work in to begin with, so these numbers may reflect a high percentage of the work in those settings. </a:t>
            </a:r>
          </a:p>
          <a:p>
            <a:endParaRPr lang="en-US" dirty="0">
              <a:cs typeface="Calibri"/>
            </a:endParaRPr>
          </a:p>
          <a:p>
            <a:r>
              <a:rPr lang="en-US" dirty="0">
                <a:cs typeface="Calibri"/>
              </a:rPr>
              <a:t>In the next set of slides, we’re going to look a little more closely at how some of these settings fared during 2020.</a:t>
            </a:r>
          </a:p>
        </p:txBody>
      </p:sp>
      <p:sp>
        <p:nvSpPr>
          <p:cNvPr id="4" name="Slide Number Placeholder 3"/>
          <p:cNvSpPr>
            <a:spLocks noGrp="1"/>
          </p:cNvSpPr>
          <p:nvPr>
            <p:ph type="sldNum" sz="quarter" idx="5"/>
          </p:nvPr>
        </p:nvSpPr>
        <p:spPr/>
        <p:txBody>
          <a:bodyPr/>
          <a:lstStyle/>
          <a:p>
            <a:fld id="{B90321D7-5436-5A41-B6E7-AD3A7C158248}" type="slidenum">
              <a:rPr lang="en-US" smtClean="0"/>
              <a:t>10</a:t>
            </a:fld>
            <a:endParaRPr lang="en-US"/>
          </a:p>
        </p:txBody>
      </p:sp>
    </p:spTree>
    <p:extLst>
      <p:ext uri="{BB962C8B-B14F-4D97-AF65-F5344CB8AC3E}">
        <p14:creationId xmlns:p14="http://schemas.microsoft.com/office/powerpoint/2010/main" val="9674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982-5C93-6F41-A6F3-C93C59BF3856}"/>
              </a:ext>
            </a:extLst>
          </p:cNvPr>
          <p:cNvSpPr>
            <a:spLocks noGrp="1"/>
          </p:cNvSpPr>
          <p:nvPr>
            <p:ph type="ctrTitle" hasCustomPrompt="1"/>
          </p:nvPr>
        </p:nvSpPr>
        <p:spPr>
          <a:xfrm>
            <a:off x="5661212" y="1815774"/>
            <a:ext cx="5943601" cy="1398073"/>
          </a:xfrm>
        </p:spPr>
        <p:txBody>
          <a:bodyPr anchor="b"/>
          <a:lstStyle>
            <a:lvl1pPr marL="0" marR="0" indent="0" algn="l" defTabSz="914400" rtl="0" eaLnBrk="1" fontAlgn="auto" latinLnBrk="0" hangingPunct="1">
              <a:lnSpc>
                <a:spcPct val="90000"/>
              </a:lnSpc>
              <a:spcBef>
                <a:spcPct val="0"/>
              </a:spcBef>
              <a:spcAft>
                <a:spcPts val="0"/>
              </a:spcAft>
              <a:buClrTx/>
              <a:buSzTx/>
              <a:buFontTx/>
              <a:buNone/>
              <a:tabLst/>
              <a:defRPr lang="en-US" b="1" smtClean="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a:t>
            </a:r>
          </a:p>
        </p:txBody>
      </p:sp>
      <p:sp>
        <p:nvSpPr>
          <p:cNvPr id="3" name="Subtitle 2">
            <a:extLst>
              <a:ext uri="{FF2B5EF4-FFF2-40B4-BE49-F238E27FC236}">
                <a16:creationId xmlns:a16="http://schemas.microsoft.com/office/drawing/2014/main" id="{84FAF116-0BDC-E145-86DE-A48EDD8F73CC}"/>
              </a:ext>
            </a:extLst>
          </p:cNvPr>
          <p:cNvSpPr>
            <a:spLocks noGrp="1"/>
          </p:cNvSpPr>
          <p:nvPr>
            <p:ph type="subTitle" idx="1" hasCustomPrompt="1"/>
          </p:nvPr>
        </p:nvSpPr>
        <p:spPr>
          <a:xfrm>
            <a:off x="5661212" y="3254188"/>
            <a:ext cx="5943600" cy="1729762"/>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261945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41E5-076F-8D4B-92B4-D241805ED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3A329-70DF-0C4E-BAE2-15B913A529E2}"/>
              </a:ext>
            </a:extLst>
          </p:cNvPr>
          <p:cNvSpPr>
            <a:spLocks noGrp="1"/>
          </p:cNvSpPr>
          <p:nvPr>
            <p:ph type="dt" sz="half" idx="10"/>
          </p:nvPr>
        </p:nvSpPr>
        <p:spPr/>
        <p:txBody>
          <a:bodyPr/>
          <a:lstStyle/>
          <a:p>
            <a:fld id="{ABC8CCB9-FC1C-3E49-9D3C-F6042EA47075}" type="datetimeFigureOut">
              <a:rPr lang="en-US" smtClean="0"/>
              <a:t>4/28/2021</a:t>
            </a:fld>
            <a:endParaRPr lang="en-US"/>
          </a:p>
        </p:txBody>
      </p:sp>
    </p:spTree>
    <p:extLst>
      <p:ext uri="{BB962C8B-B14F-4D97-AF65-F5344CB8AC3E}">
        <p14:creationId xmlns:p14="http://schemas.microsoft.com/office/powerpoint/2010/main" val="162218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147C-36C3-F04F-9C0F-DD0767E9D1E3}"/>
              </a:ext>
            </a:extLst>
          </p:cNvPr>
          <p:cNvSpPr>
            <a:spLocks noGrp="1"/>
          </p:cNvSpPr>
          <p:nvPr>
            <p:ph type="title"/>
          </p:nvPr>
        </p:nvSpPr>
        <p:spPr>
          <a:xfrm>
            <a:off x="838200" y="835773"/>
            <a:ext cx="10515600" cy="1325563"/>
          </a:xfrm>
        </p:spPr>
        <p:txBody>
          <a:bodyPr/>
          <a:lstStyle>
            <a:lvl1pPr>
              <a:defRPr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8F3C37-41DF-994C-9AF5-14B428DF637D}"/>
              </a:ext>
            </a:extLst>
          </p:cNvPr>
          <p:cNvSpPr>
            <a:spLocks noGrp="1"/>
          </p:cNvSpPr>
          <p:nvPr>
            <p:ph idx="1"/>
          </p:nvPr>
        </p:nvSpPr>
        <p:spPr>
          <a:xfrm>
            <a:off x="838200" y="2296273"/>
            <a:ext cx="10515600" cy="341872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87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93F9DE-87FE-FB46-8860-C49CFF64C706}"/>
              </a:ext>
            </a:extLst>
          </p:cNvPr>
          <p:cNvSpPr>
            <a:spLocks noGrp="1"/>
          </p:cNvSpPr>
          <p:nvPr>
            <p:ph type="body" idx="1" hasCustomPrompt="1"/>
          </p:nvPr>
        </p:nvSpPr>
        <p:spPr>
          <a:xfrm>
            <a:off x="947350" y="3147319"/>
            <a:ext cx="10515600" cy="2519413"/>
          </a:xfrm>
        </p:spPr>
        <p:txBody>
          <a:bodyPr>
            <a:normAutofit/>
          </a:bodyPr>
          <a:lstStyle>
            <a:lvl1pPr marL="0" indent="0">
              <a:buNone/>
              <a:defRPr sz="3600" b="1">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Title 4">
            <a:extLst>
              <a:ext uri="{FF2B5EF4-FFF2-40B4-BE49-F238E27FC236}">
                <a16:creationId xmlns:a16="http://schemas.microsoft.com/office/drawing/2014/main" id="{39CE7B27-1794-A142-9B7B-4002F3F8BC1D}"/>
              </a:ext>
            </a:extLst>
          </p:cNvPr>
          <p:cNvSpPr>
            <a:spLocks noGrp="1"/>
          </p:cNvSpPr>
          <p:nvPr>
            <p:ph type="title"/>
          </p:nvPr>
        </p:nvSpPr>
        <p:spPr>
          <a:xfrm>
            <a:off x="947350" y="1629149"/>
            <a:ext cx="10515600" cy="1325563"/>
          </a:xfrm>
        </p:spPr>
        <p:txBody>
          <a:bodyPr/>
          <a:lstStyle>
            <a:lvl1pPr>
              <a:defRPr b="1" i="0">
                <a:solidFill>
                  <a:schemeClr val="accent1">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9283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92A4-83CC-8B4C-A663-FA17E66158AF}"/>
              </a:ext>
            </a:extLst>
          </p:cNvPr>
          <p:cNvSpPr>
            <a:spLocks noGrp="1"/>
          </p:cNvSpPr>
          <p:nvPr>
            <p:ph type="title"/>
          </p:nvPr>
        </p:nvSpPr>
        <p:spPr>
          <a:xfrm>
            <a:off x="838200" y="741642"/>
            <a:ext cx="10515600" cy="1325563"/>
          </a:xfrm>
        </p:spPr>
        <p:txBody>
          <a:bodyPr/>
          <a:lstStyle>
            <a:lvl1pPr>
              <a:defRPr b="1">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A93FDA6-F2B2-A64F-862D-351D31551881}"/>
              </a:ext>
            </a:extLst>
          </p:cNvPr>
          <p:cNvSpPr>
            <a:spLocks noGrp="1"/>
          </p:cNvSpPr>
          <p:nvPr>
            <p:ph sz="half" idx="1"/>
          </p:nvPr>
        </p:nvSpPr>
        <p:spPr>
          <a:xfrm>
            <a:off x="838199" y="2202142"/>
            <a:ext cx="5266765" cy="3566646"/>
          </a:xfrm>
        </p:spPr>
        <p:txBody>
          <a:bodyPr/>
          <a:lstStyle>
            <a:lvl1pPr>
              <a:defRPr sz="3200"/>
            </a:lvl1pPr>
            <a:lvl2pPr>
              <a:defRPr sz="3000"/>
            </a:lvl2pPr>
            <a:lvl3pPr>
              <a:defRPr sz="2800"/>
            </a:lvl3pPr>
            <a:lvl4pPr>
              <a:defRPr sz="26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A3308A-C55F-474C-872B-9C8FC7DDF7B9}"/>
              </a:ext>
            </a:extLst>
          </p:cNvPr>
          <p:cNvSpPr>
            <a:spLocks noGrp="1"/>
          </p:cNvSpPr>
          <p:nvPr>
            <p:ph sz="half" idx="2"/>
          </p:nvPr>
        </p:nvSpPr>
        <p:spPr>
          <a:xfrm>
            <a:off x="6172199" y="2202142"/>
            <a:ext cx="5266765" cy="3566646"/>
          </a:xfrm>
        </p:spPr>
        <p:txBody>
          <a:bodyPr/>
          <a:lstStyle>
            <a:lvl1pPr>
              <a:defRPr sz="3200"/>
            </a:lvl1pPr>
            <a:lvl2pPr>
              <a:defRPr sz="3000"/>
            </a:lvl2pPr>
            <a:lvl3pPr>
              <a:defRPr sz="2800"/>
            </a:lvl3pPr>
            <a:lvl4pPr>
              <a:defRPr sz="26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523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7F51-FCA7-AE46-B223-8289B6C30FA9}"/>
              </a:ext>
            </a:extLst>
          </p:cNvPr>
          <p:cNvSpPr>
            <a:spLocks noGrp="1"/>
          </p:cNvSpPr>
          <p:nvPr>
            <p:ph type="title"/>
          </p:nvPr>
        </p:nvSpPr>
        <p:spPr>
          <a:xfrm>
            <a:off x="839788" y="847165"/>
            <a:ext cx="10515600" cy="843523"/>
          </a:xfrm>
        </p:spPr>
        <p:txBody>
          <a:bodyPr/>
          <a:lstStyle>
            <a:lvl1pPr>
              <a:defRPr b="1">
                <a:solidFill>
                  <a:schemeClr val="accent1">
                    <a:lumMod val="7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C54CF3A-CCF0-EE47-8A58-0812CB01F463}"/>
              </a:ext>
            </a:extLst>
          </p:cNvPr>
          <p:cNvSpPr>
            <a:spLocks noGrp="1"/>
          </p:cNvSpPr>
          <p:nvPr>
            <p:ph type="body" idx="1"/>
          </p:nvPr>
        </p:nvSpPr>
        <p:spPr>
          <a:xfrm>
            <a:off x="839788" y="1840567"/>
            <a:ext cx="5157787" cy="823912"/>
          </a:xfrm>
        </p:spPr>
        <p:txBody>
          <a:bodyPr anchor="b">
            <a:normAutofit/>
          </a:bodyPr>
          <a:lstStyle>
            <a:lvl1pPr marL="0" indent="0">
              <a:buNone/>
              <a:defRPr sz="3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BAAA0C3-B0AB-014F-BE3C-A7B5A46CCAC4}"/>
              </a:ext>
            </a:extLst>
          </p:cNvPr>
          <p:cNvSpPr>
            <a:spLocks noGrp="1"/>
          </p:cNvSpPr>
          <p:nvPr>
            <p:ph sz="half" idx="2"/>
          </p:nvPr>
        </p:nvSpPr>
        <p:spPr>
          <a:xfrm>
            <a:off x="839788" y="2814358"/>
            <a:ext cx="5157787" cy="2927537"/>
          </a:xfrm>
        </p:spPr>
        <p:txBody>
          <a:bodyPr>
            <a:normAutofit/>
          </a:bodyPr>
          <a:lstStyle>
            <a:lvl1pPr>
              <a:defRPr sz="28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048B726-9A83-E24A-94B3-ED82991C09CF}"/>
              </a:ext>
            </a:extLst>
          </p:cNvPr>
          <p:cNvSpPr>
            <a:spLocks noGrp="1"/>
          </p:cNvSpPr>
          <p:nvPr>
            <p:ph type="body" sz="quarter" idx="3"/>
          </p:nvPr>
        </p:nvSpPr>
        <p:spPr>
          <a:xfrm>
            <a:off x="6172200" y="1840567"/>
            <a:ext cx="5183188" cy="823912"/>
          </a:xfrm>
        </p:spPr>
        <p:txBody>
          <a:bodyPr anchor="b">
            <a:normAutofit/>
          </a:bodyPr>
          <a:lstStyle>
            <a:lvl1pPr marL="0" indent="0">
              <a:buNone/>
              <a:defRPr sz="3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899511-7609-C347-A5D0-76E60CA8EF68}"/>
              </a:ext>
            </a:extLst>
          </p:cNvPr>
          <p:cNvSpPr>
            <a:spLocks noGrp="1"/>
          </p:cNvSpPr>
          <p:nvPr>
            <p:ph sz="quarter" idx="4"/>
          </p:nvPr>
        </p:nvSpPr>
        <p:spPr>
          <a:xfrm>
            <a:off x="6172200" y="2814358"/>
            <a:ext cx="5183188" cy="2927537"/>
          </a:xfrm>
        </p:spPr>
        <p:txBody>
          <a:bodyPr>
            <a:normAutofit/>
          </a:bodyPr>
          <a:lstStyle>
            <a:lvl1pPr>
              <a:defRPr sz="28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51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CBCEB8-5E5A-4348-8DA1-E45ED0AD99CA}"/>
              </a:ext>
            </a:extLst>
          </p:cNvPr>
          <p:cNvSpPr>
            <a:spLocks noGrp="1"/>
          </p:cNvSpPr>
          <p:nvPr>
            <p:ph type="title"/>
          </p:nvPr>
        </p:nvSpPr>
        <p:spPr>
          <a:xfrm>
            <a:off x="0" y="2409077"/>
            <a:ext cx="12183035" cy="1325563"/>
          </a:xfrm>
        </p:spPr>
        <p:txBody>
          <a:bodyPr/>
          <a:lstStyle>
            <a:lvl1pPr algn="ct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119920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0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726C-6E80-6E44-B452-CC96DC5AB442}"/>
              </a:ext>
            </a:extLst>
          </p:cNvPr>
          <p:cNvSpPr>
            <a:spLocks noGrp="1"/>
          </p:cNvSpPr>
          <p:nvPr>
            <p:ph type="title"/>
          </p:nvPr>
        </p:nvSpPr>
        <p:spPr>
          <a:xfrm>
            <a:off x="839788" y="987424"/>
            <a:ext cx="3932237" cy="1069975"/>
          </a:xfrm>
        </p:spPr>
        <p:txBody>
          <a:bodyPr anchor="b">
            <a:normAutofit/>
          </a:bodyPr>
          <a:lstStyle>
            <a:lvl1pPr>
              <a:defRPr sz="3000" b="1">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2D47EA3-7870-5243-94FC-DDDB4D8FD39B}"/>
              </a:ext>
            </a:extLst>
          </p:cNvPr>
          <p:cNvSpPr>
            <a:spLocks noGrp="1"/>
          </p:cNvSpPr>
          <p:nvPr>
            <p:ph idx="1"/>
          </p:nvPr>
        </p:nvSpPr>
        <p:spPr>
          <a:xfrm>
            <a:off x="5183188" y="987425"/>
            <a:ext cx="6172200" cy="4873625"/>
          </a:xfrm>
        </p:spPr>
        <p:txBody>
          <a:bodyPr/>
          <a:lstStyle>
            <a:lvl1pPr>
              <a:defRPr sz="3200"/>
            </a:lvl1pPr>
            <a:lvl2pPr>
              <a:defRPr sz="3000"/>
            </a:lvl2pPr>
            <a:lvl3pPr>
              <a:defRPr sz="2800"/>
            </a:lvl3pPr>
            <a:lvl4pPr>
              <a:defRPr sz="2600"/>
            </a:lvl4pPr>
            <a:lvl5pPr>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E17F1C8-C044-9641-AC6E-02662259BD83}"/>
              </a:ext>
            </a:extLst>
          </p:cNvPr>
          <p:cNvSpPr>
            <a:spLocks noGrp="1"/>
          </p:cNvSpPr>
          <p:nvPr>
            <p:ph type="body" sz="half" idx="2"/>
          </p:nvPr>
        </p:nvSpPr>
        <p:spPr>
          <a:xfrm>
            <a:off x="839788" y="2380128"/>
            <a:ext cx="3932237" cy="348885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831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C238-616B-FF4B-A128-475D282CF9AA}"/>
              </a:ext>
            </a:extLst>
          </p:cNvPr>
          <p:cNvSpPr>
            <a:spLocks noGrp="1"/>
          </p:cNvSpPr>
          <p:nvPr>
            <p:ph type="title"/>
          </p:nvPr>
        </p:nvSpPr>
        <p:spPr>
          <a:xfrm>
            <a:off x="839788" y="987424"/>
            <a:ext cx="3932237" cy="1069975"/>
          </a:xfrm>
        </p:spPr>
        <p:txBody>
          <a:bodyPr anchor="b">
            <a:normAutofit/>
          </a:bodyPr>
          <a:lstStyle>
            <a:lvl1pPr>
              <a:defRPr sz="3000" b="1">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9BD84FD-1DAA-5444-AF9A-7DD4235AE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EF0925-E9E4-F942-9977-B5E123B82137}"/>
              </a:ext>
            </a:extLst>
          </p:cNvPr>
          <p:cNvSpPr>
            <a:spLocks noGrp="1"/>
          </p:cNvSpPr>
          <p:nvPr>
            <p:ph type="body" sz="half" idx="2"/>
          </p:nvPr>
        </p:nvSpPr>
        <p:spPr>
          <a:xfrm>
            <a:off x="839788" y="2366682"/>
            <a:ext cx="3932237" cy="350230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8967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71E6-C873-FA46-97EE-2A2A7155E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1A97D-9240-514F-85B0-576EB466E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A8A85-CFA3-0F4E-A04E-4B2A4511E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8CCB9-FC1C-3E49-9D3C-F6042EA47075}" type="datetimeFigureOut">
              <a:rPr lang="en-US" smtClean="0"/>
              <a:t>4/28/2021</a:t>
            </a:fld>
            <a:endParaRPr lang="en-US"/>
          </a:p>
        </p:txBody>
      </p:sp>
      <p:sp>
        <p:nvSpPr>
          <p:cNvPr id="6" name="Slide Number Placeholder 5">
            <a:extLst>
              <a:ext uri="{FF2B5EF4-FFF2-40B4-BE49-F238E27FC236}">
                <a16:creationId xmlns:a16="http://schemas.microsoft.com/office/drawing/2014/main" id="{17A61676-7907-3A4D-ACB8-0C80DF594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7FF5B-B4D1-8C47-8957-E736B2595268}" type="slidenum">
              <a:rPr lang="en-US" smtClean="0"/>
              <a:t>‹#›</a:t>
            </a:fld>
            <a:endParaRPr lang="en-US"/>
          </a:p>
        </p:txBody>
      </p:sp>
    </p:spTree>
    <p:extLst>
      <p:ext uri="{BB962C8B-B14F-4D97-AF65-F5344CB8AC3E}">
        <p14:creationId xmlns:p14="http://schemas.microsoft.com/office/powerpoint/2010/main" val="22993163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mailto:cdrider@ucanr.ed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FE4A-1D07-2145-88E8-7D586402AF9B}"/>
              </a:ext>
            </a:extLst>
          </p:cNvPr>
          <p:cNvSpPr>
            <a:spLocks noGrp="1"/>
          </p:cNvSpPr>
          <p:nvPr>
            <p:ph type="ctrTitle"/>
          </p:nvPr>
        </p:nvSpPr>
        <p:spPr>
          <a:xfrm>
            <a:off x="5308600" y="1169174"/>
            <a:ext cx="6400800" cy="2150824"/>
          </a:xfrm>
        </p:spPr>
        <p:txBody>
          <a:bodyPr>
            <a:normAutofit fontScale="90000"/>
          </a:bodyPr>
          <a:lstStyle/>
          <a:p>
            <a:pPr algn="ctr"/>
            <a:r>
              <a:rPr lang="en-US" dirty="0"/>
              <a:t>Challenges and Opportunities for SNAP-Ed Programs during the COVID-19 Pandemic</a:t>
            </a:r>
            <a:endParaRPr lang="en-US" sz="2800" dirty="0"/>
          </a:p>
        </p:txBody>
      </p:sp>
      <p:sp>
        <p:nvSpPr>
          <p:cNvPr id="3" name="Subtitle 2">
            <a:extLst>
              <a:ext uri="{FF2B5EF4-FFF2-40B4-BE49-F238E27FC236}">
                <a16:creationId xmlns:a16="http://schemas.microsoft.com/office/drawing/2014/main" id="{DBC62310-E03E-944B-BF06-4078DB7CA9FD}"/>
              </a:ext>
            </a:extLst>
          </p:cNvPr>
          <p:cNvSpPr>
            <a:spLocks noGrp="1"/>
          </p:cNvSpPr>
          <p:nvPr>
            <p:ph type="subTitle" idx="1"/>
          </p:nvPr>
        </p:nvSpPr>
        <p:spPr>
          <a:xfrm>
            <a:off x="5437714" y="3983276"/>
            <a:ext cx="5943600" cy="2150824"/>
          </a:xfrm>
        </p:spPr>
        <p:txBody>
          <a:bodyPr>
            <a:normAutofit fontScale="92500" lnSpcReduction="10000"/>
          </a:bodyPr>
          <a:lstStyle/>
          <a:p>
            <a:pPr algn="ctr"/>
            <a:r>
              <a:rPr lang="en-US" sz="3000" dirty="0"/>
              <a:t>Carolyn D. Rider, MA</a:t>
            </a:r>
          </a:p>
          <a:p>
            <a:pPr algn="ctr"/>
            <a:r>
              <a:rPr lang="en-US" sz="2800" b="0" dirty="0"/>
              <a:t>Nutrition Policy Institute</a:t>
            </a:r>
          </a:p>
          <a:p>
            <a:pPr algn="ctr"/>
            <a:r>
              <a:rPr lang="en-US" sz="2800" b="0" dirty="0"/>
              <a:t>University of California</a:t>
            </a:r>
          </a:p>
          <a:p>
            <a:pPr algn="ctr"/>
            <a:r>
              <a:rPr lang="en-US" sz="2800" b="0" dirty="0"/>
              <a:t>Division of Agriculture and Natural Resources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92880" y="2843404"/>
            <a:ext cx="1139873" cy="1139873"/>
          </a:xfrm>
          <a:prstGeom prst="rect">
            <a:avLst/>
          </a:prstGeom>
        </p:spPr>
      </p:pic>
    </p:spTree>
    <p:extLst>
      <p:ext uri="{BB962C8B-B14F-4D97-AF65-F5344CB8AC3E}">
        <p14:creationId xmlns:p14="http://schemas.microsoft.com/office/powerpoint/2010/main" val="338402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E8B412-84F2-1E43-9F17-1E993DEE6878}"/>
              </a:ext>
            </a:extLst>
          </p:cNvPr>
          <p:cNvSpPr>
            <a:spLocks noGrp="1"/>
          </p:cNvSpPr>
          <p:nvPr>
            <p:ph type="title"/>
          </p:nvPr>
        </p:nvSpPr>
        <p:spPr/>
        <p:txBody>
          <a:bodyPr/>
          <a:lstStyle/>
          <a:p>
            <a:r>
              <a:rPr lang="en-US"/>
              <a:t>Which settings faced challenges?</a:t>
            </a:r>
          </a:p>
        </p:txBody>
      </p:sp>
      <p:sp>
        <p:nvSpPr>
          <p:cNvPr id="7" name="Content Placeholder 6">
            <a:extLst>
              <a:ext uri="{FF2B5EF4-FFF2-40B4-BE49-F238E27FC236}">
                <a16:creationId xmlns:a16="http://schemas.microsoft.com/office/drawing/2014/main" id="{2FBB4D98-C261-8E4A-BC8E-7E774167D87F}"/>
              </a:ext>
            </a:extLst>
          </p:cNvPr>
          <p:cNvSpPr>
            <a:spLocks noGrp="1"/>
          </p:cNvSpPr>
          <p:nvPr>
            <p:ph idx="1"/>
          </p:nvPr>
        </p:nvSpPr>
        <p:spPr>
          <a:xfrm>
            <a:off x="838200" y="2192159"/>
            <a:ext cx="3363930" cy="3522842"/>
          </a:xfrm>
        </p:spPr>
        <p:txBody>
          <a:bodyPr/>
          <a:lstStyle/>
          <a:p>
            <a:pPr marL="0" indent="0">
              <a:buNone/>
            </a:pPr>
            <a:r>
              <a:rPr lang="en-US" sz="2400"/>
              <a:t>Settings where LHDs (N=53) reported they were unable to carry out planned work as a result of COVID-19</a:t>
            </a:r>
          </a:p>
          <a:p>
            <a:endParaRPr lang="en-US"/>
          </a:p>
          <a:p>
            <a:pPr lvl="2"/>
            <a:endParaRPr lang="en-US"/>
          </a:p>
        </p:txBody>
      </p:sp>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graphicFrame>
        <p:nvGraphicFramePr>
          <p:cNvPr id="2" name="Table 1">
            <a:extLst>
              <a:ext uri="{FF2B5EF4-FFF2-40B4-BE49-F238E27FC236}">
                <a16:creationId xmlns:a16="http://schemas.microsoft.com/office/drawing/2014/main" id="{251D5F73-5ACF-423C-8E84-52BDA92B1F44}"/>
              </a:ext>
            </a:extLst>
          </p:cNvPr>
          <p:cNvGraphicFramePr>
            <a:graphicFrameLocks noGrp="1"/>
          </p:cNvGraphicFramePr>
          <p:nvPr/>
        </p:nvGraphicFramePr>
        <p:xfrm>
          <a:off x="4356243" y="2192159"/>
          <a:ext cx="6592805" cy="3570017"/>
        </p:xfrm>
        <a:graphic>
          <a:graphicData uri="http://schemas.openxmlformats.org/drawingml/2006/table">
            <a:tbl>
              <a:tblPr firstRow="1" firstCol="1" bandRow="1">
                <a:tableStyleId>{B301B821-A1FF-4177-AEE7-76D212191A09}</a:tableStyleId>
              </a:tblPr>
              <a:tblGrid>
                <a:gridCol w="4849402">
                  <a:extLst>
                    <a:ext uri="{9D8B030D-6E8A-4147-A177-3AD203B41FA5}">
                      <a16:colId xmlns:a16="http://schemas.microsoft.com/office/drawing/2014/main" val="763640666"/>
                    </a:ext>
                  </a:extLst>
                </a:gridCol>
                <a:gridCol w="1743403">
                  <a:extLst>
                    <a:ext uri="{9D8B030D-6E8A-4147-A177-3AD203B41FA5}">
                      <a16:colId xmlns:a16="http://schemas.microsoft.com/office/drawing/2014/main" val="4016731575"/>
                    </a:ext>
                  </a:extLst>
                </a:gridCol>
              </a:tblGrid>
              <a:tr h="324547">
                <a:tc>
                  <a:txBody>
                    <a:bodyPr/>
                    <a:lstStyle/>
                    <a:p>
                      <a:pPr marL="0" marR="0">
                        <a:lnSpc>
                          <a:spcPct val="115000"/>
                        </a:lnSpc>
                        <a:spcBef>
                          <a:spcPts val="0"/>
                        </a:spcBef>
                        <a:spcAft>
                          <a:spcPts val="0"/>
                        </a:spcAft>
                      </a:pPr>
                      <a:r>
                        <a:rPr lang="en-US" sz="1800">
                          <a:effectLst/>
                        </a:rPr>
                        <a:t>Setting</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 of LHDs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8761335"/>
                  </a:ext>
                </a:extLst>
              </a:tr>
              <a:tr h="324547">
                <a:tc>
                  <a:txBody>
                    <a:bodyPr/>
                    <a:lstStyle/>
                    <a:p>
                      <a:pPr marL="0" marR="0">
                        <a:lnSpc>
                          <a:spcPct val="115000"/>
                        </a:lnSpc>
                        <a:spcBef>
                          <a:spcPts val="0"/>
                        </a:spcBef>
                        <a:spcAft>
                          <a:spcPts val="0"/>
                        </a:spcAft>
                      </a:pPr>
                      <a:r>
                        <a:rPr lang="en-US" sz="1800">
                          <a:effectLst/>
                        </a:rPr>
                        <a:t>Schools (K-12)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41  (77%)</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760510"/>
                  </a:ext>
                </a:extLst>
              </a:tr>
              <a:tr h="324547">
                <a:tc>
                  <a:txBody>
                    <a:bodyPr/>
                    <a:lstStyle/>
                    <a:p>
                      <a:pPr marL="0" marR="0">
                        <a:lnSpc>
                          <a:spcPct val="115000"/>
                        </a:lnSpc>
                        <a:spcBef>
                          <a:spcPts val="0"/>
                        </a:spcBef>
                        <a:spcAft>
                          <a:spcPts val="0"/>
                        </a:spcAft>
                      </a:pPr>
                      <a:r>
                        <a:rPr lang="en-US" sz="1800">
                          <a:effectLst/>
                        </a:rPr>
                        <a:t>Before and After School</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24  (45%)</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2744649"/>
                  </a:ext>
                </a:extLst>
              </a:tr>
              <a:tr h="324547">
                <a:tc>
                  <a:txBody>
                    <a:bodyPr/>
                    <a:lstStyle/>
                    <a:p>
                      <a:pPr marL="0" marR="0">
                        <a:lnSpc>
                          <a:spcPct val="115000"/>
                        </a:lnSpc>
                        <a:spcBef>
                          <a:spcPts val="0"/>
                        </a:spcBef>
                        <a:spcAft>
                          <a:spcPts val="0"/>
                        </a:spcAft>
                      </a:pPr>
                      <a:r>
                        <a:rPr lang="en-US" sz="1800">
                          <a:effectLst/>
                        </a:rPr>
                        <a:t>Early Childcare and Education </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19  (36%)</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57321582"/>
                  </a:ext>
                </a:extLst>
              </a:tr>
              <a:tr h="324547">
                <a:tc>
                  <a:txBody>
                    <a:bodyPr/>
                    <a:lstStyle/>
                    <a:p>
                      <a:pPr marL="0" marR="0">
                        <a:lnSpc>
                          <a:spcPct val="115000"/>
                        </a:lnSpc>
                        <a:spcBef>
                          <a:spcPts val="0"/>
                        </a:spcBef>
                        <a:spcAft>
                          <a:spcPts val="0"/>
                        </a:spcAft>
                      </a:pPr>
                      <a:r>
                        <a:rPr lang="en-US" sz="1800">
                          <a:effectLst/>
                        </a:rPr>
                        <a:t>Food Assistance Sites (Banks or Pantries)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16  (30%)</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9898738"/>
                  </a:ext>
                </a:extLst>
              </a:tr>
              <a:tr h="324547">
                <a:tc>
                  <a:txBody>
                    <a:bodyPr/>
                    <a:lstStyle/>
                    <a:p>
                      <a:pPr marL="0" marR="0">
                        <a:lnSpc>
                          <a:spcPct val="115000"/>
                        </a:lnSpc>
                        <a:spcBef>
                          <a:spcPts val="0"/>
                        </a:spcBef>
                        <a:spcAft>
                          <a:spcPts val="0"/>
                        </a:spcAft>
                      </a:pPr>
                      <a:r>
                        <a:rPr lang="en-US" sz="1800">
                          <a:effectLst/>
                        </a:rPr>
                        <a:t>Farmers Markets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12  (23%)</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6116880"/>
                  </a:ext>
                </a:extLst>
              </a:tr>
              <a:tr h="324547">
                <a:tc>
                  <a:txBody>
                    <a:bodyPr/>
                    <a:lstStyle/>
                    <a:p>
                      <a:pPr marL="0" marR="0">
                        <a:lnSpc>
                          <a:spcPct val="115000"/>
                        </a:lnSpc>
                        <a:spcBef>
                          <a:spcPts val="0"/>
                        </a:spcBef>
                        <a:spcAft>
                          <a:spcPts val="0"/>
                        </a:spcAft>
                      </a:pPr>
                      <a:r>
                        <a:rPr lang="en-US" sz="1800">
                          <a:effectLst/>
                        </a:rPr>
                        <a:t>Parks and Open Spaces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12  (23%)</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992238"/>
                  </a:ext>
                </a:extLst>
              </a:tr>
              <a:tr h="324547">
                <a:tc>
                  <a:txBody>
                    <a:bodyPr/>
                    <a:lstStyle/>
                    <a:p>
                      <a:pPr marL="0" marR="0">
                        <a:lnSpc>
                          <a:spcPct val="115000"/>
                        </a:lnSpc>
                        <a:spcBef>
                          <a:spcPts val="0"/>
                        </a:spcBef>
                        <a:spcAft>
                          <a:spcPts val="0"/>
                        </a:spcAft>
                      </a:pPr>
                      <a:r>
                        <a:rPr lang="en-US" sz="1800">
                          <a:effectLst/>
                        </a:rPr>
                        <a:t>Healthcare Clinics and Hospitals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11  (21%)</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0199686"/>
                  </a:ext>
                </a:extLst>
              </a:tr>
              <a:tr h="324547">
                <a:tc>
                  <a:txBody>
                    <a:bodyPr/>
                    <a:lstStyle/>
                    <a:p>
                      <a:pPr marL="0" marR="0">
                        <a:lnSpc>
                          <a:spcPct val="115000"/>
                        </a:lnSpc>
                        <a:spcBef>
                          <a:spcPts val="0"/>
                        </a:spcBef>
                        <a:spcAft>
                          <a:spcPts val="0"/>
                        </a:spcAft>
                      </a:pPr>
                      <a:r>
                        <a:rPr lang="en-US" sz="1800">
                          <a:effectLst/>
                        </a:rPr>
                        <a:t>Bicycle and Walking Paths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8  (15%)</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10046379"/>
                  </a:ext>
                </a:extLst>
              </a:tr>
              <a:tr h="324547">
                <a:tc>
                  <a:txBody>
                    <a:bodyPr/>
                    <a:lstStyle/>
                    <a:p>
                      <a:pPr marL="0" marR="0">
                        <a:lnSpc>
                          <a:spcPct val="115000"/>
                        </a:lnSpc>
                        <a:spcBef>
                          <a:spcPts val="0"/>
                        </a:spcBef>
                        <a:spcAft>
                          <a:spcPts val="0"/>
                        </a:spcAft>
                      </a:pPr>
                      <a:r>
                        <a:rPr lang="en-US" sz="1800">
                          <a:effectLst/>
                        </a:rPr>
                        <a:t>Retail (Small and Large)</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7  (13%)</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8107637"/>
                  </a:ext>
                </a:extLst>
              </a:tr>
              <a:tr h="324547">
                <a:tc>
                  <a:txBody>
                    <a:bodyPr/>
                    <a:lstStyle/>
                    <a:p>
                      <a:pPr marL="0" marR="0">
                        <a:lnSpc>
                          <a:spcPct val="115000"/>
                        </a:lnSpc>
                        <a:spcBef>
                          <a:spcPts val="0"/>
                        </a:spcBef>
                        <a:spcAft>
                          <a:spcPts val="0"/>
                        </a:spcAft>
                      </a:pPr>
                      <a:r>
                        <a:rPr lang="en-US" sz="1800">
                          <a:effectLst/>
                        </a:rPr>
                        <a:t>Restaurants</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5    (9%)</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9164202"/>
                  </a:ext>
                </a:extLst>
              </a:tr>
            </a:tbl>
          </a:graphicData>
        </a:graphic>
      </p:graphicFrame>
    </p:spTree>
    <p:extLst>
      <p:ext uri="{BB962C8B-B14F-4D97-AF65-F5344CB8AC3E}">
        <p14:creationId xmlns:p14="http://schemas.microsoft.com/office/powerpoint/2010/main" val="9765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School corridor with lockers">
            <a:extLst>
              <a:ext uri="{FF2B5EF4-FFF2-40B4-BE49-F238E27FC236}">
                <a16:creationId xmlns:a16="http://schemas.microsoft.com/office/drawing/2014/main" id="{E9B9A05C-1FB8-4E4D-847E-43871FBE2515}"/>
              </a:ext>
            </a:extLst>
          </p:cNvPr>
          <p:cNvPicPr>
            <a:picLocks noGrp="1" noChangeAspect="1"/>
          </p:cNvPicPr>
          <p:nvPr>
            <p:ph idx="1"/>
          </p:nvPr>
        </p:nvPicPr>
        <p:blipFill rotWithShape="1">
          <a:blip r:embed="rId3" cstate="hqprint">
            <a:alphaModFix amt="20000"/>
            <a:extLst>
              <a:ext uri="{28A0092B-C50C-407E-A947-70E740481C1C}">
                <a14:useLocalDpi xmlns:a14="http://schemas.microsoft.com/office/drawing/2010/main"/>
              </a:ext>
            </a:extLst>
          </a:blip>
          <a:srcRect/>
          <a:stretch/>
        </p:blipFill>
        <p:spPr>
          <a:xfrm>
            <a:off x="20" y="19425"/>
            <a:ext cx="12191980" cy="6856718"/>
          </a:xfrm>
          <a:prstGeom prst="rect">
            <a:avLst/>
          </a:prstGeom>
        </p:spPr>
      </p:pic>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FFA683EE-A2F2-4202-B522-7967627CCAC7}"/>
              </a:ext>
            </a:extLst>
          </p:cNvPr>
          <p:cNvSpPr txBox="1"/>
          <p:nvPr/>
        </p:nvSpPr>
        <p:spPr>
          <a:xfrm>
            <a:off x="2446316" y="489734"/>
            <a:ext cx="7489373" cy="5878532"/>
          </a:xfrm>
          <a:prstGeom prst="rect">
            <a:avLst/>
          </a:prstGeom>
          <a:noFill/>
        </p:spPr>
        <p:txBody>
          <a:bodyPr wrap="square" rtlCol="0">
            <a:spAutoFit/>
          </a:bodyPr>
          <a:lstStyle/>
          <a:p>
            <a:r>
              <a:rPr lang="en-US" sz="2800" b="1" dirty="0"/>
              <a:t>K-12 schools are the setting most commonly targeted by health departments’ </a:t>
            </a:r>
            <a:r>
              <a:rPr lang="en-US" sz="2800" b="1" dirty="0" err="1"/>
              <a:t>CalFresh</a:t>
            </a:r>
            <a:r>
              <a:rPr lang="en-US" sz="2800" b="1" dirty="0"/>
              <a:t> Healthy Living programs.</a:t>
            </a:r>
          </a:p>
          <a:p>
            <a:pPr marL="285750" indent="-285750">
              <a:buFont typeface="Arial" panose="020B0604020202020204" pitchFamily="34" charset="0"/>
              <a:buChar char="•"/>
            </a:pPr>
            <a:r>
              <a:rPr lang="en-US" sz="2400" dirty="0"/>
              <a:t>Typically over half of those reached by nutrition education and about a third of those reached by PSE interventions are in schools</a:t>
            </a:r>
          </a:p>
          <a:p>
            <a:endParaRPr lang="en-US" sz="2000" dirty="0"/>
          </a:p>
          <a:p>
            <a:r>
              <a:rPr lang="en-US" sz="2800" b="1" dirty="0"/>
              <a:t>As a result of COVID, CA schools moved to distance learning statewide in March 2020.</a:t>
            </a:r>
          </a:p>
          <a:p>
            <a:pPr marL="285750" indent="-285750">
              <a:buFont typeface="Arial" panose="020B0604020202020204" pitchFamily="34" charset="0"/>
              <a:buChar char="•"/>
            </a:pPr>
            <a:r>
              <a:rPr lang="en-US" sz="2400" dirty="0"/>
              <a:t>In some cases, nutrition education continued via distance learning</a:t>
            </a:r>
          </a:p>
          <a:p>
            <a:pPr marL="285750" indent="-285750">
              <a:buFont typeface="Arial" panose="020B0604020202020204" pitchFamily="34" charset="0"/>
              <a:buChar char="•"/>
            </a:pPr>
            <a:r>
              <a:rPr lang="en-US" sz="2400" dirty="0"/>
              <a:t>PSE strategies were challenging to implement in a distance learning model</a:t>
            </a:r>
          </a:p>
          <a:p>
            <a:pPr marL="285750" indent="-285750">
              <a:buFont typeface="Arial" panose="020B0604020202020204" pitchFamily="34" charset="0"/>
              <a:buChar char="•"/>
            </a:pPr>
            <a:r>
              <a:rPr lang="en-US" sz="2400" dirty="0"/>
              <a:t>Creative efforts were launched to reach students and families in new ways</a:t>
            </a:r>
          </a:p>
        </p:txBody>
      </p:sp>
    </p:spTree>
    <p:extLst>
      <p:ext uri="{BB962C8B-B14F-4D97-AF65-F5344CB8AC3E}">
        <p14:creationId xmlns:p14="http://schemas.microsoft.com/office/powerpoint/2010/main" val="55177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CBD0-6DC9-4E56-B2FC-D1BCBC6F9D18}"/>
              </a:ext>
            </a:extLst>
          </p:cNvPr>
          <p:cNvSpPr>
            <a:spLocks noGrp="1"/>
          </p:cNvSpPr>
          <p:nvPr>
            <p:ph type="title"/>
          </p:nvPr>
        </p:nvSpPr>
        <p:spPr/>
        <p:txBody>
          <a:bodyPr/>
          <a:lstStyle/>
          <a:p>
            <a:r>
              <a:rPr lang="en-US" dirty="0"/>
              <a:t>K-12 Schools in 2020</a:t>
            </a:r>
          </a:p>
        </p:txBody>
      </p:sp>
      <p:sp>
        <p:nvSpPr>
          <p:cNvPr id="4" name="Text Placeholder 3">
            <a:extLst>
              <a:ext uri="{FF2B5EF4-FFF2-40B4-BE49-F238E27FC236}">
                <a16:creationId xmlns:a16="http://schemas.microsoft.com/office/drawing/2014/main" id="{E97B593C-DBAC-4DF9-9E35-8E41CF439EEC}"/>
              </a:ext>
            </a:extLst>
          </p:cNvPr>
          <p:cNvSpPr>
            <a:spLocks noGrp="1"/>
          </p:cNvSpPr>
          <p:nvPr>
            <p:ph type="body" sz="half" idx="2"/>
          </p:nvPr>
        </p:nvSpPr>
        <p:spPr/>
        <p:txBody>
          <a:bodyPr>
            <a:normAutofit/>
          </a:bodyPr>
          <a:lstStyle/>
          <a:p>
            <a:r>
              <a:rPr lang="en-US" dirty="0"/>
              <a:t>Overall number in 2020 (n):</a:t>
            </a:r>
          </a:p>
          <a:p>
            <a:r>
              <a:rPr lang="en-US" dirty="0">
                <a:sym typeface="Wingdings" panose="05000000000000000000" pitchFamily="2" charset="2"/>
              </a:rPr>
              <a:t> </a:t>
            </a:r>
            <a:r>
              <a:rPr lang="en-US" dirty="0"/>
              <a:t>K-12 direct education</a:t>
            </a:r>
          </a:p>
          <a:p>
            <a:r>
              <a:rPr lang="en-US" dirty="0">
                <a:sym typeface="Wingdings" panose="05000000000000000000" pitchFamily="2" charset="2"/>
              </a:rPr>
              <a:t></a:t>
            </a:r>
            <a:r>
              <a:rPr lang="en-US" dirty="0"/>
              <a:t> K-12 PSE efforts</a:t>
            </a:r>
          </a:p>
          <a:p>
            <a:endParaRPr lang="en-US" dirty="0"/>
          </a:p>
          <a:p>
            <a:r>
              <a:rPr lang="en-US" dirty="0"/>
              <a:t>As a share of all interventions in 2020 (%):</a:t>
            </a:r>
          </a:p>
          <a:p>
            <a:r>
              <a:rPr lang="en-US" dirty="0">
                <a:sym typeface="Wingdings" panose="05000000000000000000" pitchFamily="2" charset="2"/>
              </a:rPr>
              <a:t> </a:t>
            </a:r>
            <a:r>
              <a:rPr lang="en-US" dirty="0"/>
              <a:t>K-12 direct education</a:t>
            </a:r>
          </a:p>
          <a:p>
            <a:r>
              <a:rPr lang="en-US" dirty="0">
                <a:sym typeface="Wingdings" panose="05000000000000000000" pitchFamily="2" charset="2"/>
              </a:rPr>
              <a:t></a:t>
            </a:r>
            <a:r>
              <a:rPr lang="en-US" dirty="0"/>
              <a:t> K-12 PSE efforts</a:t>
            </a:r>
          </a:p>
        </p:txBody>
      </p:sp>
      <p:graphicFrame>
        <p:nvGraphicFramePr>
          <p:cNvPr id="5" name="Content Placeholder 4">
            <a:extLst>
              <a:ext uri="{FF2B5EF4-FFF2-40B4-BE49-F238E27FC236}">
                <a16:creationId xmlns:a16="http://schemas.microsoft.com/office/drawing/2014/main" id="{61E61F3C-202D-47E9-A7EA-EFAB544DBA26}"/>
              </a:ext>
              <a:ext uri="{147F2762-F138-4A5C-976F-8EAC2B608ADB}">
                <a16:predDERef xmlns:a16="http://schemas.microsoft.com/office/drawing/2014/main" pred="{98864E8F-3B38-4033-8BF6-7C2CBE63C052}"/>
              </a:ext>
            </a:extLst>
          </p:cNvPr>
          <p:cNvGraphicFramePr>
            <a:graphicFrameLocks noGrp="1"/>
          </p:cNvGraphicFramePr>
          <p:nvPr>
            <p:ph idx="1"/>
            <p:extLst>
              <p:ext uri="{D42A27DB-BD31-4B8C-83A1-F6EECF244321}">
                <p14:modId xmlns:p14="http://schemas.microsoft.com/office/powerpoint/2010/main" val="650052410"/>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4DB97360-2A28-4496-A77B-8AC159FBCEA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142048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Ball pit">
            <a:extLst>
              <a:ext uri="{FF2B5EF4-FFF2-40B4-BE49-F238E27FC236}">
                <a16:creationId xmlns:a16="http://schemas.microsoft.com/office/drawing/2014/main" id="{92E7CA51-1CA4-47E8-A39B-37D001B03C18}"/>
              </a:ext>
            </a:extLst>
          </p:cNvPr>
          <p:cNvPicPr>
            <a:picLocks noChangeAspect="1"/>
          </p:cNvPicPr>
          <p:nvPr/>
        </p:nvPicPr>
        <p:blipFill rotWithShape="1">
          <a:blip r:embed="rId3" cstate="hqprint">
            <a:alphaModFix amt="15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BBD6498-2C56-44D4-8EB9-EE4C8581606E}"/>
              </a:ext>
            </a:extLst>
          </p:cNvPr>
          <p:cNvSpPr txBox="1"/>
          <p:nvPr/>
        </p:nvSpPr>
        <p:spPr>
          <a:xfrm>
            <a:off x="1484416" y="1138508"/>
            <a:ext cx="9334005" cy="4770537"/>
          </a:xfrm>
          <a:prstGeom prst="rect">
            <a:avLst/>
          </a:prstGeom>
          <a:noFill/>
        </p:spPr>
        <p:txBody>
          <a:bodyPr wrap="square" rtlCol="0">
            <a:spAutoFit/>
          </a:bodyPr>
          <a:lstStyle/>
          <a:p>
            <a:r>
              <a:rPr lang="en-US" sz="2800" b="1" dirty="0"/>
              <a:t>Other youth settings (early childcare, after school, </a:t>
            </a:r>
            <a:r>
              <a:rPr lang="en-US" sz="2800" b="1" dirty="0" err="1"/>
              <a:t>etc</a:t>
            </a:r>
            <a:r>
              <a:rPr lang="en-US" sz="2800" b="1" dirty="0"/>
              <a:t>) are also commonly targeted by </a:t>
            </a:r>
            <a:r>
              <a:rPr lang="en-US" sz="2800" b="1" dirty="0" err="1"/>
              <a:t>CalFresh</a:t>
            </a:r>
            <a:r>
              <a:rPr lang="en-US" sz="2800" b="1" dirty="0"/>
              <a:t> Healthy Living programs.</a:t>
            </a:r>
          </a:p>
          <a:p>
            <a:pPr marL="285750" indent="-285750">
              <a:buFont typeface="Arial" panose="020B0604020202020204" pitchFamily="34" charset="0"/>
              <a:buChar char="•"/>
            </a:pPr>
            <a:r>
              <a:rPr lang="en-US" sz="2400" dirty="0"/>
              <a:t>In a typical year, at least 1 out of 10 sites with PSE interventions are early childcare (ECE) sites, and ECE sites host 1 out of every 10 individuals reached by direct education.</a:t>
            </a:r>
          </a:p>
          <a:p>
            <a:pPr marL="285750" indent="-285750">
              <a:buFont typeface="Arial" panose="020B0604020202020204" pitchFamily="34" charset="0"/>
              <a:buChar char="•"/>
            </a:pPr>
            <a:endParaRPr lang="en-US" sz="2000" dirty="0"/>
          </a:p>
          <a:p>
            <a:r>
              <a:rPr lang="en-US" sz="2800" b="1" dirty="0"/>
              <a:t>As a result of COVID, most youth programs closed statewide in March 2020.</a:t>
            </a:r>
          </a:p>
          <a:p>
            <a:pPr marL="285750" indent="-285750">
              <a:buFont typeface="Arial" panose="020B0604020202020204" pitchFamily="34" charset="0"/>
              <a:buChar char="•"/>
            </a:pPr>
            <a:r>
              <a:rPr lang="en-US" sz="2400" dirty="0"/>
              <a:t>Childcare was strictly limited, while before/after school programs closed.</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0870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CBD0-6DC9-4E56-B2FC-D1BCBC6F9D18}"/>
              </a:ext>
            </a:extLst>
          </p:cNvPr>
          <p:cNvSpPr>
            <a:spLocks noGrp="1"/>
          </p:cNvSpPr>
          <p:nvPr>
            <p:ph type="title"/>
          </p:nvPr>
        </p:nvSpPr>
        <p:spPr/>
        <p:txBody>
          <a:bodyPr/>
          <a:lstStyle/>
          <a:p>
            <a:r>
              <a:rPr lang="en-US" dirty="0"/>
              <a:t>Early Childcare (ECE) in 2020</a:t>
            </a:r>
          </a:p>
        </p:txBody>
      </p:sp>
      <p:sp>
        <p:nvSpPr>
          <p:cNvPr id="4" name="Text Placeholder 3">
            <a:extLst>
              <a:ext uri="{FF2B5EF4-FFF2-40B4-BE49-F238E27FC236}">
                <a16:creationId xmlns:a16="http://schemas.microsoft.com/office/drawing/2014/main" id="{E97B593C-DBAC-4DF9-9E35-8E41CF439EEC}"/>
              </a:ext>
            </a:extLst>
          </p:cNvPr>
          <p:cNvSpPr>
            <a:spLocks noGrp="1"/>
          </p:cNvSpPr>
          <p:nvPr>
            <p:ph type="body" sz="half" idx="2"/>
          </p:nvPr>
        </p:nvSpPr>
        <p:spPr/>
        <p:txBody>
          <a:bodyPr>
            <a:normAutofit/>
          </a:bodyPr>
          <a:lstStyle/>
          <a:p>
            <a:r>
              <a:rPr lang="en-US" dirty="0"/>
              <a:t>Overall number in 2020 (n):</a:t>
            </a:r>
          </a:p>
          <a:p>
            <a:r>
              <a:rPr lang="en-US" dirty="0">
                <a:sym typeface="Wingdings" panose="05000000000000000000" pitchFamily="2" charset="2"/>
              </a:rPr>
              <a:t> </a:t>
            </a:r>
            <a:r>
              <a:rPr lang="en-US" dirty="0"/>
              <a:t>ECE direct education</a:t>
            </a:r>
          </a:p>
          <a:p>
            <a:r>
              <a:rPr lang="en-US" dirty="0">
                <a:sym typeface="Wingdings" panose="05000000000000000000" pitchFamily="2" charset="2"/>
              </a:rPr>
              <a:t></a:t>
            </a:r>
            <a:r>
              <a:rPr lang="en-US" dirty="0"/>
              <a:t> ECE PSE efforts</a:t>
            </a:r>
          </a:p>
          <a:p>
            <a:endParaRPr lang="en-US" dirty="0"/>
          </a:p>
          <a:p>
            <a:r>
              <a:rPr lang="en-US" dirty="0"/>
              <a:t>As a share of all interventions in 2020 (%):</a:t>
            </a:r>
          </a:p>
          <a:p>
            <a:r>
              <a:rPr lang="en-US" dirty="0">
                <a:sym typeface="Wingdings" panose="05000000000000000000" pitchFamily="2" charset="2"/>
              </a:rPr>
              <a:t> </a:t>
            </a:r>
            <a:r>
              <a:rPr lang="en-US" dirty="0"/>
              <a:t>ECE direct education</a:t>
            </a:r>
          </a:p>
          <a:p>
            <a:r>
              <a:rPr lang="en-US" dirty="0">
                <a:sym typeface="Wingdings" panose="05000000000000000000" pitchFamily="2" charset="2"/>
              </a:rPr>
              <a:t></a:t>
            </a:r>
            <a:r>
              <a:rPr lang="en-US" dirty="0"/>
              <a:t> ECE PSE efforts</a:t>
            </a:r>
          </a:p>
        </p:txBody>
      </p:sp>
      <p:graphicFrame>
        <p:nvGraphicFramePr>
          <p:cNvPr id="10" name="Content Placeholder 9">
            <a:extLst>
              <a:ext uri="{FF2B5EF4-FFF2-40B4-BE49-F238E27FC236}">
                <a16:creationId xmlns:a16="http://schemas.microsoft.com/office/drawing/2014/main" id="{97528F48-CE46-4974-BB1E-7EBDF5B1C628}"/>
              </a:ext>
              <a:ext uri="{147F2762-F138-4A5C-976F-8EAC2B608ADB}">
                <a16:predDERef xmlns:a16="http://schemas.microsoft.com/office/drawing/2014/main" pred="{98864E8F-3B38-4033-8BF6-7C2CBE63C052}"/>
              </a:ext>
            </a:extLst>
          </p:cNvPr>
          <p:cNvGraphicFramePr>
            <a:graphicFrameLocks noGrp="1"/>
          </p:cNvGraphicFramePr>
          <p:nvPr>
            <p:ph idx="1"/>
            <p:extLst>
              <p:ext uri="{D42A27DB-BD31-4B8C-83A1-F6EECF244321}">
                <p14:modId xmlns:p14="http://schemas.microsoft.com/office/powerpoint/2010/main" val="1943885805"/>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BAFB880B-D218-4602-8275-98C189E770E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36738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group of people at an outdoor event&#10;&#10;Description automatically generated with medium confidence">
            <a:extLst>
              <a:ext uri="{FF2B5EF4-FFF2-40B4-BE49-F238E27FC236}">
                <a16:creationId xmlns:a16="http://schemas.microsoft.com/office/drawing/2014/main" id="{725433AE-D185-4B6D-8388-C47315C83E29}"/>
              </a:ext>
            </a:extLst>
          </p:cNvPr>
          <p:cNvPicPr>
            <a:picLocks noGrp="1" noChangeAspect="1"/>
          </p:cNvPicPr>
          <p:nvPr>
            <p:ph idx="4294967295"/>
          </p:nvPr>
        </p:nvPicPr>
        <p:blipFill rotWithShape="1">
          <a:blip r:embed="rId3" cstate="hqprint">
            <a:alphaModFix amt="15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12550C5-F0AE-4571-926D-6391A3B8FCF1}"/>
              </a:ext>
            </a:extLst>
          </p:cNvPr>
          <p:cNvSpPr txBox="1"/>
          <p:nvPr/>
        </p:nvSpPr>
        <p:spPr>
          <a:xfrm>
            <a:off x="1484416" y="719408"/>
            <a:ext cx="9334005" cy="5570756"/>
          </a:xfrm>
          <a:prstGeom prst="rect">
            <a:avLst/>
          </a:prstGeom>
          <a:noFill/>
        </p:spPr>
        <p:txBody>
          <a:bodyPr wrap="square" lIns="91440" tIns="45720" rIns="91440" bIns="45720" rtlCol="0" anchor="t">
            <a:spAutoFit/>
          </a:bodyPr>
          <a:lstStyle/>
          <a:p>
            <a:r>
              <a:rPr lang="en-US" sz="2800" b="1" dirty="0"/>
              <a:t>Food assistance sites (e.g., food banks and pantries) are a priority setting for PSE interventions and a common site of direct education for adults.</a:t>
            </a:r>
          </a:p>
          <a:p>
            <a:pPr marL="285750" indent="-285750">
              <a:buFont typeface="Arial" panose="020B0604020202020204" pitchFamily="34" charset="0"/>
              <a:buChar char="•"/>
            </a:pPr>
            <a:r>
              <a:rPr lang="en-US" sz="2400" dirty="0"/>
              <a:t>In a typical year, food assistance sites are the most common setting for direct education outside of schools, ECE, and before/after school (3-5% of all direct education).</a:t>
            </a:r>
          </a:p>
          <a:p>
            <a:pPr marL="285750" indent="-285750">
              <a:buFont typeface="Arial" panose="020B0604020202020204" pitchFamily="34" charset="0"/>
              <a:buChar char="•"/>
            </a:pPr>
            <a:endParaRPr lang="en-US" sz="2000" dirty="0"/>
          </a:p>
          <a:p>
            <a:r>
              <a:rPr lang="en-US" sz="2800" b="1" dirty="0"/>
              <a:t>As a result of COVID, food assistance was needed to meet increased needs while simultaneously challenged to find safe ways to reach clients.</a:t>
            </a:r>
          </a:p>
          <a:p>
            <a:pPr marL="285750" indent="-285750">
              <a:buFont typeface="Arial" panose="020B0604020202020204" pitchFamily="34" charset="0"/>
              <a:buChar char="•"/>
            </a:pPr>
            <a:r>
              <a:rPr lang="en-US" sz="2400" dirty="0"/>
              <a:t>Local health departments helped food assistance sites find “COVID-safe” food distribution methods</a:t>
            </a:r>
          </a:p>
          <a:p>
            <a:pPr marL="285750" indent="-285750">
              <a:buFont typeface="Arial" panose="020B0604020202020204" pitchFamily="34" charset="0"/>
              <a:buChar char="•"/>
            </a:pPr>
            <a:r>
              <a:rPr lang="en-US" sz="2400" dirty="0"/>
              <a:t>Food distribution was used as a novel mechanism to reach SNAP-Ed participants </a:t>
            </a:r>
          </a:p>
        </p:txBody>
      </p:sp>
    </p:spTree>
    <p:extLst>
      <p:ext uri="{BB962C8B-B14F-4D97-AF65-F5344CB8AC3E}">
        <p14:creationId xmlns:p14="http://schemas.microsoft.com/office/powerpoint/2010/main" val="239387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CBD0-6DC9-4E56-B2FC-D1BCBC6F9D18}"/>
              </a:ext>
            </a:extLst>
          </p:cNvPr>
          <p:cNvSpPr>
            <a:spLocks noGrp="1"/>
          </p:cNvSpPr>
          <p:nvPr>
            <p:ph type="title"/>
          </p:nvPr>
        </p:nvSpPr>
        <p:spPr/>
        <p:txBody>
          <a:bodyPr/>
          <a:lstStyle/>
          <a:p>
            <a:r>
              <a:rPr lang="en-US" dirty="0"/>
              <a:t>Food Assistance Sites in 2020</a:t>
            </a:r>
          </a:p>
        </p:txBody>
      </p:sp>
      <p:sp>
        <p:nvSpPr>
          <p:cNvPr id="4" name="Text Placeholder 3">
            <a:extLst>
              <a:ext uri="{FF2B5EF4-FFF2-40B4-BE49-F238E27FC236}">
                <a16:creationId xmlns:a16="http://schemas.microsoft.com/office/drawing/2014/main" id="{E97B593C-DBAC-4DF9-9E35-8E41CF439EEC}"/>
              </a:ext>
            </a:extLst>
          </p:cNvPr>
          <p:cNvSpPr>
            <a:spLocks noGrp="1"/>
          </p:cNvSpPr>
          <p:nvPr>
            <p:ph type="body" sz="half" idx="2"/>
          </p:nvPr>
        </p:nvSpPr>
        <p:spPr/>
        <p:txBody>
          <a:bodyPr>
            <a:normAutofit/>
          </a:bodyPr>
          <a:lstStyle/>
          <a:p>
            <a:r>
              <a:rPr lang="en-US" dirty="0"/>
              <a:t>Overall number in 2020 (n):</a:t>
            </a:r>
          </a:p>
          <a:p>
            <a:r>
              <a:rPr lang="en-US" dirty="0">
                <a:sym typeface="Wingdings" panose="05000000000000000000" pitchFamily="2" charset="2"/>
              </a:rPr>
              <a:t> </a:t>
            </a:r>
            <a:r>
              <a:rPr lang="en-US" dirty="0"/>
              <a:t>direct education</a:t>
            </a:r>
          </a:p>
          <a:p>
            <a:r>
              <a:rPr lang="en-US" dirty="0">
                <a:sym typeface="Wingdings" panose="05000000000000000000" pitchFamily="2" charset="2"/>
              </a:rPr>
              <a:t></a:t>
            </a:r>
            <a:r>
              <a:rPr lang="en-US" dirty="0"/>
              <a:t> PSE efforts</a:t>
            </a:r>
          </a:p>
          <a:p>
            <a:endParaRPr lang="en-US" dirty="0"/>
          </a:p>
          <a:p>
            <a:r>
              <a:rPr lang="en-US" dirty="0"/>
              <a:t>As a share of all interventions in 2020 (%):</a:t>
            </a:r>
          </a:p>
          <a:p>
            <a:r>
              <a:rPr lang="en-US" dirty="0">
                <a:sym typeface="Wingdings" panose="05000000000000000000" pitchFamily="2" charset="2"/>
              </a:rPr>
              <a:t> </a:t>
            </a:r>
            <a:r>
              <a:rPr lang="en-US" dirty="0"/>
              <a:t>direct education</a:t>
            </a:r>
          </a:p>
          <a:p>
            <a:r>
              <a:rPr lang="en-US" dirty="0">
                <a:sym typeface="Wingdings" panose="05000000000000000000" pitchFamily="2" charset="2"/>
              </a:rPr>
              <a:t></a:t>
            </a:r>
            <a:r>
              <a:rPr lang="en-US" dirty="0"/>
              <a:t> PSE efforts</a:t>
            </a:r>
          </a:p>
        </p:txBody>
      </p:sp>
      <p:pic>
        <p:nvPicPr>
          <p:cNvPr id="11" name="Picture 10">
            <a:extLst>
              <a:ext uri="{FF2B5EF4-FFF2-40B4-BE49-F238E27FC236}">
                <a16:creationId xmlns:a16="http://schemas.microsoft.com/office/drawing/2014/main" id="{BAFB880B-D218-4602-8275-98C189E770E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graphicFrame>
        <p:nvGraphicFramePr>
          <p:cNvPr id="8" name="Content Placeholder 7">
            <a:extLst>
              <a:ext uri="{FF2B5EF4-FFF2-40B4-BE49-F238E27FC236}">
                <a16:creationId xmlns:a16="http://schemas.microsoft.com/office/drawing/2014/main" id="{D9C0D9AD-E803-4C25-ACD0-D916CDA33D1D}"/>
              </a:ext>
              <a:ext uri="{147F2762-F138-4A5C-976F-8EAC2B608ADB}">
                <a16:predDERef xmlns:a16="http://schemas.microsoft.com/office/drawing/2014/main" pred="{98864E8F-3B38-4033-8BF6-7C2CBE63C052}"/>
              </a:ext>
            </a:extLst>
          </p:cNvPr>
          <p:cNvGraphicFramePr>
            <a:graphicFrameLocks noGrp="1"/>
          </p:cNvGraphicFramePr>
          <p:nvPr>
            <p:ph idx="1"/>
            <p:extLst>
              <p:ext uri="{D42A27DB-BD31-4B8C-83A1-F6EECF244321}">
                <p14:modId xmlns:p14="http://schemas.microsoft.com/office/powerpoint/2010/main" val="435710173"/>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398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6B4B977-7892-42E2-BD68-38480E45470A}"/>
              </a:ext>
            </a:extLst>
          </p:cNvPr>
          <p:cNvSpPr>
            <a:spLocks noGrp="1"/>
          </p:cNvSpPr>
          <p:nvPr>
            <p:ph type="title"/>
          </p:nvPr>
        </p:nvSpPr>
        <p:spPr>
          <a:xfrm>
            <a:off x="839788" y="712520"/>
            <a:ext cx="3435329" cy="1344880"/>
          </a:xfrm>
        </p:spPr>
        <p:txBody>
          <a:bodyPr>
            <a:normAutofit/>
          </a:bodyPr>
          <a:lstStyle/>
          <a:p>
            <a:r>
              <a:rPr lang="en-US" dirty="0"/>
              <a:t>Colusa County: Lunch to Grow Kits</a:t>
            </a:r>
          </a:p>
        </p:txBody>
      </p:sp>
      <p:sp>
        <p:nvSpPr>
          <p:cNvPr id="22" name="Content Placeholder 21">
            <a:extLst>
              <a:ext uri="{FF2B5EF4-FFF2-40B4-BE49-F238E27FC236}">
                <a16:creationId xmlns:a16="http://schemas.microsoft.com/office/drawing/2014/main" id="{F7F46375-DFF1-4D3C-A2B5-4428CD363852}"/>
              </a:ext>
            </a:extLst>
          </p:cNvPr>
          <p:cNvSpPr>
            <a:spLocks noGrp="1"/>
          </p:cNvSpPr>
          <p:nvPr>
            <p:ph idx="1"/>
          </p:nvPr>
        </p:nvSpPr>
        <p:spPr>
          <a:xfrm>
            <a:off x="4813676" y="712521"/>
            <a:ext cx="6541712" cy="5148530"/>
          </a:xfrm>
        </p:spPr>
        <p:txBody>
          <a:bodyPr/>
          <a:lstStyle/>
          <a:p>
            <a:r>
              <a:rPr lang="en-US" sz="2800" dirty="0"/>
              <a:t>Colusa County’s CFHL focuses on early childcare PSE and direct education, especially in gardens</a:t>
            </a:r>
          </a:p>
          <a:p>
            <a:r>
              <a:rPr lang="en-US" sz="2800" dirty="0"/>
              <a:t>COVID-19 prevented staff travel to sites, staff entering classrooms, and taste testing of produce</a:t>
            </a:r>
          </a:p>
          <a:p>
            <a:endParaRPr lang="en-US" dirty="0"/>
          </a:p>
        </p:txBody>
      </p:sp>
      <p:sp>
        <p:nvSpPr>
          <p:cNvPr id="23" name="Text Placeholder 22">
            <a:extLst>
              <a:ext uri="{FF2B5EF4-FFF2-40B4-BE49-F238E27FC236}">
                <a16:creationId xmlns:a16="http://schemas.microsoft.com/office/drawing/2014/main" id="{DB45B847-D55F-4055-8DBB-B45B67D329C7}"/>
              </a:ext>
            </a:extLst>
          </p:cNvPr>
          <p:cNvSpPr>
            <a:spLocks noGrp="1"/>
          </p:cNvSpPr>
          <p:nvPr>
            <p:ph type="body" sz="half" idx="2"/>
          </p:nvPr>
        </p:nvSpPr>
        <p:spPr/>
        <p:txBody>
          <a:bodyPr/>
          <a:lstStyle/>
          <a:p>
            <a:r>
              <a:rPr lang="en-US" dirty="0"/>
              <a:t> </a:t>
            </a:r>
          </a:p>
        </p:txBody>
      </p:sp>
      <p:pic>
        <p:nvPicPr>
          <p:cNvPr id="4" name="Picture 3">
            <a:extLst>
              <a:ext uri="{FF2B5EF4-FFF2-40B4-BE49-F238E27FC236}">
                <a16:creationId xmlns:a16="http://schemas.microsoft.com/office/drawing/2014/main" id="{3A41ABEE-8D3F-4532-807A-80A9796FAE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pic>
        <p:nvPicPr>
          <p:cNvPr id="6" name="Picture 2" descr="Text&#10;&#10;Description automatically generated">
            <a:extLst>
              <a:ext uri="{FF2B5EF4-FFF2-40B4-BE49-F238E27FC236}">
                <a16:creationId xmlns:a16="http://schemas.microsoft.com/office/drawing/2014/main" id="{05E7E16E-3C39-41CE-8F09-BFCD18AB8BA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39788" y="2255721"/>
            <a:ext cx="3393678" cy="3573761"/>
          </a:xfrm>
          <a:prstGeom prst="rect">
            <a:avLst/>
          </a:prstGeom>
        </p:spPr>
      </p:pic>
      <p:sp>
        <p:nvSpPr>
          <p:cNvPr id="8" name="TextBox 7">
            <a:extLst>
              <a:ext uri="{FF2B5EF4-FFF2-40B4-BE49-F238E27FC236}">
                <a16:creationId xmlns:a16="http://schemas.microsoft.com/office/drawing/2014/main" id="{80636B42-959D-493D-A93B-CE0AF4B4500C}"/>
              </a:ext>
            </a:extLst>
          </p:cNvPr>
          <p:cNvSpPr txBox="1"/>
          <p:nvPr/>
        </p:nvSpPr>
        <p:spPr>
          <a:xfrm>
            <a:off x="2615379" y="6310599"/>
            <a:ext cx="8954729" cy="461665"/>
          </a:xfrm>
          <a:prstGeom prst="rect">
            <a:avLst/>
          </a:prstGeom>
          <a:noFill/>
        </p:spPr>
        <p:txBody>
          <a:bodyPr wrap="square">
            <a:spAutoFit/>
          </a:bodyPr>
          <a:lstStyle/>
          <a:p>
            <a:pPr algn="r"/>
            <a:r>
              <a:rPr lang="en-US" sz="2400" b="1" dirty="0">
                <a:solidFill>
                  <a:schemeClr val="bg1"/>
                </a:solidFill>
                <a:effectLst/>
                <a:latin typeface="Calibri" panose="020F0502020204030204" pitchFamily="34" charset="0"/>
              </a:rPr>
              <a:t>Project led by the Center for Healthy Communities at CSU Chico</a:t>
            </a:r>
            <a:endParaRPr lang="en-US" sz="2400" b="1" dirty="0">
              <a:solidFill>
                <a:schemeClr val="bg1"/>
              </a:solidFill>
            </a:endParaRPr>
          </a:p>
        </p:txBody>
      </p:sp>
      <p:pic>
        <p:nvPicPr>
          <p:cNvPr id="24" name="Picture 3" descr="A picture containing text, grass, outdoor, blue&#10;&#10;Description automatically generated">
            <a:extLst>
              <a:ext uri="{FF2B5EF4-FFF2-40B4-BE49-F238E27FC236}">
                <a16:creationId xmlns:a16="http://schemas.microsoft.com/office/drawing/2014/main" id="{414E584D-F1F7-4F79-B9AC-E82D9F97627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964531" y="3424038"/>
            <a:ext cx="1822260" cy="2437013"/>
          </a:xfrm>
          <a:prstGeom prst="rect">
            <a:avLst/>
          </a:prstGeom>
        </p:spPr>
      </p:pic>
      <p:pic>
        <p:nvPicPr>
          <p:cNvPr id="26" name="Picture 25" descr="A picture containing plant, plastic&#10;&#10;Description automatically generated">
            <a:extLst>
              <a:ext uri="{FF2B5EF4-FFF2-40B4-BE49-F238E27FC236}">
                <a16:creationId xmlns:a16="http://schemas.microsoft.com/office/drawing/2014/main" id="{8D7159FB-71D9-4C7B-885C-ADDAC2D6DEB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5400000">
            <a:off x="6829616" y="3727204"/>
            <a:ext cx="2429678" cy="1822259"/>
          </a:xfrm>
          <a:prstGeom prst="rect">
            <a:avLst/>
          </a:prstGeom>
        </p:spPr>
      </p:pic>
      <p:pic>
        <p:nvPicPr>
          <p:cNvPr id="27" name="Picture 26" descr="A person digging in the dirt with a shovel&#10;&#10;Description automatically generated with low confidence">
            <a:extLst>
              <a:ext uri="{FF2B5EF4-FFF2-40B4-BE49-F238E27FC236}">
                <a16:creationId xmlns:a16="http://schemas.microsoft.com/office/drawing/2014/main" id="{0AB9C6CA-C98D-497E-A4A2-AAD1BC4D434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5400000">
            <a:off x="9014656" y="3735952"/>
            <a:ext cx="2429679" cy="1822260"/>
          </a:xfrm>
          <a:prstGeom prst="rect">
            <a:avLst/>
          </a:prstGeom>
        </p:spPr>
      </p:pic>
      <p:pic>
        <p:nvPicPr>
          <p:cNvPr id="36" name="Picture 35" descr="Logo, icon&#10;&#10;Description automatically generated">
            <a:extLst>
              <a:ext uri="{FF2B5EF4-FFF2-40B4-BE49-F238E27FC236}">
                <a16:creationId xmlns:a16="http://schemas.microsoft.com/office/drawing/2014/main" id="{287D225A-5907-479D-9141-64C6496FCEA2}"/>
              </a:ext>
            </a:extLst>
          </p:cNvPr>
          <p:cNvPicPr>
            <a:picLocks noChangeAspect="1"/>
          </p:cNvPicPr>
          <p:nvPr/>
        </p:nvPicPr>
        <p:blipFill>
          <a:blip r:embed="rId8"/>
          <a:stretch>
            <a:fillRect/>
          </a:stretch>
        </p:blipFill>
        <p:spPr>
          <a:xfrm>
            <a:off x="11539728" y="6218123"/>
            <a:ext cx="576072" cy="576072"/>
          </a:xfrm>
          <a:prstGeom prst="rect">
            <a:avLst/>
          </a:prstGeom>
        </p:spPr>
      </p:pic>
    </p:spTree>
    <p:extLst>
      <p:ext uri="{BB962C8B-B14F-4D97-AF65-F5344CB8AC3E}">
        <p14:creationId xmlns:p14="http://schemas.microsoft.com/office/powerpoint/2010/main" val="368091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E2446-D054-4064-BB00-1505A91E3B5B}"/>
              </a:ext>
            </a:extLst>
          </p:cNvPr>
          <p:cNvSpPr>
            <a:spLocks noGrp="1"/>
          </p:cNvSpPr>
          <p:nvPr>
            <p:ph type="title"/>
          </p:nvPr>
        </p:nvSpPr>
        <p:spPr>
          <a:xfrm>
            <a:off x="838201" y="345810"/>
            <a:ext cx="5120561" cy="1325563"/>
          </a:xfrm>
        </p:spPr>
        <p:txBody>
          <a:bodyPr>
            <a:normAutofit/>
          </a:bodyPr>
          <a:lstStyle/>
          <a:p>
            <a:r>
              <a:rPr lang="en-US" b="1"/>
              <a:t>Lunch to Grow Kit</a:t>
            </a:r>
            <a:endParaRPr lang="en-US" dirty="0"/>
          </a:p>
        </p:txBody>
      </p:sp>
      <p:sp>
        <p:nvSpPr>
          <p:cNvPr id="3" name="Content Placeholder 2">
            <a:extLst>
              <a:ext uri="{FF2B5EF4-FFF2-40B4-BE49-F238E27FC236}">
                <a16:creationId xmlns:a16="http://schemas.microsoft.com/office/drawing/2014/main" id="{EF9D5C0F-340D-48CE-A7A7-CA2AF2222A61}"/>
              </a:ext>
            </a:extLst>
          </p:cNvPr>
          <p:cNvSpPr>
            <a:spLocks noGrp="1"/>
          </p:cNvSpPr>
          <p:nvPr>
            <p:ph idx="1"/>
          </p:nvPr>
        </p:nvSpPr>
        <p:spPr>
          <a:xfrm>
            <a:off x="838201" y="1544595"/>
            <a:ext cx="5092194" cy="4632368"/>
          </a:xfrm>
        </p:spPr>
        <p:txBody>
          <a:bodyPr>
            <a:noAutofit/>
          </a:bodyPr>
          <a:lstStyle/>
          <a:p>
            <a:pPr marL="0" indent="0">
              <a:buNone/>
            </a:pPr>
            <a:r>
              <a:rPr lang="en-US" sz="2300" b="1" dirty="0"/>
              <a:t>Purpose:</a:t>
            </a:r>
          </a:p>
          <a:p>
            <a:r>
              <a:rPr lang="en" sz="2300" dirty="0">
                <a:ea typeface="+mn-lt"/>
                <a:cs typeface="+mn-lt"/>
              </a:rPr>
              <a:t>continue to highlight the Harvest of the Month program and continuing garden education at home</a:t>
            </a:r>
          </a:p>
          <a:p>
            <a:pPr>
              <a:spcBef>
                <a:spcPts val="600"/>
              </a:spcBef>
            </a:pPr>
            <a:r>
              <a:rPr lang="en" sz="2300" dirty="0">
                <a:ea typeface="+mn-lt"/>
                <a:cs typeface="+mn-lt"/>
              </a:rPr>
              <a:t>provide families with a fun, interactive activity during the pandemic</a:t>
            </a:r>
            <a:endParaRPr lang="en-US" sz="2300" dirty="0"/>
          </a:p>
          <a:p>
            <a:pPr marL="0" indent="0">
              <a:buNone/>
            </a:pPr>
            <a:r>
              <a:rPr lang="en-US" sz="2300" b="1" dirty="0"/>
              <a:t>Components:</a:t>
            </a:r>
          </a:p>
          <a:p>
            <a:pPr>
              <a:spcBef>
                <a:spcPts val="600"/>
              </a:spcBef>
            </a:pPr>
            <a:r>
              <a:rPr lang="en" sz="2300" dirty="0">
                <a:cs typeface="Calibri"/>
              </a:rPr>
              <a:t>Pot</a:t>
            </a:r>
          </a:p>
          <a:p>
            <a:pPr>
              <a:spcBef>
                <a:spcPts val="600"/>
              </a:spcBef>
            </a:pPr>
            <a:r>
              <a:rPr lang="en" sz="2300" dirty="0">
                <a:cs typeface="Calibri"/>
              </a:rPr>
              <a:t>Soil</a:t>
            </a:r>
          </a:p>
          <a:p>
            <a:pPr>
              <a:spcBef>
                <a:spcPts val="600"/>
              </a:spcBef>
            </a:pPr>
            <a:r>
              <a:rPr lang="en" sz="2300" dirty="0">
                <a:cs typeface="Calibri"/>
              </a:rPr>
              <a:t>Seeds</a:t>
            </a:r>
          </a:p>
          <a:p>
            <a:pPr>
              <a:spcBef>
                <a:spcPts val="600"/>
              </a:spcBef>
            </a:pPr>
            <a:r>
              <a:rPr lang="en" sz="2300" dirty="0">
                <a:cs typeface="Calibri"/>
              </a:rPr>
              <a:t>Planting instructions</a:t>
            </a:r>
          </a:p>
          <a:p>
            <a:pPr>
              <a:spcBef>
                <a:spcPts val="600"/>
              </a:spcBef>
            </a:pPr>
            <a:r>
              <a:rPr lang="en" sz="2300" dirty="0">
                <a:cs typeface="Calibri"/>
              </a:rPr>
              <a:t>Recipe</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9E6C5A7-DDE2-4353-BEA7-10ECFCD9609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2">
            <a:extLst>
              <a:ext uri="{FF2B5EF4-FFF2-40B4-BE49-F238E27FC236}">
                <a16:creationId xmlns:a16="http://schemas.microsoft.com/office/drawing/2014/main" id="{71E46276-C99D-451E-9D57-D6B4D3C1158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07428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BA1A-14F7-47AF-80DF-569FC2E64EF2}"/>
              </a:ext>
            </a:extLst>
          </p:cNvPr>
          <p:cNvSpPr>
            <a:spLocks noGrp="1"/>
          </p:cNvSpPr>
          <p:nvPr>
            <p:ph type="title"/>
          </p:nvPr>
        </p:nvSpPr>
        <p:spPr>
          <a:xfrm>
            <a:off x="838200" y="475014"/>
            <a:ext cx="10515600" cy="998329"/>
          </a:xfrm>
        </p:spPr>
        <p:txBody>
          <a:bodyPr/>
          <a:lstStyle/>
          <a:p>
            <a:r>
              <a:rPr lang="en-US" dirty="0"/>
              <a:t>Highlights of the Lunch to Grow Kits</a:t>
            </a:r>
          </a:p>
        </p:txBody>
      </p:sp>
      <p:sp>
        <p:nvSpPr>
          <p:cNvPr id="3" name="Content Placeholder 2">
            <a:extLst>
              <a:ext uri="{FF2B5EF4-FFF2-40B4-BE49-F238E27FC236}">
                <a16:creationId xmlns:a16="http://schemas.microsoft.com/office/drawing/2014/main" id="{F7DA0E6C-F387-444C-9D7A-AFD0FF341890}"/>
              </a:ext>
            </a:extLst>
          </p:cNvPr>
          <p:cNvSpPr>
            <a:spLocks noGrp="1"/>
          </p:cNvSpPr>
          <p:nvPr>
            <p:ph idx="1"/>
          </p:nvPr>
        </p:nvSpPr>
        <p:spPr>
          <a:xfrm>
            <a:off x="838200" y="1650670"/>
            <a:ext cx="7807036" cy="4064331"/>
          </a:xfrm>
        </p:spPr>
        <p:txBody>
          <a:bodyPr>
            <a:normAutofit fontScale="85000" lnSpcReduction="20000"/>
          </a:bodyPr>
          <a:lstStyle/>
          <a:p>
            <a:pPr>
              <a:lnSpc>
                <a:spcPct val="110000"/>
              </a:lnSpc>
            </a:pPr>
            <a:r>
              <a:rPr lang="en" sz="3200" dirty="0">
                <a:ea typeface="+mn-lt"/>
                <a:cs typeface="+mn-lt"/>
              </a:rPr>
              <a:t>3 Colusa County Office of Education (CCOE) food distribution sites</a:t>
            </a:r>
            <a:endParaRPr lang="en-US" sz="3200" dirty="0">
              <a:cs typeface="Calibri"/>
            </a:endParaRPr>
          </a:p>
          <a:p>
            <a:pPr>
              <a:lnSpc>
                <a:spcPct val="110000"/>
              </a:lnSpc>
            </a:pPr>
            <a:r>
              <a:rPr lang="en-US" dirty="0"/>
              <a:t>9 distribution events over 5 months </a:t>
            </a:r>
          </a:p>
          <a:p>
            <a:pPr>
              <a:lnSpc>
                <a:spcPct val="110000"/>
              </a:lnSpc>
            </a:pPr>
            <a:r>
              <a:rPr lang="en-US" dirty="0"/>
              <a:t>976 Colusa County Families reached</a:t>
            </a:r>
          </a:p>
          <a:p>
            <a:pPr>
              <a:lnSpc>
                <a:spcPct val="110000"/>
              </a:lnSpc>
            </a:pPr>
            <a:r>
              <a:rPr lang="en-US" sz="3200" dirty="0">
                <a:latin typeface="Arial"/>
                <a:cs typeface="Arial"/>
              </a:rPr>
              <a:t>Monthly Virtual Lessons to ECE Sites and Family Action Centers</a:t>
            </a:r>
          </a:p>
          <a:p>
            <a:pPr>
              <a:lnSpc>
                <a:spcPct val="110000"/>
              </a:lnSpc>
            </a:pPr>
            <a:r>
              <a:rPr lang="en-US" sz="3200" dirty="0">
                <a:latin typeface="Arial"/>
                <a:cs typeface="Arial"/>
              </a:rPr>
              <a:t>Stronger relationship with new and old partners</a:t>
            </a:r>
          </a:p>
          <a:p>
            <a:pPr>
              <a:lnSpc>
                <a:spcPct val="110000"/>
              </a:lnSpc>
            </a:pPr>
            <a:r>
              <a:rPr lang="en-US" sz="3200" dirty="0">
                <a:latin typeface="Arial"/>
                <a:cs typeface="Arial"/>
              </a:rPr>
              <a:t>Revived Colusa County Partners, Health and Nutrition Subcommittee</a:t>
            </a:r>
          </a:p>
          <a:p>
            <a:endParaRPr lang="en-US" dirty="0"/>
          </a:p>
          <a:p>
            <a:endParaRPr lang="en-US" dirty="0"/>
          </a:p>
        </p:txBody>
      </p:sp>
      <p:pic>
        <p:nvPicPr>
          <p:cNvPr id="4" name="Picture 10" descr="Diagram&#10;&#10;Description automatically generated">
            <a:extLst>
              <a:ext uri="{FF2B5EF4-FFF2-40B4-BE49-F238E27FC236}">
                <a16:creationId xmlns:a16="http://schemas.microsoft.com/office/drawing/2014/main" id="{E6F22B78-903D-4A39-862B-71D63A66667A}"/>
              </a:ext>
            </a:extLst>
          </p:cNvPr>
          <p:cNvPicPr>
            <a:picLocks noChangeAspect="1"/>
          </p:cNvPicPr>
          <p:nvPr/>
        </p:nvPicPr>
        <p:blipFill>
          <a:blip r:embed="rId3"/>
          <a:stretch>
            <a:fillRect/>
          </a:stretch>
        </p:blipFill>
        <p:spPr>
          <a:xfrm>
            <a:off x="8533712" y="1473343"/>
            <a:ext cx="2930622" cy="2937417"/>
          </a:xfrm>
          <a:prstGeom prst="rect">
            <a:avLst/>
          </a:prstGeom>
          <a:ln>
            <a:solidFill>
              <a:schemeClr val="accent2"/>
            </a:solidFill>
          </a:ln>
        </p:spPr>
      </p:pic>
      <p:pic>
        <p:nvPicPr>
          <p:cNvPr id="5" name="Picture 2" descr="Qr code&#10;&#10;Description automatically generated">
            <a:extLst>
              <a:ext uri="{FF2B5EF4-FFF2-40B4-BE49-F238E27FC236}">
                <a16:creationId xmlns:a16="http://schemas.microsoft.com/office/drawing/2014/main" id="{EBDAC4C1-F0AA-40EC-AFB9-D5221164EF21}"/>
              </a:ext>
            </a:extLst>
          </p:cNvPr>
          <p:cNvPicPr>
            <a:picLocks noChangeAspect="1"/>
          </p:cNvPicPr>
          <p:nvPr/>
        </p:nvPicPr>
        <p:blipFill>
          <a:blip r:embed="rId4"/>
          <a:stretch>
            <a:fillRect/>
          </a:stretch>
        </p:blipFill>
        <p:spPr>
          <a:xfrm>
            <a:off x="8627423" y="4617444"/>
            <a:ext cx="1371600" cy="1371600"/>
          </a:xfrm>
          <a:prstGeom prst="rect">
            <a:avLst/>
          </a:prstGeom>
        </p:spPr>
      </p:pic>
      <p:sp>
        <p:nvSpPr>
          <p:cNvPr id="6" name="TextBox 5">
            <a:extLst>
              <a:ext uri="{FF2B5EF4-FFF2-40B4-BE49-F238E27FC236}">
                <a16:creationId xmlns:a16="http://schemas.microsoft.com/office/drawing/2014/main" id="{B9AAE6EC-6D2B-465A-BB28-E45591F2FA87}"/>
              </a:ext>
            </a:extLst>
          </p:cNvPr>
          <p:cNvSpPr txBox="1"/>
          <p:nvPr/>
        </p:nvSpPr>
        <p:spPr>
          <a:xfrm>
            <a:off x="9999023" y="4966406"/>
            <a:ext cx="12444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t>QR Code</a:t>
            </a:r>
            <a:endParaRPr lang="en-US" sz="1050" dirty="0">
              <a:cs typeface="Calibri"/>
            </a:endParaRPr>
          </a:p>
          <a:p>
            <a:r>
              <a:rPr lang="en-US" sz="1050" dirty="0">
                <a:cs typeface="Calibri"/>
              </a:rPr>
              <a:t>@ColusaCountyPartnersforHealth Facebook page</a:t>
            </a:r>
          </a:p>
        </p:txBody>
      </p:sp>
      <p:pic>
        <p:nvPicPr>
          <p:cNvPr id="7" name="Picture 6">
            <a:extLst>
              <a:ext uri="{FF2B5EF4-FFF2-40B4-BE49-F238E27FC236}">
                <a16:creationId xmlns:a16="http://schemas.microsoft.com/office/drawing/2014/main" id="{9C4F71C8-A5C7-450A-A875-1F550BDCAF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232451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C1C28000-CBD6-4A9A-9CD6-BF90DF1615B9}"/>
              </a:ext>
            </a:extLst>
          </p:cNvPr>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dirty="0"/>
              <a:t>Our road map</a:t>
            </a:r>
          </a:p>
        </p:txBody>
      </p:sp>
      <p:pic>
        <p:nvPicPr>
          <p:cNvPr id="5" name="Content Placeholder 4" descr="Close up of pushpins on roadmap route">
            <a:extLst>
              <a:ext uri="{FF2B5EF4-FFF2-40B4-BE49-F238E27FC236}">
                <a16:creationId xmlns:a16="http://schemas.microsoft.com/office/drawing/2014/main" id="{5BB3F1D8-3638-4FF7-856E-CF61A3950105}"/>
              </a:ext>
            </a:extLst>
          </p:cNvPr>
          <p:cNvPicPr>
            <a:picLocks noGrp="1" noChangeAspect="1"/>
          </p:cNvPicPr>
          <p:nvPr>
            <p:ph sz="half" idx="4294967295"/>
          </p:nvPr>
        </p:nvPicPr>
        <p:blipFill rotWithShape="1">
          <a:blip r:embed="rId2" cstate="hqprint">
            <a:extLst>
              <a:ext uri="{28A0092B-C50C-407E-A947-70E740481C1C}">
                <a14:useLocalDpi xmlns:a14="http://schemas.microsoft.com/office/drawing/2010/main"/>
              </a:ext>
            </a:extLst>
          </a:blip>
          <a:srcRect/>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7" name="Content Placeholder 6">
            <a:extLst>
              <a:ext uri="{FF2B5EF4-FFF2-40B4-BE49-F238E27FC236}">
                <a16:creationId xmlns:a16="http://schemas.microsoft.com/office/drawing/2014/main" id="{2FBB4D98-C261-8E4A-BC8E-7E774167D87F}"/>
              </a:ext>
            </a:extLst>
          </p:cNvPr>
          <p:cNvSpPr>
            <a:spLocks noGrp="1"/>
          </p:cNvSpPr>
          <p:nvPr>
            <p:ph sz="half" idx="4294967295"/>
          </p:nvPr>
        </p:nvSpPr>
        <p:spPr>
          <a:xfrm>
            <a:off x="5197642" y="3703975"/>
            <a:ext cx="6352674" cy="2624636"/>
          </a:xfrm>
        </p:spPr>
        <p:txBody>
          <a:bodyPr vert="horz" lIns="91440" tIns="45720" rIns="91440" bIns="45720" rtlCol="0" anchor="ctr">
            <a:normAutofit/>
          </a:bodyPr>
          <a:lstStyle/>
          <a:p>
            <a:pPr indent="-274320">
              <a:buBlip>
                <a:blip r:embed="rId3">
                  <a:extLst>
                    <a:ext uri="{96DAC541-7B7A-43D3-8B79-37D633B846F1}">
                      <asvg:svgBlip xmlns:asvg="http://schemas.microsoft.com/office/drawing/2016/SVG/main" r:embed="rId4"/>
                    </a:ext>
                  </a:extLst>
                </a:blip>
              </a:buBlip>
            </a:pPr>
            <a:r>
              <a:rPr lang="en-US" sz="2400" dirty="0"/>
              <a:t>Background and Data Collection</a:t>
            </a:r>
          </a:p>
          <a:p>
            <a:pPr indent="-274320">
              <a:buBlip>
                <a:blip r:embed="rId3">
                  <a:extLst>
                    <a:ext uri="{96DAC541-7B7A-43D3-8B79-37D633B846F1}">
                      <asvg:svgBlip xmlns:asvg="http://schemas.microsoft.com/office/drawing/2016/SVG/main" r:embed="rId4"/>
                    </a:ext>
                  </a:extLst>
                </a:blip>
              </a:buBlip>
            </a:pPr>
            <a:r>
              <a:rPr lang="en-US" sz="2400" dirty="0"/>
              <a:t>COVID-19 impact findings</a:t>
            </a:r>
          </a:p>
          <a:p>
            <a:pPr indent="-274320">
              <a:buBlip>
                <a:blip r:embed="rId3">
                  <a:extLst>
                    <a:ext uri="{96DAC541-7B7A-43D3-8B79-37D633B846F1}">
                      <asvg:svgBlip xmlns:asvg="http://schemas.microsoft.com/office/drawing/2016/SVG/main" r:embed="rId4"/>
                    </a:ext>
                  </a:extLst>
                </a:blip>
              </a:buBlip>
            </a:pPr>
            <a:r>
              <a:rPr lang="en-US" sz="2400" dirty="0"/>
              <a:t>Example from Colusa County, CA</a:t>
            </a:r>
          </a:p>
          <a:p>
            <a:pPr indent="-274320">
              <a:buBlip>
                <a:blip r:embed="rId3">
                  <a:extLst>
                    <a:ext uri="{96DAC541-7B7A-43D3-8B79-37D633B846F1}">
                      <asvg:svgBlip xmlns:asvg="http://schemas.microsoft.com/office/drawing/2016/SVG/main" r:embed="rId4"/>
                    </a:ext>
                  </a:extLst>
                </a:blip>
              </a:buBlip>
            </a:pPr>
            <a:r>
              <a:rPr lang="en-US" sz="2400" dirty="0"/>
              <a:t>Discussion and Next Steps</a:t>
            </a:r>
          </a:p>
          <a:p>
            <a:pPr lvl="2"/>
            <a:endParaRPr lang="en-US" sz="2400" dirty="0"/>
          </a:p>
        </p:txBody>
      </p:sp>
    </p:spTree>
    <p:extLst>
      <p:ext uri="{BB962C8B-B14F-4D97-AF65-F5344CB8AC3E}">
        <p14:creationId xmlns:p14="http://schemas.microsoft.com/office/powerpoint/2010/main" val="42227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7154-6D5C-487A-A8BA-CDEA4B0CB1FB}"/>
              </a:ext>
            </a:extLst>
          </p:cNvPr>
          <p:cNvSpPr>
            <a:spLocks noGrp="1"/>
          </p:cNvSpPr>
          <p:nvPr>
            <p:ph type="title"/>
          </p:nvPr>
        </p:nvSpPr>
        <p:spPr>
          <a:xfrm>
            <a:off x="464025" y="557189"/>
            <a:ext cx="3739676" cy="5567891"/>
          </a:xfrm>
        </p:spPr>
        <p:txBody>
          <a:bodyPr>
            <a:normAutofit/>
          </a:bodyPr>
          <a:lstStyle/>
          <a:p>
            <a:r>
              <a:rPr lang="en-US" sz="3600"/>
              <a:t>Building on COVID Strengths</a:t>
            </a:r>
          </a:p>
        </p:txBody>
      </p:sp>
      <p:graphicFrame>
        <p:nvGraphicFramePr>
          <p:cNvPr id="20" name="Text Placeholder 3">
            <a:extLst>
              <a:ext uri="{FF2B5EF4-FFF2-40B4-BE49-F238E27FC236}">
                <a16:creationId xmlns:a16="http://schemas.microsoft.com/office/drawing/2014/main" id="{12D80104-D0A8-4998-935B-EF962D1D03E5}"/>
              </a:ext>
            </a:extLst>
          </p:cNvPr>
          <p:cNvGraphicFramePr>
            <a:graphicFrameLocks noGrp="1"/>
          </p:cNvGraphicFramePr>
          <p:nvPr>
            <p:ph idx="1"/>
          </p:nvPr>
        </p:nvGraphicFramePr>
        <p:xfrm>
          <a:off x="3657600" y="557188"/>
          <a:ext cx="7699248" cy="5567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2B0D5F0-39B4-40B1-AE20-A3B5667AE8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199630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48A9A2-951E-41FB-A6E8-FCE6497FD208}"/>
              </a:ext>
            </a:extLst>
          </p:cNvPr>
          <p:cNvSpPr txBox="1">
            <a:spLocks/>
          </p:cNvSpPr>
          <p:nvPr/>
        </p:nvSpPr>
        <p:spPr>
          <a:xfrm>
            <a:off x="464024" y="557189"/>
            <a:ext cx="4476466" cy="5567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3600"/>
              <a:t>Recommendations for crisis preparedness and response</a:t>
            </a:r>
          </a:p>
        </p:txBody>
      </p:sp>
      <p:graphicFrame>
        <p:nvGraphicFramePr>
          <p:cNvPr id="9" name="Text Placeholder 3">
            <a:extLst>
              <a:ext uri="{FF2B5EF4-FFF2-40B4-BE49-F238E27FC236}">
                <a16:creationId xmlns:a16="http://schemas.microsoft.com/office/drawing/2014/main" id="{2E4B5155-09B9-47C8-A84C-B618CB7CB5A2}"/>
              </a:ext>
            </a:extLst>
          </p:cNvPr>
          <p:cNvGraphicFramePr>
            <a:graphicFrameLocks/>
          </p:cNvGraphicFramePr>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E6FAF016-DC80-42FB-BC64-1086A8A0993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278461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DF7B-C087-433D-90E7-DD08684E32AC}"/>
              </a:ext>
            </a:extLst>
          </p:cNvPr>
          <p:cNvSpPr>
            <a:spLocks noGrp="1"/>
          </p:cNvSpPr>
          <p:nvPr>
            <p:ph type="title" idx="4294967295"/>
          </p:nvPr>
        </p:nvSpPr>
        <p:spPr>
          <a:xfrm>
            <a:off x="788669" y="1395412"/>
            <a:ext cx="9602239" cy="4067175"/>
          </a:xfrm>
        </p:spPr>
        <p:txBody>
          <a:bodyPr>
            <a:normAutofit fontScale="90000"/>
          </a:bodyPr>
          <a:lstStyle/>
          <a:p>
            <a:pPr>
              <a:spcBef>
                <a:spcPts val="1200"/>
              </a:spcBef>
              <a:spcAft>
                <a:spcPts val="600"/>
              </a:spcAft>
            </a:pPr>
            <a:r>
              <a:rPr lang="en-US" sz="4000" dirty="0"/>
              <a:t>Thank you!</a:t>
            </a:r>
            <a:br>
              <a:rPr lang="en-US" sz="3600" dirty="0"/>
            </a:br>
            <a:br>
              <a:rPr lang="en-US" sz="2000" dirty="0"/>
            </a:br>
            <a:r>
              <a:rPr lang="en-US" sz="3100" dirty="0"/>
              <a:t>Co-authors:</a:t>
            </a:r>
            <a:br>
              <a:rPr lang="en-US" sz="3100" dirty="0">
                <a:solidFill>
                  <a:srgbClr val="0070C0"/>
                </a:solidFill>
              </a:rPr>
            </a:br>
            <a:r>
              <a:rPr lang="en-US" sz="3100" dirty="0">
                <a:solidFill>
                  <a:schemeClr val="accent1"/>
                </a:solidFill>
              </a:rPr>
              <a:t>Janice Kao, MPH</a:t>
            </a:r>
            <a:br>
              <a:rPr lang="en-US" sz="3100" dirty="0">
                <a:solidFill>
                  <a:schemeClr val="accent1"/>
                </a:solidFill>
              </a:rPr>
            </a:br>
            <a:r>
              <a:rPr lang="en-US" sz="3100" dirty="0">
                <a:solidFill>
                  <a:schemeClr val="accent1"/>
                </a:solidFill>
              </a:rPr>
              <a:t>Christina Becker</a:t>
            </a:r>
            <a:br>
              <a:rPr lang="en-US" sz="3100" dirty="0">
                <a:solidFill>
                  <a:schemeClr val="accent1"/>
                </a:solidFill>
              </a:rPr>
            </a:br>
            <a:r>
              <a:rPr lang="en-US" sz="3100" dirty="0">
                <a:solidFill>
                  <a:schemeClr val="accent1"/>
                </a:solidFill>
              </a:rPr>
              <a:t>Evan Talmage</a:t>
            </a:r>
            <a:br>
              <a:rPr lang="en-US" sz="3100" dirty="0">
                <a:solidFill>
                  <a:schemeClr val="accent1"/>
                </a:solidFill>
              </a:rPr>
            </a:br>
            <a:r>
              <a:rPr lang="en-US" sz="3100" dirty="0">
                <a:solidFill>
                  <a:schemeClr val="accent1"/>
                </a:solidFill>
              </a:rPr>
              <a:t>Gail Woodward-Lopez, MPH, RD</a:t>
            </a:r>
            <a:br>
              <a:rPr lang="en-US" sz="3100" dirty="0">
                <a:solidFill>
                  <a:schemeClr val="accent1"/>
                </a:solidFill>
              </a:rPr>
            </a:br>
            <a:br>
              <a:rPr lang="en-US" sz="1600" dirty="0">
                <a:solidFill>
                  <a:schemeClr val="accent1"/>
                </a:solidFill>
              </a:rPr>
            </a:br>
            <a:r>
              <a:rPr lang="en-US" sz="3100" dirty="0"/>
              <a:t>Example shared from:</a:t>
            </a:r>
            <a:br>
              <a:rPr lang="en-US" sz="3100" dirty="0">
                <a:solidFill>
                  <a:schemeClr val="accent1"/>
                </a:solidFill>
              </a:rPr>
            </a:br>
            <a:r>
              <a:rPr lang="en-US" sz="3100" dirty="0">
                <a:solidFill>
                  <a:schemeClr val="accent1"/>
                </a:solidFill>
              </a:rPr>
              <a:t>The Center for Healthy Communities at CSU Chico</a:t>
            </a:r>
            <a:endParaRPr lang="en-US" sz="3600" dirty="0">
              <a:solidFill>
                <a:schemeClr val="accent1"/>
              </a:solidFill>
            </a:endParaRPr>
          </a:p>
        </p:txBody>
      </p:sp>
      <p:sp>
        <p:nvSpPr>
          <p:cNvPr id="3" name="TextBox 2">
            <a:extLst>
              <a:ext uri="{FF2B5EF4-FFF2-40B4-BE49-F238E27FC236}">
                <a16:creationId xmlns:a16="http://schemas.microsoft.com/office/drawing/2014/main" id="{CC50AADD-B6A6-4F3E-8BCF-2B42C5A8D40A}"/>
              </a:ext>
            </a:extLst>
          </p:cNvPr>
          <p:cNvSpPr txBox="1"/>
          <p:nvPr/>
        </p:nvSpPr>
        <p:spPr>
          <a:xfrm>
            <a:off x="2400300" y="6308209"/>
            <a:ext cx="9235440" cy="369332"/>
          </a:xfrm>
          <a:prstGeom prst="rect">
            <a:avLst/>
          </a:prstGeom>
          <a:noFill/>
        </p:spPr>
        <p:txBody>
          <a:bodyPr wrap="square" rtlCol="0">
            <a:spAutoFit/>
          </a:bodyPr>
          <a:lstStyle/>
          <a:p>
            <a:r>
              <a:rPr lang="en-US" dirty="0"/>
              <a:t>This material was funded by USDA’s Supplemental Nutrition Assistance Program - SNAP.</a:t>
            </a:r>
          </a:p>
        </p:txBody>
      </p:sp>
      <p:pic>
        <p:nvPicPr>
          <p:cNvPr id="4" name="Picture 3">
            <a:extLst>
              <a:ext uri="{FF2B5EF4-FFF2-40B4-BE49-F238E27FC236}">
                <a16:creationId xmlns:a16="http://schemas.microsoft.com/office/drawing/2014/main" id="{2B2078FA-BD23-45C8-BB7C-F404C451F6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pic>
        <p:nvPicPr>
          <p:cNvPr id="7" name="Picture 2" descr="Logo, company name&#10;&#10;Description automatically generated">
            <a:extLst>
              <a:ext uri="{FF2B5EF4-FFF2-40B4-BE49-F238E27FC236}">
                <a16:creationId xmlns:a16="http://schemas.microsoft.com/office/drawing/2014/main" id="{9958FD4A-2ABD-402D-B1B9-E1CC77F5767D}"/>
              </a:ext>
            </a:extLst>
          </p:cNvPr>
          <p:cNvPicPr>
            <a:picLocks noChangeAspect="1"/>
          </p:cNvPicPr>
          <p:nvPr/>
        </p:nvPicPr>
        <p:blipFill>
          <a:blip r:embed="rId4"/>
          <a:stretch>
            <a:fillRect/>
          </a:stretch>
        </p:blipFill>
        <p:spPr>
          <a:xfrm>
            <a:off x="9354065" y="3587000"/>
            <a:ext cx="1749075" cy="171750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83A2ABDA-B0E2-40EF-9437-31BBC635573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869859" y="2075385"/>
            <a:ext cx="7533471" cy="1353533"/>
          </a:xfrm>
          <a:prstGeom prst="rect">
            <a:avLst/>
          </a:prstGeom>
        </p:spPr>
      </p:pic>
    </p:spTree>
    <p:extLst>
      <p:ext uri="{BB962C8B-B14F-4D97-AF65-F5344CB8AC3E}">
        <p14:creationId xmlns:p14="http://schemas.microsoft.com/office/powerpoint/2010/main" val="312418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0FA0B2-4528-4DAE-B5DD-E8DCA3946B3C}"/>
              </a:ext>
            </a:extLst>
          </p:cNvPr>
          <p:cNvGrpSpPr>
            <a:grpSpLocks noChangeAspect="1"/>
          </p:cNvGrpSpPr>
          <p:nvPr/>
        </p:nvGrpSpPr>
        <p:grpSpPr>
          <a:xfrm>
            <a:off x="3298137" y="2697480"/>
            <a:ext cx="6586329" cy="1200329"/>
            <a:chOff x="1807792" y="2632947"/>
            <a:chExt cx="6101135" cy="984792"/>
          </a:xfrm>
        </p:grpSpPr>
        <p:sp>
          <p:nvSpPr>
            <p:cNvPr id="2" name="TextBox 1">
              <a:extLst>
                <a:ext uri="{FF2B5EF4-FFF2-40B4-BE49-F238E27FC236}">
                  <a16:creationId xmlns:a16="http://schemas.microsoft.com/office/drawing/2014/main" id="{172F043A-668C-46FB-9356-6D6EFFFF250E}"/>
                </a:ext>
              </a:extLst>
            </p:cNvPr>
            <p:cNvSpPr txBox="1"/>
            <p:nvPr/>
          </p:nvSpPr>
          <p:spPr>
            <a:xfrm>
              <a:off x="2941320" y="2632947"/>
              <a:ext cx="4967607" cy="984792"/>
            </a:xfrm>
            <a:prstGeom prst="rect">
              <a:avLst/>
            </a:prstGeom>
            <a:noFill/>
          </p:spPr>
          <p:txBody>
            <a:bodyPr wrap="square" rtlCol="0">
              <a:spAutoFit/>
            </a:bodyPr>
            <a:lstStyle/>
            <a:p>
              <a:r>
                <a:rPr lang="en-US" sz="3600" dirty="0">
                  <a:solidFill>
                    <a:schemeClr val="accent1"/>
                  </a:solidFill>
                </a:rPr>
                <a:t>Questions? Email me! </a:t>
              </a:r>
              <a:r>
                <a:rPr lang="en-US" sz="3600" dirty="0">
                  <a:solidFill>
                    <a:srgbClr val="0070C0"/>
                  </a:solidFill>
                  <a:hlinkClick r:id="rId3"/>
                </a:rPr>
                <a:t>cdrider@ucanr.edu</a:t>
              </a:r>
              <a:r>
                <a:rPr lang="en-US" sz="3600" dirty="0">
                  <a:solidFill>
                    <a:srgbClr val="0070C0"/>
                  </a:solidFill>
                </a:rPr>
                <a:t> </a:t>
              </a:r>
            </a:p>
          </p:txBody>
        </p:sp>
        <p:pic>
          <p:nvPicPr>
            <p:cNvPr id="6" name="Graphic 5" descr="Open envelope">
              <a:extLst>
                <a:ext uri="{FF2B5EF4-FFF2-40B4-BE49-F238E27FC236}">
                  <a16:creationId xmlns:a16="http://schemas.microsoft.com/office/drawing/2014/main" id="{ADE6BE7D-4AB9-4F60-B393-70C0FA84712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07792" y="2632947"/>
              <a:ext cx="914400" cy="914400"/>
            </a:xfrm>
            <a:prstGeom prst="rect">
              <a:avLst/>
            </a:prstGeom>
          </p:spPr>
        </p:pic>
      </p:grpSp>
      <p:pic>
        <p:nvPicPr>
          <p:cNvPr id="5" name="Picture 4">
            <a:extLst>
              <a:ext uri="{FF2B5EF4-FFF2-40B4-BE49-F238E27FC236}">
                <a16:creationId xmlns:a16="http://schemas.microsoft.com/office/drawing/2014/main" id="{15D651D5-08F7-495B-B344-B27305F4BD9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283079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0307047-AF58-4F94-9DEF-2216B89B2E5F}"/>
              </a:ext>
            </a:extLst>
          </p:cNvPr>
          <p:cNvSpPr>
            <a:spLocks noGrp="1"/>
          </p:cNvSpPr>
          <p:nvPr>
            <p:ph idx="1"/>
          </p:nvPr>
        </p:nvSpPr>
        <p:spPr>
          <a:xfrm>
            <a:off x="582930" y="1732547"/>
            <a:ext cx="3868754" cy="4370141"/>
          </a:xfrm>
        </p:spPr>
        <p:txBody>
          <a:bodyPr>
            <a:normAutofit/>
          </a:bodyPr>
          <a:lstStyle/>
          <a:p>
            <a:pPr marL="0" indent="0">
              <a:buNone/>
            </a:pPr>
            <a:r>
              <a:rPr lang="en-US" sz="2200" dirty="0"/>
              <a:t>Low-income individuals have been disproportionately impacted by COVID-19:</a:t>
            </a:r>
          </a:p>
          <a:p>
            <a:r>
              <a:rPr lang="en-US" sz="2200" dirty="0"/>
              <a:t>higher rates of COVID infection </a:t>
            </a:r>
          </a:p>
          <a:p>
            <a:r>
              <a:rPr lang="en-US" sz="2200" dirty="0"/>
              <a:t>more severe disease</a:t>
            </a:r>
          </a:p>
          <a:p>
            <a:r>
              <a:rPr lang="en-US" sz="2200" dirty="0"/>
              <a:t>greater financial hardship</a:t>
            </a:r>
          </a:p>
          <a:p>
            <a:r>
              <a:rPr lang="en-US" sz="2200" dirty="0"/>
              <a:t>increased food insecurity </a:t>
            </a:r>
          </a:p>
        </p:txBody>
      </p:sp>
      <p:pic>
        <p:nvPicPr>
          <p:cNvPr id="4" name="Picture 3">
            <a:extLst>
              <a:ext uri="{FF2B5EF4-FFF2-40B4-BE49-F238E27FC236}">
                <a16:creationId xmlns:a16="http://schemas.microsoft.com/office/drawing/2014/main" id="{A9026F30-2EB7-4279-B27E-E0D9828DFC1C}"/>
              </a:ext>
            </a:extLst>
          </p:cNvPr>
          <p:cNvPicPr>
            <a:picLocks noChangeAspect="1"/>
          </p:cNvPicPr>
          <p:nvPr/>
        </p:nvPicPr>
        <p:blipFill>
          <a:blip r:embed="rId3"/>
          <a:stretch>
            <a:fillRect/>
          </a:stretch>
        </p:blipFill>
        <p:spPr>
          <a:xfrm>
            <a:off x="5749075" y="192304"/>
            <a:ext cx="5653438" cy="6371334"/>
          </a:xfrm>
          <a:prstGeom prst="rect">
            <a:avLst/>
          </a:prstGeom>
        </p:spPr>
      </p:pic>
    </p:spTree>
    <p:extLst>
      <p:ext uri="{BB962C8B-B14F-4D97-AF65-F5344CB8AC3E}">
        <p14:creationId xmlns:p14="http://schemas.microsoft.com/office/powerpoint/2010/main" val="102763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8" descr="A close up of food on a table&#10;&#10;Description automatically generated">
            <a:extLst>
              <a:ext uri="{FF2B5EF4-FFF2-40B4-BE49-F238E27FC236}">
                <a16:creationId xmlns:a16="http://schemas.microsoft.com/office/drawing/2014/main" id="{E42F8337-F0DA-4082-999C-3E121A47A855}"/>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l="23151" r="21846" b="-1"/>
          <a:stretch/>
        </p:blipFill>
        <p:spPr>
          <a:xfrm>
            <a:off x="2084460" y="1102103"/>
            <a:ext cx="3559258" cy="4319497"/>
          </a:xfrm>
          <a:prstGeom prst="rect">
            <a:avLst/>
          </a:prstGeom>
        </p:spPr>
      </p:pic>
      <p:sp>
        <p:nvSpPr>
          <p:cNvPr id="4" name="Content Placeholder 2">
            <a:extLst>
              <a:ext uri="{FF2B5EF4-FFF2-40B4-BE49-F238E27FC236}">
                <a16:creationId xmlns:a16="http://schemas.microsoft.com/office/drawing/2014/main" id="{877C925C-CB45-42B0-9C8E-848FBD3ED7AE}"/>
              </a:ext>
            </a:extLst>
          </p:cNvPr>
          <p:cNvSpPr txBox="1">
            <a:spLocks/>
          </p:cNvSpPr>
          <p:nvPr/>
        </p:nvSpPr>
        <p:spPr>
          <a:xfrm>
            <a:off x="5746044" y="1102102"/>
            <a:ext cx="4495236" cy="465861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400" b="1" dirty="0"/>
              <a:t>California’s </a:t>
            </a:r>
            <a:r>
              <a:rPr lang="en-US" sz="3400" b="1" dirty="0" err="1"/>
              <a:t>CalFresh</a:t>
            </a:r>
            <a:r>
              <a:rPr lang="en-US" sz="3400" b="1" dirty="0"/>
              <a:t> Healthy Living Program (SNAP-Ed) </a:t>
            </a:r>
          </a:p>
          <a:p>
            <a:pPr>
              <a:lnSpc>
                <a:spcPct val="120000"/>
              </a:lnSpc>
            </a:pPr>
            <a:r>
              <a:rPr lang="en-US" sz="3000" dirty="0"/>
              <a:t>Four State Implementing Agencies</a:t>
            </a:r>
          </a:p>
          <a:p>
            <a:pPr>
              <a:lnSpc>
                <a:spcPct val="120000"/>
              </a:lnSpc>
            </a:pPr>
            <a:r>
              <a:rPr lang="en-US" sz="3000" dirty="0"/>
              <a:t>Provide information and support for healthy eating and physical activity to low-income Californians</a:t>
            </a:r>
          </a:p>
          <a:p>
            <a:pPr>
              <a:lnSpc>
                <a:spcPct val="120000"/>
              </a:lnSpc>
            </a:pPr>
            <a:r>
              <a:rPr lang="en-US" sz="3000" dirty="0"/>
              <a:t>Network of local health departments, volunteers, non-profits, area agencies on aging, and other local partners</a:t>
            </a:r>
          </a:p>
        </p:txBody>
      </p:sp>
      <p:pic>
        <p:nvPicPr>
          <p:cNvPr id="5" name="Picture 4">
            <a:extLst>
              <a:ext uri="{FF2B5EF4-FFF2-40B4-BE49-F238E27FC236}">
                <a16:creationId xmlns:a16="http://schemas.microsoft.com/office/drawing/2014/main" id="{B4BA0824-1944-4D2E-A35A-EADDDCF9941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292627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map&#10;&#10;Description automatically generated">
            <a:extLst>
              <a:ext uri="{FF2B5EF4-FFF2-40B4-BE49-F238E27FC236}">
                <a16:creationId xmlns:a16="http://schemas.microsoft.com/office/drawing/2014/main" id="{C139AB11-52D3-4F74-96B3-BEA84F9EE3F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573"/>
          <a:stretch/>
        </p:blipFill>
        <p:spPr>
          <a:xfrm>
            <a:off x="1786759" y="1051034"/>
            <a:ext cx="5868684" cy="5303520"/>
          </a:xfrm>
          <a:prstGeom prst="rect">
            <a:avLst/>
          </a:prstGeom>
        </p:spPr>
      </p:pic>
      <p:pic>
        <p:nvPicPr>
          <p:cNvPr id="7" name="Picture 6">
            <a:extLst>
              <a:ext uri="{FF2B5EF4-FFF2-40B4-BE49-F238E27FC236}">
                <a16:creationId xmlns:a16="http://schemas.microsoft.com/office/drawing/2014/main" id="{80364C0A-C0DE-4BAD-A9E2-FBAF211AE4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5443" y="3429001"/>
            <a:ext cx="1691408" cy="1416272"/>
          </a:xfrm>
          <a:prstGeom prst="rect">
            <a:avLst/>
          </a:prstGeom>
        </p:spPr>
      </p:pic>
      <p:sp>
        <p:nvSpPr>
          <p:cNvPr id="12" name="Title 1">
            <a:extLst>
              <a:ext uri="{FF2B5EF4-FFF2-40B4-BE49-F238E27FC236}">
                <a16:creationId xmlns:a16="http://schemas.microsoft.com/office/drawing/2014/main" id="{1F1382D1-9272-4C44-B45E-CEF88ED5CB20}"/>
              </a:ext>
            </a:extLst>
          </p:cNvPr>
          <p:cNvSpPr txBox="1">
            <a:spLocks/>
          </p:cNvSpPr>
          <p:nvPr/>
        </p:nvSpPr>
        <p:spPr>
          <a:xfrm>
            <a:off x="5792109" y="727587"/>
            <a:ext cx="4463822" cy="2701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California Department of Public Health </a:t>
            </a:r>
            <a:r>
              <a:rPr lang="en-US" sz="2400" dirty="0" err="1"/>
              <a:t>CalFresh</a:t>
            </a:r>
            <a:r>
              <a:rPr lang="en-US" sz="2400" dirty="0"/>
              <a:t> Healthy Living: </a:t>
            </a:r>
          </a:p>
          <a:p>
            <a:r>
              <a:rPr lang="en-US" sz="2400" dirty="0"/>
              <a:t>-60 local health departments</a:t>
            </a:r>
          </a:p>
          <a:p>
            <a:r>
              <a:rPr lang="en-US" sz="2400" dirty="0"/>
              <a:t>-57 of 58 California counties</a:t>
            </a:r>
          </a:p>
          <a:p>
            <a:r>
              <a:rPr lang="en-US" sz="2400" dirty="0"/>
              <a:t>-3 city health departments</a:t>
            </a:r>
          </a:p>
        </p:txBody>
      </p:sp>
      <p:pic>
        <p:nvPicPr>
          <p:cNvPr id="5" name="Picture 4">
            <a:extLst>
              <a:ext uri="{FF2B5EF4-FFF2-40B4-BE49-F238E27FC236}">
                <a16:creationId xmlns:a16="http://schemas.microsoft.com/office/drawing/2014/main" id="{81AE3C8F-6139-4F05-9B23-DCFCF990E9D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263857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8239E9-6B58-4360-AC74-B5A2B7D0E9AF}"/>
              </a:ext>
            </a:extLst>
          </p:cNvPr>
          <p:cNvSpPr>
            <a:spLocks noGrp="1"/>
          </p:cNvSpPr>
          <p:nvPr>
            <p:ph sz="half" idx="1"/>
          </p:nvPr>
        </p:nvSpPr>
        <p:spPr>
          <a:xfrm>
            <a:off x="838199" y="1771650"/>
            <a:ext cx="5266765" cy="3997138"/>
          </a:xfrm>
        </p:spPr>
        <p:txBody>
          <a:bodyPr>
            <a:normAutofit/>
          </a:bodyPr>
          <a:lstStyle/>
          <a:p>
            <a:pPr marL="0" indent="0">
              <a:buNone/>
            </a:pPr>
            <a:r>
              <a:rPr lang="en-US" sz="2800" b="1" dirty="0"/>
              <a:t>Reporting of SNAP-Ed activities:</a:t>
            </a:r>
          </a:p>
          <a:p>
            <a:r>
              <a:rPr lang="en-US" sz="2400" dirty="0"/>
              <a:t>PSE</a:t>
            </a:r>
          </a:p>
          <a:p>
            <a:r>
              <a:rPr lang="en-US" sz="2400" dirty="0"/>
              <a:t>Direct Education</a:t>
            </a:r>
          </a:p>
          <a:p>
            <a:r>
              <a:rPr lang="en-US" sz="2400" dirty="0"/>
              <a:t>Indirect Education</a:t>
            </a:r>
          </a:p>
          <a:p>
            <a:r>
              <a:rPr lang="en-US" sz="2400" dirty="0"/>
              <a:t>Partnerships</a:t>
            </a:r>
          </a:p>
          <a:p>
            <a:r>
              <a:rPr lang="en-US" sz="2400" dirty="0"/>
              <a:t>Coalitions</a:t>
            </a:r>
          </a:p>
          <a:p>
            <a:r>
              <a:rPr lang="en-US" sz="2400" dirty="0"/>
              <a:t>Success Stories</a:t>
            </a:r>
          </a:p>
        </p:txBody>
      </p:sp>
      <p:sp>
        <p:nvSpPr>
          <p:cNvPr id="8" name="Content Placeholder 7">
            <a:extLst>
              <a:ext uri="{FF2B5EF4-FFF2-40B4-BE49-F238E27FC236}">
                <a16:creationId xmlns:a16="http://schemas.microsoft.com/office/drawing/2014/main" id="{8BE078AB-A228-4A7A-8C2E-8191DC39E29C}"/>
              </a:ext>
            </a:extLst>
          </p:cNvPr>
          <p:cNvSpPr>
            <a:spLocks noGrp="1"/>
          </p:cNvSpPr>
          <p:nvPr>
            <p:ph sz="half" idx="2"/>
          </p:nvPr>
        </p:nvSpPr>
        <p:spPr>
          <a:xfrm>
            <a:off x="6172199" y="1771650"/>
            <a:ext cx="5266765" cy="3997138"/>
          </a:xfrm>
        </p:spPr>
        <p:txBody>
          <a:bodyPr>
            <a:normAutofit/>
          </a:bodyPr>
          <a:lstStyle/>
          <a:p>
            <a:pPr marL="0" indent="0">
              <a:buNone/>
            </a:pPr>
            <a:r>
              <a:rPr lang="en-US" sz="2800" b="1" dirty="0"/>
              <a:t>Optional question about COVID-19 impacts on activities:</a:t>
            </a:r>
          </a:p>
          <a:p>
            <a:r>
              <a:rPr lang="en-US" sz="2400" dirty="0"/>
              <a:t>New</a:t>
            </a:r>
          </a:p>
          <a:p>
            <a:r>
              <a:rPr lang="en-US" sz="2400" dirty="0"/>
              <a:t>Modified</a:t>
            </a:r>
          </a:p>
          <a:p>
            <a:r>
              <a:rPr lang="en-US" sz="2400" dirty="0"/>
              <a:t>Postponed</a:t>
            </a:r>
          </a:p>
          <a:p>
            <a:r>
              <a:rPr lang="en-US" sz="2400" dirty="0"/>
              <a:t>Canceled / not completed</a:t>
            </a:r>
          </a:p>
          <a:p>
            <a:endParaRPr lang="en-US" dirty="0"/>
          </a:p>
        </p:txBody>
      </p:sp>
      <p:pic>
        <p:nvPicPr>
          <p:cNvPr id="5" name="Picture 4">
            <a:extLst>
              <a:ext uri="{FF2B5EF4-FFF2-40B4-BE49-F238E27FC236}">
                <a16:creationId xmlns:a16="http://schemas.microsoft.com/office/drawing/2014/main" id="{F525A126-F343-4796-9259-CFC46A3AAED1}"/>
              </a:ext>
            </a:extLst>
          </p:cNvPr>
          <p:cNvPicPr>
            <a:picLocks noChangeAspect="1"/>
          </p:cNvPicPr>
          <p:nvPr/>
        </p:nvPicPr>
        <p:blipFill>
          <a:blip r:embed="rId3"/>
          <a:stretch>
            <a:fillRect/>
          </a:stretch>
        </p:blipFill>
        <p:spPr>
          <a:xfrm>
            <a:off x="838199" y="689162"/>
            <a:ext cx="6343650" cy="800100"/>
          </a:xfrm>
          <a:prstGeom prst="rect">
            <a:avLst/>
          </a:prstGeom>
        </p:spPr>
      </p:pic>
      <p:pic>
        <p:nvPicPr>
          <p:cNvPr id="6" name="Picture 5">
            <a:extLst>
              <a:ext uri="{FF2B5EF4-FFF2-40B4-BE49-F238E27FC236}">
                <a16:creationId xmlns:a16="http://schemas.microsoft.com/office/drawing/2014/main" id="{81F08FF6-13B0-4D4B-8B9D-5A26F660EB8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spTree>
    <p:extLst>
      <p:ext uri="{BB962C8B-B14F-4D97-AF65-F5344CB8AC3E}">
        <p14:creationId xmlns:p14="http://schemas.microsoft.com/office/powerpoint/2010/main" val="27110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5E258F-F7D1-4438-9B54-087ACB7B8D4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pic>
        <p:nvPicPr>
          <p:cNvPr id="6" name="Picture 5" descr="Text&#10;&#10;Description automatically generated">
            <a:extLst>
              <a:ext uri="{FF2B5EF4-FFF2-40B4-BE49-F238E27FC236}">
                <a16:creationId xmlns:a16="http://schemas.microsoft.com/office/drawing/2014/main" id="{163895EE-1B29-41AF-8F0E-B4EA32CD2923}"/>
              </a:ext>
            </a:extLst>
          </p:cNvPr>
          <p:cNvPicPr>
            <a:picLocks noChangeAspect="1"/>
          </p:cNvPicPr>
          <p:nvPr/>
        </p:nvPicPr>
        <p:blipFill>
          <a:blip r:embed="rId4"/>
          <a:stretch>
            <a:fillRect/>
          </a:stretch>
        </p:blipFill>
        <p:spPr>
          <a:xfrm>
            <a:off x="1082646" y="656971"/>
            <a:ext cx="7620392" cy="3378374"/>
          </a:xfrm>
          <a:prstGeom prst="rect">
            <a:avLst/>
          </a:prstGeom>
          <a:ln>
            <a:solidFill>
              <a:schemeClr val="tx1"/>
            </a:solidFill>
          </a:ln>
        </p:spPr>
      </p:pic>
      <p:pic>
        <p:nvPicPr>
          <p:cNvPr id="8" name="Picture 7" descr="Graphical user interface, text, application, Teams&#10;&#10;Description automatically generated">
            <a:extLst>
              <a:ext uri="{FF2B5EF4-FFF2-40B4-BE49-F238E27FC236}">
                <a16:creationId xmlns:a16="http://schemas.microsoft.com/office/drawing/2014/main" id="{7ABB919F-1C8D-4FCC-B20F-D64BDA8776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1472" y="1052087"/>
            <a:ext cx="6475137" cy="4753825"/>
          </a:xfrm>
          <a:prstGeom prst="rect">
            <a:avLst/>
          </a:prstGeom>
          <a:ln>
            <a:solidFill>
              <a:schemeClr val="tx1"/>
            </a:solidFill>
          </a:ln>
        </p:spPr>
      </p:pic>
      <p:pic>
        <p:nvPicPr>
          <p:cNvPr id="10" name="Picture 9" descr="Graphical user interface, text, application, email&#10;&#10;Description automatically generated">
            <a:extLst>
              <a:ext uri="{FF2B5EF4-FFF2-40B4-BE49-F238E27FC236}">
                <a16:creationId xmlns:a16="http://schemas.microsoft.com/office/drawing/2014/main" id="{3642DF06-AFD7-4C28-89EC-7F20D2386A6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473874" y="418755"/>
            <a:ext cx="6109010" cy="5507806"/>
          </a:xfrm>
          <a:prstGeom prst="rect">
            <a:avLst/>
          </a:prstGeom>
          <a:ln>
            <a:solidFill>
              <a:schemeClr val="tx1"/>
            </a:solidFill>
          </a:ln>
        </p:spPr>
      </p:pic>
      <p:pic>
        <p:nvPicPr>
          <p:cNvPr id="12" name="Picture 11" descr="Table&#10;&#10;Description automatically generated">
            <a:extLst>
              <a:ext uri="{FF2B5EF4-FFF2-40B4-BE49-F238E27FC236}">
                <a16:creationId xmlns:a16="http://schemas.microsoft.com/office/drawing/2014/main" id="{9A12A5C0-7578-4C37-BA45-F676C06CDBAE}"/>
              </a:ext>
            </a:extLst>
          </p:cNvPr>
          <p:cNvPicPr>
            <a:picLocks noChangeAspect="1"/>
          </p:cNvPicPr>
          <p:nvPr/>
        </p:nvPicPr>
        <p:blipFill>
          <a:blip r:embed="rId7"/>
          <a:stretch>
            <a:fillRect/>
          </a:stretch>
        </p:blipFill>
        <p:spPr>
          <a:xfrm>
            <a:off x="1668780" y="169851"/>
            <a:ext cx="5677375" cy="5872505"/>
          </a:xfrm>
          <a:prstGeom prst="rect">
            <a:avLst/>
          </a:prstGeom>
          <a:ln>
            <a:solidFill>
              <a:schemeClr val="tx1"/>
            </a:solidFill>
          </a:ln>
        </p:spPr>
      </p:pic>
    </p:spTree>
    <p:extLst>
      <p:ext uri="{BB962C8B-B14F-4D97-AF65-F5344CB8AC3E}">
        <p14:creationId xmlns:p14="http://schemas.microsoft.com/office/powerpoint/2010/main" val="31149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graphicFrame>
        <p:nvGraphicFramePr>
          <p:cNvPr id="9" name="Chart 8">
            <a:extLst>
              <a:ext uri="{FF2B5EF4-FFF2-40B4-BE49-F238E27FC236}">
                <a16:creationId xmlns:a16="http://schemas.microsoft.com/office/drawing/2014/main" id="{6417B227-29F1-4D26-B9F6-748095E9AA2D}"/>
              </a:ext>
            </a:extLst>
          </p:cNvPr>
          <p:cNvGraphicFramePr>
            <a:graphicFrameLocks/>
          </p:cNvGraphicFramePr>
          <p:nvPr/>
        </p:nvGraphicFramePr>
        <p:xfrm>
          <a:off x="1277241" y="1051560"/>
          <a:ext cx="4572000" cy="4389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97CA70A-5426-42F6-A193-4AC0BD2BF7B6}"/>
              </a:ext>
            </a:extLst>
          </p:cNvPr>
          <p:cNvGraphicFramePr>
            <a:graphicFrameLocks/>
          </p:cNvGraphicFramePr>
          <p:nvPr/>
        </p:nvGraphicFramePr>
        <p:xfrm>
          <a:off x="6342759" y="1051560"/>
          <a:ext cx="4572000"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079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9237" y="6237958"/>
            <a:ext cx="514615" cy="514615"/>
          </a:xfrm>
          <a:prstGeom prst="rect">
            <a:avLst/>
          </a:prstGeom>
        </p:spPr>
      </p:pic>
      <p:graphicFrame>
        <p:nvGraphicFramePr>
          <p:cNvPr id="5" name="Chart 4">
            <a:extLst>
              <a:ext uri="{FF2B5EF4-FFF2-40B4-BE49-F238E27FC236}">
                <a16:creationId xmlns:a16="http://schemas.microsoft.com/office/drawing/2014/main" id="{1C3A46A7-15BF-4C04-9301-17B55445B5FD}"/>
              </a:ext>
            </a:extLst>
          </p:cNvPr>
          <p:cNvGraphicFramePr>
            <a:graphicFrameLocks/>
          </p:cNvGraphicFramePr>
          <p:nvPr/>
        </p:nvGraphicFramePr>
        <p:xfrm>
          <a:off x="1135425" y="1066800"/>
          <a:ext cx="4846275" cy="4373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E1D764D-A44C-4AC6-A255-A337DEDC489B}"/>
              </a:ext>
            </a:extLst>
          </p:cNvPr>
          <p:cNvGraphicFramePr>
            <a:graphicFrameLocks/>
          </p:cNvGraphicFramePr>
          <p:nvPr/>
        </p:nvGraphicFramePr>
        <p:xfrm>
          <a:off x="6210302" y="1066800"/>
          <a:ext cx="4847947" cy="4373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5259062"/>
      </p:ext>
    </p:extLst>
  </p:cSld>
  <p:clrMapOvr>
    <a:masterClrMapping/>
  </p:clrMapOvr>
</p:sld>
</file>

<file path=ppt/theme/theme1.xml><?xml version="1.0" encoding="utf-8"?>
<a:theme xmlns:a="http://schemas.openxmlformats.org/drawingml/2006/main" name="CalFresh_Colors">
  <a:themeElements>
    <a:clrScheme name="Custom 1">
      <a:dk1>
        <a:srgbClr val="000000"/>
      </a:dk1>
      <a:lt1>
        <a:srgbClr val="FFFFFF"/>
      </a:lt1>
      <a:dk2>
        <a:srgbClr val="44546A"/>
      </a:dk2>
      <a:lt2>
        <a:srgbClr val="E7E6E6"/>
      </a:lt2>
      <a:accent1>
        <a:srgbClr val="6F2A83"/>
      </a:accent1>
      <a:accent2>
        <a:srgbClr val="8AC43E"/>
      </a:accent2>
      <a:accent3>
        <a:srgbClr val="08934C"/>
      </a:accent3>
      <a:accent4>
        <a:srgbClr val="EA1F26"/>
      </a:accent4>
      <a:accent5>
        <a:srgbClr val="AE292F"/>
      </a:accent5>
      <a:accent6>
        <a:srgbClr val="2A378E"/>
      </a:accent6>
      <a:hlink>
        <a:srgbClr val="0357AB"/>
      </a:hlink>
      <a:folHlink>
        <a:srgbClr val="824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EBBE4A1BFA249B1AB46D756DEC893" ma:contentTypeVersion="10" ma:contentTypeDescription="Create a new document." ma:contentTypeScope="" ma:versionID="0f5c133435c495a58ad7efdec25657f9">
  <xsd:schema xmlns:xsd="http://www.w3.org/2001/XMLSchema" xmlns:xs="http://www.w3.org/2001/XMLSchema" xmlns:p="http://schemas.microsoft.com/office/2006/metadata/properties" xmlns:ns2="20c34744-eea8-4a31-ae38-5aa7920dc8a7" xmlns:ns3="63975071-6614-4384-8cdc-fab4a9d8b341" targetNamespace="http://schemas.microsoft.com/office/2006/metadata/properties" ma:root="true" ma:fieldsID="0aeb356f69c8074a64415f1fe17bb260" ns2:_="" ns3:_="">
    <xsd:import namespace="20c34744-eea8-4a31-ae38-5aa7920dc8a7"/>
    <xsd:import namespace="63975071-6614-4384-8cdc-fab4a9d8b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34744-eea8-4a31-ae38-5aa7920dc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975071-6614-4384-8cdc-fab4a9d8b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F6BF55-69B4-470E-A2E8-C342991560F5}">
  <ds:schemaRefs>
    <ds:schemaRef ds:uri="20c34744-eea8-4a31-ae38-5aa7920dc8a7"/>
    <ds:schemaRef ds:uri="63975071-6614-4384-8cdc-fab4a9d8b3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A26584-A7C1-485D-B89B-3176D00D88D3}">
  <ds:schemaRefs>
    <ds:schemaRef ds:uri="http://schemas.microsoft.com/sharepoint/v3/contenttype/forms"/>
  </ds:schemaRefs>
</ds:datastoreItem>
</file>

<file path=customXml/itemProps3.xml><?xml version="1.0" encoding="utf-8"?>
<ds:datastoreItem xmlns:ds="http://schemas.openxmlformats.org/officeDocument/2006/customXml" ds:itemID="{EE4408A4-95D9-49B9-931D-79A05CE8CA87}">
  <ds:schemaRefs>
    <ds:schemaRef ds:uri="http://purl.org/dc/dcmitype/"/>
    <ds:schemaRef ds:uri="http://schemas.microsoft.com/office/infopath/2007/PartnerControls"/>
    <ds:schemaRef ds:uri="http://purl.org/dc/elements/1.1/"/>
    <ds:schemaRef ds:uri="http://schemas.microsoft.com/office/2006/documentManagement/types"/>
    <ds:schemaRef ds:uri="63975071-6614-4384-8cdc-fab4a9d8b341"/>
    <ds:schemaRef ds:uri="http://purl.org/dc/terms/"/>
    <ds:schemaRef ds:uri="http://schemas.openxmlformats.org/package/2006/metadata/core-properties"/>
    <ds:schemaRef ds:uri="20c34744-eea8-4a31-ae38-5aa7920dc8a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CalFresh_Colors (1)</Template>
  <TotalTime>26533</TotalTime>
  <Words>3450</Words>
  <Application>Microsoft Office PowerPoint</Application>
  <PresentationFormat>Widescreen</PresentationFormat>
  <Paragraphs>209</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CalFresh_Colors</vt:lpstr>
      <vt:lpstr>Challenges and Opportunities for SNAP-Ed Programs during the COVID-19 Pandemic</vt:lpstr>
      <vt:lpstr>Our road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settings faced challenges?</vt:lpstr>
      <vt:lpstr>PowerPoint Presentation</vt:lpstr>
      <vt:lpstr>K-12 Schools in 2020</vt:lpstr>
      <vt:lpstr>PowerPoint Presentation</vt:lpstr>
      <vt:lpstr>Early Childcare (ECE) in 2020</vt:lpstr>
      <vt:lpstr>PowerPoint Presentation</vt:lpstr>
      <vt:lpstr>Food Assistance Sites in 2020</vt:lpstr>
      <vt:lpstr>Colusa County: Lunch to Grow Kits</vt:lpstr>
      <vt:lpstr>Lunch to Grow Kit</vt:lpstr>
      <vt:lpstr>Highlights of the Lunch to Grow Kits</vt:lpstr>
      <vt:lpstr>Building on COVID Strengths</vt:lpstr>
      <vt:lpstr>PowerPoint Presentation</vt:lpstr>
      <vt:lpstr>Thank you!  Co-authors: Janice Kao, MPH Christina Becker Evan Talmage Gail Woodward-Lopez, MPH, RD  Example shared from: The Center for Healthy Communities at CSU Chico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CFHL Co Branded Standard Template</dc:title>
  <dc:creator>Diana Jimenez</dc:creator>
  <cp:lastModifiedBy>Carolyn Dawn Rider</cp:lastModifiedBy>
  <cp:revision>71</cp:revision>
  <dcterms:created xsi:type="dcterms:W3CDTF">2019-03-27T20:49:26Z</dcterms:created>
  <dcterms:modified xsi:type="dcterms:W3CDTF">2021-04-28T17:36:34Z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0x010100243EBBE4A1BFA249B1AB46D756DEC893</vt:lpwstr>
  </property>
</Properties>
</file>