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23" r:id="rId3"/>
    <p:sldId id="564" r:id="rId4"/>
    <p:sldId id="581" r:id="rId5"/>
    <p:sldId id="535" r:id="rId6"/>
    <p:sldId id="330" r:id="rId7"/>
    <p:sldId id="546" r:id="rId8"/>
    <p:sldId id="571" r:id="rId9"/>
    <p:sldId id="572" r:id="rId10"/>
    <p:sldId id="573" r:id="rId11"/>
    <p:sldId id="574" r:id="rId12"/>
    <p:sldId id="576" r:id="rId13"/>
    <p:sldId id="577" r:id="rId14"/>
    <p:sldId id="575" r:id="rId15"/>
    <p:sldId id="601" r:id="rId16"/>
    <p:sldId id="590" r:id="rId17"/>
    <p:sldId id="579" r:id="rId18"/>
    <p:sldId id="597" r:id="rId19"/>
    <p:sldId id="598" r:id="rId20"/>
    <p:sldId id="580" r:id="rId21"/>
    <p:sldId id="603" r:id="rId22"/>
    <p:sldId id="582" r:id="rId23"/>
    <p:sldId id="588" r:id="rId24"/>
    <p:sldId id="596" r:id="rId25"/>
    <p:sldId id="600" r:id="rId26"/>
    <p:sldId id="592" r:id="rId27"/>
    <p:sldId id="584" r:id="rId28"/>
    <p:sldId id="585" r:id="rId29"/>
    <p:sldId id="594" r:id="rId30"/>
    <p:sldId id="593" r:id="rId31"/>
    <p:sldId id="602" r:id="rId32"/>
    <p:sldId id="51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(Maru) E Fernandez Terrasa" initials="M(EFT" lastIdx="2" clrIdx="0">
    <p:extLst>
      <p:ext uri="{19B8F6BF-5375-455C-9EA6-DF929625EA0E}">
        <p15:presenceInfo xmlns:p15="http://schemas.microsoft.com/office/powerpoint/2012/main" userId="S-1-5-21-3516884288-2819916808-3028616173-96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24C"/>
    <a:srgbClr val="005A9E"/>
    <a:srgbClr val="FBB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Postal Code – If purchased on site, use the store’s zip code; If purchase on line, use the delivery address zip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0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RECs</a:t>
            </a:r>
            <a:r>
              <a:rPr lang="en-US" baseline="0" dirty="0" smtClean="0"/>
              <a:t> reach out to your Business Manager to discuss how your location will be managing this new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0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upplychain.ucdavis.edu/sites/g/files/dgvnsk2181/files/inline-files/Mobile%20Application-v.4-19.pdf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davis.edu/pay-purchase/p-card/using-card#allowable" TargetMode="External"/><Relationship Id="rId2" Type="http://schemas.openxmlformats.org/officeDocument/2006/relationships/hyperlink" Target="https://supplychain.ucdavis.edu/pay-purchase/p-card/reconciliation-in-aggietravel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financeandbusiness.ucdavis.edu/systems/kuali/docs/purchasing/pcdo/use-tax" TargetMode="External"/><Relationship Id="rId4" Type="http://schemas.openxmlformats.org/officeDocument/2006/relationships/hyperlink" Target="https://supplychain.ucdavis.edu/travel-entertainment/aggietravel/expense-reports/ad-hoc-routi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upplychain.ucdavis.edu/travel-entertainment/aggietravel/help/icons" TargetMode="Externa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oc-uccepartner2@ucanr.edu" TargetMode="External"/><Relationship Id="rId2" Type="http://schemas.openxmlformats.org/officeDocument/2006/relationships/hyperlink" Target="mailto:boc-uccepartner1@ucanr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boc-partner5@ucanr.edu" TargetMode="External"/><Relationship Id="rId5" Type="http://schemas.openxmlformats.org/officeDocument/2006/relationships/hyperlink" Target="mailto:boc-uccepartner4@ucanr.edu" TargetMode="External"/><Relationship Id="rId4" Type="http://schemas.openxmlformats.org/officeDocument/2006/relationships/hyperlink" Target="mailto:boc-uccepartner3@ucanr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New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Reconciliation Process 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61380"/>
            <a:ext cx="3649910" cy="6604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Presented by ANR Business Operations Center, </a:t>
            </a:r>
            <a:r>
              <a:rPr lang="en-US" dirty="0" smtClean="0">
                <a:latin typeface="+mn-lt"/>
              </a:rPr>
              <a:t>Janene Iorga</a:t>
            </a:r>
            <a:endParaRPr lang="en-US" dirty="0"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177877"/>
            <a:ext cx="2859088" cy="53181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Thursday, </a:t>
            </a:r>
            <a:r>
              <a:rPr lang="en-US" dirty="0" smtClean="0">
                <a:latin typeface="+mn-lt"/>
              </a:rPr>
              <a:t>August 12</a:t>
            </a:r>
            <a:endParaRPr lang="en-US" dirty="0"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4CEDC1-704C-C540-9D4B-AD9D4BD9A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ANR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Holders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to process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expenses in AT - continued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34" y="1499268"/>
            <a:ext cx="9918440" cy="4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Move selected expenses to report</a:t>
            </a:r>
          </a:p>
          <a:p>
            <a:pPr marL="914400" lvl="2" indent="0">
              <a:buNone/>
            </a:pP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74F78-2960-43C4-97CF-72C0A8EA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6" y="2058274"/>
            <a:ext cx="10801350" cy="30099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74C1B9-AA5C-4627-AAC0-C7596FBD0648}"/>
              </a:ext>
            </a:extLst>
          </p:cNvPr>
          <p:cNvCxnSpPr/>
          <p:nvPr/>
        </p:nvCxnSpPr>
        <p:spPr>
          <a:xfrm flipH="1" flipV="1">
            <a:off x="3322040" y="4320330"/>
            <a:ext cx="469784" cy="126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3D9518-71CF-4E7E-81A7-F04FB6E559C1}"/>
              </a:ext>
            </a:extLst>
          </p:cNvPr>
          <p:cNvSpPr txBox="1"/>
          <p:nvPr/>
        </p:nvSpPr>
        <p:spPr>
          <a:xfrm>
            <a:off x="3942826" y="5511567"/>
            <a:ext cx="203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expenses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17C00-810B-42CB-A058-710B8EBB1F58}"/>
              </a:ext>
            </a:extLst>
          </p:cNvPr>
          <p:cNvSpPr txBox="1"/>
          <p:nvPr/>
        </p:nvSpPr>
        <p:spPr>
          <a:xfrm>
            <a:off x="8921078" y="5138257"/>
            <a:ext cx="2581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Move to transfer selected expenses to current report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FD263C-EDFC-45FF-B997-A88B5F4DF75C}"/>
              </a:ext>
            </a:extLst>
          </p:cNvPr>
          <p:cNvCxnSpPr/>
          <p:nvPr/>
        </p:nvCxnSpPr>
        <p:spPr>
          <a:xfrm flipV="1">
            <a:off x="10435905" y="3850547"/>
            <a:ext cx="511728" cy="137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3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91" y="363402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Completing expense details</a:t>
            </a:r>
            <a:r>
              <a:rPr lang="en-US" dirty="0"/>
              <a:t/>
            </a:r>
            <a:br>
              <a:rPr lang="en-US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6FC63-25B9-499E-8D42-57FF8AB8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93" y="1655904"/>
            <a:ext cx="11007235" cy="2974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02E51-9080-4C1D-8C4F-E84F209C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249" y="4882482"/>
            <a:ext cx="2343150" cy="476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27A08C-9CBA-41FC-9DB8-EFDC4E238AA8}"/>
              </a:ext>
            </a:extLst>
          </p:cNvPr>
          <p:cNvSpPr txBox="1"/>
          <p:nvPr/>
        </p:nvSpPr>
        <p:spPr>
          <a:xfrm>
            <a:off x="411061" y="4832839"/>
            <a:ext cx="1644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Expense to complete the Expense fields, allocate expenses and attach receipts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439FC9-FC91-4B1F-A509-8AD8771A31EB}"/>
              </a:ext>
            </a:extLst>
          </p:cNvPr>
          <p:cNvCxnSpPr>
            <a:cxnSpLocks/>
          </p:cNvCxnSpPr>
          <p:nvPr/>
        </p:nvCxnSpPr>
        <p:spPr>
          <a:xfrm flipV="1">
            <a:off x="553673" y="3833769"/>
            <a:ext cx="131061" cy="92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465558-1429-4FE3-97F9-42981316CE81}"/>
              </a:ext>
            </a:extLst>
          </p:cNvPr>
          <p:cNvSpPr txBox="1"/>
          <p:nvPr/>
        </p:nvSpPr>
        <p:spPr>
          <a:xfrm>
            <a:off x="2541863" y="4882482"/>
            <a:ext cx="207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expense type from drop down menu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4592BA-DB3D-4378-BB65-9D6516C6C292}"/>
              </a:ext>
            </a:extLst>
          </p:cNvPr>
          <p:cNvCxnSpPr>
            <a:cxnSpLocks/>
          </p:cNvCxnSpPr>
          <p:nvPr/>
        </p:nvCxnSpPr>
        <p:spPr>
          <a:xfrm flipV="1">
            <a:off x="3724712" y="3601041"/>
            <a:ext cx="469783" cy="137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B4893E-6544-4C18-AB2E-9D51FABE23AF}"/>
              </a:ext>
            </a:extLst>
          </p:cNvPr>
          <p:cNvSpPr txBox="1"/>
          <p:nvPr/>
        </p:nvSpPr>
        <p:spPr>
          <a:xfrm>
            <a:off x="4966370" y="4882482"/>
            <a:ext cx="3150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 Business Purpose includes what, why (benefit), program or project. Field has 64 characters (Use Comment section as needed)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EC8AB5-2B59-49B6-AEBA-5890E63ABFDC}"/>
              </a:ext>
            </a:extLst>
          </p:cNvPr>
          <p:cNvCxnSpPr>
            <a:cxnSpLocks/>
          </p:cNvCxnSpPr>
          <p:nvPr/>
        </p:nvCxnSpPr>
        <p:spPr>
          <a:xfrm flipV="1">
            <a:off x="5285066" y="3601041"/>
            <a:ext cx="293613" cy="128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6F8AB5-A53A-40BD-BEF2-AB6CAA118FDE}"/>
              </a:ext>
            </a:extLst>
          </p:cNvPr>
          <p:cNvCxnSpPr>
            <a:cxnSpLocks/>
          </p:cNvCxnSpPr>
          <p:nvPr/>
        </p:nvCxnSpPr>
        <p:spPr>
          <a:xfrm flipV="1">
            <a:off x="6543413" y="4405572"/>
            <a:ext cx="4396158" cy="79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6D4486-8BA9-495B-8662-4A85C32F6822}"/>
              </a:ext>
            </a:extLst>
          </p:cNvPr>
          <p:cNvSpPr txBox="1"/>
          <p:nvPr/>
        </p:nvSpPr>
        <p:spPr>
          <a:xfrm>
            <a:off x="8271545" y="1761688"/>
            <a:ext cx="267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Important: Enter Delivery Postal Code – Determines the tax rate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928622-52AE-4247-89EA-1F5E243DB557}"/>
              </a:ext>
            </a:extLst>
          </p:cNvPr>
          <p:cNvCxnSpPr>
            <a:cxnSpLocks/>
          </p:cNvCxnSpPr>
          <p:nvPr/>
        </p:nvCxnSpPr>
        <p:spPr>
          <a:xfrm flipH="1">
            <a:off x="7457813" y="2250611"/>
            <a:ext cx="796954" cy="1079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9DBC4E-28AB-4BCF-9EA7-5FF7DD413932}"/>
              </a:ext>
            </a:extLst>
          </p:cNvPr>
          <p:cNvCxnSpPr>
            <a:cxnSpLocks/>
          </p:cNvCxnSpPr>
          <p:nvPr/>
        </p:nvCxnSpPr>
        <p:spPr>
          <a:xfrm flipH="1">
            <a:off x="772357" y="1761688"/>
            <a:ext cx="3761557" cy="149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18E44E-7283-4057-9FDA-E9D0FA9F202C}"/>
              </a:ext>
            </a:extLst>
          </p:cNvPr>
          <p:cNvSpPr txBox="1"/>
          <p:nvPr/>
        </p:nvSpPr>
        <p:spPr>
          <a:xfrm>
            <a:off x="4533914" y="1520726"/>
            <a:ext cx="267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if same account is being used for all the transactions</a:t>
            </a:r>
          </a:p>
        </p:txBody>
      </p:sp>
    </p:spTree>
    <p:extLst>
      <p:ext uri="{BB962C8B-B14F-4D97-AF65-F5344CB8AC3E}">
        <p14:creationId xmlns:p14="http://schemas.microsoft.com/office/powerpoint/2010/main" val="247367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59771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Completing expense details</a:t>
            </a:r>
            <a:r>
              <a:rPr lang="en-US" dirty="0"/>
              <a:t/>
            </a:r>
            <a:br>
              <a:rPr lang="en-US" dirty="0"/>
            </a:br>
            <a:endParaRPr lang="en-US" b="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02E51-9080-4C1D-8C4F-E84F209C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249" y="4882482"/>
            <a:ext cx="234315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EFC60-AC6E-4128-B92F-01043B52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34" y="1528678"/>
            <a:ext cx="10610850" cy="29146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96A5CE-4927-4782-871B-DCF8AD94659E}"/>
              </a:ext>
            </a:extLst>
          </p:cNvPr>
          <p:cNvCxnSpPr>
            <a:cxnSpLocks/>
          </p:cNvCxnSpPr>
          <p:nvPr/>
        </p:nvCxnSpPr>
        <p:spPr>
          <a:xfrm flipV="1">
            <a:off x="444617" y="3733101"/>
            <a:ext cx="3665989" cy="138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72EAE7-23F3-46AE-8212-6B21868C7B9D}"/>
              </a:ext>
            </a:extLst>
          </p:cNvPr>
          <p:cNvSpPr txBox="1"/>
          <p:nvPr/>
        </p:nvSpPr>
        <p:spPr>
          <a:xfrm>
            <a:off x="172061" y="5103674"/>
            <a:ext cx="2343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purchase had an approved Purchase Agreement or Purchase Order – enter number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067AA-513F-4EA4-B4B6-BE15CD940F64}"/>
              </a:ext>
            </a:extLst>
          </p:cNvPr>
          <p:cNvSpPr txBox="1"/>
          <p:nvPr/>
        </p:nvSpPr>
        <p:spPr>
          <a:xfrm>
            <a:off x="3479291" y="5657672"/>
            <a:ext cx="270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transaction charged sales tax it will prepopulate this field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43E212-B1F0-4023-9662-F95C40D9B333}"/>
              </a:ext>
            </a:extLst>
          </p:cNvPr>
          <p:cNvCxnSpPr/>
          <p:nvPr/>
        </p:nvCxnSpPr>
        <p:spPr>
          <a:xfrm flipV="1">
            <a:off x="4383162" y="3808602"/>
            <a:ext cx="1128405" cy="83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7D1-C0C9-4404-84E8-C61E5AA8839C}"/>
              </a:ext>
            </a:extLst>
          </p:cNvPr>
          <p:cNvSpPr txBox="1"/>
          <p:nvPr/>
        </p:nvSpPr>
        <p:spPr>
          <a:xfrm>
            <a:off x="2748139" y="4658942"/>
            <a:ext cx="277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sales tax was not prepopulated but charged, enter amount here.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D342E8-4C66-41AC-B0D0-5E14EDF6E5CC}"/>
              </a:ext>
            </a:extLst>
          </p:cNvPr>
          <p:cNvCxnSpPr/>
          <p:nvPr/>
        </p:nvCxnSpPr>
        <p:spPr>
          <a:xfrm flipV="1">
            <a:off x="5276675" y="3808602"/>
            <a:ext cx="1518408" cy="1904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0FEE234-661B-4C0F-A98D-978CCD4023C6}"/>
              </a:ext>
            </a:extLst>
          </p:cNvPr>
          <p:cNvSpPr txBox="1"/>
          <p:nvPr/>
        </p:nvSpPr>
        <p:spPr>
          <a:xfrm>
            <a:off x="6342077" y="4882482"/>
            <a:ext cx="22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box if purchase is sales tax exempt in CA: non-tangible items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4E9DAD-7456-4124-B9F0-DDE5D4C6BC9D}"/>
              </a:ext>
            </a:extLst>
          </p:cNvPr>
          <p:cNvCxnSpPr/>
          <p:nvPr/>
        </p:nvCxnSpPr>
        <p:spPr>
          <a:xfrm flipV="1">
            <a:off x="7832172" y="3640822"/>
            <a:ext cx="338705" cy="132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1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0380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Completing expense details</a:t>
            </a:r>
            <a:r>
              <a:rPr lang="en-US" dirty="0"/>
              <a:t/>
            </a:r>
            <a:br>
              <a:rPr lang="en-US" dirty="0"/>
            </a:br>
            <a:endParaRPr lang="en-US" b="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02E51-9080-4C1D-8C4F-E84F209C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119" y="3798717"/>
            <a:ext cx="234315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EFC60-AC6E-4128-B92F-01043B52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1" y="1520717"/>
            <a:ext cx="8157262" cy="2240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22074-A759-4428-91C4-EF18515EE801}"/>
              </a:ext>
            </a:extLst>
          </p:cNvPr>
          <p:cNvSpPr txBox="1"/>
          <p:nvPr/>
        </p:nvSpPr>
        <p:spPr>
          <a:xfrm>
            <a:off x="1757987" y="3713676"/>
            <a:ext cx="421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completed, save, allocate expense to an account and attach receipts.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545E64-4039-4176-ACDB-62FE9049E831}"/>
              </a:ext>
            </a:extLst>
          </p:cNvPr>
          <p:cNvCxnSpPr/>
          <p:nvPr/>
        </p:nvCxnSpPr>
        <p:spPr>
          <a:xfrm>
            <a:off x="4764947" y="4197818"/>
            <a:ext cx="2072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F75246-3DC6-47CD-A94A-B11C5311E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68" y="4493360"/>
            <a:ext cx="4735630" cy="2063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808AD5-054D-4995-9D4D-E42EE3B5815B}"/>
              </a:ext>
            </a:extLst>
          </p:cNvPr>
          <p:cNvSpPr txBox="1"/>
          <p:nvPr/>
        </p:nvSpPr>
        <p:spPr>
          <a:xfrm>
            <a:off x="5519956" y="4796424"/>
            <a:ext cx="351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– allocate 100% or split</a:t>
            </a:r>
          </a:p>
          <a:p>
            <a:r>
              <a:rPr lang="en-US" dirty="0"/>
              <a:t>Chart/Account – L/349PDSL</a:t>
            </a:r>
          </a:p>
          <a:p>
            <a:r>
              <a:rPr lang="en-US" dirty="0"/>
              <a:t>*Use </a:t>
            </a:r>
            <a:r>
              <a:rPr lang="en-US" dirty="0" smtClean="0"/>
              <a:t>back slash “/” </a:t>
            </a:r>
            <a:r>
              <a:rPr lang="en-US" dirty="0"/>
              <a:t>(not dash)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8729FC-D781-4BDC-B986-075AFB613EFD}"/>
              </a:ext>
            </a:extLst>
          </p:cNvPr>
          <p:cNvCxnSpPr/>
          <p:nvPr/>
        </p:nvCxnSpPr>
        <p:spPr>
          <a:xfrm flipV="1">
            <a:off x="5058561" y="4197818"/>
            <a:ext cx="2961314" cy="59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4ADE06-E06A-455A-AB46-403346D006D0}"/>
              </a:ext>
            </a:extLst>
          </p:cNvPr>
          <p:cNvCxnSpPr>
            <a:cxnSpLocks/>
          </p:cNvCxnSpPr>
          <p:nvPr/>
        </p:nvCxnSpPr>
        <p:spPr>
          <a:xfrm flipH="1">
            <a:off x="8649051" y="2516697"/>
            <a:ext cx="553672" cy="1378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CAF153-DD27-4F60-9F6D-8FA146A6CE57}"/>
              </a:ext>
            </a:extLst>
          </p:cNvPr>
          <p:cNvSpPr txBox="1"/>
          <p:nvPr/>
        </p:nvSpPr>
        <p:spPr>
          <a:xfrm>
            <a:off x="9202723" y="1916306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 attach receipts </a:t>
            </a:r>
            <a:r>
              <a:rPr lang="en-US" dirty="0" smtClean="0"/>
              <a:t>for </a:t>
            </a:r>
            <a:r>
              <a:rPr lang="en-US" dirty="0"/>
              <a:t>individual expenses (from available receipts in your Concur dashboard or from your computer)</a:t>
            </a:r>
          </a:p>
        </p:txBody>
      </p:sp>
    </p:spTree>
    <p:extLst>
      <p:ext uri="{BB962C8B-B14F-4D97-AF65-F5344CB8AC3E}">
        <p14:creationId xmlns:p14="http://schemas.microsoft.com/office/powerpoint/2010/main" val="74169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+mn-lt"/>
              </a:rPr>
              <a:t>Adhoc</a:t>
            </a:r>
            <a:r>
              <a:rPr lang="en-US" dirty="0" smtClean="0">
                <a:latin typeface="+mn-lt"/>
              </a:rPr>
              <a:t> Report Routing to Unit Director or Designated Unit Approver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0C68D-7623-45D9-A01A-09CFD9B1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6" y="1659636"/>
            <a:ext cx="4004501" cy="29123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C5409E-FCB0-42A7-A650-C824D73C686C}"/>
              </a:ext>
            </a:extLst>
          </p:cNvPr>
          <p:cNvSpPr/>
          <p:nvPr/>
        </p:nvSpPr>
        <p:spPr>
          <a:xfrm>
            <a:off x="1581912" y="2176272"/>
            <a:ext cx="1051560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4BDBE-0E9D-4EDE-B381-0DB2FD4E7139}"/>
              </a:ext>
            </a:extLst>
          </p:cNvPr>
          <p:cNvSpPr txBox="1"/>
          <p:nvPr/>
        </p:nvSpPr>
        <p:spPr>
          <a:xfrm>
            <a:off x="198878" y="4717480"/>
            <a:ext cx="4071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main page of expense report, select Details, and Approval Flow</a:t>
            </a:r>
          </a:p>
          <a:p>
            <a:pPr marL="342900" indent="-342900">
              <a:buAutoNum type="arabicPeriod"/>
            </a:pPr>
            <a:r>
              <a:rPr lang="en-US" dirty="0"/>
              <a:t>This screen will be your initial viewing screen, click on the plus sign</a:t>
            </a:r>
          </a:p>
          <a:p>
            <a:pPr marL="342900" indent="-342900">
              <a:buAutoNum type="arabicPeriod"/>
            </a:pPr>
            <a:r>
              <a:rPr lang="en-US" dirty="0"/>
              <a:t>Add your </a:t>
            </a:r>
            <a:r>
              <a:rPr lang="en-US" dirty="0" err="1"/>
              <a:t>adhoc</a:t>
            </a:r>
            <a:r>
              <a:rPr lang="en-US" dirty="0"/>
              <a:t> approver(s)</a:t>
            </a:r>
          </a:p>
          <a:p>
            <a:pPr marL="342900" indent="-342900">
              <a:buAutoNum type="arabicPeriod"/>
            </a:pPr>
            <a:r>
              <a:rPr lang="en-US" dirty="0"/>
              <a:t>Save 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AFD9F-F348-436B-91DD-B8FD1AA8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15" y="1564290"/>
            <a:ext cx="4562475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883F4-AB36-4E30-8451-95323A0F9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82" y="3035320"/>
            <a:ext cx="4552950" cy="177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2190F7-0EB1-4E6A-8865-36B30C4CA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927" y="5040645"/>
            <a:ext cx="4505325" cy="590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B6147B-21BA-4213-92DB-FE81BB79D871}"/>
              </a:ext>
            </a:extLst>
          </p:cNvPr>
          <p:cNvSpPr/>
          <p:nvPr/>
        </p:nvSpPr>
        <p:spPr>
          <a:xfrm>
            <a:off x="6878957" y="290309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D7053F-7359-4979-A8A6-08AAE43717EE}"/>
              </a:ext>
            </a:extLst>
          </p:cNvPr>
          <p:cNvSpPr/>
          <p:nvPr/>
        </p:nvSpPr>
        <p:spPr>
          <a:xfrm>
            <a:off x="3202033" y="1976735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2FA79E-9968-4802-9666-09B7F8C57E6F}"/>
              </a:ext>
            </a:extLst>
          </p:cNvPr>
          <p:cNvSpPr/>
          <p:nvPr/>
        </p:nvSpPr>
        <p:spPr>
          <a:xfrm>
            <a:off x="7461572" y="133633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12B3CF-B768-4787-85FB-9F8C02ABA99F}"/>
              </a:ext>
            </a:extLst>
          </p:cNvPr>
          <p:cNvSpPr/>
          <p:nvPr/>
        </p:nvSpPr>
        <p:spPr>
          <a:xfrm>
            <a:off x="6485901" y="478310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355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Submit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24FDE-E169-43D9-A176-89DC3A8B93DB}"/>
              </a:ext>
            </a:extLst>
          </p:cNvPr>
          <p:cNvSpPr txBox="1"/>
          <p:nvPr/>
        </p:nvSpPr>
        <p:spPr>
          <a:xfrm>
            <a:off x="360680" y="4373507"/>
            <a:ext cx="511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Checklist:</a:t>
            </a:r>
          </a:p>
          <a:p>
            <a:pPr marL="342900" indent="-342900">
              <a:buAutoNum type="arabicPeriod"/>
            </a:pPr>
            <a:r>
              <a:rPr lang="en-US" dirty="0"/>
              <a:t>All expenses selected from available expenses </a:t>
            </a:r>
          </a:p>
          <a:p>
            <a:pPr marL="342900" indent="-342900">
              <a:buAutoNum type="arabicPeriod"/>
            </a:pPr>
            <a:r>
              <a:rPr lang="en-US" dirty="0"/>
              <a:t>Select expense type</a:t>
            </a:r>
          </a:p>
          <a:p>
            <a:pPr marL="342900" indent="-342900">
              <a:buAutoNum type="arabicPeriod"/>
            </a:pPr>
            <a:r>
              <a:rPr lang="en-US" dirty="0"/>
              <a:t>Complete Business Purpose and Tax information</a:t>
            </a:r>
          </a:p>
          <a:p>
            <a:pPr marL="342900" indent="-342900">
              <a:buAutoNum type="arabicPeriod"/>
            </a:pPr>
            <a:r>
              <a:rPr lang="en-US" dirty="0"/>
              <a:t>Allocate account</a:t>
            </a:r>
          </a:p>
          <a:p>
            <a:pPr marL="342900" indent="-342900">
              <a:buAutoNum type="arabicPeriod"/>
            </a:pPr>
            <a:r>
              <a:rPr lang="en-US" dirty="0"/>
              <a:t>Attach Receipt</a:t>
            </a:r>
          </a:p>
          <a:p>
            <a:pPr marL="342900" indent="-342900">
              <a:buAutoNum type="arabicPeriod"/>
            </a:pPr>
            <a:r>
              <a:rPr lang="en-US" dirty="0"/>
              <a:t>Add </a:t>
            </a:r>
            <a:r>
              <a:rPr lang="en-US" dirty="0" err="1"/>
              <a:t>Adhoc</a:t>
            </a:r>
            <a:r>
              <a:rPr lang="en-US" dirty="0"/>
              <a:t> routing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E4BAFA-88B9-4984-9F67-E768141A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" y="1536770"/>
            <a:ext cx="11328400" cy="27422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1DBA45-FDAB-408C-BA5F-4F318FBF150A}"/>
              </a:ext>
            </a:extLst>
          </p:cNvPr>
          <p:cNvSpPr txBox="1"/>
          <p:nvPr/>
        </p:nvSpPr>
        <p:spPr>
          <a:xfrm>
            <a:off x="5689600" y="4490720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If Delegate creates report, select Orange button “Notify Employee”</a:t>
            </a:r>
          </a:p>
          <a:p>
            <a:r>
              <a:rPr lang="en-US" dirty="0"/>
              <a:t>8. </a:t>
            </a:r>
            <a:r>
              <a:rPr lang="en-US" dirty="0" err="1"/>
              <a:t>Pcard</a:t>
            </a:r>
            <a:r>
              <a:rPr lang="en-US" dirty="0"/>
              <a:t> holder Submits report.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CBC8E6-00EC-43D4-8EC4-F8D248DEB55C}"/>
              </a:ext>
            </a:extLst>
          </p:cNvPr>
          <p:cNvCxnSpPr/>
          <p:nvPr/>
        </p:nvCxnSpPr>
        <p:spPr>
          <a:xfrm flipV="1">
            <a:off x="8798560" y="2997200"/>
            <a:ext cx="1991360" cy="2265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Appendix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D86A5-4D62-45E8-A648-F5F00F909AA1}"/>
              </a:ext>
            </a:extLst>
          </p:cNvPr>
          <p:cNvSpPr/>
          <p:nvPr/>
        </p:nvSpPr>
        <p:spPr>
          <a:xfrm>
            <a:off x="1115390" y="1761435"/>
            <a:ext cx="79188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Creating Delegates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Adhoc</a:t>
            </a:r>
            <a:r>
              <a:rPr lang="en-US" sz="3200" dirty="0"/>
              <a:t> Routing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Best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Concur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04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How to set up Expense Delegates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8" y="1598261"/>
            <a:ext cx="10515600" cy="5463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+mn-lt"/>
              </a:rPr>
              <a:t>Pcard holder can set </a:t>
            </a:r>
            <a:r>
              <a:rPr lang="en-US" sz="3200" dirty="0">
                <a:latin typeface="+mn-lt"/>
              </a:rPr>
              <a:t>up as expense delegates to create expense reports for a Pcard holders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6E344-E8F1-4226-B768-39CC13F9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8" y="2255622"/>
            <a:ext cx="9010650" cy="165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1FF1D-4E6C-4D72-B6DA-931593FB84C3}"/>
              </a:ext>
            </a:extLst>
          </p:cNvPr>
          <p:cNvSpPr txBox="1"/>
          <p:nvPr/>
        </p:nvSpPr>
        <p:spPr>
          <a:xfrm>
            <a:off x="679508" y="4434840"/>
            <a:ext cx="669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On the main page of your Aggie Travel Dashboard, select Profile, and select Profile Settings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AB3B55-AB7F-4AD0-A6DC-198DC1D390FB}"/>
              </a:ext>
            </a:extLst>
          </p:cNvPr>
          <p:cNvCxnSpPr/>
          <p:nvPr/>
        </p:nvCxnSpPr>
        <p:spPr>
          <a:xfrm flipH="1">
            <a:off x="9690158" y="2255622"/>
            <a:ext cx="1438090" cy="29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FF098C-252B-424B-B4EA-2D060ECB7178}"/>
              </a:ext>
            </a:extLst>
          </p:cNvPr>
          <p:cNvCxnSpPr/>
          <p:nvPr/>
        </p:nvCxnSpPr>
        <p:spPr>
          <a:xfrm>
            <a:off x="7589520" y="2004874"/>
            <a:ext cx="64008" cy="1067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26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How to set up Expense Delegates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3F73E-9E8A-4CDF-9E04-EF1FE2EF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8" y="1637447"/>
            <a:ext cx="6667500" cy="4610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6892BD-C131-4E0D-A869-2FF3F06D0007}"/>
              </a:ext>
            </a:extLst>
          </p:cNvPr>
          <p:cNvCxnSpPr/>
          <p:nvPr/>
        </p:nvCxnSpPr>
        <p:spPr>
          <a:xfrm>
            <a:off x="173736" y="2980944"/>
            <a:ext cx="585216" cy="119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233587-F7F5-4526-963A-93CEB47ED609}"/>
              </a:ext>
            </a:extLst>
          </p:cNvPr>
          <p:cNvSpPr txBox="1"/>
          <p:nvPr/>
        </p:nvSpPr>
        <p:spPr>
          <a:xfrm>
            <a:off x="8092440" y="21122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Select Expense Delegates</a:t>
            </a:r>
          </a:p>
        </p:txBody>
      </p:sp>
    </p:spTree>
    <p:extLst>
      <p:ext uri="{BB962C8B-B14F-4D97-AF65-F5344CB8AC3E}">
        <p14:creationId xmlns:p14="http://schemas.microsoft.com/office/powerpoint/2010/main" val="385318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How to set up Expense Delegates continued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33587-F7F5-4526-963A-93CEB47ED609}"/>
              </a:ext>
            </a:extLst>
          </p:cNvPr>
          <p:cNvSpPr txBox="1"/>
          <p:nvPr/>
        </p:nvSpPr>
        <p:spPr>
          <a:xfrm>
            <a:off x="5779587" y="169164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Select Add and start writing the name of your delegate until it populates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ACCEA-9560-41D0-9A90-929A08F6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0" y="1611058"/>
            <a:ext cx="4791075" cy="425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35641-2774-42AD-B9B5-829660CAD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67" y="2714481"/>
            <a:ext cx="5877497" cy="714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8604E-55CB-4F09-8D8B-CE66BD18133E}"/>
              </a:ext>
            </a:extLst>
          </p:cNvPr>
          <p:cNvSpPr txBox="1"/>
          <p:nvPr/>
        </p:nvSpPr>
        <p:spPr>
          <a:xfrm>
            <a:off x="5458968" y="3725607"/>
            <a:ext cx="384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Select boxes for “Can Prepare”, “Can View Receipts”, “Receive Emails” and “Receives Approval Emails”</a:t>
            </a:r>
          </a:p>
          <a:p>
            <a:r>
              <a:rPr lang="en-US" dirty="0"/>
              <a:t>5. Click Save Button to save new added delegate,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CA8B1F-C035-4FE5-9098-10A84A732DE7}"/>
              </a:ext>
            </a:extLst>
          </p:cNvPr>
          <p:cNvCxnSpPr/>
          <p:nvPr/>
        </p:nvCxnSpPr>
        <p:spPr>
          <a:xfrm flipH="1">
            <a:off x="2130552" y="1783080"/>
            <a:ext cx="3649035" cy="11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11D895-DA5E-43C7-BC5B-5B1D04793587}"/>
              </a:ext>
            </a:extLst>
          </p:cNvPr>
          <p:cNvCxnSpPr/>
          <p:nvPr/>
        </p:nvCxnSpPr>
        <p:spPr>
          <a:xfrm flipV="1">
            <a:off x="6921627" y="3429000"/>
            <a:ext cx="0" cy="37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3E08E4-89E5-4070-90D1-34F545DB75A1}"/>
              </a:ext>
            </a:extLst>
          </p:cNvPr>
          <p:cNvCxnSpPr/>
          <p:nvPr/>
        </p:nvCxnSpPr>
        <p:spPr>
          <a:xfrm flipH="1" flipV="1">
            <a:off x="2615184" y="3200400"/>
            <a:ext cx="2843784" cy="1682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4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Today’s 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Why the process is changing and when</a:t>
            </a:r>
          </a:p>
          <a:p>
            <a:r>
              <a:rPr lang="en-US" dirty="0">
                <a:latin typeface="+mn-lt"/>
              </a:rPr>
              <a:t>Benefits</a:t>
            </a:r>
          </a:p>
          <a:p>
            <a:r>
              <a:rPr lang="en-US" dirty="0">
                <a:latin typeface="+mn-lt"/>
              </a:rPr>
              <a:t>How to process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expenses in Aggie Travel</a:t>
            </a:r>
          </a:p>
          <a:p>
            <a:r>
              <a:rPr lang="en-US" dirty="0">
                <a:latin typeface="+mn-lt"/>
              </a:rPr>
              <a:t>Appendix</a:t>
            </a:r>
          </a:p>
          <a:p>
            <a:pPr lvl="1"/>
            <a:r>
              <a:rPr lang="en-US" dirty="0">
                <a:latin typeface="+mn-lt"/>
              </a:rPr>
              <a:t>Delegates create/edit report</a:t>
            </a:r>
          </a:p>
          <a:p>
            <a:pPr lvl="1"/>
            <a:r>
              <a:rPr lang="en-US" dirty="0">
                <a:latin typeface="+mn-lt"/>
              </a:rPr>
              <a:t>Workflow &amp; Ad-hoc Routing for </a:t>
            </a:r>
            <a:r>
              <a:rPr lang="en-US" dirty="0" smtClean="0">
                <a:latin typeface="+mn-lt"/>
              </a:rPr>
              <a:t>approvals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Best Practices</a:t>
            </a:r>
          </a:p>
          <a:p>
            <a:pPr lvl="1"/>
            <a:r>
              <a:rPr lang="en-US" dirty="0">
                <a:latin typeface="+mn-lt"/>
              </a:rPr>
              <a:t>Concur App</a:t>
            </a:r>
          </a:p>
          <a:p>
            <a:pPr lvl="1"/>
            <a:r>
              <a:rPr lang="en-US" dirty="0">
                <a:latin typeface="+mn-lt"/>
              </a:rPr>
              <a:t>Resources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17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 err="1">
                <a:latin typeface="+mn-lt"/>
              </a:rPr>
              <a:t>Adhoc</a:t>
            </a:r>
            <a:r>
              <a:rPr lang="en-US" dirty="0">
                <a:latin typeface="+mn-lt"/>
              </a:rPr>
              <a:t> Routing Required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701309"/>
          </a:xfrm>
        </p:spPr>
        <p:txBody>
          <a:bodyPr>
            <a:normAutofit/>
          </a:bodyPr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Pcard </a:t>
            </a:r>
            <a:r>
              <a:rPr lang="en-US" dirty="0">
                <a:latin typeface="+mn-lt"/>
              </a:rPr>
              <a:t>expense reports automatically route to </a:t>
            </a:r>
            <a:r>
              <a:rPr lang="en-US" dirty="0" smtClean="0">
                <a:latin typeface="+mn-lt"/>
              </a:rPr>
              <a:t>Fiscal </a:t>
            </a:r>
            <a:r>
              <a:rPr lang="en-US" dirty="0">
                <a:latin typeface="+mn-lt"/>
              </a:rPr>
              <a:t>Officer as default</a:t>
            </a:r>
          </a:p>
          <a:p>
            <a:r>
              <a:rPr lang="en-US" dirty="0" smtClean="0">
                <a:latin typeface="+mn-lt"/>
              </a:rPr>
              <a:t>Unit Director approval </a:t>
            </a:r>
            <a:r>
              <a:rPr lang="en-US" dirty="0">
                <a:latin typeface="+mn-lt"/>
              </a:rPr>
              <a:t>required before </a:t>
            </a:r>
            <a:r>
              <a:rPr lang="en-US" dirty="0" smtClean="0">
                <a:latin typeface="+mn-lt"/>
              </a:rPr>
              <a:t>Fiscal </a:t>
            </a:r>
            <a:r>
              <a:rPr lang="en-US" dirty="0">
                <a:latin typeface="+mn-lt"/>
              </a:rPr>
              <a:t>Officer</a:t>
            </a:r>
          </a:p>
          <a:p>
            <a:r>
              <a:rPr lang="en-US" dirty="0" err="1" smtClean="0">
                <a:latin typeface="+mn-lt"/>
              </a:rPr>
              <a:t>Adhoc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approvals need to be entered on each report</a:t>
            </a:r>
          </a:p>
        </p:txBody>
      </p:sp>
    </p:spTree>
    <p:extLst>
      <p:ext uri="{BB962C8B-B14F-4D97-AF65-F5344CB8AC3E}">
        <p14:creationId xmlns:p14="http://schemas.microsoft.com/office/powerpoint/2010/main" val="37664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Workflow Options: SWP </a:t>
            </a:r>
            <a:r>
              <a:rPr lang="en-US" sz="3200" dirty="0" smtClean="0"/>
              <a:t>- </a:t>
            </a:r>
            <a:r>
              <a:rPr lang="en-US" sz="3200" dirty="0"/>
              <a:t>Admin </a:t>
            </a:r>
            <a:r>
              <a:rPr lang="en-US" sz="3200" dirty="0" smtClean="0"/>
              <a:t>Units - RECs</a:t>
            </a:r>
            <a:endParaRPr lang="en-US" sz="32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17261-FDC6-47FE-A3BA-397F85C9A289}"/>
              </a:ext>
            </a:extLst>
          </p:cNvPr>
          <p:cNvSpPr/>
          <p:nvPr/>
        </p:nvSpPr>
        <p:spPr>
          <a:xfrm>
            <a:off x="4767748" y="1916180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0C5DF7-35B9-4BB1-9CFC-66E5A681F8EC}"/>
              </a:ext>
            </a:extLst>
          </p:cNvPr>
          <p:cNvSpPr/>
          <p:nvPr/>
        </p:nvSpPr>
        <p:spPr>
          <a:xfrm>
            <a:off x="2907834" y="1928843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D067A1-E14C-43EE-A116-4AAD0238AC27}"/>
              </a:ext>
            </a:extLst>
          </p:cNvPr>
          <p:cNvSpPr/>
          <p:nvPr/>
        </p:nvSpPr>
        <p:spPr>
          <a:xfrm>
            <a:off x="1037436" y="1921079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BF8F3-B989-4CDF-ADCE-034E3F9B2E73}"/>
              </a:ext>
            </a:extLst>
          </p:cNvPr>
          <p:cNvSpPr txBox="1"/>
          <p:nvPr/>
        </p:nvSpPr>
        <p:spPr>
          <a:xfrm>
            <a:off x="5000606" y="1916180"/>
            <a:ext cx="153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BOC/FISCAL OFFICER reviews and approves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A277E-1D7E-4939-ACD4-DB5763E45DE8}"/>
              </a:ext>
            </a:extLst>
          </p:cNvPr>
          <p:cNvSpPr txBox="1"/>
          <p:nvPr/>
        </p:nvSpPr>
        <p:spPr>
          <a:xfrm>
            <a:off x="1034641" y="1916180"/>
            <a:ext cx="1738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Card Holder creates expense Report in </a:t>
            </a:r>
            <a:r>
              <a:rPr lang="en-US" dirty="0" err="1">
                <a:solidFill>
                  <a:schemeClr val="bg1"/>
                </a:solidFill>
              </a:rPr>
              <a:t>AggieTravel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45CC5-3E9B-422A-B7D5-1996DC6B75D4}"/>
              </a:ext>
            </a:extLst>
          </p:cNvPr>
          <p:cNvSpPr txBox="1"/>
          <p:nvPr/>
        </p:nvSpPr>
        <p:spPr>
          <a:xfrm>
            <a:off x="3142237" y="1916180"/>
            <a:ext cx="157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Adhoc</a:t>
            </a:r>
            <a:r>
              <a:rPr lang="en-US" dirty="0">
                <a:solidFill>
                  <a:schemeClr val="bg1"/>
                </a:solidFill>
              </a:rPr>
              <a:t> to an approver as needed e.g. Director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5A4B5-C37B-42B5-962A-C4F365DACBF3}"/>
              </a:ext>
            </a:extLst>
          </p:cNvPr>
          <p:cNvSpPr/>
          <p:nvPr/>
        </p:nvSpPr>
        <p:spPr>
          <a:xfrm>
            <a:off x="2894555" y="3444248"/>
            <a:ext cx="1707855" cy="11325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Delegate to BOC staff to create expense Report in </a:t>
            </a:r>
            <a:r>
              <a:rPr lang="en-US" dirty="0" err="1">
                <a:solidFill>
                  <a:schemeClr val="bg1"/>
                </a:solidFill>
              </a:rPr>
              <a:t>AggieTravel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A1861F-E734-42F7-A486-6A4EC45AC7C8}"/>
              </a:ext>
            </a:extLst>
          </p:cNvPr>
          <p:cNvSpPr/>
          <p:nvPr/>
        </p:nvSpPr>
        <p:spPr>
          <a:xfrm>
            <a:off x="188473" y="1950089"/>
            <a:ext cx="6280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FCEDC-8EC4-42D0-84AB-A9A109F5A08D}"/>
              </a:ext>
            </a:extLst>
          </p:cNvPr>
          <p:cNvSpPr/>
          <p:nvPr/>
        </p:nvSpPr>
        <p:spPr>
          <a:xfrm>
            <a:off x="188473" y="3387055"/>
            <a:ext cx="6280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410371-D73C-4043-96D1-4ECA2FC7E9D3}"/>
              </a:ext>
            </a:extLst>
          </p:cNvPr>
          <p:cNvSpPr/>
          <p:nvPr/>
        </p:nvSpPr>
        <p:spPr>
          <a:xfrm>
            <a:off x="4767748" y="3457728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Card Holder reviews and submits report in </a:t>
            </a:r>
            <a:r>
              <a:rPr lang="en-US" dirty="0" err="1">
                <a:solidFill>
                  <a:schemeClr val="bg1"/>
                </a:solidFill>
              </a:rPr>
              <a:t>AggieTravel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81863A-6DA8-4C8F-9955-A4D3A244B4A8}"/>
              </a:ext>
            </a:extLst>
          </p:cNvPr>
          <p:cNvSpPr/>
          <p:nvPr/>
        </p:nvSpPr>
        <p:spPr>
          <a:xfrm>
            <a:off x="6610529" y="3457728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Adhoc</a:t>
            </a:r>
            <a:r>
              <a:rPr lang="en-US" dirty="0"/>
              <a:t> to an approver as needed e.g. Director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BD723-5613-45DF-9E39-E1E1980CA0D3}"/>
              </a:ext>
            </a:extLst>
          </p:cNvPr>
          <p:cNvSpPr/>
          <p:nvPr/>
        </p:nvSpPr>
        <p:spPr>
          <a:xfrm>
            <a:off x="8397953" y="3462907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3AC2F-FE9D-4B94-B414-7FA2FFFB27DA}"/>
              </a:ext>
            </a:extLst>
          </p:cNvPr>
          <p:cNvSpPr txBox="1"/>
          <p:nvPr/>
        </p:nvSpPr>
        <p:spPr>
          <a:xfrm>
            <a:off x="8384798" y="3438578"/>
            <a:ext cx="153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BOC/FISCAL OFFICER</a:t>
            </a:r>
          </a:p>
          <a:p>
            <a:r>
              <a:rPr lang="en-US" dirty="0">
                <a:solidFill>
                  <a:schemeClr val="bg1"/>
                </a:solidFill>
              </a:rPr>
              <a:t>Reviews and approves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2873D0-99E7-4461-99AC-E40F4FAC35FE}"/>
              </a:ext>
            </a:extLst>
          </p:cNvPr>
          <p:cNvSpPr/>
          <p:nvPr/>
        </p:nvSpPr>
        <p:spPr>
          <a:xfrm>
            <a:off x="6610529" y="1896669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3FF2B6-C6D5-456A-B1CA-59E25A3ABA72}"/>
              </a:ext>
            </a:extLst>
          </p:cNvPr>
          <p:cNvSpPr txBox="1"/>
          <p:nvPr/>
        </p:nvSpPr>
        <p:spPr>
          <a:xfrm>
            <a:off x="6746357" y="2001261"/>
            <a:ext cx="150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Expenses post to ledgers next day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69BCAC-A08D-4E2D-9D26-3233E1FA8E90}"/>
              </a:ext>
            </a:extLst>
          </p:cNvPr>
          <p:cNvSpPr/>
          <p:nvPr/>
        </p:nvSpPr>
        <p:spPr>
          <a:xfrm>
            <a:off x="10216395" y="3471025"/>
            <a:ext cx="1694576" cy="11325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Expenses post to ledgers next 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C45D9E-C5E7-4281-B1D4-1D9651E7A725}"/>
              </a:ext>
            </a:extLst>
          </p:cNvPr>
          <p:cNvSpPr/>
          <p:nvPr/>
        </p:nvSpPr>
        <p:spPr>
          <a:xfrm>
            <a:off x="1034641" y="3457728"/>
            <a:ext cx="1694576" cy="11325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Card Holder prepares </a:t>
            </a:r>
            <a:r>
              <a:rPr lang="en-US" dirty="0" err="1">
                <a:solidFill>
                  <a:schemeClr val="bg1"/>
                </a:solidFill>
              </a:rPr>
              <a:t>Pcard</a:t>
            </a:r>
            <a:r>
              <a:rPr lang="en-US" dirty="0">
                <a:solidFill>
                  <a:schemeClr val="bg1"/>
                </a:solidFill>
              </a:rPr>
              <a:t> cover sheet</a:t>
            </a:r>
          </a:p>
        </p:txBody>
      </p:sp>
    </p:spTree>
    <p:extLst>
      <p:ext uri="{BB962C8B-B14F-4D97-AF65-F5344CB8AC3E}">
        <p14:creationId xmlns:p14="http://schemas.microsoft.com/office/powerpoint/2010/main" val="47268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Best Practices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5" y="1739149"/>
            <a:ext cx="10928146" cy="449997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Reconcile transactions at least biweekly, or as frequently as </a:t>
            </a:r>
            <a:r>
              <a:rPr lang="en-US" sz="2400" dirty="0" smtClean="0">
                <a:latin typeface="+mn-lt"/>
              </a:rPr>
              <a:t>necessary. Each </a:t>
            </a:r>
            <a:r>
              <a:rPr lang="en-US" sz="2400" dirty="0">
                <a:latin typeface="+mn-lt"/>
              </a:rPr>
              <a:t>Pcard holder must submit their expense reports and is ultimately responsible for managing their charges.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Attach receipts and backup to each line individually, not at the Header section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Assign delegates to prepare cardholder </a:t>
            </a:r>
            <a:r>
              <a:rPr lang="en-US" sz="2400" dirty="0" smtClean="0">
                <a:latin typeface="+mn-lt"/>
              </a:rPr>
              <a:t>reports. </a:t>
            </a: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Pcard</a:t>
            </a:r>
            <a:r>
              <a:rPr lang="en-US" sz="2400" dirty="0">
                <a:latin typeface="+mn-lt"/>
              </a:rPr>
              <a:t> holder can have multiple delegates.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A delegate can either prepare or approve a report, but not both.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</a:rPr>
              <a:t>Utilize the Concur app for remote capture of receipts and backup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15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889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 err="1">
                <a:latin typeface="+mn-lt"/>
              </a:rPr>
              <a:t>Pcard</a:t>
            </a:r>
            <a:r>
              <a:rPr lang="en-US" sz="3900" dirty="0">
                <a:latin typeface="+mn-lt"/>
              </a:rPr>
              <a:t> requirements that have not changed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06" y="1734569"/>
            <a:ext cx="9918440" cy="4231226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The deadlines and importance of completing the reconciliation process in a timely manner do not change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n-lt"/>
              </a:rPr>
              <a:t>Within 30 days of the transaction posting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n-lt"/>
              </a:rPr>
              <a:t>After 60 days, it becomes taxable income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+mn-lt"/>
              </a:rPr>
              <a:t>Pcard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privileges can be revoked for non-compliance</a:t>
            </a:r>
          </a:p>
          <a:p>
            <a:r>
              <a:rPr lang="en-US" dirty="0">
                <a:latin typeface="+mn-lt"/>
              </a:rPr>
              <a:t>Follow allowable uses for the Procurement Card and existing policies</a:t>
            </a:r>
          </a:p>
          <a:p>
            <a:r>
              <a:rPr lang="en-US" sz="2800" dirty="0">
                <a:latin typeface="+mn-lt"/>
              </a:rPr>
              <a:t>Annual </a:t>
            </a:r>
            <a:r>
              <a:rPr lang="en-US" sz="2800" dirty="0" err="1">
                <a:latin typeface="+mn-lt"/>
              </a:rPr>
              <a:t>Pcard</a:t>
            </a:r>
            <a:r>
              <a:rPr lang="en-US" sz="2800" dirty="0">
                <a:latin typeface="+mn-lt"/>
              </a:rPr>
              <a:t> Training is required</a:t>
            </a:r>
          </a:p>
          <a:p>
            <a:r>
              <a:rPr lang="en-US" sz="2800" dirty="0">
                <a:latin typeface="+mn-lt"/>
              </a:rPr>
              <a:t>FIS 418 shows unreconciled expenses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631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08EF-2528-4144-B036-4F04CB18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94AC-8983-42D9-9AD4-C48C2799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Adhoc</a:t>
            </a:r>
            <a:r>
              <a:rPr lang="en-US" dirty="0" smtClean="0"/>
              <a:t> </a:t>
            </a:r>
            <a:r>
              <a:rPr lang="en-US" dirty="0"/>
              <a:t>reports to </a:t>
            </a:r>
            <a:r>
              <a:rPr lang="en-US" dirty="0" smtClean="0"/>
              <a:t>Director </a:t>
            </a:r>
            <a:r>
              <a:rPr lang="en-US" dirty="0"/>
              <a:t>before submitting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unit can determine </a:t>
            </a:r>
            <a:r>
              <a:rPr lang="en-US" dirty="0"/>
              <a:t>the </a:t>
            </a:r>
            <a:r>
              <a:rPr lang="en-US" dirty="0" err="1"/>
              <a:t>adhoc</a:t>
            </a:r>
            <a:r>
              <a:rPr lang="en-US" dirty="0"/>
              <a:t> routing scenario to use</a:t>
            </a:r>
          </a:p>
          <a:p>
            <a:pPr lvl="1"/>
            <a:r>
              <a:rPr lang="en-US" dirty="0"/>
              <a:t>Expenses charged to an award always need to be approved by </a:t>
            </a:r>
            <a:r>
              <a:rPr lang="en-US" dirty="0" smtClean="0"/>
              <a:t>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5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08EF-2528-4144-B036-4F04CB18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Approvers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94AC-8983-42D9-9AD4-C48C2799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Review:</a:t>
            </a:r>
          </a:p>
          <a:p>
            <a:pPr lvl="1"/>
            <a:r>
              <a:rPr lang="en-US" dirty="0" smtClean="0">
                <a:latin typeface="+mn-lt"/>
              </a:rPr>
              <a:t>Allowable </a:t>
            </a:r>
            <a:r>
              <a:rPr lang="en-US" dirty="0">
                <a:latin typeface="+mn-lt"/>
              </a:rPr>
              <a:t>expenses</a:t>
            </a:r>
          </a:p>
          <a:p>
            <a:pPr lvl="1"/>
            <a:r>
              <a:rPr lang="en-US" dirty="0">
                <a:latin typeface="+mn-lt"/>
              </a:rPr>
              <a:t>Detailed Business Purpose per each expense transaction</a:t>
            </a:r>
          </a:p>
          <a:p>
            <a:pPr lvl="1"/>
            <a:r>
              <a:rPr lang="en-US" dirty="0">
                <a:latin typeface="+mn-lt"/>
              </a:rPr>
              <a:t>Correct account used on each expense</a:t>
            </a:r>
          </a:p>
          <a:p>
            <a:pPr lvl="1"/>
            <a:r>
              <a:rPr lang="en-US" dirty="0">
                <a:latin typeface="+mn-lt"/>
              </a:rPr>
              <a:t>Appropriate receipts and documentation are attached</a:t>
            </a:r>
          </a:p>
          <a:p>
            <a:pPr lvl="1"/>
            <a:r>
              <a:rPr lang="en-US" dirty="0" err="1">
                <a:latin typeface="+mn-lt"/>
              </a:rPr>
              <a:t>Adhoc</a:t>
            </a:r>
            <a:r>
              <a:rPr lang="en-US" dirty="0">
                <a:latin typeface="+mn-lt"/>
              </a:rPr>
              <a:t> to any additional approver as needed</a:t>
            </a:r>
          </a:p>
        </p:txBody>
      </p:sp>
    </p:spTree>
    <p:extLst>
      <p:ext uri="{BB962C8B-B14F-4D97-AF65-F5344CB8AC3E}">
        <p14:creationId xmlns:p14="http://schemas.microsoft.com/office/powerpoint/2010/main" val="310051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768"/>
            <a:ext cx="10515600" cy="918120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Concur App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Concur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D2D9D-A41F-45E4-B419-DD617C09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98" y="239310"/>
            <a:ext cx="6079133" cy="585948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B7533-1C37-49B8-A78F-4BE16D4C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0" y="1766902"/>
            <a:ext cx="3641521" cy="30735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Download the SAP Concur mobile app from your device's app store. You can also get a link to download the app from your AggieTravel profile under the Concur Mobile Registration link</a:t>
            </a:r>
          </a:p>
        </p:txBody>
      </p:sp>
    </p:spTree>
    <p:extLst>
      <p:ext uri="{BB962C8B-B14F-4D97-AF65-F5344CB8AC3E}">
        <p14:creationId xmlns:p14="http://schemas.microsoft.com/office/powerpoint/2010/main" val="1721941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Concur App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4" y="1499269"/>
            <a:ext cx="3112316" cy="1604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hlinkClick r:id="rId2"/>
              </a:rPr>
              <a:t>https://supplychain.ucdavis.edu/sites/g/files/dgvnsk2181/files/inline-files/Mobile%20Application-v.4-19.pdf</a:t>
            </a:r>
            <a:endParaRPr lang="en-US" sz="2000" dirty="0">
              <a:latin typeface="+mn-lt"/>
            </a:endParaRPr>
          </a:p>
          <a:p>
            <a:pPr marL="914400" lvl="2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AEE65-7A97-40C1-AFF6-5A1803AA4879}"/>
              </a:ext>
            </a:extLst>
          </p:cNvPr>
          <p:cNvSpPr txBox="1"/>
          <p:nvPr/>
        </p:nvSpPr>
        <p:spPr>
          <a:xfrm>
            <a:off x="469784" y="3521882"/>
            <a:ext cx="2424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for instructions to set up your mobile access in your Aggie Travel profile using a computer before you can login to the app.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719D-74B5-4F35-A0A7-E81DCA47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36" y="176168"/>
            <a:ext cx="4949504" cy="6105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176F97-3E54-48CC-AD39-F7FDEF10D81B}"/>
              </a:ext>
            </a:extLst>
          </p:cNvPr>
          <p:cNvSpPr/>
          <p:nvPr/>
        </p:nvSpPr>
        <p:spPr>
          <a:xfrm>
            <a:off x="469784" y="3429000"/>
            <a:ext cx="2281805" cy="201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768"/>
            <a:ext cx="10515600" cy="918120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RESOURCES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34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Why the process is changing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70130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ANR contracts with UC Davis Procurement Services</a:t>
            </a:r>
          </a:p>
          <a:p>
            <a:r>
              <a:rPr lang="en-US" dirty="0">
                <a:latin typeface="+mn-lt"/>
              </a:rPr>
              <a:t>When: </a:t>
            </a:r>
            <a:r>
              <a:rPr lang="en-US" dirty="0" smtClean="0">
                <a:latin typeface="+mn-lt"/>
              </a:rPr>
              <a:t>August 27, 2021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To improve and expedite the reconciliation process</a:t>
            </a:r>
          </a:p>
          <a:p>
            <a:pPr marL="914400" lvl="2" indent="0">
              <a:buNone/>
            </a:pPr>
            <a:r>
              <a:rPr lang="en-US" sz="2400" dirty="0">
                <a:latin typeface="+mn-lt"/>
              </a:rPr>
              <a:t>•Streamlined expense types</a:t>
            </a:r>
          </a:p>
          <a:p>
            <a:pPr marL="914400" lvl="2" indent="0">
              <a:buNone/>
            </a:pPr>
            <a:r>
              <a:rPr lang="en-US" sz="2400" dirty="0">
                <a:latin typeface="+mn-lt"/>
              </a:rPr>
              <a:t>•Easier interface</a:t>
            </a:r>
          </a:p>
          <a:p>
            <a:pPr marL="914400" lvl="2" indent="0">
              <a:buNone/>
            </a:pPr>
            <a:r>
              <a:rPr lang="en-US" sz="2400" dirty="0">
                <a:latin typeface="+mn-lt"/>
              </a:rPr>
              <a:t>•Mobile app functionality</a:t>
            </a:r>
          </a:p>
          <a:p>
            <a:r>
              <a:rPr lang="en-US" dirty="0">
                <a:latin typeface="+mn-lt"/>
              </a:rPr>
              <a:t>Consolidate p-card and travel card reconciliation processes</a:t>
            </a:r>
          </a:p>
          <a:p>
            <a:pPr marL="457200" lvl="1" indent="0">
              <a:buNone/>
            </a:pPr>
            <a:r>
              <a:rPr lang="en-US" sz="2800" dirty="0">
                <a:latin typeface="+mn-lt"/>
              </a:rPr>
              <a:t>in a single system</a:t>
            </a:r>
          </a:p>
          <a:p>
            <a:r>
              <a:rPr lang="en-US" dirty="0">
                <a:latin typeface="+mn-lt"/>
              </a:rPr>
              <a:t>Aggie Enterprise is coming… </a:t>
            </a:r>
          </a:p>
        </p:txBody>
      </p:sp>
    </p:spTree>
    <p:extLst>
      <p:ext uri="{BB962C8B-B14F-4D97-AF65-F5344CB8AC3E}">
        <p14:creationId xmlns:p14="http://schemas.microsoft.com/office/powerpoint/2010/main" val="318183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Links to websites: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047F8-790D-492C-B535-E4D0041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53" y="1591945"/>
            <a:ext cx="10515600" cy="4922652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UCD – New Process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Reconciliation</a:t>
            </a:r>
          </a:p>
          <a:p>
            <a:pPr marL="0" indent="0">
              <a:buNone/>
            </a:pPr>
            <a:r>
              <a:rPr lang="en-US" dirty="0">
                <a:latin typeface="+mn-lt"/>
                <a:hlinkClick r:id="rId2"/>
              </a:rPr>
              <a:t>https://supplychain.ucdavis.edu/pay-purchase/p-card/reconciliation-in-aggietravel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Allowable and Unallowable Expenses</a:t>
            </a:r>
          </a:p>
          <a:p>
            <a:pPr marL="0" indent="0">
              <a:buNone/>
            </a:pPr>
            <a:r>
              <a:rPr lang="en-US" dirty="0">
                <a:latin typeface="+mn-lt"/>
                <a:hlinkClick r:id="rId3"/>
              </a:rPr>
              <a:t>https://supplychain.ucdavis.edu/pay-purchase/p-card/using-card#allowable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Adhoc</a:t>
            </a:r>
            <a:r>
              <a:rPr lang="en-US" dirty="0">
                <a:latin typeface="+mn-lt"/>
              </a:rPr>
              <a:t> Routing</a:t>
            </a:r>
          </a:p>
          <a:p>
            <a:pPr marL="0" indent="0">
              <a:buNone/>
            </a:pPr>
            <a:r>
              <a:rPr lang="en-US" dirty="0">
                <a:latin typeface="+mn-lt"/>
                <a:hlinkClick r:id="rId4"/>
              </a:rPr>
              <a:t>https://supplychain.ucdavis.edu/travel-entertainment/aggietravel/expense-reports/ad-hoc-routing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Sales Tax and Use Tax</a:t>
            </a:r>
          </a:p>
          <a:p>
            <a:pPr marL="0" indent="0">
              <a:buNone/>
            </a:pPr>
            <a:r>
              <a:rPr lang="en-US" dirty="0">
                <a:latin typeface="+mn-lt"/>
                <a:hlinkClick r:id="rId5"/>
              </a:rPr>
              <a:t>https://financeandbusiness.ucdavis.edu/systems/kuali/docs/purchasing/pcdo/use-tax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852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Aggie Travel Icons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047F8-790D-492C-B535-E4D0041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652"/>
          </a:xfrm>
        </p:spPr>
        <p:txBody>
          <a:bodyPr/>
          <a:lstStyle/>
          <a:p>
            <a:r>
              <a:rPr lang="en-US" sz="2400" u="sng" dirty="0">
                <a:hlinkClick r:id="rId2"/>
              </a:rPr>
              <a:t>https://supplychain.ucdavis.edu/travel-entertainment/aggietravel/help/icons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2E4AC-5AD5-4C29-9424-D1AAB6EA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80" y="2359157"/>
            <a:ext cx="594535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8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665480"/>
            <a:ext cx="10515600" cy="552704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+mn-lt"/>
              </a:rPr>
              <a:t>Questions? Contact your BPT Team: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1: </a:t>
            </a:r>
            <a:r>
              <a:rPr lang="en-US" sz="3500" dirty="0">
                <a:latin typeface="+mn-lt"/>
                <a:hlinkClick r:id="rId2"/>
              </a:rPr>
              <a:t>boc-uccepartner1@ucanr.edu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2: </a:t>
            </a:r>
            <a:r>
              <a:rPr lang="en-US" sz="3500" dirty="0">
                <a:latin typeface="+mn-lt"/>
                <a:hlinkClick r:id="rId3"/>
              </a:rPr>
              <a:t>boc-uccepartner2@ucanr.edu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3: </a:t>
            </a:r>
            <a:r>
              <a:rPr lang="en-US" sz="3500" dirty="0">
                <a:latin typeface="+mn-lt"/>
                <a:hlinkClick r:id="rId4"/>
              </a:rPr>
              <a:t>boc-uccepartner3@ucanr.edu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4</a:t>
            </a:r>
            <a:r>
              <a:rPr lang="en-US" sz="3500">
                <a:latin typeface="+mn-lt"/>
              </a:rPr>
              <a:t>: </a:t>
            </a:r>
            <a:r>
              <a:rPr lang="en-US" sz="3500">
                <a:latin typeface="+mn-lt"/>
                <a:hlinkClick r:id="rId5"/>
              </a:rPr>
              <a:t>boc-uccepartner4</a:t>
            </a:r>
            <a:r>
              <a:rPr lang="en-US" sz="3500" dirty="0">
                <a:latin typeface="+mn-lt"/>
                <a:hlinkClick r:id="rId5"/>
              </a:rPr>
              <a:t>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5: </a:t>
            </a:r>
            <a:r>
              <a:rPr lang="en-US" sz="3500" dirty="0">
                <a:latin typeface="+mn-lt"/>
                <a:hlinkClick r:id="rId6"/>
              </a:rPr>
              <a:t>boc-partner5@ucanr.edu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0700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Benefits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70130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Multiple card transactions can be reconciled at one time on one single report (bi-weekly, weekly)</a:t>
            </a:r>
          </a:p>
          <a:p>
            <a:r>
              <a:rPr lang="en-US" dirty="0">
                <a:latin typeface="+mn-lt"/>
              </a:rPr>
              <a:t>No need to complete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Detail Form – info imports to system</a:t>
            </a:r>
          </a:p>
          <a:p>
            <a:r>
              <a:rPr lang="en-US" dirty="0">
                <a:latin typeface="+mn-lt"/>
              </a:rPr>
              <a:t>Concur App – take photo of receipt (paper or email) – upload to system automatically</a:t>
            </a:r>
          </a:p>
          <a:p>
            <a:r>
              <a:rPr lang="en-US" dirty="0">
                <a:latin typeface="+mn-lt"/>
              </a:rPr>
              <a:t>No lost receipts</a:t>
            </a:r>
          </a:p>
          <a:p>
            <a:r>
              <a:rPr lang="en-US" dirty="0">
                <a:latin typeface="+mn-lt"/>
              </a:rPr>
              <a:t>Saves time and easier to track</a:t>
            </a:r>
          </a:p>
          <a:p>
            <a:r>
              <a:rPr lang="en-US" dirty="0">
                <a:latin typeface="+mn-lt"/>
              </a:rPr>
              <a:t>Expenses can be reflected in ledgers faster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6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768"/>
            <a:ext cx="10515600" cy="91812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latin typeface="+mn-lt"/>
              </a:rPr>
              <a:t>Processing </a:t>
            </a:r>
            <a:r>
              <a:rPr lang="en-US" sz="3500" dirty="0">
                <a:latin typeface="+mn-lt"/>
              </a:rPr>
              <a:t>Pcard Expenses in </a:t>
            </a:r>
            <a:r>
              <a:rPr lang="en-US" sz="3500" dirty="0" smtClean="0">
                <a:latin typeface="+mn-lt"/>
              </a:rPr>
              <a:t>AggieTravel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26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How to process Pcard expenses in </a:t>
            </a:r>
            <a:r>
              <a:rPr lang="en-US" sz="3900" dirty="0" smtClean="0">
                <a:latin typeface="+mn-lt"/>
              </a:rPr>
              <a:t>AggieTravel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7" y="1725691"/>
            <a:ext cx="9918440" cy="623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expenses will upload directly into AT 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686EE-7ED3-42F1-8363-B3B16693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52" y="2197916"/>
            <a:ext cx="6161351" cy="431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1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to process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expenses in AT - continued</a:t>
            </a:r>
            <a:endParaRPr lang="en-US" b="0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34" y="1499268"/>
            <a:ext cx="9918440" cy="4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Select Card on the scroll down under Available expenses</a:t>
            </a:r>
          </a:p>
          <a:p>
            <a:pPr marL="914400" lvl="2" indent="0">
              <a:buNone/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D4A29-FF36-479A-8F27-9C2DB097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4" y="1988191"/>
            <a:ext cx="5892435" cy="434024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6341FE-4781-4699-87DB-CE94C2590917}"/>
              </a:ext>
            </a:extLst>
          </p:cNvPr>
          <p:cNvCxnSpPr/>
          <p:nvPr/>
        </p:nvCxnSpPr>
        <p:spPr>
          <a:xfrm>
            <a:off x="318782" y="1853967"/>
            <a:ext cx="1040235" cy="132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683C05D-ECED-4DBC-9657-3BB486294B06}"/>
              </a:ext>
            </a:extLst>
          </p:cNvPr>
          <p:cNvSpPr/>
          <p:nvPr/>
        </p:nvSpPr>
        <p:spPr>
          <a:xfrm>
            <a:off x="7457812" y="2646726"/>
            <a:ext cx="3229761" cy="1065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89AFA8-5945-4D35-B96F-33FB504BC30E}"/>
              </a:ext>
            </a:extLst>
          </p:cNvPr>
          <p:cNvCxnSpPr/>
          <p:nvPr/>
        </p:nvCxnSpPr>
        <p:spPr>
          <a:xfrm flipH="1">
            <a:off x="3867325" y="2684477"/>
            <a:ext cx="3590488" cy="81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A2F596-A5D5-40A8-9FC9-81DACD044A48}"/>
              </a:ext>
            </a:extLst>
          </p:cNvPr>
          <p:cNvSpPr txBox="1"/>
          <p:nvPr/>
        </p:nvSpPr>
        <p:spPr>
          <a:xfrm>
            <a:off x="7457813" y="2684477"/>
            <a:ext cx="3229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US" dirty="0"/>
              <a:t> – </a:t>
            </a:r>
            <a:r>
              <a:rPr lang="en-US" dirty="0" err="1"/>
              <a:t>Pcard</a:t>
            </a:r>
            <a:r>
              <a:rPr lang="en-US" dirty="0"/>
              <a:t> expense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– Travel Corporate card   	expense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A4BBC3-93BD-4D7E-ACC6-2C074BBA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12" y="4194495"/>
            <a:ext cx="1133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to process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expenses in AT - continued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34" y="1499268"/>
            <a:ext cx="9918440" cy="4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Create Report</a:t>
            </a:r>
          </a:p>
          <a:p>
            <a:pPr marL="914400" lvl="2" indent="0">
              <a:buNone/>
            </a:pP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CC8A0-FC8C-4567-AD6B-5A6735BA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07" y="1523625"/>
            <a:ext cx="6582605" cy="45628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95E288-6206-4242-9968-DE1B5001B9A2}"/>
              </a:ext>
            </a:extLst>
          </p:cNvPr>
          <p:cNvCxnSpPr/>
          <p:nvPr/>
        </p:nvCxnSpPr>
        <p:spPr>
          <a:xfrm flipH="1">
            <a:off x="7239699" y="1686187"/>
            <a:ext cx="3707934" cy="326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0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to process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 expenses in AT - continued</a:t>
            </a:r>
            <a:endParaRPr lang="en-US" b="0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34" y="1499268"/>
            <a:ext cx="9918440" cy="4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Create Report</a:t>
            </a:r>
          </a:p>
          <a:p>
            <a:pPr marL="914400" lvl="2" indent="0">
              <a:buNone/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FD726-2F75-46AF-A290-D42F0EE6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28825"/>
            <a:ext cx="10077450" cy="28003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145527-4155-4AE4-B5DB-7A192457C097}"/>
              </a:ext>
            </a:extLst>
          </p:cNvPr>
          <p:cNvCxnSpPr>
            <a:cxnSpLocks/>
          </p:cNvCxnSpPr>
          <p:nvPr/>
        </p:nvCxnSpPr>
        <p:spPr>
          <a:xfrm flipH="1" flipV="1">
            <a:off x="2290195" y="3429000"/>
            <a:ext cx="318781" cy="167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5B139F-4AF5-4D14-97A1-951B3FB355C4}"/>
              </a:ext>
            </a:extLst>
          </p:cNvPr>
          <p:cNvSpPr txBox="1"/>
          <p:nvPr/>
        </p:nvSpPr>
        <p:spPr>
          <a:xfrm>
            <a:off x="2499919" y="5033286"/>
            <a:ext cx="155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Pcard</a:t>
            </a:r>
            <a:r>
              <a:rPr lang="en-US" dirty="0"/>
              <a:t> (Policy drop down defaults to Travel Card)</a:t>
            </a:r>
          </a:p>
        </p:txBody>
      </p:sp>
    </p:spTree>
    <p:extLst>
      <p:ext uri="{BB962C8B-B14F-4D97-AF65-F5344CB8AC3E}">
        <p14:creationId xmlns:p14="http://schemas.microsoft.com/office/powerpoint/2010/main" val="417638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15221</TotalTime>
  <Words>1196</Words>
  <Application>Microsoft Office PowerPoint</Application>
  <PresentationFormat>Widescreen</PresentationFormat>
  <Paragraphs>170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New Pcard Reconciliation Process Training</vt:lpstr>
      <vt:lpstr>Today’s Agenda</vt:lpstr>
      <vt:lpstr>Why the process is changing</vt:lpstr>
      <vt:lpstr>Benefits</vt:lpstr>
      <vt:lpstr>Processing Pcard Expenses in AggieTravel </vt:lpstr>
      <vt:lpstr>How to process Pcard expenses in AggieTravel </vt:lpstr>
      <vt:lpstr>How to process Pcard expenses in AT - continued</vt:lpstr>
      <vt:lpstr>How to process Pcard expenses in AT - continued</vt:lpstr>
      <vt:lpstr>How to process Pcard expenses in AT - continued</vt:lpstr>
      <vt:lpstr>How to process Pcard expenses in AT - continued</vt:lpstr>
      <vt:lpstr>Completing expense details </vt:lpstr>
      <vt:lpstr>Completing expense details </vt:lpstr>
      <vt:lpstr>Completing expense details </vt:lpstr>
      <vt:lpstr>Adhoc Report Routing to Unit Director or Designated Unit Approver</vt:lpstr>
      <vt:lpstr>Submit Pcard expense report</vt:lpstr>
      <vt:lpstr>Appendix</vt:lpstr>
      <vt:lpstr>How to set up Expense Delegates</vt:lpstr>
      <vt:lpstr>How to set up Expense Delegates continued</vt:lpstr>
      <vt:lpstr>How to set up Expense Delegates continued</vt:lpstr>
      <vt:lpstr>Adhoc Routing Required</vt:lpstr>
      <vt:lpstr> Workflow Options: SWP - Admin Units - RECs</vt:lpstr>
      <vt:lpstr>Best Practices</vt:lpstr>
      <vt:lpstr>Pcard requirements that have not changed </vt:lpstr>
      <vt:lpstr>Remember…</vt:lpstr>
      <vt:lpstr>Tips for Approvers</vt:lpstr>
      <vt:lpstr>Concur App </vt:lpstr>
      <vt:lpstr>Concur App</vt:lpstr>
      <vt:lpstr>Concur App</vt:lpstr>
      <vt:lpstr>RESOURCES  </vt:lpstr>
      <vt:lpstr>Links to websites:</vt:lpstr>
      <vt:lpstr>Aggie Travel Icons</vt:lpstr>
      <vt:lpstr>Questions? Contact your BPT Team:  Team 1: boc-uccepartner1@ucanr.edu Team 2: boc-uccepartner2@ucanr.edu Team 3: boc-uccepartner3@ucanr.edu Team 4: boc-uccepartner4@ucanr.edu Team 5: boc-partner5@ucanr.edu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ANR-Coast Room - 16</cp:lastModifiedBy>
  <cp:revision>517</cp:revision>
  <cp:lastPrinted>2020-11-09T05:25:04Z</cp:lastPrinted>
  <dcterms:created xsi:type="dcterms:W3CDTF">2019-09-30T22:39:57Z</dcterms:created>
  <dcterms:modified xsi:type="dcterms:W3CDTF">2021-08-12T16:45:29Z</dcterms:modified>
</cp:coreProperties>
</file>