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 id="2147483713" r:id="rId3"/>
  </p:sldMasterIdLst>
  <p:notesMasterIdLst>
    <p:notesMasterId r:id="rId44"/>
  </p:notesMasterIdLst>
  <p:sldIdLst>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307" r:id="rId27"/>
    <p:sldId id="285" r:id="rId28"/>
    <p:sldId id="286" r:id="rId29"/>
    <p:sldId id="287" r:id="rId30"/>
    <p:sldId id="288" r:id="rId31"/>
    <p:sldId id="289" r:id="rId32"/>
    <p:sldId id="290" r:id="rId33"/>
    <p:sldId id="296" r:id="rId34"/>
    <p:sldId id="292" r:id="rId35"/>
    <p:sldId id="303" r:id="rId36"/>
    <p:sldId id="304" r:id="rId37"/>
    <p:sldId id="305" r:id="rId38"/>
    <p:sldId id="308" r:id="rId39"/>
    <p:sldId id="297" r:id="rId40"/>
    <p:sldId id="309" r:id="rId41"/>
    <p:sldId id="300" r:id="rId42"/>
    <p:sldId id="306" r:id="rId4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C0000"/>
    <a:srgbClr val="339933"/>
    <a:srgbClr val="FFCC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1" d="100"/>
          <a:sy n="91" d="100"/>
        </p:scale>
        <p:origin x="531"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7231FF-7B4D-48F0-9C96-053C40C63168}" type="datetimeFigureOut">
              <a:rPr lang="en-US" smtClean="0"/>
              <a:t>10/28/2021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E440BF-AE0D-4212-8AFF-453A48F0FB36}" type="slidenum">
              <a:rPr lang="en-US" smtClean="0"/>
              <a:t>‹#›</a:t>
            </a:fld>
            <a:endParaRPr lang="en-US"/>
          </a:p>
        </p:txBody>
      </p:sp>
    </p:spTree>
    <p:extLst>
      <p:ext uri="{BB962C8B-B14F-4D97-AF65-F5344CB8AC3E}">
        <p14:creationId xmlns:p14="http://schemas.microsoft.com/office/powerpoint/2010/main" val="2354093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68FDAE31-DB14-494E-9E12-14550A85968E}" type="slidenum">
              <a:rPr lang="en-US" sz="1200" b="0"/>
              <a:pPr/>
              <a:t>1</a:t>
            </a:fld>
            <a:endParaRPr lang="en-US" sz="1200" b="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83801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0358BD7A-7804-4720-B5EC-902B711EAFB3}" type="slidenum">
              <a:rPr lang="en-US" sz="1200" b="0"/>
              <a:pPr/>
              <a:t>12</a:t>
            </a:fld>
            <a:endParaRPr lang="en-US" sz="1200" b="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35012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F6E26D4B-43A6-46F6-8EFB-0C07DCE3CDBB}" type="slidenum">
              <a:rPr lang="en-US" sz="1200" b="0"/>
              <a:pPr/>
              <a:t>13</a:t>
            </a:fld>
            <a:endParaRPr lang="en-US" sz="1200" b="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6044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DAEDEF9A-7FCC-4A32-A69B-558BF8F4322C}" type="slidenum">
              <a:rPr lang="en-US" sz="1200" b="0"/>
              <a:pPr/>
              <a:t>14</a:t>
            </a:fld>
            <a:endParaRPr lang="en-US" sz="1200" b="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13204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ACF63C1D-6D0A-46E7-8B0F-C76438086686}" type="slidenum">
              <a:rPr lang="en-US" sz="1200" b="0"/>
              <a:pPr/>
              <a:t>15</a:t>
            </a:fld>
            <a:endParaRPr lang="en-US" sz="1200" b="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532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EE0909B5-BC94-469C-B023-8E6EA4BD71DC}" type="slidenum">
              <a:rPr lang="en-US" sz="1200" b="0"/>
              <a:pPr/>
              <a:t>16</a:t>
            </a:fld>
            <a:endParaRPr lang="en-US" sz="1200" b="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778553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2B18D658-CDD5-4618-8A41-A84B027955C7}" type="slidenum">
              <a:rPr lang="en-US" sz="1200" b="0"/>
              <a:pPr/>
              <a:t>17</a:t>
            </a:fld>
            <a:endParaRPr lang="en-US" sz="1200" b="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1396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7CC045F0-CC0D-4DE1-A7FE-37715FF2EBE0}" type="slidenum">
              <a:rPr lang="en-US" sz="1200" b="0"/>
              <a:pPr/>
              <a:t>19</a:t>
            </a:fld>
            <a:endParaRPr lang="en-US" sz="1200" b="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8625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C12CC386-BC10-4124-9650-3C432D126E89}" type="slidenum">
              <a:rPr lang="en-US" sz="1200" b="0"/>
              <a:pPr/>
              <a:t>2</a:t>
            </a:fld>
            <a:endParaRPr lang="en-US"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53645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742DAB17-81B2-413E-B34C-F0A7DD706816}" type="slidenum">
              <a:rPr lang="en-US" sz="1200" b="0"/>
              <a:pPr/>
              <a:t>3</a:t>
            </a:fld>
            <a:endParaRPr lang="en-US" sz="1200" b="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961903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34237974-285C-45A6-AE76-D5902D17457F}" type="slidenum">
              <a:rPr lang="en-US" sz="1200" b="0"/>
              <a:pPr/>
              <a:t>4</a:t>
            </a:fld>
            <a:endParaRPr lang="en-US" sz="1200" b="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75419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030A27A0-D6F0-497E-B331-300BCB002410}" type="slidenum">
              <a:rPr lang="en-US" sz="1200" b="0"/>
              <a:pPr/>
              <a:t>5</a:t>
            </a:fld>
            <a:endParaRPr lang="en-US" sz="1200" b="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17639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E27D3687-8FDF-4BA2-ADFE-EED6FD7530B7}" type="slidenum">
              <a:rPr lang="en-US" sz="1200" b="0"/>
              <a:pPr/>
              <a:t>6</a:t>
            </a:fld>
            <a:endParaRPr lang="en-US" sz="1200" b="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65651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A8DB3912-2A9B-4541-9360-5D343677C5E4}" type="slidenum">
              <a:rPr lang="en-US" sz="1200" b="0"/>
              <a:pPr/>
              <a:t>7</a:t>
            </a:fld>
            <a:endParaRPr lang="en-US" sz="1200" b="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3840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BBCE2F41-F376-4222-B25E-1F8088C68314}" type="slidenum">
              <a:rPr lang="en-US" sz="1200" b="0"/>
              <a:pPr/>
              <a:t>9</a:t>
            </a:fld>
            <a:endParaRPr lang="en-US" sz="1200" b="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7531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38">
              <a:defRPr sz="2300" b="1">
                <a:solidFill>
                  <a:schemeClr val="tx1"/>
                </a:solidFill>
                <a:latin typeface="Arial" pitchFamily="34" charset="0"/>
                <a:ea typeface="MS PGothic" pitchFamily="34" charset="-128"/>
              </a:defRPr>
            </a:lvl1pPr>
            <a:lvl2pPr marL="733521" indent="-282123" defTabSz="924738">
              <a:defRPr sz="2300" b="1">
                <a:solidFill>
                  <a:schemeClr val="tx1"/>
                </a:solidFill>
                <a:latin typeface="Arial" pitchFamily="34" charset="0"/>
                <a:ea typeface="MS PGothic" pitchFamily="34" charset="-128"/>
              </a:defRPr>
            </a:lvl2pPr>
            <a:lvl3pPr marL="1128495" indent="-225699" defTabSz="924738">
              <a:defRPr sz="2300" b="1">
                <a:solidFill>
                  <a:schemeClr val="tx1"/>
                </a:solidFill>
                <a:latin typeface="Arial" pitchFamily="34" charset="0"/>
                <a:ea typeface="MS PGothic" pitchFamily="34" charset="-128"/>
              </a:defRPr>
            </a:lvl3pPr>
            <a:lvl4pPr marL="1579892" indent="-225699" defTabSz="924738">
              <a:defRPr sz="2300" b="1">
                <a:solidFill>
                  <a:schemeClr val="tx1"/>
                </a:solidFill>
                <a:latin typeface="Arial" pitchFamily="34" charset="0"/>
                <a:ea typeface="MS PGothic" pitchFamily="34" charset="-128"/>
              </a:defRPr>
            </a:lvl4pPr>
            <a:lvl5pPr marL="2031290" indent="-225699" defTabSz="924738">
              <a:defRPr sz="2300" b="1">
                <a:solidFill>
                  <a:schemeClr val="tx1"/>
                </a:solidFill>
                <a:latin typeface="Arial" pitchFamily="34" charset="0"/>
                <a:ea typeface="MS PGothic" pitchFamily="34" charset="-128"/>
              </a:defRPr>
            </a:lvl5pPr>
            <a:lvl6pPr marL="2482688"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6pPr>
            <a:lvl7pPr marL="2934085"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7pPr>
            <a:lvl8pPr marL="3385483"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8pPr>
            <a:lvl9pPr marL="3836880" indent="-225699" defTabSz="924738" eaLnBrk="0" fontAlgn="base" hangingPunct="0">
              <a:spcBef>
                <a:spcPct val="0"/>
              </a:spcBef>
              <a:spcAft>
                <a:spcPct val="0"/>
              </a:spcAft>
              <a:defRPr sz="2300" b="1">
                <a:solidFill>
                  <a:schemeClr val="tx1"/>
                </a:solidFill>
                <a:latin typeface="Arial" pitchFamily="34" charset="0"/>
                <a:ea typeface="MS PGothic" pitchFamily="34" charset="-128"/>
              </a:defRPr>
            </a:lvl9pPr>
          </a:lstStyle>
          <a:p>
            <a:fld id="{C77F8C96-F15A-4F1E-90ED-8074ED185E08}" type="slidenum">
              <a:rPr lang="en-US" sz="1200" b="0"/>
              <a:pPr/>
              <a:t>11</a:t>
            </a:fld>
            <a:endParaRPr lang="en-US" sz="1200" b="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22707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7499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7BFB4A4-8897-E444-9922-FC08375AAB5C}" type="datetimeFigureOut">
              <a:rPr lang="en-US"/>
              <a:pPr>
                <a:defRPr/>
              </a:pPr>
              <a:t>10/28/2021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CDEB64-96FC-5A46-BF67-B8411004BCDB}" type="slidenum">
              <a:rPr lang="en-US"/>
              <a:pPr>
                <a:defRPr/>
              </a:pPr>
              <a:t>‹#›</a:t>
            </a:fld>
            <a:endParaRPr lang="en-US"/>
          </a:p>
        </p:txBody>
      </p:sp>
    </p:spTree>
    <p:extLst>
      <p:ext uri="{BB962C8B-B14F-4D97-AF65-F5344CB8AC3E}">
        <p14:creationId xmlns:p14="http://schemas.microsoft.com/office/powerpoint/2010/main" val="4072186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554361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5645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0441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1785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690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15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6746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620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544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00889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716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619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0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870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2962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137E39-3C47-554C-8777-2EAB039BF4C7}" type="datetimeFigureOut">
              <a:rPr lang="en-US"/>
              <a:pPr>
                <a:defRPr/>
              </a:pPr>
              <a:t>10/28/2021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903574-3699-B24E-83F4-6EF9AF01B933}" type="slidenum">
              <a:rPr lang="en-US"/>
              <a:pPr>
                <a:defRPr/>
              </a:pPr>
              <a:t>‹#›</a:t>
            </a:fld>
            <a:endParaRPr lang="en-US"/>
          </a:p>
        </p:txBody>
      </p:sp>
    </p:spTree>
    <p:extLst>
      <p:ext uri="{BB962C8B-B14F-4D97-AF65-F5344CB8AC3E}">
        <p14:creationId xmlns:p14="http://schemas.microsoft.com/office/powerpoint/2010/main" val="193902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2.jpe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descr="Wave+ANRLogo_basic.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5275" y="5807075"/>
            <a:ext cx="88519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9F3D356-531F-A04D-8007-71E07D8FB0D7}" type="datetimeFigureOut">
              <a:rPr lang="en-US"/>
              <a:pPr>
                <a:defRPr/>
              </a:pPr>
              <a:t>10/28/2021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9300B74-2B8E-5941-8962-3E115ED92C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Wave+ANRLogo+MG.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293688" y="5811838"/>
            <a:ext cx="88519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549607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ucanr.edu/sites/acp"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tags" Target="../tags/tag27.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hyperlink" Target="http://www.ucanr.edu/sites/acp"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www.ucanr.edu/sites/ACP" TargetMode="External"/><Relationship Id="rId7"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hyperlink" Target="http://www.ipm.ucdavis.edu/QT/asiancitruscard.html" TargetMode="External"/><Relationship Id="rId4" Type="http://schemas.openxmlformats.org/officeDocument/2006/relationships/hyperlink" Target="http://www.ipm.ucdavis.edu/PMG/PESTNOTES/pn74155.htm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hyperlink" Target="http://class.ucanr.edu/" TargetMode="External"/><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c/c4/Calamondin.jpg" TargetMode="Externa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17661" y="38100"/>
            <a:ext cx="6400800" cy="1143000"/>
          </a:xfrm>
        </p:spPr>
        <p:txBody>
          <a:bodyPr/>
          <a:lstStyle/>
          <a:p>
            <a:pPr eaLnBrk="1" hangingPunct="1">
              <a:defRPr/>
            </a:pPr>
            <a:r>
              <a:rPr lang="en-US" sz="3200" b="1" dirty="0" smtClean="0">
                <a:solidFill>
                  <a:srgbClr val="800000"/>
                </a:solidFill>
                <a:effectLst>
                  <a:outerShdw blurRad="38100" dist="38100" dir="2700000" algn="tl">
                    <a:srgbClr val="C0C0C0"/>
                  </a:outerShdw>
                </a:effectLst>
                <a:ea typeface="+mj-ea"/>
              </a:rPr>
              <a:t>Asian Citrus </a:t>
            </a:r>
            <a:r>
              <a:rPr lang="en-US" sz="3200" b="1" dirty="0" err="1" smtClean="0">
                <a:solidFill>
                  <a:srgbClr val="800000"/>
                </a:solidFill>
                <a:effectLst>
                  <a:outerShdw blurRad="38100" dist="38100" dir="2700000" algn="tl">
                    <a:srgbClr val="C0C0C0"/>
                  </a:outerShdw>
                </a:effectLst>
                <a:ea typeface="+mj-ea"/>
              </a:rPr>
              <a:t>Psyllid</a:t>
            </a:r>
            <a:r>
              <a:rPr lang="en-US" sz="3200" b="1" dirty="0" smtClean="0">
                <a:solidFill>
                  <a:srgbClr val="800000"/>
                </a:solidFill>
                <a:effectLst>
                  <a:outerShdw blurRad="38100" dist="38100" dir="2700000" algn="tl">
                    <a:srgbClr val="C0C0C0"/>
                  </a:outerShdw>
                </a:effectLst>
                <a:ea typeface="+mj-ea"/>
              </a:rPr>
              <a:t> and the Citrus Disease </a:t>
            </a:r>
            <a:r>
              <a:rPr lang="en-US" sz="3200" b="1" dirty="0" err="1" smtClean="0">
                <a:solidFill>
                  <a:srgbClr val="800000"/>
                </a:solidFill>
                <a:effectLst>
                  <a:outerShdw blurRad="38100" dist="38100" dir="2700000" algn="tl">
                    <a:srgbClr val="C0C0C0"/>
                  </a:outerShdw>
                </a:effectLst>
                <a:ea typeface="+mj-ea"/>
              </a:rPr>
              <a:t>Huanglongbing</a:t>
            </a:r>
            <a:endParaRPr lang="en-US" sz="3200" b="1" dirty="0" smtClean="0">
              <a:solidFill>
                <a:srgbClr val="800000"/>
              </a:solidFill>
              <a:effectLst>
                <a:outerShdw blurRad="38100" dist="38100" dir="2700000" algn="tl">
                  <a:srgbClr val="C0C0C0"/>
                </a:outerShdw>
              </a:effectLst>
              <a:ea typeface="+mj-ea"/>
            </a:endParaRPr>
          </a:p>
        </p:txBody>
      </p:sp>
      <p:pic>
        <p:nvPicPr>
          <p:cNvPr id="2051" name="Picture 4" descr="ACP adult 003"/>
          <p:cNvPicPr>
            <a:picLocks noGrp="1" noChangeAspect="1" noChangeArrowheads="1"/>
          </p:cNvPicPr>
          <p:nvPr>
            <p:ph type="body" idx="1"/>
          </p:nvPr>
        </p:nvPicPr>
        <p:blipFill>
          <a:blip r:embed="rId4">
            <a:extLst>
              <a:ext uri="{28A0092B-C50C-407E-A947-70E740481C1C}">
                <a14:useLocalDpi xmlns:a14="http://schemas.microsoft.com/office/drawing/2010/main"/>
              </a:ext>
            </a:extLst>
          </a:blip>
          <a:srcRect/>
          <a:stretch>
            <a:fillRect/>
          </a:stretch>
        </p:blipFill>
        <p:spPr>
          <a:xfrm>
            <a:off x="654413" y="1379858"/>
            <a:ext cx="3960812" cy="2874962"/>
          </a:xfrm>
          <a:prstGeom prst="rect">
            <a:avLst/>
          </a:prstGeom>
          <a:ln>
            <a:noFill/>
          </a:ln>
          <a:effectLst>
            <a:outerShdw blurRad="292100" dist="139700" dir="2700000" algn="tl" rotWithShape="0">
              <a:srgbClr val="333333">
                <a:alpha val="65000"/>
              </a:srgbClr>
            </a:outerShdw>
          </a:effectLst>
        </p:spPr>
      </p:pic>
      <p:pic>
        <p:nvPicPr>
          <p:cNvPr id="2052" name="Picture 5" descr="FloridaPics_8107_Susan_Halber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5747" y="2093145"/>
            <a:ext cx="3313113" cy="3024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6"/>
          <p:cNvSpPr txBox="1">
            <a:spLocks noChangeArrowheads="1"/>
          </p:cNvSpPr>
          <p:nvPr/>
        </p:nvSpPr>
        <p:spPr bwMode="auto">
          <a:xfrm>
            <a:off x="727438" y="1522733"/>
            <a:ext cx="92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1800">
                <a:solidFill>
                  <a:schemeClr val="bg1"/>
                </a:solidFill>
              </a:rPr>
              <a:t>Psyllid</a:t>
            </a:r>
          </a:p>
        </p:txBody>
      </p:sp>
      <p:sp>
        <p:nvSpPr>
          <p:cNvPr id="2054" name="Text Box 7"/>
          <p:cNvSpPr txBox="1">
            <a:spLocks noChangeArrowheads="1"/>
          </p:cNvSpPr>
          <p:nvPr/>
        </p:nvSpPr>
        <p:spPr bwMode="auto">
          <a:xfrm>
            <a:off x="6478310" y="1592530"/>
            <a:ext cx="1860550" cy="366712"/>
          </a:xfrm>
          <a:prstGeom prst="rect">
            <a:avLst/>
          </a:prstGeom>
          <a:noFill/>
          <a:ln>
            <a:noFill/>
          </a:ln>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1800" dirty="0" err="1"/>
              <a:t>Huanglongbing</a:t>
            </a:r>
            <a:endParaRPr lang="en-US" sz="1800" dirty="0"/>
          </a:p>
        </p:txBody>
      </p:sp>
      <p:sp>
        <p:nvSpPr>
          <p:cNvPr id="2055" name="Text Box 8"/>
          <p:cNvSpPr txBox="1">
            <a:spLocks noChangeArrowheads="1"/>
          </p:cNvSpPr>
          <p:nvPr/>
        </p:nvSpPr>
        <p:spPr bwMode="auto">
          <a:xfrm>
            <a:off x="2763875" y="5029219"/>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endParaRPr lang="en-US"/>
          </a:p>
        </p:txBody>
      </p:sp>
      <p:sp>
        <p:nvSpPr>
          <p:cNvPr id="2" name="TextBox 1"/>
          <p:cNvSpPr txBox="1"/>
          <p:nvPr/>
        </p:nvSpPr>
        <p:spPr>
          <a:xfrm>
            <a:off x="4945343" y="5349258"/>
            <a:ext cx="4027470" cy="523220"/>
          </a:xfrm>
          <a:prstGeom prst="rect">
            <a:avLst/>
          </a:prstGeom>
          <a:noFill/>
        </p:spPr>
        <p:txBody>
          <a:bodyPr wrap="square" rtlCol="0">
            <a:spAutoFit/>
          </a:bodyPr>
          <a:lstStyle/>
          <a:p>
            <a:r>
              <a:rPr lang="en-US" sz="1400" b="1" dirty="0" smtClean="0"/>
              <a:t>Photography: M. Rogers, S. </a:t>
            </a:r>
            <a:r>
              <a:rPr lang="en-US" sz="1400" b="1" dirty="0" err="1" smtClean="0"/>
              <a:t>Halbert</a:t>
            </a:r>
            <a:r>
              <a:rPr lang="en-US" sz="1400" b="1" dirty="0" smtClean="0"/>
              <a:t> and E. Grafton-Cardwell</a:t>
            </a:r>
            <a:endParaRPr lang="en-US" sz="1400" b="1" dirty="0"/>
          </a:p>
        </p:txBody>
      </p:sp>
      <p:sp>
        <p:nvSpPr>
          <p:cNvPr id="9" name="Text Box 6"/>
          <p:cNvSpPr txBox="1">
            <a:spLocks noChangeArrowheads="1"/>
          </p:cNvSpPr>
          <p:nvPr/>
        </p:nvSpPr>
        <p:spPr bwMode="auto">
          <a:xfrm>
            <a:off x="485811" y="4521219"/>
            <a:ext cx="4032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r>
              <a:rPr lang="en-US" dirty="0">
                <a:latin typeface="+mn-lt"/>
              </a:rPr>
              <a:t>Beth Grafton-Cardwell</a:t>
            </a:r>
          </a:p>
          <a:p>
            <a:r>
              <a:rPr lang="en-US" sz="1800" dirty="0" smtClean="0">
                <a:latin typeface="+mn-lt"/>
              </a:rPr>
              <a:t>Department of Entomology</a:t>
            </a:r>
            <a:endParaRPr lang="es-ES" sz="1800" dirty="0">
              <a:latin typeface="+mn-lt"/>
            </a:endParaRPr>
          </a:p>
          <a:p>
            <a:r>
              <a:rPr lang="en-US" sz="1800" dirty="0">
                <a:latin typeface="+mn-lt"/>
              </a:rPr>
              <a:t>UC Riverside</a:t>
            </a:r>
          </a:p>
        </p:txBody>
      </p:sp>
    </p:spTree>
    <p:custDataLst>
      <p:tags r:id="rId1"/>
    </p:custDataLst>
    <p:extLst>
      <p:ext uri="{BB962C8B-B14F-4D97-AF65-F5344CB8AC3E}">
        <p14:creationId xmlns:p14="http://schemas.microsoft.com/office/powerpoint/2010/main" val="2526709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Oval 9"/>
          <p:cNvSpPr>
            <a:spLocks noChangeArrowheads="1"/>
          </p:cNvSpPr>
          <p:nvPr/>
        </p:nvSpPr>
        <p:spPr bwMode="auto">
          <a:xfrm>
            <a:off x="5148263" y="5013806"/>
            <a:ext cx="287337" cy="142875"/>
          </a:xfrm>
          <a:prstGeom prst="ellipse">
            <a:avLst/>
          </a:prstGeom>
          <a:solidFill>
            <a:srgbClr val="FF99CC"/>
          </a:solidFill>
          <a:ln w="9525">
            <a:solidFill>
              <a:schemeClr val="tx1"/>
            </a:solidFill>
            <a:round/>
            <a:headEnd/>
            <a:tailEnd/>
          </a:ln>
        </p:spPr>
        <p:txBody>
          <a:bodyPr wrap="none" anchor="ctr"/>
          <a:lstStyle/>
          <a:p>
            <a:endParaRPr lang="en-US"/>
          </a:p>
        </p:txBody>
      </p:sp>
      <p:sp>
        <p:nvSpPr>
          <p:cNvPr id="11272" name="Oval 10"/>
          <p:cNvSpPr>
            <a:spLocks noChangeArrowheads="1"/>
          </p:cNvSpPr>
          <p:nvPr/>
        </p:nvSpPr>
        <p:spPr bwMode="auto">
          <a:xfrm>
            <a:off x="4164013" y="4848706"/>
            <a:ext cx="76200" cy="76200"/>
          </a:xfrm>
          <a:prstGeom prst="ellipse">
            <a:avLst/>
          </a:prstGeom>
          <a:solidFill>
            <a:srgbClr val="FF99CC"/>
          </a:solidFill>
          <a:ln w="9525">
            <a:solidFill>
              <a:schemeClr val="tx1"/>
            </a:solidFill>
            <a:round/>
            <a:headEnd/>
            <a:tailEnd/>
          </a:ln>
        </p:spPr>
        <p:txBody>
          <a:bodyPr wrap="none" anchor="ctr"/>
          <a:lstStyle/>
          <a:p>
            <a:endParaRPr lang="en-US"/>
          </a:p>
        </p:txBody>
      </p:sp>
      <p:sp>
        <p:nvSpPr>
          <p:cNvPr id="11274" name="Text Box 12"/>
          <p:cNvSpPr txBox="1">
            <a:spLocks noChangeArrowheads="1"/>
          </p:cNvSpPr>
          <p:nvPr/>
        </p:nvSpPr>
        <p:spPr bwMode="auto">
          <a:xfrm>
            <a:off x="1908175" y="0"/>
            <a:ext cx="712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endParaRPr lang="en-US" b="0">
              <a:solidFill>
                <a:srgbClr val="660033"/>
              </a:solidFill>
            </a:endParaRPr>
          </a:p>
        </p:txBody>
      </p:sp>
      <p:sp>
        <p:nvSpPr>
          <p:cNvPr id="91150" name="Text Box 14"/>
          <p:cNvSpPr txBox="1">
            <a:spLocks noChangeArrowheads="1"/>
          </p:cNvSpPr>
          <p:nvPr/>
        </p:nvSpPr>
        <p:spPr bwMode="auto">
          <a:xfrm>
            <a:off x="839521" y="71246"/>
            <a:ext cx="7451725" cy="461665"/>
          </a:xfrm>
          <a:prstGeom prst="rect">
            <a:avLst/>
          </a:prstGeom>
          <a:solidFill>
            <a:schemeClr val="bg1"/>
          </a:solidFill>
          <a:ln w="9525">
            <a:noFill/>
            <a:miter lim="800000"/>
            <a:headEnd/>
            <a:tailEnd/>
          </a:ln>
          <a:effectLst/>
        </p:spPr>
        <p:txBody>
          <a:bodyPr>
            <a:spAutoFit/>
          </a:bodyPr>
          <a:lstStyle/>
          <a:p>
            <a:pPr algn="ctr">
              <a:spcBef>
                <a:spcPct val="50000"/>
              </a:spcBef>
              <a:defRPr/>
            </a:pPr>
            <a:r>
              <a:rPr lang="en-US" sz="2400" b="1" dirty="0">
                <a:solidFill>
                  <a:srgbClr val="800000"/>
                </a:solidFill>
                <a:effectLst>
                  <a:outerShdw blurRad="38100" dist="38100" dir="2700000" algn="tl">
                    <a:srgbClr val="C0C0C0"/>
                  </a:outerShdw>
                </a:effectLst>
                <a:latin typeface="+mj-lt"/>
                <a:ea typeface="ＭＳ Ｐゴシック" pitchFamily="-112" charset="-128"/>
              </a:rPr>
              <a:t>How did the </a:t>
            </a:r>
            <a:r>
              <a:rPr lang="en-US" sz="2400" b="1" dirty="0" err="1">
                <a:solidFill>
                  <a:srgbClr val="800000"/>
                </a:solidFill>
                <a:effectLst>
                  <a:outerShdw blurRad="38100" dist="38100" dir="2700000" algn="tl">
                    <a:srgbClr val="C0C0C0"/>
                  </a:outerShdw>
                </a:effectLst>
                <a:latin typeface="+mj-lt"/>
                <a:ea typeface="ＭＳ Ｐゴシック" pitchFamily="-112" charset="-128"/>
              </a:rPr>
              <a:t>psyllid</a:t>
            </a:r>
            <a:r>
              <a:rPr lang="en-US" sz="2400" b="1" dirty="0">
                <a:solidFill>
                  <a:srgbClr val="800000"/>
                </a:solidFill>
                <a:effectLst>
                  <a:outerShdw blurRad="38100" dist="38100" dir="2700000" algn="tl">
                    <a:srgbClr val="C0C0C0"/>
                  </a:outerShdw>
                </a:effectLst>
                <a:latin typeface="+mj-lt"/>
                <a:ea typeface="ＭＳ Ｐゴシック" pitchFamily="-112" charset="-128"/>
              </a:rPr>
              <a:t> spread through Florida?</a:t>
            </a:r>
          </a:p>
        </p:txBody>
      </p:sp>
      <p:sp>
        <p:nvSpPr>
          <p:cNvPr id="11276" name="Rectangle 15"/>
          <p:cNvSpPr>
            <a:spLocks noChangeArrowheads="1"/>
          </p:cNvSpPr>
          <p:nvPr/>
        </p:nvSpPr>
        <p:spPr bwMode="auto">
          <a:xfrm>
            <a:off x="3420436" y="3645381"/>
            <a:ext cx="2805701" cy="179943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1278" name="Text Box 3"/>
          <p:cNvSpPr txBox="1">
            <a:spLocks noChangeArrowheads="1"/>
          </p:cNvSpPr>
          <p:nvPr/>
        </p:nvSpPr>
        <p:spPr bwMode="auto">
          <a:xfrm>
            <a:off x="243107" y="1226719"/>
            <a:ext cx="3177329" cy="3416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eaLnBrk="1" hangingPunct="1"/>
            <a:r>
              <a:rPr lang="en-US" sz="1800" dirty="0"/>
              <a:t>The </a:t>
            </a:r>
            <a:r>
              <a:rPr lang="en-US" sz="1800" dirty="0" err="1"/>
              <a:t>psyllid</a:t>
            </a:r>
            <a:r>
              <a:rPr lang="en-US" sz="1800" dirty="0"/>
              <a:t> was first detected in backyard citrus trees in southern Florida in 1998. </a:t>
            </a:r>
            <a:r>
              <a:rPr lang="en-US" sz="1800" dirty="0" smtClean="0"/>
              <a:t>The </a:t>
            </a:r>
            <a:r>
              <a:rPr lang="en-US" sz="1800" dirty="0"/>
              <a:t>psyllid spread very rapidly both by flying </a:t>
            </a:r>
            <a:r>
              <a:rPr lang="en-US" sz="1800" dirty="0" smtClean="0"/>
              <a:t>(green areas</a:t>
            </a:r>
            <a:r>
              <a:rPr lang="en-US" sz="1800" dirty="0"/>
              <a:t>) as well as riding on nursery plants </a:t>
            </a:r>
            <a:r>
              <a:rPr lang="en-US" sz="1800" dirty="0" smtClean="0"/>
              <a:t>(blue areas), such as orange jasmine, that were moved </a:t>
            </a:r>
            <a:r>
              <a:rPr lang="en-US" sz="1800" dirty="0"/>
              <a:t>between retail nurseries throughout the state.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2821" y="630712"/>
            <a:ext cx="4935189" cy="4935189"/>
          </a:xfrm>
          <a:prstGeom prst="rect">
            <a:avLst/>
          </a:prstGeom>
        </p:spPr>
      </p:pic>
    </p:spTree>
    <p:custDataLst>
      <p:tags r:id="rId1"/>
    </p:custDataLst>
    <p:extLst>
      <p:ext uri="{BB962C8B-B14F-4D97-AF65-F5344CB8AC3E}">
        <p14:creationId xmlns:p14="http://schemas.microsoft.com/office/powerpoint/2010/main" val="560497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880269" y="9643"/>
            <a:ext cx="7359595"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Asian citrus </a:t>
            </a:r>
            <a:r>
              <a:rPr lang="en-US" sz="2400" b="1" dirty="0" err="1" smtClean="0">
                <a:solidFill>
                  <a:srgbClr val="800000"/>
                </a:solidFill>
                <a:effectLst>
                  <a:outerShdw blurRad="38100" dist="38100" dir="2700000" algn="tl">
                    <a:srgbClr val="C0C0C0"/>
                  </a:outerShdw>
                </a:effectLst>
                <a:ea typeface="+mj-ea"/>
              </a:rPr>
              <a:t>psyllid</a:t>
            </a:r>
            <a:r>
              <a:rPr lang="en-US" sz="2400" b="1" dirty="0" smtClean="0">
                <a:solidFill>
                  <a:srgbClr val="800000"/>
                </a:solidFill>
                <a:effectLst>
                  <a:outerShdw blurRad="38100" dist="38100" dir="2700000" algn="tl">
                    <a:srgbClr val="C0C0C0"/>
                  </a:outerShdw>
                </a:effectLst>
                <a:ea typeface="+mj-ea"/>
              </a:rPr>
              <a:t> feeds and reproduces on </a:t>
            </a:r>
            <a:br>
              <a:rPr lang="en-US" sz="2400" b="1" dirty="0" smtClean="0">
                <a:solidFill>
                  <a:srgbClr val="800000"/>
                </a:solidFill>
                <a:effectLst>
                  <a:outerShdw blurRad="38100" dist="38100" dir="2700000" algn="tl">
                    <a:srgbClr val="C0C0C0"/>
                  </a:outerShdw>
                </a:effectLst>
                <a:ea typeface="+mj-ea"/>
              </a:rPr>
            </a:br>
            <a:r>
              <a:rPr lang="en-US" sz="2400" b="1" dirty="0" smtClean="0">
                <a:solidFill>
                  <a:srgbClr val="800000"/>
                </a:solidFill>
                <a:effectLst>
                  <a:outerShdw blurRad="38100" dist="38100" dir="2700000" algn="tl">
                    <a:srgbClr val="C0C0C0"/>
                  </a:outerShdw>
                </a:effectLst>
                <a:ea typeface="+mj-ea"/>
              </a:rPr>
              <a:t>Indian Curry Leaf</a:t>
            </a:r>
          </a:p>
        </p:txBody>
      </p:sp>
      <p:sp>
        <p:nvSpPr>
          <p:cNvPr id="12291" name="Text Box 4"/>
          <p:cNvSpPr txBox="1">
            <a:spLocks noChangeArrowheads="1"/>
          </p:cNvSpPr>
          <p:nvPr/>
        </p:nvSpPr>
        <p:spPr bwMode="auto">
          <a:xfrm>
            <a:off x="880269" y="1117232"/>
            <a:ext cx="78805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2000" dirty="0">
                <a:latin typeface="+mn-lt"/>
              </a:rPr>
              <a:t>This Indian curry leaf, </a:t>
            </a:r>
            <a:r>
              <a:rPr lang="en-US" sz="2000" i="1" dirty="0" err="1">
                <a:latin typeface="+mn-lt"/>
              </a:rPr>
              <a:t>Bergera</a:t>
            </a:r>
            <a:r>
              <a:rPr lang="en-US" sz="2000" i="1" dirty="0">
                <a:latin typeface="+mn-lt"/>
              </a:rPr>
              <a:t> </a:t>
            </a:r>
            <a:r>
              <a:rPr lang="en-US" sz="2000" i="1" dirty="0" err="1">
                <a:latin typeface="+mn-lt"/>
              </a:rPr>
              <a:t>koenigii</a:t>
            </a:r>
            <a:r>
              <a:rPr lang="en-US" sz="2000" dirty="0">
                <a:latin typeface="+mn-lt"/>
              </a:rPr>
              <a:t>, is grown in Hawaii and the leaves are shipped to California for use in restaurants.  </a:t>
            </a:r>
            <a:endParaRPr lang="en-US" sz="2000" dirty="0" smtClean="0">
              <a:latin typeface="+mn-lt"/>
            </a:endParaRPr>
          </a:p>
          <a:p>
            <a:r>
              <a:rPr lang="en-US" sz="2000" dirty="0" smtClean="0">
                <a:latin typeface="+mn-lt"/>
              </a:rPr>
              <a:t>It </a:t>
            </a:r>
            <a:r>
              <a:rPr lang="en-US" sz="2000" dirty="0">
                <a:latin typeface="+mn-lt"/>
              </a:rPr>
              <a:t>is a favorite host of the psyllid.  </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7921" y="2333670"/>
            <a:ext cx="4296792" cy="3015131"/>
          </a:xfrm>
          <a:prstGeom prst="rect">
            <a:avLst/>
          </a:prstGeom>
          <a:ln>
            <a:noFill/>
          </a:ln>
          <a:effectLst>
            <a:outerShdw blurRad="292100" dist="139700" dir="2700000" algn="tl" rotWithShape="0">
              <a:srgbClr val="333333">
                <a:alpha val="65000"/>
              </a:srgbClr>
            </a:outerShdw>
          </a:effectLst>
        </p:spPr>
      </p:pic>
      <p:pic>
        <p:nvPicPr>
          <p:cNvPr id="6" name="Picture 3" descr="curry_leaf_from_HI Jennifer Romer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1446" y="2333670"/>
            <a:ext cx="2717800" cy="2036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66464" y="4554294"/>
            <a:ext cx="2948683" cy="923330"/>
          </a:xfrm>
          <a:prstGeom prst="rect">
            <a:avLst/>
          </a:prstGeom>
        </p:spPr>
        <p:txBody>
          <a:bodyPr wrap="square">
            <a:spAutoFit/>
          </a:bodyPr>
          <a:lstStyle/>
          <a:p>
            <a:r>
              <a:rPr lang="en-US" b="1" dirty="0"/>
              <a:t>Shipments of ACP-infested leaves have been intercepted at airports. </a:t>
            </a:r>
          </a:p>
        </p:txBody>
      </p:sp>
    </p:spTree>
    <p:custDataLst>
      <p:tags r:id="rId1"/>
    </p:custDataLst>
    <p:extLst>
      <p:ext uri="{BB962C8B-B14F-4D97-AF65-F5344CB8AC3E}">
        <p14:creationId xmlns:p14="http://schemas.microsoft.com/office/powerpoint/2010/main" val="4238496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07950" y="44550"/>
            <a:ext cx="8681342"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cs typeface="Arial" pitchFamily="34" charset="0"/>
              </a:rPr>
              <a:t>Why are we so worried about this </a:t>
            </a:r>
            <a:r>
              <a:rPr lang="en-US" sz="2400" b="1" dirty="0" err="1" smtClean="0">
                <a:solidFill>
                  <a:srgbClr val="800000"/>
                </a:solidFill>
                <a:effectLst>
                  <a:outerShdw blurRad="38100" dist="38100" dir="2700000" algn="tl">
                    <a:srgbClr val="C0C0C0"/>
                  </a:outerShdw>
                </a:effectLst>
                <a:ea typeface="+mj-ea"/>
                <a:cs typeface="Arial" pitchFamily="34" charset="0"/>
              </a:rPr>
              <a:t>psyllid</a:t>
            </a:r>
            <a:r>
              <a:rPr lang="en-US" sz="2400" b="1" dirty="0" smtClean="0">
                <a:solidFill>
                  <a:srgbClr val="800000"/>
                </a:solidFill>
                <a:effectLst>
                  <a:outerShdw blurRad="38100" dist="38100" dir="2700000" algn="tl">
                    <a:srgbClr val="C0C0C0"/>
                  </a:outerShdw>
                </a:effectLst>
                <a:ea typeface="+mj-ea"/>
                <a:cs typeface="Arial" pitchFamily="34" charset="0"/>
              </a:rPr>
              <a:t>?</a:t>
            </a:r>
            <a:br>
              <a:rPr lang="en-US" sz="2400" b="1" dirty="0" smtClean="0">
                <a:solidFill>
                  <a:srgbClr val="800000"/>
                </a:solidFill>
                <a:effectLst>
                  <a:outerShdw blurRad="38100" dist="38100" dir="2700000" algn="tl">
                    <a:srgbClr val="C0C0C0"/>
                  </a:outerShdw>
                </a:effectLst>
                <a:ea typeface="+mj-ea"/>
                <a:cs typeface="Arial" pitchFamily="34" charset="0"/>
              </a:rPr>
            </a:br>
            <a:endParaRPr lang="en-US" sz="2000" b="1" dirty="0" smtClean="0">
              <a:solidFill>
                <a:srgbClr val="800000"/>
              </a:solidFill>
              <a:effectLst>
                <a:outerShdw blurRad="38100" dist="38100" dir="2700000" algn="tl">
                  <a:srgbClr val="C0C0C0"/>
                </a:outerShdw>
              </a:effectLst>
              <a:ea typeface="+mj-ea"/>
              <a:cs typeface="Arial" pitchFamily="34" charset="0"/>
            </a:endParaRPr>
          </a:p>
        </p:txBody>
      </p:sp>
      <p:sp>
        <p:nvSpPr>
          <p:cNvPr id="13315" name="Text Box 3"/>
          <p:cNvSpPr txBox="1">
            <a:spLocks noChangeArrowheads="1"/>
          </p:cNvSpPr>
          <p:nvPr/>
        </p:nvSpPr>
        <p:spPr bwMode="auto">
          <a:xfrm>
            <a:off x="187865" y="1257926"/>
            <a:ext cx="469728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2000" dirty="0">
                <a:latin typeface="+mn-lt"/>
              </a:rPr>
              <a:t>The Asian citrus psyllid can pick up the bacterium that causes Huanglongbing (HLB) disease and move the disease from citrus tree to citrus tree as it feeds.  The bacterium blocks nutrient flow in the tree. </a:t>
            </a:r>
          </a:p>
          <a:p>
            <a:pPr>
              <a:spcBef>
                <a:spcPct val="50000"/>
              </a:spcBef>
            </a:pPr>
            <a:r>
              <a:rPr lang="en-US" sz="2000" dirty="0" smtClean="0">
                <a:latin typeface="+mn-lt"/>
              </a:rPr>
              <a:t>Huanglongbing means “yellow shoot disease” in Chinese.</a:t>
            </a:r>
          </a:p>
          <a:p>
            <a:pPr>
              <a:spcBef>
                <a:spcPct val="50000"/>
              </a:spcBef>
            </a:pPr>
            <a:r>
              <a:rPr lang="en-US" sz="2000" dirty="0" smtClean="0">
                <a:latin typeface="+mn-lt"/>
              </a:rPr>
              <a:t>It causes the leaves on some of the branches of citrus to turn yellow.</a:t>
            </a:r>
          </a:p>
        </p:txBody>
      </p:sp>
      <p:pic>
        <p:nvPicPr>
          <p:cNvPr id="13316" name="Picture 4" descr="DSC00088"/>
          <p:cNvPicPr>
            <a:picLocks noChangeAspect="1" noChangeArrowheads="1"/>
          </p:cNvPicPr>
          <p:nvPr/>
        </p:nvPicPr>
        <p:blipFill>
          <a:blip r:embed="rId4">
            <a:lum contrast="-6000"/>
            <a:extLst>
              <a:ext uri="{28A0092B-C50C-407E-A947-70E740481C1C}">
                <a14:useLocalDpi xmlns:a14="http://schemas.microsoft.com/office/drawing/2010/main"/>
              </a:ext>
            </a:extLst>
          </a:blip>
          <a:srcRect/>
          <a:stretch>
            <a:fillRect/>
          </a:stretch>
        </p:blipFill>
        <p:spPr bwMode="auto">
          <a:xfrm>
            <a:off x="5003457" y="1187550"/>
            <a:ext cx="3427961" cy="41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783 EM sieve tub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3145" y="4573558"/>
            <a:ext cx="1732353" cy="1140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2001205" y="4720301"/>
            <a:ext cx="19319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1600" i="1" dirty="0" err="1" smtClean="0"/>
              <a:t>Candidatus</a:t>
            </a:r>
            <a:r>
              <a:rPr lang="en-US" sz="1600" dirty="0" smtClean="0"/>
              <a:t> </a:t>
            </a:r>
            <a:r>
              <a:rPr lang="en-US" sz="1600" dirty="0" err="1" smtClean="0"/>
              <a:t>Liberibacter</a:t>
            </a:r>
            <a:r>
              <a:rPr lang="en-US" sz="1600" dirty="0" smtClean="0"/>
              <a:t> </a:t>
            </a:r>
            <a:r>
              <a:rPr lang="en-US" sz="1600" dirty="0" err="1" smtClean="0"/>
              <a:t>asiaticus</a:t>
            </a:r>
            <a:endParaRPr lang="en-US" sz="1600" dirty="0"/>
          </a:p>
        </p:txBody>
      </p:sp>
    </p:spTree>
    <p:custDataLst>
      <p:tags r:id="rId1"/>
    </p:custDataLst>
    <p:extLst>
      <p:ext uri="{BB962C8B-B14F-4D97-AF65-F5344CB8AC3E}">
        <p14:creationId xmlns:p14="http://schemas.microsoft.com/office/powerpoint/2010/main" val="411424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7153" y="698643"/>
            <a:ext cx="3654391" cy="2420441"/>
          </a:xfrm>
          <a:prstGeom prst="rect">
            <a:avLst/>
          </a:prstGeom>
        </p:spPr>
      </p:pic>
      <p:sp>
        <p:nvSpPr>
          <p:cNvPr id="52226" name="Rectangle 2"/>
          <p:cNvSpPr>
            <a:spLocks noGrp="1" noChangeArrowheads="1"/>
          </p:cNvSpPr>
          <p:nvPr>
            <p:ph type="title"/>
          </p:nvPr>
        </p:nvSpPr>
        <p:spPr>
          <a:xfrm>
            <a:off x="205484" y="0"/>
            <a:ext cx="8681342" cy="698643"/>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An early sign of the disease is yellowing of the leaves</a:t>
            </a:r>
          </a:p>
        </p:txBody>
      </p:sp>
      <p:sp>
        <p:nvSpPr>
          <p:cNvPr id="15363" name="Text Box 3"/>
          <p:cNvSpPr txBox="1">
            <a:spLocks noChangeArrowheads="1"/>
          </p:cNvSpPr>
          <p:nvPr/>
        </p:nvSpPr>
        <p:spPr bwMode="auto">
          <a:xfrm>
            <a:off x="719138" y="3817727"/>
            <a:ext cx="37768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2000" dirty="0">
                <a:latin typeface="+mn-lt"/>
              </a:rPr>
              <a:t>Leaves with nutrient deficiencies (Zinc is an example) have the same yellow pattern on both sides of the leaf. </a:t>
            </a:r>
          </a:p>
        </p:txBody>
      </p:sp>
      <p:pic>
        <p:nvPicPr>
          <p:cNvPr id="15364" name="Picture 6" descr="greening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6520" y="3217897"/>
            <a:ext cx="3455656" cy="2523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p:cNvSpPr txBox="1">
            <a:spLocks noChangeArrowheads="1"/>
          </p:cNvSpPr>
          <p:nvPr/>
        </p:nvSpPr>
        <p:spPr bwMode="auto">
          <a:xfrm>
            <a:off x="7456279" y="5349946"/>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eaLnBrk="1" hangingPunct="1"/>
            <a:r>
              <a:rPr lang="en-US" sz="1800" dirty="0">
                <a:solidFill>
                  <a:schemeClr val="bg1"/>
                </a:solidFill>
              </a:rPr>
              <a:t>Zinc</a:t>
            </a:r>
          </a:p>
        </p:txBody>
      </p:sp>
      <p:sp>
        <p:nvSpPr>
          <p:cNvPr id="15367" name="Text Box 9"/>
          <p:cNvSpPr txBox="1">
            <a:spLocks noChangeArrowheads="1"/>
          </p:cNvSpPr>
          <p:nvPr/>
        </p:nvSpPr>
        <p:spPr bwMode="auto">
          <a:xfrm>
            <a:off x="4997450" y="268716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eaLnBrk="1" hangingPunct="1"/>
            <a:r>
              <a:rPr lang="en-US" sz="1800" dirty="0">
                <a:solidFill>
                  <a:schemeClr val="bg1"/>
                </a:solidFill>
              </a:rPr>
              <a:t>HLB</a:t>
            </a:r>
          </a:p>
        </p:txBody>
      </p:sp>
      <p:sp>
        <p:nvSpPr>
          <p:cNvPr id="15368" name="Text Box 12"/>
          <p:cNvSpPr txBox="1">
            <a:spLocks noChangeArrowheads="1"/>
          </p:cNvSpPr>
          <p:nvPr/>
        </p:nvSpPr>
        <p:spPr bwMode="auto">
          <a:xfrm>
            <a:off x="521400" y="1232296"/>
            <a:ext cx="40247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2000" dirty="0">
                <a:latin typeface="+mn-lt"/>
              </a:rPr>
              <a:t>Leaves with HLB disease have a blotchy yellow pattern that is not the same on both sides of the leaf.</a:t>
            </a:r>
          </a:p>
          <a:p>
            <a:pPr>
              <a:spcBef>
                <a:spcPct val="50000"/>
              </a:spcBef>
            </a:pPr>
            <a:endParaRPr lang="en-US" sz="2000" dirty="0">
              <a:latin typeface="+mn-lt"/>
            </a:endParaRPr>
          </a:p>
        </p:txBody>
      </p:sp>
      <p:sp>
        <p:nvSpPr>
          <p:cNvPr id="7" name="Oval 6"/>
          <p:cNvSpPr/>
          <p:nvPr/>
        </p:nvSpPr>
        <p:spPr>
          <a:xfrm>
            <a:off x="6324076" y="2040577"/>
            <a:ext cx="602855" cy="40083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7547113">
            <a:off x="6532459" y="2491554"/>
            <a:ext cx="602855" cy="40083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39709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41313" y="137685"/>
            <a:ext cx="8576656" cy="1143000"/>
          </a:xfrm>
        </p:spPr>
        <p:txBody>
          <a:bodyPr/>
          <a:lstStyle/>
          <a:p>
            <a:pPr eaLnBrk="1" hangingPunct="1">
              <a:defRPr/>
            </a:pPr>
            <a:r>
              <a:rPr lang="en-US" sz="2800" b="1" dirty="0" smtClean="0">
                <a:solidFill>
                  <a:srgbClr val="800000"/>
                </a:solidFill>
                <a:effectLst>
                  <a:outerShdw blurRad="38100" dist="38100" dir="2700000" algn="tl">
                    <a:srgbClr val="C0C0C0"/>
                  </a:outerShdw>
                </a:effectLst>
                <a:ea typeface="+mj-ea"/>
              </a:rPr>
              <a:t>HLB leaf symptoms can range from slight to nearly completely yellow</a:t>
            </a:r>
          </a:p>
        </p:txBody>
      </p:sp>
      <p:pic>
        <p:nvPicPr>
          <p:cNvPr id="16387" name="Picture 9" descr="Lisa Jones &amp; Laura FleitesP200710963"/>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15083" y="1252110"/>
            <a:ext cx="4624530" cy="2160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MG_157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2605" y="2058225"/>
            <a:ext cx="2804843" cy="3737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252966" y="3927031"/>
            <a:ext cx="2568540" cy="1323439"/>
          </a:xfrm>
          <a:prstGeom prst="rect">
            <a:avLst/>
          </a:prstGeom>
        </p:spPr>
        <p:txBody>
          <a:bodyPr wrap="square">
            <a:spAutoFit/>
          </a:bodyPr>
          <a:lstStyle/>
          <a:p>
            <a:pPr algn="ctr"/>
            <a:r>
              <a:rPr lang="en-US" sz="2000" b="1" dirty="0" smtClean="0">
                <a:latin typeface="+mn-lt"/>
                <a:cs typeface="Arial" pitchFamily="34" charset="0"/>
              </a:rPr>
              <a:t>In addition to yellow mottling, the veins of the leaf may be thickened</a:t>
            </a:r>
          </a:p>
        </p:txBody>
      </p:sp>
    </p:spTree>
    <p:custDataLst>
      <p:tags r:id="rId1"/>
    </p:custDataLst>
    <p:extLst>
      <p:ext uri="{BB962C8B-B14F-4D97-AF65-F5344CB8AC3E}">
        <p14:creationId xmlns:p14="http://schemas.microsoft.com/office/powerpoint/2010/main" val="1294037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07950" y="-160262"/>
            <a:ext cx="8964131"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HLB disease prevents the fruit from developing the proper color</a:t>
            </a:r>
          </a:p>
        </p:txBody>
      </p:sp>
      <p:sp>
        <p:nvSpPr>
          <p:cNvPr id="19459" name="Text Box 3"/>
          <p:cNvSpPr txBox="1">
            <a:spLocks noChangeArrowheads="1"/>
          </p:cNvSpPr>
          <p:nvPr/>
        </p:nvSpPr>
        <p:spPr bwMode="auto">
          <a:xfrm>
            <a:off x="551146" y="1442255"/>
            <a:ext cx="49447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2000" dirty="0">
                <a:latin typeface="+mn-lt"/>
              </a:rPr>
              <a:t>The lower half of the fruit may remain green, which is why this disease is also sometimes called citrus greening.</a:t>
            </a:r>
          </a:p>
        </p:txBody>
      </p:sp>
      <p:pic>
        <p:nvPicPr>
          <p:cNvPr id="19460" name="Picture 4" descr="symptomatic and healthy murcotts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7560" y="2707603"/>
            <a:ext cx="3588462" cy="2692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FloridaPics_8107_Susan_Halber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95963" y="817275"/>
            <a:ext cx="3124200" cy="2851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8"/>
          <p:cNvSpPr txBox="1">
            <a:spLocks noChangeArrowheads="1"/>
          </p:cNvSpPr>
          <p:nvPr/>
        </p:nvSpPr>
        <p:spPr bwMode="auto">
          <a:xfrm>
            <a:off x="5495925" y="6669088"/>
            <a:ext cx="660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800">
                <a:solidFill>
                  <a:schemeClr val="bg1"/>
                </a:solidFill>
              </a:rPr>
              <a:t>S. Halbert</a:t>
            </a:r>
          </a:p>
        </p:txBody>
      </p:sp>
    </p:spTree>
    <p:custDataLst>
      <p:tags r:id="rId1"/>
    </p:custDataLst>
    <p:extLst>
      <p:ext uri="{BB962C8B-B14F-4D97-AF65-F5344CB8AC3E}">
        <p14:creationId xmlns:p14="http://schemas.microsoft.com/office/powerpoint/2010/main" val="890807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05484" y="106237"/>
            <a:ext cx="8681342"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Even more devastating, HLB causes the fruit to be small, oddly shaped, with aborted seeds and bitter juice</a:t>
            </a:r>
          </a:p>
        </p:txBody>
      </p:sp>
      <p:sp>
        <p:nvSpPr>
          <p:cNvPr id="20483" name="Text Box 3"/>
          <p:cNvSpPr txBox="1">
            <a:spLocks noChangeArrowheads="1"/>
          </p:cNvSpPr>
          <p:nvPr/>
        </p:nvSpPr>
        <p:spPr bwMode="auto">
          <a:xfrm>
            <a:off x="921947" y="1766852"/>
            <a:ext cx="33318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2000" dirty="0">
                <a:latin typeface="+mn-lt"/>
              </a:rPr>
              <a:t>The fruit </a:t>
            </a:r>
            <a:r>
              <a:rPr lang="en-US" sz="2000" dirty="0" smtClean="0">
                <a:latin typeface="+mn-lt"/>
              </a:rPr>
              <a:t>is small, grows </a:t>
            </a:r>
            <a:r>
              <a:rPr lang="en-US" sz="2000" dirty="0">
                <a:latin typeface="+mn-lt"/>
              </a:rPr>
              <a:t>crookedly, forming uneven </a:t>
            </a:r>
            <a:r>
              <a:rPr lang="en-US" sz="2000" dirty="0" smtClean="0">
                <a:latin typeface="+mn-lt"/>
              </a:rPr>
              <a:t>segments and the seeds are aborted</a:t>
            </a:r>
            <a:endParaRPr lang="en-US" sz="2000" dirty="0">
              <a:latin typeface="+mn-lt"/>
            </a:endParaRPr>
          </a:p>
        </p:txBody>
      </p:sp>
      <p:pic>
        <p:nvPicPr>
          <p:cNvPr id="20484" name="Picture 4" descr="greening_img11_sfrut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3155" y="3607906"/>
            <a:ext cx="2286000" cy="1944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greening_img12_sfruto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126" y="3601556"/>
            <a:ext cx="2133600" cy="1951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SC00633"/>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253787" y="1329475"/>
            <a:ext cx="3263843" cy="2019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974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18499" y="199330"/>
            <a:ext cx="8568326"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In as little as 5 years after HLB infection, the tree stops bearing fruit and eventually dies </a:t>
            </a:r>
            <a:r>
              <a:rPr lang="en-US" sz="2400" b="1" dirty="0" smtClean="0">
                <a:solidFill>
                  <a:srgbClr val="A50021"/>
                </a:solidFill>
                <a:effectLst>
                  <a:outerShdw blurRad="38100" dist="38100" dir="2700000" algn="tl">
                    <a:srgbClr val="C0C0C0"/>
                  </a:outerShdw>
                </a:effectLst>
                <a:ea typeface="+mj-ea"/>
              </a:rPr>
              <a:t/>
            </a:r>
            <a:br>
              <a:rPr lang="en-US" sz="2400" b="1" dirty="0" smtClean="0">
                <a:solidFill>
                  <a:srgbClr val="A50021"/>
                </a:solidFill>
                <a:effectLst>
                  <a:outerShdw blurRad="38100" dist="38100" dir="2700000" algn="tl">
                    <a:srgbClr val="C0C0C0"/>
                  </a:outerShdw>
                </a:effectLst>
                <a:ea typeface="+mj-ea"/>
              </a:rPr>
            </a:br>
            <a:r>
              <a:rPr lang="en-US" sz="2800" b="1" dirty="0" smtClean="0">
                <a:effectLst>
                  <a:outerShdw blurRad="38100" dist="38100" dir="2700000" algn="tl">
                    <a:srgbClr val="C0C0C0"/>
                  </a:outerShdw>
                </a:effectLst>
                <a:ea typeface="+mj-ea"/>
              </a:rPr>
              <a:t>There is no cure for the disease!</a:t>
            </a:r>
          </a:p>
        </p:txBody>
      </p:sp>
      <p:sp>
        <p:nvSpPr>
          <p:cNvPr id="22531" name="Text Box 3"/>
          <p:cNvSpPr txBox="1">
            <a:spLocks noChangeArrowheads="1"/>
          </p:cNvSpPr>
          <p:nvPr/>
        </p:nvSpPr>
        <p:spPr bwMode="auto">
          <a:xfrm>
            <a:off x="814192" y="2512270"/>
            <a:ext cx="3362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2000" dirty="0">
                <a:latin typeface="+mn-lt"/>
              </a:rPr>
              <a:t>This citrus tree in a backyard in Florida is obviously very sick, with few leaves and no fruit.</a:t>
            </a:r>
          </a:p>
        </p:txBody>
      </p:sp>
      <p:pic>
        <p:nvPicPr>
          <p:cNvPr id="22532" name="Picture 4" descr="Homeowner tree 1 susan halbe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02662" y="1581702"/>
            <a:ext cx="3463439" cy="4011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1484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descr="stubborn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2725" y="1393326"/>
            <a:ext cx="3412955" cy="3230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2"/>
          <p:cNvSpPr>
            <a:spLocks noGrp="1" noChangeArrowheads="1"/>
          </p:cNvSpPr>
          <p:nvPr>
            <p:ph type="title" idx="4294967295"/>
          </p:nvPr>
        </p:nvSpPr>
        <p:spPr>
          <a:xfrm>
            <a:off x="107950" y="0"/>
            <a:ext cx="8881938"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The HLB leaf and fruit symptoms can look very similar to another disease called citrus stubborn</a:t>
            </a:r>
          </a:p>
        </p:txBody>
      </p:sp>
      <p:pic>
        <p:nvPicPr>
          <p:cNvPr id="23557" name="Picture 7" descr="CCPP-Stubborn Source-SwO-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4934" y="1751181"/>
            <a:ext cx="2639739" cy="2075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9"/>
          <p:cNvSpPr txBox="1">
            <a:spLocks noChangeArrowheads="1"/>
          </p:cNvSpPr>
          <p:nvPr/>
        </p:nvSpPr>
        <p:spPr bwMode="auto">
          <a:xfrm>
            <a:off x="737212" y="4794674"/>
            <a:ext cx="683294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2000" dirty="0" smtClean="0">
                <a:latin typeface="+mn-lt"/>
              </a:rPr>
              <a:t>Don’t panic </a:t>
            </a:r>
            <a:r>
              <a:rPr lang="en-US" sz="2000" dirty="0">
                <a:latin typeface="+mn-lt"/>
              </a:rPr>
              <a:t>if you see yellowed leaves or off-colored fruit – </a:t>
            </a:r>
            <a:endParaRPr lang="en-US" sz="2000" dirty="0" smtClean="0">
              <a:latin typeface="+mn-lt"/>
            </a:endParaRPr>
          </a:p>
          <a:p>
            <a:pPr>
              <a:spcBef>
                <a:spcPct val="50000"/>
              </a:spcBef>
            </a:pPr>
            <a:r>
              <a:rPr lang="en-US" sz="2000" dirty="0" smtClean="0">
                <a:latin typeface="+mn-lt"/>
              </a:rPr>
              <a:t>but </a:t>
            </a:r>
            <a:r>
              <a:rPr lang="en-US" sz="2000" dirty="0">
                <a:latin typeface="+mn-lt"/>
              </a:rPr>
              <a:t>do get them checked out!</a:t>
            </a:r>
          </a:p>
        </p:txBody>
      </p:sp>
      <p:sp>
        <p:nvSpPr>
          <p:cNvPr id="23559" name="Text Box 10"/>
          <p:cNvSpPr txBox="1">
            <a:spLocks noChangeArrowheads="1"/>
          </p:cNvSpPr>
          <p:nvPr/>
        </p:nvSpPr>
        <p:spPr bwMode="auto">
          <a:xfrm>
            <a:off x="5292725" y="6381750"/>
            <a:ext cx="6413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800">
                <a:solidFill>
                  <a:schemeClr val="bg1"/>
                </a:solidFill>
              </a:rPr>
              <a:t>D. Gumpf</a:t>
            </a:r>
          </a:p>
        </p:txBody>
      </p:sp>
    </p:spTree>
    <p:custDataLst>
      <p:tags r:id="rId1"/>
    </p:custDataLst>
    <p:extLst>
      <p:ext uri="{BB962C8B-B14F-4D97-AF65-F5344CB8AC3E}">
        <p14:creationId xmlns:p14="http://schemas.microsoft.com/office/powerpoint/2010/main" val="620767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1352729" y="0"/>
            <a:ext cx="68357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2400" b="1" dirty="0" smtClean="0">
                <a:solidFill>
                  <a:srgbClr val="800000"/>
                </a:solidFill>
                <a:effectLst>
                  <a:outerShdw blurRad="38100" dist="38100" dir="2700000" algn="tl">
                    <a:srgbClr val="C0C0C0"/>
                  </a:outerShdw>
                </a:effectLst>
                <a:ea typeface="+mj-ea"/>
              </a:rPr>
              <a:t>How does the bacterium spread? – Two ways</a:t>
            </a:r>
            <a:br>
              <a:rPr lang="en-US" sz="2400" b="1" dirty="0" smtClean="0">
                <a:solidFill>
                  <a:srgbClr val="800000"/>
                </a:solidFill>
                <a:effectLst>
                  <a:outerShdw blurRad="38100" dist="38100" dir="2700000" algn="tl">
                    <a:srgbClr val="C0C0C0"/>
                  </a:outerShdw>
                </a:effectLst>
                <a:ea typeface="+mj-ea"/>
              </a:rPr>
            </a:br>
            <a:r>
              <a:rPr lang="en-US" sz="2400" b="1" dirty="0" smtClean="0">
                <a:solidFill>
                  <a:srgbClr val="800000"/>
                </a:solidFill>
                <a:effectLst>
                  <a:outerShdw blurRad="38100" dist="38100" dir="2700000" algn="tl">
                    <a:srgbClr val="C0C0C0"/>
                  </a:outerShdw>
                </a:effectLst>
                <a:ea typeface="+mj-ea"/>
              </a:rPr>
              <a:t> </a:t>
            </a:r>
          </a:p>
        </p:txBody>
      </p:sp>
      <p:pic>
        <p:nvPicPr>
          <p:cNvPr id="9" name="Picture 3" descr="ACP adult 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4450" y="2279121"/>
            <a:ext cx="3044900" cy="2311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4703994" y="4672754"/>
            <a:ext cx="427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1800" dirty="0">
                <a:latin typeface="+mn-lt"/>
              </a:rPr>
              <a:t>The </a:t>
            </a:r>
            <a:r>
              <a:rPr lang="en-US" sz="1800" dirty="0" err="1">
                <a:latin typeface="+mn-lt"/>
              </a:rPr>
              <a:t>psyllid</a:t>
            </a:r>
            <a:r>
              <a:rPr lang="en-US" sz="1800" dirty="0">
                <a:latin typeface="+mn-lt"/>
              </a:rPr>
              <a:t> </a:t>
            </a:r>
            <a:r>
              <a:rPr lang="en-US" sz="1800" dirty="0" smtClean="0">
                <a:latin typeface="+mn-lt"/>
              </a:rPr>
              <a:t>can pick up the bacteria as a nymph or adult and then it carries the </a:t>
            </a:r>
            <a:r>
              <a:rPr lang="en-US" sz="1800" dirty="0">
                <a:latin typeface="+mn-lt"/>
              </a:rPr>
              <a:t>bacteria in its body for the rest of its life (weeks to months).</a:t>
            </a:r>
          </a:p>
        </p:txBody>
      </p:sp>
      <p:sp>
        <p:nvSpPr>
          <p:cNvPr id="13" name="Text Box 7"/>
          <p:cNvSpPr txBox="1">
            <a:spLocks noChangeArrowheads="1"/>
          </p:cNvSpPr>
          <p:nvPr/>
        </p:nvSpPr>
        <p:spPr bwMode="auto">
          <a:xfrm>
            <a:off x="4659682" y="596668"/>
            <a:ext cx="43156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ctr"/>
            <a:endParaRPr lang="en-US" sz="2000" dirty="0">
              <a:latin typeface="+mn-lt"/>
            </a:endParaRPr>
          </a:p>
          <a:p>
            <a:pPr algn="ctr"/>
            <a:r>
              <a:rPr lang="en-US" sz="2000" dirty="0" smtClean="0">
                <a:latin typeface="+mn-lt"/>
              </a:rPr>
              <a:t>When </a:t>
            </a:r>
            <a:r>
              <a:rPr lang="en-US" sz="2000" dirty="0">
                <a:latin typeface="+mn-lt"/>
              </a:rPr>
              <a:t>the insect feeds it takes up the bacteria and passes it on when it feeds on the next citrus tree </a:t>
            </a:r>
          </a:p>
          <a:p>
            <a:pPr algn="ctr"/>
            <a:r>
              <a:rPr lang="en-US" sz="2000" dirty="0" smtClean="0">
                <a:latin typeface="+mn-lt"/>
              </a:rPr>
              <a:t>or ‘citrus-like’ plant</a:t>
            </a:r>
            <a:endParaRPr lang="en-US" sz="2000" dirty="0">
              <a:latin typeface="+mn-lt"/>
            </a:endParaRPr>
          </a:p>
        </p:txBody>
      </p:sp>
      <p:sp>
        <p:nvSpPr>
          <p:cNvPr id="2" name="Rectangle 1"/>
          <p:cNvSpPr/>
          <p:nvPr/>
        </p:nvSpPr>
        <p:spPr>
          <a:xfrm>
            <a:off x="240632" y="1274209"/>
            <a:ext cx="3960407" cy="707886"/>
          </a:xfrm>
          <a:prstGeom prst="rect">
            <a:avLst/>
          </a:prstGeom>
        </p:spPr>
        <p:txBody>
          <a:bodyPr wrap="square">
            <a:spAutoFit/>
          </a:bodyPr>
          <a:lstStyle/>
          <a:p>
            <a:pPr algn="ctr"/>
            <a:r>
              <a:rPr lang="en-US" sz="2000" b="1" dirty="0"/>
              <a:t>The bacteria can be spread by grafting infected </a:t>
            </a:r>
            <a:r>
              <a:rPr lang="en-US" sz="2000" b="1" dirty="0" smtClean="0"/>
              <a:t>plant material</a:t>
            </a:r>
            <a:endParaRPr lang="en-US" sz="2000" b="1" dirty="0"/>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854" y="2255872"/>
            <a:ext cx="3490503" cy="231189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6599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73822" y="147263"/>
            <a:ext cx="6400800"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cs typeface="Arial" pitchFamily="34" charset="0"/>
              </a:rPr>
              <a:t>The </a:t>
            </a:r>
            <a:r>
              <a:rPr lang="en-US" sz="2400" b="1" dirty="0" err="1" smtClean="0">
                <a:solidFill>
                  <a:srgbClr val="800000"/>
                </a:solidFill>
                <a:effectLst>
                  <a:outerShdw blurRad="38100" dist="38100" dir="2700000" algn="tl">
                    <a:srgbClr val="C0C0C0"/>
                  </a:outerShdw>
                </a:effectLst>
                <a:ea typeface="+mj-ea"/>
                <a:cs typeface="Arial" pitchFamily="34" charset="0"/>
              </a:rPr>
              <a:t>psyllid</a:t>
            </a:r>
            <a:r>
              <a:rPr lang="en-US" sz="2400" b="1" dirty="0" smtClean="0">
                <a:solidFill>
                  <a:srgbClr val="800000"/>
                </a:solidFill>
                <a:effectLst>
                  <a:outerShdw blurRad="38100" dist="38100" dir="2700000" algn="tl">
                    <a:srgbClr val="C0C0C0"/>
                  </a:outerShdw>
                </a:effectLst>
                <a:ea typeface="+mj-ea"/>
                <a:cs typeface="Arial" pitchFamily="34" charset="0"/>
              </a:rPr>
              <a:t> (pronounced </a:t>
            </a:r>
            <a:r>
              <a:rPr lang="en-US" sz="2400" b="1" dirty="0" err="1" smtClean="0">
                <a:solidFill>
                  <a:srgbClr val="800000"/>
                </a:solidFill>
                <a:effectLst>
                  <a:outerShdw blurRad="38100" dist="38100" dir="2700000" algn="tl">
                    <a:srgbClr val="C0C0C0"/>
                  </a:outerShdw>
                </a:effectLst>
                <a:ea typeface="+mj-ea"/>
                <a:cs typeface="Arial" pitchFamily="34" charset="0"/>
              </a:rPr>
              <a:t>síl</a:t>
            </a:r>
            <a:r>
              <a:rPr lang="en-US" sz="2400" b="1" dirty="0" smtClean="0">
                <a:solidFill>
                  <a:srgbClr val="800000"/>
                </a:solidFill>
                <a:effectLst>
                  <a:outerShdw blurRad="38100" dist="38100" dir="2700000" algn="tl">
                    <a:srgbClr val="C0C0C0"/>
                  </a:outerShdw>
                </a:effectLst>
                <a:ea typeface="+mj-ea"/>
                <a:cs typeface="Arial" pitchFamily="34" charset="0"/>
              </a:rPr>
              <a:t> - lid) is a small insect, about the size of an aphid</a:t>
            </a:r>
            <a:br>
              <a:rPr lang="en-US" sz="2400" b="1" dirty="0" smtClean="0">
                <a:solidFill>
                  <a:srgbClr val="800000"/>
                </a:solidFill>
                <a:effectLst>
                  <a:outerShdw blurRad="38100" dist="38100" dir="2700000" algn="tl">
                    <a:srgbClr val="C0C0C0"/>
                  </a:outerShdw>
                </a:effectLst>
                <a:ea typeface="+mj-ea"/>
                <a:cs typeface="Arial" pitchFamily="34" charset="0"/>
              </a:rPr>
            </a:br>
            <a:endParaRPr lang="en-US" sz="2400" b="1" dirty="0" smtClean="0">
              <a:solidFill>
                <a:srgbClr val="800000"/>
              </a:solidFill>
              <a:effectLst>
                <a:outerShdw blurRad="38100" dist="38100" dir="2700000" algn="tl">
                  <a:srgbClr val="C0C0C0"/>
                </a:outerShdw>
              </a:effectLst>
              <a:ea typeface="+mj-ea"/>
              <a:cs typeface="Arial" pitchFamily="34" charset="0"/>
            </a:endParaRPr>
          </a:p>
        </p:txBody>
      </p:sp>
      <p:pic>
        <p:nvPicPr>
          <p:cNvPr id="3076" name="Picture 5" descr="ACP adult 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98325" y="2398314"/>
            <a:ext cx="4222081" cy="3063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608" y="1444676"/>
            <a:ext cx="3873709" cy="2572837"/>
          </a:xfrm>
          <a:prstGeom prst="rect">
            <a:avLst/>
          </a:prstGeom>
        </p:spPr>
      </p:pic>
    </p:spTree>
    <p:custDataLst>
      <p:tags r:id="rId1"/>
    </p:custDataLst>
    <p:extLst>
      <p:ext uri="{BB962C8B-B14F-4D97-AF65-F5344CB8AC3E}">
        <p14:creationId xmlns:p14="http://schemas.microsoft.com/office/powerpoint/2010/main" val="2569435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5" descr="ACPworlddistribution 2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4808" y="1823435"/>
            <a:ext cx="6204307" cy="3234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4"/>
          <p:cNvSpPr txBox="1">
            <a:spLocks noChangeArrowheads="1"/>
          </p:cNvSpPr>
          <p:nvPr/>
        </p:nvSpPr>
        <p:spPr bwMode="auto">
          <a:xfrm>
            <a:off x="4079875" y="5267028"/>
            <a:ext cx="401263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eaLnBrk="1" hangingPunct="1"/>
            <a:r>
              <a:rPr lang="en-US" sz="1400" dirty="0"/>
              <a:t>	</a:t>
            </a:r>
            <a:r>
              <a:rPr lang="en-US" sz="1400" dirty="0" smtClean="0"/>
              <a:t>Asian </a:t>
            </a:r>
            <a:r>
              <a:rPr lang="en-US" sz="1400" dirty="0"/>
              <a:t>citrus </a:t>
            </a:r>
            <a:r>
              <a:rPr lang="en-US" sz="1400" dirty="0" err="1"/>
              <a:t>psyllid</a:t>
            </a:r>
            <a:r>
              <a:rPr lang="en-US" sz="1400" dirty="0"/>
              <a:t>, but not the </a:t>
            </a:r>
            <a:r>
              <a:rPr lang="en-US" sz="1400" dirty="0" smtClean="0"/>
              <a:t>disease</a:t>
            </a:r>
          </a:p>
          <a:p>
            <a:r>
              <a:rPr lang="en-US" sz="1400" dirty="0" smtClean="0"/>
              <a:t>	Both </a:t>
            </a:r>
            <a:r>
              <a:rPr lang="en-US" sz="1400" dirty="0"/>
              <a:t>the </a:t>
            </a:r>
            <a:r>
              <a:rPr lang="en-US" sz="1400" dirty="0" err="1"/>
              <a:t>psyllid</a:t>
            </a:r>
            <a:r>
              <a:rPr lang="en-US" sz="1400" dirty="0"/>
              <a:t> and HLB </a:t>
            </a:r>
            <a:r>
              <a:rPr lang="en-US" sz="1400" dirty="0" smtClean="0"/>
              <a:t>disease</a:t>
            </a:r>
            <a:endParaRPr lang="en-US" sz="1400" dirty="0"/>
          </a:p>
        </p:txBody>
      </p:sp>
      <p:sp>
        <p:nvSpPr>
          <p:cNvPr id="25604" name="Rectangle 3"/>
          <p:cNvSpPr>
            <a:spLocks noChangeArrowheads="1"/>
          </p:cNvSpPr>
          <p:nvPr/>
        </p:nvSpPr>
        <p:spPr bwMode="auto">
          <a:xfrm>
            <a:off x="4079875" y="5306208"/>
            <a:ext cx="361736" cy="143669"/>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25605" name="Rectangle 5"/>
          <p:cNvSpPr>
            <a:spLocks noChangeArrowheads="1"/>
          </p:cNvSpPr>
          <p:nvPr/>
        </p:nvSpPr>
        <p:spPr bwMode="auto">
          <a:xfrm>
            <a:off x="4079875" y="5537249"/>
            <a:ext cx="359461" cy="144463"/>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115722" name="Text Box 10"/>
          <p:cNvSpPr txBox="1">
            <a:spLocks noChangeArrowheads="1"/>
          </p:cNvSpPr>
          <p:nvPr/>
        </p:nvSpPr>
        <p:spPr bwMode="auto">
          <a:xfrm>
            <a:off x="503434" y="123288"/>
            <a:ext cx="8388154" cy="461665"/>
          </a:xfrm>
          <a:prstGeom prst="rect">
            <a:avLst/>
          </a:prstGeom>
          <a:noFill/>
          <a:ln w="9525">
            <a:noFill/>
            <a:miter lim="800000"/>
            <a:headEnd/>
            <a:tailEnd/>
          </a:ln>
          <a:effectLst/>
        </p:spPr>
        <p:txBody>
          <a:bodyPr wrap="square">
            <a:spAutoFit/>
          </a:bodyPr>
          <a:lstStyle/>
          <a:p>
            <a:pPr algn="ctr">
              <a:defRPr/>
            </a:pPr>
            <a:r>
              <a:rPr lang="en-US" sz="2400" b="1" dirty="0">
                <a:solidFill>
                  <a:srgbClr val="800000"/>
                </a:solidFill>
                <a:effectLst>
                  <a:outerShdw blurRad="38100" dist="38100" dir="2700000" algn="tl">
                    <a:srgbClr val="C0C0C0"/>
                  </a:outerShdw>
                </a:effectLst>
                <a:latin typeface="+mj-lt"/>
                <a:ea typeface="ＭＳ Ｐゴシック" pitchFamily="-112" charset="-128"/>
              </a:rPr>
              <a:t>Where did Asian citrus </a:t>
            </a:r>
            <a:r>
              <a:rPr lang="en-US" sz="2400" b="1" dirty="0" err="1">
                <a:solidFill>
                  <a:srgbClr val="800000"/>
                </a:solidFill>
                <a:effectLst>
                  <a:outerShdw blurRad="38100" dist="38100" dir="2700000" algn="tl">
                    <a:srgbClr val="C0C0C0"/>
                  </a:outerShdw>
                </a:effectLst>
                <a:latin typeface="+mj-lt"/>
                <a:ea typeface="ＭＳ Ｐゴシック" pitchFamily="-112" charset="-128"/>
              </a:rPr>
              <a:t>psyllid</a:t>
            </a:r>
            <a:r>
              <a:rPr lang="en-US" sz="2400" b="1" dirty="0">
                <a:solidFill>
                  <a:srgbClr val="800000"/>
                </a:solidFill>
                <a:effectLst>
                  <a:outerShdw blurRad="38100" dist="38100" dir="2700000" algn="tl">
                    <a:srgbClr val="C0C0C0"/>
                  </a:outerShdw>
                </a:effectLst>
                <a:latin typeface="+mj-lt"/>
                <a:ea typeface="ＭＳ Ｐゴシック" pitchFamily="-112" charset="-128"/>
              </a:rPr>
              <a:t> </a:t>
            </a:r>
            <a:r>
              <a:rPr lang="en-US" sz="2400" b="1" dirty="0" smtClean="0">
                <a:solidFill>
                  <a:srgbClr val="800000"/>
                </a:solidFill>
                <a:effectLst>
                  <a:outerShdw blurRad="38100" dist="38100" dir="2700000" algn="tl">
                    <a:srgbClr val="C0C0C0"/>
                  </a:outerShdw>
                </a:effectLst>
                <a:latin typeface="+mj-lt"/>
                <a:ea typeface="ＭＳ Ｐゴシック" pitchFamily="-112" charset="-128"/>
              </a:rPr>
              <a:t>and the </a:t>
            </a:r>
            <a:r>
              <a:rPr lang="en-US" sz="2400" b="1" dirty="0">
                <a:solidFill>
                  <a:srgbClr val="800000"/>
                </a:solidFill>
                <a:effectLst>
                  <a:outerShdw blurRad="38100" dist="38100" dir="2700000" algn="tl">
                    <a:srgbClr val="C0C0C0"/>
                  </a:outerShdw>
                </a:effectLst>
                <a:latin typeface="+mj-lt"/>
                <a:ea typeface="ＭＳ Ｐゴシック" pitchFamily="-112" charset="-128"/>
              </a:rPr>
              <a:t>HLB disease come from?</a:t>
            </a:r>
          </a:p>
        </p:txBody>
      </p:sp>
      <p:sp>
        <p:nvSpPr>
          <p:cNvPr id="25608" name="Text Box 12"/>
          <p:cNvSpPr txBox="1">
            <a:spLocks noChangeArrowheads="1"/>
          </p:cNvSpPr>
          <p:nvPr/>
        </p:nvSpPr>
        <p:spPr bwMode="auto">
          <a:xfrm>
            <a:off x="779971" y="804904"/>
            <a:ext cx="73339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ctr"/>
            <a:r>
              <a:rPr lang="en-US" sz="1800" dirty="0"/>
              <a:t>Most likely ACP and HLB came from India or </a:t>
            </a:r>
            <a:r>
              <a:rPr lang="en-US" sz="1800" dirty="0" smtClean="0"/>
              <a:t>Asia riding in and/or on citrus or closely related plants.  The disease first showed up in the Americas in 2005.</a:t>
            </a:r>
            <a:endParaRPr lang="en-US" sz="1800" dirty="0">
              <a:solidFill>
                <a:srgbClr val="CC0000"/>
              </a:solidFill>
            </a:endParaRPr>
          </a:p>
        </p:txBody>
      </p:sp>
      <p:sp>
        <p:nvSpPr>
          <p:cNvPr id="2" name="TextBox 1"/>
          <p:cNvSpPr txBox="1"/>
          <p:nvPr/>
        </p:nvSpPr>
        <p:spPr>
          <a:xfrm>
            <a:off x="1503123" y="4343398"/>
            <a:ext cx="652743" cy="369332"/>
          </a:xfrm>
          <a:prstGeom prst="rect">
            <a:avLst/>
          </a:prstGeom>
          <a:noFill/>
        </p:spPr>
        <p:txBody>
          <a:bodyPr wrap="none" rtlCol="0">
            <a:spAutoFit/>
          </a:bodyPr>
          <a:lstStyle/>
          <a:p>
            <a:r>
              <a:rPr lang="en-US" b="1" dirty="0" smtClean="0">
                <a:solidFill>
                  <a:schemeClr val="bg1"/>
                </a:solidFill>
              </a:rPr>
              <a:t>2005</a:t>
            </a:r>
            <a:endParaRPr lang="en-US" b="1" dirty="0">
              <a:solidFill>
                <a:schemeClr val="bg1"/>
              </a:solidFill>
            </a:endParaRPr>
          </a:p>
        </p:txBody>
      </p:sp>
    </p:spTree>
    <p:custDataLst>
      <p:tags r:id="rId1"/>
    </p:custDataLst>
    <p:extLst>
      <p:ext uri="{BB962C8B-B14F-4D97-AF65-F5344CB8AC3E}">
        <p14:creationId xmlns:p14="http://schemas.microsoft.com/office/powerpoint/2010/main" val="355421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Aug 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1002" y="1919912"/>
            <a:ext cx="65881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Text Box 10"/>
          <p:cNvSpPr txBox="1">
            <a:spLocks noChangeArrowheads="1"/>
          </p:cNvSpPr>
          <p:nvPr/>
        </p:nvSpPr>
        <p:spPr bwMode="auto">
          <a:xfrm>
            <a:off x="462338" y="85725"/>
            <a:ext cx="8502276" cy="1077218"/>
          </a:xfrm>
          <a:prstGeom prst="rect">
            <a:avLst/>
          </a:prstGeom>
          <a:noFill/>
          <a:ln w="9525">
            <a:noFill/>
            <a:miter lim="800000"/>
            <a:headEnd/>
            <a:tailEnd/>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a:spcBef>
                <a:spcPct val="50000"/>
              </a:spcBef>
              <a:defRPr/>
            </a:pPr>
            <a:r>
              <a:rPr lang="en-US" dirty="0" smtClean="0">
                <a:solidFill>
                  <a:srgbClr val="800000"/>
                </a:solidFill>
                <a:effectLst>
                  <a:outerShdw blurRad="38100" dist="38100" dir="2700000" algn="tl">
                    <a:srgbClr val="C0C0C0"/>
                  </a:outerShdw>
                </a:effectLst>
                <a:latin typeface="+mj-lt"/>
              </a:rPr>
              <a:t>How fast did the disease spread in Florida? </a:t>
            </a:r>
            <a:br>
              <a:rPr lang="en-US" dirty="0" smtClean="0">
                <a:solidFill>
                  <a:srgbClr val="800000"/>
                </a:solidFill>
                <a:effectLst>
                  <a:outerShdw blurRad="38100" dist="38100" dir="2700000" algn="tl">
                    <a:srgbClr val="C0C0C0"/>
                  </a:outerShdw>
                </a:effectLst>
                <a:latin typeface="+mj-lt"/>
              </a:rPr>
            </a:br>
            <a:r>
              <a:rPr lang="en-US" sz="2000" dirty="0" smtClean="0"/>
              <a:t>It took less than 3 years for HLB to spread through </a:t>
            </a:r>
            <a:br>
              <a:rPr lang="en-US" sz="2000" dirty="0" smtClean="0"/>
            </a:br>
            <a:r>
              <a:rPr lang="en-US" sz="2000" dirty="0" smtClean="0"/>
              <a:t>most of the citrus growing regions of the state.  </a:t>
            </a:r>
          </a:p>
        </p:txBody>
      </p:sp>
      <p:sp>
        <p:nvSpPr>
          <p:cNvPr id="26631" name="Text Box 9"/>
          <p:cNvSpPr txBox="1">
            <a:spLocks noChangeArrowheads="1"/>
          </p:cNvSpPr>
          <p:nvPr/>
        </p:nvSpPr>
        <p:spPr bwMode="auto">
          <a:xfrm>
            <a:off x="6156327" y="1765449"/>
            <a:ext cx="28082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2000" dirty="0">
                <a:latin typeface="+mn-lt"/>
              </a:rPr>
              <a:t>Citrus production in FL has been reduced by </a:t>
            </a:r>
            <a:r>
              <a:rPr lang="en-US" sz="2000" dirty="0" smtClean="0">
                <a:latin typeface="+mn-lt"/>
              </a:rPr>
              <a:t>50</a:t>
            </a:r>
            <a:r>
              <a:rPr lang="en-US" sz="2000" dirty="0">
                <a:latin typeface="+mn-lt"/>
              </a:rPr>
              <a:t>% due to two diseases: Canker and HLB</a:t>
            </a:r>
          </a:p>
        </p:txBody>
      </p:sp>
      <p:sp>
        <p:nvSpPr>
          <p:cNvPr id="26632" name="Text Box 10"/>
          <p:cNvSpPr txBox="1">
            <a:spLocks noChangeArrowheads="1"/>
          </p:cNvSpPr>
          <p:nvPr/>
        </p:nvSpPr>
        <p:spPr bwMode="auto">
          <a:xfrm>
            <a:off x="693393" y="3088460"/>
            <a:ext cx="331493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ctr">
              <a:spcBef>
                <a:spcPct val="50000"/>
              </a:spcBef>
            </a:pPr>
            <a:r>
              <a:rPr lang="en-US" sz="2000" dirty="0">
                <a:latin typeface="+mn-lt"/>
              </a:rPr>
              <a:t>HLB was present in Florida before the </a:t>
            </a:r>
            <a:r>
              <a:rPr lang="en-US" sz="2000" dirty="0" err="1">
                <a:latin typeface="+mn-lt"/>
              </a:rPr>
              <a:t>psyllid</a:t>
            </a:r>
            <a:r>
              <a:rPr lang="en-US" sz="2000" dirty="0">
                <a:latin typeface="+mn-lt"/>
              </a:rPr>
              <a:t> arrived. </a:t>
            </a:r>
          </a:p>
          <a:p>
            <a:pPr algn="ctr">
              <a:spcBef>
                <a:spcPct val="50000"/>
              </a:spcBef>
            </a:pPr>
            <a:r>
              <a:rPr lang="en-US" sz="2000" dirty="0" smtClean="0">
                <a:latin typeface="+mn-lt"/>
              </a:rPr>
              <a:t>ACP-infested orange jasmine in the </a:t>
            </a:r>
            <a:r>
              <a:rPr lang="en-US" sz="2000" dirty="0">
                <a:latin typeface="+mn-lt"/>
              </a:rPr>
              <a:t>retail nurseries helped spread the disease.</a:t>
            </a:r>
          </a:p>
          <a:p>
            <a:pPr>
              <a:spcBef>
                <a:spcPct val="50000"/>
              </a:spcBef>
            </a:pPr>
            <a:endParaRPr lang="en-US" sz="2000" dirty="0">
              <a:latin typeface="+mn-lt"/>
            </a:endParaRPr>
          </a:p>
        </p:txBody>
      </p:sp>
    </p:spTree>
    <p:custDataLst>
      <p:tags r:id="rId1"/>
    </p:custDataLst>
    <p:extLst>
      <p:ext uri="{BB962C8B-B14F-4D97-AF65-F5344CB8AC3E}">
        <p14:creationId xmlns:p14="http://schemas.microsoft.com/office/powerpoint/2010/main" val="367954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328773" y="1960801"/>
            <a:ext cx="2802733" cy="2862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eaLnBrk="1" hangingPunct="1"/>
            <a:r>
              <a:rPr lang="en-US" sz="2000" dirty="0" smtClean="0">
                <a:latin typeface="+mn-lt"/>
              </a:rPr>
              <a:t>The psyllid most likely arrived in California from Mexico.  </a:t>
            </a:r>
          </a:p>
          <a:p>
            <a:pPr eaLnBrk="1" hangingPunct="1"/>
            <a:endParaRPr lang="en-US" sz="2000" dirty="0" smtClean="0">
              <a:latin typeface="+mn-lt"/>
            </a:endParaRPr>
          </a:p>
          <a:p>
            <a:pPr eaLnBrk="1" hangingPunct="1"/>
            <a:r>
              <a:rPr lang="en-US" sz="2000" dirty="0" smtClean="0">
                <a:latin typeface="+mn-lt"/>
              </a:rPr>
              <a:t>The disease is rapidly spreading in Mexico and was first detected in California in 2012</a:t>
            </a:r>
            <a:endParaRPr lang="en-US" sz="2000" dirty="0">
              <a:latin typeface="+mn-lt"/>
            </a:endParaRPr>
          </a:p>
          <a:p>
            <a:pPr eaLnBrk="1" hangingPunct="1"/>
            <a:endParaRPr lang="en-US" sz="2000" dirty="0">
              <a:latin typeface="+mn-lt"/>
            </a:endParaRPr>
          </a:p>
        </p:txBody>
      </p:sp>
      <p:sp>
        <p:nvSpPr>
          <p:cNvPr id="27651" name="Text Box 12"/>
          <p:cNvSpPr txBox="1">
            <a:spLocks noChangeArrowheads="1"/>
          </p:cNvSpPr>
          <p:nvPr/>
        </p:nvSpPr>
        <p:spPr bwMode="auto">
          <a:xfrm>
            <a:off x="1908175" y="0"/>
            <a:ext cx="712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endParaRPr lang="en-US" b="0">
              <a:solidFill>
                <a:srgbClr val="660033"/>
              </a:solidFill>
            </a:endParaRPr>
          </a:p>
        </p:txBody>
      </p:sp>
      <p:sp>
        <p:nvSpPr>
          <p:cNvPr id="133133" name="Text Box 13"/>
          <p:cNvSpPr txBox="1">
            <a:spLocks noChangeArrowheads="1"/>
          </p:cNvSpPr>
          <p:nvPr/>
        </p:nvSpPr>
        <p:spPr bwMode="auto">
          <a:xfrm>
            <a:off x="328774" y="333375"/>
            <a:ext cx="8635840" cy="461665"/>
          </a:xfrm>
          <a:prstGeom prst="rect">
            <a:avLst/>
          </a:prstGeom>
          <a:solidFill>
            <a:schemeClr val="bg1"/>
          </a:solidFill>
          <a:ln w="9525">
            <a:noFill/>
            <a:miter lim="800000"/>
            <a:headEnd/>
            <a:tailEnd/>
          </a:ln>
          <a:effectLst/>
        </p:spPr>
        <p:txBody>
          <a:bodyPr wrap="square">
            <a:spAutoFit/>
          </a:bodyPr>
          <a:lstStyle/>
          <a:p>
            <a:pPr>
              <a:spcBef>
                <a:spcPct val="50000"/>
              </a:spcBef>
              <a:defRPr/>
            </a:pPr>
            <a:r>
              <a:rPr lang="en-US" sz="2400" b="1" dirty="0" smtClean="0">
                <a:solidFill>
                  <a:srgbClr val="800000"/>
                </a:solidFill>
                <a:effectLst>
                  <a:outerShdw blurRad="38100" dist="38100" dir="2700000" algn="tl">
                    <a:srgbClr val="C0C0C0"/>
                  </a:outerShdw>
                </a:effectLst>
                <a:latin typeface="+mj-lt"/>
                <a:ea typeface="ＭＳ Ｐゴシック" charset="-128"/>
              </a:rPr>
              <a:t>How did the </a:t>
            </a:r>
            <a:r>
              <a:rPr lang="en-US" sz="2400" b="1" dirty="0" err="1" smtClean="0">
                <a:solidFill>
                  <a:srgbClr val="800000"/>
                </a:solidFill>
                <a:effectLst>
                  <a:outerShdw blurRad="38100" dist="38100" dir="2700000" algn="tl">
                    <a:srgbClr val="C0C0C0"/>
                  </a:outerShdw>
                </a:effectLst>
                <a:latin typeface="+mj-lt"/>
                <a:ea typeface="ＭＳ Ｐゴシック" charset="-128"/>
              </a:rPr>
              <a:t>psyllid</a:t>
            </a:r>
            <a:r>
              <a:rPr lang="en-US" sz="2400" b="1" dirty="0" smtClean="0">
                <a:solidFill>
                  <a:srgbClr val="800000"/>
                </a:solidFill>
                <a:effectLst>
                  <a:outerShdw blurRad="38100" dist="38100" dir="2700000" algn="tl">
                    <a:srgbClr val="C0C0C0"/>
                  </a:outerShdw>
                </a:effectLst>
                <a:latin typeface="+mj-lt"/>
                <a:ea typeface="ＭＳ Ｐゴシック" charset="-128"/>
              </a:rPr>
              <a:t> get to California and where is the disease?</a:t>
            </a:r>
            <a:endParaRPr lang="en-US" sz="2400" b="1" dirty="0">
              <a:solidFill>
                <a:srgbClr val="800000"/>
              </a:solidFill>
              <a:effectLst>
                <a:outerShdw blurRad="38100" dist="38100" dir="2700000" algn="tl">
                  <a:srgbClr val="C0C0C0"/>
                </a:outerShdw>
              </a:effectLst>
              <a:latin typeface="+mj-lt"/>
              <a:ea typeface="ＭＳ Ｐゴシック" charset="-128"/>
            </a:endParaRPr>
          </a:p>
        </p:txBody>
      </p:sp>
      <p:sp>
        <p:nvSpPr>
          <p:cNvPr id="2" name="TextBox 1"/>
          <p:cNvSpPr txBox="1"/>
          <p:nvPr/>
        </p:nvSpPr>
        <p:spPr>
          <a:xfrm>
            <a:off x="3996645" y="828264"/>
            <a:ext cx="4631204" cy="369332"/>
          </a:xfrm>
          <a:prstGeom prst="rect">
            <a:avLst/>
          </a:prstGeom>
          <a:noFill/>
        </p:spPr>
        <p:txBody>
          <a:bodyPr wrap="none" rtlCol="0">
            <a:spAutoFit/>
          </a:bodyPr>
          <a:lstStyle/>
          <a:p>
            <a:r>
              <a:rPr lang="en-US" b="1" dirty="0" smtClean="0"/>
              <a:t>The </a:t>
            </a:r>
            <a:r>
              <a:rPr lang="en-US" b="1" dirty="0" err="1" smtClean="0"/>
              <a:t>psyllid</a:t>
            </a:r>
            <a:r>
              <a:rPr lang="en-US" b="1" dirty="0" smtClean="0"/>
              <a:t> was first found in California in 2008</a:t>
            </a:r>
            <a:endParaRPr lang="en-US" b="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9583" y="1395394"/>
            <a:ext cx="5375031" cy="4114800"/>
          </a:xfrm>
          <a:prstGeom prst="rect">
            <a:avLst/>
          </a:prstGeom>
        </p:spPr>
      </p:pic>
      <p:sp>
        <p:nvSpPr>
          <p:cNvPr id="4" name="TextBox 3"/>
          <p:cNvSpPr txBox="1"/>
          <p:nvPr/>
        </p:nvSpPr>
        <p:spPr>
          <a:xfrm>
            <a:off x="3745282" y="4121063"/>
            <a:ext cx="789140" cy="338554"/>
          </a:xfrm>
          <a:prstGeom prst="rect">
            <a:avLst/>
          </a:prstGeom>
          <a:noFill/>
        </p:spPr>
        <p:txBody>
          <a:bodyPr wrap="square" rtlCol="0">
            <a:spAutoFit/>
          </a:bodyPr>
          <a:lstStyle/>
          <a:p>
            <a:r>
              <a:rPr lang="en-US" sz="1600" b="1" dirty="0" smtClean="0"/>
              <a:t>2016</a:t>
            </a:r>
            <a:endParaRPr lang="en-US" sz="1600" b="1" dirty="0"/>
          </a:p>
        </p:txBody>
      </p:sp>
    </p:spTree>
    <p:custDataLst>
      <p:tags r:id="rId1"/>
    </p:custDataLst>
    <p:extLst>
      <p:ext uri="{BB962C8B-B14F-4D97-AF65-F5344CB8AC3E}">
        <p14:creationId xmlns:p14="http://schemas.microsoft.com/office/powerpoint/2010/main" val="3702661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0418" y="115888"/>
            <a:ext cx="6855059" cy="830997"/>
          </a:xfrm>
          <a:prstGeom prst="rect">
            <a:avLst/>
          </a:prstGeom>
          <a:noFill/>
          <a:ln w="9525">
            <a:noFill/>
            <a:miter lim="800000"/>
            <a:headEnd/>
            <a:tailEnd/>
          </a:ln>
          <a:effectLst/>
        </p:spPr>
        <p:txBody>
          <a:bodyPr wrap="square">
            <a:spAutoFit/>
          </a:bodyPr>
          <a:lstStyle>
            <a:lvl1pPr marL="342900" indent="-342900">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spcBef>
                <a:spcPct val="50000"/>
              </a:spcBef>
              <a:defRPr/>
            </a:pPr>
            <a:r>
              <a:rPr lang="en-US" dirty="0" smtClean="0">
                <a:solidFill>
                  <a:srgbClr val="800000"/>
                </a:solidFill>
                <a:effectLst>
                  <a:outerShdw blurRad="38100" dist="38100" dir="2700000" algn="tl">
                    <a:srgbClr val="C0C0C0"/>
                  </a:outerShdw>
                </a:effectLst>
                <a:latin typeface="+mj-lt"/>
              </a:rPr>
              <a:t>In March 2012, HLB was found in a residential tree in Southern California.  How did it get there?</a:t>
            </a:r>
            <a:r>
              <a:rPr lang="en-US" dirty="0" smtClean="0">
                <a:solidFill>
                  <a:srgbClr val="800000"/>
                </a:solidFill>
                <a:latin typeface="+mj-lt"/>
              </a:rPr>
              <a:t> </a:t>
            </a:r>
          </a:p>
        </p:txBody>
      </p:sp>
      <p:sp>
        <p:nvSpPr>
          <p:cNvPr id="30724" name="Text Box 8"/>
          <p:cNvSpPr txBox="1">
            <a:spLocks noChangeArrowheads="1"/>
          </p:cNvSpPr>
          <p:nvPr/>
        </p:nvSpPr>
        <p:spPr bwMode="auto">
          <a:xfrm>
            <a:off x="6948488" y="6643688"/>
            <a:ext cx="16875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r">
              <a:spcBef>
                <a:spcPct val="50000"/>
              </a:spcBef>
            </a:pPr>
            <a:r>
              <a:rPr lang="en-US" sz="800" b="0">
                <a:solidFill>
                  <a:schemeClr val="bg1"/>
                </a:solidFill>
              </a:rPr>
              <a:t>E. Grafton-Cardwell</a:t>
            </a:r>
          </a:p>
        </p:txBody>
      </p:sp>
      <p:sp>
        <p:nvSpPr>
          <p:cNvPr id="30725" name="TextBox 1"/>
          <p:cNvSpPr txBox="1">
            <a:spLocks noChangeArrowheads="1"/>
          </p:cNvSpPr>
          <p:nvPr/>
        </p:nvSpPr>
        <p:spPr bwMode="auto">
          <a:xfrm>
            <a:off x="517357" y="4719279"/>
            <a:ext cx="8109473" cy="1015663"/>
          </a:xfrm>
          <a:prstGeom prst="rect">
            <a:avLst/>
          </a:prstGeom>
          <a:solidFill>
            <a:srgbClr val="F0B41E">
              <a:alpha val="47842"/>
            </a:srgbClr>
          </a:solidFill>
          <a:ln w="9525">
            <a:solidFill>
              <a:srgbClr val="800000"/>
            </a:solidFill>
            <a:miter lim="800000"/>
            <a:headEnd/>
            <a:tailEnd/>
          </a:ln>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ctr"/>
            <a:r>
              <a:rPr lang="en-US" sz="2000" dirty="0"/>
              <a:t>It is </a:t>
            </a:r>
            <a:r>
              <a:rPr lang="en-US" sz="2000" dirty="0" smtClean="0"/>
              <a:t>important </a:t>
            </a:r>
            <a:r>
              <a:rPr lang="en-US" sz="2000" dirty="0"/>
              <a:t>to obtain </a:t>
            </a:r>
            <a:r>
              <a:rPr lang="en-US" sz="2000" dirty="0" smtClean="0"/>
              <a:t>disease-free trees </a:t>
            </a:r>
            <a:r>
              <a:rPr lang="en-US" sz="2000" dirty="0"/>
              <a:t>and </a:t>
            </a:r>
            <a:r>
              <a:rPr lang="en-US" sz="2000" dirty="0" err="1"/>
              <a:t>budwood</a:t>
            </a:r>
            <a:r>
              <a:rPr lang="en-US" sz="2000" dirty="0"/>
              <a:t> from reputable nurseries, rather than trading plant material of unknown origin</a:t>
            </a:r>
          </a:p>
        </p:txBody>
      </p:sp>
      <p:pic>
        <p:nvPicPr>
          <p:cNvPr id="3072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7335" y="1018121"/>
            <a:ext cx="2840049" cy="3373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4766" y="1235080"/>
            <a:ext cx="5071634" cy="3477875"/>
          </a:xfrm>
          <a:prstGeom prst="rect">
            <a:avLst/>
          </a:prstGeom>
        </p:spPr>
        <p:txBody>
          <a:bodyPr wrap="square">
            <a:spAutoFit/>
          </a:bodyPr>
          <a:lstStyle/>
          <a:p>
            <a:pPr eaLnBrk="1" hangingPunct="1">
              <a:spcBef>
                <a:spcPct val="50000"/>
              </a:spcBef>
              <a:defRPr/>
            </a:pPr>
            <a:r>
              <a:rPr lang="en-US" sz="2000" b="1" dirty="0" smtClean="0">
                <a:solidFill>
                  <a:srgbClr val="CC0000"/>
                </a:solidFill>
              </a:rPr>
              <a:t>Illegally </a:t>
            </a:r>
            <a:r>
              <a:rPr lang="en-US" sz="2000" b="1" dirty="0">
                <a:solidFill>
                  <a:srgbClr val="CC0000"/>
                </a:solidFill>
              </a:rPr>
              <a:t>imported citrus trees </a:t>
            </a:r>
            <a:r>
              <a:rPr lang="en-US" sz="2000" b="1" dirty="0" smtClean="0">
                <a:solidFill>
                  <a:srgbClr val="CC0000"/>
                </a:solidFill>
              </a:rPr>
              <a:t>or </a:t>
            </a:r>
            <a:r>
              <a:rPr lang="en-US" sz="2000" b="1" dirty="0" err="1" smtClean="0">
                <a:solidFill>
                  <a:srgbClr val="CC0000"/>
                </a:solidFill>
              </a:rPr>
              <a:t>budwood</a:t>
            </a:r>
            <a:r>
              <a:rPr lang="en-US" sz="2000" b="1" dirty="0" smtClean="0">
                <a:solidFill>
                  <a:srgbClr val="660033"/>
                </a:solidFill>
              </a:rPr>
              <a:t>:</a:t>
            </a:r>
            <a:r>
              <a:rPr lang="en-US" sz="2000" b="1" dirty="0"/>
              <a:t/>
            </a:r>
            <a:br>
              <a:rPr lang="en-US" sz="2000" b="1" dirty="0"/>
            </a:br>
            <a:r>
              <a:rPr lang="en-US" sz="2000" b="1" dirty="0" smtClean="0"/>
              <a:t>Most likely an HLB-infected tree or infected </a:t>
            </a:r>
            <a:r>
              <a:rPr lang="en-US" sz="2000" b="1" dirty="0" err="1" smtClean="0"/>
              <a:t>budwood</a:t>
            </a:r>
            <a:r>
              <a:rPr lang="en-US" sz="2000" b="1" dirty="0" smtClean="0"/>
              <a:t> </a:t>
            </a:r>
            <a:r>
              <a:rPr lang="en-US" sz="2000" b="1" dirty="0"/>
              <a:t>was brought illegally into California and </a:t>
            </a:r>
            <a:r>
              <a:rPr lang="en-US" sz="2000" b="1" dirty="0" smtClean="0"/>
              <a:t>planted or grafted onto a residential tree.  The disease just sits inside the plant, until a psyllid arrives and picks it up and moves it.</a:t>
            </a:r>
          </a:p>
          <a:p>
            <a:pPr eaLnBrk="1" hangingPunct="1">
              <a:spcBef>
                <a:spcPct val="50000"/>
              </a:spcBef>
              <a:defRPr/>
            </a:pPr>
            <a:r>
              <a:rPr lang="en-US" sz="2000" b="1" dirty="0" smtClean="0"/>
              <a:t>As of </a:t>
            </a:r>
            <a:r>
              <a:rPr lang="en-US" sz="2000" b="1" dirty="0" smtClean="0"/>
              <a:t>Fall</a:t>
            </a:r>
            <a:r>
              <a:rPr lang="en-US" sz="2000" b="1" dirty="0" smtClean="0"/>
              <a:t> </a:t>
            </a:r>
            <a:r>
              <a:rPr lang="en-US" sz="2000" b="1" dirty="0" smtClean="0"/>
              <a:t>2021 more than 2500 residential citrus trees with HLB have been found and removed </a:t>
            </a:r>
            <a:endParaRPr lang="en-US" sz="2000" b="1" dirty="0"/>
          </a:p>
          <a:p>
            <a:pPr eaLnBrk="1" hangingPunct="1">
              <a:spcBef>
                <a:spcPct val="50000"/>
              </a:spcBef>
              <a:defRPr/>
            </a:pPr>
            <a:endParaRPr lang="en-US" sz="2000" b="1" dirty="0"/>
          </a:p>
        </p:txBody>
      </p:sp>
    </p:spTree>
    <p:custDataLst>
      <p:tags r:id="rId1"/>
    </p:custDataLst>
    <p:extLst>
      <p:ext uri="{BB962C8B-B14F-4D97-AF65-F5344CB8AC3E}">
        <p14:creationId xmlns:p14="http://schemas.microsoft.com/office/powerpoint/2010/main" val="2030203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descr="Image result for citrus tree graphic"/>
          <p:cNvSpPr>
            <a:spLocks noChangeAspect="1" noChangeArrowheads="1"/>
          </p:cNvSpPr>
          <p:nvPr/>
        </p:nvSpPr>
        <p:spPr bwMode="auto">
          <a:xfrm>
            <a:off x="4419600" y="1722120"/>
            <a:ext cx="1859280" cy="1859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Image result for citrus tree graphic"/>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0" name="Picture 6" descr="Image result for citrus tree graphic"/>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91404" y="2301769"/>
            <a:ext cx="277177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CP adult 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276364" y="4701787"/>
            <a:ext cx="1371460" cy="1041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199" y="0"/>
            <a:ext cx="8490857" cy="461665"/>
          </a:xfrm>
          <a:prstGeom prst="rect">
            <a:avLst/>
          </a:prstGeom>
          <a:noFill/>
        </p:spPr>
        <p:txBody>
          <a:bodyPr wrap="square" rtlCol="0">
            <a:spAutoFit/>
          </a:bodyPr>
          <a:lstStyle/>
          <a:p>
            <a:pPr algn="ctr"/>
            <a:r>
              <a:rPr lang="en-US" sz="2400" b="1" dirty="0">
                <a:solidFill>
                  <a:srgbClr val="800000"/>
                </a:solidFill>
                <a:effectLst>
                  <a:outerShdw blurRad="38100" dist="38100" dir="2700000" algn="tl">
                    <a:srgbClr val="000000">
                      <a:alpha val="43137"/>
                    </a:srgbClr>
                  </a:outerShdw>
                </a:effectLst>
              </a:rPr>
              <a:t>Why is it so difficult to detect the </a:t>
            </a:r>
            <a:r>
              <a:rPr lang="en-US" sz="2400" b="1" dirty="0" smtClean="0">
                <a:solidFill>
                  <a:srgbClr val="800000"/>
                </a:solidFill>
                <a:effectLst>
                  <a:outerShdw blurRad="38100" dist="38100" dir="2700000" algn="tl">
                    <a:srgbClr val="000000">
                      <a:alpha val="43137"/>
                    </a:srgbClr>
                  </a:outerShdw>
                </a:effectLst>
              </a:rPr>
              <a:t>disease?</a:t>
            </a:r>
            <a:endParaRPr lang="en-US" sz="2400" b="1" dirty="0">
              <a:solidFill>
                <a:srgbClr val="800000"/>
              </a:solidFill>
              <a:effectLst>
                <a:outerShdw blurRad="38100" dist="38100" dir="2700000" algn="tl">
                  <a:srgbClr val="000000">
                    <a:alpha val="43137"/>
                  </a:srgbClr>
                </a:outerShdw>
              </a:effectLst>
            </a:endParaRPr>
          </a:p>
        </p:txBody>
      </p:sp>
      <p:cxnSp>
        <p:nvCxnSpPr>
          <p:cNvPr id="7" name="Straight Arrow Connector 6"/>
          <p:cNvCxnSpPr/>
          <p:nvPr/>
        </p:nvCxnSpPr>
        <p:spPr>
          <a:xfrm flipV="1">
            <a:off x="1395237" y="3617630"/>
            <a:ext cx="900889" cy="741539"/>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122338" y="3537857"/>
            <a:ext cx="736081" cy="821312"/>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9346" y="4359169"/>
            <a:ext cx="2877860" cy="2129617"/>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706759" y="3225105"/>
            <a:ext cx="3520792" cy="923330"/>
          </a:xfrm>
          <a:prstGeom prst="rect">
            <a:avLst/>
          </a:prstGeom>
          <a:noFill/>
        </p:spPr>
        <p:txBody>
          <a:bodyPr wrap="square" rtlCol="0">
            <a:spAutoFit/>
          </a:bodyPr>
          <a:lstStyle/>
          <a:p>
            <a:r>
              <a:rPr lang="en-US" dirty="0">
                <a:solidFill>
                  <a:prstClr val="black"/>
                </a:solidFill>
              </a:rPr>
              <a:t>PCR (polymerase chain reaction) is used to determine if the bacterium is present</a:t>
            </a:r>
          </a:p>
        </p:txBody>
      </p:sp>
      <p:sp>
        <p:nvSpPr>
          <p:cNvPr id="13" name="TextBox 12"/>
          <p:cNvSpPr txBox="1"/>
          <p:nvPr/>
        </p:nvSpPr>
        <p:spPr>
          <a:xfrm>
            <a:off x="276364" y="629560"/>
            <a:ext cx="8671692" cy="1200329"/>
          </a:xfrm>
          <a:prstGeom prst="rect">
            <a:avLst/>
          </a:prstGeom>
          <a:noFill/>
        </p:spPr>
        <p:txBody>
          <a:bodyPr wrap="square" rtlCol="0">
            <a:spAutoFit/>
          </a:bodyPr>
          <a:lstStyle/>
          <a:p>
            <a:r>
              <a:rPr lang="en-US" sz="2400" dirty="0">
                <a:solidFill>
                  <a:prstClr val="black"/>
                </a:solidFill>
              </a:rPr>
              <a:t>It takes 9 months to 2 years for the bacteria to spread throughout the tree so that when </a:t>
            </a:r>
            <a:r>
              <a:rPr lang="en-US" sz="2400" dirty="0" smtClean="0">
                <a:solidFill>
                  <a:prstClr val="black"/>
                </a:solidFill>
              </a:rPr>
              <a:t>leaves are sampled they have the </a:t>
            </a:r>
            <a:r>
              <a:rPr lang="en-US" sz="2400" dirty="0">
                <a:solidFill>
                  <a:prstClr val="black"/>
                </a:solidFill>
              </a:rPr>
              <a:t>bacteria </a:t>
            </a:r>
            <a:r>
              <a:rPr lang="en-US" sz="2400" dirty="0" smtClean="0">
                <a:solidFill>
                  <a:prstClr val="black"/>
                </a:solidFill>
              </a:rPr>
              <a:t>–psyllid </a:t>
            </a:r>
            <a:r>
              <a:rPr lang="en-US" sz="2400" dirty="0">
                <a:solidFill>
                  <a:prstClr val="black"/>
                </a:solidFill>
              </a:rPr>
              <a:t>testing is an early warning </a:t>
            </a:r>
            <a:r>
              <a:rPr lang="en-US" sz="2400" dirty="0" smtClean="0">
                <a:solidFill>
                  <a:prstClr val="black"/>
                </a:solidFill>
              </a:rPr>
              <a:t>system.</a:t>
            </a:r>
            <a:endParaRPr lang="en-US" sz="2400" dirty="0">
              <a:solidFill>
                <a:prstClr val="black"/>
              </a:solidFill>
            </a:endParaRPr>
          </a:p>
        </p:txBody>
      </p:sp>
    </p:spTree>
    <p:extLst>
      <p:ext uri="{BB962C8B-B14F-4D97-AF65-F5344CB8AC3E}">
        <p14:creationId xmlns:p14="http://schemas.microsoft.com/office/powerpoint/2010/main" val="1489557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3"/>
          <p:cNvSpPr txBox="1">
            <a:spLocks noChangeArrowheads="1"/>
          </p:cNvSpPr>
          <p:nvPr/>
        </p:nvSpPr>
        <p:spPr bwMode="auto">
          <a:xfrm>
            <a:off x="369870" y="188913"/>
            <a:ext cx="8594743" cy="461665"/>
          </a:xfrm>
          <a:prstGeom prst="rect">
            <a:avLst/>
          </a:prstGeom>
          <a:noFill/>
          <a:ln w="9525">
            <a:noFill/>
            <a:miter lim="800000"/>
            <a:headEnd/>
            <a:tailEnd/>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r>
              <a:rPr lang="en-US" dirty="0" smtClean="0">
                <a:solidFill>
                  <a:srgbClr val="800000"/>
                </a:solidFill>
                <a:effectLst>
                  <a:outerShdw blurRad="38100" dist="38100" dir="2700000" algn="tl">
                    <a:srgbClr val="C0C0C0"/>
                  </a:outerShdw>
                </a:effectLst>
                <a:latin typeface="+mj-lt"/>
              </a:rPr>
              <a:t>How can I help prevent the spread of the pest and disease?</a:t>
            </a:r>
            <a:endParaRPr lang="en-US" sz="2000" dirty="0" smtClean="0">
              <a:solidFill>
                <a:srgbClr val="800000"/>
              </a:solidFill>
              <a:latin typeface="+mj-lt"/>
            </a:endParaRPr>
          </a:p>
        </p:txBody>
      </p:sp>
      <p:sp>
        <p:nvSpPr>
          <p:cNvPr id="2" name="TextBox 1"/>
          <p:cNvSpPr txBox="1"/>
          <p:nvPr/>
        </p:nvSpPr>
        <p:spPr>
          <a:xfrm>
            <a:off x="309710" y="1301636"/>
            <a:ext cx="2794436" cy="2862322"/>
          </a:xfrm>
          <a:prstGeom prst="rect">
            <a:avLst/>
          </a:prstGeom>
          <a:noFill/>
        </p:spPr>
        <p:txBody>
          <a:bodyPr wrap="square" rtlCol="0">
            <a:spAutoFit/>
          </a:bodyPr>
          <a:lstStyle/>
          <a:p>
            <a:r>
              <a:rPr lang="en-US" sz="2000" b="1" dirty="0" smtClean="0"/>
              <a:t>Know where your home is in relation to the pest and disease.</a:t>
            </a:r>
          </a:p>
          <a:p>
            <a:endParaRPr lang="en-US" sz="2000" b="1" dirty="0" smtClean="0"/>
          </a:p>
          <a:p>
            <a:endParaRPr lang="en-US" sz="2000" b="1" dirty="0" smtClean="0"/>
          </a:p>
          <a:p>
            <a:r>
              <a:rPr lang="en-US" sz="2000" b="1" dirty="0" smtClean="0"/>
              <a:t>Don’t move citrus trees out of quarantine areas.  </a:t>
            </a:r>
          </a:p>
          <a:p>
            <a:endParaRPr lang="en-US" sz="2000" b="1" dirty="0"/>
          </a:p>
          <a:p>
            <a:r>
              <a:rPr lang="en-US" sz="2000" b="1" dirty="0" smtClean="0"/>
              <a:t>Keep citrus plants local!</a:t>
            </a:r>
            <a:endParaRPr lang="en-US" sz="2000" b="1" dirty="0"/>
          </a:p>
        </p:txBody>
      </p:sp>
      <p:sp>
        <p:nvSpPr>
          <p:cNvPr id="10" name="TextBox 9"/>
          <p:cNvSpPr txBox="1"/>
          <p:nvPr/>
        </p:nvSpPr>
        <p:spPr>
          <a:xfrm>
            <a:off x="359700" y="2269736"/>
            <a:ext cx="2694456" cy="369332"/>
          </a:xfrm>
          <a:prstGeom prst="rect">
            <a:avLst/>
          </a:prstGeom>
          <a:solidFill>
            <a:schemeClr val="bg1"/>
          </a:solidFill>
        </p:spPr>
        <p:txBody>
          <a:bodyPr wrap="none" rtlCol="0">
            <a:spAutoFit/>
          </a:bodyPr>
          <a:lstStyle/>
          <a:p>
            <a:r>
              <a:rPr lang="en-US" b="1" dirty="0" smtClean="0">
                <a:hlinkClick r:id="rId2"/>
              </a:rPr>
              <a:t>www.ucanr.edu/sites/acp</a:t>
            </a:r>
            <a:r>
              <a:rPr lang="en-US" b="1" dirty="0" smtClean="0"/>
              <a:t> </a:t>
            </a:r>
            <a:endParaRPr lang="en-US" b="1" dirty="0"/>
          </a:p>
        </p:txBody>
      </p:sp>
      <p:pic>
        <p:nvPicPr>
          <p:cNvPr id="4" name="Picture 3"/>
          <p:cNvPicPr>
            <a:picLocks noChangeAspect="1"/>
          </p:cNvPicPr>
          <p:nvPr/>
        </p:nvPicPr>
        <p:blipFill>
          <a:blip r:embed="rId3"/>
          <a:stretch>
            <a:fillRect/>
          </a:stretch>
        </p:blipFill>
        <p:spPr>
          <a:xfrm>
            <a:off x="3184513" y="1064795"/>
            <a:ext cx="5879860" cy="4385511"/>
          </a:xfrm>
          <a:prstGeom prst="rect">
            <a:avLst/>
          </a:prstGeom>
          <a:ln w="12700">
            <a:solidFill>
              <a:schemeClr val="tx1"/>
            </a:solidFill>
          </a:ln>
        </p:spPr>
      </p:pic>
    </p:spTree>
    <p:extLst>
      <p:ext uri="{BB962C8B-B14F-4D97-AF65-F5344CB8AC3E}">
        <p14:creationId xmlns:p14="http://schemas.microsoft.com/office/powerpoint/2010/main" val="10148404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3"/>
          <p:cNvSpPr txBox="1">
            <a:spLocks noChangeArrowheads="1"/>
          </p:cNvSpPr>
          <p:nvPr/>
        </p:nvSpPr>
        <p:spPr bwMode="auto">
          <a:xfrm>
            <a:off x="873302" y="188913"/>
            <a:ext cx="7417942" cy="830997"/>
          </a:xfrm>
          <a:prstGeom prst="rect">
            <a:avLst/>
          </a:prstGeom>
          <a:noFill/>
          <a:ln w="9525">
            <a:noFill/>
            <a:miter lim="800000"/>
            <a:headEnd/>
            <a:tailEnd/>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r>
              <a:rPr lang="en-US" dirty="0" smtClean="0">
                <a:solidFill>
                  <a:srgbClr val="800000"/>
                </a:solidFill>
                <a:effectLst>
                  <a:outerShdw blurRad="38100" dist="38100" dir="2700000" algn="tl">
                    <a:srgbClr val="C0C0C0"/>
                  </a:outerShdw>
                </a:effectLst>
                <a:latin typeface="+mj-lt"/>
              </a:rPr>
              <a:t>Citrus trees in nurseries in the quarantine areas will have a tag on them</a:t>
            </a:r>
            <a:endParaRPr lang="en-US" sz="2000" dirty="0" smtClean="0">
              <a:solidFill>
                <a:srgbClr val="800000"/>
              </a:solidFill>
              <a:latin typeface="+mj-lt"/>
            </a:endParaRPr>
          </a:p>
        </p:txBody>
      </p:sp>
      <p:sp>
        <p:nvSpPr>
          <p:cNvPr id="2" name="TextBox 1"/>
          <p:cNvSpPr txBox="1"/>
          <p:nvPr/>
        </p:nvSpPr>
        <p:spPr>
          <a:xfrm>
            <a:off x="1849351" y="1726057"/>
            <a:ext cx="2219218" cy="1631216"/>
          </a:xfrm>
          <a:prstGeom prst="rect">
            <a:avLst/>
          </a:prstGeom>
          <a:noFill/>
        </p:spPr>
        <p:txBody>
          <a:bodyPr wrap="square" rtlCol="0">
            <a:spAutoFit/>
          </a:bodyPr>
          <a:lstStyle/>
          <a:p>
            <a:r>
              <a:rPr lang="en-US" sz="2000" b="1" dirty="0" smtClean="0"/>
              <a:t>The tag explains that the tree should not be moved out of the quarantine area.</a:t>
            </a:r>
            <a:endParaRPr lang="en-US" sz="2000" b="1"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6305" y="1676671"/>
            <a:ext cx="3650533" cy="2737900"/>
          </a:xfrm>
          <a:prstGeom prst="rect">
            <a:avLst/>
          </a:prstGeom>
          <a:ln>
            <a:noFill/>
          </a:ln>
          <a:effectLst>
            <a:outerShdw blurRad="292100" dist="139700" dir="2700000" algn="tl" rotWithShape="0">
              <a:srgbClr val="333333">
                <a:alpha val="65000"/>
              </a:srgbClr>
            </a:outerShdw>
          </a:effectLst>
        </p:spPr>
      </p:pic>
      <p:pic>
        <p:nvPicPr>
          <p:cNvPr id="10" name="Picture 4" descr="ACP_Tags_Yellow_and_Blue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4334" y="3628598"/>
            <a:ext cx="2962907" cy="157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190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3"/>
          <p:cNvSpPr txBox="1">
            <a:spLocks noChangeArrowheads="1"/>
          </p:cNvSpPr>
          <p:nvPr/>
        </p:nvSpPr>
        <p:spPr bwMode="auto">
          <a:xfrm>
            <a:off x="287678" y="209461"/>
            <a:ext cx="8594743" cy="461665"/>
          </a:xfrm>
          <a:prstGeom prst="rect">
            <a:avLst/>
          </a:prstGeom>
          <a:noFill/>
          <a:ln w="9525">
            <a:noFill/>
            <a:miter lim="800000"/>
            <a:headEnd/>
            <a:tailEnd/>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r>
              <a:rPr lang="en-US" dirty="0" smtClean="0">
                <a:solidFill>
                  <a:srgbClr val="800000"/>
                </a:solidFill>
                <a:effectLst>
                  <a:outerShdw blurRad="38100" dist="38100" dir="2700000" algn="tl">
                    <a:srgbClr val="C0C0C0"/>
                  </a:outerShdw>
                </a:effectLst>
                <a:latin typeface="+mj-lt"/>
              </a:rPr>
              <a:t>Be sure to buy citrus trees only from a reputable nursery</a:t>
            </a:r>
            <a:endParaRPr lang="en-US" sz="2000" dirty="0" smtClean="0">
              <a:solidFill>
                <a:srgbClr val="800000"/>
              </a:solidFill>
              <a:latin typeface="+mj-lt"/>
            </a:endParaRPr>
          </a:p>
        </p:txBody>
      </p:sp>
      <p:sp>
        <p:nvSpPr>
          <p:cNvPr id="2" name="TextBox 1"/>
          <p:cNvSpPr txBox="1"/>
          <p:nvPr/>
        </p:nvSpPr>
        <p:spPr>
          <a:xfrm>
            <a:off x="1002082" y="2305159"/>
            <a:ext cx="3196749" cy="1938992"/>
          </a:xfrm>
          <a:prstGeom prst="rect">
            <a:avLst/>
          </a:prstGeom>
          <a:noFill/>
        </p:spPr>
        <p:txBody>
          <a:bodyPr wrap="square" rtlCol="0">
            <a:spAutoFit/>
          </a:bodyPr>
          <a:lstStyle/>
          <a:p>
            <a:r>
              <a:rPr lang="en-US" sz="2000" b="1" dirty="0" smtClean="0"/>
              <a:t>If you don’t know where the plants came from, then don’t buy them!</a:t>
            </a:r>
          </a:p>
          <a:p>
            <a:endParaRPr lang="en-US" sz="2000" b="1" dirty="0"/>
          </a:p>
          <a:p>
            <a:r>
              <a:rPr lang="en-US" sz="2000" b="1" dirty="0" smtClean="0"/>
              <a:t>They may be full of pests and diseases.</a:t>
            </a:r>
            <a:endParaRPr lang="en-US" sz="2000" b="1" dirty="0"/>
          </a:p>
        </p:txBody>
      </p:sp>
      <p:pic>
        <p:nvPicPr>
          <p:cNvPr id="7" name="Picture 2" descr="Needles Inspection station V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67241" y="1925437"/>
            <a:ext cx="3761573" cy="2821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163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876823" y="2191193"/>
            <a:ext cx="36243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ctr" eaLnBrk="1" hangingPunct="1"/>
            <a:r>
              <a:rPr lang="en-US" sz="2000" dirty="0" smtClean="0">
                <a:latin typeface="+mn-lt"/>
              </a:rPr>
              <a:t>The </a:t>
            </a:r>
            <a:r>
              <a:rPr lang="en-US" sz="2000" dirty="0" err="1" smtClean="0">
                <a:latin typeface="+mn-lt"/>
              </a:rPr>
              <a:t>psyllids</a:t>
            </a:r>
            <a:r>
              <a:rPr lang="en-US" sz="2000" dirty="0" smtClean="0">
                <a:latin typeface="+mn-lt"/>
              </a:rPr>
              <a:t> can’t live on citrus fruit.  So as long as you brush or wash the fruit and make sure it is free of leaves and twigs before transporting it, it is ok to move it.</a:t>
            </a:r>
            <a:endParaRPr lang="en-US" sz="2000" dirty="0">
              <a:latin typeface="+mn-lt"/>
            </a:endParaRPr>
          </a:p>
        </p:txBody>
      </p:sp>
      <p:pic>
        <p:nvPicPr>
          <p:cNvPr id="11" name="Picture 12" descr="Gary resiz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8449" y="1981017"/>
            <a:ext cx="3553414" cy="2667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369870" y="188913"/>
            <a:ext cx="8594743" cy="830997"/>
          </a:xfrm>
          <a:prstGeom prst="rect">
            <a:avLst/>
          </a:prstGeom>
          <a:noFill/>
          <a:ln w="9525">
            <a:noFill/>
            <a:miter lim="800000"/>
            <a:headEnd/>
            <a:tailEnd/>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r>
              <a:rPr lang="en-US" dirty="0" smtClean="0">
                <a:solidFill>
                  <a:srgbClr val="800000"/>
                </a:solidFill>
                <a:effectLst>
                  <a:outerShdw blurRad="38100" dist="38100" dir="2700000" algn="tl">
                    <a:srgbClr val="C0C0C0"/>
                  </a:outerShdw>
                </a:effectLst>
                <a:latin typeface="+mj-lt"/>
              </a:rPr>
              <a:t>If I am in the quarantine area, is it ok to pick the fruit and give it to my friends?</a:t>
            </a:r>
            <a:endParaRPr lang="en-US" sz="2000" dirty="0" smtClean="0">
              <a:solidFill>
                <a:srgbClr val="800000"/>
              </a:solidFill>
              <a:latin typeface="+mj-lt"/>
            </a:endParaRPr>
          </a:p>
        </p:txBody>
      </p:sp>
    </p:spTree>
    <p:custDataLst>
      <p:tags r:id="rId1"/>
    </p:custDataLst>
    <p:extLst>
      <p:ext uri="{BB962C8B-B14F-4D97-AF65-F5344CB8AC3E}">
        <p14:creationId xmlns:p14="http://schemas.microsoft.com/office/powerpoint/2010/main" val="2361740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513567" y="1359435"/>
            <a:ext cx="511667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eaLnBrk="1" hangingPunct="1"/>
            <a:r>
              <a:rPr lang="en-US" sz="2000" dirty="0" smtClean="0"/>
              <a:t>To avoid spreading Asian citrus </a:t>
            </a:r>
            <a:r>
              <a:rPr lang="en-US" sz="2000" dirty="0" err="1" smtClean="0"/>
              <a:t>psyllid</a:t>
            </a:r>
            <a:r>
              <a:rPr lang="en-US" sz="2000" dirty="0" smtClean="0"/>
              <a:t>, when your citrus trees are pruned, make sure the green waste:</a:t>
            </a:r>
          </a:p>
          <a:p>
            <a:pPr marL="342900" indent="-342900" eaLnBrk="1" hangingPunct="1">
              <a:buFont typeface="Arial" pitchFamily="34" charset="0"/>
              <a:buChar char="•"/>
            </a:pPr>
            <a:r>
              <a:rPr lang="en-US" sz="2000" dirty="0" smtClean="0"/>
              <a:t>Dries out for two weeks before putting it in the recycling can</a:t>
            </a:r>
          </a:p>
          <a:p>
            <a:pPr marL="342900" indent="-342900" eaLnBrk="1" hangingPunct="1">
              <a:buFont typeface="Arial" pitchFamily="34" charset="0"/>
              <a:buChar char="•"/>
            </a:pPr>
            <a:r>
              <a:rPr lang="en-US" sz="2000" dirty="0" smtClean="0"/>
              <a:t>Or double bag it before putting in trash cans</a:t>
            </a:r>
          </a:p>
          <a:p>
            <a:pPr marL="342900" indent="-342900" eaLnBrk="1" hangingPunct="1">
              <a:buFont typeface="Arial" pitchFamily="34" charset="0"/>
              <a:buChar char="•"/>
            </a:pPr>
            <a:r>
              <a:rPr lang="en-US" sz="2000" dirty="0" smtClean="0"/>
              <a:t>Or chip and shred it to dry it out before disposing of it</a:t>
            </a:r>
          </a:p>
          <a:p>
            <a:pPr marL="342900" indent="-342900" eaLnBrk="1" hangingPunct="1">
              <a:buFont typeface="Arial" pitchFamily="34" charset="0"/>
              <a:buChar char="•"/>
            </a:pPr>
            <a:endParaRPr lang="en-US" sz="2000" dirty="0"/>
          </a:p>
        </p:txBody>
      </p:sp>
      <p:sp>
        <p:nvSpPr>
          <p:cNvPr id="12" name="Text Box 3"/>
          <p:cNvSpPr txBox="1">
            <a:spLocks noChangeArrowheads="1"/>
          </p:cNvSpPr>
          <p:nvPr/>
        </p:nvSpPr>
        <p:spPr bwMode="auto">
          <a:xfrm>
            <a:off x="369870" y="188913"/>
            <a:ext cx="8594743" cy="830997"/>
          </a:xfrm>
          <a:prstGeom prst="rect">
            <a:avLst/>
          </a:prstGeom>
          <a:noFill/>
          <a:ln w="9525">
            <a:noFill/>
            <a:miter lim="800000"/>
            <a:headEnd/>
            <a:tailEnd/>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r>
              <a:rPr lang="en-US" dirty="0" smtClean="0">
                <a:solidFill>
                  <a:srgbClr val="800000"/>
                </a:solidFill>
                <a:effectLst>
                  <a:outerShdw blurRad="38100" dist="38100" dir="2700000" algn="tl">
                    <a:srgbClr val="C0C0C0"/>
                  </a:outerShdw>
                </a:effectLst>
                <a:latin typeface="+mj-lt"/>
              </a:rPr>
              <a:t>If I am in an area known to have ACP, what should I do about green waste?</a:t>
            </a:r>
            <a:endParaRPr lang="en-US" sz="2000" dirty="0" smtClean="0">
              <a:solidFill>
                <a:srgbClr val="800000"/>
              </a:solidFill>
              <a:latin typeface="+mj-lt"/>
            </a:endParaRPr>
          </a:p>
        </p:txBody>
      </p:sp>
      <p:pic>
        <p:nvPicPr>
          <p:cNvPr id="6" name="Picture 5" descr="IMG_23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3329" y="3597139"/>
            <a:ext cx="3334375" cy="2222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G_726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9194" y="1019910"/>
            <a:ext cx="2400300" cy="2951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0152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987" y="-49212"/>
            <a:ext cx="8642350" cy="1143000"/>
          </a:xfrm>
        </p:spPr>
        <p:txBody>
          <a:bodyPr/>
          <a:lstStyle/>
          <a:p>
            <a:pPr eaLnBrk="1" hangingPunct="1">
              <a:defRPr/>
            </a:pPr>
            <a:r>
              <a:rPr lang="en-US" sz="2400" b="1" dirty="0" smtClean="0">
                <a:solidFill>
                  <a:srgbClr val="A50021"/>
                </a:solidFill>
                <a:effectLst>
                  <a:outerShdw blurRad="38100" dist="38100" dir="2700000" algn="tl">
                    <a:srgbClr val="C0C0C0"/>
                  </a:outerShdw>
                </a:effectLst>
                <a:ea typeface="+mj-ea"/>
                <a:cs typeface="Arial" pitchFamily="34" charset="0"/>
              </a:rPr>
              <a:t>It has an egg stage, 5 wingless intermediate stages </a:t>
            </a:r>
            <a:br>
              <a:rPr lang="en-US" sz="2400" b="1" dirty="0" smtClean="0">
                <a:solidFill>
                  <a:srgbClr val="A50021"/>
                </a:solidFill>
                <a:effectLst>
                  <a:outerShdw blurRad="38100" dist="38100" dir="2700000" algn="tl">
                    <a:srgbClr val="C0C0C0"/>
                  </a:outerShdw>
                </a:effectLst>
                <a:ea typeface="+mj-ea"/>
                <a:cs typeface="Arial" pitchFamily="34" charset="0"/>
              </a:rPr>
            </a:br>
            <a:r>
              <a:rPr lang="en-US" sz="2400" b="1" dirty="0" smtClean="0">
                <a:solidFill>
                  <a:srgbClr val="A50021"/>
                </a:solidFill>
                <a:effectLst>
                  <a:outerShdw blurRad="38100" dist="38100" dir="2700000" algn="tl">
                    <a:srgbClr val="C0C0C0"/>
                  </a:outerShdw>
                </a:effectLst>
                <a:ea typeface="+mj-ea"/>
                <a:cs typeface="Arial" pitchFamily="34" charset="0"/>
              </a:rPr>
              <a:t>called nymphs, and winged adults</a:t>
            </a:r>
          </a:p>
        </p:txBody>
      </p:sp>
      <p:pic>
        <p:nvPicPr>
          <p:cNvPr id="4099" name="Picture 4" descr="acpsyllid"/>
          <p:cNvPicPr>
            <a:picLocks noGrp="1" noChangeAspect="1" noChangeArrowheads="1"/>
          </p:cNvPicPr>
          <p:nvPr>
            <p:ph type="body" idx="1"/>
          </p:nvPr>
        </p:nvPicPr>
        <p:blipFill>
          <a:blip r:embed="rId4">
            <a:extLst>
              <a:ext uri="{28A0092B-C50C-407E-A947-70E740481C1C}">
                <a14:useLocalDpi xmlns:a14="http://schemas.microsoft.com/office/drawing/2010/main"/>
              </a:ext>
            </a:extLst>
          </a:blip>
          <a:srcRect/>
          <a:stretch>
            <a:fillRect/>
          </a:stretch>
        </p:blipFill>
        <p:spPr>
          <a:xfrm>
            <a:off x="2983685" y="1254318"/>
            <a:ext cx="4286250" cy="3667125"/>
          </a:xfrm>
          <a:noFill/>
        </p:spPr>
      </p:pic>
      <p:sp>
        <p:nvSpPr>
          <p:cNvPr id="4100" name="Line 5"/>
          <p:cNvSpPr>
            <a:spLocks noChangeShapeType="1"/>
          </p:cNvSpPr>
          <p:nvPr/>
        </p:nvSpPr>
        <p:spPr bwMode="auto">
          <a:xfrm>
            <a:off x="3275785" y="1825818"/>
            <a:ext cx="7207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1" name="Text Box 6"/>
          <p:cNvSpPr txBox="1">
            <a:spLocks noChangeArrowheads="1"/>
          </p:cNvSpPr>
          <p:nvPr/>
        </p:nvSpPr>
        <p:spPr bwMode="auto">
          <a:xfrm>
            <a:off x="2391548" y="1195581"/>
            <a:ext cx="883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a:latin typeface="+mn-lt"/>
              </a:rPr>
              <a:t>Adult</a:t>
            </a:r>
          </a:p>
        </p:txBody>
      </p:sp>
      <p:sp>
        <p:nvSpPr>
          <p:cNvPr id="4102" name="Text Box 7"/>
          <p:cNvSpPr txBox="1">
            <a:spLocks noChangeArrowheads="1"/>
          </p:cNvSpPr>
          <p:nvPr/>
        </p:nvSpPr>
        <p:spPr bwMode="auto">
          <a:xfrm>
            <a:off x="2320110" y="4653156"/>
            <a:ext cx="629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a:latin typeface="+mn-lt"/>
              </a:rPr>
              <a:t>Egg</a:t>
            </a:r>
          </a:p>
        </p:txBody>
      </p:sp>
      <p:sp>
        <p:nvSpPr>
          <p:cNvPr id="4103" name="Text Box 8"/>
          <p:cNvSpPr txBox="1">
            <a:spLocks noChangeArrowheads="1"/>
          </p:cNvSpPr>
          <p:nvPr/>
        </p:nvSpPr>
        <p:spPr bwMode="auto">
          <a:xfrm>
            <a:off x="3753218" y="4850006"/>
            <a:ext cx="3839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ctr"/>
            <a:r>
              <a:rPr lang="en-US" dirty="0">
                <a:latin typeface="+mn-lt"/>
              </a:rPr>
              <a:t>5 Nymphs </a:t>
            </a:r>
            <a:br>
              <a:rPr lang="en-US" dirty="0">
                <a:latin typeface="+mn-lt"/>
              </a:rPr>
            </a:br>
            <a:r>
              <a:rPr lang="en-US" dirty="0">
                <a:latin typeface="+mn-lt"/>
              </a:rPr>
              <a:t>(insects molt to grow bigger)</a:t>
            </a:r>
            <a:endParaRPr lang="en-US" sz="2000" i="1" dirty="0">
              <a:latin typeface="+mn-lt"/>
            </a:endParaRPr>
          </a:p>
        </p:txBody>
      </p:sp>
      <p:sp>
        <p:nvSpPr>
          <p:cNvPr id="4104" name="Line 9"/>
          <p:cNvSpPr>
            <a:spLocks noChangeShapeType="1"/>
          </p:cNvSpPr>
          <p:nvPr/>
        </p:nvSpPr>
        <p:spPr bwMode="auto">
          <a:xfrm flipV="1">
            <a:off x="2917010" y="4202306"/>
            <a:ext cx="719138"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5" name="Text Box 10"/>
          <p:cNvSpPr txBox="1">
            <a:spLocks noChangeArrowheads="1"/>
          </p:cNvSpPr>
          <p:nvPr/>
        </p:nvSpPr>
        <p:spPr bwMode="auto">
          <a:xfrm>
            <a:off x="250825" y="2997200"/>
            <a:ext cx="19036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1800" dirty="0" smtClean="0">
                <a:latin typeface="+mn-lt"/>
              </a:rPr>
              <a:t>The lifecycle takes about 4 weeks to complete</a:t>
            </a:r>
            <a:endParaRPr lang="en-US" sz="1800" dirty="0">
              <a:latin typeface="+mn-lt"/>
            </a:endParaRPr>
          </a:p>
        </p:txBody>
      </p:sp>
    </p:spTree>
    <p:custDataLst>
      <p:tags r:id="rId1"/>
    </p:custDataLst>
    <p:extLst>
      <p:ext uri="{BB962C8B-B14F-4D97-AF65-F5344CB8AC3E}">
        <p14:creationId xmlns:p14="http://schemas.microsoft.com/office/powerpoint/2010/main" val="4223229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7" name="Rectangle 11"/>
          <p:cNvSpPr>
            <a:spLocks noChangeArrowheads="1"/>
          </p:cNvSpPr>
          <p:nvPr/>
        </p:nvSpPr>
        <p:spPr bwMode="auto">
          <a:xfrm>
            <a:off x="616449" y="224069"/>
            <a:ext cx="8270376" cy="1143000"/>
          </a:xfrm>
          <a:prstGeom prst="rect">
            <a:avLst/>
          </a:prstGeom>
          <a:noFill/>
          <a:ln w="9525">
            <a:noFill/>
            <a:miter lim="800000"/>
            <a:headEnd/>
            <a:tailEnd/>
          </a:ln>
        </p:spPr>
        <p:txBody>
          <a:bodyPr anchor="ctr"/>
          <a:lstStyle/>
          <a:p>
            <a:pPr algn="ctr">
              <a:defRPr/>
            </a:pPr>
            <a:r>
              <a:rPr lang="en-US" sz="2400" b="1" dirty="0" smtClean="0">
                <a:solidFill>
                  <a:srgbClr val="800000"/>
                </a:solidFill>
                <a:effectLst>
                  <a:outerShdw blurRad="38100" dist="38100" dir="2700000" algn="tl">
                    <a:srgbClr val="C0C0C0"/>
                  </a:outerShdw>
                </a:effectLst>
              </a:rPr>
              <a:t>How do I look for the </a:t>
            </a:r>
            <a:r>
              <a:rPr lang="en-US" sz="2400" b="1" dirty="0" err="1" smtClean="0">
                <a:solidFill>
                  <a:srgbClr val="800000"/>
                </a:solidFill>
                <a:effectLst>
                  <a:outerShdw blurRad="38100" dist="38100" dir="2700000" algn="tl">
                    <a:srgbClr val="C0C0C0"/>
                  </a:outerShdw>
                </a:effectLst>
              </a:rPr>
              <a:t>psyllid</a:t>
            </a:r>
            <a:r>
              <a:rPr lang="en-US" sz="2400" b="1" dirty="0" smtClean="0">
                <a:solidFill>
                  <a:srgbClr val="800000"/>
                </a:solidFill>
                <a:effectLst>
                  <a:outerShdw blurRad="38100" dist="38100" dir="2700000" algn="tl">
                    <a:srgbClr val="C0C0C0"/>
                  </a:outerShdw>
                </a:effectLst>
              </a:rPr>
              <a:t>?</a:t>
            </a:r>
          </a:p>
          <a:p>
            <a:pPr>
              <a:defRPr/>
            </a:pPr>
            <a:r>
              <a:rPr lang="en-US" sz="1200" dirty="0">
                <a:solidFill>
                  <a:srgbClr val="A50021"/>
                </a:solidFill>
                <a:effectLst>
                  <a:outerShdw blurRad="38100" dist="38100" dir="2700000" algn="tl">
                    <a:srgbClr val="C0C0C0"/>
                  </a:outerShdw>
                </a:effectLst>
              </a:rPr>
              <a:t/>
            </a:r>
            <a:br>
              <a:rPr lang="en-US" sz="1200" dirty="0">
                <a:solidFill>
                  <a:srgbClr val="A50021"/>
                </a:solidFill>
                <a:effectLst>
                  <a:outerShdw blurRad="38100" dist="38100" dir="2700000" algn="tl">
                    <a:srgbClr val="C0C0C0"/>
                  </a:outerShdw>
                </a:effectLst>
              </a:rPr>
            </a:br>
            <a:r>
              <a:rPr lang="en-US" sz="2000" b="1" dirty="0" smtClean="0"/>
              <a:t>Look at new leaves </a:t>
            </a:r>
            <a:r>
              <a:rPr lang="en-US" sz="2000" b="1" dirty="0"/>
              <a:t>for </a:t>
            </a:r>
            <a:r>
              <a:rPr lang="en-US" sz="2000" b="1" dirty="0" smtClean="0"/>
              <a:t>adult and </a:t>
            </a:r>
            <a:r>
              <a:rPr lang="en-US" sz="2000" b="1" dirty="0" err="1" smtClean="0"/>
              <a:t>nymphal</a:t>
            </a:r>
            <a:r>
              <a:rPr lang="en-US" sz="2000" b="1" dirty="0" smtClean="0"/>
              <a:t> </a:t>
            </a:r>
            <a:r>
              <a:rPr lang="en-US" sz="2000" b="1" dirty="0" err="1" smtClean="0"/>
              <a:t>psyllids</a:t>
            </a:r>
            <a:r>
              <a:rPr lang="en-US" sz="2000" b="1" dirty="0" smtClean="0"/>
              <a:t> and the waxy tubules they produce.</a:t>
            </a:r>
            <a:endParaRPr lang="en-US" sz="2000" b="1" dirty="0"/>
          </a:p>
        </p:txBody>
      </p:sp>
      <p:sp>
        <p:nvSpPr>
          <p:cNvPr id="37896" name="Text Box 15"/>
          <p:cNvSpPr txBox="1">
            <a:spLocks noChangeArrowheads="1"/>
          </p:cNvSpPr>
          <p:nvPr/>
        </p:nvSpPr>
        <p:spPr bwMode="auto">
          <a:xfrm>
            <a:off x="7164388" y="3933825"/>
            <a:ext cx="1371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pitchFamily="-112" charset="-128"/>
              </a:defRPr>
            </a:lvl1pPr>
            <a:lvl2pPr marL="742950" indent="-285750" eaLnBrk="0" hangingPunct="0">
              <a:defRPr sz="2400" b="1">
                <a:solidFill>
                  <a:schemeClr val="tx1"/>
                </a:solidFill>
                <a:latin typeface="Arial" charset="0"/>
                <a:ea typeface="ＭＳ Ｐゴシック" pitchFamily="-112" charset="-128"/>
              </a:defRPr>
            </a:lvl2pPr>
            <a:lvl3pPr marL="1143000" indent="-228600" eaLnBrk="0" hangingPunct="0">
              <a:defRPr sz="2400" b="1">
                <a:solidFill>
                  <a:schemeClr val="tx1"/>
                </a:solidFill>
                <a:latin typeface="Arial" charset="0"/>
                <a:ea typeface="ＭＳ Ｐゴシック" pitchFamily="-112" charset="-128"/>
              </a:defRPr>
            </a:lvl3pPr>
            <a:lvl4pPr marL="1600200" indent="-228600" eaLnBrk="0" hangingPunct="0">
              <a:defRPr sz="2400" b="1">
                <a:solidFill>
                  <a:schemeClr val="tx1"/>
                </a:solidFill>
                <a:latin typeface="Arial" charset="0"/>
                <a:ea typeface="ＭＳ Ｐゴシック" pitchFamily="-112" charset="-128"/>
              </a:defRPr>
            </a:lvl4pPr>
            <a:lvl5pPr marL="2057400" indent="-228600" eaLnBrk="0" hangingPunct="0">
              <a:defRPr sz="2400" b="1">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12" charset="-128"/>
              </a:defRPr>
            </a:lvl9pPr>
          </a:lstStyle>
          <a:p>
            <a:pPr algn="r" eaLnBrk="1" hangingPunct="1"/>
            <a:r>
              <a:rPr lang="en-US" sz="1600" dirty="0">
                <a:solidFill>
                  <a:schemeClr val="bg1"/>
                </a:solidFill>
              </a:rPr>
              <a:t>Nymphs</a:t>
            </a:r>
          </a:p>
          <a:p>
            <a:pPr algn="r" eaLnBrk="1" hangingPunct="1"/>
            <a:r>
              <a:rPr lang="en-US" sz="1600" dirty="0">
                <a:solidFill>
                  <a:schemeClr val="bg1"/>
                </a:solidFill>
              </a:rPr>
              <a:t>with tubules</a:t>
            </a:r>
          </a:p>
        </p:txBody>
      </p:sp>
      <p:sp>
        <p:nvSpPr>
          <p:cNvPr id="37900" name="Text Box 20"/>
          <p:cNvSpPr txBox="1">
            <a:spLocks noChangeArrowheads="1"/>
          </p:cNvSpPr>
          <p:nvPr/>
        </p:nvSpPr>
        <p:spPr bwMode="auto">
          <a:xfrm>
            <a:off x="3851275" y="1701800"/>
            <a:ext cx="16875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pitchFamily="-112" charset="-128"/>
              </a:defRPr>
            </a:lvl1pPr>
            <a:lvl2pPr marL="742950" indent="-285750" eaLnBrk="0" hangingPunct="0">
              <a:defRPr sz="2400" b="1">
                <a:solidFill>
                  <a:schemeClr val="tx1"/>
                </a:solidFill>
                <a:latin typeface="Arial" charset="0"/>
                <a:ea typeface="ＭＳ Ｐゴシック" pitchFamily="-112" charset="-128"/>
              </a:defRPr>
            </a:lvl2pPr>
            <a:lvl3pPr marL="1143000" indent="-228600" eaLnBrk="0" hangingPunct="0">
              <a:defRPr sz="2400" b="1">
                <a:solidFill>
                  <a:schemeClr val="tx1"/>
                </a:solidFill>
                <a:latin typeface="Arial" charset="0"/>
                <a:ea typeface="ＭＳ Ｐゴシック" pitchFamily="-112" charset="-128"/>
              </a:defRPr>
            </a:lvl3pPr>
            <a:lvl4pPr marL="1600200" indent="-228600" eaLnBrk="0" hangingPunct="0">
              <a:defRPr sz="2400" b="1">
                <a:solidFill>
                  <a:schemeClr val="tx1"/>
                </a:solidFill>
                <a:latin typeface="Arial" charset="0"/>
                <a:ea typeface="ＭＳ Ｐゴシック" pitchFamily="-112" charset="-128"/>
              </a:defRPr>
            </a:lvl4pPr>
            <a:lvl5pPr marL="2057400" indent="-228600" eaLnBrk="0" hangingPunct="0">
              <a:defRPr sz="2400" b="1">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12" charset="-128"/>
              </a:defRPr>
            </a:lvl9pPr>
          </a:lstStyle>
          <a:p>
            <a:pPr algn="r">
              <a:spcBef>
                <a:spcPct val="50000"/>
              </a:spcBef>
            </a:pPr>
            <a:r>
              <a:rPr lang="en-US" sz="800" b="0">
                <a:solidFill>
                  <a:schemeClr val="bg1"/>
                </a:solidFill>
              </a:rPr>
              <a:t>E. Grafton-Cardwell</a:t>
            </a:r>
          </a:p>
        </p:txBody>
      </p:sp>
      <p:sp>
        <p:nvSpPr>
          <p:cNvPr id="37903" name="Text Box 23"/>
          <p:cNvSpPr txBox="1">
            <a:spLocks noChangeArrowheads="1"/>
          </p:cNvSpPr>
          <p:nvPr/>
        </p:nvSpPr>
        <p:spPr bwMode="auto">
          <a:xfrm>
            <a:off x="6011863" y="3860800"/>
            <a:ext cx="16875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pitchFamily="-112" charset="-128"/>
              </a:defRPr>
            </a:lvl1pPr>
            <a:lvl2pPr marL="742950" indent="-285750" eaLnBrk="0" hangingPunct="0">
              <a:defRPr sz="2400" b="1">
                <a:solidFill>
                  <a:schemeClr val="tx1"/>
                </a:solidFill>
                <a:latin typeface="Arial" charset="0"/>
                <a:ea typeface="ＭＳ Ｐゴシック" pitchFamily="-112" charset="-128"/>
              </a:defRPr>
            </a:lvl2pPr>
            <a:lvl3pPr marL="1143000" indent="-228600" eaLnBrk="0" hangingPunct="0">
              <a:defRPr sz="2400" b="1">
                <a:solidFill>
                  <a:schemeClr val="tx1"/>
                </a:solidFill>
                <a:latin typeface="Arial" charset="0"/>
                <a:ea typeface="ＭＳ Ｐゴシック" pitchFamily="-112" charset="-128"/>
              </a:defRPr>
            </a:lvl3pPr>
            <a:lvl4pPr marL="1600200" indent="-228600" eaLnBrk="0" hangingPunct="0">
              <a:defRPr sz="2400" b="1">
                <a:solidFill>
                  <a:schemeClr val="tx1"/>
                </a:solidFill>
                <a:latin typeface="Arial" charset="0"/>
                <a:ea typeface="ＭＳ Ｐゴシック" pitchFamily="-112" charset="-128"/>
              </a:defRPr>
            </a:lvl4pPr>
            <a:lvl5pPr marL="2057400" indent="-228600" eaLnBrk="0" hangingPunct="0">
              <a:defRPr sz="2400" b="1">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12" charset="-128"/>
              </a:defRPr>
            </a:lvl9pPr>
          </a:lstStyle>
          <a:p>
            <a:pPr>
              <a:spcBef>
                <a:spcPct val="50000"/>
              </a:spcBef>
            </a:pPr>
            <a:r>
              <a:rPr lang="en-US" sz="800" b="0" dirty="0">
                <a:solidFill>
                  <a:schemeClr val="bg1"/>
                </a:solidFill>
              </a:rPr>
              <a:t>M. Rogers</a:t>
            </a:r>
          </a:p>
        </p:txBody>
      </p:sp>
      <p:pic>
        <p:nvPicPr>
          <p:cNvPr id="2049" name="Picture 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95305" y="3624262"/>
            <a:ext cx="4171308" cy="2009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76141" y="2148003"/>
            <a:ext cx="3390471" cy="1200329"/>
          </a:xfrm>
          <a:prstGeom prst="rect">
            <a:avLst/>
          </a:prstGeom>
          <a:noFill/>
        </p:spPr>
        <p:txBody>
          <a:bodyPr wrap="square" rtlCol="0">
            <a:spAutoFit/>
          </a:bodyPr>
          <a:lstStyle/>
          <a:p>
            <a:r>
              <a:rPr lang="en-US" b="1" dirty="0" smtClean="0"/>
              <a:t>If you find it, you can call your county </a:t>
            </a:r>
            <a:r>
              <a:rPr lang="en-US" b="1" dirty="0" err="1" smtClean="0"/>
              <a:t>ag</a:t>
            </a:r>
            <a:r>
              <a:rPr lang="en-US" b="1" dirty="0" smtClean="0"/>
              <a:t> commissioner</a:t>
            </a:r>
          </a:p>
          <a:p>
            <a:r>
              <a:rPr lang="en-US" b="1" dirty="0" smtClean="0"/>
              <a:t>Or the CDFA hotline – either way act fast to contact the authorities</a:t>
            </a:r>
            <a:endParaRPr lang="en-US" b="1"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5374" y="1432637"/>
            <a:ext cx="2680767" cy="1869291"/>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181" y="2463972"/>
            <a:ext cx="2385822" cy="2793655"/>
          </a:xfrm>
          <a:prstGeom prst="rect">
            <a:avLst/>
          </a:prstGeom>
        </p:spPr>
      </p:pic>
    </p:spTree>
    <p:custDataLst>
      <p:tags r:id="rId1"/>
    </p:custDataLst>
    <p:extLst>
      <p:ext uri="{BB962C8B-B14F-4D97-AF65-F5344CB8AC3E}">
        <p14:creationId xmlns:p14="http://schemas.microsoft.com/office/powerpoint/2010/main" val="3388759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315823" y="72453"/>
            <a:ext cx="8735710"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cs typeface="Arial" pitchFamily="34" charset="0"/>
              </a:rPr>
              <a:t>How do I look for the disease?</a:t>
            </a:r>
            <a:r>
              <a:rPr lang="en-US" sz="2400" b="1" dirty="0" smtClean="0">
                <a:solidFill>
                  <a:srgbClr val="A50021"/>
                </a:solidFill>
                <a:effectLst>
                  <a:outerShdw blurRad="38100" dist="38100" dir="2700000" algn="tl">
                    <a:srgbClr val="C0C0C0"/>
                  </a:outerShdw>
                </a:effectLst>
                <a:ea typeface="+mj-ea"/>
                <a:cs typeface="Arial" pitchFamily="34" charset="0"/>
              </a:rPr>
              <a:t/>
            </a:r>
            <a:br>
              <a:rPr lang="en-US" sz="2400" b="1" dirty="0" smtClean="0">
                <a:solidFill>
                  <a:srgbClr val="A50021"/>
                </a:solidFill>
                <a:effectLst>
                  <a:outerShdw blurRad="38100" dist="38100" dir="2700000" algn="tl">
                    <a:srgbClr val="C0C0C0"/>
                  </a:outerShdw>
                </a:effectLst>
                <a:ea typeface="+mj-ea"/>
                <a:cs typeface="Arial" pitchFamily="34" charset="0"/>
              </a:rPr>
            </a:br>
            <a:r>
              <a:rPr lang="en-US" sz="2000" b="1" dirty="0" smtClean="0">
                <a:latin typeface="+mn-lt"/>
                <a:ea typeface="+mj-ea"/>
                <a:cs typeface="Arial" pitchFamily="34" charset="0"/>
              </a:rPr>
              <a:t>Look for blotchy yellowed leaves and small oddly shaped fruit.</a:t>
            </a:r>
            <a:endParaRPr lang="en-US" sz="2400" b="1" dirty="0" smtClean="0">
              <a:solidFill>
                <a:srgbClr val="660033"/>
              </a:solidFill>
              <a:latin typeface="+mn-lt"/>
              <a:ea typeface="+mj-ea"/>
              <a:cs typeface="Arial" pitchFamily="34" charset="0"/>
            </a:endParaRPr>
          </a:p>
        </p:txBody>
      </p:sp>
      <p:pic>
        <p:nvPicPr>
          <p:cNvPr id="21507" name="Picture 8" descr="tree flush yel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6413" y="1215453"/>
            <a:ext cx="3073400" cy="4608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fru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11684" y="3697661"/>
            <a:ext cx="2810089" cy="1873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12"/>
          <p:cNvSpPr txBox="1">
            <a:spLocks noChangeArrowheads="1"/>
          </p:cNvSpPr>
          <p:nvPr/>
        </p:nvSpPr>
        <p:spPr bwMode="auto">
          <a:xfrm>
            <a:off x="7524750" y="6165850"/>
            <a:ext cx="11350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800">
                <a:solidFill>
                  <a:schemeClr val="bg1"/>
                </a:solidFill>
              </a:rPr>
              <a:t>E. Grafton-Cardwell</a:t>
            </a:r>
          </a:p>
        </p:txBody>
      </p:sp>
      <p:pic>
        <p:nvPicPr>
          <p:cNvPr id="5122" name="Picture 2" descr="\\mail\users\beth\Documents\bgc_office\HLB\2012\Hacienda heights\First HLB inC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97667" y="1078502"/>
            <a:ext cx="3129241" cy="2346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19341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701386" y="1078396"/>
            <a:ext cx="81378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eaLnBrk="1" hangingPunct="1">
              <a:spcBef>
                <a:spcPct val="50000"/>
              </a:spcBef>
            </a:pPr>
            <a:r>
              <a:rPr lang="en-US" sz="2000" dirty="0">
                <a:latin typeface="+mn-lt"/>
              </a:rPr>
              <a:t>If a </a:t>
            </a:r>
            <a:r>
              <a:rPr lang="en-US" sz="2000" dirty="0" err="1">
                <a:latin typeface="+mn-lt"/>
              </a:rPr>
              <a:t>psyllid</a:t>
            </a:r>
            <a:r>
              <a:rPr lang="en-US" sz="2000" dirty="0">
                <a:latin typeface="+mn-lt"/>
              </a:rPr>
              <a:t> is found, all of the host plants in that yard and 400 meters around the yard, are treated with a foliar and a systemic insecticide. </a:t>
            </a:r>
          </a:p>
          <a:p>
            <a:pPr eaLnBrk="1" hangingPunct="1"/>
            <a:r>
              <a:rPr lang="en-US" sz="2000" dirty="0">
                <a:latin typeface="+mn-lt"/>
              </a:rPr>
              <a:t>A professional applicator treats the backyard citrus trees and closely related plants with insecticides </a:t>
            </a:r>
          </a:p>
          <a:p>
            <a:pPr eaLnBrk="1" hangingPunct="1"/>
            <a:r>
              <a:rPr lang="en-US" sz="2000" dirty="0">
                <a:solidFill>
                  <a:srgbClr val="990033"/>
                </a:solidFill>
                <a:latin typeface="+mn-lt"/>
              </a:rPr>
              <a:t>	</a:t>
            </a:r>
            <a:r>
              <a:rPr lang="en-US" sz="2000" dirty="0" smtClean="0">
                <a:latin typeface="+mn-lt"/>
              </a:rPr>
              <a:t>-</a:t>
            </a:r>
            <a:r>
              <a:rPr lang="en-US" sz="2000" dirty="0" err="1" smtClean="0">
                <a:latin typeface="+mn-lt"/>
              </a:rPr>
              <a:t>cyfluthrin</a:t>
            </a:r>
            <a:r>
              <a:rPr lang="en-US" sz="2000" dirty="0" smtClean="0">
                <a:latin typeface="+mn-lt"/>
              </a:rPr>
              <a:t> </a:t>
            </a:r>
            <a:r>
              <a:rPr lang="en-US" sz="2000" dirty="0">
                <a:latin typeface="+mn-lt"/>
              </a:rPr>
              <a:t>(Tempo) a foliar </a:t>
            </a:r>
            <a:r>
              <a:rPr lang="en-US" sz="2000" dirty="0" err="1">
                <a:latin typeface="+mn-lt"/>
              </a:rPr>
              <a:t>pyrethroid</a:t>
            </a:r>
            <a:endParaRPr lang="en-US" sz="2000" dirty="0">
              <a:latin typeface="+mn-lt"/>
            </a:endParaRPr>
          </a:p>
          <a:p>
            <a:pPr eaLnBrk="1" hangingPunct="1"/>
            <a:r>
              <a:rPr lang="en-US" sz="2000" dirty="0">
                <a:latin typeface="+mn-lt"/>
              </a:rPr>
              <a:t>	</a:t>
            </a:r>
            <a:r>
              <a:rPr lang="en-US" sz="2000" dirty="0" smtClean="0">
                <a:latin typeface="+mn-lt"/>
              </a:rPr>
              <a:t>-</a:t>
            </a:r>
            <a:r>
              <a:rPr lang="en-US" sz="2000" dirty="0" err="1" smtClean="0">
                <a:latin typeface="+mn-lt"/>
              </a:rPr>
              <a:t>imidacloprid</a:t>
            </a:r>
            <a:r>
              <a:rPr lang="en-US" sz="2000" dirty="0" smtClean="0">
                <a:latin typeface="+mn-lt"/>
              </a:rPr>
              <a:t> </a:t>
            </a:r>
            <a:r>
              <a:rPr lang="en-US" sz="2000" dirty="0">
                <a:latin typeface="+mn-lt"/>
              </a:rPr>
              <a:t>(Merit) a systemic </a:t>
            </a:r>
            <a:r>
              <a:rPr lang="en-US" sz="2000" dirty="0" smtClean="0">
                <a:latin typeface="+mn-lt"/>
              </a:rPr>
              <a:t>neonicotinoid</a:t>
            </a:r>
            <a:endParaRPr lang="en-US" sz="2000" dirty="0">
              <a:latin typeface="+mn-lt"/>
            </a:endParaRPr>
          </a:p>
        </p:txBody>
      </p:sp>
      <p:sp>
        <p:nvSpPr>
          <p:cNvPr id="99331" name="Text Box 3"/>
          <p:cNvSpPr txBox="1">
            <a:spLocks noChangeArrowheads="1"/>
          </p:cNvSpPr>
          <p:nvPr/>
        </p:nvSpPr>
        <p:spPr bwMode="auto">
          <a:xfrm>
            <a:off x="308225" y="188913"/>
            <a:ext cx="8530975" cy="1200329"/>
          </a:xfrm>
          <a:prstGeom prst="rect">
            <a:avLst/>
          </a:prstGeom>
          <a:noFill/>
          <a:ln w="9525">
            <a:noFill/>
            <a:miter lim="800000"/>
            <a:headEnd/>
            <a:tailEnd/>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defRPr/>
            </a:pPr>
            <a:r>
              <a:rPr lang="en-US" dirty="0" smtClean="0">
                <a:solidFill>
                  <a:srgbClr val="800000"/>
                </a:solidFill>
                <a:effectLst>
                  <a:outerShdw blurRad="38100" dist="38100" dir="2700000" algn="tl">
                    <a:srgbClr val="C0C0C0"/>
                  </a:outerShdw>
                </a:effectLst>
                <a:latin typeface="+mj-lt"/>
              </a:rPr>
              <a:t>What happens when Asian citrus psyllids are found in a California backyard and CDFA treats in my area?</a:t>
            </a:r>
          </a:p>
          <a:p>
            <a:pPr algn="ctr" eaLnBrk="1" hangingPunct="1">
              <a:defRPr/>
            </a:pPr>
            <a:endParaRPr lang="en-US" dirty="0" smtClean="0">
              <a:solidFill>
                <a:srgbClr val="A50021"/>
              </a:solidFill>
              <a:effectLst>
                <a:outerShdw blurRad="38100" dist="38100" dir="2700000" algn="tl">
                  <a:srgbClr val="C0C0C0"/>
                </a:outerShdw>
              </a:effectLst>
              <a:latin typeface="+mj-lt"/>
            </a:endParaRP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5600" y="3325165"/>
            <a:ext cx="3221038" cy="2424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37664" y="3325164"/>
            <a:ext cx="3221497" cy="2424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8"/>
          <p:cNvSpPr txBox="1">
            <a:spLocks noChangeArrowheads="1"/>
          </p:cNvSpPr>
          <p:nvPr/>
        </p:nvSpPr>
        <p:spPr bwMode="auto">
          <a:xfrm>
            <a:off x="5508625" y="6453188"/>
            <a:ext cx="16875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800" b="0">
                <a:solidFill>
                  <a:schemeClr val="bg1"/>
                </a:solidFill>
              </a:rPr>
              <a:t>A. Sanchez</a:t>
            </a:r>
          </a:p>
        </p:txBody>
      </p:sp>
      <p:sp>
        <p:nvSpPr>
          <p:cNvPr id="33800" name="Text Box 9"/>
          <p:cNvSpPr txBox="1">
            <a:spLocks noChangeArrowheads="1"/>
          </p:cNvSpPr>
          <p:nvPr/>
        </p:nvSpPr>
        <p:spPr bwMode="auto">
          <a:xfrm>
            <a:off x="2051050" y="6453188"/>
            <a:ext cx="16875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spcBef>
                <a:spcPct val="50000"/>
              </a:spcBef>
            </a:pPr>
            <a:r>
              <a:rPr lang="en-US" sz="800" b="0">
                <a:solidFill>
                  <a:schemeClr val="bg1"/>
                </a:solidFill>
              </a:rPr>
              <a:t>A. Sanchez</a:t>
            </a:r>
          </a:p>
        </p:txBody>
      </p:sp>
    </p:spTree>
    <p:custDataLst>
      <p:tags r:id="rId1"/>
    </p:custDataLst>
    <p:extLst>
      <p:ext uri="{BB962C8B-B14F-4D97-AF65-F5344CB8AC3E}">
        <p14:creationId xmlns:p14="http://schemas.microsoft.com/office/powerpoint/2010/main" val="1883597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21187815"/>
              </p:ext>
            </p:extLst>
          </p:nvPr>
        </p:nvGraphicFramePr>
        <p:xfrm>
          <a:off x="277400" y="1224696"/>
          <a:ext cx="8702214" cy="4094480"/>
        </p:xfrm>
        <a:graphic>
          <a:graphicData uri="http://schemas.openxmlformats.org/drawingml/2006/table">
            <a:tbl>
              <a:tblPr>
                <a:tableStyleId>{69C7853C-536D-4A76-A0AE-DD22124D55A5}</a:tableStyleId>
              </a:tblPr>
              <a:tblGrid>
                <a:gridCol w="1740443">
                  <a:extLst>
                    <a:ext uri="{9D8B030D-6E8A-4147-A177-3AD203B41FA5}">
                      <a16:colId xmlns:a16="http://schemas.microsoft.com/office/drawing/2014/main" val="20000"/>
                    </a:ext>
                  </a:extLst>
                </a:gridCol>
                <a:gridCol w="1740443">
                  <a:extLst>
                    <a:ext uri="{9D8B030D-6E8A-4147-A177-3AD203B41FA5}">
                      <a16:colId xmlns:a16="http://schemas.microsoft.com/office/drawing/2014/main" val="20001"/>
                    </a:ext>
                  </a:extLst>
                </a:gridCol>
                <a:gridCol w="1594550">
                  <a:extLst>
                    <a:ext uri="{9D8B030D-6E8A-4147-A177-3AD203B41FA5}">
                      <a16:colId xmlns:a16="http://schemas.microsoft.com/office/drawing/2014/main" val="20002"/>
                    </a:ext>
                  </a:extLst>
                </a:gridCol>
                <a:gridCol w="1345915">
                  <a:extLst>
                    <a:ext uri="{9D8B030D-6E8A-4147-A177-3AD203B41FA5}">
                      <a16:colId xmlns:a16="http://schemas.microsoft.com/office/drawing/2014/main" val="20003"/>
                    </a:ext>
                  </a:extLst>
                </a:gridCol>
                <a:gridCol w="2280863">
                  <a:extLst>
                    <a:ext uri="{9D8B030D-6E8A-4147-A177-3AD203B41FA5}">
                      <a16:colId xmlns:a16="http://schemas.microsoft.com/office/drawing/2014/main" val="20004"/>
                    </a:ext>
                  </a:extLst>
                </a:gridCol>
              </a:tblGrid>
              <a:tr h="508000">
                <a:tc>
                  <a:txBody>
                    <a:bodyPr/>
                    <a:lstStyle/>
                    <a:p>
                      <a:pPr algn="ctr"/>
                      <a:r>
                        <a:rPr lang="en-US" sz="1600" b="1" dirty="0"/>
                        <a:t>Type of treatment</a:t>
                      </a:r>
                    </a:p>
                  </a:txBody>
                  <a:tcPr marL="50800" marR="50800" marT="25400" marB="25400" anchor="ctr">
                    <a:solidFill>
                      <a:schemeClr val="accent1">
                        <a:alpha val="21000"/>
                      </a:schemeClr>
                    </a:solidFill>
                  </a:tcPr>
                </a:tc>
                <a:tc>
                  <a:txBody>
                    <a:bodyPr/>
                    <a:lstStyle/>
                    <a:p>
                      <a:pPr algn="ctr"/>
                      <a:r>
                        <a:rPr lang="en-US" sz="1600" b="1" dirty="0"/>
                        <a:t>Pesticide Name</a:t>
                      </a:r>
                    </a:p>
                  </a:txBody>
                  <a:tcPr marL="50800" marR="50800" marT="25400" marB="25400" anchor="ctr">
                    <a:solidFill>
                      <a:schemeClr val="accent1">
                        <a:alpha val="21000"/>
                      </a:schemeClr>
                    </a:solidFill>
                  </a:tcPr>
                </a:tc>
                <a:tc>
                  <a:txBody>
                    <a:bodyPr/>
                    <a:lstStyle/>
                    <a:p>
                      <a:pPr algn="ctr"/>
                      <a:r>
                        <a:rPr lang="en-US" sz="1600" b="1" dirty="0"/>
                        <a:t>Effectiveness against ACP </a:t>
                      </a:r>
                    </a:p>
                  </a:txBody>
                  <a:tcPr marL="50800" marR="50800" marT="25400" marB="25400" anchor="ctr">
                    <a:solidFill>
                      <a:schemeClr val="accent1">
                        <a:alpha val="21000"/>
                      </a:schemeClr>
                    </a:solidFill>
                  </a:tcPr>
                </a:tc>
                <a:tc>
                  <a:txBody>
                    <a:bodyPr/>
                    <a:lstStyle/>
                    <a:p>
                      <a:pPr algn="ctr"/>
                      <a:r>
                        <a:rPr lang="en-US" sz="1600" b="1" dirty="0"/>
                        <a:t>Duration of control</a:t>
                      </a:r>
                    </a:p>
                  </a:txBody>
                  <a:tcPr marL="50800" marR="50800" marT="25400" marB="25400" anchor="ctr">
                    <a:solidFill>
                      <a:schemeClr val="accent1">
                        <a:alpha val="21000"/>
                      </a:schemeClr>
                    </a:solidFill>
                  </a:tcPr>
                </a:tc>
                <a:tc>
                  <a:txBody>
                    <a:bodyPr/>
                    <a:lstStyle/>
                    <a:p>
                      <a:pPr algn="ctr"/>
                      <a:r>
                        <a:rPr lang="en-US" sz="1600" b="1" dirty="0"/>
                        <a:t>Application timing</a:t>
                      </a:r>
                    </a:p>
                  </a:txBody>
                  <a:tcPr marL="50800" marR="50800" marT="25400" marB="25400" anchor="ctr">
                    <a:solidFill>
                      <a:schemeClr val="accent1">
                        <a:alpha val="21000"/>
                      </a:schemeClr>
                    </a:solidFill>
                  </a:tcPr>
                </a:tc>
                <a:extLst>
                  <a:ext uri="{0D108BD9-81ED-4DB2-BD59-A6C34878D82A}">
                    <a16:rowId xmlns:a16="http://schemas.microsoft.com/office/drawing/2014/main" val="10000"/>
                  </a:ext>
                </a:extLst>
              </a:tr>
              <a:tr h="1117600">
                <a:tc>
                  <a:txBody>
                    <a:bodyPr/>
                    <a:lstStyle/>
                    <a:p>
                      <a:pPr algn="ctr"/>
                      <a:r>
                        <a:rPr lang="en-US" sz="1600" b="1" dirty="0"/>
                        <a:t>Professional treatment</a:t>
                      </a:r>
                    </a:p>
                  </a:txBody>
                  <a:tcPr marL="50800" marR="50800" marT="25400" marB="25400" anchor="ctr">
                    <a:solidFill>
                      <a:schemeClr val="accent1">
                        <a:alpha val="21000"/>
                      </a:schemeClr>
                    </a:solidFill>
                  </a:tcPr>
                </a:tc>
                <a:tc>
                  <a:txBody>
                    <a:bodyPr/>
                    <a:lstStyle/>
                    <a:p>
                      <a:pPr algn="ctr"/>
                      <a:r>
                        <a:rPr lang="en-US" sz="1600" b="1" dirty="0"/>
                        <a:t>Tempo &amp; Merit</a:t>
                      </a:r>
                    </a:p>
                  </a:txBody>
                  <a:tcPr marL="50800" marR="50800" marT="25400" marB="25400" anchor="ctr"/>
                </a:tc>
                <a:tc>
                  <a:txBody>
                    <a:bodyPr/>
                    <a:lstStyle/>
                    <a:p>
                      <a:pPr algn="ctr"/>
                      <a:r>
                        <a:rPr lang="en-US" sz="1600" b="1" dirty="0"/>
                        <a:t>High</a:t>
                      </a:r>
                    </a:p>
                  </a:txBody>
                  <a:tcPr marL="50800" marR="50800" marT="25400" marB="25400" anchor="ctr"/>
                </a:tc>
                <a:tc>
                  <a:txBody>
                    <a:bodyPr/>
                    <a:lstStyle/>
                    <a:p>
                      <a:pPr algn="ctr"/>
                      <a:r>
                        <a:rPr lang="en-US" sz="1600" b="1" dirty="0"/>
                        <a:t>Months</a:t>
                      </a:r>
                    </a:p>
                  </a:txBody>
                  <a:tcPr marL="50800" marR="50800" marT="25400" marB="25400" anchor="ctr"/>
                </a:tc>
                <a:tc>
                  <a:txBody>
                    <a:bodyPr/>
                    <a:lstStyle/>
                    <a:p>
                      <a:pPr algn="ctr"/>
                      <a:r>
                        <a:rPr lang="en-US" sz="1600" b="1" dirty="0"/>
                        <a:t>Foliar: when psyllids are present </a:t>
                      </a:r>
                    </a:p>
                    <a:p>
                      <a:pPr algn="ctr"/>
                      <a:r>
                        <a:rPr lang="en-US" sz="1600" b="1" dirty="0"/>
                        <a:t>Systemic: summer or fall</a:t>
                      </a:r>
                    </a:p>
                  </a:txBody>
                  <a:tcPr marL="50800" marR="50800" marT="25400" marB="25400" anchor="ctr"/>
                </a:tc>
                <a:extLst>
                  <a:ext uri="{0D108BD9-81ED-4DB2-BD59-A6C34878D82A}">
                    <a16:rowId xmlns:a16="http://schemas.microsoft.com/office/drawing/2014/main" val="10001"/>
                  </a:ext>
                </a:extLst>
              </a:tr>
              <a:tr h="812800">
                <a:tc>
                  <a:txBody>
                    <a:bodyPr/>
                    <a:lstStyle/>
                    <a:p>
                      <a:pPr algn="ctr"/>
                      <a:r>
                        <a:rPr lang="en-US" sz="1600" b="1" dirty="0"/>
                        <a:t>Homeowner-applied broad-spectrum </a:t>
                      </a:r>
                      <a:r>
                        <a:rPr lang="en-US" sz="1600" b="1" dirty="0" err="1"/>
                        <a:t>foliars</a:t>
                      </a:r>
                      <a:endParaRPr lang="en-US" sz="1600" b="1" dirty="0"/>
                    </a:p>
                  </a:txBody>
                  <a:tcPr marL="50800" marR="50800" marT="25400" marB="25400" anchor="ctr">
                    <a:solidFill>
                      <a:schemeClr val="accent1">
                        <a:alpha val="21000"/>
                      </a:schemeClr>
                    </a:solidFill>
                  </a:tcPr>
                </a:tc>
                <a:tc>
                  <a:txBody>
                    <a:bodyPr/>
                    <a:lstStyle/>
                    <a:p>
                      <a:pPr algn="ctr"/>
                      <a:r>
                        <a:rPr lang="en-US" sz="1600" b="1" dirty="0" err="1"/>
                        <a:t>Sevin</a:t>
                      </a:r>
                      <a:r>
                        <a:rPr lang="en-US" sz="1600" b="1" dirty="0"/>
                        <a:t>, </a:t>
                      </a:r>
                      <a:r>
                        <a:rPr lang="en-US" sz="1600" b="1" dirty="0" err="1"/>
                        <a:t>Malathion</a:t>
                      </a:r>
                      <a:endParaRPr lang="en-US" sz="1600" b="1" dirty="0"/>
                    </a:p>
                  </a:txBody>
                  <a:tcPr marL="50800" marR="50800" marT="25400" marB="25400" anchor="ctr"/>
                </a:tc>
                <a:tc>
                  <a:txBody>
                    <a:bodyPr/>
                    <a:lstStyle/>
                    <a:p>
                      <a:pPr algn="ctr"/>
                      <a:r>
                        <a:rPr lang="en-US" sz="1600" b="1" dirty="0"/>
                        <a:t>Moderate</a:t>
                      </a:r>
                    </a:p>
                  </a:txBody>
                  <a:tcPr marL="50800" marR="50800" marT="25400" marB="25400" anchor="ctr"/>
                </a:tc>
                <a:tc>
                  <a:txBody>
                    <a:bodyPr/>
                    <a:lstStyle/>
                    <a:p>
                      <a:pPr algn="ctr"/>
                      <a:r>
                        <a:rPr lang="en-US" sz="1600" b="1" dirty="0"/>
                        <a:t>Weeks </a:t>
                      </a:r>
                    </a:p>
                  </a:txBody>
                  <a:tcPr marL="50800" marR="50800" marT="25400" marB="25400" anchor="ctr"/>
                </a:tc>
                <a:tc>
                  <a:txBody>
                    <a:bodyPr/>
                    <a:lstStyle/>
                    <a:p>
                      <a:pPr algn="ctr"/>
                      <a:r>
                        <a:rPr lang="en-US" sz="1600" b="1"/>
                        <a:t>When psyllids are observed</a:t>
                      </a:r>
                    </a:p>
                  </a:txBody>
                  <a:tcPr marL="50800" marR="50800" marT="25400" marB="25400" anchor="ctr"/>
                </a:tc>
                <a:extLst>
                  <a:ext uri="{0D108BD9-81ED-4DB2-BD59-A6C34878D82A}">
                    <a16:rowId xmlns:a16="http://schemas.microsoft.com/office/drawing/2014/main" val="10002"/>
                  </a:ext>
                </a:extLst>
              </a:tr>
              <a:tr h="812800">
                <a:tc>
                  <a:txBody>
                    <a:bodyPr/>
                    <a:lstStyle/>
                    <a:p>
                      <a:pPr algn="ctr"/>
                      <a:r>
                        <a:rPr lang="en-US" sz="1600" b="1" dirty="0"/>
                        <a:t>Homeowner-applied soil drench</a:t>
                      </a:r>
                    </a:p>
                  </a:txBody>
                  <a:tcPr marL="50800" marR="50800" marT="25400" marB="25400" anchor="ctr">
                    <a:solidFill>
                      <a:schemeClr val="accent1">
                        <a:alpha val="21000"/>
                      </a:schemeClr>
                    </a:solidFill>
                  </a:tcPr>
                </a:tc>
                <a:tc>
                  <a:txBody>
                    <a:bodyPr/>
                    <a:lstStyle/>
                    <a:p>
                      <a:pPr algn="ctr"/>
                      <a:r>
                        <a:rPr lang="en-US" sz="1600" b="1"/>
                        <a:t>Bayer Advanced Fruit, Citrus &amp; Vegetable</a:t>
                      </a:r>
                    </a:p>
                  </a:txBody>
                  <a:tcPr marL="50800" marR="50800" marT="25400" marB="25400" anchor="ctr"/>
                </a:tc>
                <a:tc>
                  <a:txBody>
                    <a:bodyPr/>
                    <a:lstStyle/>
                    <a:p>
                      <a:pPr algn="ctr"/>
                      <a:r>
                        <a:rPr lang="en-US" sz="1600" b="1"/>
                        <a:t>Moderate</a:t>
                      </a:r>
                    </a:p>
                  </a:txBody>
                  <a:tcPr marL="50800" marR="50800" marT="25400" marB="25400" anchor="ctr"/>
                </a:tc>
                <a:tc>
                  <a:txBody>
                    <a:bodyPr/>
                    <a:lstStyle/>
                    <a:p>
                      <a:pPr algn="ctr"/>
                      <a:r>
                        <a:rPr lang="en-US" sz="1600" b="1" dirty="0"/>
                        <a:t>Months</a:t>
                      </a:r>
                    </a:p>
                  </a:txBody>
                  <a:tcPr marL="50800" marR="50800" marT="25400" marB="25400" anchor="ctr"/>
                </a:tc>
                <a:tc>
                  <a:txBody>
                    <a:bodyPr/>
                    <a:lstStyle/>
                    <a:p>
                      <a:pPr algn="ctr"/>
                      <a:r>
                        <a:rPr lang="en-US" sz="1600" b="1" dirty="0"/>
                        <a:t>When psyllids are observed </a:t>
                      </a:r>
                      <a:endParaRPr lang="en-US" sz="1600" b="1" dirty="0" smtClean="0"/>
                    </a:p>
                    <a:p>
                      <a:pPr algn="ctr"/>
                      <a:r>
                        <a:rPr lang="en-US" sz="1600" b="1" dirty="0" smtClean="0"/>
                        <a:t>in </a:t>
                      </a:r>
                      <a:r>
                        <a:rPr lang="en-US" sz="1600" b="1" dirty="0"/>
                        <a:t>summer or fall</a:t>
                      </a:r>
                    </a:p>
                  </a:txBody>
                  <a:tcPr marL="50800" marR="50800" marT="25400" marB="25400" anchor="ctr"/>
                </a:tc>
                <a:extLst>
                  <a:ext uri="{0D108BD9-81ED-4DB2-BD59-A6C34878D82A}">
                    <a16:rowId xmlns:a16="http://schemas.microsoft.com/office/drawing/2014/main" val="10003"/>
                  </a:ext>
                </a:extLst>
              </a:tr>
              <a:tr h="812800">
                <a:tc>
                  <a:txBody>
                    <a:bodyPr/>
                    <a:lstStyle/>
                    <a:p>
                      <a:pPr algn="ctr"/>
                      <a:r>
                        <a:rPr lang="en-US" sz="1600" b="1" dirty="0"/>
                        <a:t>Homeowner-applied soft </a:t>
                      </a:r>
                      <a:r>
                        <a:rPr lang="en-US" sz="1600" b="1" dirty="0" err="1"/>
                        <a:t>foliars</a:t>
                      </a:r>
                      <a:endParaRPr lang="en-US" sz="1600" b="1" dirty="0"/>
                    </a:p>
                  </a:txBody>
                  <a:tcPr marL="50800" marR="50800" marT="25400" marB="25400" anchor="ctr">
                    <a:solidFill>
                      <a:schemeClr val="accent1">
                        <a:alpha val="21000"/>
                      </a:schemeClr>
                    </a:solidFill>
                  </a:tcPr>
                </a:tc>
                <a:tc>
                  <a:txBody>
                    <a:bodyPr/>
                    <a:lstStyle/>
                    <a:p>
                      <a:pPr algn="ctr"/>
                      <a:r>
                        <a:rPr lang="en-US" sz="1600" b="1"/>
                        <a:t>Insecticidal soaps, oils and pyrethrins</a:t>
                      </a:r>
                    </a:p>
                  </a:txBody>
                  <a:tcPr marL="50800" marR="50800" marT="25400" marB="25400" anchor="ctr"/>
                </a:tc>
                <a:tc>
                  <a:txBody>
                    <a:bodyPr/>
                    <a:lstStyle/>
                    <a:p>
                      <a:pPr algn="ctr"/>
                      <a:r>
                        <a:rPr lang="en-US" sz="1600" b="1"/>
                        <a:t>Low to moderate</a:t>
                      </a:r>
                    </a:p>
                  </a:txBody>
                  <a:tcPr marL="50800" marR="50800" marT="25400" marB="25400" anchor="ctr"/>
                </a:tc>
                <a:tc>
                  <a:txBody>
                    <a:bodyPr/>
                    <a:lstStyle/>
                    <a:p>
                      <a:pPr algn="ctr"/>
                      <a:r>
                        <a:rPr lang="en-US" sz="1600" b="1"/>
                        <a:t>Days</a:t>
                      </a:r>
                    </a:p>
                  </a:txBody>
                  <a:tcPr marL="50800" marR="50800" marT="25400" marB="25400" anchor="ctr"/>
                </a:tc>
                <a:tc>
                  <a:txBody>
                    <a:bodyPr/>
                    <a:lstStyle/>
                    <a:p>
                      <a:pPr algn="ctr"/>
                      <a:r>
                        <a:rPr lang="en-US" sz="1600" b="1" dirty="0"/>
                        <a:t>Every 7-10 days </a:t>
                      </a:r>
                      <a:r>
                        <a:rPr lang="en-US" sz="1600" b="1" dirty="0" smtClean="0"/>
                        <a:t> especially</a:t>
                      </a:r>
                      <a:r>
                        <a:rPr lang="en-US" sz="1600" b="1" baseline="0" dirty="0" smtClean="0"/>
                        <a:t> </a:t>
                      </a:r>
                      <a:r>
                        <a:rPr lang="en-US" sz="1600" b="1" dirty="0" smtClean="0"/>
                        <a:t>during </a:t>
                      </a:r>
                      <a:r>
                        <a:rPr lang="en-US" sz="1600" b="1" dirty="0"/>
                        <a:t>*leaf flushing</a:t>
                      </a:r>
                    </a:p>
                  </a:txBody>
                  <a:tcPr marL="50800" marR="50800" marT="25400" marB="25400" anchor="ctr"/>
                </a:tc>
                <a:extLst>
                  <a:ext uri="{0D108BD9-81ED-4DB2-BD59-A6C34878D82A}">
                    <a16:rowId xmlns:a16="http://schemas.microsoft.com/office/drawing/2014/main" val="10004"/>
                  </a:ext>
                </a:extLst>
              </a:tr>
            </a:tbl>
          </a:graphicData>
        </a:graphic>
      </p:graphicFrame>
      <p:sp>
        <p:nvSpPr>
          <p:cNvPr id="307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38088" tIns="-50784" rIns="4761" bIns="6348"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cs typeface="Arial" pitchFamily="34" charset="0"/>
              </a:rPr>
              <a:t>Homeowners can also apply systemic </a:t>
            </a:r>
            <a:r>
              <a:rPr kumimoji="0" lang="en-US" sz="1200" b="0" i="0" u="none" strike="noStrike" cap="none" normalizeH="0" baseline="0" dirty="0" err="1" smtClean="0">
                <a:ln>
                  <a:noFill/>
                </a:ln>
                <a:solidFill>
                  <a:srgbClr val="FFFFFF"/>
                </a:solidFill>
                <a:effectLst/>
                <a:latin typeface="Arial" pitchFamily="34" charset="0"/>
                <a:cs typeface="Arial" pitchFamily="34" charset="0"/>
              </a:rPr>
              <a:t>imidacloprid</a:t>
            </a:r>
            <a:r>
              <a:rPr kumimoji="0" lang="en-US" sz="1200" b="0" i="0" u="none" strike="noStrike" cap="none" normalizeH="0" baseline="0" dirty="0" smtClean="0">
                <a:ln>
                  <a:noFill/>
                </a:ln>
                <a:solidFill>
                  <a:srgbClr val="FFFFFF"/>
                </a:solidFill>
                <a:effectLst/>
                <a:latin typeface="Arial" pitchFamily="34" charset="0"/>
                <a:cs typeface="Arial" pitchFamily="34" charset="0"/>
              </a:rPr>
              <a:t> (Bayer Advanced Fruit, Citrus &amp; Vegetable).  This soil drench should be applied during summer or fall when roots are active, but since it lasts 1-2 months it need not be applied more than 2-3 times a year.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cs typeface="Arial" pitchFamily="34" charset="0"/>
              </a:rPr>
              <a:t> *Flushing: when new leaves are first developing until they expand and harden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493160" y="5393934"/>
            <a:ext cx="7479996" cy="369332"/>
          </a:xfrm>
          <a:prstGeom prst="rect">
            <a:avLst/>
          </a:prstGeom>
          <a:noFill/>
        </p:spPr>
        <p:txBody>
          <a:bodyPr wrap="none" rtlCol="0">
            <a:spAutoFit/>
          </a:bodyPr>
          <a:lstStyle/>
          <a:p>
            <a:r>
              <a:rPr lang="en-US" dirty="0" smtClean="0"/>
              <a:t>*Flushing: when new leaves are first developing until they expand and harden</a:t>
            </a:r>
            <a:endParaRPr lang="en-US" dirty="0"/>
          </a:p>
        </p:txBody>
      </p:sp>
      <p:sp>
        <p:nvSpPr>
          <p:cNvPr id="5" name="TextBox 4"/>
          <p:cNvSpPr txBox="1"/>
          <p:nvPr/>
        </p:nvSpPr>
        <p:spPr>
          <a:xfrm>
            <a:off x="277400" y="228600"/>
            <a:ext cx="7140539" cy="830997"/>
          </a:xfrm>
          <a:prstGeom prst="rect">
            <a:avLst/>
          </a:prstGeom>
          <a:noFill/>
        </p:spPr>
        <p:txBody>
          <a:bodyPr wrap="square" rtlCol="0">
            <a:spAutoFit/>
          </a:bodyPr>
          <a:lstStyle/>
          <a:p>
            <a:r>
              <a:rPr lang="en-US" sz="2400" b="1" dirty="0" smtClean="0">
                <a:solidFill>
                  <a:srgbClr val="800000"/>
                </a:solidFill>
                <a:effectLst>
                  <a:outerShdw blurRad="38100" dist="38100" dir="2700000" algn="tl">
                    <a:srgbClr val="000000">
                      <a:alpha val="43137"/>
                    </a:srgbClr>
                  </a:outerShdw>
                </a:effectLst>
              </a:rPr>
              <a:t>Insecticide treatments available to homeowners – treatments to apply when CDFA does not treat</a:t>
            </a:r>
            <a:endParaRPr lang="en-US" sz="2400" b="1" dirty="0">
              <a:solidFill>
                <a:srgbClr val="8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667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116449" y="281379"/>
            <a:ext cx="4921321" cy="830997"/>
          </a:xfrm>
          <a:prstGeom prst="rect">
            <a:avLst/>
          </a:prstGeom>
          <a:noFill/>
          <a:ln w="9525">
            <a:noFill/>
            <a:miter lim="800000"/>
            <a:headEnd/>
            <a:tailEnd/>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a:defRPr/>
            </a:pPr>
            <a:r>
              <a:rPr lang="en-US" dirty="0" smtClean="0">
                <a:solidFill>
                  <a:srgbClr val="800000"/>
                </a:solidFill>
                <a:effectLst>
                  <a:outerShdw blurRad="38100" dist="38100" dir="2700000" algn="tl">
                    <a:srgbClr val="C0C0C0"/>
                  </a:outerShdw>
                </a:effectLst>
                <a:cs typeface="+mn-cs"/>
              </a:rPr>
              <a:t>What about natural enemies?</a:t>
            </a:r>
          </a:p>
          <a:p>
            <a:pPr algn="ctr">
              <a:defRPr/>
            </a:pPr>
            <a:endParaRPr lang="en-US" dirty="0" smtClean="0">
              <a:solidFill>
                <a:srgbClr val="A50021"/>
              </a:solidFill>
              <a:effectLst>
                <a:outerShdw blurRad="38100" dist="38100" dir="2700000" algn="tl">
                  <a:srgbClr val="C0C0C0"/>
                </a:outerShdw>
              </a:effectLst>
              <a:cs typeface="+mn-cs"/>
            </a:endParaRPr>
          </a:p>
        </p:txBody>
      </p:sp>
      <p:sp>
        <p:nvSpPr>
          <p:cNvPr id="3" name="TextBox 2"/>
          <p:cNvSpPr txBox="1"/>
          <p:nvPr/>
        </p:nvSpPr>
        <p:spPr>
          <a:xfrm>
            <a:off x="849640" y="867695"/>
            <a:ext cx="7827656" cy="707886"/>
          </a:xfrm>
          <a:prstGeom prst="rect">
            <a:avLst/>
          </a:prstGeom>
          <a:noFill/>
        </p:spPr>
        <p:txBody>
          <a:bodyPr wrap="none" rtlCol="0">
            <a:spAutoFit/>
          </a:bodyPr>
          <a:lstStyle/>
          <a:p>
            <a:pPr algn="ctr"/>
            <a:r>
              <a:rPr lang="en-US" sz="2000" b="1" dirty="0" smtClean="0">
                <a:solidFill>
                  <a:prstClr val="black"/>
                </a:solidFill>
                <a:latin typeface="Calibri" pitchFamily="34" charset="0"/>
                <a:ea typeface="MS PGothic" pitchFamily="34" charset="-128"/>
                <a:cs typeface="+mn-cs"/>
              </a:rPr>
              <a:t>There is a tiny parasitic wasp that lays its egg  inside the </a:t>
            </a:r>
            <a:r>
              <a:rPr lang="en-US" sz="2000" b="1" dirty="0" err="1" smtClean="0">
                <a:solidFill>
                  <a:prstClr val="black"/>
                </a:solidFill>
                <a:latin typeface="Calibri" pitchFamily="34" charset="0"/>
                <a:ea typeface="MS PGothic" pitchFamily="34" charset="-128"/>
                <a:cs typeface="+mn-cs"/>
              </a:rPr>
              <a:t>psyllid</a:t>
            </a:r>
            <a:r>
              <a:rPr lang="en-US" sz="2000" b="1" dirty="0" smtClean="0">
                <a:solidFill>
                  <a:prstClr val="black"/>
                </a:solidFill>
                <a:latin typeface="Calibri" pitchFamily="34" charset="0"/>
                <a:ea typeface="MS PGothic" pitchFamily="34" charset="-128"/>
                <a:cs typeface="+mn-cs"/>
              </a:rPr>
              <a:t> nymph.  </a:t>
            </a:r>
          </a:p>
          <a:p>
            <a:pPr algn="ctr"/>
            <a:r>
              <a:rPr lang="en-US" sz="2000" b="1" dirty="0" smtClean="0">
                <a:solidFill>
                  <a:prstClr val="black"/>
                </a:solidFill>
                <a:latin typeface="Calibri" pitchFamily="34" charset="0"/>
                <a:ea typeface="MS PGothic" pitchFamily="34" charset="-128"/>
                <a:cs typeface="+mn-cs"/>
              </a:rPr>
              <a:t>The wasp develops and kills the nymph.</a:t>
            </a:r>
            <a:endParaRPr lang="en-US" sz="2000" b="1" dirty="0">
              <a:solidFill>
                <a:prstClr val="black"/>
              </a:solidFill>
              <a:latin typeface="Calibri" pitchFamily="34" charset="0"/>
              <a:ea typeface="MS PGothic" pitchFamily="34" charset="-128"/>
              <a:cs typeface="+mn-cs"/>
            </a:endParaRPr>
          </a:p>
        </p:txBody>
      </p:sp>
      <p:sp>
        <p:nvSpPr>
          <p:cNvPr id="4" name="TextBox 3"/>
          <p:cNvSpPr txBox="1"/>
          <p:nvPr/>
        </p:nvSpPr>
        <p:spPr>
          <a:xfrm>
            <a:off x="985682" y="4325417"/>
            <a:ext cx="3154803" cy="1015663"/>
          </a:xfrm>
          <a:prstGeom prst="rect">
            <a:avLst/>
          </a:prstGeom>
          <a:noFill/>
        </p:spPr>
        <p:txBody>
          <a:bodyPr wrap="square" rtlCol="0">
            <a:spAutoFit/>
          </a:bodyPr>
          <a:lstStyle/>
          <a:p>
            <a:r>
              <a:rPr lang="en-US" sz="2000" b="1" dirty="0" smtClean="0">
                <a:solidFill>
                  <a:prstClr val="black"/>
                </a:solidFill>
                <a:latin typeface="Calibri" pitchFamily="34" charset="0"/>
                <a:ea typeface="MS PGothic" pitchFamily="34" charset="-128"/>
                <a:cs typeface="+mn-cs"/>
              </a:rPr>
              <a:t>The wasps </a:t>
            </a:r>
            <a:r>
              <a:rPr lang="en-US" sz="2000" b="1" dirty="0">
                <a:solidFill>
                  <a:prstClr val="black"/>
                </a:solidFill>
                <a:latin typeface="Calibri" pitchFamily="34" charset="0"/>
                <a:ea typeface="MS PGothic" pitchFamily="34" charset="-128"/>
                <a:cs typeface="+mn-cs"/>
              </a:rPr>
              <a:t>are </a:t>
            </a:r>
            <a:r>
              <a:rPr lang="en-US" sz="2000" b="1" dirty="0" smtClean="0">
                <a:solidFill>
                  <a:prstClr val="black"/>
                </a:solidFill>
                <a:latin typeface="Calibri" pitchFamily="34" charset="0"/>
                <a:ea typeface="MS PGothic" pitchFamily="34" charset="-128"/>
                <a:cs typeface="+mn-cs"/>
              </a:rPr>
              <a:t>specific to the Asian citrus psyllid and pose no risk to people</a:t>
            </a:r>
          </a:p>
        </p:txBody>
      </p:sp>
      <p:sp>
        <p:nvSpPr>
          <p:cNvPr id="5" name="TextBox 4"/>
          <p:cNvSpPr txBox="1"/>
          <p:nvPr/>
        </p:nvSpPr>
        <p:spPr>
          <a:xfrm>
            <a:off x="482255" y="2239766"/>
            <a:ext cx="1832233" cy="369332"/>
          </a:xfrm>
          <a:prstGeom prst="rect">
            <a:avLst/>
          </a:prstGeom>
          <a:noFill/>
        </p:spPr>
        <p:txBody>
          <a:bodyPr wrap="none" rtlCol="0">
            <a:spAutoFit/>
          </a:bodyPr>
          <a:lstStyle/>
          <a:p>
            <a:r>
              <a:rPr lang="en-US" i="1" dirty="0" err="1" smtClean="0">
                <a:solidFill>
                  <a:prstClr val="black"/>
                </a:solidFill>
                <a:latin typeface="Calibri" pitchFamily="34" charset="0"/>
                <a:ea typeface="MS PGothic" pitchFamily="34" charset="-128"/>
                <a:cs typeface="+mn-cs"/>
              </a:rPr>
              <a:t>Tamarixia</a:t>
            </a:r>
            <a:r>
              <a:rPr lang="en-US" i="1" dirty="0" smtClean="0">
                <a:solidFill>
                  <a:prstClr val="black"/>
                </a:solidFill>
                <a:latin typeface="Calibri" pitchFamily="34" charset="0"/>
                <a:ea typeface="MS PGothic" pitchFamily="34" charset="-128"/>
                <a:cs typeface="+mn-cs"/>
              </a:rPr>
              <a:t> </a:t>
            </a:r>
            <a:r>
              <a:rPr lang="en-US" i="1" dirty="0" err="1" smtClean="0">
                <a:solidFill>
                  <a:prstClr val="black"/>
                </a:solidFill>
                <a:latin typeface="Calibri" pitchFamily="34" charset="0"/>
                <a:ea typeface="MS PGothic" pitchFamily="34" charset="-128"/>
                <a:cs typeface="+mn-cs"/>
              </a:rPr>
              <a:t>radiata</a:t>
            </a:r>
            <a:endParaRPr lang="en-US" i="1" dirty="0">
              <a:solidFill>
                <a:prstClr val="black"/>
              </a:solidFill>
              <a:latin typeface="Calibri" pitchFamily="34" charset="0"/>
              <a:ea typeface="MS PGothic" pitchFamily="34" charset="-128"/>
              <a:cs typeface="+mn-cs"/>
            </a:endParaRPr>
          </a:p>
        </p:txBody>
      </p:sp>
      <p:sp>
        <p:nvSpPr>
          <p:cNvPr id="6" name="TextBox 5"/>
          <p:cNvSpPr txBox="1"/>
          <p:nvPr/>
        </p:nvSpPr>
        <p:spPr>
          <a:xfrm>
            <a:off x="5052542" y="2008933"/>
            <a:ext cx="1718128" cy="1200329"/>
          </a:xfrm>
          <a:prstGeom prst="rect">
            <a:avLst/>
          </a:prstGeom>
          <a:noFill/>
        </p:spPr>
        <p:txBody>
          <a:bodyPr wrap="square" rtlCol="0">
            <a:spAutoFit/>
          </a:bodyPr>
          <a:lstStyle/>
          <a:p>
            <a:r>
              <a:rPr lang="en-US" b="1" dirty="0" smtClean="0">
                <a:solidFill>
                  <a:prstClr val="black"/>
                </a:solidFill>
                <a:latin typeface="Calibri" pitchFamily="34" charset="0"/>
                <a:ea typeface="MS PGothic" pitchFamily="34" charset="-128"/>
                <a:cs typeface="+mn-cs"/>
              </a:rPr>
              <a:t>Exit hole left by a parasite that emerged from a </a:t>
            </a:r>
            <a:r>
              <a:rPr lang="en-US" b="1" dirty="0" err="1" smtClean="0">
                <a:solidFill>
                  <a:prstClr val="black"/>
                </a:solidFill>
                <a:latin typeface="Calibri" pitchFamily="34" charset="0"/>
                <a:ea typeface="MS PGothic" pitchFamily="34" charset="-128"/>
                <a:cs typeface="+mn-cs"/>
              </a:rPr>
              <a:t>psyllid</a:t>
            </a:r>
            <a:r>
              <a:rPr lang="en-US" b="1" dirty="0" smtClean="0">
                <a:solidFill>
                  <a:prstClr val="black"/>
                </a:solidFill>
                <a:latin typeface="Calibri" pitchFamily="34" charset="0"/>
                <a:ea typeface="MS PGothic" pitchFamily="34" charset="-128"/>
                <a:cs typeface="+mn-cs"/>
              </a:rPr>
              <a:t> nymph</a:t>
            </a:r>
            <a:endParaRPr lang="en-US" b="1" dirty="0">
              <a:solidFill>
                <a:prstClr val="black"/>
              </a:solidFill>
              <a:latin typeface="Calibri" pitchFamily="34" charset="0"/>
              <a:ea typeface="MS PGothic" pitchFamily="34" charset="-128"/>
              <a:cs typeface="+mn-cs"/>
            </a:endParaRPr>
          </a:p>
        </p:txBody>
      </p:sp>
      <p:pic>
        <p:nvPicPr>
          <p:cNvPr id="8" name="Picture 7" descr="201_tamarixia_radiata_male_cisr_mike_lewis__2_.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14487" y="1735907"/>
            <a:ext cx="2175319" cy="2124746"/>
          </a:xfrm>
          <a:prstGeom prst="rect">
            <a:avLst/>
          </a:prstGeom>
          <a:ln>
            <a:noFill/>
          </a:ln>
          <a:effectLst>
            <a:outerShdw blurRad="292100" dist="139700" dir="2700000" algn="tl" rotWithShape="0">
              <a:srgbClr val="333333">
                <a:alpha val="65000"/>
              </a:srgbClr>
            </a:outerShdw>
          </a:effectLst>
        </p:spPr>
      </p:pic>
      <p:pic>
        <p:nvPicPr>
          <p:cNvPr id="9" name="Picture 2" descr="ACP nymphs that have been attacked by Tamarixia. Photo: M. Hodd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13096" y="3334034"/>
            <a:ext cx="3333750" cy="2533650"/>
          </a:xfrm>
          <a:prstGeom prst="rect">
            <a:avLst/>
          </a:prstGeom>
          <a:noFill/>
        </p:spPr>
      </p:pic>
      <p:pic>
        <p:nvPicPr>
          <p:cNvPr id="10" name="Picture 9" descr="Hoy 2005 Exit hole 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92604" y="1570059"/>
            <a:ext cx="1698595" cy="2290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447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43816"/>
            <a:ext cx="8229600" cy="701407"/>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b="1" i="1" dirty="0" err="1" smtClean="0">
                <a:solidFill>
                  <a:srgbClr val="800000"/>
                </a:solidFill>
                <a:effectLst>
                  <a:outerShdw blurRad="38100" dist="38100" dir="2700000" algn="tl">
                    <a:srgbClr val="000000">
                      <a:alpha val="43137"/>
                    </a:srgbClr>
                  </a:outerShdw>
                </a:effectLst>
                <a:latin typeface="Arial" pitchFamily="34" charset="0"/>
                <a:cs typeface="Arial" pitchFamily="34" charset="0"/>
              </a:rPr>
              <a:t>Tamarixia</a:t>
            </a:r>
            <a:r>
              <a:rPr lang="en-US" sz="2400" b="1" dirty="0" smtClean="0">
                <a:solidFill>
                  <a:srgbClr val="800000"/>
                </a:solidFill>
                <a:effectLst>
                  <a:outerShdw blurRad="38100" dist="38100" dir="2700000" algn="tl">
                    <a:srgbClr val="000000">
                      <a:alpha val="43137"/>
                    </a:srgbClr>
                  </a:outerShdw>
                </a:effectLst>
                <a:latin typeface="Arial" pitchFamily="34" charset="0"/>
                <a:cs typeface="Arial" pitchFamily="34" charset="0"/>
              </a:rPr>
              <a:t>  parasite releases</a:t>
            </a:r>
            <a:endParaRPr lang="en-US" sz="2400" b="1" dirty="0">
              <a:solidFill>
                <a:srgbClr val="8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1600" y="945223"/>
            <a:ext cx="5496095" cy="4648207"/>
          </a:xfrm>
          <a:prstGeom prst="rect">
            <a:avLst/>
          </a:prstGeom>
          <a:noFill/>
          <a:ln w="9525">
            <a:noFill/>
            <a:miter lim="800000"/>
            <a:headEnd/>
            <a:tailEnd/>
          </a:ln>
        </p:spPr>
      </p:pic>
      <p:pic>
        <p:nvPicPr>
          <p:cNvPr id="4" name="Picture 3" descr="201_tamarixia_radiata_male_cisr_mike_lewis__2_.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2847" y="983652"/>
            <a:ext cx="1447590" cy="96491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51716" y="1539487"/>
            <a:ext cx="3057142" cy="3477875"/>
          </a:xfrm>
          <a:prstGeom prst="rect">
            <a:avLst/>
          </a:prstGeom>
          <a:noFill/>
        </p:spPr>
        <p:txBody>
          <a:bodyPr wrap="square" rtlCol="0">
            <a:spAutoFit/>
          </a:bodyPr>
          <a:lstStyle/>
          <a:p>
            <a:r>
              <a:rPr lang="en-US" sz="2000" b="1" dirty="0">
                <a:solidFill>
                  <a:prstClr val="black"/>
                </a:solidFill>
                <a:latin typeface="Calibri" pitchFamily="34" charset="0"/>
                <a:ea typeface="MS PGothic" pitchFamily="34" charset="-128"/>
                <a:cs typeface="+mn-cs"/>
              </a:rPr>
              <a:t>The hope is that the parasitoid can reduce the psyllid population in the urban areas and </a:t>
            </a:r>
            <a:r>
              <a:rPr lang="en-US" sz="2000" b="1" dirty="0" smtClean="0">
                <a:solidFill>
                  <a:prstClr val="black"/>
                </a:solidFill>
                <a:latin typeface="Calibri" pitchFamily="34" charset="0"/>
                <a:ea typeface="MS PGothic" pitchFamily="34" charset="-128"/>
                <a:cs typeface="+mn-cs"/>
              </a:rPr>
              <a:t>help </a:t>
            </a:r>
            <a:r>
              <a:rPr lang="en-US" sz="2000" b="1" dirty="0">
                <a:solidFill>
                  <a:prstClr val="black"/>
                </a:solidFill>
                <a:latin typeface="Calibri" pitchFamily="34" charset="0"/>
                <a:ea typeface="MS PGothic" pitchFamily="34" charset="-128"/>
                <a:cs typeface="+mn-cs"/>
              </a:rPr>
              <a:t>to </a:t>
            </a:r>
            <a:r>
              <a:rPr lang="en-US" sz="2000" b="1" dirty="0" smtClean="0">
                <a:solidFill>
                  <a:prstClr val="black"/>
                </a:solidFill>
                <a:latin typeface="Calibri" pitchFamily="34" charset="0"/>
                <a:ea typeface="MS PGothic" pitchFamily="34" charset="-128"/>
                <a:cs typeface="+mn-cs"/>
              </a:rPr>
              <a:t>slow the </a:t>
            </a:r>
            <a:r>
              <a:rPr lang="en-US" sz="2000" b="1" dirty="0">
                <a:solidFill>
                  <a:prstClr val="black"/>
                </a:solidFill>
                <a:latin typeface="Calibri" pitchFamily="34" charset="0"/>
                <a:ea typeface="MS PGothic" pitchFamily="34" charset="-128"/>
                <a:cs typeface="+mn-cs"/>
              </a:rPr>
              <a:t>spread of the </a:t>
            </a:r>
            <a:r>
              <a:rPr lang="en-US" sz="2000" b="1" dirty="0" smtClean="0">
                <a:solidFill>
                  <a:prstClr val="black"/>
                </a:solidFill>
                <a:latin typeface="Calibri" pitchFamily="34" charset="0"/>
                <a:ea typeface="MS PGothic" pitchFamily="34" charset="-128"/>
                <a:cs typeface="+mn-cs"/>
              </a:rPr>
              <a:t>disease.   </a:t>
            </a:r>
          </a:p>
          <a:p>
            <a:endParaRPr lang="en-US" sz="2000" b="1" dirty="0" smtClean="0">
              <a:solidFill>
                <a:prstClr val="black"/>
              </a:solidFill>
              <a:latin typeface="Calibri" pitchFamily="34" charset="0"/>
              <a:ea typeface="MS PGothic" pitchFamily="34" charset="-128"/>
              <a:cs typeface="+mn-cs"/>
            </a:endParaRPr>
          </a:p>
          <a:p>
            <a:endParaRPr lang="en-US" sz="2000" b="1" dirty="0" smtClean="0">
              <a:solidFill>
                <a:prstClr val="black"/>
              </a:solidFill>
              <a:latin typeface="Calibri" pitchFamily="34" charset="0"/>
              <a:ea typeface="MS PGothic" pitchFamily="34" charset="-128"/>
              <a:cs typeface="+mn-cs"/>
            </a:endParaRPr>
          </a:p>
          <a:p>
            <a:r>
              <a:rPr lang="en-US" sz="2000" b="1" dirty="0" smtClean="0">
                <a:solidFill>
                  <a:prstClr val="black"/>
                </a:solidFill>
                <a:latin typeface="Calibri" pitchFamily="34" charset="0"/>
                <a:ea typeface="MS PGothic" pitchFamily="34" charset="-128"/>
                <a:cs typeface="+mn-cs"/>
              </a:rPr>
              <a:t>As of </a:t>
            </a:r>
            <a:r>
              <a:rPr lang="en-US" sz="2000" b="1" dirty="0" smtClean="0">
                <a:solidFill>
                  <a:prstClr val="black"/>
                </a:solidFill>
                <a:latin typeface="Calibri" pitchFamily="34" charset="0"/>
                <a:ea typeface="MS PGothic" pitchFamily="34" charset="-128"/>
                <a:cs typeface="+mn-cs"/>
              </a:rPr>
              <a:t>Fall </a:t>
            </a:r>
            <a:r>
              <a:rPr lang="en-US" sz="2000" b="1" dirty="0" smtClean="0">
                <a:solidFill>
                  <a:prstClr val="black"/>
                </a:solidFill>
                <a:latin typeface="Calibri" pitchFamily="34" charset="0"/>
                <a:ea typeface="MS PGothic" pitchFamily="34" charset="-128"/>
                <a:cs typeface="+mn-cs"/>
              </a:rPr>
              <a:t>2021, more than 23 million parasitoids have been released</a:t>
            </a:r>
            <a:endParaRPr lang="en-US" sz="2000" b="1" dirty="0">
              <a:solidFill>
                <a:prstClr val="black"/>
              </a:solidFill>
              <a:latin typeface="Calibri" pitchFamily="34" charset="0"/>
              <a:ea typeface="MS PGothic" pitchFamily="34" charset="-128"/>
              <a:cs typeface="+mn-cs"/>
            </a:endParaRPr>
          </a:p>
        </p:txBody>
      </p:sp>
      <p:sp>
        <p:nvSpPr>
          <p:cNvPr id="6" name="TextBox 5"/>
          <p:cNvSpPr txBox="1"/>
          <p:nvPr/>
        </p:nvSpPr>
        <p:spPr>
          <a:xfrm>
            <a:off x="6141551" y="5171353"/>
            <a:ext cx="2694456" cy="369332"/>
          </a:xfrm>
          <a:prstGeom prst="rect">
            <a:avLst/>
          </a:prstGeom>
          <a:solidFill>
            <a:schemeClr val="bg1"/>
          </a:solidFill>
        </p:spPr>
        <p:txBody>
          <a:bodyPr wrap="none" rtlCol="0">
            <a:spAutoFit/>
          </a:bodyPr>
          <a:lstStyle/>
          <a:p>
            <a:r>
              <a:rPr lang="en-US" b="1" dirty="0" smtClean="0">
                <a:solidFill>
                  <a:prstClr val="black"/>
                </a:solidFill>
                <a:latin typeface="Calibri" pitchFamily="34" charset="0"/>
                <a:ea typeface="MS PGothic" pitchFamily="34" charset="-128"/>
                <a:cs typeface="+mn-cs"/>
                <a:hlinkClick r:id="rId4"/>
              </a:rPr>
              <a:t>www.ucanr.edu/sites/acp</a:t>
            </a:r>
            <a:r>
              <a:rPr lang="en-US" b="1" dirty="0" smtClean="0">
                <a:solidFill>
                  <a:prstClr val="black"/>
                </a:solidFill>
                <a:latin typeface="Calibri" pitchFamily="34" charset="0"/>
                <a:ea typeface="MS PGothic" pitchFamily="34" charset="-128"/>
                <a:cs typeface="+mn-cs"/>
              </a:rPr>
              <a:t> </a:t>
            </a:r>
            <a:endParaRPr lang="en-US" b="1" dirty="0">
              <a:solidFill>
                <a:prstClr val="black"/>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3714335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9940" y="1530849"/>
            <a:ext cx="5195938" cy="3657667"/>
          </a:xfrm>
          <a:prstGeom prst="rect">
            <a:avLst/>
          </a:prstGeom>
        </p:spPr>
      </p:pic>
      <p:sp>
        <p:nvSpPr>
          <p:cNvPr id="3" name="TextBox 2"/>
          <p:cNvSpPr txBox="1"/>
          <p:nvPr/>
        </p:nvSpPr>
        <p:spPr>
          <a:xfrm>
            <a:off x="462337" y="215757"/>
            <a:ext cx="8404261" cy="1015663"/>
          </a:xfrm>
          <a:prstGeom prst="rect">
            <a:avLst/>
          </a:prstGeom>
          <a:noFill/>
        </p:spPr>
        <p:txBody>
          <a:bodyPr wrap="square" rtlCol="0">
            <a:spAutoFit/>
          </a:bodyPr>
          <a:lstStyle/>
          <a:p>
            <a:r>
              <a:rPr lang="en-US" sz="2000" b="1" dirty="0" smtClean="0"/>
              <a:t>It is critical to </a:t>
            </a:r>
            <a:r>
              <a:rPr lang="en-US" sz="2000" b="1" dirty="0" smtClean="0">
                <a:solidFill>
                  <a:srgbClr val="800000"/>
                </a:solidFill>
              </a:rPr>
              <a:t>control ants</a:t>
            </a:r>
            <a:r>
              <a:rPr lang="en-US" sz="2000" b="1" dirty="0" smtClean="0"/>
              <a:t>, because they feed on the honeydew that the nymphs produce in the white tubules, and they aggressively prevent natural enemies from attacking the nymphs.</a:t>
            </a:r>
            <a:endParaRPr lang="en-US" sz="2000" b="1" dirty="0"/>
          </a:p>
        </p:txBody>
      </p:sp>
    </p:spTree>
    <p:extLst>
      <p:ext uri="{BB962C8B-B14F-4D97-AF65-F5344CB8AC3E}">
        <p14:creationId xmlns:p14="http://schemas.microsoft.com/office/powerpoint/2010/main" val="405823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46010" y="526355"/>
            <a:ext cx="812306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eaLnBrk="1" hangingPunct="1">
              <a:spcBef>
                <a:spcPct val="50000"/>
              </a:spcBef>
              <a:buFontTx/>
              <a:buChar char="•"/>
            </a:pPr>
            <a:r>
              <a:rPr lang="es-ES" sz="2000" dirty="0" err="1">
                <a:latin typeface="+mn-lt"/>
              </a:rPr>
              <a:t>Plant</a:t>
            </a:r>
            <a:r>
              <a:rPr lang="es-ES" sz="2000" dirty="0">
                <a:latin typeface="+mn-lt"/>
              </a:rPr>
              <a:t> </a:t>
            </a:r>
            <a:r>
              <a:rPr lang="es-ES" sz="2000" dirty="0" err="1">
                <a:latin typeface="+mn-lt"/>
              </a:rPr>
              <a:t>only</a:t>
            </a:r>
            <a:r>
              <a:rPr lang="es-ES" sz="2000" dirty="0">
                <a:latin typeface="+mn-lt"/>
              </a:rPr>
              <a:t> </a:t>
            </a:r>
            <a:r>
              <a:rPr lang="es-ES" sz="2000" dirty="0" err="1">
                <a:latin typeface="+mn-lt"/>
              </a:rPr>
              <a:t>certified</a:t>
            </a:r>
            <a:r>
              <a:rPr lang="es-ES" sz="2000" dirty="0">
                <a:latin typeface="+mn-lt"/>
              </a:rPr>
              <a:t> </a:t>
            </a:r>
            <a:r>
              <a:rPr lang="es-ES" sz="2000" dirty="0" err="1">
                <a:latin typeface="+mn-lt"/>
              </a:rPr>
              <a:t>disease</a:t>
            </a:r>
            <a:r>
              <a:rPr lang="es-ES" sz="2000" dirty="0">
                <a:latin typeface="+mn-lt"/>
              </a:rPr>
              <a:t>-free citrus </a:t>
            </a:r>
            <a:r>
              <a:rPr lang="es-ES" sz="2000" dirty="0" err="1">
                <a:latin typeface="+mn-lt"/>
              </a:rPr>
              <a:t>plants</a:t>
            </a:r>
            <a:r>
              <a:rPr lang="es-ES" sz="2000" dirty="0">
                <a:latin typeface="+mn-lt"/>
              </a:rPr>
              <a:t> (</a:t>
            </a:r>
            <a:r>
              <a:rPr lang="es-ES" sz="2000" dirty="0" err="1">
                <a:latin typeface="+mn-lt"/>
              </a:rPr>
              <a:t>or</a:t>
            </a:r>
            <a:r>
              <a:rPr lang="es-ES" sz="2000" dirty="0">
                <a:latin typeface="+mn-lt"/>
              </a:rPr>
              <a:t> </a:t>
            </a:r>
            <a:r>
              <a:rPr lang="es-ES" sz="2000" dirty="0" err="1">
                <a:latin typeface="+mn-lt"/>
              </a:rPr>
              <a:t>graft</a:t>
            </a:r>
            <a:r>
              <a:rPr lang="es-ES" sz="2000" dirty="0">
                <a:latin typeface="+mn-lt"/>
              </a:rPr>
              <a:t> </a:t>
            </a:r>
            <a:r>
              <a:rPr lang="es-ES" sz="2000" dirty="0" err="1">
                <a:latin typeface="+mn-lt"/>
              </a:rPr>
              <a:t>budwood</a:t>
            </a:r>
            <a:r>
              <a:rPr lang="es-ES" sz="2000" dirty="0">
                <a:latin typeface="+mn-lt"/>
              </a:rPr>
              <a:t>) </a:t>
            </a:r>
            <a:r>
              <a:rPr lang="es-ES" sz="2000" dirty="0" err="1">
                <a:latin typeface="+mn-lt"/>
              </a:rPr>
              <a:t>obtained</a:t>
            </a:r>
            <a:r>
              <a:rPr lang="es-ES" sz="2000" dirty="0">
                <a:latin typeface="+mn-lt"/>
              </a:rPr>
              <a:t> </a:t>
            </a:r>
            <a:r>
              <a:rPr lang="es-ES" sz="2000" dirty="0" err="1">
                <a:latin typeface="+mn-lt"/>
              </a:rPr>
              <a:t>from</a:t>
            </a:r>
            <a:r>
              <a:rPr lang="es-ES" sz="2000" dirty="0">
                <a:latin typeface="+mn-lt"/>
              </a:rPr>
              <a:t> a </a:t>
            </a:r>
            <a:r>
              <a:rPr lang="es-ES" sz="2000" dirty="0" err="1">
                <a:latin typeface="+mn-lt"/>
              </a:rPr>
              <a:t>reputable</a:t>
            </a:r>
            <a:r>
              <a:rPr lang="es-ES" sz="2000" dirty="0">
                <a:latin typeface="+mn-lt"/>
              </a:rPr>
              <a:t> </a:t>
            </a:r>
            <a:r>
              <a:rPr lang="es-ES" sz="2000" dirty="0" err="1">
                <a:latin typeface="+mn-lt"/>
              </a:rPr>
              <a:t>nursery</a:t>
            </a:r>
            <a:r>
              <a:rPr lang="es-ES" sz="2000" dirty="0">
                <a:latin typeface="+mn-lt"/>
              </a:rPr>
              <a:t>.</a:t>
            </a:r>
          </a:p>
          <a:p>
            <a:pPr eaLnBrk="1" hangingPunct="1">
              <a:spcBef>
                <a:spcPct val="50000"/>
              </a:spcBef>
              <a:buFontTx/>
              <a:buChar char="•"/>
            </a:pPr>
            <a:r>
              <a:rPr lang="es-ES" sz="2000" dirty="0" smtClean="0">
                <a:latin typeface="+mn-lt"/>
              </a:rPr>
              <a:t>Do </a:t>
            </a:r>
            <a:r>
              <a:rPr lang="es-ES" sz="2000" dirty="0" err="1" smtClean="0">
                <a:latin typeface="+mn-lt"/>
              </a:rPr>
              <a:t>not</a:t>
            </a:r>
            <a:r>
              <a:rPr lang="es-ES" sz="2000" dirty="0" smtClean="0">
                <a:latin typeface="+mn-lt"/>
              </a:rPr>
              <a:t> </a:t>
            </a:r>
            <a:r>
              <a:rPr lang="es-ES" sz="2000" dirty="0" err="1" smtClean="0">
                <a:latin typeface="+mn-lt"/>
              </a:rPr>
              <a:t>move</a:t>
            </a:r>
            <a:r>
              <a:rPr lang="es-ES" sz="2000" dirty="0" smtClean="0">
                <a:latin typeface="+mn-lt"/>
              </a:rPr>
              <a:t> </a:t>
            </a:r>
            <a:r>
              <a:rPr lang="es-ES" sz="2000" dirty="0" err="1" smtClean="0">
                <a:latin typeface="+mn-lt"/>
              </a:rPr>
              <a:t>plant</a:t>
            </a:r>
            <a:r>
              <a:rPr lang="es-ES" sz="2000" dirty="0" smtClean="0">
                <a:latin typeface="+mn-lt"/>
              </a:rPr>
              <a:t> material </a:t>
            </a:r>
            <a:r>
              <a:rPr lang="es-ES" sz="2000" dirty="0" err="1" smtClean="0">
                <a:latin typeface="+mn-lt"/>
              </a:rPr>
              <a:t>around</a:t>
            </a:r>
            <a:r>
              <a:rPr lang="es-ES" sz="2000" dirty="0" smtClean="0">
                <a:latin typeface="+mn-lt"/>
              </a:rPr>
              <a:t> </a:t>
            </a:r>
            <a:r>
              <a:rPr lang="es-ES" sz="2000" dirty="0" err="1" smtClean="0">
                <a:latin typeface="+mn-lt"/>
              </a:rPr>
              <a:t>the</a:t>
            </a:r>
            <a:r>
              <a:rPr lang="es-ES" sz="2000" dirty="0" smtClean="0">
                <a:latin typeface="+mn-lt"/>
              </a:rPr>
              <a:t> </a:t>
            </a:r>
            <a:r>
              <a:rPr lang="es-ES" sz="2000" dirty="0" err="1" smtClean="0">
                <a:latin typeface="+mn-lt"/>
              </a:rPr>
              <a:t>state</a:t>
            </a:r>
            <a:endParaRPr lang="es-ES" sz="2000" dirty="0">
              <a:latin typeface="+mn-lt"/>
            </a:endParaRPr>
          </a:p>
          <a:p>
            <a:pPr eaLnBrk="1" hangingPunct="1">
              <a:spcBef>
                <a:spcPct val="50000"/>
              </a:spcBef>
              <a:buFontTx/>
              <a:buChar char="•"/>
            </a:pPr>
            <a:r>
              <a:rPr lang="es-ES" sz="2000" dirty="0" err="1">
                <a:latin typeface="+mn-lt"/>
              </a:rPr>
              <a:t>Learn</a:t>
            </a:r>
            <a:r>
              <a:rPr lang="es-ES" sz="2000" dirty="0">
                <a:latin typeface="+mn-lt"/>
              </a:rPr>
              <a:t> </a:t>
            </a:r>
            <a:r>
              <a:rPr lang="es-ES" sz="2000" dirty="0" err="1">
                <a:latin typeface="+mn-lt"/>
              </a:rPr>
              <a:t>to</a:t>
            </a:r>
            <a:r>
              <a:rPr lang="es-ES" sz="2000" dirty="0">
                <a:latin typeface="+mn-lt"/>
              </a:rPr>
              <a:t> </a:t>
            </a:r>
            <a:r>
              <a:rPr lang="es-ES" sz="2000" dirty="0" err="1">
                <a:latin typeface="+mn-lt"/>
              </a:rPr>
              <a:t>recognize</a:t>
            </a:r>
            <a:r>
              <a:rPr lang="es-ES" sz="2000" dirty="0">
                <a:latin typeface="+mn-lt"/>
              </a:rPr>
              <a:t> </a:t>
            </a:r>
            <a:r>
              <a:rPr lang="es-ES" sz="2000" dirty="0" err="1">
                <a:latin typeface="+mn-lt"/>
              </a:rPr>
              <a:t>the</a:t>
            </a:r>
            <a:r>
              <a:rPr lang="es-ES" sz="2000" dirty="0">
                <a:latin typeface="+mn-lt"/>
              </a:rPr>
              <a:t> </a:t>
            </a:r>
            <a:r>
              <a:rPr lang="es-ES" sz="2000" dirty="0" err="1">
                <a:latin typeface="+mn-lt"/>
              </a:rPr>
              <a:t>pest</a:t>
            </a:r>
            <a:r>
              <a:rPr lang="es-ES" sz="2000" dirty="0">
                <a:latin typeface="+mn-lt"/>
              </a:rPr>
              <a:t> and </a:t>
            </a:r>
            <a:r>
              <a:rPr lang="es-ES" sz="2000" dirty="0" err="1">
                <a:latin typeface="+mn-lt"/>
              </a:rPr>
              <a:t>disease</a:t>
            </a:r>
            <a:r>
              <a:rPr lang="es-ES" sz="2000" dirty="0" smtClean="0">
                <a:latin typeface="+mn-lt"/>
              </a:rPr>
              <a:t>.</a:t>
            </a:r>
            <a:endParaRPr lang="es-ES" sz="2000" dirty="0">
              <a:latin typeface="+mn-lt"/>
            </a:endParaRPr>
          </a:p>
          <a:p>
            <a:pPr eaLnBrk="1" hangingPunct="1">
              <a:spcBef>
                <a:spcPct val="50000"/>
              </a:spcBef>
              <a:buFontTx/>
              <a:buChar char="•"/>
            </a:pPr>
            <a:r>
              <a:rPr lang="es-ES" sz="2000" dirty="0" err="1">
                <a:latin typeface="+mn-lt"/>
              </a:rPr>
              <a:t>Call</a:t>
            </a:r>
            <a:r>
              <a:rPr lang="es-ES" sz="2000" dirty="0">
                <a:latin typeface="+mn-lt"/>
              </a:rPr>
              <a:t> </a:t>
            </a:r>
            <a:r>
              <a:rPr lang="es-ES" sz="2000" dirty="0" err="1">
                <a:latin typeface="+mn-lt"/>
              </a:rPr>
              <a:t>the</a:t>
            </a:r>
            <a:r>
              <a:rPr lang="es-ES" sz="2000" dirty="0">
                <a:latin typeface="+mn-lt"/>
              </a:rPr>
              <a:t> </a:t>
            </a:r>
            <a:r>
              <a:rPr lang="es-ES" sz="2000" dirty="0" err="1">
                <a:latin typeface="+mn-lt"/>
              </a:rPr>
              <a:t>Department</a:t>
            </a:r>
            <a:r>
              <a:rPr lang="es-ES" sz="2000" dirty="0">
                <a:latin typeface="+mn-lt"/>
              </a:rPr>
              <a:t> of </a:t>
            </a:r>
            <a:r>
              <a:rPr lang="es-ES" sz="2000" dirty="0" err="1">
                <a:latin typeface="+mn-lt"/>
              </a:rPr>
              <a:t>Food</a:t>
            </a:r>
            <a:r>
              <a:rPr lang="es-ES" sz="2000" dirty="0">
                <a:latin typeface="+mn-lt"/>
              </a:rPr>
              <a:t> and </a:t>
            </a:r>
            <a:r>
              <a:rPr lang="es-ES" sz="2000" dirty="0" err="1">
                <a:latin typeface="+mn-lt"/>
              </a:rPr>
              <a:t>Agriculture</a:t>
            </a:r>
            <a:r>
              <a:rPr lang="es-ES" sz="2000" dirty="0">
                <a:latin typeface="+mn-lt"/>
              </a:rPr>
              <a:t> </a:t>
            </a:r>
            <a:r>
              <a:rPr lang="es-ES" sz="2000" dirty="0" err="1">
                <a:latin typeface="+mn-lt"/>
              </a:rPr>
              <a:t>hotline</a:t>
            </a:r>
            <a:r>
              <a:rPr lang="es-ES" sz="2000" dirty="0">
                <a:latin typeface="+mn-lt"/>
              </a:rPr>
              <a:t> </a:t>
            </a:r>
            <a:r>
              <a:rPr lang="es-ES" sz="2000" dirty="0" err="1">
                <a:latin typeface="+mn-lt"/>
              </a:rPr>
              <a:t>if</a:t>
            </a:r>
            <a:r>
              <a:rPr lang="es-ES" sz="2000" dirty="0">
                <a:latin typeface="+mn-lt"/>
              </a:rPr>
              <a:t> </a:t>
            </a:r>
            <a:r>
              <a:rPr lang="es-ES" sz="2000" dirty="0" err="1">
                <a:latin typeface="+mn-lt"/>
              </a:rPr>
              <a:t>you</a:t>
            </a:r>
            <a:r>
              <a:rPr lang="es-ES" sz="2000" dirty="0">
                <a:latin typeface="+mn-lt"/>
              </a:rPr>
              <a:t> </a:t>
            </a:r>
            <a:r>
              <a:rPr lang="es-ES" sz="2000" dirty="0" err="1">
                <a:latin typeface="+mn-lt"/>
              </a:rPr>
              <a:t>think</a:t>
            </a:r>
            <a:r>
              <a:rPr lang="es-ES" sz="2000" dirty="0">
                <a:latin typeface="+mn-lt"/>
              </a:rPr>
              <a:t> </a:t>
            </a:r>
            <a:r>
              <a:rPr lang="es-ES" sz="2000" dirty="0" err="1">
                <a:latin typeface="+mn-lt"/>
              </a:rPr>
              <a:t>you</a:t>
            </a:r>
            <a:r>
              <a:rPr lang="es-ES" sz="2000" dirty="0">
                <a:latin typeface="+mn-lt"/>
              </a:rPr>
              <a:t> </a:t>
            </a:r>
            <a:r>
              <a:rPr lang="es-ES" sz="2000" dirty="0" err="1">
                <a:latin typeface="+mn-lt"/>
              </a:rPr>
              <a:t>might</a:t>
            </a:r>
            <a:r>
              <a:rPr lang="es-ES" sz="2000" dirty="0">
                <a:latin typeface="+mn-lt"/>
              </a:rPr>
              <a:t> </a:t>
            </a:r>
            <a:r>
              <a:rPr lang="es-ES" sz="2000" dirty="0" err="1">
                <a:latin typeface="+mn-lt"/>
              </a:rPr>
              <a:t>have</a:t>
            </a:r>
            <a:r>
              <a:rPr lang="es-ES" sz="2000" dirty="0">
                <a:latin typeface="+mn-lt"/>
              </a:rPr>
              <a:t> </a:t>
            </a:r>
            <a:r>
              <a:rPr lang="es-ES" sz="2000" dirty="0" err="1">
                <a:latin typeface="+mn-lt"/>
              </a:rPr>
              <a:t>the</a:t>
            </a:r>
            <a:r>
              <a:rPr lang="es-ES" sz="2000" dirty="0">
                <a:latin typeface="+mn-lt"/>
              </a:rPr>
              <a:t> </a:t>
            </a:r>
            <a:r>
              <a:rPr lang="es-ES" sz="2000" dirty="0" err="1">
                <a:latin typeface="+mn-lt"/>
              </a:rPr>
              <a:t>psyllid</a:t>
            </a:r>
            <a:r>
              <a:rPr lang="es-ES" sz="2000" dirty="0">
                <a:latin typeface="+mn-lt"/>
              </a:rPr>
              <a:t> </a:t>
            </a:r>
            <a:r>
              <a:rPr lang="es-ES" sz="2000" dirty="0" err="1">
                <a:latin typeface="+mn-lt"/>
              </a:rPr>
              <a:t>or</a:t>
            </a:r>
            <a:r>
              <a:rPr lang="es-ES" sz="2000" dirty="0">
                <a:latin typeface="+mn-lt"/>
              </a:rPr>
              <a:t> </a:t>
            </a:r>
            <a:r>
              <a:rPr lang="es-ES" sz="2000" dirty="0" err="1">
                <a:latin typeface="+mn-lt"/>
              </a:rPr>
              <a:t>the</a:t>
            </a:r>
            <a:r>
              <a:rPr lang="es-ES" sz="2000" dirty="0">
                <a:latin typeface="+mn-lt"/>
              </a:rPr>
              <a:t> </a:t>
            </a:r>
            <a:r>
              <a:rPr lang="es-ES" sz="2000" dirty="0" err="1">
                <a:latin typeface="+mn-lt"/>
              </a:rPr>
              <a:t>disease</a:t>
            </a:r>
            <a:r>
              <a:rPr lang="es-ES" sz="2000" dirty="0" smtClean="0">
                <a:latin typeface="+mn-lt"/>
              </a:rPr>
              <a:t>.</a:t>
            </a:r>
          </a:p>
          <a:p>
            <a:pPr eaLnBrk="1" hangingPunct="1">
              <a:spcBef>
                <a:spcPct val="50000"/>
              </a:spcBef>
              <a:buFontTx/>
              <a:buChar char="•"/>
            </a:pPr>
            <a:r>
              <a:rPr lang="es-ES" sz="2000" dirty="0" err="1" smtClean="0">
                <a:latin typeface="+mn-lt"/>
              </a:rPr>
              <a:t>If</a:t>
            </a:r>
            <a:r>
              <a:rPr lang="es-ES" sz="2000" dirty="0" smtClean="0">
                <a:latin typeface="+mn-lt"/>
              </a:rPr>
              <a:t> HLB </a:t>
            </a:r>
            <a:r>
              <a:rPr lang="es-ES" sz="2000" dirty="0" err="1" smtClean="0">
                <a:latin typeface="+mn-lt"/>
              </a:rPr>
              <a:t>is</a:t>
            </a:r>
            <a:r>
              <a:rPr lang="es-ES" sz="2000" dirty="0" smtClean="0">
                <a:latin typeface="+mn-lt"/>
              </a:rPr>
              <a:t> </a:t>
            </a:r>
            <a:r>
              <a:rPr lang="es-ES" sz="2000" dirty="0" err="1" smtClean="0">
                <a:latin typeface="+mn-lt"/>
              </a:rPr>
              <a:t>found</a:t>
            </a:r>
            <a:r>
              <a:rPr lang="es-ES" sz="2000" dirty="0" smtClean="0">
                <a:latin typeface="+mn-lt"/>
              </a:rPr>
              <a:t> </a:t>
            </a:r>
            <a:r>
              <a:rPr lang="es-ES" sz="2000" dirty="0" err="1" smtClean="0">
                <a:latin typeface="+mn-lt"/>
              </a:rPr>
              <a:t>close</a:t>
            </a:r>
            <a:r>
              <a:rPr lang="es-ES" sz="2000" dirty="0" smtClean="0">
                <a:latin typeface="+mn-lt"/>
              </a:rPr>
              <a:t> to </a:t>
            </a:r>
            <a:r>
              <a:rPr lang="es-ES" sz="2000" dirty="0" err="1" smtClean="0">
                <a:latin typeface="+mn-lt"/>
              </a:rPr>
              <a:t>your</a:t>
            </a:r>
            <a:r>
              <a:rPr lang="es-ES" sz="2000" dirty="0" smtClean="0">
                <a:latin typeface="+mn-lt"/>
              </a:rPr>
              <a:t> home and </a:t>
            </a:r>
            <a:r>
              <a:rPr lang="es-ES" sz="2000" dirty="0" err="1" smtClean="0">
                <a:latin typeface="+mn-lt"/>
              </a:rPr>
              <a:t>you</a:t>
            </a:r>
            <a:r>
              <a:rPr lang="es-ES" sz="2000" dirty="0" smtClean="0">
                <a:latin typeface="+mn-lt"/>
              </a:rPr>
              <a:t> are </a:t>
            </a:r>
            <a:r>
              <a:rPr lang="es-ES" sz="2000" dirty="0" err="1" smtClean="0">
                <a:latin typeface="+mn-lt"/>
              </a:rPr>
              <a:t>asked</a:t>
            </a:r>
            <a:r>
              <a:rPr lang="es-ES" sz="2000" dirty="0" smtClean="0">
                <a:latin typeface="+mn-lt"/>
              </a:rPr>
              <a:t> to </a:t>
            </a:r>
            <a:r>
              <a:rPr lang="es-ES" sz="2000" dirty="0" err="1" smtClean="0">
                <a:latin typeface="+mn-lt"/>
              </a:rPr>
              <a:t>remove</a:t>
            </a:r>
            <a:r>
              <a:rPr lang="es-ES" sz="2000" dirty="0" smtClean="0">
                <a:latin typeface="+mn-lt"/>
              </a:rPr>
              <a:t> </a:t>
            </a:r>
            <a:r>
              <a:rPr lang="es-ES" sz="2000" dirty="0" err="1" smtClean="0">
                <a:latin typeface="+mn-lt"/>
              </a:rPr>
              <a:t>your</a:t>
            </a:r>
            <a:r>
              <a:rPr lang="es-ES" sz="2000" dirty="0" smtClean="0">
                <a:latin typeface="+mn-lt"/>
              </a:rPr>
              <a:t> </a:t>
            </a:r>
            <a:r>
              <a:rPr lang="es-ES" sz="2000" dirty="0" err="1" smtClean="0">
                <a:latin typeface="+mn-lt"/>
              </a:rPr>
              <a:t>trees</a:t>
            </a:r>
            <a:r>
              <a:rPr lang="es-ES" sz="2000" dirty="0" smtClean="0">
                <a:latin typeface="+mn-lt"/>
              </a:rPr>
              <a:t>, </a:t>
            </a:r>
            <a:r>
              <a:rPr lang="es-ES" sz="2000" dirty="0" err="1" smtClean="0">
                <a:latin typeface="+mn-lt"/>
              </a:rPr>
              <a:t>please</a:t>
            </a:r>
            <a:r>
              <a:rPr lang="es-ES" sz="2000" dirty="0" smtClean="0">
                <a:latin typeface="+mn-lt"/>
              </a:rPr>
              <a:t> do </a:t>
            </a:r>
            <a:r>
              <a:rPr lang="es-ES" sz="2000" dirty="0" err="1" smtClean="0">
                <a:latin typeface="+mn-lt"/>
              </a:rPr>
              <a:t>because</a:t>
            </a:r>
            <a:r>
              <a:rPr lang="es-ES" sz="2000" dirty="0" smtClean="0">
                <a:latin typeface="+mn-lt"/>
              </a:rPr>
              <a:t> </a:t>
            </a:r>
            <a:r>
              <a:rPr lang="es-ES" sz="2000" dirty="0" err="1" smtClean="0">
                <a:latin typeface="+mn-lt"/>
              </a:rPr>
              <a:t>they</a:t>
            </a:r>
            <a:r>
              <a:rPr lang="es-ES" sz="2000" dirty="0" smtClean="0">
                <a:latin typeface="+mn-lt"/>
              </a:rPr>
              <a:t> are </a:t>
            </a:r>
            <a:r>
              <a:rPr lang="es-ES" sz="2000" dirty="0" err="1" smtClean="0">
                <a:latin typeface="+mn-lt"/>
              </a:rPr>
              <a:t>likely</a:t>
            </a:r>
            <a:r>
              <a:rPr lang="es-ES" sz="2000" dirty="0" smtClean="0">
                <a:latin typeface="+mn-lt"/>
              </a:rPr>
              <a:t> </a:t>
            </a:r>
            <a:r>
              <a:rPr lang="es-ES" sz="2000" dirty="0" err="1" smtClean="0">
                <a:latin typeface="+mn-lt"/>
              </a:rPr>
              <a:t>already</a:t>
            </a:r>
            <a:r>
              <a:rPr lang="es-ES" sz="2000" dirty="0" smtClean="0">
                <a:latin typeface="+mn-lt"/>
              </a:rPr>
              <a:t> </a:t>
            </a:r>
            <a:r>
              <a:rPr lang="es-ES" sz="2000" dirty="0" err="1" smtClean="0">
                <a:latin typeface="+mn-lt"/>
              </a:rPr>
              <a:t>infected</a:t>
            </a:r>
            <a:r>
              <a:rPr lang="es-ES" sz="2000" dirty="0" smtClean="0">
                <a:latin typeface="+mn-lt"/>
              </a:rPr>
              <a:t> - Help </a:t>
            </a:r>
            <a:r>
              <a:rPr lang="es-ES" sz="2000" dirty="0" err="1" smtClean="0">
                <a:latin typeface="+mn-lt"/>
              </a:rPr>
              <a:t>save</a:t>
            </a:r>
            <a:r>
              <a:rPr lang="es-ES" sz="2000" dirty="0" smtClean="0">
                <a:latin typeface="+mn-lt"/>
              </a:rPr>
              <a:t> </a:t>
            </a:r>
            <a:r>
              <a:rPr lang="es-ES" sz="2000" dirty="0" err="1" smtClean="0">
                <a:latin typeface="+mn-lt"/>
              </a:rPr>
              <a:t>the</a:t>
            </a:r>
            <a:r>
              <a:rPr lang="es-ES" sz="2000" dirty="0" smtClean="0">
                <a:latin typeface="+mn-lt"/>
              </a:rPr>
              <a:t> citrus </a:t>
            </a:r>
            <a:r>
              <a:rPr lang="es-ES" sz="2000" dirty="0" err="1" smtClean="0">
                <a:latin typeface="+mn-lt"/>
              </a:rPr>
              <a:t>industry</a:t>
            </a:r>
            <a:r>
              <a:rPr lang="es-ES" sz="2000" dirty="0" smtClean="0">
                <a:latin typeface="+mn-lt"/>
              </a:rPr>
              <a:t>!</a:t>
            </a:r>
            <a:endParaRPr lang="es-ES" sz="2000" dirty="0">
              <a:latin typeface="+mn-lt"/>
            </a:endParaRPr>
          </a:p>
        </p:txBody>
      </p:sp>
      <p:sp>
        <p:nvSpPr>
          <p:cNvPr id="124931" name="Text Box 3"/>
          <p:cNvSpPr txBox="1">
            <a:spLocks noChangeArrowheads="1"/>
          </p:cNvSpPr>
          <p:nvPr/>
        </p:nvSpPr>
        <p:spPr bwMode="auto">
          <a:xfrm>
            <a:off x="339047" y="110857"/>
            <a:ext cx="86970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es-ES" sz="2400" b="1" dirty="0" err="1">
                <a:solidFill>
                  <a:srgbClr val="800000"/>
                </a:solidFill>
                <a:effectLst>
                  <a:outerShdw blurRad="38100" dist="38100" dir="2700000" algn="tl">
                    <a:srgbClr val="000000">
                      <a:alpha val="43137"/>
                    </a:srgbClr>
                  </a:outerShdw>
                </a:effectLst>
                <a:latin typeface="+mj-lt"/>
                <a:ea typeface="ＭＳ Ｐゴシック" charset="-128"/>
              </a:rPr>
              <a:t>How</a:t>
            </a:r>
            <a:r>
              <a:rPr lang="es-ES" sz="2400" b="1" dirty="0">
                <a:solidFill>
                  <a:srgbClr val="800000"/>
                </a:solidFill>
                <a:effectLst>
                  <a:outerShdw blurRad="38100" dist="38100" dir="2700000" algn="tl">
                    <a:srgbClr val="000000">
                      <a:alpha val="43137"/>
                    </a:srgbClr>
                  </a:outerShdw>
                </a:effectLst>
                <a:latin typeface="+mj-lt"/>
                <a:ea typeface="ＭＳ Ｐゴシック" charset="-128"/>
              </a:rPr>
              <a:t> can </a:t>
            </a:r>
            <a:r>
              <a:rPr lang="es-ES" sz="2400" b="1" dirty="0" err="1">
                <a:solidFill>
                  <a:srgbClr val="800000"/>
                </a:solidFill>
                <a:effectLst>
                  <a:outerShdw blurRad="38100" dist="38100" dir="2700000" algn="tl">
                    <a:srgbClr val="000000">
                      <a:alpha val="43137"/>
                    </a:srgbClr>
                  </a:outerShdw>
                </a:effectLst>
                <a:latin typeface="+mj-lt"/>
                <a:ea typeface="ＭＳ Ｐゴシック" charset="-128"/>
              </a:rPr>
              <a:t>you</a:t>
            </a:r>
            <a:r>
              <a:rPr lang="es-ES" sz="2400" b="1" dirty="0">
                <a:solidFill>
                  <a:srgbClr val="800000"/>
                </a:solidFill>
                <a:effectLst>
                  <a:outerShdw blurRad="38100" dist="38100" dir="2700000" algn="tl">
                    <a:srgbClr val="000000">
                      <a:alpha val="43137"/>
                    </a:srgbClr>
                  </a:outerShdw>
                </a:effectLst>
                <a:latin typeface="+mj-lt"/>
                <a:ea typeface="ＭＳ Ｐゴシック" charset="-128"/>
              </a:rPr>
              <a:t> </a:t>
            </a:r>
            <a:r>
              <a:rPr lang="es-ES" sz="2400" b="1" dirty="0" err="1">
                <a:solidFill>
                  <a:srgbClr val="800000"/>
                </a:solidFill>
                <a:effectLst>
                  <a:outerShdw blurRad="38100" dist="38100" dir="2700000" algn="tl">
                    <a:srgbClr val="000000">
                      <a:alpha val="43137"/>
                    </a:srgbClr>
                  </a:outerShdw>
                </a:effectLst>
                <a:latin typeface="+mj-lt"/>
                <a:ea typeface="ＭＳ Ｐゴシック" charset="-128"/>
              </a:rPr>
              <a:t>protect</a:t>
            </a:r>
            <a:r>
              <a:rPr lang="es-ES" sz="2400" b="1" dirty="0">
                <a:solidFill>
                  <a:srgbClr val="800000"/>
                </a:solidFill>
                <a:effectLst>
                  <a:outerShdw blurRad="38100" dist="38100" dir="2700000" algn="tl">
                    <a:srgbClr val="000000">
                      <a:alpha val="43137"/>
                    </a:srgbClr>
                  </a:outerShdw>
                </a:effectLst>
                <a:latin typeface="+mj-lt"/>
                <a:ea typeface="ＭＳ Ｐゴシック" charset="-128"/>
              </a:rPr>
              <a:t> </a:t>
            </a:r>
            <a:r>
              <a:rPr lang="es-ES" sz="2400" b="1" dirty="0" err="1">
                <a:solidFill>
                  <a:srgbClr val="800000"/>
                </a:solidFill>
                <a:effectLst>
                  <a:outerShdw blurRad="38100" dist="38100" dir="2700000" algn="tl">
                    <a:srgbClr val="000000">
                      <a:alpha val="43137"/>
                    </a:srgbClr>
                  </a:outerShdw>
                </a:effectLst>
                <a:latin typeface="+mj-lt"/>
                <a:ea typeface="ＭＳ Ｐゴシック" charset="-128"/>
              </a:rPr>
              <a:t>your</a:t>
            </a:r>
            <a:r>
              <a:rPr lang="es-ES" sz="2400" b="1" dirty="0">
                <a:solidFill>
                  <a:srgbClr val="800000"/>
                </a:solidFill>
                <a:effectLst>
                  <a:outerShdw blurRad="38100" dist="38100" dir="2700000" algn="tl">
                    <a:srgbClr val="000000">
                      <a:alpha val="43137"/>
                    </a:srgbClr>
                  </a:outerShdw>
                </a:effectLst>
                <a:latin typeface="+mj-lt"/>
                <a:ea typeface="ＭＳ Ｐゴシック" charset="-128"/>
              </a:rPr>
              <a:t> citrus </a:t>
            </a:r>
            <a:r>
              <a:rPr lang="es-ES" sz="2400" b="1" dirty="0" smtClean="0">
                <a:solidFill>
                  <a:srgbClr val="800000"/>
                </a:solidFill>
                <a:effectLst>
                  <a:outerShdw blurRad="38100" dist="38100" dir="2700000" algn="tl">
                    <a:srgbClr val="000000">
                      <a:alpha val="43137"/>
                    </a:srgbClr>
                  </a:outerShdw>
                </a:effectLst>
                <a:latin typeface="+mj-lt"/>
                <a:ea typeface="ＭＳ Ｐゴシック" charset="-128"/>
              </a:rPr>
              <a:t>and </a:t>
            </a:r>
            <a:r>
              <a:rPr lang="es-ES" sz="2400" b="1" dirty="0" err="1" smtClean="0">
                <a:solidFill>
                  <a:srgbClr val="800000"/>
                </a:solidFill>
                <a:effectLst>
                  <a:outerShdw blurRad="38100" dist="38100" dir="2700000" algn="tl">
                    <a:srgbClr val="000000">
                      <a:alpha val="43137"/>
                    </a:srgbClr>
                  </a:outerShdw>
                </a:effectLst>
                <a:latin typeface="+mj-lt"/>
                <a:ea typeface="ＭＳ Ｐゴシック" charset="-128"/>
              </a:rPr>
              <a:t>help</a:t>
            </a:r>
            <a:r>
              <a:rPr lang="es-ES" sz="2400" b="1" dirty="0" smtClean="0">
                <a:solidFill>
                  <a:srgbClr val="800000"/>
                </a:solidFill>
                <a:effectLst>
                  <a:outerShdw blurRad="38100" dist="38100" dir="2700000" algn="tl">
                    <a:srgbClr val="000000">
                      <a:alpha val="43137"/>
                    </a:srgbClr>
                  </a:outerShdw>
                </a:effectLst>
                <a:latin typeface="+mj-lt"/>
                <a:ea typeface="ＭＳ Ｐゴシック" charset="-128"/>
              </a:rPr>
              <a:t> </a:t>
            </a:r>
            <a:r>
              <a:rPr lang="es-ES" sz="2400" b="1" dirty="0" err="1" smtClean="0">
                <a:solidFill>
                  <a:srgbClr val="800000"/>
                </a:solidFill>
                <a:effectLst>
                  <a:outerShdw blurRad="38100" dist="38100" dir="2700000" algn="tl">
                    <a:srgbClr val="000000">
                      <a:alpha val="43137"/>
                    </a:srgbClr>
                  </a:outerShdw>
                </a:effectLst>
                <a:latin typeface="+mj-lt"/>
                <a:ea typeface="ＭＳ Ｐゴシック" charset="-128"/>
              </a:rPr>
              <a:t>with</a:t>
            </a:r>
            <a:r>
              <a:rPr lang="es-ES" sz="2400" b="1" dirty="0" smtClean="0">
                <a:solidFill>
                  <a:srgbClr val="800000"/>
                </a:solidFill>
                <a:effectLst>
                  <a:outerShdw blurRad="38100" dist="38100" dir="2700000" algn="tl">
                    <a:srgbClr val="000000">
                      <a:alpha val="43137"/>
                    </a:srgbClr>
                  </a:outerShdw>
                </a:effectLst>
                <a:latin typeface="+mj-lt"/>
                <a:ea typeface="ＭＳ Ｐゴシック" charset="-128"/>
              </a:rPr>
              <a:t> HLB </a:t>
            </a:r>
            <a:r>
              <a:rPr lang="es-ES" sz="2400" b="1" dirty="0" err="1">
                <a:solidFill>
                  <a:srgbClr val="800000"/>
                </a:solidFill>
                <a:effectLst>
                  <a:outerShdw blurRad="38100" dist="38100" dir="2700000" algn="tl">
                    <a:srgbClr val="000000">
                      <a:alpha val="43137"/>
                    </a:srgbClr>
                  </a:outerShdw>
                </a:effectLst>
                <a:latin typeface="+mj-lt"/>
                <a:ea typeface="ＭＳ Ｐゴシック" charset="-128"/>
              </a:rPr>
              <a:t>disease</a:t>
            </a:r>
            <a:r>
              <a:rPr lang="es-ES" sz="2400" b="1" dirty="0">
                <a:solidFill>
                  <a:srgbClr val="800000"/>
                </a:solidFill>
                <a:effectLst>
                  <a:outerShdw blurRad="38100" dist="38100" dir="2700000" algn="tl">
                    <a:srgbClr val="000000">
                      <a:alpha val="43137"/>
                    </a:srgbClr>
                  </a:outerShdw>
                </a:effectLst>
                <a:latin typeface="+mj-lt"/>
                <a:ea typeface="ＭＳ Ｐゴシック" charset="-128"/>
              </a:rPr>
              <a:t> </a:t>
            </a:r>
            <a:r>
              <a:rPr lang="es-ES" sz="2400" b="1" dirty="0" smtClean="0">
                <a:solidFill>
                  <a:srgbClr val="800000"/>
                </a:solidFill>
                <a:effectLst>
                  <a:outerShdw blurRad="38100" dist="38100" dir="2700000" algn="tl">
                    <a:srgbClr val="000000">
                      <a:alpha val="43137"/>
                    </a:srgbClr>
                  </a:outerShdw>
                </a:effectLst>
                <a:latin typeface="+mj-lt"/>
                <a:ea typeface="ＭＳ Ｐゴシック" charset="-128"/>
              </a:rPr>
              <a:t>spread?</a:t>
            </a:r>
            <a:endParaRPr lang="es-ES" sz="2400" b="1" dirty="0">
              <a:solidFill>
                <a:srgbClr val="800000"/>
              </a:solidFill>
              <a:effectLst>
                <a:outerShdw blurRad="38100" dist="38100" dir="2700000" algn="tl">
                  <a:srgbClr val="000000">
                    <a:alpha val="43137"/>
                  </a:srgbClr>
                </a:outerShdw>
              </a:effectLst>
              <a:latin typeface="+mj-lt"/>
              <a:ea typeface="ＭＳ Ｐゴシック" charset="-128"/>
            </a:endParaRPr>
          </a:p>
          <a:p>
            <a:pPr algn="ctr" eaLnBrk="1" hangingPunct="1">
              <a:defRPr/>
            </a:pPr>
            <a:endParaRPr lang="es-ES" sz="2400" b="1" dirty="0">
              <a:solidFill>
                <a:srgbClr val="800000"/>
              </a:solidFill>
              <a:effectLst>
                <a:outerShdw blurRad="38100" dist="38100" dir="2700000" algn="tl">
                  <a:srgbClr val="C0C0C0"/>
                </a:outerShdw>
              </a:effectLst>
              <a:latin typeface="Arial" charset="0"/>
              <a:ea typeface="ＭＳ Ｐゴシック" charset="-128"/>
            </a:endParaRPr>
          </a:p>
        </p:txBody>
      </p:sp>
      <p:sp>
        <p:nvSpPr>
          <p:cNvPr id="2" name="TextBox 1"/>
          <p:cNvSpPr txBox="1"/>
          <p:nvPr/>
        </p:nvSpPr>
        <p:spPr>
          <a:xfrm>
            <a:off x="1122834" y="4373741"/>
            <a:ext cx="3311048" cy="1323439"/>
          </a:xfrm>
          <a:prstGeom prst="rect">
            <a:avLst/>
          </a:prstGeom>
          <a:solidFill>
            <a:srgbClr val="FFCC66"/>
          </a:solidFill>
        </p:spPr>
        <p:txBody>
          <a:bodyPr wrap="square" rtlCol="0">
            <a:spAutoFit/>
          </a:bodyPr>
          <a:lstStyle/>
          <a:p>
            <a:r>
              <a:rPr lang="en-US" sz="2000" b="1" dirty="0" smtClean="0"/>
              <a:t>All of these steps will protect your citrus tree and buy time for the scientists to find a cure for the disease!</a:t>
            </a:r>
            <a:endParaRPr lang="en-US" sz="2000" b="1" dirty="0"/>
          </a:p>
        </p:txBody>
      </p:sp>
      <p:pic>
        <p:nvPicPr>
          <p:cNvPr id="6"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135671" y="4060358"/>
            <a:ext cx="3630942" cy="17495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854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789" y="421240"/>
            <a:ext cx="3113069" cy="3170099"/>
          </a:xfrm>
          <a:prstGeom prst="rect">
            <a:avLst/>
          </a:prstGeom>
          <a:noFill/>
        </p:spPr>
        <p:txBody>
          <a:bodyPr wrap="square" rtlCol="0">
            <a:spAutoFit/>
          </a:bodyPr>
          <a:lstStyle/>
          <a:p>
            <a:r>
              <a:rPr lang="en-US" sz="2000" b="1" dirty="0"/>
              <a:t>It is difficult to determine exactly which trees have </a:t>
            </a:r>
            <a:r>
              <a:rPr lang="en-US" sz="2000" b="1" dirty="0" smtClean="0"/>
              <a:t>HLB when the disease is </a:t>
            </a:r>
            <a:r>
              <a:rPr lang="en-US" sz="2000" b="1" dirty="0"/>
              <a:t>in the early stages. </a:t>
            </a:r>
            <a:r>
              <a:rPr lang="en-US" sz="2000" b="1" dirty="0" smtClean="0"/>
              <a:t> If HLB is found in your neighborhood, </a:t>
            </a:r>
            <a:r>
              <a:rPr lang="en-US" sz="2000" b="1" dirty="0" smtClean="0">
                <a:solidFill>
                  <a:srgbClr val="800000"/>
                </a:solidFill>
              </a:rPr>
              <a:t>consider having your citrus trees removed</a:t>
            </a:r>
            <a:r>
              <a:rPr lang="en-US" sz="2000" b="1" dirty="0" smtClean="0"/>
              <a:t> so that they don’t become a source of the disease.  </a:t>
            </a:r>
            <a:endParaRPr lang="en-US" sz="2000" b="1"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4323" y="421240"/>
            <a:ext cx="3712464" cy="4407408"/>
          </a:xfrm>
          <a:prstGeom prst="rect">
            <a:avLst/>
          </a:prstGeom>
        </p:spPr>
      </p:pic>
    </p:spTree>
    <p:extLst>
      <p:ext uri="{BB962C8B-B14F-4D97-AF65-F5344CB8AC3E}">
        <p14:creationId xmlns:p14="http://schemas.microsoft.com/office/powerpoint/2010/main" val="1353893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40659" y="847067"/>
            <a:ext cx="3456849" cy="2467631"/>
          </a:xfrm>
          <a:prstGeom prst="rect">
            <a:avLst/>
          </a:prstGeom>
          <a:ln w="12700">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538619" y="175364"/>
            <a:ext cx="8141918" cy="461665"/>
          </a:xfrm>
          <a:prstGeom prst="rect">
            <a:avLst/>
          </a:prstGeom>
          <a:noFill/>
        </p:spPr>
        <p:txBody>
          <a:bodyPr wrap="square" rtlCol="0">
            <a:spAutoFit/>
          </a:bodyPr>
          <a:lstStyle/>
          <a:p>
            <a:r>
              <a:rPr lang="en-US" sz="2400" b="1" dirty="0" smtClean="0">
                <a:solidFill>
                  <a:srgbClr val="800000"/>
                </a:solidFill>
                <a:effectLst>
                  <a:outerShdw blurRad="38100" dist="38100" dir="2700000" algn="tl">
                    <a:srgbClr val="000000">
                      <a:alpha val="43137"/>
                    </a:srgbClr>
                  </a:outerShdw>
                </a:effectLst>
              </a:rPr>
              <a:t>Where can I get more University of California information?</a:t>
            </a:r>
            <a:endParaRPr lang="en-US" sz="2400" b="1" dirty="0">
              <a:solidFill>
                <a:srgbClr val="800000"/>
              </a:solidFill>
              <a:effectLst>
                <a:outerShdw blurRad="38100" dist="38100" dir="2700000" algn="tl">
                  <a:srgbClr val="000000">
                    <a:alpha val="43137"/>
                  </a:srgbClr>
                </a:outerShdw>
              </a:effectLst>
            </a:endParaRPr>
          </a:p>
        </p:txBody>
      </p:sp>
      <p:sp>
        <p:nvSpPr>
          <p:cNvPr id="3" name="TextBox 2"/>
          <p:cNvSpPr txBox="1"/>
          <p:nvPr/>
        </p:nvSpPr>
        <p:spPr>
          <a:xfrm>
            <a:off x="274584" y="901212"/>
            <a:ext cx="4359058" cy="2616101"/>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ACP HLB Website: </a:t>
            </a:r>
            <a:r>
              <a:rPr lang="en-US" sz="1600" dirty="0" smtClean="0">
                <a:hlinkClick r:id="rId3"/>
              </a:rPr>
              <a:t>www.ucanr.edu/sites/ACP</a:t>
            </a:r>
            <a:endParaRPr lang="en-US" sz="1600" dirty="0" smtClean="0"/>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2000" b="1" dirty="0" smtClean="0"/>
              <a:t>UC IPM Pest note for homeowners</a:t>
            </a:r>
            <a:br>
              <a:rPr lang="en-US" sz="2000" b="1" dirty="0" smtClean="0"/>
            </a:br>
            <a:r>
              <a:rPr lang="en-US" sz="1600" dirty="0" smtClean="0">
                <a:hlinkClick r:id="rId4"/>
              </a:rPr>
              <a:t>http</a:t>
            </a:r>
            <a:r>
              <a:rPr lang="en-US" sz="1600" dirty="0">
                <a:hlinkClick r:id="rId4"/>
              </a:rPr>
              <a:t>://</a:t>
            </a:r>
            <a:r>
              <a:rPr lang="en-US" sz="1600" dirty="0" smtClean="0">
                <a:hlinkClick r:id="rId4"/>
              </a:rPr>
              <a:t>www.ipm.ucdavis.edu/PMG/PESTNOTES/pn74155.html</a:t>
            </a:r>
            <a:r>
              <a:rPr lang="en-US" sz="1600" dirty="0" smtClean="0"/>
              <a:t>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2000" b="1" dirty="0" smtClean="0"/>
              <a:t>UCIPM Quick tip </a:t>
            </a:r>
            <a:r>
              <a:rPr lang="en-US" sz="2000" b="1" dirty="0"/>
              <a:t>for homeowners</a:t>
            </a:r>
            <a:br>
              <a:rPr lang="en-US" sz="2000" b="1" dirty="0"/>
            </a:br>
            <a:r>
              <a:rPr lang="en-US" sz="1600" dirty="0">
                <a:hlinkClick r:id="rId5"/>
              </a:rPr>
              <a:t>http://</a:t>
            </a:r>
            <a:r>
              <a:rPr lang="en-US" sz="1600" dirty="0" smtClean="0">
                <a:hlinkClick r:id="rId5"/>
              </a:rPr>
              <a:t>www.ipm.ucdavis.edu/QT/asiancitruscard.html</a:t>
            </a:r>
            <a:r>
              <a:rPr lang="en-US" sz="1600" dirty="0" smtClean="0"/>
              <a:t> </a:t>
            </a:r>
          </a:p>
        </p:txBody>
      </p:sp>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26282" y="3596905"/>
            <a:ext cx="2459195" cy="3018772"/>
          </a:xfrm>
          <a:prstGeom prst="rect">
            <a:avLst/>
          </a:prstGeom>
          <a:ln w="12700">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70037" y="3616123"/>
            <a:ext cx="4475755" cy="2999554"/>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7119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57104" y="-63321"/>
            <a:ext cx="8398089"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Adult </a:t>
            </a:r>
            <a:r>
              <a:rPr lang="en-US" sz="2400" b="1" dirty="0" err="1" smtClean="0">
                <a:solidFill>
                  <a:srgbClr val="800000"/>
                </a:solidFill>
                <a:effectLst>
                  <a:outerShdw blurRad="38100" dist="38100" dir="2700000" algn="tl">
                    <a:srgbClr val="C0C0C0"/>
                  </a:outerShdw>
                </a:effectLst>
                <a:ea typeface="+mj-ea"/>
              </a:rPr>
              <a:t>psyllids</a:t>
            </a:r>
            <a:r>
              <a:rPr lang="en-US" sz="2400" b="1" dirty="0" smtClean="0">
                <a:solidFill>
                  <a:srgbClr val="800000"/>
                </a:solidFill>
                <a:effectLst>
                  <a:outerShdw blurRad="38100" dist="38100" dir="2700000" algn="tl">
                    <a:srgbClr val="C0C0C0"/>
                  </a:outerShdw>
                </a:effectLst>
                <a:ea typeface="+mj-ea"/>
              </a:rPr>
              <a:t> can feed on either young or mature leaves.  </a:t>
            </a:r>
            <a:br>
              <a:rPr lang="en-US" sz="2400" b="1" dirty="0" smtClean="0">
                <a:solidFill>
                  <a:srgbClr val="800000"/>
                </a:solidFill>
                <a:effectLst>
                  <a:outerShdw blurRad="38100" dist="38100" dir="2700000" algn="tl">
                    <a:srgbClr val="C0C0C0"/>
                  </a:outerShdw>
                </a:effectLst>
                <a:ea typeface="+mj-ea"/>
              </a:rPr>
            </a:br>
            <a:r>
              <a:rPr lang="en-US" sz="2400" b="1" dirty="0" smtClean="0">
                <a:solidFill>
                  <a:srgbClr val="800000"/>
                </a:solidFill>
                <a:effectLst>
                  <a:outerShdw blurRad="38100" dist="38100" dir="2700000" algn="tl">
                    <a:srgbClr val="C0C0C0"/>
                  </a:outerShdw>
                </a:effectLst>
                <a:ea typeface="+mj-ea"/>
              </a:rPr>
              <a:t>This allows adults to survive year-round.</a:t>
            </a:r>
          </a:p>
        </p:txBody>
      </p:sp>
      <p:pic>
        <p:nvPicPr>
          <p:cNvPr id="5123" name="Picture 4" descr="ACP adult 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9075" y="1320221"/>
            <a:ext cx="3811587" cy="28940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6"/>
          <p:cNvSpPr txBox="1">
            <a:spLocks noChangeArrowheads="1"/>
          </p:cNvSpPr>
          <p:nvPr/>
        </p:nvSpPr>
        <p:spPr bwMode="auto">
          <a:xfrm>
            <a:off x="4953537" y="4292021"/>
            <a:ext cx="38163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2000" dirty="0">
                <a:latin typeface="+mn-lt"/>
              </a:rPr>
              <a:t>When feeding, the adult leans forward on its elbows and tips its rear end up in a very characteristic 45</a:t>
            </a:r>
            <a:r>
              <a:rPr lang="en-US" sz="2000" baseline="30000" dirty="0">
                <a:latin typeface="+mn-lt"/>
              </a:rPr>
              <a:t>o</a:t>
            </a:r>
            <a:r>
              <a:rPr lang="en-US" sz="2000" dirty="0">
                <a:latin typeface="+mn-lt"/>
              </a:rPr>
              <a:t> angle.</a:t>
            </a:r>
          </a:p>
        </p:txBody>
      </p:sp>
      <p:pic>
        <p:nvPicPr>
          <p:cNvPr id="5125" name="Picture 8" descr="ACP adult 00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65285" y="1079679"/>
            <a:ext cx="3090863" cy="4260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617834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7135" y="1052443"/>
            <a:ext cx="7002050" cy="4579330"/>
          </a:xfrm>
          <a:prstGeom prst="rect">
            <a:avLst/>
          </a:prstGeom>
        </p:spPr>
      </p:pic>
      <p:sp>
        <p:nvSpPr>
          <p:cNvPr id="3" name="Rectangle 2"/>
          <p:cNvSpPr/>
          <p:nvPr/>
        </p:nvSpPr>
        <p:spPr>
          <a:xfrm>
            <a:off x="0" y="28711"/>
            <a:ext cx="9056317" cy="830997"/>
          </a:xfrm>
          <a:prstGeom prst="rect">
            <a:avLst/>
          </a:prstGeom>
        </p:spPr>
        <p:txBody>
          <a:bodyPr wrap="square">
            <a:spAutoFit/>
          </a:bodyPr>
          <a:lstStyle/>
          <a:p>
            <a:pPr lvl="0" algn="ctr"/>
            <a:r>
              <a:rPr lang="en-US" sz="2400" b="1" dirty="0" smtClean="0">
                <a:solidFill>
                  <a:prstClr val="black"/>
                </a:solidFill>
              </a:rPr>
              <a:t>For an in-depth study of the psyllid and ACP in English, take the </a:t>
            </a:r>
          </a:p>
          <a:p>
            <a:pPr lvl="0" algn="ctr"/>
            <a:r>
              <a:rPr lang="en-US" sz="2400" b="1" dirty="0" smtClean="0">
                <a:solidFill>
                  <a:srgbClr val="800000"/>
                </a:solidFill>
              </a:rPr>
              <a:t>ANR </a:t>
            </a:r>
            <a:r>
              <a:rPr lang="en-US" sz="2400" b="1" dirty="0">
                <a:solidFill>
                  <a:srgbClr val="800000"/>
                </a:solidFill>
              </a:rPr>
              <a:t>Online Class on ACP for Master </a:t>
            </a:r>
            <a:r>
              <a:rPr lang="en-US" sz="2400" b="1" dirty="0" smtClean="0">
                <a:solidFill>
                  <a:srgbClr val="800000"/>
                </a:solidFill>
              </a:rPr>
              <a:t>Gardeners</a:t>
            </a:r>
            <a:r>
              <a:rPr lang="en-US" sz="2400" b="1" dirty="0" smtClean="0">
                <a:solidFill>
                  <a:prstClr val="black"/>
                </a:solidFill>
              </a:rPr>
              <a:t> </a:t>
            </a:r>
            <a:r>
              <a:rPr lang="en-US" sz="2400" dirty="0" smtClean="0">
                <a:solidFill>
                  <a:prstClr val="black"/>
                </a:solidFill>
                <a:hlinkClick r:id="rId3"/>
              </a:rPr>
              <a:t>http</a:t>
            </a:r>
            <a:r>
              <a:rPr lang="en-US" sz="2400" dirty="0">
                <a:solidFill>
                  <a:prstClr val="black"/>
                </a:solidFill>
                <a:hlinkClick r:id="rId3"/>
              </a:rPr>
              <a:t>://class.ucanr.edu</a:t>
            </a:r>
            <a:r>
              <a:rPr lang="en-US" sz="2400" dirty="0">
                <a:solidFill>
                  <a:prstClr val="black"/>
                </a:solidFill>
              </a:rPr>
              <a:t> </a:t>
            </a:r>
          </a:p>
        </p:txBody>
      </p:sp>
    </p:spTree>
    <p:extLst>
      <p:ext uri="{BB962C8B-B14F-4D97-AF65-F5344CB8AC3E}">
        <p14:creationId xmlns:p14="http://schemas.microsoft.com/office/powerpoint/2010/main" val="1611866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0825" y="209746"/>
            <a:ext cx="8584950"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The eggs are yellow-orange, tucked into the tips of tiny new leaves.  They are difficult to see because they are so small</a:t>
            </a:r>
          </a:p>
        </p:txBody>
      </p:sp>
      <p:pic>
        <p:nvPicPr>
          <p:cNvPr id="6147" name="Picture 4" descr="ACP eggs 001"/>
          <p:cNvPicPr>
            <a:picLocks noGrp="1" noChangeAspect="1" noChangeArrowheads="1"/>
          </p:cNvPicPr>
          <p:nvPr>
            <p:ph type="body" idx="1"/>
          </p:nvPr>
        </p:nvPicPr>
        <p:blipFill>
          <a:blip r:embed="rId4" cstate="screen">
            <a:extLst>
              <a:ext uri="{28A0092B-C50C-407E-A947-70E740481C1C}">
                <a14:useLocalDpi xmlns:a14="http://schemas.microsoft.com/office/drawing/2010/main"/>
              </a:ext>
            </a:extLst>
          </a:blip>
          <a:srcRect/>
          <a:stretch>
            <a:fillRect/>
          </a:stretch>
        </p:blipFill>
        <p:spPr>
          <a:xfrm rot="16200000">
            <a:off x="5370982" y="2046226"/>
            <a:ext cx="2766612" cy="184251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0690" y="2477479"/>
            <a:ext cx="4253037" cy="2816947"/>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p:nvPr/>
        </p:nvCxnSpPr>
        <p:spPr>
          <a:xfrm flipH="1">
            <a:off x="3753024" y="3206944"/>
            <a:ext cx="1890446" cy="472611"/>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467834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53988" y="107344"/>
            <a:ext cx="8815351" cy="1143000"/>
          </a:xfrm>
        </p:spPr>
        <p:txBody>
          <a:bodyPr/>
          <a:lstStyle/>
          <a:p>
            <a:pPr eaLnBrk="1" hangingPunct="1">
              <a:defRPr/>
            </a:pPr>
            <a:r>
              <a:rPr lang="en-US" sz="2400" b="1" dirty="0" smtClean="0">
                <a:solidFill>
                  <a:srgbClr val="800000"/>
                </a:solidFill>
                <a:effectLst>
                  <a:outerShdw blurRad="38100" dist="38100" dir="2700000" algn="tl">
                    <a:srgbClr val="000000">
                      <a:alpha val="43137"/>
                    </a:srgbClr>
                  </a:outerShdw>
                </a:effectLst>
                <a:ea typeface="+mj-ea"/>
              </a:rPr>
              <a:t>The nymphs produce waxy tubules that direct the honeydew away from their bodies. These tubules are unique and  easy to recognize.</a:t>
            </a:r>
          </a:p>
        </p:txBody>
      </p:sp>
      <p:pic>
        <p:nvPicPr>
          <p:cNvPr id="7171" name="Picture 4" descr="ACP nymphs 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7445" y="1412629"/>
            <a:ext cx="3561297" cy="2373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ACP nymphs 0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90775" y="3019595"/>
            <a:ext cx="2942125" cy="2514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6"/>
          <p:cNvSpPr txBox="1">
            <a:spLocks noChangeArrowheads="1"/>
          </p:cNvSpPr>
          <p:nvPr/>
        </p:nvSpPr>
        <p:spPr bwMode="auto">
          <a:xfrm>
            <a:off x="5899787" y="1473250"/>
            <a:ext cx="2324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ctr"/>
            <a:r>
              <a:rPr lang="en-US" sz="2000" dirty="0">
                <a:latin typeface="+mn-lt"/>
              </a:rPr>
              <a:t>Nymphs can only survive by living on young, tender leaves and stems.  </a:t>
            </a:r>
          </a:p>
        </p:txBody>
      </p:sp>
      <p:sp>
        <p:nvSpPr>
          <p:cNvPr id="7174" name="Text Box 7"/>
          <p:cNvSpPr txBox="1">
            <a:spLocks noChangeArrowheads="1"/>
          </p:cNvSpPr>
          <p:nvPr/>
        </p:nvSpPr>
        <p:spPr bwMode="auto">
          <a:xfrm>
            <a:off x="1815229" y="4130242"/>
            <a:ext cx="31670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2000" dirty="0">
                <a:latin typeface="+mn-lt"/>
              </a:rPr>
              <a:t>Thus, nymphs are found only when the plant is producing new leaves.</a:t>
            </a:r>
          </a:p>
          <a:p>
            <a:endParaRPr lang="en-US" sz="2000" dirty="0">
              <a:latin typeface="+mn-lt"/>
            </a:endParaRPr>
          </a:p>
        </p:txBody>
      </p:sp>
    </p:spTree>
    <p:custDataLst>
      <p:tags r:id="rId1"/>
    </p:custDataLst>
    <p:extLst>
      <p:ext uri="{BB962C8B-B14F-4D97-AF65-F5344CB8AC3E}">
        <p14:creationId xmlns:p14="http://schemas.microsoft.com/office/powerpoint/2010/main" val="1459711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56048" y="106381"/>
            <a:ext cx="8613302"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As the </a:t>
            </a:r>
            <a:r>
              <a:rPr lang="en-US" sz="2400" b="1" dirty="0" err="1" smtClean="0">
                <a:solidFill>
                  <a:srgbClr val="800000"/>
                </a:solidFill>
                <a:effectLst>
                  <a:outerShdw blurRad="38100" dist="38100" dir="2700000" algn="tl">
                    <a:srgbClr val="C0C0C0"/>
                  </a:outerShdw>
                </a:effectLst>
                <a:ea typeface="+mj-ea"/>
              </a:rPr>
              <a:t>psyllid</a:t>
            </a:r>
            <a:r>
              <a:rPr lang="en-US" sz="2400" b="1" dirty="0" smtClean="0">
                <a:solidFill>
                  <a:srgbClr val="800000"/>
                </a:solidFill>
                <a:effectLst>
                  <a:outerShdw blurRad="38100" dist="38100" dir="2700000" algn="tl">
                    <a:srgbClr val="C0C0C0"/>
                  </a:outerShdw>
                </a:effectLst>
                <a:ea typeface="+mj-ea"/>
              </a:rPr>
              <a:t> feeds, it injects a salivary toxin that causes the tips of new leaves to easily break off. </a:t>
            </a:r>
            <a:br>
              <a:rPr lang="en-US" sz="2400" b="1" dirty="0" smtClean="0">
                <a:solidFill>
                  <a:srgbClr val="800000"/>
                </a:solidFill>
                <a:effectLst>
                  <a:outerShdw blurRad="38100" dist="38100" dir="2700000" algn="tl">
                    <a:srgbClr val="C0C0C0"/>
                  </a:outerShdw>
                </a:effectLst>
                <a:ea typeface="+mj-ea"/>
              </a:rPr>
            </a:br>
            <a:r>
              <a:rPr lang="en-US" sz="2400" b="1" dirty="0" smtClean="0">
                <a:solidFill>
                  <a:srgbClr val="800000"/>
                </a:solidFill>
                <a:effectLst>
                  <a:outerShdw blurRad="38100" dist="38100" dir="2700000" algn="tl">
                    <a:srgbClr val="C0C0C0"/>
                  </a:outerShdw>
                </a:effectLst>
                <a:ea typeface="+mj-ea"/>
              </a:rPr>
              <a:t>If the leaf survives, then it twists as it grows.</a:t>
            </a:r>
          </a:p>
        </p:txBody>
      </p:sp>
      <p:sp>
        <p:nvSpPr>
          <p:cNvPr id="8198" name="Text Box 7"/>
          <p:cNvSpPr txBox="1">
            <a:spLocks noChangeArrowheads="1"/>
          </p:cNvSpPr>
          <p:nvPr/>
        </p:nvSpPr>
        <p:spPr bwMode="auto">
          <a:xfrm>
            <a:off x="4552131" y="4728781"/>
            <a:ext cx="43800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algn="ctr"/>
            <a:r>
              <a:rPr lang="en-US" sz="2000" dirty="0" smtClean="0">
                <a:latin typeface="+mn-lt"/>
              </a:rPr>
              <a:t>Twisted, notched </a:t>
            </a:r>
            <a:r>
              <a:rPr lang="en-US" sz="2000" dirty="0">
                <a:latin typeface="+mn-lt"/>
              </a:rPr>
              <a:t>leaves can be a sign that the </a:t>
            </a:r>
            <a:r>
              <a:rPr lang="en-US" sz="2000" dirty="0" err="1">
                <a:latin typeface="+mn-lt"/>
              </a:rPr>
              <a:t>psyllid</a:t>
            </a:r>
            <a:r>
              <a:rPr lang="en-US" sz="2000" dirty="0">
                <a:latin typeface="+mn-lt"/>
              </a:rPr>
              <a:t> has been </a:t>
            </a:r>
            <a:r>
              <a:rPr lang="en-US" sz="2000" dirty="0" smtClean="0">
                <a:latin typeface="+mn-lt"/>
              </a:rPr>
              <a:t>there.</a:t>
            </a:r>
            <a:endParaRPr lang="en-US" sz="2000" dirty="0">
              <a:latin typeface="+mn-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5213" y="1737251"/>
            <a:ext cx="3853929" cy="255260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042" y="1722815"/>
            <a:ext cx="3875724" cy="256703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74747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6031" y="44450"/>
            <a:ext cx="8917969"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cs typeface="Arial" pitchFamily="34" charset="0"/>
              </a:rPr>
              <a:t>What plants can the </a:t>
            </a:r>
            <a:r>
              <a:rPr lang="en-US" sz="2400" b="1" dirty="0" err="1" smtClean="0">
                <a:solidFill>
                  <a:srgbClr val="800000"/>
                </a:solidFill>
                <a:effectLst>
                  <a:outerShdw blurRad="38100" dist="38100" dir="2700000" algn="tl">
                    <a:srgbClr val="C0C0C0"/>
                  </a:outerShdw>
                </a:effectLst>
                <a:ea typeface="+mj-ea"/>
                <a:cs typeface="Arial" pitchFamily="34" charset="0"/>
              </a:rPr>
              <a:t>psyllid</a:t>
            </a:r>
            <a:r>
              <a:rPr lang="en-US" sz="2400" b="1" dirty="0" smtClean="0">
                <a:solidFill>
                  <a:srgbClr val="800000"/>
                </a:solidFill>
                <a:effectLst>
                  <a:outerShdw blurRad="38100" dist="38100" dir="2700000" algn="tl">
                    <a:srgbClr val="C0C0C0"/>
                  </a:outerShdw>
                </a:effectLst>
                <a:ea typeface="+mj-ea"/>
                <a:cs typeface="Arial" pitchFamily="34" charset="0"/>
              </a:rPr>
              <a:t> attack? </a:t>
            </a:r>
            <a:br>
              <a:rPr lang="en-US" sz="2400" b="1" dirty="0" smtClean="0">
                <a:solidFill>
                  <a:srgbClr val="800000"/>
                </a:solidFill>
                <a:effectLst>
                  <a:outerShdw blurRad="38100" dist="38100" dir="2700000" algn="tl">
                    <a:srgbClr val="C0C0C0"/>
                  </a:outerShdw>
                </a:effectLst>
                <a:ea typeface="+mj-ea"/>
                <a:cs typeface="Arial" pitchFamily="34" charset="0"/>
              </a:rPr>
            </a:br>
            <a:r>
              <a:rPr lang="en-US" sz="2400" b="1" dirty="0" smtClean="0">
                <a:solidFill>
                  <a:srgbClr val="800000"/>
                </a:solidFill>
                <a:effectLst>
                  <a:outerShdw blurRad="38100" dist="38100" dir="2700000" algn="tl">
                    <a:srgbClr val="C0C0C0"/>
                  </a:outerShdw>
                </a:effectLst>
                <a:ea typeface="+mj-ea"/>
                <a:cs typeface="Arial" pitchFamily="34" charset="0"/>
              </a:rPr>
              <a:t>All types of citrus and related plants in the </a:t>
            </a:r>
            <a:r>
              <a:rPr lang="en-US" sz="2400" b="1" dirty="0" err="1" smtClean="0">
                <a:solidFill>
                  <a:srgbClr val="800000"/>
                </a:solidFill>
                <a:effectLst>
                  <a:outerShdw blurRad="38100" dist="38100" dir="2700000" algn="tl">
                    <a:srgbClr val="C0C0C0"/>
                  </a:outerShdw>
                </a:effectLst>
                <a:ea typeface="+mj-ea"/>
                <a:cs typeface="Arial" pitchFamily="34" charset="0"/>
              </a:rPr>
              <a:t>Rutaceae</a:t>
            </a:r>
            <a:r>
              <a:rPr lang="en-US" sz="2400" b="1" dirty="0" smtClean="0">
                <a:solidFill>
                  <a:srgbClr val="800000"/>
                </a:solidFill>
                <a:effectLst>
                  <a:outerShdw blurRad="38100" dist="38100" dir="2700000" algn="tl">
                    <a:srgbClr val="C0C0C0"/>
                  </a:outerShdw>
                </a:effectLst>
                <a:ea typeface="+mj-ea"/>
                <a:cs typeface="Arial" pitchFamily="34" charset="0"/>
              </a:rPr>
              <a:t> family</a:t>
            </a:r>
          </a:p>
        </p:txBody>
      </p:sp>
      <p:sp>
        <p:nvSpPr>
          <p:cNvPr id="9219" name="Rectangle 3"/>
          <p:cNvSpPr>
            <a:spLocks noGrp="1" noChangeArrowheads="1"/>
          </p:cNvSpPr>
          <p:nvPr>
            <p:ph type="body" idx="1"/>
          </p:nvPr>
        </p:nvSpPr>
        <p:spPr>
          <a:xfrm>
            <a:off x="901473" y="1524636"/>
            <a:ext cx="7058025" cy="4114800"/>
          </a:xfrm>
        </p:spPr>
        <p:txBody>
          <a:bodyPr/>
          <a:lstStyle/>
          <a:p>
            <a:pPr eaLnBrk="1" hangingPunct="1">
              <a:lnSpc>
                <a:spcPct val="90000"/>
              </a:lnSpc>
            </a:pPr>
            <a:r>
              <a:rPr lang="en-US" sz="2000" b="1" i="1" dirty="0" smtClean="0"/>
              <a:t>Citrus</a:t>
            </a:r>
            <a:r>
              <a:rPr lang="en-US" sz="2000" b="1" dirty="0" smtClean="0"/>
              <a:t> (limes, lemons, oranges, grapefruit, mandarins…)</a:t>
            </a:r>
          </a:p>
          <a:p>
            <a:pPr eaLnBrk="1" hangingPunct="1">
              <a:lnSpc>
                <a:spcPct val="90000"/>
              </a:lnSpc>
            </a:pPr>
            <a:r>
              <a:rPr lang="en-US" sz="2000" b="1" i="1" dirty="0" err="1" smtClean="0"/>
              <a:t>Fortunella</a:t>
            </a:r>
            <a:r>
              <a:rPr lang="en-US" sz="2000" b="1" dirty="0" smtClean="0"/>
              <a:t> (kumquats) </a:t>
            </a:r>
          </a:p>
          <a:p>
            <a:pPr eaLnBrk="1" hangingPunct="1">
              <a:lnSpc>
                <a:spcPct val="90000"/>
              </a:lnSpc>
            </a:pPr>
            <a:r>
              <a:rPr lang="en-US" sz="2000" b="1" i="1" dirty="0" err="1" smtClean="0"/>
              <a:t>Citropsis</a:t>
            </a:r>
            <a:r>
              <a:rPr lang="en-US" sz="2000" b="1" dirty="0" smtClean="0"/>
              <a:t> (cherry orange)</a:t>
            </a:r>
          </a:p>
          <a:p>
            <a:pPr eaLnBrk="1" hangingPunct="1">
              <a:lnSpc>
                <a:spcPct val="90000"/>
              </a:lnSpc>
            </a:pPr>
            <a:r>
              <a:rPr lang="en-US" sz="2000" b="1" i="1" dirty="0" err="1" smtClean="0"/>
              <a:t>Murraya</a:t>
            </a:r>
            <a:r>
              <a:rPr lang="en-US" sz="2000" b="1" i="1" dirty="0" smtClean="0"/>
              <a:t> </a:t>
            </a:r>
            <a:r>
              <a:rPr lang="en-US" sz="2000" b="1" i="1" dirty="0" err="1" smtClean="0"/>
              <a:t>paniculata</a:t>
            </a:r>
            <a:r>
              <a:rPr lang="en-US" sz="2000" b="1" dirty="0" smtClean="0"/>
              <a:t> (orange jasmine)</a:t>
            </a:r>
          </a:p>
          <a:p>
            <a:pPr eaLnBrk="1" hangingPunct="1">
              <a:lnSpc>
                <a:spcPct val="90000"/>
              </a:lnSpc>
            </a:pPr>
            <a:r>
              <a:rPr lang="en-US" sz="2000" b="1" i="1" dirty="0" err="1" smtClean="0"/>
              <a:t>Bergera</a:t>
            </a:r>
            <a:r>
              <a:rPr lang="en-US" sz="2000" b="1" i="1" dirty="0" smtClean="0"/>
              <a:t> </a:t>
            </a:r>
            <a:r>
              <a:rPr lang="en-US" sz="2000" b="1" i="1" dirty="0" err="1" smtClean="0"/>
              <a:t>koenigii</a:t>
            </a:r>
            <a:r>
              <a:rPr lang="en-US" sz="2000" b="1" i="1" dirty="0" smtClean="0"/>
              <a:t> </a:t>
            </a:r>
            <a:r>
              <a:rPr lang="en-US" sz="2000" b="1" dirty="0" smtClean="0"/>
              <a:t>(Indian curry leaf)</a:t>
            </a:r>
          </a:p>
          <a:p>
            <a:pPr eaLnBrk="1" hangingPunct="1">
              <a:lnSpc>
                <a:spcPct val="90000"/>
              </a:lnSpc>
            </a:pPr>
            <a:r>
              <a:rPr lang="en-US" sz="2000" b="1" i="1" dirty="0" err="1" smtClean="0"/>
              <a:t>Severinia</a:t>
            </a:r>
            <a:r>
              <a:rPr lang="en-US" sz="2000" b="1" i="1" dirty="0" smtClean="0"/>
              <a:t> </a:t>
            </a:r>
            <a:r>
              <a:rPr lang="en-US" sz="2000" b="1" i="1" dirty="0" err="1" smtClean="0"/>
              <a:t>buxifolia</a:t>
            </a:r>
            <a:r>
              <a:rPr lang="en-US" sz="2000" b="1" i="1" dirty="0" smtClean="0"/>
              <a:t> </a:t>
            </a:r>
            <a:r>
              <a:rPr lang="en-US" sz="2000" b="1" dirty="0" smtClean="0"/>
              <a:t>(Chinese box orange)</a:t>
            </a:r>
          </a:p>
          <a:p>
            <a:pPr eaLnBrk="1" hangingPunct="1">
              <a:lnSpc>
                <a:spcPct val="90000"/>
              </a:lnSpc>
            </a:pPr>
            <a:r>
              <a:rPr lang="en-US" sz="2000" b="1" i="1" dirty="0" err="1" smtClean="0"/>
              <a:t>Triphasia</a:t>
            </a:r>
            <a:r>
              <a:rPr lang="en-US" sz="2000" b="1" i="1" dirty="0" smtClean="0"/>
              <a:t> </a:t>
            </a:r>
            <a:r>
              <a:rPr lang="en-US" sz="2000" b="1" i="1" dirty="0" err="1" smtClean="0"/>
              <a:t>trifolia</a:t>
            </a:r>
            <a:r>
              <a:rPr lang="en-US" sz="2000" b="1" dirty="0" smtClean="0"/>
              <a:t> (</a:t>
            </a:r>
            <a:r>
              <a:rPr lang="en-US" sz="2000" b="1" dirty="0" err="1" smtClean="0"/>
              <a:t>limeberry</a:t>
            </a:r>
            <a:r>
              <a:rPr lang="en-US" sz="2000" b="1" dirty="0" smtClean="0"/>
              <a:t>)</a:t>
            </a:r>
          </a:p>
          <a:p>
            <a:pPr eaLnBrk="1" hangingPunct="1">
              <a:lnSpc>
                <a:spcPct val="90000"/>
              </a:lnSpc>
            </a:pPr>
            <a:r>
              <a:rPr lang="en-US" sz="2000" b="1" i="1" dirty="0" err="1" smtClean="0"/>
              <a:t>Clausena</a:t>
            </a:r>
            <a:r>
              <a:rPr lang="en-US" sz="2000" b="1" i="1" dirty="0" smtClean="0"/>
              <a:t> </a:t>
            </a:r>
            <a:r>
              <a:rPr lang="en-US" sz="2000" b="1" i="1" dirty="0" err="1" smtClean="0"/>
              <a:t>indica</a:t>
            </a:r>
            <a:r>
              <a:rPr lang="en-US" sz="2000" b="1" dirty="0" smtClean="0"/>
              <a:t> (</a:t>
            </a:r>
            <a:r>
              <a:rPr lang="en-US" sz="2000" b="1" dirty="0" err="1" smtClean="0"/>
              <a:t>wampei</a:t>
            </a:r>
            <a:r>
              <a:rPr lang="en-US" sz="2000" b="1" dirty="0" smtClean="0"/>
              <a:t>)</a:t>
            </a:r>
          </a:p>
          <a:p>
            <a:pPr eaLnBrk="1" hangingPunct="1">
              <a:lnSpc>
                <a:spcPct val="90000"/>
              </a:lnSpc>
            </a:pPr>
            <a:r>
              <a:rPr lang="en-US" sz="2000" b="1" i="1" dirty="0" err="1" smtClean="0"/>
              <a:t>Microcitrus</a:t>
            </a:r>
            <a:r>
              <a:rPr lang="en-US" sz="2000" b="1" i="1" dirty="0" smtClean="0"/>
              <a:t> </a:t>
            </a:r>
            <a:r>
              <a:rPr lang="en-US" sz="2000" b="1" i="1" dirty="0" err="1" smtClean="0"/>
              <a:t>papuana</a:t>
            </a:r>
            <a:r>
              <a:rPr lang="en-US" sz="2000" b="1" i="1" dirty="0" smtClean="0"/>
              <a:t> </a:t>
            </a:r>
            <a:r>
              <a:rPr lang="en-US" sz="2000" b="1" dirty="0" smtClean="0"/>
              <a:t>(desert-lime)</a:t>
            </a:r>
          </a:p>
          <a:p>
            <a:pPr eaLnBrk="1" hangingPunct="1">
              <a:lnSpc>
                <a:spcPct val="90000"/>
              </a:lnSpc>
            </a:pPr>
            <a:r>
              <a:rPr lang="en-US" sz="2000" b="1" dirty="0" smtClean="0"/>
              <a:t>Others…..</a:t>
            </a:r>
          </a:p>
          <a:p>
            <a:pPr eaLnBrk="1" hangingPunct="1">
              <a:lnSpc>
                <a:spcPct val="90000"/>
              </a:lnSpc>
            </a:pPr>
            <a:endParaRPr lang="en-US" sz="2000" b="1" dirty="0" smtClean="0"/>
          </a:p>
          <a:p>
            <a:pPr eaLnBrk="1" hangingPunct="1">
              <a:lnSpc>
                <a:spcPct val="90000"/>
              </a:lnSpc>
            </a:pPr>
            <a:endParaRPr lang="en-US" sz="2000" b="1" dirty="0" smtClean="0"/>
          </a:p>
        </p:txBody>
      </p:sp>
      <p:pic>
        <p:nvPicPr>
          <p:cNvPr id="9220" name="Picture 5" descr="Image:Calamondin.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25822" y="3359215"/>
            <a:ext cx="1867353" cy="2086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6"/>
          <p:cNvSpPr txBox="1">
            <a:spLocks noChangeArrowheads="1"/>
          </p:cNvSpPr>
          <p:nvPr/>
        </p:nvSpPr>
        <p:spPr bwMode="auto">
          <a:xfrm>
            <a:off x="7459324" y="2997200"/>
            <a:ext cx="134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1600" dirty="0" err="1"/>
              <a:t>Calamondin</a:t>
            </a:r>
            <a:endParaRPr lang="en-US" sz="1600" dirty="0"/>
          </a:p>
        </p:txBody>
      </p:sp>
    </p:spTree>
    <p:custDataLst>
      <p:tags r:id="rId1"/>
    </p:custDataLst>
    <p:extLst>
      <p:ext uri="{BB962C8B-B14F-4D97-AF65-F5344CB8AC3E}">
        <p14:creationId xmlns:p14="http://schemas.microsoft.com/office/powerpoint/2010/main" val="276153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67129" y="29609"/>
            <a:ext cx="8876872" cy="1143000"/>
          </a:xfrm>
        </p:spPr>
        <p:txBody>
          <a:bodyPr/>
          <a:lstStyle/>
          <a:p>
            <a:pPr eaLnBrk="1" hangingPunct="1">
              <a:defRPr/>
            </a:pPr>
            <a:r>
              <a:rPr lang="en-US" sz="2400" b="1" dirty="0" smtClean="0">
                <a:solidFill>
                  <a:srgbClr val="800000"/>
                </a:solidFill>
                <a:effectLst>
                  <a:outerShdw blurRad="38100" dist="38100" dir="2700000" algn="tl">
                    <a:srgbClr val="C0C0C0"/>
                  </a:outerShdw>
                </a:effectLst>
                <a:ea typeface="+mj-ea"/>
              </a:rPr>
              <a:t>Asian citrus </a:t>
            </a:r>
            <a:r>
              <a:rPr lang="en-US" sz="2400" b="1" dirty="0" err="1" smtClean="0">
                <a:solidFill>
                  <a:srgbClr val="800000"/>
                </a:solidFill>
                <a:effectLst>
                  <a:outerShdw blurRad="38100" dist="38100" dir="2700000" algn="tl">
                    <a:srgbClr val="C0C0C0"/>
                  </a:outerShdw>
                </a:effectLst>
                <a:ea typeface="+mj-ea"/>
              </a:rPr>
              <a:t>psyllid</a:t>
            </a:r>
            <a:r>
              <a:rPr lang="en-US" sz="2400" b="1" dirty="0" smtClean="0">
                <a:solidFill>
                  <a:srgbClr val="800000"/>
                </a:solidFill>
                <a:effectLst>
                  <a:outerShdw blurRad="38100" dist="38100" dir="2700000" algn="tl">
                    <a:srgbClr val="C0C0C0"/>
                  </a:outerShdw>
                </a:effectLst>
                <a:ea typeface="+mj-ea"/>
              </a:rPr>
              <a:t> feeds and reproduces on plants that we don’t think of as citrus: such as the ornamental orange jasmine</a:t>
            </a:r>
          </a:p>
        </p:txBody>
      </p:sp>
      <p:sp>
        <p:nvSpPr>
          <p:cNvPr id="10243" name="Text Box 4"/>
          <p:cNvSpPr txBox="1">
            <a:spLocks noChangeArrowheads="1"/>
          </p:cNvSpPr>
          <p:nvPr/>
        </p:nvSpPr>
        <p:spPr bwMode="auto">
          <a:xfrm>
            <a:off x="421239" y="4548552"/>
            <a:ext cx="84145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ea typeface="MS PGothic" pitchFamily="34" charset="-128"/>
              </a:defRPr>
            </a:lvl1pPr>
            <a:lvl2pPr marL="742950" indent="-285750">
              <a:defRPr sz="2400" b="1">
                <a:solidFill>
                  <a:schemeClr val="tx1"/>
                </a:solidFill>
                <a:latin typeface="Arial" pitchFamily="34" charset="0"/>
                <a:ea typeface="MS PGothic" pitchFamily="34" charset="-128"/>
              </a:defRPr>
            </a:lvl2pPr>
            <a:lvl3pPr marL="1143000" indent="-228600">
              <a:defRPr sz="2400" b="1">
                <a:solidFill>
                  <a:schemeClr val="tx1"/>
                </a:solidFill>
                <a:latin typeface="Arial" pitchFamily="34" charset="0"/>
                <a:ea typeface="MS PGothic" pitchFamily="34" charset="-128"/>
              </a:defRPr>
            </a:lvl3pPr>
            <a:lvl4pPr marL="1600200" indent="-228600">
              <a:defRPr sz="2400" b="1">
                <a:solidFill>
                  <a:schemeClr val="tx1"/>
                </a:solidFill>
                <a:latin typeface="Arial" pitchFamily="34" charset="0"/>
                <a:ea typeface="MS PGothic" pitchFamily="34" charset="-128"/>
              </a:defRPr>
            </a:lvl4pPr>
            <a:lvl5pPr marL="2057400" indent="-228600">
              <a:defRPr sz="2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MS PGothic" pitchFamily="34" charset="-128"/>
              </a:defRPr>
            </a:lvl9pPr>
          </a:lstStyle>
          <a:p>
            <a:r>
              <a:rPr lang="en-US" sz="2000" dirty="0">
                <a:latin typeface="+mn-lt"/>
              </a:rPr>
              <a:t>This orange jasmine plant, </a:t>
            </a:r>
            <a:r>
              <a:rPr lang="en-US" sz="2000" i="1" dirty="0" err="1" smtClean="0">
                <a:latin typeface="+mn-lt"/>
              </a:rPr>
              <a:t>Murraya</a:t>
            </a:r>
            <a:r>
              <a:rPr lang="en-US" sz="2000" i="1" dirty="0" smtClean="0">
                <a:latin typeface="+mn-lt"/>
              </a:rPr>
              <a:t> </a:t>
            </a:r>
            <a:r>
              <a:rPr lang="en-US" sz="2000" i="1" dirty="0" err="1">
                <a:latin typeface="+mn-lt"/>
              </a:rPr>
              <a:t>paniculata</a:t>
            </a:r>
            <a:r>
              <a:rPr lang="en-US" sz="2000" dirty="0">
                <a:latin typeface="+mn-lt"/>
              </a:rPr>
              <a:t>, is grown throughout Florida as a bush, tree or hedge.  It is a preferred host for the </a:t>
            </a:r>
            <a:r>
              <a:rPr lang="en-US" sz="2000" dirty="0" err="1">
                <a:latin typeface="+mn-lt"/>
              </a:rPr>
              <a:t>psyllid</a:t>
            </a:r>
            <a:r>
              <a:rPr lang="en-US" sz="2000" dirty="0">
                <a:latin typeface="+mn-lt"/>
              </a:rPr>
              <a:t> because it produces new leaves continuously.  It is not a common plant in California or Arizona.</a:t>
            </a:r>
          </a:p>
        </p:txBody>
      </p:sp>
      <p:pic>
        <p:nvPicPr>
          <p:cNvPr id="10247" name="Picture 10" descr="murraya flow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1239" y="1345170"/>
            <a:ext cx="3865951" cy="2899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8507" y="1345171"/>
            <a:ext cx="3865951" cy="289946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390187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ANRBrand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NRBrand_M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ANRBrand_basic</Template>
  <TotalTime>802</TotalTime>
  <Words>1944</Words>
  <Application>Microsoft Office PowerPoint</Application>
  <PresentationFormat>On-screen Show (4:3)</PresentationFormat>
  <Paragraphs>207</Paragraphs>
  <Slides>40</Slides>
  <Notes>16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40</vt:i4>
      </vt:variant>
    </vt:vector>
  </HeadingPairs>
  <TitlesOfParts>
    <vt:vector size="47" baseType="lpstr">
      <vt:lpstr>ＭＳ Ｐゴシック</vt:lpstr>
      <vt:lpstr>ＭＳ Ｐゴシック</vt:lpstr>
      <vt:lpstr>Arial</vt:lpstr>
      <vt:lpstr>Calibri</vt:lpstr>
      <vt:lpstr>ANRBrand_basic</vt:lpstr>
      <vt:lpstr>Custom Design</vt:lpstr>
      <vt:lpstr>ANRBrand_MG</vt:lpstr>
      <vt:lpstr>Asian Citrus Psyllid and the Citrus Disease Huanglongbing</vt:lpstr>
      <vt:lpstr>The psyllid (pronounced síl - lid) is a small insect, about the size of an aphid </vt:lpstr>
      <vt:lpstr>It has an egg stage, 5 wingless intermediate stages  called nymphs, and winged adults</vt:lpstr>
      <vt:lpstr>Adult psyllids can feed on either young or mature leaves.   This allows adults to survive year-round.</vt:lpstr>
      <vt:lpstr>The eggs are yellow-orange, tucked into the tips of tiny new leaves.  They are difficult to see because they are so small</vt:lpstr>
      <vt:lpstr>The nymphs produce waxy tubules that direct the honeydew away from their bodies. These tubules are unique and  easy to recognize.</vt:lpstr>
      <vt:lpstr>As the psyllid feeds, it injects a salivary toxin that causes the tips of new leaves to easily break off.  If the leaf survives, then it twists as it grows.</vt:lpstr>
      <vt:lpstr>What plants can the psyllid attack?  All types of citrus and related plants in the Rutaceae family</vt:lpstr>
      <vt:lpstr>Asian citrus psyllid feeds and reproduces on plants that we don’t think of as citrus: such as the ornamental orange jasmine</vt:lpstr>
      <vt:lpstr>PowerPoint Presentation</vt:lpstr>
      <vt:lpstr>Asian citrus psyllid feeds and reproduces on  Indian Curry Leaf</vt:lpstr>
      <vt:lpstr>Why are we so worried about this psyllid? </vt:lpstr>
      <vt:lpstr>An early sign of the disease is yellowing of the leaves</vt:lpstr>
      <vt:lpstr>HLB leaf symptoms can range from slight to nearly completely yellow</vt:lpstr>
      <vt:lpstr>HLB disease prevents the fruit from developing the proper color</vt:lpstr>
      <vt:lpstr>Even more devastating, HLB causes the fruit to be small, oddly shaped, with aborted seeds and bitter juice</vt:lpstr>
      <vt:lpstr>In as little as 5 years after HLB infection, the tree stops bearing fruit and eventually dies  There is no cure for the disease!</vt:lpstr>
      <vt:lpstr>The HLB leaf and fruit symptoms can look very similar to another disease called citrus stubborn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look for the disease? Look for blotchy yellowed leaves and small oddly shaped fruit.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presentation notes brief.</dc:title>
  <dc:creator>Beth Grafton-Cardwell</dc:creator>
  <cp:lastModifiedBy>Matt Daugherty</cp:lastModifiedBy>
  <cp:revision>100</cp:revision>
  <dcterms:created xsi:type="dcterms:W3CDTF">2013-01-28T19:05:02Z</dcterms:created>
  <dcterms:modified xsi:type="dcterms:W3CDTF">2021-10-28T15:35:42Z</dcterms:modified>
</cp:coreProperties>
</file>