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77" r:id="rId3"/>
    <p:sldId id="278" r:id="rId4"/>
    <p:sldId id="295" r:id="rId5"/>
    <p:sldId id="264" r:id="rId6"/>
    <p:sldId id="265" r:id="rId7"/>
    <p:sldId id="266" r:id="rId8"/>
    <p:sldId id="267" r:id="rId9"/>
    <p:sldId id="268" r:id="rId10"/>
    <p:sldId id="269" r:id="rId11"/>
    <p:sldId id="271" r:id="rId12"/>
    <p:sldId id="270" r:id="rId13"/>
    <p:sldId id="272" r:id="rId14"/>
    <p:sldId id="273" r:id="rId15"/>
    <p:sldId id="276" r:id="rId16"/>
    <p:sldId id="274" r:id="rId17"/>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2083" y="53"/>
      </p:cViewPr>
      <p:guideLst>
        <p:guide orient="horz" pos="2880"/>
        <p:guide pos="2160"/>
      </p:guideLst>
    </p:cSldViewPr>
  </p:slideViewPr>
  <p:notesTextViewPr>
    <p:cViewPr>
      <p:scale>
        <a:sx n="1" d="1"/>
        <a:sy n="1" d="1"/>
      </p:scale>
      <p:origin x="0" y="0"/>
    </p:cViewPr>
  </p:notesTextViewPr>
  <p:sorterViewPr>
    <p:cViewPr>
      <p:scale>
        <a:sx n="180" d="100"/>
        <a:sy n="180" d="100"/>
      </p:scale>
      <p:origin x="0" y="20028"/>
    </p:cViewPr>
  </p:sorterViewPr>
  <p:notesViewPr>
    <p:cSldViewPr>
      <p:cViewPr varScale="1">
        <p:scale>
          <a:sx n="85" d="100"/>
          <a:sy n="85" d="100"/>
        </p:scale>
        <p:origin x="-301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1153A5A-3BFC-457F-9997-9D1D9FA7E41F}" type="datetimeFigureOut">
              <a:rPr lang="en-US" smtClean="0"/>
              <a:t>5/11/2022</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6CE9A0A-37C0-43A9-9677-E473C8FAD686}" type="slidenum">
              <a:rPr lang="en-US" smtClean="0"/>
              <a:t>‹#›</a:t>
            </a:fld>
            <a:endParaRPr lang="en-US"/>
          </a:p>
        </p:txBody>
      </p:sp>
    </p:spTree>
    <p:extLst>
      <p:ext uri="{BB962C8B-B14F-4D97-AF65-F5344CB8AC3E}">
        <p14:creationId xmlns:p14="http://schemas.microsoft.com/office/powerpoint/2010/main" val="1935338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F7A02FA3-8D3A-4E9C-B2A4-E7204401CF8F}" type="datetimeFigureOut">
              <a:rPr lang="en-US" smtClean="0"/>
              <a:t>5/11/2022</a:t>
            </a:fld>
            <a:endParaRPr lang="en-US"/>
          </a:p>
        </p:txBody>
      </p:sp>
      <p:sp>
        <p:nvSpPr>
          <p:cNvPr id="4" name="Slide Image Placeholder 3"/>
          <p:cNvSpPr>
            <a:spLocks noGrp="1" noRot="1" noChangeAspect="1"/>
          </p:cNvSpPr>
          <p:nvPr>
            <p:ph type="sldImg" idx="2"/>
          </p:nvPr>
        </p:nvSpPr>
        <p:spPr>
          <a:xfrm>
            <a:off x="2201863" y="698500"/>
            <a:ext cx="2619375"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F5552475-7D8A-47F6-A7E2-0D381986F8FA}" type="slidenum">
              <a:rPr lang="en-US" smtClean="0"/>
              <a:t>‹#›</a:t>
            </a:fld>
            <a:endParaRPr lang="en-US"/>
          </a:p>
        </p:txBody>
      </p:sp>
    </p:spTree>
    <p:extLst>
      <p:ext uri="{BB962C8B-B14F-4D97-AF65-F5344CB8AC3E}">
        <p14:creationId xmlns:p14="http://schemas.microsoft.com/office/powerpoint/2010/main" val="37891973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552475-7D8A-47F6-A7E2-0D381986F8FA}" type="slidenum">
              <a:rPr lang="en-US" smtClean="0"/>
              <a:t>3</a:t>
            </a:fld>
            <a:endParaRPr lang="en-US"/>
          </a:p>
        </p:txBody>
      </p:sp>
    </p:spTree>
    <p:extLst>
      <p:ext uri="{BB962C8B-B14F-4D97-AF65-F5344CB8AC3E}">
        <p14:creationId xmlns:p14="http://schemas.microsoft.com/office/powerpoint/2010/main" val="3918445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1A0171-DE0F-452E-B88A-598FE0AB19D4}"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719370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E433E5-B6FC-445B-8C23-3F27ED031B50}"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59059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DC93E-0107-4B0C-8231-162022D0B497}"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055755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3C6E6F-6AE3-4DDB-AA2D-EA7D3C50C328}"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257800" y="8839200"/>
            <a:ext cx="1600200" cy="304800"/>
          </a:xfrm>
        </p:spPr>
        <p:txBody>
          <a:bodyPr/>
          <a:lstStyle>
            <a:lvl1pPr>
              <a:defRPr sz="2000"/>
            </a:lvl1pPr>
          </a:lstStyle>
          <a:p>
            <a:fld id="{1CF1D55B-9CEF-4715-BA89-9FB3AA34CC67}" type="slidenum">
              <a:rPr lang="en-US" smtClean="0"/>
              <a:pPr/>
              <a:t>‹#›</a:t>
            </a:fld>
            <a:endParaRPr lang="en-US" dirty="0"/>
          </a:p>
        </p:txBody>
      </p:sp>
    </p:spTree>
    <p:extLst>
      <p:ext uri="{BB962C8B-B14F-4D97-AF65-F5344CB8AC3E}">
        <p14:creationId xmlns:p14="http://schemas.microsoft.com/office/powerpoint/2010/main" val="2682670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328000-759B-4BA7-90D8-EE817B4B7857}"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36810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536AE7-6AF3-4B5E-A16E-B28DED329A8E}"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70534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3B7825-3776-48ED-BDE0-AE8783B17E2E}" type="datetime1">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62294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B8108E-79B6-4E4E-AD14-4226ADD407A3}" type="datetime1">
              <a:rPr lang="en-US" smtClean="0"/>
              <a:t>5/11/2022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40534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B2AD3-7FA1-4FA1-B070-FA2FBA06886F}" type="datetime1">
              <a:rPr lang="en-US" smtClean="0"/>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4202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46309-D543-4E17-AA2F-B49066E0C452}"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4404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117222-885F-44D0-ACBB-4ACA3FC1716C}"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21985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4560202-BC99-4A87-B7E2-94E574351D90}" type="datetime1">
              <a:rPr lang="en-US" smtClean="0"/>
              <a:t>5/11/2022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CF1D55B-9CEF-4715-BA89-9FB3AA34CC67}" type="slidenum">
              <a:rPr lang="en-US" smtClean="0"/>
              <a:t>‹#›</a:t>
            </a:fld>
            <a:endParaRPr lang="en-US"/>
          </a:p>
        </p:txBody>
      </p:sp>
    </p:spTree>
    <p:extLst>
      <p:ext uri="{BB962C8B-B14F-4D97-AF65-F5344CB8AC3E}">
        <p14:creationId xmlns:p14="http://schemas.microsoft.com/office/powerpoint/2010/main" val="234776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xtension.purdue.edu/extbusiness/stories/PB1754.pdf" TargetMode="External"/><Relationship Id="rId2" Type="http://schemas.openxmlformats.org/officeDocument/2006/relationships/hyperlink" Target="http://www.tourism.umn.edu/prod/groups/cfans/@pub/@cfans/@tourism/documents/article/cfans_article_123319.pdf" TargetMode="External"/><Relationship Id="rId1" Type="http://schemas.openxmlformats.org/officeDocument/2006/relationships/slideLayout" Target="../slideLayouts/slideLayout2.xml"/><Relationship Id="rId6" Type="http://schemas.openxmlformats.org/officeDocument/2006/relationships/hyperlink" Target="http://safeagritourism.com/" TargetMode="External"/><Relationship Id="rId5" Type="http://schemas.openxmlformats.org/officeDocument/2006/relationships/hyperlink" Target="http://ohioagmanager.osu.edu/legal-issues/legal-liability-issues-for-pick-your-own-operators/" TargetMode="External"/><Relationship Id="rId4" Type="http://schemas.openxmlformats.org/officeDocument/2006/relationships/hyperlink" Target="https://pubs.wsu.edu/ItemDetail.aspx?ProductID=1397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osu.edu/directmarket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4354"/>
            <a:ext cx="6858000" cy="2739211"/>
          </a:xfrm>
          <a:prstGeom prst="rect">
            <a:avLst/>
          </a:prstGeom>
        </p:spPr>
        <p:txBody>
          <a:bodyPr wrap="square">
            <a:spAutoFit/>
          </a:bodyPr>
          <a:lstStyle/>
          <a:p>
            <a:pPr algn="ctr"/>
            <a:r>
              <a:rPr lang="en-US" sz="5400" b="1" dirty="0">
                <a:solidFill>
                  <a:srgbClr val="C00000"/>
                </a:solidFill>
              </a:rPr>
              <a:t>Emergency procedures</a:t>
            </a:r>
          </a:p>
          <a:p>
            <a:pPr algn="ctr"/>
            <a:r>
              <a:rPr lang="en-US" sz="2800" b="1" dirty="0"/>
              <a:t>and safety information for agritourism </a:t>
            </a:r>
          </a:p>
          <a:p>
            <a:pPr algn="ctr"/>
            <a:r>
              <a:rPr lang="en-US" sz="2800" b="1" dirty="0"/>
              <a:t>and related outdoor events</a:t>
            </a:r>
          </a:p>
          <a:p>
            <a:pPr algn="ctr"/>
            <a:endParaRPr lang="en-US" sz="1400" dirty="0"/>
          </a:p>
          <a:p>
            <a:pPr algn="ctr"/>
            <a:r>
              <a:rPr lang="en-US" sz="1400" dirty="0"/>
              <a:t>With applications to pick your own to large agritourism operations, fairs, festivals and other events as they plan for emergencies  when customers and crowds are present.</a:t>
            </a:r>
          </a:p>
          <a:p>
            <a:pPr algn="ctr"/>
            <a:endParaRPr lang="en-US" sz="2000" b="1" dirty="0"/>
          </a:p>
        </p:txBody>
      </p:sp>
      <p:sp>
        <p:nvSpPr>
          <p:cNvPr id="5" name="Title 4"/>
          <p:cNvSpPr>
            <a:spLocks noGrp="1"/>
          </p:cNvSpPr>
          <p:nvPr>
            <p:ph type="ctrTitle"/>
          </p:nvPr>
        </p:nvSpPr>
        <p:spPr>
          <a:xfrm>
            <a:off x="46275" y="1492532"/>
            <a:ext cx="6753726" cy="1631667"/>
          </a:xfrm>
          <a:ln>
            <a:solidFill>
              <a:schemeClr val="tx1"/>
            </a:solidFill>
          </a:ln>
        </p:spPr>
        <p:txBody>
          <a:bodyPr>
            <a:normAutofit/>
          </a:bodyPr>
          <a:lstStyle/>
          <a:p>
            <a:r>
              <a:rPr lang="en-US" sz="1800" dirty="0"/>
              <a:t>  </a:t>
            </a:r>
          </a:p>
        </p:txBody>
      </p:sp>
      <p:pic>
        <p:nvPicPr>
          <p:cNvPr id="6" name="Picture 22" descr="http://cfaes.osu.edu/commtech/sites/d6-ct.web/files/logos/Horiz/JPEG/OSU-FAES-HorizK-RGBH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6713" y="7396778"/>
            <a:ext cx="2410114" cy="43461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itle 4"/>
          <p:cNvSpPr txBox="1">
            <a:spLocks/>
          </p:cNvSpPr>
          <p:nvPr/>
        </p:nvSpPr>
        <p:spPr>
          <a:xfrm>
            <a:off x="41032" y="7051431"/>
            <a:ext cx="6852138" cy="1101969"/>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300" dirty="0"/>
              <a:t>This information provided by:</a:t>
            </a:r>
          </a:p>
          <a:p>
            <a:endParaRPr lang="en-US" sz="1400" dirty="0"/>
          </a:p>
          <a:p>
            <a:endParaRPr lang="en-US" sz="1400" dirty="0"/>
          </a:p>
          <a:p>
            <a:endParaRPr lang="en-US" sz="400" dirty="0"/>
          </a:p>
          <a:p>
            <a:endParaRPr lang="en-US" sz="400" dirty="0"/>
          </a:p>
          <a:p>
            <a:r>
              <a:rPr lang="en-US" sz="1200" dirty="0"/>
              <a:t>Funding for developing this project was provided by the National Institute of Food &amp; Agriculture</a:t>
            </a:r>
          </a:p>
        </p:txBody>
      </p:sp>
      <p:sp>
        <p:nvSpPr>
          <p:cNvPr id="2" name="Rectangle 1"/>
          <p:cNvSpPr/>
          <p:nvPr/>
        </p:nvSpPr>
        <p:spPr>
          <a:xfrm>
            <a:off x="-5862" y="877466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Title 4"/>
          <p:cNvSpPr txBox="1">
            <a:spLocks/>
          </p:cNvSpPr>
          <p:nvPr/>
        </p:nvSpPr>
        <p:spPr>
          <a:xfrm>
            <a:off x="11723" y="8216277"/>
            <a:ext cx="6852138" cy="558391"/>
          </a:xfrm>
          <a:prstGeom prst="rect">
            <a:avLst/>
          </a:prstGeom>
          <a:ln>
            <a:noFill/>
          </a:ln>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00" dirty="0">
                <a:solidFill>
                  <a:srgbClr val="C00000"/>
                </a:solidFill>
              </a:rPr>
              <a:t>Disclaimer: </a:t>
            </a:r>
            <a:r>
              <a:rPr lang="en-US" sz="1000" dirty="0"/>
              <a:t>The information provided in this bulletin is for informational purposes only and not for the purpose of providing legal advice. You should contact your attorney to obtain advice with respect to any particular issue or problem.  Use of and access to this bulletin does not create an attorney-client relationship. The scenarios shared in this bulletin are derived from case studies of actual farms, and not from legal opinions.</a:t>
            </a:r>
          </a:p>
        </p:txBody>
      </p:sp>
      <p:sp>
        <p:nvSpPr>
          <p:cNvPr id="10" name="Title 4"/>
          <p:cNvSpPr txBox="1">
            <a:spLocks/>
          </p:cNvSpPr>
          <p:nvPr/>
        </p:nvSpPr>
        <p:spPr>
          <a:xfrm>
            <a:off x="5862" y="2667000"/>
            <a:ext cx="6775938" cy="457200"/>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100" dirty="0"/>
          </a:p>
        </p:txBody>
      </p:sp>
      <p:cxnSp>
        <p:nvCxnSpPr>
          <p:cNvPr id="11" name="Straight Connector 10"/>
          <p:cNvCxnSpPr/>
          <p:nvPr/>
        </p:nvCxnSpPr>
        <p:spPr>
          <a:xfrm>
            <a:off x="0" y="7370703"/>
            <a:ext cx="6858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16" name="Rectangle 15"/>
          <p:cNvSpPr/>
          <p:nvPr/>
        </p:nvSpPr>
        <p:spPr>
          <a:xfrm>
            <a:off x="-5862" y="4800600"/>
            <a:ext cx="6858000" cy="646331"/>
          </a:xfrm>
          <a:prstGeom prst="rect">
            <a:avLst/>
          </a:prstGeom>
        </p:spPr>
        <p:txBody>
          <a:bodyPr wrap="square">
            <a:spAutoFit/>
          </a:bodyPr>
          <a:lstStyle/>
          <a:p>
            <a:pPr algn="ctr"/>
            <a:r>
              <a:rPr lang="en-US" sz="3600" b="1" dirty="0">
                <a:solidFill>
                  <a:srgbClr val="C00000"/>
                </a:solidFill>
              </a:rPr>
              <a:t>Workbook</a:t>
            </a:r>
            <a:endParaRPr lang="en-US" sz="1400" b="1" dirty="0"/>
          </a:p>
        </p:txBody>
      </p:sp>
      <p:sp>
        <p:nvSpPr>
          <p:cNvPr id="17" name="Slide Number Placeholder 16"/>
          <p:cNvSpPr>
            <a:spLocks noGrp="1"/>
          </p:cNvSpPr>
          <p:nvPr>
            <p:ph type="sldNum" sz="quarter" idx="12"/>
          </p:nvPr>
        </p:nvSpPr>
        <p:spPr/>
        <p:txBody>
          <a:bodyPr/>
          <a:lstStyle/>
          <a:p>
            <a:fld id="{1CF1D55B-9CEF-4715-BA89-9FB3AA34CC67}" type="slidenum">
              <a:rPr lang="en-US" smtClean="0"/>
              <a:t>1</a:t>
            </a:fld>
            <a:endParaRPr lang="en-US"/>
          </a:p>
        </p:txBody>
      </p:sp>
    </p:spTree>
    <p:extLst>
      <p:ext uri="{BB962C8B-B14F-4D97-AF65-F5344CB8AC3E}">
        <p14:creationId xmlns:p14="http://schemas.microsoft.com/office/powerpoint/2010/main" val="3553380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905000"/>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2274332"/>
            <a:ext cx="3081867" cy="4401205"/>
          </a:xfrm>
          <a:prstGeom prst="rect">
            <a:avLst/>
          </a:prstGeom>
        </p:spPr>
        <p:txBody>
          <a:bodyPr wrap="square">
            <a:spAutoFit/>
          </a:bodyPr>
          <a:lstStyle/>
          <a:p>
            <a:pPr marL="176213" indent="-176213">
              <a:buFont typeface="Arial" pitchFamily="34" charset="0"/>
              <a:buChar char="•"/>
            </a:pPr>
            <a:r>
              <a:rPr lang="en-US" sz="1400" dirty="0"/>
              <a:t>Who can direct traffic off-property?  (What are legal obligations?)</a:t>
            </a:r>
          </a:p>
          <a:p>
            <a:pPr marL="176213" indent="-176213">
              <a:buFont typeface="Arial" pitchFamily="34" charset="0"/>
              <a:buChar char="•"/>
            </a:pPr>
            <a:r>
              <a:rPr lang="en-US" sz="1400" dirty="0"/>
              <a:t>Have you prepared and given a map to local fire and rescue for easy access to farm areas?</a:t>
            </a:r>
          </a:p>
          <a:p>
            <a:pPr marL="176213" indent="-176213">
              <a:buFont typeface="Arial" pitchFamily="34" charset="0"/>
              <a:buChar char="•"/>
            </a:pPr>
            <a:r>
              <a:rPr lang="en-US" sz="1400" dirty="0"/>
              <a:t>If access blockage occurs, do you need additional signage for large crowds?</a:t>
            </a:r>
          </a:p>
          <a:p>
            <a:pPr marL="176213" indent="-176213">
              <a:buFont typeface="Arial" pitchFamily="34" charset="0"/>
              <a:buChar char="•"/>
            </a:pPr>
            <a:r>
              <a:rPr lang="en-US" sz="1400" dirty="0"/>
              <a:t>Are employees provided  reflective or other appropriate gear for directing traffic on premise?</a:t>
            </a:r>
          </a:p>
          <a:p>
            <a:pPr marL="176213" indent="-176213">
              <a:buFont typeface="Arial" pitchFamily="34" charset="0"/>
              <a:buChar char="•"/>
            </a:pPr>
            <a:r>
              <a:rPr lang="en-US" sz="1400" dirty="0"/>
              <a:t>What other issues may arise from a vehicle accident?</a:t>
            </a:r>
          </a:p>
          <a:p>
            <a:pPr marL="176213" indent="-176213">
              <a:buFont typeface="Arial" pitchFamily="34" charset="0"/>
              <a:buChar char="•"/>
            </a:pPr>
            <a:r>
              <a:rPr lang="en-US" sz="1400" dirty="0"/>
              <a:t>How do you deal with vehicles stuck in the mud or off road?</a:t>
            </a:r>
          </a:p>
          <a:p>
            <a:pPr marL="176213" indent="-176213">
              <a:buFont typeface="Arial" pitchFamily="34" charset="0"/>
              <a:buChar char="•"/>
            </a:pPr>
            <a:endParaRPr lang="en-US" sz="1400" dirty="0"/>
          </a:p>
          <a:p>
            <a:pPr marL="176213" indent="-176213">
              <a:buFont typeface="Arial" pitchFamily="34" charset="0"/>
              <a:buChar char="•"/>
            </a:pPr>
            <a:endParaRPr lang="en-US" sz="1400" dirty="0"/>
          </a:p>
          <a:p>
            <a:pPr marL="176213" indent="-176213">
              <a:buFont typeface="Arial" pitchFamily="34" charset="0"/>
              <a:buChar char="•"/>
            </a:pPr>
            <a:r>
              <a:rPr lang="en-US" sz="1400" dirty="0"/>
              <a:t>Your specific procedures should be reviewed by the local police with jurisdiction at your location</a:t>
            </a:r>
          </a:p>
        </p:txBody>
      </p:sp>
      <p:sp>
        <p:nvSpPr>
          <p:cNvPr id="9" name="Rectangle 8"/>
          <p:cNvSpPr/>
          <p:nvPr/>
        </p:nvSpPr>
        <p:spPr>
          <a:xfrm>
            <a:off x="3429000" y="881839"/>
            <a:ext cx="3429000" cy="5693866"/>
          </a:xfrm>
          <a:prstGeom prst="rect">
            <a:avLst/>
          </a:prstGeom>
        </p:spPr>
        <p:txBody>
          <a:bodyPr wrap="square">
            <a:spAutoFit/>
          </a:bodyPr>
          <a:lstStyle/>
          <a:p>
            <a:r>
              <a:rPr lang="en-US" sz="1400" dirty="0"/>
              <a:t>ON PROPERTY</a:t>
            </a:r>
          </a:p>
          <a:p>
            <a:pPr marL="342900" indent="-342900">
              <a:buFont typeface="+mj-lt"/>
              <a:buAutoNum type="arabicPeriod"/>
            </a:pPr>
            <a:r>
              <a:rPr lang="en-US" sz="1400" dirty="0"/>
              <a:t>Determine if someone is injured.</a:t>
            </a:r>
          </a:p>
          <a:p>
            <a:pPr marL="342900" indent="-342900">
              <a:buFont typeface="+mj-lt"/>
              <a:buAutoNum type="arabicPeriod"/>
            </a:pPr>
            <a:r>
              <a:rPr lang="en-US" sz="1400" b="1" dirty="0"/>
              <a:t>If someone is injured, refer to medical emergencies.</a:t>
            </a:r>
          </a:p>
          <a:p>
            <a:pPr marL="342900" indent="-342900">
              <a:buFont typeface="+mj-lt"/>
              <a:buAutoNum type="arabicPeriod"/>
            </a:pPr>
            <a:r>
              <a:rPr lang="en-US" sz="1400" dirty="0"/>
              <a:t>If no injuries, clear area of guests. Call police to report.  Give location.  Stay on the line.</a:t>
            </a:r>
          </a:p>
          <a:p>
            <a:pPr marL="342900" indent="-342900">
              <a:buFont typeface="+mj-lt"/>
              <a:buAutoNum type="arabicPeriod"/>
            </a:pPr>
            <a:r>
              <a:rPr lang="en-US" sz="1400" dirty="0"/>
              <a:t>Work with officials to mitigate risk to emergency responders. Do not take on the roles of  EMTs or police. </a:t>
            </a:r>
          </a:p>
          <a:p>
            <a:pPr defTabSz="692150"/>
            <a:endParaRPr lang="en-US" sz="1400" dirty="0"/>
          </a:p>
          <a:p>
            <a:pPr defTabSz="692150"/>
            <a:r>
              <a:rPr lang="en-US" sz="1400" dirty="0"/>
              <a:t>ON ROAD</a:t>
            </a:r>
          </a:p>
          <a:p>
            <a:pPr marL="339725" indent="-339725" defTabSz="692150">
              <a:buAutoNum type="arabicPeriod"/>
            </a:pPr>
            <a:r>
              <a:rPr lang="en-US" sz="1400" dirty="0"/>
              <a:t>Determine if someone is injured. Notify 9-1-1 of injuries.</a:t>
            </a:r>
          </a:p>
          <a:p>
            <a:pPr marL="342900" indent="-342900">
              <a:buFont typeface="+mj-lt"/>
              <a:buAutoNum type="arabicPeriod"/>
            </a:pPr>
            <a:r>
              <a:rPr lang="en-US" sz="1400" dirty="0"/>
              <a:t>Work to provide alternative entrance and egress to property if needed.</a:t>
            </a:r>
          </a:p>
          <a:p>
            <a:pPr marL="342900" indent="-342900">
              <a:buFont typeface="+mj-lt"/>
              <a:buAutoNum type="arabicPeriod"/>
            </a:pPr>
            <a:r>
              <a:rPr lang="en-US" sz="1400" dirty="0"/>
              <a:t>If no injuries, clear area of guests. Call police to report. Give location.  Stay on the line.</a:t>
            </a:r>
          </a:p>
          <a:p>
            <a:pPr marL="342900" indent="-342900">
              <a:buFont typeface="+mj-lt"/>
              <a:buAutoNum type="arabicPeriod"/>
            </a:pPr>
            <a:r>
              <a:rPr lang="en-US" sz="1400" dirty="0"/>
              <a:t>Encourage removal of vehicles from blocking road.</a:t>
            </a:r>
          </a:p>
          <a:p>
            <a:pPr marL="342900" indent="-342900">
              <a:buFont typeface="+mj-lt"/>
              <a:buAutoNum type="arabicPeriod"/>
            </a:pPr>
            <a:r>
              <a:rPr lang="en-US" sz="1400" dirty="0"/>
              <a:t>Work with officials to mitigate risk to emergency responders. Do not take on the roles of  EMTs or police. </a:t>
            </a:r>
          </a:p>
          <a:p>
            <a:pPr marL="342900" indent="-342900">
              <a:buFont typeface="+mj-lt"/>
              <a:buAutoNum type="arabicPeriod"/>
            </a:pPr>
            <a:endParaRPr lang="en-US" sz="1400" dirty="0"/>
          </a:p>
        </p:txBody>
      </p:sp>
      <p:sp>
        <p:nvSpPr>
          <p:cNvPr id="10" name="Rectangle 9"/>
          <p:cNvSpPr/>
          <p:nvPr/>
        </p:nvSpPr>
        <p:spPr>
          <a:xfrm>
            <a:off x="228600" y="902732"/>
            <a:ext cx="3200400" cy="1169551"/>
          </a:xfrm>
          <a:prstGeom prst="rect">
            <a:avLst/>
          </a:prstGeom>
        </p:spPr>
        <p:txBody>
          <a:bodyPr wrap="square">
            <a:spAutoFit/>
          </a:bodyPr>
          <a:lstStyle/>
          <a:p>
            <a:r>
              <a:rPr lang="en-US" sz="1400" dirty="0"/>
              <a:t>9-1-1</a:t>
            </a:r>
          </a:p>
          <a:p>
            <a:r>
              <a:rPr lang="en-US" sz="1400" dirty="0"/>
              <a:t>Fire </a:t>
            </a:r>
            <a:r>
              <a:rPr lang="en-US" sz="1400" dirty="0" err="1"/>
              <a:t>Dept</a:t>
            </a:r>
            <a:r>
              <a:rPr lang="en-US" sz="1400" dirty="0"/>
              <a:t>/EMTs</a:t>
            </a:r>
            <a:r>
              <a:rPr lang="en-US" sz="1400" u="sng" dirty="0"/>
              <a:t>		</a:t>
            </a:r>
          </a:p>
          <a:p>
            <a:r>
              <a:rPr lang="en-US" sz="1400" dirty="0"/>
              <a:t>Owner Cell </a:t>
            </a:r>
            <a:r>
              <a:rPr lang="en-US" sz="1400" u="sng" dirty="0"/>
              <a:t>			</a:t>
            </a:r>
          </a:p>
          <a:p>
            <a:r>
              <a:rPr lang="en-US" sz="1400" dirty="0"/>
              <a:t>Manager Cell </a:t>
            </a:r>
            <a:r>
              <a:rPr lang="en-US" sz="1400" u="sng" dirty="0"/>
              <a:t>		</a:t>
            </a:r>
            <a:endParaRPr lang="en-US" sz="1400" dirty="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2626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46416"/>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6857946"/>
            <a:ext cx="6858000" cy="369332"/>
          </a:xfrm>
          <a:prstGeom prst="rect">
            <a:avLst/>
          </a:prstGeom>
          <a:solidFill>
            <a:srgbClr val="C00000"/>
          </a:solidFill>
        </p:spPr>
        <p:txBody>
          <a:bodyPr wrap="square">
            <a:spAutoFit/>
          </a:bodyPr>
          <a:lstStyle/>
          <a:p>
            <a:pPr algn="ctr"/>
            <a:r>
              <a:rPr lang="en-US" dirty="0">
                <a:solidFill>
                  <a:schemeClr val="bg1"/>
                </a:solidFill>
              </a:rPr>
              <a:t>Traffic Accident – Main Road or on Property</a:t>
            </a:r>
          </a:p>
        </p:txBody>
      </p:sp>
      <p:sp>
        <p:nvSpPr>
          <p:cNvPr id="19" name="Rectangle 18"/>
          <p:cNvSpPr/>
          <p:nvPr/>
        </p:nvSpPr>
        <p:spPr>
          <a:xfrm>
            <a:off x="-5862" y="5498068"/>
            <a:ext cx="2266950" cy="369332"/>
          </a:xfrm>
          <a:prstGeom prst="rect">
            <a:avLst/>
          </a:prstGeom>
        </p:spPr>
        <p:txBody>
          <a:bodyPr wrap="square">
            <a:spAutoFit/>
          </a:bodyPr>
          <a:lstStyle/>
          <a:p>
            <a:r>
              <a:rPr lang="en-US" dirty="0"/>
              <a:t>Resources to review</a:t>
            </a:r>
          </a:p>
        </p:txBody>
      </p:sp>
      <p:cxnSp>
        <p:nvCxnSpPr>
          <p:cNvPr id="21" name="Straight Connector 20"/>
          <p:cNvCxnSpPr/>
          <p:nvPr/>
        </p:nvCxnSpPr>
        <p:spPr>
          <a:xfrm>
            <a:off x="-5862" y="5855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10</a:t>
            </a:fld>
            <a:endParaRPr lang="en-US"/>
          </a:p>
        </p:txBody>
      </p:sp>
    </p:spTree>
    <p:extLst>
      <p:ext uri="{BB962C8B-B14F-4D97-AF65-F5344CB8AC3E}">
        <p14:creationId xmlns:p14="http://schemas.microsoft.com/office/powerpoint/2010/main" val="3315677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799492"/>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0" y="2133655"/>
            <a:ext cx="3428999" cy="307777"/>
          </a:xfrm>
          <a:prstGeom prst="rect">
            <a:avLst/>
          </a:prstGeom>
        </p:spPr>
        <p:txBody>
          <a:bodyPr wrap="square">
            <a:spAutoFit/>
          </a:bodyPr>
          <a:lstStyle/>
          <a:p>
            <a:pPr>
              <a:defRPr/>
            </a:pPr>
            <a:endParaRPr lang="en-US" altLang="en-US" sz="1400" dirty="0">
              <a:ea typeface="ＭＳ Ｐゴシック" pitchFamily="34" charset="-128"/>
            </a:endParaRPr>
          </a:p>
        </p:txBody>
      </p:sp>
      <p:sp>
        <p:nvSpPr>
          <p:cNvPr id="9" name="Rectangle 8"/>
          <p:cNvSpPr/>
          <p:nvPr/>
        </p:nvSpPr>
        <p:spPr>
          <a:xfrm>
            <a:off x="3429000" y="881839"/>
            <a:ext cx="3429000" cy="7140416"/>
          </a:xfrm>
          <a:prstGeom prst="rect">
            <a:avLst/>
          </a:prstGeom>
        </p:spPr>
        <p:txBody>
          <a:bodyPr wrap="square">
            <a:spAutoFit/>
          </a:bodyPr>
          <a:lstStyle/>
          <a:p>
            <a:pPr marL="342900" indent="-342900">
              <a:buFont typeface="+mj-lt"/>
              <a:buAutoNum type="arabicPeriod"/>
              <a:defRPr/>
            </a:pPr>
            <a:r>
              <a:rPr lang="en-US" sz="2000" dirty="0">
                <a:ea typeface="ＭＳ Ｐゴシック" pitchFamily="34" charset="-128"/>
              </a:rPr>
              <a:t>Communicate*</a:t>
            </a:r>
          </a:p>
          <a:p>
            <a:pPr marL="342900" indent="-342900">
              <a:buFont typeface="+mj-lt"/>
              <a:buAutoNum type="arabicPeriod"/>
              <a:defRPr/>
            </a:pPr>
            <a:r>
              <a:rPr lang="en-US" sz="2000" dirty="0">
                <a:ea typeface="ＭＳ Ｐゴシック" pitchFamily="34" charset="-128"/>
              </a:rPr>
              <a:t>Search</a:t>
            </a:r>
          </a:p>
          <a:p>
            <a:pPr marL="342900" indent="-342900">
              <a:buFont typeface="+mj-lt"/>
              <a:buAutoNum type="arabicPeriod"/>
              <a:defRPr/>
            </a:pPr>
            <a:r>
              <a:rPr lang="en-US" sz="2000" dirty="0">
                <a:ea typeface="ＭＳ Ｐゴシック" pitchFamily="34" charset="-128"/>
              </a:rPr>
              <a:t>Reunite</a:t>
            </a:r>
          </a:p>
          <a:p>
            <a:pPr marL="342900" indent="-342900">
              <a:buFont typeface="+mj-lt"/>
              <a:buAutoNum type="arabicPeriod"/>
              <a:defRPr/>
            </a:pPr>
            <a:r>
              <a:rPr lang="en-US" sz="2000" dirty="0">
                <a:ea typeface="ＭＳ Ｐゴシック" pitchFamily="34" charset="-128"/>
              </a:rPr>
              <a:t>Communicate*</a:t>
            </a:r>
          </a:p>
          <a:p>
            <a:pPr>
              <a:defRPr/>
            </a:pPr>
            <a:r>
              <a:rPr lang="en-US" sz="1400" dirty="0">
                <a:ea typeface="ＭＳ Ｐゴシック" pitchFamily="34" charset="-128"/>
              </a:rPr>
              <a:t>*Communication is to all staff and  guests.</a:t>
            </a:r>
          </a:p>
          <a:p>
            <a:pPr>
              <a:defRPr/>
            </a:pPr>
            <a:r>
              <a:rPr lang="en-US" altLang="en-US" sz="1400" b="1" dirty="0">
                <a:ea typeface="ＭＳ Ｐゴシック" pitchFamily="34" charset="-128"/>
              </a:rPr>
              <a:t>The National Center for Missing and Exploited Children’s Code Adam:</a:t>
            </a:r>
          </a:p>
          <a:p>
            <a:pPr marL="176213" indent="-176213">
              <a:buFont typeface="+mj-lt"/>
              <a:buAutoNum type="arabicPeriod"/>
              <a:defRPr/>
            </a:pPr>
            <a:r>
              <a:rPr lang="en-US" altLang="en-US" sz="1400" dirty="0">
                <a:ea typeface="ＭＳ Ｐゴシック" pitchFamily="34" charset="-128"/>
              </a:rPr>
              <a:t>Obtain a detailed description of the child, including what he or she is wearing.</a:t>
            </a:r>
          </a:p>
          <a:p>
            <a:pPr marL="176213" indent="-176213">
              <a:buFont typeface="+mj-lt"/>
              <a:buAutoNum type="arabicPeriod"/>
              <a:defRPr/>
            </a:pPr>
            <a:r>
              <a:rPr lang="en-US" altLang="en-US" sz="1400" dirty="0">
                <a:ea typeface="ＭＳ Ｐゴシック" pitchFamily="34" charset="-128"/>
              </a:rPr>
              <a:t>Page "Code Adam." Describe the child's physical features and clothing.</a:t>
            </a:r>
          </a:p>
          <a:p>
            <a:pPr marL="176213" indent="-176213">
              <a:buFont typeface="+mj-lt"/>
              <a:buAutoNum type="arabicPeriod"/>
              <a:defRPr/>
            </a:pPr>
            <a:r>
              <a:rPr lang="en-US" altLang="en-US" sz="1400" dirty="0">
                <a:ea typeface="ＭＳ Ｐゴシック" pitchFamily="34" charset="-128"/>
              </a:rPr>
              <a:t>Designated employees will immediately stop working, look for the child and monitor front entrances to ensure the child does not leave the premises.</a:t>
            </a:r>
          </a:p>
          <a:p>
            <a:pPr marL="176213" indent="-176213">
              <a:buFont typeface="+mj-lt"/>
              <a:buAutoNum type="arabicPeriod"/>
              <a:defRPr/>
            </a:pPr>
            <a:r>
              <a:rPr lang="en-US" altLang="en-US" sz="1400" dirty="0">
                <a:ea typeface="ＭＳ Ｐゴシック" pitchFamily="34" charset="-128"/>
              </a:rPr>
              <a:t>Call law enforcement if the child is not found within 10 minutes.</a:t>
            </a:r>
          </a:p>
          <a:p>
            <a:pPr marL="176213" indent="-176213">
              <a:buFont typeface="+mj-lt"/>
              <a:buAutoNum type="arabicPeriod"/>
              <a:defRPr/>
            </a:pPr>
            <a:r>
              <a:rPr lang="en-US" altLang="en-US" sz="1400" dirty="0">
                <a:ea typeface="ＭＳ Ｐゴシック" pitchFamily="34" charset="-128"/>
              </a:rPr>
              <a:t>If the child is found and appears to have been lost and unharmed, reunite the child with the searching family member.</a:t>
            </a:r>
          </a:p>
          <a:p>
            <a:pPr marL="176213" indent="-176213">
              <a:buFont typeface="+mj-lt"/>
              <a:buAutoNum type="arabicPeriod"/>
              <a:defRPr/>
            </a:pPr>
            <a:r>
              <a:rPr lang="en-US" altLang="en-US" sz="1400" dirty="0">
                <a:ea typeface="ＭＳ Ｐゴシック" pitchFamily="34" charset="-128"/>
              </a:rPr>
              <a:t>If the child is found accompanied by someone other than a parent or legal guardian, make reasonable efforts to delay their departure without putting the child, staff or visitors at risk. Immediately notify law enforcement and give details about the person accompanying the child.</a:t>
            </a:r>
          </a:p>
          <a:p>
            <a:pPr marL="176213" indent="-176213">
              <a:buFont typeface="+mj-lt"/>
              <a:buAutoNum type="arabicPeriod"/>
              <a:defRPr/>
            </a:pPr>
            <a:r>
              <a:rPr lang="en-US" altLang="en-US" sz="1400" dirty="0">
                <a:ea typeface="ＭＳ Ｐゴシック" pitchFamily="34" charset="-128"/>
              </a:rPr>
              <a:t>Cancel the Code Adam page after the child is found or law enforcement arrives. </a:t>
            </a:r>
          </a:p>
          <a:p>
            <a:pPr>
              <a:defRPr/>
            </a:pPr>
            <a:endParaRPr lang="en-US" sz="1400" dirty="0">
              <a:ea typeface="ＭＳ Ｐゴシック" pitchFamily="34" charset="-128"/>
            </a:endParaRPr>
          </a:p>
          <a:p>
            <a:pPr>
              <a:defRPr/>
            </a:pPr>
            <a:endParaRPr lang="en-US" altLang="en-US" sz="1400" dirty="0">
              <a:ea typeface="ＭＳ Ｐゴシック" pitchFamily="34" charset="-128"/>
            </a:endParaRPr>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57156"/>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85625"/>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7631668"/>
            <a:ext cx="6858000" cy="369332"/>
          </a:xfrm>
          <a:prstGeom prst="rect">
            <a:avLst/>
          </a:prstGeom>
          <a:solidFill>
            <a:srgbClr val="C00000"/>
          </a:solidFill>
        </p:spPr>
        <p:txBody>
          <a:bodyPr wrap="square">
            <a:spAutoFit/>
          </a:bodyPr>
          <a:lstStyle/>
          <a:p>
            <a:pPr algn="ctr"/>
            <a:r>
              <a:rPr lang="en-US" dirty="0">
                <a:solidFill>
                  <a:schemeClr val="bg1"/>
                </a:solidFill>
              </a:rPr>
              <a:t>Lost Persons – Child or Adult</a:t>
            </a:r>
          </a:p>
        </p:txBody>
      </p:sp>
      <p:sp>
        <p:nvSpPr>
          <p:cNvPr id="18" name="Rectangle 17"/>
          <p:cNvSpPr/>
          <p:nvPr/>
        </p:nvSpPr>
        <p:spPr>
          <a:xfrm>
            <a:off x="-5862" y="6752492"/>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7110156"/>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28600" y="879286"/>
            <a:ext cx="3124200" cy="1169551"/>
          </a:xfrm>
          <a:prstGeom prst="rect">
            <a:avLst/>
          </a:prstGeom>
        </p:spPr>
        <p:txBody>
          <a:bodyPr wrap="square">
            <a:spAutoFit/>
          </a:bodyPr>
          <a:lstStyle/>
          <a:p>
            <a:r>
              <a:rPr lang="en-US" sz="1400" dirty="0"/>
              <a:t>Owner Cell </a:t>
            </a:r>
            <a:r>
              <a:rPr lang="en-US" sz="1400" u="sng" dirty="0"/>
              <a:t>			</a:t>
            </a:r>
          </a:p>
          <a:p>
            <a:r>
              <a:rPr lang="en-US" sz="1400" dirty="0"/>
              <a:t>Manager Cell </a:t>
            </a:r>
            <a:r>
              <a:rPr lang="en-US" sz="1400" u="sng" dirty="0"/>
              <a:t>		</a:t>
            </a:r>
          </a:p>
          <a:p>
            <a:r>
              <a:rPr lang="en-US" sz="1400" dirty="0"/>
              <a:t>9-1-1 or direct line to local police</a:t>
            </a:r>
            <a:endParaRPr lang="en-US" sz="1400" u="sng" dirty="0"/>
          </a:p>
          <a:p>
            <a:r>
              <a:rPr lang="en-US" sz="1400" u="sng" dirty="0"/>
              <a:t>			</a:t>
            </a:r>
          </a:p>
          <a:p>
            <a:endParaRPr lang="en-US" sz="1400" dirty="0"/>
          </a:p>
        </p:txBody>
      </p:sp>
      <p:sp>
        <p:nvSpPr>
          <p:cNvPr id="12" name="Rectangle 11"/>
          <p:cNvSpPr/>
          <p:nvPr/>
        </p:nvSpPr>
        <p:spPr>
          <a:xfrm>
            <a:off x="228600" y="7137141"/>
            <a:ext cx="2895600" cy="954107"/>
          </a:xfrm>
          <a:prstGeom prst="rect">
            <a:avLst/>
          </a:prstGeom>
        </p:spPr>
        <p:txBody>
          <a:bodyPr wrap="square">
            <a:spAutoFit/>
          </a:bodyPr>
          <a:lstStyle/>
          <a:p>
            <a:r>
              <a:rPr lang="en-US" sz="1400" dirty="0"/>
              <a:t>missingkids.com/</a:t>
            </a:r>
            <a:r>
              <a:rPr lang="en-US" sz="1400" dirty="0" err="1"/>
              <a:t>CodeAdam</a:t>
            </a:r>
            <a:endParaRPr lang="en-US" sz="1400" dirty="0"/>
          </a:p>
          <a:p>
            <a:endParaRPr lang="en-US" sz="1400" dirty="0"/>
          </a:p>
          <a:p>
            <a:endParaRPr lang="en-US" sz="1400" dirty="0"/>
          </a:p>
          <a:p>
            <a:endParaRPr lang="en-US" sz="1400" dirty="0"/>
          </a:p>
        </p:txBody>
      </p:sp>
      <p:sp>
        <p:nvSpPr>
          <p:cNvPr id="23" name="Rectangle 22"/>
          <p:cNvSpPr/>
          <p:nvPr/>
        </p:nvSpPr>
        <p:spPr>
          <a:xfrm>
            <a:off x="228600" y="2174741"/>
            <a:ext cx="3124200" cy="4616648"/>
          </a:xfrm>
          <a:prstGeom prst="rect">
            <a:avLst/>
          </a:prstGeom>
        </p:spPr>
        <p:txBody>
          <a:bodyPr wrap="square">
            <a:spAutoFit/>
          </a:bodyPr>
          <a:lstStyle/>
          <a:p>
            <a:pPr>
              <a:defRPr/>
            </a:pPr>
            <a:r>
              <a:rPr lang="en-US" sz="1400" dirty="0">
                <a:ea typeface="ＭＳ Ｐゴシック" pitchFamily="34" charset="-128"/>
              </a:rPr>
              <a:t>Other details:</a:t>
            </a:r>
          </a:p>
          <a:p>
            <a:pPr marL="234950" indent="-234950">
              <a:buFont typeface="+mj-lt"/>
              <a:buAutoNum type="arabicPeriod"/>
              <a:defRPr/>
            </a:pPr>
            <a:r>
              <a:rPr lang="en-US" sz="1400" dirty="0">
                <a:ea typeface="ＭＳ Ｐゴシック" pitchFamily="34" charset="-128"/>
              </a:rPr>
              <a:t>Prepare staff by reviewing procedures. </a:t>
            </a:r>
          </a:p>
          <a:p>
            <a:pPr marL="234950" indent="-234950">
              <a:buFont typeface="+mj-lt"/>
              <a:buAutoNum type="arabicPeriod"/>
              <a:defRPr/>
            </a:pPr>
            <a:r>
              <a:rPr lang="en-US" sz="1400" dirty="0">
                <a:ea typeface="ＭＳ Ｐゴシック" pitchFamily="34" charset="-128"/>
              </a:rPr>
              <a:t>Do a drill for staff.</a:t>
            </a:r>
          </a:p>
          <a:p>
            <a:pPr marL="234950" indent="-234950">
              <a:buFont typeface="+mj-lt"/>
              <a:buAutoNum type="arabicPeriod"/>
              <a:defRPr/>
            </a:pPr>
            <a:r>
              <a:rPr lang="en-US" sz="1400" dirty="0">
                <a:ea typeface="ＭＳ Ｐゴシック" pitchFamily="34" charset="-128"/>
              </a:rPr>
              <a:t>Possibly ID children and others at risk of being separated from their group at farm by giving a wristband. Ask caregiver/parent to write their cell phone number on wristband, and a backup cell phone of another group leader/parent.</a:t>
            </a:r>
          </a:p>
          <a:p>
            <a:pPr marL="234950" indent="-234950">
              <a:buFont typeface="+mj-lt"/>
              <a:buAutoNum type="arabicPeriod"/>
              <a:defRPr/>
            </a:pPr>
            <a:r>
              <a:rPr lang="en-US" sz="1400" dirty="0">
                <a:ea typeface="ＭＳ Ｐゴシック" pitchFamily="34" charset="-128"/>
              </a:rPr>
              <a:t>Outline the procedures for communicating with all guests at your facility. Is their an intercom? Does a bell ring?  Are all employees sent a text? (Can this be done rapidly?)</a:t>
            </a:r>
          </a:p>
          <a:p>
            <a:pPr marL="234950" indent="-234950">
              <a:buFont typeface="+mj-lt"/>
              <a:buAutoNum type="arabicPeriod"/>
              <a:defRPr/>
            </a:pPr>
            <a:r>
              <a:rPr lang="en-US" altLang="en-US" sz="1400" dirty="0">
                <a:ea typeface="ＭＳ Ｐゴシック" pitchFamily="34" charset="-128"/>
              </a:rPr>
              <a:t>Consider </a:t>
            </a:r>
            <a:r>
              <a:rPr lang="en-US" sz="1400" dirty="0">
                <a:ea typeface="ＭＳ Ｐゴシック" pitchFamily="34" charset="-128"/>
              </a:rPr>
              <a:t>Code Adam Procedures from the National Center for Missing and Exploited Children.  Website has more details you may consider.</a:t>
            </a:r>
            <a:endParaRPr lang="en-US" altLang="en-US" sz="1400" dirty="0">
              <a:ea typeface="ＭＳ Ｐゴシック" pitchFamily="34" charset="-128"/>
            </a:endParaRPr>
          </a:p>
        </p:txBody>
      </p:sp>
      <p:sp>
        <p:nvSpPr>
          <p:cNvPr id="22" name="TextBox 21"/>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11</a:t>
            </a:fld>
            <a:endParaRPr lang="en-US"/>
          </a:p>
        </p:txBody>
      </p:sp>
    </p:spTree>
    <p:extLst>
      <p:ext uri="{BB962C8B-B14F-4D97-AF65-F5344CB8AC3E}">
        <p14:creationId xmlns:p14="http://schemas.microsoft.com/office/powerpoint/2010/main" val="3315677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764323"/>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0" y="2069179"/>
            <a:ext cx="3429000" cy="4616648"/>
          </a:xfrm>
          <a:prstGeom prst="rect">
            <a:avLst/>
          </a:prstGeom>
        </p:spPr>
        <p:txBody>
          <a:bodyPr wrap="square">
            <a:spAutoFit/>
          </a:bodyPr>
          <a:lstStyle/>
          <a:p>
            <a:r>
              <a:rPr lang="en-US" sz="1400" dirty="0"/>
              <a:t>Consider customer complaint procedure*</a:t>
            </a:r>
          </a:p>
          <a:p>
            <a:pPr marL="176213" indent="-176213">
              <a:buFont typeface="+mj-lt"/>
              <a:buAutoNum type="arabicPeriod"/>
            </a:pPr>
            <a:r>
              <a:rPr lang="en-US" sz="1400" dirty="0"/>
              <a:t>Provide customers with opportunity to complain. (Have designated person to handle complaints).</a:t>
            </a:r>
          </a:p>
          <a:p>
            <a:pPr marL="176213" indent="-176213">
              <a:buFont typeface="+mj-lt"/>
              <a:buAutoNum type="arabicPeriod"/>
            </a:pPr>
            <a:r>
              <a:rPr lang="en-US" sz="1400" dirty="0"/>
              <a:t>Give customers full &amp; undivided attention.</a:t>
            </a:r>
          </a:p>
          <a:p>
            <a:pPr marL="176213" indent="-176213">
              <a:buFont typeface="+mj-lt"/>
              <a:buAutoNum type="arabicPeriod"/>
            </a:pPr>
            <a:r>
              <a:rPr lang="en-US" sz="1400" dirty="0"/>
              <a:t>Listen completely. Paraphrase what person is saying so they know you are listening.</a:t>
            </a:r>
          </a:p>
          <a:p>
            <a:pPr marL="176213" indent="-176213">
              <a:buFont typeface="+mj-lt"/>
              <a:buAutoNum type="arabicPeriod"/>
            </a:pPr>
            <a:r>
              <a:rPr lang="en-US" sz="1400" dirty="0"/>
              <a:t>Ask key question: “what else?” Agree that a problem exists; never disagree or argue.</a:t>
            </a:r>
          </a:p>
          <a:p>
            <a:pPr marL="176213" indent="-176213">
              <a:buFont typeface="+mj-lt"/>
              <a:buAutoNum type="arabicPeriod"/>
            </a:pPr>
            <a:r>
              <a:rPr lang="en-US" sz="1400" dirty="0"/>
              <a:t>Apologize if necessary. Explain rules</a:t>
            </a:r>
          </a:p>
          <a:p>
            <a:pPr marL="176213" indent="-176213">
              <a:buFont typeface="+mj-lt"/>
              <a:buAutoNum type="arabicPeriod"/>
            </a:pPr>
            <a:r>
              <a:rPr lang="en-US" sz="1400" dirty="0"/>
              <a:t>Resolve the complaint or conflict . (Ask again: "what else?") </a:t>
            </a:r>
          </a:p>
          <a:p>
            <a:pPr marL="176213" indent="-176213">
              <a:buFont typeface="+mj-lt"/>
              <a:buAutoNum type="arabicPeriod"/>
            </a:pPr>
            <a:r>
              <a:rPr lang="en-US" sz="1400" dirty="0"/>
              <a:t>Thank the customer for bringing the complaint to your attention.</a:t>
            </a:r>
          </a:p>
          <a:p>
            <a:r>
              <a:rPr lang="en-US" sz="1400" dirty="0"/>
              <a:t>As you examine these steps, determine which ones your organization does most and least effectively. Use your answers to determine where you need to improve your customer complaint procedure.</a:t>
            </a:r>
          </a:p>
          <a:p>
            <a:pPr algn="r"/>
            <a:r>
              <a:rPr lang="en-US" sz="1200" dirty="0"/>
              <a:t>*Adapted from the University of Florida</a:t>
            </a:r>
          </a:p>
        </p:txBody>
      </p:sp>
      <p:sp>
        <p:nvSpPr>
          <p:cNvPr id="9" name="Rectangle 8"/>
          <p:cNvSpPr/>
          <p:nvPr/>
        </p:nvSpPr>
        <p:spPr>
          <a:xfrm>
            <a:off x="3429000" y="881839"/>
            <a:ext cx="3429000" cy="6555641"/>
          </a:xfrm>
          <a:prstGeom prst="rect">
            <a:avLst/>
          </a:prstGeom>
        </p:spPr>
        <p:txBody>
          <a:bodyPr wrap="square">
            <a:spAutoFit/>
          </a:bodyPr>
          <a:lstStyle/>
          <a:p>
            <a:r>
              <a:rPr lang="en-US" sz="1400" dirty="0"/>
              <a:t>An incident may start as a complaint OR as farm rule violation.  Either way, anything staff can do to keep the situation from becoming a confrontation is in the best interest of everyone involved.</a:t>
            </a:r>
          </a:p>
          <a:p>
            <a:pPr marL="342900" indent="-342900">
              <a:buFont typeface="+mj-lt"/>
              <a:buAutoNum type="arabicPeriod"/>
            </a:pPr>
            <a:r>
              <a:rPr lang="en-US" sz="1400" dirty="0"/>
              <a:t>Follow customer complaint procedure. If the situation becomes more escalated, the staff member who witnesses event or has confrontation should contact the closest staff member for assistance.</a:t>
            </a:r>
          </a:p>
          <a:p>
            <a:pPr marL="342900" indent="-342900">
              <a:buFont typeface="+mj-lt"/>
              <a:buAutoNum type="arabicPeriod"/>
            </a:pPr>
            <a:r>
              <a:rPr lang="en-US" sz="1400" dirty="0"/>
              <a:t>Repeat customer complaint procedure process if appropriate.</a:t>
            </a:r>
          </a:p>
          <a:p>
            <a:pPr marL="342900" indent="-342900">
              <a:buFont typeface="+mj-lt"/>
              <a:buAutoNum type="arabicPeriod"/>
            </a:pPr>
            <a:r>
              <a:rPr lang="en-US" sz="1400" dirty="0"/>
              <a:t>If situation does not return to calm, second employee should seek additional assistance from management. </a:t>
            </a:r>
          </a:p>
          <a:p>
            <a:pPr marL="342900" indent="-342900">
              <a:buFont typeface="+mj-lt"/>
              <a:buAutoNum type="arabicPeriod"/>
            </a:pPr>
            <a:r>
              <a:rPr lang="en-US" sz="1400" dirty="0"/>
              <a:t>Management should work yet again through procedure.</a:t>
            </a:r>
          </a:p>
          <a:p>
            <a:pPr marL="342900" indent="-342900">
              <a:buFont typeface="+mj-lt"/>
              <a:buAutoNum type="arabicPeriod"/>
            </a:pPr>
            <a:r>
              <a:rPr lang="en-US" sz="1400" dirty="0"/>
              <a:t>If situation continues to escalate, the person should be asked to leave the property.</a:t>
            </a:r>
          </a:p>
          <a:p>
            <a:pPr marL="342900" indent="-342900">
              <a:buFont typeface="+mj-lt"/>
              <a:buAutoNum type="arabicPeriod"/>
            </a:pPr>
            <a:r>
              <a:rPr lang="en-US" sz="1400" dirty="0"/>
              <a:t>If situation continues to escalate, contact law enforcement.</a:t>
            </a:r>
          </a:p>
          <a:p>
            <a:r>
              <a:rPr lang="en-US" sz="1400" b="1" dirty="0"/>
              <a:t>When involving large groups:</a:t>
            </a:r>
          </a:p>
          <a:p>
            <a:pPr marL="342900" indent="-342900">
              <a:buFont typeface="+mj-lt"/>
              <a:buAutoNum type="arabicPeriod"/>
            </a:pPr>
            <a:r>
              <a:rPr lang="en-US" sz="1400" dirty="0"/>
              <a:t>Establish a way to communicate to crowds.</a:t>
            </a:r>
          </a:p>
          <a:p>
            <a:pPr marL="342900" indent="-342900">
              <a:buFont typeface="+mj-lt"/>
              <a:buAutoNum type="arabicPeriod"/>
            </a:pPr>
            <a:r>
              <a:rPr lang="en-US" sz="1400" dirty="0"/>
              <a:t>Have detailed information about when to cancel the event.</a:t>
            </a:r>
          </a:p>
          <a:p>
            <a:endParaRPr lang="en-US" sz="1400" dirty="0"/>
          </a:p>
        </p:txBody>
      </p:sp>
      <p:sp>
        <p:nvSpPr>
          <p:cNvPr id="10" name="Rectangle 9"/>
          <p:cNvSpPr/>
          <p:nvPr/>
        </p:nvSpPr>
        <p:spPr>
          <a:xfrm>
            <a:off x="228600" y="902732"/>
            <a:ext cx="3124200" cy="1169551"/>
          </a:xfrm>
          <a:prstGeom prst="rect">
            <a:avLst/>
          </a:prstGeom>
        </p:spPr>
        <p:txBody>
          <a:bodyPr wrap="square">
            <a:spAutoFit/>
          </a:bodyPr>
          <a:lstStyle/>
          <a:p>
            <a:r>
              <a:rPr lang="en-US" sz="1400" dirty="0"/>
              <a:t>Owner Cell </a:t>
            </a:r>
            <a:r>
              <a:rPr lang="en-US" sz="1400" u="sng" dirty="0"/>
              <a:t>			</a:t>
            </a:r>
          </a:p>
          <a:p>
            <a:r>
              <a:rPr lang="en-US" sz="1400" dirty="0"/>
              <a:t>Manager Cell </a:t>
            </a:r>
            <a:r>
              <a:rPr lang="en-US" sz="1400" u="sng" dirty="0"/>
              <a:t>		</a:t>
            </a:r>
          </a:p>
          <a:p>
            <a:r>
              <a:rPr lang="en-US" sz="1400" dirty="0"/>
              <a:t>9-1-1 or direct line to local police</a:t>
            </a:r>
            <a:endParaRPr lang="en-US" sz="1400" u="sng" dirty="0"/>
          </a:p>
          <a:p>
            <a:r>
              <a:rPr lang="en-US" sz="1400" u="sng" dirty="0"/>
              <a:t>			</a:t>
            </a:r>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21987"/>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600" y="987399"/>
            <a:ext cx="3587803" cy="3429000"/>
          </a:xfrm>
          <a:prstGeom prst="bentConnector3">
            <a:avLst>
              <a:gd name="adj1" fmla="val 174843"/>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7244862"/>
            <a:ext cx="6858000" cy="369332"/>
          </a:xfrm>
          <a:prstGeom prst="rect">
            <a:avLst/>
          </a:prstGeom>
          <a:solidFill>
            <a:srgbClr val="C00000"/>
          </a:solidFill>
        </p:spPr>
        <p:txBody>
          <a:bodyPr wrap="square">
            <a:spAutoFit/>
          </a:bodyPr>
          <a:lstStyle/>
          <a:p>
            <a:pPr algn="ctr"/>
            <a:r>
              <a:rPr lang="en-US" dirty="0">
                <a:solidFill>
                  <a:schemeClr val="bg1"/>
                </a:solidFill>
              </a:rPr>
              <a:t>Aggressive Guests</a:t>
            </a:r>
          </a:p>
        </p:txBody>
      </p:sp>
      <p:sp>
        <p:nvSpPr>
          <p:cNvPr id="18" name="Rectangle 17"/>
          <p:cNvSpPr/>
          <p:nvPr/>
        </p:nvSpPr>
        <p:spPr>
          <a:xfrm>
            <a:off x="-5862" y="6391225"/>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6748889"/>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76795" y="6760557"/>
            <a:ext cx="3263650" cy="523220"/>
          </a:xfrm>
          <a:prstGeom prst="rect">
            <a:avLst/>
          </a:prstGeom>
        </p:spPr>
        <p:txBody>
          <a:bodyPr wrap="none">
            <a:spAutoFit/>
          </a:bodyPr>
          <a:lstStyle/>
          <a:p>
            <a:r>
              <a:rPr lang="en-US" sz="1400" dirty="0"/>
              <a:t>edis.ifas.ufl.edu/hr005</a:t>
            </a:r>
          </a:p>
          <a:p>
            <a:r>
              <a:rPr lang="en-US" sz="1400" dirty="0"/>
              <a:t>Have law enforcement review procedures.</a:t>
            </a:r>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12</a:t>
            </a:fld>
            <a:endParaRPr lang="en-US"/>
          </a:p>
        </p:txBody>
      </p:sp>
    </p:spTree>
    <p:extLst>
      <p:ext uri="{BB962C8B-B14F-4D97-AF65-F5344CB8AC3E}">
        <p14:creationId xmlns:p14="http://schemas.microsoft.com/office/powerpoint/2010/main" val="3315677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905000"/>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152400" y="2274331"/>
            <a:ext cx="3200399" cy="4401205"/>
          </a:xfrm>
          <a:prstGeom prst="rect">
            <a:avLst/>
          </a:prstGeom>
        </p:spPr>
        <p:txBody>
          <a:bodyPr wrap="square">
            <a:spAutoFit/>
          </a:bodyPr>
          <a:lstStyle/>
          <a:p>
            <a:pPr marL="285750" indent="-285750">
              <a:buFont typeface="Arial" pitchFamily="34" charset="0"/>
              <a:buChar char="•"/>
            </a:pPr>
            <a:r>
              <a:rPr lang="en-US" sz="1400" dirty="0"/>
              <a:t>Work directly with local law enforcement to make a plan and add additional information.</a:t>
            </a:r>
          </a:p>
          <a:p>
            <a:pPr marL="742950" lvl="1" indent="-285750">
              <a:buFont typeface="Arial" pitchFamily="34" charset="0"/>
              <a:buChar char="•"/>
            </a:pPr>
            <a:r>
              <a:rPr lang="en-US" sz="1400" dirty="0"/>
              <a:t>Make the response simple (example procedures section on this page)</a:t>
            </a:r>
          </a:p>
          <a:p>
            <a:pPr marL="285750" indent="-285750">
              <a:buFont typeface="Arial" pitchFamily="34" charset="0"/>
              <a:buChar char="•"/>
            </a:pPr>
            <a:r>
              <a:rPr lang="en-US" sz="1400" dirty="0"/>
              <a:t>Consider a mock event training for employees</a:t>
            </a:r>
          </a:p>
          <a:p>
            <a:pPr marL="285750" indent="-285750">
              <a:buFont typeface="Arial" pitchFamily="34" charset="0"/>
              <a:buChar char="•"/>
            </a:pPr>
            <a:r>
              <a:rPr lang="en-US" sz="1400" dirty="0"/>
              <a:t>Employees should notify management of domestic disputes if worried about personal safety</a:t>
            </a:r>
          </a:p>
          <a:p>
            <a:pPr marL="285750" indent="-285750">
              <a:buFont typeface="Arial" pitchFamily="34" charset="0"/>
              <a:buChar char="•"/>
            </a:pPr>
            <a:r>
              <a:rPr lang="en-US" sz="1400" dirty="0"/>
              <a:t>Consider safety notification devices under counters and other locations as suggested by local law enforcement</a:t>
            </a:r>
          </a:p>
          <a:p>
            <a:pPr marL="285750" indent="-285750">
              <a:buFont typeface="Arial" pitchFamily="34" charset="0"/>
              <a:buChar char="•"/>
            </a:pPr>
            <a:r>
              <a:rPr lang="en-US" sz="1400" dirty="0">
                <a:solidFill>
                  <a:srgbClr val="FF0000"/>
                </a:solidFill>
              </a:rPr>
              <a:t>Maker sure records can be accessed from remote locations (good point but don’t really know where to put it)</a:t>
            </a:r>
          </a:p>
          <a:p>
            <a:pPr marL="285750" indent="-285750">
              <a:buFont typeface="Arial" pitchFamily="34" charset="0"/>
              <a:buChar char="•"/>
            </a:pPr>
            <a:endParaRPr lang="en-US" sz="1400" dirty="0">
              <a:solidFill>
                <a:srgbClr val="FF0000"/>
              </a:solidFill>
            </a:endParaRPr>
          </a:p>
          <a:p>
            <a:pPr marL="285750" indent="-285750">
              <a:buFont typeface="Arial" pitchFamily="34" charset="0"/>
              <a:buChar char="•"/>
            </a:pPr>
            <a:endParaRPr lang="en-US" sz="1400" dirty="0"/>
          </a:p>
        </p:txBody>
      </p:sp>
      <p:sp>
        <p:nvSpPr>
          <p:cNvPr id="9" name="Rectangle 8"/>
          <p:cNvSpPr/>
          <p:nvPr/>
        </p:nvSpPr>
        <p:spPr>
          <a:xfrm>
            <a:off x="3429000" y="881839"/>
            <a:ext cx="3429000" cy="7363554"/>
          </a:xfrm>
          <a:prstGeom prst="rect">
            <a:avLst/>
          </a:prstGeom>
        </p:spPr>
        <p:txBody>
          <a:bodyPr wrap="square">
            <a:spAutoFit/>
          </a:bodyPr>
          <a:lstStyle/>
          <a:p>
            <a:pPr marL="342900" indent="-342900">
              <a:buFont typeface="+mj-lt"/>
              <a:buAutoNum type="arabicPeriod"/>
              <a:defRPr/>
            </a:pPr>
            <a:r>
              <a:rPr lang="en-US" sz="2800" dirty="0"/>
              <a:t>Run</a:t>
            </a:r>
          </a:p>
          <a:p>
            <a:pPr marL="342900" indent="-342900">
              <a:buFont typeface="+mj-lt"/>
              <a:buAutoNum type="arabicPeriod"/>
              <a:defRPr/>
            </a:pPr>
            <a:r>
              <a:rPr lang="en-US" sz="2800" dirty="0"/>
              <a:t>Hide </a:t>
            </a:r>
          </a:p>
          <a:p>
            <a:pPr marL="342900" indent="-342900">
              <a:buFont typeface="+mj-lt"/>
              <a:buAutoNum type="arabicPeriod"/>
              <a:defRPr/>
            </a:pPr>
            <a:r>
              <a:rPr lang="en-US" sz="2800" dirty="0"/>
              <a:t>Fight/Re-group*</a:t>
            </a:r>
          </a:p>
          <a:p>
            <a:pPr lvl="1">
              <a:defRPr/>
            </a:pPr>
            <a:r>
              <a:rPr lang="en-US" dirty="0"/>
              <a:t>*Only if life in danger</a:t>
            </a:r>
          </a:p>
          <a:p>
            <a:pPr>
              <a:defRPr/>
            </a:pPr>
            <a:endParaRPr lang="en-US" sz="600" dirty="0"/>
          </a:p>
          <a:p>
            <a:pPr>
              <a:defRPr/>
            </a:pPr>
            <a:r>
              <a:rPr lang="en-US" sz="1400" b="1" dirty="0"/>
              <a:t>When law enforcement arrives:</a:t>
            </a:r>
          </a:p>
          <a:p>
            <a:pPr marL="342900" indent="-342900">
              <a:buFont typeface="+mj-lt"/>
              <a:buAutoNum type="arabicPeriod"/>
              <a:defRPr/>
            </a:pPr>
            <a:r>
              <a:rPr lang="en-US" sz="1400" dirty="0"/>
              <a:t>Remain calm</a:t>
            </a:r>
          </a:p>
          <a:p>
            <a:pPr marL="342900" indent="-342900">
              <a:buFont typeface="+mj-lt"/>
              <a:buAutoNum type="arabicPeriod"/>
              <a:defRPr/>
            </a:pPr>
            <a:r>
              <a:rPr lang="en-US" sz="1400" dirty="0"/>
              <a:t>Follow officers’ instructions</a:t>
            </a:r>
          </a:p>
          <a:p>
            <a:pPr marL="800100" lvl="1" indent="-342900">
              <a:buFont typeface="Arial" pitchFamily="34" charset="0"/>
              <a:buChar char="•"/>
              <a:defRPr/>
            </a:pPr>
            <a:r>
              <a:rPr lang="en-US" sz="1400" dirty="0"/>
              <a:t>Immediately raise hands and spread fingers. </a:t>
            </a:r>
          </a:p>
          <a:p>
            <a:pPr marL="800100" lvl="1" indent="-342900">
              <a:buFont typeface="Arial" pitchFamily="34" charset="0"/>
              <a:buChar char="•"/>
              <a:defRPr/>
            </a:pPr>
            <a:r>
              <a:rPr lang="en-US" sz="1400" dirty="0"/>
              <a:t>Keep hands visible at all times</a:t>
            </a:r>
          </a:p>
          <a:p>
            <a:pPr marL="800100" lvl="1" indent="-342900">
              <a:buFont typeface="Arial" pitchFamily="34" charset="0"/>
              <a:buChar char="•"/>
              <a:defRPr/>
            </a:pPr>
            <a:r>
              <a:rPr lang="en-US" sz="1400" dirty="0"/>
              <a:t>Avoid making quick movements toward officers such as attempting to hold on to them for safety</a:t>
            </a:r>
          </a:p>
          <a:p>
            <a:pPr marL="800100" lvl="1" indent="-342900">
              <a:buFont typeface="Arial" pitchFamily="34" charset="0"/>
              <a:buChar char="•"/>
              <a:defRPr/>
            </a:pPr>
            <a:r>
              <a:rPr lang="en-US" sz="1400" dirty="0"/>
              <a:t>Avoid pointing, screaming and/or yelling</a:t>
            </a:r>
          </a:p>
          <a:p>
            <a:pPr marL="800100" lvl="1" indent="-342900">
              <a:buFont typeface="Arial" pitchFamily="34" charset="0"/>
              <a:buChar char="•"/>
              <a:defRPr/>
            </a:pPr>
            <a:r>
              <a:rPr lang="en-US" sz="1400" dirty="0"/>
              <a:t>Do not stop to ask officers for help or direction when evacuating, just proceed in the direction from which officers are entering the premises</a:t>
            </a:r>
          </a:p>
          <a:p>
            <a:pPr>
              <a:defRPr/>
            </a:pPr>
            <a:r>
              <a:rPr lang="en-US" sz="1400" b="1" dirty="0"/>
              <a:t>Information you should provide to law enforcement or 911 operator:</a:t>
            </a:r>
          </a:p>
          <a:p>
            <a:pPr marL="342900" indent="-342900">
              <a:buFont typeface="+mj-lt"/>
              <a:buAutoNum type="arabicPeriod"/>
              <a:defRPr/>
            </a:pPr>
            <a:r>
              <a:rPr lang="en-US" sz="1400" dirty="0"/>
              <a:t>Location of the active shooter</a:t>
            </a:r>
          </a:p>
          <a:p>
            <a:pPr marL="342900" indent="-342900">
              <a:buFont typeface="+mj-lt"/>
              <a:buAutoNum type="arabicPeriod"/>
              <a:defRPr/>
            </a:pPr>
            <a:r>
              <a:rPr lang="en-US" sz="1400" dirty="0"/>
              <a:t>Number of shooters, if more than one</a:t>
            </a:r>
          </a:p>
          <a:p>
            <a:pPr marL="342900" indent="-342900">
              <a:buFont typeface="+mj-lt"/>
              <a:buAutoNum type="arabicPeriod"/>
              <a:defRPr/>
            </a:pPr>
            <a:r>
              <a:rPr lang="en-US" sz="1400" dirty="0"/>
              <a:t>Physical description of shooter/s</a:t>
            </a:r>
          </a:p>
          <a:p>
            <a:pPr marL="342900" indent="-342900">
              <a:buFont typeface="+mj-lt"/>
              <a:buAutoNum type="arabicPeriod"/>
              <a:defRPr/>
            </a:pPr>
            <a:r>
              <a:rPr lang="en-US" sz="1400" dirty="0"/>
              <a:t>Number and type of weapons held by the shooter/s</a:t>
            </a:r>
          </a:p>
          <a:p>
            <a:pPr marL="342900" indent="-342900">
              <a:buFont typeface="+mj-lt"/>
              <a:buAutoNum type="arabicPeriod"/>
              <a:defRPr/>
            </a:pPr>
            <a:r>
              <a:rPr lang="en-US" sz="1400" dirty="0"/>
              <a:t>Number of potential victims at location.</a:t>
            </a:r>
          </a:p>
        </p:txBody>
      </p:sp>
      <p:sp>
        <p:nvSpPr>
          <p:cNvPr id="10" name="Rectangle 9"/>
          <p:cNvSpPr/>
          <p:nvPr/>
        </p:nvSpPr>
        <p:spPr>
          <a:xfrm>
            <a:off x="228600" y="902732"/>
            <a:ext cx="3124200" cy="1169551"/>
          </a:xfrm>
          <a:prstGeom prst="rect">
            <a:avLst/>
          </a:prstGeom>
        </p:spPr>
        <p:txBody>
          <a:bodyPr wrap="square">
            <a:spAutoFit/>
          </a:bodyPr>
          <a:lstStyle/>
          <a:p>
            <a:r>
              <a:rPr lang="en-US" sz="1400" dirty="0"/>
              <a:t>9-1-1</a:t>
            </a:r>
          </a:p>
          <a:p>
            <a:r>
              <a:rPr lang="en-US" sz="1400" dirty="0"/>
              <a:t>Direct Line to local police/sheriff</a:t>
            </a:r>
          </a:p>
          <a:p>
            <a:r>
              <a:rPr lang="en-US" sz="1400" u="sng" dirty="0"/>
              <a:t>			</a:t>
            </a:r>
          </a:p>
          <a:p>
            <a:r>
              <a:rPr lang="en-US" sz="1400" dirty="0"/>
              <a:t>Owner Cell </a:t>
            </a:r>
            <a:r>
              <a:rPr lang="en-US" sz="1400" u="sng" dirty="0"/>
              <a:t>			</a:t>
            </a:r>
            <a:endParaRPr lang="en-US" sz="1400" dirty="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2626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95753"/>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8012723"/>
            <a:ext cx="6858000" cy="369332"/>
          </a:xfrm>
          <a:prstGeom prst="rect">
            <a:avLst/>
          </a:prstGeom>
          <a:solidFill>
            <a:srgbClr val="C00000"/>
          </a:solidFill>
        </p:spPr>
        <p:txBody>
          <a:bodyPr wrap="square">
            <a:spAutoFit/>
          </a:bodyPr>
          <a:lstStyle/>
          <a:p>
            <a:pPr algn="ctr"/>
            <a:r>
              <a:rPr lang="en-US" dirty="0">
                <a:solidFill>
                  <a:schemeClr val="bg1"/>
                </a:solidFill>
              </a:rPr>
              <a:t>Armed Intruder/Shooting</a:t>
            </a:r>
          </a:p>
        </p:txBody>
      </p:sp>
      <p:sp>
        <p:nvSpPr>
          <p:cNvPr id="18" name="Rectangle 17"/>
          <p:cNvSpPr/>
          <p:nvPr/>
        </p:nvSpPr>
        <p:spPr>
          <a:xfrm>
            <a:off x="-5862" y="6641068"/>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6998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28600" y="7060049"/>
            <a:ext cx="3124200" cy="954107"/>
          </a:xfrm>
          <a:prstGeom prst="rect">
            <a:avLst/>
          </a:prstGeom>
        </p:spPr>
        <p:txBody>
          <a:bodyPr wrap="square">
            <a:spAutoFit/>
          </a:bodyPr>
          <a:lstStyle/>
          <a:p>
            <a:r>
              <a:rPr lang="en-US" sz="1400" dirty="0"/>
              <a:t>Obtain information directly from your local law enforcement</a:t>
            </a:r>
          </a:p>
          <a:p>
            <a:r>
              <a:rPr lang="en-US" sz="1400" dirty="0"/>
              <a:t>alicetraining.com</a:t>
            </a:r>
          </a:p>
          <a:p>
            <a:r>
              <a:rPr lang="en-US" sz="1400" dirty="0"/>
              <a:t>publicsafety.osu.edu – training videos</a:t>
            </a:r>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13</a:t>
            </a:fld>
            <a:endParaRPr lang="en-US"/>
          </a:p>
        </p:txBody>
      </p:sp>
    </p:spTree>
    <p:extLst>
      <p:ext uri="{BB962C8B-B14F-4D97-AF65-F5344CB8AC3E}">
        <p14:creationId xmlns:p14="http://schemas.microsoft.com/office/powerpoint/2010/main" val="3315677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2983468"/>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3352800"/>
            <a:ext cx="3005667" cy="3108543"/>
          </a:xfrm>
          <a:prstGeom prst="rect">
            <a:avLst/>
          </a:prstGeom>
        </p:spPr>
        <p:txBody>
          <a:bodyPr wrap="square">
            <a:spAutoFit/>
          </a:bodyPr>
          <a:lstStyle/>
          <a:p>
            <a:pPr>
              <a:defRPr/>
            </a:pPr>
            <a:r>
              <a:rPr lang="en-US" sz="1400" dirty="0"/>
              <a:t>Public Relations Plan</a:t>
            </a:r>
          </a:p>
          <a:p>
            <a:pPr marL="285750" indent="-285750">
              <a:buFont typeface="Arial" pitchFamily="34" charset="0"/>
              <a:buChar char="•"/>
              <a:defRPr/>
            </a:pPr>
            <a:r>
              <a:rPr lang="en-US" sz="1400" dirty="0"/>
              <a:t>Communicate  to all (employees and press) that only a designated person will speak for the operation.</a:t>
            </a:r>
          </a:p>
          <a:p>
            <a:pPr marL="285750" indent="-285750">
              <a:buFont typeface="Arial" pitchFamily="34" charset="0"/>
              <a:buChar char="•"/>
              <a:defRPr/>
            </a:pPr>
            <a:r>
              <a:rPr lang="en-US" sz="1400" dirty="0"/>
              <a:t>Pre-plan initial responses based on the categories we’ve reviewed</a:t>
            </a:r>
          </a:p>
          <a:p>
            <a:pPr marL="742950" lvl="1" indent="-285750">
              <a:buFont typeface="Arial" pitchFamily="34" charset="0"/>
              <a:buChar char="•"/>
              <a:defRPr/>
            </a:pPr>
            <a:r>
              <a:rPr lang="en-US" sz="1400" dirty="0"/>
              <a:t>Social Media – posts by others; posts you will make</a:t>
            </a:r>
          </a:p>
          <a:p>
            <a:pPr marL="742950" lvl="1" indent="-285750">
              <a:buFont typeface="Arial" pitchFamily="34" charset="0"/>
              <a:buChar char="•"/>
              <a:defRPr/>
            </a:pPr>
            <a:r>
              <a:rPr lang="en-US" sz="1400" dirty="0"/>
              <a:t>Requests from Media</a:t>
            </a:r>
          </a:p>
          <a:p>
            <a:pPr marL="742950" lvl="1" indent="-285750">
              <a:buFont typeface="Arial" pitchFamily="34" charset="0"/>
              <a:buChar char="•"/>
              <a:defRPr/>
            </a:pPr>
            <a:r>
              <a:rPr lang="en-US" sz="1400" dirty="0"/>
              <a:t>Calls to insurance provider, attorney and related support team members</a:t>
            </a:r>
          </a:p>
          <a:p>
            <a:pPr marL="285750" indent="-285750">
              <a:buFont typeface="Arial" pitchFamily="34" charset="0"/>
              <a:buChar char="•"/>
              <a:defRPr/>
            </a:pPr>
            <a:r>
              <a:rPr lang="en-US" sz="1400" dirty="0"/>
              <a:t>Run these by your support team</a:t>
            </a:r>
          </a:p>
        </p:txBody>
      </p:sp>
      <p:sp>
        <p:nvSpPr>
          <p:cNvPr id="9" name="Rectangle 8"/>
          <p:cNvSpPr/>
          <p:nvPr/>
        </p:nvSpPr>
        <p:spPr>
          <a:xfrm>
            <a:off x="3581400" y="881839"/>
            <a:ext cx="3276600" cy="3108543"/>
          </a:xfrm>
          <a:prstGeom prst="rect">
            <a:avLst/>
          </a:prstGeom>
        </p:spPr>
        <p:txBody>
          <a:bodyPr wrap="square">
            <a:spAutoFit/>
          </a:bodyPr>
          <a:lstStyle/>
          <a:p>
            <a:pPr marL="342900" indent="-342900">
              <a:buFont typeface="+mj-lt"/>
              <a:buAutoNum type="arabicPeriod"/>
            </a:pPr>
            <a:r>
              <a:rPr lang="en-US" sz="1400" dirty="0"/>
              <a:t>Deal with emergency first.</a:t>
            </a:r>
          </a:p>
          <a:p>
            <a:pPr marL="342900" indent="-342900">
              <a:buFont typeface="+mj-lt"/>
              <a:buAutoNum type="arabicPeriod"/>
            </a:pPr>
            <a:r>
              <a:rPr lang="en-US" sz="1400" dirty="0"/>
              <a:t>Be sure to document as soon as emergency is over.</a:t>
            </a:r>
          </a:p>
          <a:p>
            <a:pPr marL="342900" indent="-342900">
              <a:buFont typeface="+mj-lt"/>
              <a:buAutoNum type="arabicPeriod"/>
            </a:pPr>
            <a:r>
              <a:rPr lang="en-US" sz="1400" dirty="0"/>
              <a:t>Revert directly to public relations plan for guidance.</a:t>
            </a:r>
          </a:p>
          <a:p>
            <a:pPr marL="342900" indent="-342900">
              <a:buFont typeface="+mj-lt"/>
              <a:buAutoNum type="arabicPeriod"/>
            </a:pPr>
            <a:r>
              <a:rPr lang="en-US" sz="1400" dirty="0"/>
              <a:t>Understand that someone will talk to the media.  Posts will be made on social media.  Be ready to respond, even if just to make a general statement, followed by a time when you will be giving more comments.</a:t>
            </a:r>
          </a:p>
          <a:p>
            <a:pPr marL="342900" indent="-342900">
              <a:buFont typeface="+mj-lt"/>
              <a:buAutoNum type="arabicPeriod"/>
            </a:pPr>
            <a:r>
              <a:rPr lang="en-US" sz="1400" dirty="0"/>
              <a:t>Seek professional assistance with plan in addition to reviewing resources.</a:t>
            </a:r>
          </a:p>
        </p:txBody>
      </p:sp>
      <p:sp>
        <p:nvSpPr>
          <p:cNvPr id="10" name="Rectangle 9"/>
          <p:cNvSpPr/>
          <p:nvPr/>
        </p:nvSpPr>
        <p:spPr>
          <a:xfrm>
            <a:off x="228599" y="902732"/>
            <a:ext cx="3047999" cy="2031325"/>
          </a:xfrm>
          <a:prstGeom prst="rect">
            <a:avLst/>
          </a:prstGeom>
        </p:spPr>
        <p:txBody>
          <a:bodyPr wrap="square">
            <a:spAutoFit/>
          </a:bodyPr>
          <a:lstStyle/>
          <a:p>
            <a:r>
              <a:rPr lang="en-US" sz="1400" u="sng" dirty="0"/>
              <a:t>																											</a:t>
            </a:r>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33411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00344"/>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8774668"/>
            <a:ext cx="6858000" cy="369332"/>
          </a:xfrm>
          <a:prstGeom prst="rect">
            <a:avLst/>
          </a:prstGeom>
          <a:solidFill>
            <a:srgbClr val="C00000"/>
          </a:solidFill>
        </p:spPr>
        <p:txBody>
          <a:bodyPr wrap="square">
            <a:spAutoFit/>
          </a:bodyPr>
          <a:lstStyle/>
          <a:p>
            <a:pPr algn="ctr"/>
            <a:r>
              <a:rPr lang="en-US" dirty="0">
                <a:solidFill>
                  <a:schemeClr val="bg1"/>
                </a:solidFill>
              </a:rPr>
              <a:t>Recover - Media, Social Media &amp; Emergency Management</a:t>
            </a:r>
          </a:p>
        </p:txBody>
      </p:sp>
      <p:sp>
        <p:nvSpPr>
          <p:cNvPr id="18" name="Rectangle 17"/>
          <p:cNvSpPr/>
          <p:nvPr/>
        </p:nvSpPr>
        <p:spPr>
          <a:xfrm>
            <a:off x="-5862" y="6641068"/>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6998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70932" y="7010400"/>
            <a:ext cx="6587068" cy="523220"/>
          </a:xfrm>
          <a:prstGeom prst="rect">
            <a:avLst/>
          </a:prstGeom>
        </p:spPr>
        <p:txBody>
          <a:bodyPr wrap="square">
            <a:spAutoFit/>
          </a:bodyPr>
          <a:lstStyle/>
          <a:p>
            <a:pPr marL="285750" indent="-285750">
              <a:buFont typeface="Arial" pitchFamily="34" charset="0"/>
              <a:buChar char="•"/>
              <a:defRPr/>
            </a:pPr>
            <a:r>
              <a:rPr lang="en-US" sz="1400" dirty="0"/>
              <a:t>http://www.redcross.org/www-files/Documents/pdf/SocialMediainDisasters.pdf </a:t>
            </a:r>
          </a:p>
          <a:p>
            <a:pPr marL="285750" indent="-285750">
              <a:buFont typeface="Arial" pitchFamily="34" charset="0"/>
              <a:buChar char="•"/>
              <a:defRPr/>
            </a:pPr>
            <a:r>
              <a:rPr lang="en-US" sz="1400" dirty="0"/>
              <a:t> </a:t>
            </a:r>
          </a:p>
        </p:txBody>
      </p:sp>
      <p:sp>
        <p:nvSpPr>
          <p:cNvPr id="3" name="Slide Number Placeholder 2"/>
          <p:cNvSpPr>
            <a:spLocks noGrp="1"/>
          </p:cNvSpPr>
          <p:nvPr>
            <p:ph type="sldNum" sz="quarter" idx="12"/>
          </p:nvPr>
        </p:nvSpPr>
        <p:spPr/>
        <p:txBody>
          <a:bodyPr/>
          <a:lstStyle/>
          <a:p>
            <a:fld id="{1CF1D55B-9CEF-4715-BA89-9FB3AA34CC67}" type="slidenum">
              <a:rPr lang="en-US" smtClean="0"/>
              <a:t>14</a:t>
            </a:fld>
            <a:endParaRPr lang="en-US"/>
          </a:p>
        </p:txBody>
      </p:sp>
    </p:spTree>
    <p:extLst>
      <p:ext uri="{BB962C8B-B14F-4D97-AF65-F5344CB8AC3E}">
        <p14:creationId xmlns:p14="http://schemas.microsoft.com/office/powerpoint/2010/main" val="3315677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2983468"/>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3352800"/>
            <a:ext cx="3005667" cy="2893100"/>
          </a:xfrm>
          <a:prstGeom prst="rect">
            <a:avLst/>
          </a:prstGeom>
        </p:spPr>
        <p:txBody>
          <a:bodyPr wrap="square">
            <a:spAutoFit/>
          </a:bodyPr>
          <a:lstStyle/>
          <a:p>
            <a:pPr marL="285750" indent="-285750">
              <a:buFont typeface="Arial" pitchFamily="34" charset="0"/>
              <a:buChar char="•"/>
              <a:defRPr/>
            </a:pPr>
            <a:r>
              <a:rPr lang="en-US" sz="1400" dirty="0"/>
              <a:t>Review Safety checklists for all operations, but most importantly the one relating to the emergency which occurred.</a:t>
            </a:r>
          </a:p>
          <a:p>
            <a:pPr marL="285750" indent="-285750">
              <a:buFont typeface="Arial" pitchFamily="34" charset="0"/>
              <a:buChar char="•"/>
              <a:defRPr/>
            </a:pPr>
            <a:endParaRPr lang="en-US" sz="1400" dirty="0"/>
          </a:p>
          <a:p>
            <a:pPr marL="285750" indent="-285750">
              <a:buFont typeface="Arial" pitchFamily="34" charset="0"/>
              <a:buChar char="•"/>
              <a:defRPr/>
            </a:pPr>
            <a:r>
              <a:rPr lang="en-US" sz="1400" dirty="0"/>
              <a:t>Emergency preparedness is a form of business management.  As you move forward in your business strategies, consider the risks and hazards that affect your business.  </a:t>
            </a:r>
          </a:p>
          <a:p>
            <a:pPr marL="285750" indent="-285750">
              <a:buFont typeface="Arial" pitchFamily="34" charset="0"/>
              <a:buChar char="•"/>
              <a:defRPr/>
            </a:pPr>
            <a:endParaRPr lang="en-US" sz="1400" dirty="0"/>
          </a:p>
          <a:p>
            <a:pPr marL="285750" indent="-285750">
              <a:buFont typeface="Arial" pitchFamily="34" charset="0"/>
              <a:buChar char="•"/>
              <a:defRPr/>
            </a:pPr>
            <a:endParaRPr lang="en-US" sz="1400" dirty="0"/>
          </a:p>
          <a:p>
            <a:pPr marL="285750" indent="-285750">
              <a:buFont typeface="Arial" pitchFamily="34" charset="0"/>
              <a:buChar char="•"/>
              <a:defRPr/>
            </a:pPr>
            <a:endParaRPr lang="en-US" sz="1400" dirty="0"/>
          </a:p>
        </p:txBody>
      </p:sp>
      <p:sp>
        <p:nvSpPr>
          <p:cNvPr id="9" name="Rectangle 8"/>
          <p:cNvSpPr/>
          <p:nvPr/>
        </p:nvSpPr>
        <p:spPr>
          <a:xfrm>
            <a:off x="3581400" y="881839"/>
            <a:ext cx="3276600" cy="2850011"/>
          </a:xfrm>
          <a:prstGeom prst="rect">
            <a:avLst/>
          </a:prstGeom>
        </p:spPr>
        <p:txBody>
          <a:bodyPr wrap="square">
            <a:spAutoFit/>
          </a:bodyPr>
          <a:lstStyle/>
          <a:p>
            <a:pPr>
              <a:spcBef>
                <a:spcPct val="20000"/>
              </a:spcBef>
              <a:buFontTx/>
              <a:buChar char="•"/>
            </a:pPr>
            <a:r>
              <a:rPr lang="en-US" sz="1400" dirty="0">
                <a:cs typeface="Arial" pitchFamily="34" charset="0"/>
              </a:rPr>
              <a:t>Revisit Plan</a:t>
            </a:r>
          </a:p>
          <a:p>
            <a:pPr>
              <a:spcBef>
                <a:spcPct val="20000"/>
              </a:spcBef>
              <a:buFontTx/>
              <a:buChar char="•"/>
            </a:pPr>
            <a:r>
              <a:rPr lang="en-US" sz="1400" dirty="0">
                <a:cs typeface="Arial" pitchFamily="34" charset="0"/>
              </a:rPr>
              <a:t>Address any holes you discovered</a:t>
            </a:r>
          </a:p>
          <a:p>
            <a:pPr>
              <a:spcBef>
                <a:spcPct val="20000"/>
              </a:spcBef>
              <a:buFontTx/>
              <a:buChar char="•"/>
            </a:pPr>
            <a:r>
              <a:rPr lang="en-US" sz="1400" dirty="0">
                <a:cs typeface="Arial" pitchFamily="34" charset="0"/>
              </a:rPr>
              <a:t>Update policies learned</a:t>
            </a:r>
          </a:p>
          <a:p>
            <a:pPr lvl="1">
              <a:spcBef>
                <a:spcPct val="20000"/>
              </a:spcBef>
              <a:buFontTx/>
              <a:buChar char="–"/>
            </a:pPr>
            <a:r>
              <a:rPr lang="en-US" sz="1400" dirty="0">
                <a:cs typeface="Arial" pitchFamily="34" charset="0"/>
              </a:rPr>
              <a:t>From EMA, Sheriff, police, attorney, etc.</a:t>
            </a:r>
          </a:p>
          <a:p>
            <a:pPr>
              <a:spcBef>
                <a:spcPct val="20000"/>
              </a:spcBef>
              <a:buFontTx/>
              <a:buChar char="•"/>
            </a:pPr>
            <a:r>
              <a:rPr lang="en-US" sz="1400" dirty="0">
                <a:cs typeface="Arial" pitchFamily="34" charset="0"/>
              </a:rPr>
              <a:t>Update</a:t>
            </a:r>
          </a:p>
          <a:p>
            <a:pPr lvl="1">
              <a:spcBef>
                <a:spcPct val="20000"/>
              </a:spcBef>
              <a:buFontTx/>
              <a:buChar char="–"/>
            </a:pPr>
            <a:r>
              <a:rPr lang="en-US" sz="1400" dirty="0">
                <a:cs typeface="Arial" pitchFamily="34" charset="0"/>
              </a:rPr>
              <a:t>Employee manuals</a:t>
            </a:r>
          </a:p>
          <a:p>
            <a:pPr lvl="1">
              <a:spcBef>
                <a:spcPct val="20000"/>
              </a:spcBef>
              <a:buFontTx/>
              <a:buChar char="–"/>
            </a:pPr>
            <a:r>
              <a:rPr lang="en-US" sz="1400" dirty="0">
                <a:cs typeface="Arial" pitchFamily="34" charset="0"/>
              </a:rPr>
              <a:t>Employee training</a:t>
            </a:r>
          </a:p>
          <a:p>
            <a:pPr lvl="1">
              <a:spcBef>
                <a:spcPct val="20000"/>
              </a:spcBef>
              <a:buFontTx/>
              <a:buChar char="–"/>
            </a:pPr>
            <a:r>
              <a:rPr lang="en-US" sz="1400" dirty="0">
                <a:cs typeface="Arial" pitchFamily="34" charset="0"/>
              </a:rPr>
              <a:t>Signage/postings</a:t>
            </a:r>
          </a:p>
          <a:p>
            <a:pPr lvl="1">
              <a:spcBef>
                <a:spcPct val="20000"/>
              </a:spcBef>
            </a:pPr>
            <a:endParaRPr lang="en-US" sz="1400" dirty="0">
              <a:cs typeface="Arial" pitchFamily="34" charset="0"/>
            </a:endParaRPr>
          </a:p>
          <a:p>
            <a:pPr>
              <a:spcBef>
                <a:spcPct val="20000"/>
              </a:spcBef>
              <a:buFontTx/>
              <a:buChar char="•"/>
            </a:pPr>
            <a:endParaRPr lang="en-US" sz="1400" dirty="0">
              <a:cs typeface="Arial" pitchFamily="34" charset="0"/>
            </a:endParaRPr>
          </a:p>
        </p:txBody>
      </p:sp>
      <p:sp>
        <p:nvSpPr>
          <p:cNvPr id="10" name="Rectangle 9"/>
          <p:cNvSpPr/>
          <p:nvPr/>
        </p:nvSpPr>
        <p:spPr>
          <a:xfrm>
            <a:off x="228599" y="902732"/>
            <a:ext cx="3047999" cy="2031325"/>
          </a:xfrm>
          <a:prstGeom prst="rect">
            <a:avLst/>
          </a:prstGeom>
        </p:spPr>
        <p:txBody>
          <a:bodyPr wrap="square">
            <a:spAutoFit/>
          </a:bodyPr>
          <a:lstStyle/>
          <a:p>
            <a:r>
              <a:rPr lang="en-US" sz="1400" u="sng" dirty="0"/>
              <a:t>																											</a:t>
            </a:r>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33411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3349599" y="987398"/>
            <a:ext cx="3587803" cy="3429000"/>
          </a:xfrm>
          <a:prstGeom prst="bentConnector3">
            <a:avLst>
              <a:gd name="adj1" fmla="val 65709"/>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8774668"/>
            <a:ext cx="6858000" cy="369332"/>
          </a:xfrm>
          <a:prstGeom prst="rect">
            <a:avLst/>
          </a:prstGeom>
          <a:solidFill>
            <a:srgbClr val="C00000"/>
          </a:solidFill>
        </p:spPr>
        <p:txBody>
          <a:bodyPr wrap="square">
            <a:spAutoFit/>
          </a:bodyPr>
          <a:lstStyle/>
          <a:p>
            <a:pPr algn="ctr"/>
            <a:r>
              <a:rPr lang="en-US" dirty="0">
                <a:solidFill>
                  <a:schemeClr val="bg1"/>
                </a:solidFill>
              </a:rPr>
              <a:t>Improve Practices</a:t>
            </a:r>
          </a:p>
        </p:txBody>
      </p:sp>
      <p:sp>
        <p:nvSpPr>
          <p:cNvPr id="16" name="Rectangle 15"/>
          <p:cNvSpPr/>
          <p:nvPr/>
        </p:nvSpPr>
        <p:spPr>
          <a:xfrm>
            <a:off x="-5862" y="6248400"/>
            <a:ext cx="2266950" cy="369332"/>
          </a:xfrm>
          <a:prstGeom prst="rect">
            <a:avLst/>
          </a:prstGeom>
        </p:spPr>
        <p:txBody>
          <a:bodyPr wrap="square">
            <a:spAutoFit/>
          </a:bodyPr>
          <a:lstStyle/>
          <a:p>
            <a:r>
              <a:rPr lang="en-US" dirty="0"/>
              <a:t>Resources to review</a:t>
            </a:r>
          </a:p>
        </p:txBody>
      </p:sp>
      <p:cxnSp>
        <p:nvCxnSpPr>
          <p:cNvPr id="17" name="Straight Connector 16"/>
          <p:cNvCxnSpPr/>
          <p:nvPr/>
        </p:nvCxnSpPr>
        <p:spPr>
          <a:xfrm>
            <a:off x="-5862" y="66060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862" y="6629400"/>
            <a:ext cx="6863862" cy="2031325"/>
          </a:xfrm>
          <a:prstGeom prst="rect">
            <a:avLst/>
          </a:prstGeom>
        </p:spPr>
        <p:txBody>
          <a:bodyPr wrap="square">
            <a:spAutoFit/>
          </a:bodyPr>
          <a:lstStyle/>
          <a:p>
            <a:pPr marL="285750" indent="-285750">
              <a:buFont typeface="Arial" pitchFamily="34" charset="0"/>
              <a:buChar char="•"/>
              <a:defRPr/>
            </a:pPr>
            <a:r>
              <a:rPr lang="en-US" sz="1400" b="1" dirty="0"/>
              <a:t>FEMA course for Tourism &amp; Hospitality</a:t>
            </a:r>
            <a:endParaRPr lang="en-US" sz="1400" dirty="0"/>
          </a:p>
          <a:p>
            <a:pPr marL="742950" lvl="1" indent="-285750">
              <a:buFont typeface="Arial" pitchFamily="34" charset="0"/>
              <a:buChar char="•"/>
              <a:defRPr/>
            </a:pPr>
            <a:r>
              <a:rPr lang="en-US" sz="1400" dirty="0"/>
              <a:t>http://training.fema.gov/EMIWeb/edu/empa.asp</a:t>
            </a:r>
          </a:p>
          <a:p>
            <a:pPr marL="285750" indent="-285750">
              <a:buFont typeface="Arial" pitchFamily="34" charset="0"/>
              <a:buChar char="•"/>
              <a:defRPr/>
            </a:pPr>
            <a:r>
              <a:rPr lang="en-US" sz="1400" b="1" dirty="0"/>
              <a:t>Safeagritourism.com</a:t>
            </a:r>
          </a:p>
          <a:p>
            <a:pPr marL="285750" indent="-285750">
              <a:buFont typeface="Arial" pitchFamily="34" charset="0"/>
              <a:buChar char="•"/>
              <a:defRPr/>
            </a:pPr>
            <a:r>
              <a:rPr lang="en-US" sz="1400" b="1" dirty="0"/>
              <a:t>Sustainable Tourism</a:t>
            </a:r>
          </a:p>
          <a:p>
            <a:pPr marL="742950" lvl="1" indent="-285750">
              <a:buFont typeface="Arial" pitchFamily="34" charset="0"/>
              <a:buChar char="•"/>
              <a:defRPr/>
            </a:pPr>
            <a:r>
              <a:rPr lang="en-US" sz="1400" dirty="0"/>
              <a:t>http://www.sustainabletourismonline.com/awms/Upload/HOMEPAGE/AICST_Risk_management.pdf</a:t>
            </a:r>
          </a:p>
          <a:p>
            <a:pPr marL="285750" indent="-285750">
              <a:buFont typeface="Arial" pitchFamily="34" charset="0"/>
              <a:buChar char="•"/>
              <a:defRPr/>
            </a:pPr>
            <a:r>
              <a:rPr lang="en-US" sz="1400" b="1" dirty="0"/>
              <a:t>Integration of Tourism into National Emergency Structures and Processes</a:t>
            </a:r>
            <a:endParaRPr lang="en-US" sz="1400" dirty="0"/>
          </a:p>
          <a:p>
            <a:pPr marL="742950" lvl="1" indent="-285750">
              <a:buFont typeface="Arial" pitchFamily="34" charset="0"/>
              <a:buChar char="•"/>
              <a:defRPr/>
            </a:pPr>
            <a:r>
              <a:rPr lang="en-US" sz="1400" dirty="0"/>
              <a:t>http://rcm.unwto.org/en/content/about-tourism-emergency-response-network-tern-0</a:t>
            </a:r>
          </a:p>
        </p:txBody>
      </p:sp>
      <p:sp>
        <p:nvSpPr>
          <p:cNvPr id="3" name="Slide Number Placeholder 2"/>
          <p:cNvSpPr>
            <a:spLocks noGrp="1"/>
          </p:cNvSpPr>
          <p:nvPr>
            <p:ph type="sldNum" sz="quarter" idx="12"/>
          </p:nvPr>
        </p:nvSpPr>
        <p:spPr/>
        <p:txBody>
          <a:bodyPr/>
          <a:lstStyle/>
          <a:p>
            <a:fld id="{1CF1D55B-9CEF-4715-BA89-9FB3AA34CC67}" type="slidenum">
              <a:rPr lang="en-US" smtClean="0"/>
              <a:t>15</a:t>
            </a:fld>
            <a:endParaRPr lang="en-US"/>
          </a:p>
        </p:txBody>
      </p:sp>
    </p:spTree>
    <p:extLst>
      <p:ext uri="{BB962C8B-B14F-4D97-AF65-F5344CB8AC3E}">
        <p14:creationId xmlns:p14="http://schemas.microsoft.com/office/powerpoint/2010/main" val="3298662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71143"/>
            <a:ext cx="6248400" cy="369332"/>
          </a:xfrm>
          <a:prstGeom prst="rect">
            <a:avLst/>
          </a:prstGeom>
        </p:spPr>
        <p:txBody>
          <a:bodyPr wrap="square">
            <a:spAutoFit/>
          </a:bodyPr>
          <a:lstStyle/>
          <a:p>
            <a:r>
              <a:rPr lang="en-US" dirty="0"/>
              <a:t>Information to know, Resources to Review and References</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cxnSp>
        <p:nvCxnSpPr>
          <p:cNvPr id="14" name="Straight Connector 13"/>
          <p:cNvCxnSpPr/>
          <p:nvPr/>
        </p:nvCxnSpPr>
        <p:spPr>
          <a:xfrm>
            <a:off x="0" y="928807"/>
            <a:ext cx="5486400" cy="1166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8774668"/>
            <a:ext cx="6858000" cy="369332"/>
          </a:xfrm>
          <a:prstGeom prst="rect">
            <a:avLst/>
          </a:prstGeom>
          <a:solidFill>
            <a:srgbClr val="C00000"/>
          </a:solidFill>
        </p:spPr>
        <p:txBody>
          <a:bodyPr wrap="square">
            <a:spAutoFit/>
          </a:bodyPr>
          <a:lstStyle/>
          <a:p>
            <a:pPr algn="ctr"/>
            <a:r>
              <a:rPr lang="en-US" dirty="0">
                <a:solidFill>
                  <a:schemeClr val="bg1"/>
                </a:solidFill>
              </a:rPr>
              <a:t>Resources and References Summary</a:t>
            </a:r>
          </a:p>
        </p:txBody>
      </p:sp>
      <p:sp>
        <p:nvSpPr>
          <p:cNvPr id="17" name="Rectangle 16"/>
          <p:cNvSpPr/>
          <p:nvPr/>
        </p:nvSpPr>
        <p:spPr>
          <a:xfrm>
            <a:off x="0" y="928807"/>
            <a:ext cx="6858000" cy="7848302"/>
          </a:xfrm>
          <a:prstGeom prst="rect">
            <a:avLst/>
          </a:prstGeom>
        </p:spPr>
        <p:txBody>
          <a:bodyPr wrap="square">
            <a:spAutoFit/>
          </a:bodyPr>
          <a:lstStyle/>
          <a:p>
            <a:pPr>
              <a:defRPr/>
            </a:pPr>
            <a:r>
              <a:rPr lang="en-US" sz="1400" dirty="0">
                <a:ea typeface="ＭＳ Ｐゴシック" pitchFamily="127" charset="-128"/>
                <a:cs typeface="ＭＳ Ｐゴシック" pitchFamily="127" charset="-128"/>
              </a:rPr>
              <a:t>Risk Management and Liability in Agritourism</a:t>
            </a:r>
          </a:p>
          <a:p>
            <a:pPr>
              <a:defRPr/>
            </a:pPr>
            <a:r>
              <a:rPr lang="en-US" sz="1400" dirty="0">
                <a:ea typeface="ＭＳ Ｐゴシック" pitchFamily="127" charset="-128"/>
                <a:cs typeface="ＭＳ Ｐゴシック" pitchFamily="127" charset="-128"/>
                <a:hlinkClick r:id="rId2"/>
              </a:rPr>
              <a:t>http://www.tourism.umn.edu/prod/groups/cfans/@pub/@cfans/@tourism/documents/article/cfans_article_123319.pdf</a:t>
            </a:r>
            <a:r>
              <a:rPr lang="en-US" sz="1400" dirty="0">
                <a:ea typeface="ＭＳ Ｐゴシック" pitchFamily="127" charset="-128"/>
                <a:cs typeface="ＭＳ Ｐゴシック" pitchFamily="127" charset="-128"/>
              </a:rPr>
              <a:t> </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Agritourism in Focus: A guide for Tennessee Farmers</a:t>
            </a:r>
          </a:p>
          <a:p>
            <a:pPr>
              <a:defRPr/>
            </a:pPr>
            <a:r>
              <a:rPr lang="en-US" sz="1400" dirty="0">
                <a:ea typeface="ＭＳ Ｐゴシック" pitchFamily="127" charset="-128"/>
                <a:cs typeface="ＭＳ Ｐゴシック" pitchFamily="127" charset="-128"/>
                <a:hlinkClick r:id="rId3"/>
              </a:rPr>
              <a:t>http://www.extension.purdue.edu/extbusiness/stories/PB1754.pdf</a:t>
            </a:r>
            <a:r>
              <a:rPr lang="en-US" sz="1400" dirty="0">
                <a:ea typeface="ＭＳ Ｐゴシック" pitchFamily="127" charset="-128"/>
                <a:cs typeface="ＭＳ Ｐゴシック" pitchFamily="127" charset="-128"/>
              </a:rPr>
              <a:t> </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Agritourism: Cultivating Tourists on the farm </a:t>
            </a:r>
          </a:p>
          <a:p>
            <a:pPr>
              <a:defRPr/>
            </a:pPr>
            <a:r>
              <a:rPr lang="en-US" sz="1400" dirty="0">
                <a:ea typeface="ＭＳ Ｐゴシック" pitchFamily="127" charset="-128"/>
                <a:cs typeface="ＭＳ Ｐゴシック" pitchFamily="127" charset="-128"/>
                <a:hlinkClick r:id="rId4"/>
              </a:rPr>
              <a:t>https://pubs.wsu.edu/ItemDetail.aspx?ProductID=13977</a:t>
            </a:r>
            <a:r>
              <a:rPr lang="en-US" sz="1400" dirty="0">
                <a:ea typeface="ＭＳ Ｐゴシック" pitchFamily="127" charset="-128"/>
                <a:cs typeface="ＭＳ Ｐゴシック" pitchFamily="127" charset="-128"/>
              </a:rPr>
              <a:t>   (this is a for sale book)</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Extension Disaster Education Network</a:t>
            </a:r>
          </a:p>
          <a:p>
            <a:pPr>
              <a:defRPr/>
            </a:pPr>
            <a:r>
              <a:rPr lang="en-US" sz="1400" dirty="0">
                <a:ea typeface="ＭＳ Ｐゴシック" pitchFamily="127" charset="-128"/>
                <a:cs typeface="ＭＳ Ｐゴシック" pitchFamily="127" charset="-128"/>
              </a:rPr>
              <a:t>-Emergency Procedures Checklist</a:t>
            </a:r>
          </a:p>
          <a:p>
            <a:pPr>
              <a:defRPr/>
            </a:pPr>
            <a:r>
              <a:rPr lang="en-US" sz="1400" dirty="0">
                <a:ea typeface="ＭＳ Ｐゴシック" pitchFamily="127" charset="-128"/>
                <a:cs typeface="ＭＳ Ｐゴシック" pitchFamily="127" charset="-128"/>
              </a:rPr>
              <a:t>-Resources on website</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Legal Liability Issues for Pick-Your-Own Operations (Ohio), Peggy Kirk Hall, OSU Agricultural &amp; Rural Law Program</a:t>
            </a:r>
          </a:p>
          <a:p>
            <a:pPr>
              <a:defRPr/>
            </a:pPr>
            <a:r>
              <a:rPr lang="en-US" sz="1400" dirty="0">
                <a:ea typeface="ＭＳ Ｐゴシック" pitchFamily="127" charset="-128"/>
                <a:cs typeface="ＭＳ Ｐゴシック" pitchFamily="127" charset="-128"/>
                <a:hlinkClick r:id="rId5"/>
              </a:rPr>
              <a:t>http://ohioagmanager.osu.edu/legal-issues/legal-liability-issues-for-pick-your-own-operators/</a:t>
            </a: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Integrating Safety into Agritourism</a:t>
            </a:r>
          </a:p>
          <a:p>
            <a:pPr>
              <a:defRPr/>
            </a:pPr>
            <a:r>
              <a:rPr lang="en-US" sz="1400" dirty="0">
                <a:ea typeface="ＭＳ Ｐゴシック" pitchFamily="127" charset="-128"/>
                <a:cs typeface="ＭＳ Ｐゴシック" pitchFamily="127" charset="-128"/>
                <a:hlinkClick r:id="rId6"/>
              </a:rPr>
              <a:t>http://safeagritourism.com/</a:t>
            </a:r>
            <a:r>
              <a:rPr lang="en-US" sz="1400" dirty="0">
                <a:ea typeface="ＭＳ Ｐゴシック" pitchFamily="127" charset="-128"/>
                <a:cs typeface="ＭＳ Ｐゴシック" pitchFamily="127" charset="-128"/>
              </a:rPr>
              <a:t> </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Ohio State University Department of Public Safety Emergency Procedures and Safety Information Bulletin</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Ohio Department of Agriculture – Ride inspection, safety, food safety factsheets</a:t>
            </a:r>
          </a:p>
          <a:p>
            <a:pPr>
              <a:defRPr/>
            </a:pP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rPr>
              <a:t>Ohio State University Extension – Extension.osu.edu Animal care, factsheets on animal nutrition and welfare</a:t>
            </a: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p:txBody>
      </p:sp>
      <p:sp>
        <p:nvSpPr>
          <p:cNvPr id="3" name="Slide Number Placeholder 2"/>
          <p:cNvSpPr>
            <a:spLocks noGrp="1"/>
          </p:cNvSpPr>
          <p:nvPr>
            <p:ph type="sldNum" sz="quarter" idx="12"/>
          </p:nvPr>
        </p:nvSpPr>
        <p:spPr/>
        <p:txBody>
          <a:bodyPr/>
          <a:lstStyle/>
          <a:p>
            <a:fld id="{1CF1D55B-9CEF-4715-BA89-9FB3AA34CC67}" type="slidenum">
              <a:rPr lang="en-US" smtClean="0"/>
              <a:t>16</a:t>
            </a:fld>
            <a:endParaRPr lang="en-US"/>
          </a:p>
        </p:txBody>
      </p:sp>
    </p:spTree>
    <p:extLst>
      <p:ext uri="{BB962C8B-B14F-4D97-AF65-F5344CB8AC3E}">
        <p14:creationId xmlns:p14="http://schemas.microsoft.com/office/powerpoint/2010/main" val="331567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5" name="TextBox 4"/>
          <p:cNvSpPr txBox="1"/>
          <p:nvPr/>
        </p:nvSpPr>
        <p:spPr>
          <a:xfrm>
            <a:off x="152399" y="7493010"/>
            <a:ext cx="6585439" cy="1574790"/>
          </a:xfrm>
          <a:prstGeom prst="rect">
            <a:avLst/>
          </a:prstGeom>
          <a:noFill/>
        </p:spPr>
        <p:txBody>
          <a:bodyPr wrap="square" rtlCol="0">
            <a:spAutoFit/>
          </a:bodyPr>
          <a:lstStyle/>
          <a:p>
            <a:pPr marL="12700" marR="6350">
              <a:lnSpc>
                <a:spcPct val="100000"/>
              </a:lnSpc>
            </a:pP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spc="5" dirty="0">
                <a:solidFill>
                  <a:srgbClr val="231F20"/>
                </a:solidFill>
                <a:latin typeface="Arial"/>
                <a:cs typeface="Arial"/>
              </a:rPr>
              <a:t>o</a:t>
            </a:r>
            <a:r>
              <a:rPr lang="en-US" sz="800" dirty="0">
                <a:solidFill>
                  <a:srgbClr val="231F20"/>
                </a:solidFill>
                <a:latin typeface="Arial"/>
                <a:cs typeface="Arial"/>
              </a:rPr>
              <a:t>l</a:t>
            </a:r>
            <a:r>
              <a:rPr lang="en-US" sz="800" spc="5" dirty="0">
                <a:solidFill>
                  <a:srgbClr val="231F20"/>
                </a:solidFill>
                <a:latin typeface="Arial"/>
                <a:cs typeface="Arial"/>
              </a:rPr>
              <a:t>leg</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F</a:t>
            </a:r>
            <a:r>
              <a:rPr lang="en-US" sz="800" spc="10" dirty="0">
                <a:solidFill>
                  <a:srgbClr val="231F20"/>
                </a:solidFill>
                <a:latin typeface="Arial"/>
                <a:cs typeface="Arial"/>
              </a:rPr>
              <a:t>oo</a:t>
            </a:r>
            <a:r>
              <a:rPr lang="en-US" sz="800" spc="-5" dirty="0">
                <a:solidFill>
                  <a:srgbClr val="231F20"/>
                </a:solidFill>
                <a:latin typeface="Arial"/>
                <a:cs typeface="Arial"/>
              </a:rPr>
              <a:t>d</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spc="-10" dirty="0">
                <a:solidFill>
                  <a:srgbClr val="231F20"/>
                </a:solidFill>
                <a:latin typeface="Arial"/>
                <a:cs typeface="Arial"/>
              </a:rPr>
              <a:t>n</a:t>
            </a:r>
            <a:r>
              <a:rPr lang="en-US" sz="800" spc="5" dirty="0">
                <a:solidFill>
                  <a:srgbClr val="231F20"/>
                </a:solidFill>
                <a:latin typeface="Arial"/>
                <a:cs typeface="Arial"/>
              </a:rPr>
              <a:t>viro</a:t>
            </a:r>
            <a:r>
              <a:rPr lang="en-US" sz="800" dirty="0">
                <a:solidFill>
                  <a:srgbClr val="231F20"/>
                </a:solidFill>
                <a:latin typeface="Arial"/>
                <a:cs typeface="Arial"/>
              </a:rPr>
              <a:t>n</a:t>
            </a:r>
            <a:r>
              <a:rPr lang="en-US" sz="800" spc="5" dirty="0">
                <a:solidFill>
                  <a:srgbClr val="231F20"/>
                </a:solidFill>
                <a:latin typeface="Arial"/>
                <a:cs typeface="Arial"/>
              </a:rPr>
              <a:t>me</a:t>
            </a:r>
            <a:r>
              <a:rPr lang="en-US" sz="800" dirty="0">
                <a:solidFill>
                  <a:srgbClr val="231F20"/>
                </a:solidFill>
                <a:latin typeface="Arial"/>
                <a:cs typeface="Arial"/>
              </a:rPr>
              <a:t>n</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c</a:t>
            </a:r>
            <a:r>
              <a:rPr lang="en-US" sz="800" spc="5" dirty="0">
                <a:solidFill>
                  <a:srgbClr val="231F20"/>
                </a:solidFill>
                <a:latin typeface="Arial"/>
                <a:cs typeface="Arial"/>
              </a:rPr>
              <a:t>ien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demi</a:t>
            </a:r>
            <a:r>
              <a:rPr lang="en-US" sz="800" dirty="0">
                <a:solidFill>
                  <a:srgbClr val="231F20"/>
                </a:solidFill>
                <a:latin typeface="Arial"/>
                <a:cs typeface="Arial"/>
              </a:rPr>
              <a:t>c</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resear</a:t>
            </a:r>
            <a:r>
              <a:rPr lang="en-US" sz="800" spc="10" dirty="0">
                <a:solidFill>
                  <a:srgbClr val="231F20"/>
                </a:solidFill>
                <a:latin typeface="Arial"/>
                <a:cs typeface="Arial"/>
              </a:rPr>
              <a:t>c</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5" dirty="0">
                <a:solidFill>
                  <a:srgbClr val="231F20"/>
                </a:solidFill>
                <a:latin typeface="Arial"/>
                <a:cs typeface="Arial"/>
              </a:rPr>
              <a:t>depa</a:t>
            </a:r>
            <a:r>
              <a:rPr lang="en-US" sz="800" spc="30" dirty="0">
                <a:solidFill>
                  <a:srgbClr val="231F20"/>
                </a:solidFill>
                <a:latin typeface="Arial"/>
                <a:cs typeface="Arial"/>
              </a:rPr>
              <a:t>r</a:t>
            </a:r>
            <a:r>
              <a:rPr lang="en-US" sz="800" spc="5" dirty="0">
                <a:solidFill>
                  <a:srgbClr val="231F20"/>
                </a:solidFill>
                <a:latin typeface="Arial"/>
                <a:cs typeface="Arial"/>
              </a:rPr>
              <a:t>tme</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in</a:t>
            </a:r>
            <a:r>
              <a:rPr lang="en-US" sz="800" spc="10" dirty="0">
                <a:solidFill>
                  <a:srgbClr val="231F20"/>
                </a:solidFill>
                <a:latin typeface="Arial"/>
                <a:cs typeface="Arial"/>
              </a:rPr>
              <a:t>c</a:t>
            </a:r>
            <a:r>
              <a:rPr lang="en-US" sz="800" dirty="0">
                <a:solidFill>
                  <a:srgbClr val="231F20"/>
                </a:solidFill>
                <a:latin typeface="Arial"/>
                <a:cs typeface="Arial"/>
              </a:rPr>
              <a:t>l</a:t>
            </a:r>
            <a:r>
              <a:rPr lang="en-US" sz="800" spc="5" dirty="0">
                <a:solidFill>
                  <a:srgbClr val="231F20"/>
                </a:solidFill>
                <a:latin typeface="Arial"/>
                <a:cs typeface="Arial"/>
              </a:rPr>
              <a:t>u</a:t>
            </a:r>
            <a:r>
              <a:rPr lang="en-US" sz="800" dirty="0">
                <a:solidFill>
                  <a:srgbClr val="231F20"/>
                </a:solidFill>
                <a:latin typeface="Arial"/>
                <a:cs typeface="Arial"/>
              </a:rPr>
              <a:t>d</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10" dirty="0">
                <a:solidFill>
                  <a:srgbClr val="231F20"/>
                </a:solidFill>
                <a:latin typeface="Arial"/>
                <a:cs typeface="Arial"/>
              </a:rPr>
              <a:t>O</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R</a:t>
            </a:r>
            <a:r>
              <a:rPr lang="en-US" sz="800" spc="5" dirty="0">
                <a:solidFill>
                  <a:srgbClr val="231F20"/>
                </a:solidFill>
                <a:latin typeface="Arial"/>
                <a:cs typeface="Arial"/>
              </a:rPr>
              <a:t>esear</a:t>
            </a:r>
            <a:r>
              <a:rPr lang="en-US" sz="800" spc="10" dirty="0">
                <a:solidFill>
                  <a:srgbClr val="231F20"/>
                </a:solidFill>
                <a:latin typeface="Arial"/>
                <a:cs typeface="Arial"/>
              </a:rPr>
              <a:t>c</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10" dirty="0">
                <a:solidFill>
                  <a:srgbClr val="231F20"/>
                </a:solidFill>
                <a:latin typeface="Arial"/>
                <a:cs typeface="Arial"/>
              </a:rPr>
              <a:t>e</a:t>
            </a:r>
            <a:r>
              <a:rPr lang="en-US" sz="800" spc="-5" dirty="0">
                <a:solidFill>
                  <a:srgbClr val="231F20"/>
                </a:solidFill>
                <a:latin typeface="Arial"/>
                <a:cs typeface="Arial"/>
              </a:rPr>
              <a:t>v</a:t>
            </a:r>
            <a:r>
              <a:rPr lang="en-US" sz="800" spc="5" dirty="0">
                <a:solidFill>
                  <a:srgbClr val="231F20"/>
                </a:solidFill>
                <a:latin typeface="Arial"/>
                <a:cs typeface="Arial"/>
              </a:rPr>
              <a:t>elopme</a:t>
            </a:r>
            <a:r>
              <a:rPr lang="en-US" sz="800" dirty="0">
                <a:solidFill>
                  <a:srgbClr val="231F20"/>
                </a:solidFill>
                <a:latin typeface="Arial"/>
                <a:cs typeface="Arial"/>
              </a:rPr>
              <a:t>nt </a:t>
            </a:r>
            <a:r>
              <a:rPr lang="en-US" sz="800" spc="10"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nt</a:t>
            </a:r>
            <a:r>
              <a:rPr lang="en-US" sz="800" spc="5" dirty="0">
                <a:solidFill>
                  <a:srgbClr val="231F20"/>
                </a:solidFill>
                <a:latin typeface="Arial"/>
                <a:cs typeface="Arial"/>
              </a:rPr>
              <a:t>e</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20" dirty="0">
                <a:solidFill>
                  <a:srgbClr val="231F20"/>
                </a:solidFill>
                <a:latin typeface="Arial"/>
                <a:cs typeface="Arial"/>
              </a:rPr>
              <a:t>(</a:t>
            </a:r>
            <a:r>
              <a:rPr lang="en-US" sz="800" spc="-5" dirty="0">
                <a:solidFill>
                  <a:srgbClr val="231F20"/>
                </a:solidFill>
                <a:latin typeface="Arial"/>
                <a:cs typeface="Arial"/>
              </a:rPr>
              <a:t>O</a:t>
            </a:r>
            <a:r>
              <a:rPr lang="en-US" sz="800" spc="15" dirty="0">
                <a:solidFill>
                  <a:srgbClr val="231F20"/>
                </a:solidFill>
                <a:latin typeface="Arial"/>
                <a:cs typeface="Arial"/>
              </a:rPr>
              <a:t>A</a:t>
            </a:r>
            <a:r>
              <a:rPr lang="en-US" sz="800" spc="10" dirty="0">
                <a:solidFill>
                  <a:srgbClr val="231F20"/>
                </a:solidFill>
                <a:latin typeface="Arial"/>
                <a:cs typeface="Arial"/>
              </a:rPr>
              <a:t>RD</a:t>
            </a:r>
            <a:r>
              <a:rPr lang="en-US" sz="800" spc="-25" dirty="0">
                <a:solidFill>
                  <a:srgbClr val="231F20"/>
                </a:solidFill>
                <a:latin typeface="Arial"/>
                <a:cs typeface="Arial"/>
              </a:rPr>
              <a:t>C</a:t>
            </a:r>
            <a:r>
              <a:rPr lang="en-US" sz="800" spc="-5"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5" dirty="0">
                <a:solidFill>
                  <a:srgbClr val="231F20"/>
                </a:solidFill>
                <a:latin typeface="Arial"/>
                <a:cs typeface="Arial"/>
              </a:rPr>
              <a:t>T</a:t>
            </a:r>
            <a:r>
              <a:rPr lang="en-US" sz="800" spc="5" dirty="0">
                <a:solidFill>
                  <a:srgbClr val="231F20"/>
                </a:solidFill>
                <a:latin typeface="Arial"/>
                <a:cs typeface="Arial"/>
              </a:rPr>
              <a:t>e</a:t>
            </a:r>
            <a:r>
              <a:rPr lang="en-US" sz="800" spc="10" dirty="0">
                <a:solidFill>
                  <a:srgbClr val="231F20"/>
                </a:solidFill>
                <a:latin typeface="Arial"/>
                <a:cs typeface="Arial"/>
              </a:rPr>
              <a:t>c</a:t>
            </a:r>
            <a:r>
              <a:rPr lang="en-US" sz="800" dirty="0">
                <a:solidFill>
                  <a:srgbClr val="231F20"/>
                </a:solidFill>
                <a:latin typeface="Arial"/>
                <a:cs typeface="Arial"/>
              </a:rPr>
              <a:t>hn</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ns</a:t>
            </a:r>
            <a:r>
              <a:rPr lang="en-US" sz="800" spc="5" dirty="0">
                <a:solidFill>
                  <a:srgbClr val="231F20"/>
                </a:solidFill>
                <a:latin typeface="Arial"/>
                <a:cs typeface="Arial"/>
              </a:rPr>
              <a:t>tit</a:t>
            </a:r>
            <a:r>
              <a:rPr lang="en-US" sz="800" dirty="0">
                <a:solidFill>
                  <a:srgbClr val="231F20"/>
                </a:solidFill>
                <a:latin typeface="Arial"/>
                <a:cs typeface="Arial"/>
              </a:rPr>
              <a:t>ute</a:t>
            </a:r>
            <a:r>
              <a:rPr lang="en-US" sz="800" spc="-10" dirty="0">
                <a:solidFill>
                  <a:srgbClr val="231F20"/>
                </a:solidFill>
                <a:latin typeface="Arial"/>
                <a:cs typeface="Arial"/>
              </a:rPr>
              <a:t> </a:t>
            </a:r>
            <a:r>
              <a:rPr lang="en-US" sz="800" spc="-5" dirty="0">
                <a:solidFill>
                  <a:srgbClr val="231F20"/>
                </a:solidFill>
                <a:latin typeface="Arial"/>
                <a:cs typeface="Arial"/>
              </a:rPr>
              <a:t>(</a:t>
            </a:r>
            <a:r>
              <a:rPr lang="en-US" sz="800" spc="-50" dirty="0">
                <a:solidFill>
                  <a:srgbClr val="231F20"/>
                </a:solidFill>
                <a:latin typeface="Arial"/>
                <a:cs typeface="Arial"/>
              </a:rPr>
              <a:t>A</a:t>
            </a:r>
            <a:r>
              <a:rPr lang="en-US" sz="800" dirty="0">
                <a:solidFill>
                  <a:srgbClr val="231F20"/>
                </a:solidFill>
                <a:latin typeface="Arial"/>
                <a:cs typeface="Arial"/>
              </a:rPr>
              <a:t>T</a:t>
            </a:r>
            <a:r>
              <a:rPr lang="en-US" sz="800" spc="-10" dirty="0">
                <a:solidFill>
                  <a:srgbClr val="231F20"/>
                </a:solidFill>
                <a:latin typeface="Arial"/>
                <a:cs typeface="Arial"/>
              </a:rPr>
              <a:t>I</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O</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ate</a:t>
            </a:r>
            <a:r>
              <a:rPr lang="en-US" sz="800" spc="-10" dirty="0">
                <a:solidFill>
                  <a:srgbClr val="231F20"/>
                </a:solidFill>
                <a:latin typeface="Arial"/>
                <a:cs typeface="Arial"/>
              </a:rPr>
              <a:t> </a:t>
            </a:r>
            <a:r>
              <a:rPr lang="en-US" sz="800" spc="5" dirty="0">
                <a:solidFill>
                  <a:srgbClr val="231F20"/>
                </a:solidFill>
                <a:latin typeface="Arial"/>
                <a:cs typeface="Arial"/>
              </a:rPr>
              <a:t>U</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spc="-5" dirty="0">
                <a:solidFill>
                  <a:srgbClr val="231F20"/>
                </a:solidFill>
                <a:latin typeface="Arial"/>
                <a:cs typeface="Arial"/>
              </a:rPr>
              <a:t>v</a:t>
            </a:r>
            <a:r>
              <a:rPr lang="en-US" sz="800" spc="5" dirty="0">
                <a:solidFill>
                  <a:srgbClr val="231F20"/>
                </a:solidFill>
                <a:latin typeface="Arial"/>
                <a:cs typeface="Arial"/>
              </a:rPr>
              <a:t>e</a:t>
            </a:r>
            <a:r>
              <a:rPr lang="en-US" sz="800" spc="10" dirty="0">
                <a:solidFill>
                  <a:srgbClr val="231F20"/>
                </a:solidFill>
                <a:latin typeface="Arial"/>
                <a:cs typeface="Arial"/>
              </a:rPr>
              <a:t>r</a:t>
            </a:r>
            <a:r>
              <a:rPr lang="en-US" sz="800" spc="5" dirty="0">
                <a:solidFill>
                  <a:srgbClr val="231F20"/>
                </a:solidFill>
                <a:latin typeface="Arial"/>
                <a:cs typeface="Arial"/>
              </a:rPr>
              <a:t>si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15" dirty="0">
                <a:solidFill>
                  <a:srgbClr val="231F20"/>
                </a:solidFill>
                <a:latin typeface="Arial"/>
                <a:cs typeface="Arial"/>
              </a:rPr>
              <a:t>E</a:t>
            </a:r>
            <a:r>
              <a:rPr lang="en-US" sz="800" spc="20" dirty="0">
                <a:solidFill>
                  <a:srgbClr val="231F20"/>
                </a:solidFill>
                <a:latin typeface="Arial"/>
                <a:cs typeface="Arial"/>
              </a:rPr>
              <a:t>x</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n</a:t>
            </a:r>
            <a:r>
              <a:rPr lang="en-US" sz="800" spc="5" dirty="0">
                <a:solidFill>
                  <a:srgbClr val="231F20"/>
                </a:solidFill>
                <a:latin typeface="Arial"/>
                <a:cs typeface="Arial"/>
              </a:rPr>
              <a:t>sio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embr</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hu</a:t>
            </a:r>
            <a:r>
              <a:rPr lang="en-US" sz="800" spc="5" dirty="0">
                <a:solidFill>
                  <a:srgbClr val="231F20"/>
                </a:solidFill>
                <a:latin typeface="Arial"/>
                <a:cs typeface="Arial"/>
              </a:rPr>
              <a:t>ma</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a:t>
            </a:r>
            <a:r>
              <a:rPr lang="en-US" sz="800" spc="-5" dirty="0">
                <a:solidFill>
                  <a:srgbClr val="231F20"/>
                </a:solidFill>
                <a:latin typeface="Arial"/>
                <a:cs typeface="Arial"/>
              </a:rPr>
              <a:t>v</a:t>
            </a:r>
            <a:r>
              <a:rPr lang="en-US" sz="800" spc="5" dirty="0">
                <a:solidFill>
                  <a:srgbClr val="231F20"/>
                </a:solidFill>
                <a:latin typeface="Arial"/>
                <a:cs typeface="Arial"/>
              </a:rPr>
              <a:t>e</a:t>
            </a:r>
            <a:r>
              <a:rPr lang="en-US" sz="800" spc="10" dirty="0">
                <a:solidFill>
                  <a:srgbClr val="231F20"/>
                </a:solidFill>
                <a:latin typeface="Arial"/>
                <a:cs typeface="Arial"/>
              </a:rPr>
              <a:t>r</a:t>
            </a:r>
            <a:r>
              <a:rPr lang="en-US" sz="800" spc="5" dirty="0">
                <a:solidFill>
                  <a:srgbClr val="231F20"/>
                </a:solidFill>
                <a:latin typeface="Arial"/>
                <a:cs typeface="Arial"/>
              </a:rPr>
              <a:t>si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ommi</a:t>
            </a:r>
            <a:r>
              <a:rPr lang="en-US" sz="800" spc="20" dirty="0">
                <a:solidFill>
                  <a:srgbClr val="231F20"/>
                </a:solidFill>
                <a:latin typeface="Arial"/>
                <a:cs typeface="Arial"/>
              </a:rPr>
              <a:t>t</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dirty="0">
                <a:solidFill>
                  <a:srgbClr val="231F20"/>
                </a:solidFill>
                <a:latin typeface="Arial"/>
                <a:cs typeface="Arial"/>
              </a:rPr>
              <a:t>nsu</a:t>
            </a:r>
            <a:r>
              <a:rPr lang="en-US" sz="800" spc="15" dirty="0">
                <a:solidFill>
                  <a:srgbClr val="231F20"/>
                </a:solidFill>
                <a:latin typeface="Arial"/>
                <a:cs typeface="Arial"/>
              </a:rPr>
              <a:t>r</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at</a:t>
            </a:r>
            <a:r>
              <a:rPr lang="en-US" sz="800" spc="-10" dirty="0">
                <a:solidFill>
                  <a:srgbClr val="231F20"/>
                </a:solidFill>
                <a:latin typeface="Arial"/>
                <a:cs typeface="Arial"/>
              </a:rPr>
              <a:t> </a:t>
            </a:r>
            <a:r>
              <a:rPr lang="en-US" sz="800" spc="5" dirty="0">
                <a:solidFill>
                  <a:srgbClr val="231F20"/>
                </a:solidFill>
                <a:latin typeface="Arial"/>
                <a:cs typeface="Arial"/>
              </a:rPr>
              <a:t>a</a:t>
            </a:r>
            <a:r>
              <a:rPr lang="en-US" sz="800" dirty="0">
                <a:solidFill>
                  <a:srgbClr val="231F20"/>
                </a:solidFill>
                <a:latin typeface="Arial"/>
                <a:cs typeface="Arial"/>
              </a:rPr>
              <a:t>ll</a:t>
            </a:r>
            <a:r>
              <a:rPr lang="en-US" sz="800" spc="-10" dirty="0">
                <a:solidFill>
                  <a:srgbClr val="231F20"/>
                </a:solidFill>
                <a:latin typeface="Arial"/>
                <a:cs typeface="Arial"/>
              </a:rPr>
              <a:t> </a:t>
            </a:r>
            <a:r>
              <a:rPr lang="en-US" sz="800" spc="5" dirty="0">
                <a:solidFill>
                  <a:srgbClr val="231F20"/>
                </a:solidFill>
                <a:latin typeface="Arial"/>
                <a:cs typeface="Arial"/>
              </a:rPr>
              <a:t>resear</a:t>
            </a:r>
            <a:r>
              <a:rPr lang="en-US" sz="800" spc="10" dirty="0">
                <a:solidFill>
                  <a:srgbClr val="231F20"/>
                </a:solidFill>
                <a:latin typeface="Arial"/>
                <a:cs typeface="Arial"/>
              </a:rPr>
              <a:t>c</a:t>
            </a:r>
            <a:r>
              <a:rPr lang="en-US" sz="800" dirty="0">
                <a:solidFill>
                  <a:srgbClr val="231F20"/>
                </a:solidFill>
                <a:latin typeface="Arial"/>
                <a:cs typeface="Arial"/>
              </a:rPr>
              <a:t>h </a:t>
            </a:r>
            <a:br>
              <a:rPr lang="en-US" sz="800" dirty="0">
                <a:solidFill>
                  <a:srgbClr val="231F20"/>
                </a:solidFill>
                <a:latin typeface="Arial"/>
                <a:cs typeface="Arial"/>
              </a:rPr>
            </a:b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dirty="0">
                <a:solidFill>
                  <a:srgbClr val="231F20"/>
                </a:solidFill>
                <a:latin typeface="Arial"/>
                <a:cs typeface="Arial"/>
              </a:rPr>
              <a:t>at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5" dirty="0">
                <a:solidFill>
                  <a:srgbClr val="231F20"/>
                </a:solidFill>
                <a:latin typeface="Arial"/>
                <a:cs typeface="Arial"/>
              </a:rPr>
              <a:t>u</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tiona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pr</a:t>
            </a:r>
            <a:r>
              <a:rPr lang="en-US" sz="800" spc="10" dirty="0">
                <a:solidFill>
                  <a:srgbClr val="231F20"/>
                </a:solidFill>
                <a:latin typeface="Arial"/>
                <a:cs typeface="Arial"/>
              </a:rPr>
              <a:t>o</a:t>
            </a:r>
            <a:r>
              <a:rPr lang="en-US" sz="800" spc="5" dirty="0">
                <a:solidFill>
                  <a:srgbClr val="231F20"/>
                </a:solidFill>
                <a:latin typeface="Arial"/>
                <a:cs typeface="Arial"/>
              </a:rPr>
              <a:t>gram</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ar</a:t>
            </a:r>
            <a:r>
              <a:rPr lang="en-US" sz="800" dirty="0">
                <a:solidFill>
                  <a:srgbClr val="231F20"/>
                </a:solidFill>
                <a:latin typeface="Arial"/>
                <a:cs typeface="Arial"/>
              </a:rPr>
              <a:t>e</a:t>
            </a:r>
            <a:r>
              <a:rPr lang="en-US" sz="800" spc="-10" dirty="0">
                <a:solidFill>
                  <a:srgbClr val="231F20"/>
                </a:solidFill>
                <a:latin typeface="Arial"/>
                <a:cs typeface="Arial"/>
              </a:rPr>
              <a:t> a</a:t>
            </a:r>
            <a:r>
              <a:rPr lang="en-US" sz="800" spc="-5" dirty="0">
                <a:solidFill>
                  <a:srgbClr val="231F20"/>
                </a:solidFill>
                <a:latin typeface="Arial"/>
                <a:cs typeface="Arial"/>
              </a:rPr>
              <a:t>v</a:t>
            </a:r>
            <a:r>
              <a:rPr lang="en-US" sz="800" dirty="0">
                <a:solidFill>
                  <a:srgbClr val="231F20"/>
                </a:solidFill>
                <a:latin typeface="Arial"/>
                <a:cs typeface="Arial"/>
              </a:rPr>
              <a:t>a</a:t>
            </a:r>
            <a:r>
              <a:rPr lang="en-US" sz="800" spc="5" dirty="0">
                <a:solidFill>
                  <a:srgbClr val="231F20"/>
                </a:solidFill>
                <a:latin typeface="Arial"/>
                <a:cs typeface="Arial"/>
              </a:rPr>
              <a:t>ilabl</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dirty="0">
                <a:solidFill>
                  <a:srgbClr val="231F20"/>
                </a:solidFill>
                <a:latin typeface="Arial"/>
                <a:cs typeface="Arial"/>
              </a:rPr>
              <a:t>l</a:t>
            </a:r>
            <a:r>
              <a:rPr lang="en-US" sz="800" spc="5" dirty="0">
                <a:solidFill>
                  <a:srgbClr val="231F20"/>
                </a:solidFill>
                <a:latin typeface="Arial"/>
                <a:cs typeface="Arial"/>
              </a:rPr>
              <a:t>ie</a:t>
            </a:r>
            <a:r>
              <a:rPr lang="en-US" sz="800" dirty="0">
                <a:solidFill>
                  <a:srgbClr val="231F20"/>
                </a:solidFill>
                <a:latin typeface="Arial"/>
                <a:cs typeface="Arial"/>
              </a:rPr>
              <a:t>nt</a:t>
            </a:r>
            <a:r>
              <a:rPr lang="en-US" sz="800" spc="5" dirty="0">
                <a:solidFill>
                  <a:srgbClr val="231F20"/>
                </a:solidFill>
                <a:latin typeface="Arial"/>
                <a:cs typeface="Arial"/>
              </a:rPr>
              <a:t>el</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0" dirty="0">
                <a:solidFill>
                  <a:srgbClr val="231F20"/>
                </a:solidFill>
                <a:latin typeface="Arial"/>
                <a:cs typeface="Arial"/>
              </a:rPr>
              <a:t> </a:t>
            </a:r>
            <a:r>
              <a:rPr lang="en-US" sz="800" spc="5" dirty="0">
                <a:solidFill>
                  <a:srgbClr val="231F20"/>
                </a:solidFill>
                <a:latin typeface="Arial"/>
                <a:cs typeface="Arial"/>
              </a:rPr>
              <a:t>non</a:t>
            </a:r>
            <a:r>
              <a:rPr lang="en-US" sz="800" dirty="0">
                <a:solidFill>
                  <a:srgbClr val="231F20"/>
                </a:solidFill>
                <a:latin typeface="Arial"/>
                <a:cs typeface="Arial"/>
              </a:rPr>
              <a:t>d</a:t>
            </a:r>
            <a:r>
              <a:rPr lang="en-US" sz="800" spc="5" dirty="0">
                <a:solidFill>
                  <a:srgbClr val="231F20"/>
                </a:solidFill>
                <a:latin typeface="Arial"/>
                <a:cs typeface="Arial"/>
              </a:rPr>
              <a:t>is</a:t>
            </a:r>
            <a:r>
              <a:rPr lang="en-US" sz="800" spc="10" dirty="0">
                <a:solidFill>
                  <a:srgbClr val="231F20"/>
                </a:solidFill>
                <a:latin typeface="Arial"/>
                <a:cs typeface="Arial"/>
              </a:rPr>
              <a:t>c</a:t>
            </a:r>
            <a:r>
              <a:rPr lang="en-US" sz="800" spc="15" dirty="0">
                <a:solidFill>
                  <a:srgbClr val="231F20"/>
                </a:solidFill>
                <a:latin typeface="Arial"/>
                <a:cs typeface="Arial"/>
              </a:rPr>
              <a:t>r</a:t>
            </a:r>
            <a:r>
              <a:rPr lang="en-US" sz="800" spc="5" dirty="0">
                <a:solidFill>
                  <a:srgbClr val="231F20"/>
                </a:solidFill>
                <a:latin typeface="Arial"/>
                <a:cs typeface="Arial"/>
              </a:rPr>
              <a:t>imin</a:t>
            </a:r>
            <a:r>
              <a:rPr lang="en-US" sz="800" dirty="0">
                <a:solidFill>
                  <a:srgbClr val="231F20"/>
                </a:solidFill>
                <a:latin typeface="Arial"/>
                <a:cs typeface="Arial"/>
              </a:rPr>
              <a:t>at</a:t>
            </a:r>
            <a:r>
              <a:rPr lang="en-US" sz="800" spc="5" dirty="0">
                <a:solidFill>
                  <a:srgbClr val="231F20"/>
                </a:solidFill>
                <a:latin typeface="Arial"/>
                <a:cs typeface="Arial"/>
              </a:rPr>
              <a:t>o</a:t>
            </a:r>
            <a:r>
              <a:rPr lang="en-US" sz="800" spc="30" dirty="0">
                <a:solidFill>
                  <a:srgbClr val="231F20"/>
                </a:solidFill>
                <a:latin typeface="Arial"/>
                <a:cs typeface="Arial"/>
              </a:rPr>
              <a:t>r</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dirty="0">
                <a:solidFill>
                  <a:srgbClr val="231F20"/>
                </a:solidFill>
                <a:latin typeface="Arial"/>
                <a:cs typeface="Arial"/>
              </a:rPr>
              <a:t>ba</a:t>
            </a:r>
            <a:r>
              <a:rPr lang="en-US" sz="800" spc="5" dirty="0">
                <a:solidFill>
                  <a:srgbClr val="231F20"/>
                </a:solidFill>
                <a:latin typeface="Arial"/>
                <a:cs typeface="Arial"/>
              </a:rPr>
              <a:t>si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witho</a:t>
            </a:r>
            <a:r>
              <a:rPr lang="en-US" sz="800" dirty="0">
                <a:solidFill>
                  <a:srgbClr val="231F20"/>
                </a:solidFill>
                <a:latin typeface="Arial"/>
                <a:cs typeface="Arial"/>
              </a:rPr>
              <a:t>ut</a:t>
            </a:r>
            <a:r>
              <a:rPr lang="en-US" sz="800" spc="-10" dirty="0">
                <a:solidFill>
                  <a:srgbClr val="231F20"/>
                </a:solidFill>
                <a:latin typeface="Arial"/>
                <a:cs typeface="Arial"/>
              </a:rPr>
              <a:t> </a:t>
            </a:r>
            <a:r>
              <a:rPr lang="en-US" sz="800" spc="5" dirty="0">
                <a:solidFill>
                  <a:srgbClr val="231F20"/>
                </a:solidFill>
                <a:latin typeface="Arial"/>
                <a:cs typeface="Arial"/>
              </a:rPr>
              <a:t>regar</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5" dirty="0">
                <a:solidFill>
                  <a:srgbClr val="231F20"/>
                </a:solidFill>
                <a:latin typeface="Arial"/>
                <a:cs typeface="Arial"/>
              </a:rPr>
              <a:t>ag</a:t>
            </a:r>
            <a:r>
              <a:rPr lang="en-US" sz="800" spc="-5" dirty="0">
                <a:solidFill>
                  <a:srgbClr val="231F20"/>
                </a:solidFill>
                <a:latin typeface="Arial"/>
                <a:cs typeface="Arial"/>
              </a:rPr>
              <a:t>e</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5" dirty="0">
                <a:solidFill>
                  <a:srgbClr val="231F20"/>
                </a:solidFill>
                <a:latin typeface="Arial"/>
                <a:cs typeface="Arial"/>
              </a:rPr>
              <a:t>t</a:t>
            </a:r>
            <a:r>
              <a:rPr lang="en-US" sz="800" spc="30" dirty="0">
                <a:solidFill>
                  <a:srgbClr val="231F20"/>
                </a:solidFill>
                <a:latin typeface="Arial"/>
                <a:cs typeface="Arial"/>
              </a:rPr>
              <a:t>r</a:t>
            </a:r>
            <a:r>
              <a:rPr lang="en-US" sz="800" spc="-40"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olo</a:t>
            </a:r>
            <a:r>
              <a:rPr lang="en-US" sz="800" spc="-40" dirty="0">
                <a:solidFill>
                  <a:srgbClr val="231F20"/>
                </a:solidFill>
                <a:latin typeface="Arial"/>
                <a:cs typeface="Arial"/>
              </a:rPr>
              <a:t>r</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isabi</a:t>
            </a:r>
            <a:r>
              <a:rPr lang="en-US" sz="800" dirty="0">
                <a:solidFill>
                  <a:srgbClr val="231F20"/>
                </a:solidFill>
                <a:latin typeface="Arial"/>
                <a:cs typeface="Arial"/>
              </a:rPr>
              <a:t>l</a:t>
            </a:r>
            <a:r>
              <a:rPr lang="en-US" sz="800" spc="5" dirty="0">
                <a:solidFill>
                  <a:srgbClr val="231F20"/>
                </a:solidFill>
                <a:latin typeface="Arial"/>
                <a:cs typeface="Arial"/>
              </a:rPr>
              <a:t>i</a:t>
            </a:r>
            <a:r>
              <a:rPr lang="en-US" sz="800" spc="20" dirty="0">
                <a:solidFill>
                  <a:srgbClr val="231F20"/>
                </a:solidFill>
                <a:latin typeface="Arial"/>
                <a:cs typeface="Arial"/>
              </a:rPr>
              <a:t>t</a:t>
            </a:r>
            <a:r>
              <a:rPr lang="en-US" sz="800" spc="-40"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gende</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ide</a:t>
            </a:r>
            <a:r>
              <a:rPr lang="en-US" sz="800" spc="-5" dirty="0">
                <a:solidFill>
                  <a:srgbClr val="231F20"/>
                </a:solidFill>
                <a:latin typeface="Arial"/>
                <a:cs typeface="Arial"/>
              </a:rPr>
              <a:t>n</a:t>
            </a:r>
            <a:r>
              <a:rPr lang="en-US" sz="800" spc="5" dirty="0">
                <a:solidFill>
                  <a:srgbClr val="231F20"/>
                </a:solidFill>
                <a:latin typeface="Arial"/>
                <a:cs typeface="Arial"/>
              </a:rPr>
              <a:t>ti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e</a:t>
            </a:r>
            <a:r>
              <a:rPr lang="en-US" sz="800" spc="5" dirty="0">
                <a:solidFill>
                  <a:srgbClr val="231F20"/>
                </a:solidFill>
                <a:latin typeface="Arial"/>
                <a:cs typeface="Arial"/>
              </a:rPr>
              <a:t>xpre</a:t>
            </a:r>
            <a:r>
              <a:rPr lang="en-US" sz="800" spc="10" dirty="0">
                <a:solidFill>
                  <a:srgbClr val="231F20"/>
                </a:solidFill>
                <a:latin typeface="Arial"/>
                <a:cs typeface="Arial"/>
              </a:rPr>
              <a:t>s</a:t>
            </a:r>
            <a:r>
              <a:rPr lang="en-US" sz="800" spc="5" dirty="0">
                <a:solidFill>
                  <a:srgbClr val="231F20"/>
                </a:solidFill>
                <a:latin typeface="Arial"/>
                <a:cs typeface="Arial"/>
              </a:rPr>
              <a:t>sio</a:t>
            </a:r>
            <a:r>
              <a:rPr lang="en-US" sz="800" dirty="0">
                <a:solidFill>
                  <a:srgbClr val="231F20"/>
                </a:solidFill>
                <a:latin typeface="Arial"/>
                <a:cs typeface="Arial"/>
              </a:rPr>
              <a:t>n, </a:t>
            </a:r>
            <a:r>
              <a:rPr lang="en-US" sz="800" spc="5" dirty="0">
                <a:solidFill>
                  <a:srgbClr val="231F20"/>
                </a:solidFill>
                <a:latin typeface="Arial"/>
                <a:cs typeface="Arial"/>
              </a:rPr>
              <a:t>gen</a:t>
            </a:r>
            <a:r>
              <a:rPr lang="en-US" sz="800" spc="-5" dirty="0">
                <a:solidFill>
                  <a:srgbClr val="231F20"/>
                </a:solidFill>
                <a:latin typeface="Arial"/>
                <a:cs typeface="Arial"/>
              </a:rPr>
              <a:t>e</a:t>
            </a:r>
            <a:r>
              <a:rPr lang="en-US" sz="800" spc="5" dirty="0">
                <a:solidFill>
                  <a:srgbClr val="231F20"/>
                </a:solidFill>
                <a:latin typeface="Arial"/>
                <a:cs typeface="Arial"/>
              </a:rPr>
              <a:t>ti</a:t>
            </a:r>
            <a:r>
              <a:rPr lang="en-US" sz="800" dirty="0">
                <a:solidFill>
                  <a:srgbClr val="231F20"/>
                </a:solidFill>
                <a:latin typeface="Arial"/>
                <a:cs typeface="Arial"/>
              </a:rPr>
              <a:t>c</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5" dirty="0">
                <a:solidFill>
                  <a:srgbClr val="231F20"/>
                </a:solidFill>
                <a:latin typeface="Arial"/>
                <a:cs typeface="Arial"/>
              </a:rPr>
              <a:t>fo</a:t>
            </a:r>
            <a:r>
              <a:rPr lang="en-US" sz="800" spc="15" dirty="0">
                <a:solidFill>
                  <a:srgbClr val="231F20"/>
                </a:solidFill>
                <a:latin typeface="Arial"/>
                <a:cs typeface="Arial"/>
              </a:rPr>
              <a:t>r</a:t>
            </a:r>
            <a:r>
              <a:rPr lang="en-US" sz="800" spc="5" dirty="0">
                <a:solidFill>
                  <a:srgbClr val="231F20"/>
                </a:solidFill>
                <a:latin typeface="Arial"/>
                <a:cs typeface="Arial"/>
              </a:rPr>
              <a:t>m</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H</a:t>
            </a:r>
            <a:r>
              <a:rPr lang="en-US" sz="800" spc="10" dirty="0">
                <a:solidFill>
                  <a:srgbClr val="231F20"/>
                </a:solidFill>
                <a:latin typeface="Arial"/>
                <a:cs typeface="Arial"/>
              </a:rPr>
              <a:t>I</a:t>
            </a:r>
            <a:r>
              <a:rPr lang="en-US" sz="800" spc="-20" dirty="0">
                <a:solidFill>
                  <a:srgbClr val="231F20"/>
                </a:solidFill>
                <a:latin typeface="Arial"/>
                <a:cs typeface="Arial"/>
              </a:rPr>
              <a:t>V</a:t>
            </a:r>
            <a:r>
              <a:rPr lang="en-US" sz="800" spc="-10" dirty="0">
                <a:solidFill>
                  <a:srgbClr val="231F20"/>
                </a:solidFill>
                <a:latin typeface="Arial"/>
                <a:cs typeface="Arial"/>
              </a:rPr>
              <a:t>/</a:t>
            </a:r>
            <a:r>
              <a:rPr lang="en-US" sz="800" spc="10" dirty="0">
                <a:solidFill>
                  <a:srgbClr val="231F20"/>
                </a:solidFill>
                <a:latin typeface="Arial"/>
                <a:cs typeface="Arial"/>
              </a:rPr>
              <a:t>AI</a:t>
            </a:r>
            <a:r>
              <a:rPr lang="en-US" sz="800" spc="5" dirty="0">
                <a:solidFill>
                  <a:srgbClr val="231F20"/>
                </a:solidFill>
                <a:latin typeface="Arial"/>
                <a:cs typeface="Arial"/>
              </a:rPr>
              <a:t>D</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tu</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mi</a:t>
            </a:r>
            <a:r>
              <a:rPr lang="en-US" sz="800" dirty="0">
                <a:solidFill>
                  <a:srgbClr val="231F20"/>
                </a:solidFill>
                <a:latin typeface="Arial"/>
                <a:cs typeface="Arial"/>
              </a:rPr>
              <a:t>l</a:t>
            </a:r>
            <a:r>
              <a:rPr lang="en-US" sz="800" spc="5" dirty="0">
                <a:solidFill>
                  <a:srgbClr val="231F20"/>
                </a:solidFill>
                <a:latin typeface="Arial"/>
                <a:cs typeface="Arial"/>
              </a:rPr>
              <a:t>i</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spc="30" dirty="0">
                <a:solidFill>
                  <a:srgbClr val="231F20"/>
                </a:solidFill>
                <a:latin typeface="Arial"/>
                <a:cs typeface="Arial"/>
              </a:rPr>
              <a:t>r</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a:t>
            </a:r>
            <a:r>
              <a:rPr lang="en-US" sz="800" dirty="0">
                <a:solidFill>
                  <a:srgbClr val="231F20"/>
                </a:solidFill>
                <a:latin typeface="Arial"/>
                <a:cs typeface="Arial"/>
              </a:rPr>
              <a:t>us,</a:t>
            </a:r>
            <a:r>
              <a:rPr lang="en-US" sz="800" spc="-10" dirty="0">
                <a:solidFill>
                  <a:srgbClr val="231F20"/>
                </a:solidFill>
                <a:latin typeface="Arial"/>
                <a:cs typeface="Arial"/>
              </a:rPr>
              <a:t> </a:t>
            </a:r>
            <a:r>
              <a:rPr lang="en-US" sz="800" spc="5" dirty="0">
                <a:solidFill>
                  <a:srgbClr val="231F20"/>
                </a:solidFill>
                <a:latin typeface="Arial"/>
                <a:cs typeface="Arial"/>
              </a:rPr>
              <a:t>n</a:t>
            </a:r>
            <a:r>
              <a:rPr lang="en-US" sz="800" dirty="0">
                <a:solidFill>
                  <a:srgbClr val="231F20"/>
                </a:solidFill>
                <a:latin typeface="Arial"/>
                <a:cs typeface="Arial"/>
              </a:rPr>
              <a:t>a</a:t>
            </a:r>
            <a:r>
              <a:rPr lang="en-US" sz="800" spc="5" dirty="0">
                <a:solidFill>
                  <a:srgbClr val="231F20"/>
                </a:solidFill>
                <a:latin typeface="Arial"/>
                <a:cs typeface="Arial"/>
              </a:rPr>
              <a:t>tiona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spc="15" dirty="0">
                <a:solidFill>
                  <a:srgbClr val="231F20"/>
                </a:solidFill>
                <a:latin typeface="Arial"/>
                <a:cs typeface="Arial"/>
              </a:rPr>
              <a:t>r</a:t>
            </a:r>
            <a:r>
              <a:rPr lang="en-US" sz="800" spc="5" dirty="0">
                <a:solidFill>
                  <a:srgbClr val="231F20"/>
                </a:solidFill>
                <a:latin typeface="Arial"/>
                <a:cs typeface="Arial"/>
              </a:rPr>
              <a:t>igi</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r</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re</a:t>
            </a:r>
            <a:r>
              <a:rPr lang="en-US" sz="800" dirty="0">
                <a:solidFill>
                  <a:srgbClr val="231F20"/>
                </a:solidFill>
                <a:latin typeface="Arial"/>
                <a:cs typeface="Arial"/>
              </a:rPr>
              <a:t>l</a:t>
            </a:r>
            <a:r>
              <a:rPr lang="en-US" sz="800" spc="5" dirty="0">
                <a:solidFill>
                  <a:srgbClr val="231F20"/>
                </a:solidFill>
                <a:latin typeface="Arial"/>
                <a:cs typeface="Arial"/>
              </a:rPr>
              <a:t>igio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e</a:t>
            </a:r>
            <a:r>
              <a:rPr lang="en-US" sz="800" spc="5" dirty="0">
                <a:solidFill>
                  <a:srgbClr val="231F20"/>
                </a:solidFill>
                <a:latin typeface="Arial"/>
                <a:cs typeface="Arial"/>
              </a:rPr>
              <a:t>x</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e</a:t>
            </a:r>
            <a:r>
              <a:rPr lang="en-US" sz="800" spc="5" dirty="0">
                <a:solidFill>
                  <a:srgbClr val="231F20"/>
                </a:solidFill>
                <a:latin typeface="Arial"/>
                <a:cs typeface="Arial"/>
              </a:rPr>
              <a:t>xua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spc="15" dirty="0">
                <a:solidFill>
                  <a:srgbClr val="231F20"/>
                </a:solidFill>
                <a:latin typeface="Arial"/>
                <a:cs typeface="Arial"/>
              </a:rPr>
              <a:t>r</a:t>
            </a:r>
            <a:r>
              <a:rPr lang="en-US" sz="800" spc="5" dirty="0">
                <a:solidFill>
                  <a:srgbClr val="231F20"/>
                </a:solidFill>
                <a:latin typeface="Arial"/>
                <a:cs typeface="Arial"/>
              </a:rPr>
              <a:t>ie</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ve</a:t>
            </a:r>
            <a:r>
              <a:rPr lang="en-US" sz="800" dirty="0">
                <a:solidFill>
                  <a:srgbClr val="231F20"/>
                </a:solidFill>
                <a:latin typeface="Arial"/>
                <a:cs typeface="Arial"/>
              </a:rPr>
              <a:t>t</a:t>
            </a:r>
            <a:r>
              <a:rPr lang="en-US" sz="800" spc="5" dirty="0">
                <a:solidFill>
                  <a:srgbClr val="231F20"/>
                </a:solidFill>
                <a:latin typeface="Arial"/>
                <a:cs typeface="Arial"/>
              </a:rPr>
              <a:t>era</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a:t>
            </a:r>
            <a:r>
              <a:rPr lang="en-US" sz="800" dirty="0">
                <a:solidFill>
                  <a:srgbClr val="231F20"/>
                </a:solidFill>
                <a:latin typeface="Arial"/>
                <a:cs typeface="Arial"/>
              </a:rPr>
              <a:t>us.</a:t>
            </a:r>
            <a:r>
              <a:rPr lang="en-US" sz="800" spc="-10" dirty="0">
                <a:solidFill>
                  <a:srgbClr val="231F20"/>
                </a:solidFill>
                <a:latin typeface="Arial"/>
                <a:cs typeface="Arial"/>
              </a:rPr>
              <a:t> </a:t>
            </a:r>
            <a:r>
              <a:rPr lang="en-US" sz="800" spc="5" dirty="0">
                <a:solidFill>
                  <a:srgbClr val="231F20"/>
                </a:solidFill>
                <a:latin typeface="Arial"/>
                <a:cs typeface="Arial"/>
              </a:rPr>
              <a:t>T</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a:t>
            </a:r>
            <a:r>
              <a:rPr lang="en-US" sz="800" spc="5" dirty="0">
                <a:solidFill>
                  <a:srgbClr val="231F20"/>
                </a:solidFill>
                <a:latin typeface="Arial"/>
                <a:cs typeface="Arial"/>
              </a:rPr>
              <a:t>eme</a:t>
            </a:r>
            <a:r>
              <a:rPr lang="en-US" sz="800" dirty="0">
                <a:solidFill>
                  <a:srgbClr val="231F20"/>
                </a:solidFill>
                <a:latin typeface="Arial"/>
                <a:cs typeface="Arial"/>
              </a:rPr>
              <a:t>nt</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5" dirty="0">
                <a:solidFill>
                  <a:srgbClr val="231F20"/>
                </a:solidFill>
                <a:latin typeface="Arial"/>
                <a:cs typeface="Arial"/>
              </a:rPr>
              <a:t>cc</a:t>
            </a:r>
            <a:r>
              <a:rPr lang="en-US" sz="800" spc="5" dirty="0">
                <a:solidFill>
                  <a:srgbClr val="231F20"/>
                </a:solidFill>
                <a:latin typeface="Arial"/>
                <a:cs typeface="Arial"/>
              </a:rPr>
              <a:t>or</a:t>
            </a:r>
            <a:r>
              <a:rPr lang="en-US" sz="800" dirty="0">
                <a:solidFill>
                  <a:srgbClr val="231F20"/>
                </a:solidFill>
                <a:latin typeface="Arial"/>
                <a:cs typeface="Arial"/>
              </a:rPr>
              <a:t>d</a:t>
            </a:r>
            <a:r>
              <a:rPr lang="en-US" sz="800" spc="5" dirty="0">
                <a:solidFill>
                  <a:srgbClr val="231F20"/>
                </a:solidFill>
                <a:latin typeface="Arial"/>
                <a:cs typeface="Arial"/>
              </a:rPr>
              <a:t>an</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wit</a:t>
            </a:r>
            <a:r>
              <a:rPr lang="en-US" sz="800" dirty="0">
                <a:solidFill>
                  <a:srgbClr val="231F20"/>
                </a:solidFill>
                <a:latin typeface="Arial"/>
                <a:cs typeface="Arial"/>
              </a:rPr>
              <a:t>h </a:t>
            </a:r>
            <a:br>
              <a:rPr lang="en-US" sz="800" dirty="0">
                <a:solidFill>
                  <a:srgbClr val="231F20"/>
                </a:solidFill>
                <a:latin typeface="Arial"/>
                <a:cs typeface="Arial"/>
              </a:rPr>
            </a:br>
            <a:r>
              <a:rPr lang="en-US" sz="800" spc="5" dirty="0">
                <a:solidFill>
                  <a:srgbClr val="231F20"/>
                </a:solidFill>
                <a:latin typeface="Arial"/>
                <a:cs typeface="Arial"/>
              </a:rPr>
              <a:t>U</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Civi</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10" dirty="0">
                <a:solidFill>
                  <a:srgbClr val="231F20"/>
                </a:solidFill>
                <a:latin typeface="Arial"/>
                <a:cs typeface="Arial"/>
              </a:rPr>
              <a:t>R</a:t>
            </a:r>
            <a:r>
              <a:rPr lang="en-US" sz="800" spc="5" dirty="0">
                <a:solidFill>
                  <a:srgbClr val="231F20"/>
                </a:solidFill>
                <a:latin typeface="Arial"/>
                <a:cs typeface="Arial"/>
              </a:rPr>
              <a:t>ig</a:t>
            </a:r>
            <a:r>
              <a:rPr lang="en-US" sz="800" dirty="0">
                <a:solidFill>
                  <a:srgbClr val="231F20"/>
                </a:solidFill>
                <a:latin typeface="Arial"/>
                <a:cs typeface="Arial"/>
              </a:rPr>
              <a:t>h</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10" dirty="0">
                <a:solidFill>
                  <a:srgbClr val="231F20"/>
                </a:solidFill>
                <a:latin typeface="Arial"/>
                <a:cs typeface="Arial"/>
              </a:rPr>
              <a:t>L</a:t>
            </a:r>
            <a:r>
              <a:rPr lang="en-US" sz="800" dirty="0">
                <a:solidFill>
                  <a:srgbClr val="231F20"/>
                </a:solidFill>
                <a:latin typeface="Arial"/>
                <a:cs typeface="Arial"/>
              </a:rPr>
              <a:t>a</a:t>
            </a:r>
            <a:r>
              <a:rPr lang="en-US" sz="800" spc="5" dirty="0">
                <a:solidFill>
                  <a:srgbClr val="231F20"/>
                </a:solidFill>
                <a:latin typeface="Arial"/>
                <a:cs typeface="Arial"/>
              </a:rPr>
              <a:t>w</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U</a:t>
            </a:r>
            <a:r>
              <a:rPr lang="en-US" sz="800" spc="10" dirty="0">
                <a:solidFill>
                  <a:srgbClr val="231F20"/>
                </a:solidFill>
                <a:latin typeface="Arial"/>
                <a:cs typeface="Arial"/>
              </a:rPr>
              <a:t>S</a:t>
            </a:r>
            <a:r>
              <a:rPr lang="en-US" sz="800" spc="-10" dirty="0">
                <a:solidFill>
                  <a:srgbClr val="231F20"/>
                </a:solidFill>
                <a:latin typeface="Arial"/>
                <a:cs typeface="Arial"/>
              </a:rPr>
              <a:t>D</a:t>
            </a:r>
            <a:r>
              <a:rPr lang="en-US" sz="800" spc="25" dirty="0">
                <a:solidFill>
                  <a:srgbClr val="231F20"/>
                </a:solidFill>
                <a:latin typeface="Arial"/>
                <a:cs typeface="Arial"/>
              </a:rPr>
              <a:t>A</a:t>
            </a:r>
            <a:r>
              <a:rPr lang="en-US" sz="800" dirty="0">
                <a:solidFill>
                  <a:srgbClr val="231F20"/>
                </a:solidFill>
                <a:latin typeface="Arial"/>
                <a:cs typeface="Arial"/>
              </a:rPr>
              <a:t>.</a:t>
            </a:r>
            <a:endParaRPr lang="en-US" sz="800" dirty="0">
              <a:latin typeface="Arial"/>
              <a:cs typeface="Arial"/>
            </a:endParaRPr>
          </a:p>
          <a:p>
            <a:pPr marL="12700">
              <a:lnSpc>
                <a:spcPct val="100000"/>
              </a:lnSpc>
              <a:spcBef>
                <a:spcPts val="540"/>
              </a:spcBef>
            </a:pPr>
            <a:r>
              <a:rPr lang="en-US" sz="800" spc="5" dirty="0">
                <a:solidFill>
                  <a:srgbClr val="231F20"/>
                </a:solidFill>
                <a:latin typeface="Arial"/>
                <a:cs typeface="Arial"/>
              </a:rPr>
              <a:t>B</a:t>
            </a:r>
            <a:r>
              <a:rPr lang="en-US" sz="800" spc="15" dirty="0">
                <a:solidFill>
                  <a:srgbClr val="231F20"/>
                </a:solidFill>
                <a:latin typeface="Arial"/>
                <a:cs typeface="Arial"/>
              </a:rPr>
              <a:t>r</a:t>
            </a:r>
            <a:r>
              <a:rPr lang="en-US" sz="800" spc="5" dirty="0">
                <a:solidFill>
                  <a:srgbClr val="231F20"/>
                </a:solidFill>
                <a:latin typeface="Arial"/>
                <a:cs typeface="Arial"/>
              </a:rPr>
              <a:t>u</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err="1">
                <a:solidFill>
                  <a:srgbClr val="231F20"/>
                </a:solidFill>
                <a:latin typeface="Arial"/>
                <a:cs typeface="Arial"/>
              </a:rPr>
              <a:t>M</a:t>
            </a:r>
            <a:r>
              <a:rPr lang="en-US" sz="800" spc="15" dirty="0" err="1">
                <a:solidFill>
                  <a:srgbClr val="231F20"/>
                </a:solidFill>
                <a:latin typeface="Arial"/>
                <a:cs typeface="Arial"/>
              </a:rPr>
              <a:t>c</a:t>
            </a:r>
            <a:r>
              <a:rPr lang="en-US" sz="800" dirty="0" err="1">
                <a:solidFill>
                  <a:srgbClr val="231F20"/>
                </a:solidFill>
                <a:latin typeface="Arial"/>
                <a:cs typeface="Arial"/>
              </a:rPr>
              <a:t>P</a:t>
            </a:r>
            <a:r>
              <a:rPr lang="en-US" sz="800" spc="5" dirty="0" err="1">
                <a:solidFill>
                  <a:srgbClr val="231F20"/>
                </a:solidFill>
                <a:latin typeface="Arial"/>
                <a:cs typeface="Arial"/>
              </a:rPr>
              <a:t>hero</a:t>
            </a:r>
            <a:r>
              <a:rPr lang="en-US" sz="800" dirty="0" err="1">
                <a:solidFill>
                  <a:srgbClr val="231F20"/>
                </a:solidFill>
                <a:latin typeface="Arial"/>
                <a:cs typeface="Arial"/>
              </a:rPr>
              <a:t>n</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Ph</a:t>
            </a:r>
            <a:r>
              <a:rPr lang="en-US" sz="800" spc="10" dirty="0">
                <a:solidFill>
                  <a:srgbClr val="231F20"/>
                </a:solidFill>
                <a:latin typeface="Arial"/>
                <a:cs typeface="Arial"/>
              </a:rPr>
              <a:t>.</a:t>
            </a:r>
            <a:r>
              <a:rPr lang="en-US" sz="800" spc="-15" dirty="0">
                <a:solidFill>
                  <a:srgbClr val="231F20"/>
                </a:solidFill>
                <a:latin typeface="Arial"/>
                <a:cs typeface="Arial"/>
              </a:rPr>
              <a:t>D</a:t>
            </a:r>
            <a:r>
              <a:rPr lang="en-US" sz="800" spc="-10"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10" dirty="0">
                <a:solidFill>
                  <a:srgbClr val="231F20"/>
                </a:solidFill>
                <a:latin typeface="Arial"/>
                <a:cs typeface="Arial"/>
              </a:rPr>
              <a:t>V</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P</a:t>
            </a:r>
            <a:r>
              <a:rPr lang="en-US" sz="800" spc="5" dirty="0">
                <a:solidFill>
                  <a:srgbClr val="231F20"/>
                </a:solidFill>
                <a:latin typeface="Arial"/>
                <a:cs typeface="Arial"/>
              </a:rPr>
              <a:t>reside</a:t>
            </a:r>
            <a:r>
              <a:rPr lang="en-US" sz="800" dirty="0">
                <a:solidFill>
                  <a:srgbClr val="231F20"/>
                </a:solidFill>
                <a:latin typeface="Arial"/>
                <a:cs typeface="Arial"/>
              </a:rPr>
              <a:t>nt</a:t>
            </a:r>
            <a:r>
              <a:rPr lang="en-US" sz="800" spc="-10" dirty="0">
                <a:solidFill>
                  <a:srgbClr val="231F20"/>
                </a:solidFill>
                <a:latin typeface="Arial"/>
                <a:cs typeface="Arial"/>
              </a:rPr>
              <a:t> </a:t>
            </a:r>
            <a:r>
              <a:rPr lang="en-US" sz="800" spc="5" dirty="0">
                <a:solidFill>
                  <a:srgbClr val="231F20"/>
                </a:solidFill>
                <a:latin typeface="Arial"/>
                <a:cs typeface="Arial"/>
              </a:rPr>
              <a:t>fo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dirty="0">
                <a:solidFill>
                  <a:srgbClr val="231F20"/>
                </a:solidFill>
                <a:latin typeface="Arial"/>
                <a:cs typeface="Arial"/>
              </a:rPr>
              <a:t>Ad</a:t>
            </a:r>
            <a:r>
              <a:rPr lang="en-US" sz="800" spc="5" dirty="0">
                <a:solidFill>
                  <a:srgbClr val="231F20"/>
                </a:solidFill>
                <a:latin typeface="Arial"/>
                <a:cs typeface="Arial"/>
              </a:rPr>
              <a:t>mi</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5" dirty="0">
                <a:solidFill>
                  <a:srgbClr val="231F20"/>
                </a:solidFill>
                <a:latin typeface="Arial"/>
                <a:cs typeface="Arial"/>
              </a:rPr>
              <a:t>tr</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&amp;</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5" dirty="0">
                <a:solidFill>
                  <a:srgbClr val="231F20"/>
                </a:solidFill>
                <a:latin typeface="Arial"/>
                <a:cs typeface="Arial"/>
              </a:rPr>
              <a:t>ea</a:t>
            </a:r>
            <a:r>
              <a:rPr lang="en-US" sz="800" dirty="0">
                <a:solidFill>
                  <a:srgbClr val="231F20"/>
                </a:solidFill>
                <a:latin typeface="Arial"/>
                <a:cs typeface="Arial"/>
              </a:rPr>
              <a:t>n</a:t>
            </a:r>
            <a:endParaRPr lang="en-US" sz="800" dirty="0">
              <a:latin typeface="Arial"/>
              <a:cs typeface="Arial"/>
            </a:endParaRPr>
          </a:p>
          <a:p>
            <a:pPr marL="12700" marR="325120">
              <a:lnSpc>
                <a:spcPct val="100000"/>
              </a:lnSpc>
              <a:spcBef>
                <a:spcPts val="540"/>
              </a:spcBef>
            </a:pPr>
            <a:r>
              <a:rPr lang="en-US" sz="800" spc="-10" dirty="0">
                <a:solidFill>
                  <a:srgbClr val="231F20"/>
                </a:solidFill>
                <a:latin typeface="Arial"/>
                <a:cs typeface="Arial"/>
              </a:rPr>
              <a:t>F</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5" dirty="0">
                <a:solidFill>
                  <a:srgbClr val="231F20"/>
                </a:solidFill>
                <a:latin typeface="Arial"/>
                <a:cs typeface="Arial"/>
              </a:rPr>
              <a:t>e</a:t>
            </a:r>
            <a:r>
              <a:rPr lang="en-US" sz="800" dirty="0">
                <a:solidFill>
                  <a:srgbClr val="231F20"/>
                </a:solidFill>
                <a:latin typeface="Arial"/>
                <a:cs typeface="Arial"/>
              </a:rPr>
              <a:t>af</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H</a:t>
            </a:r>
            <a:r>
              <a:rPr lang="en-US" sz="800" spc="5" dirty="0">
                <a:solidFill>
                  <a:srgbClr val="231F20"/>
                </a:solidFill>
                <a:latin typeface="Arial"/>
                <a:cs typeface="Arial"/>
              </a:rPr>
              <a:t>ar</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a:t>
            </a:r>
            <a:r>
              <a:rPr lang="en-US" sz="800" spc="10" dirty="0">
                <a:solidFill>
                  <a:srgbClr val="231F20"/>
                </a:solidFill>
                <a:latin typeface="Arial"/>
                <a:cs typeface="Arial"/>
              </a:rPr>
              <a:t>H</a:t>
            </a:r>
            <a:r>
              <a:rPr lang="en-US" sz="800" spc="5" dirty="0">
                <a:solidFill>
                  <a:srgbClr val="231F20"/>
                </a:solidFill>
                <a:latin typeface="Arial"/>
                <a:cs typeface="Arial"/>
              </a:rPr>
              <a:t>ea</a:t>
            </a:r>
            <a:r>
              <a:rPr lang="en-US" sz="800" spc="15" dirty="0">
                <a:solidFill>
                  <a:srgbClr val="231F20"/>
                </a:solidFill>
                <a:latin typeface="Arial"/>
                <a:cs typeface="Arial"/>
              </a:rPr>
              <a:t>r</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ple</a:t>
            </a:r>
            <a:r>
              <a:rPr lang="en-US" sz="800" dirty="0">
                <a:solidFill>
                  <a:srgbClr val="231F20"/>
                </a:solidFill>
                <a:latin typeface="Arial"/>
                <a:cs typeface="Arial"/>
              </a:rPr>
              <a:t>a</a:t>
            </a:r>
            <a:r>
              <a:rPr lang="en-US" sz="800" spc="5" dirty="0">
                <a:solidFill>
                  <a:srgbClr val="231F20"/>
                </a:solidFill>
                <a:latin typeface="Arial"/>
                <a:cs typeface="Arial"/>
              </a:rPr>
              <a:t>s</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10" dirty="0">
                <a:solidFill>
                  <a:srgbClr val="231F20"/>
                </a:solidFill>
                <a:latin typeface="Arial"/>
                <a:cs typeface="Arial"/>
              </a:rPr>
              <a:t>c</a:t>
            </a:r>
            <a:r>
              <a:rPr lang="en-US" sz="800" dirty="0">
                <a:solidFill>
                  <a:srgbClr val="231F20"/>
                </a:solidFill>
                <a:latin typeface="Arial"/>
                <a:cs typeface="Arial"/>
              </a:rPr>
              <a:t>t</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spc="5" dirty="0">
                <a:solidFill>
                  <a:srgbClr val="231F20"/>
                </a:solidFill>
                <a:latin typeface="Arial"/>
                <a:cs typeface="Arial"/>
              </a:rPr>
              <a:t>o</a:t>
            </a:r>
            <a:r>
              <a:rPr lang="en-US" sz="800" dirty="0">
                <a:solidFill>
                  <a:srgbClr val="231F20"/>
                </a:solidFill>
                <a:latin typeface="Arial"/>
                <a:cs typeface="Arial"/>
              </a:rPr>
              <a:t>l</a:t>
            </a:r>
            <a:r>
              <a:rPr lang="en-US" sz="800" spc="5" dirty="0">
                <a:solidFill>
                  <a:srgbClr val="231F20"/>
                </a:solidFill>
                <a:latin typeface="Arial"/>
                <a:cs typeface="Arial"/>
              </a:rPr>
              <a:t>leg</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F</a:t>
            </a:r>
            <a:r>
              <a:rPr lang="en-US" sz="800" spc="10" dirty="0">
                <a:solidFill>
                  <a:srgbClr val="231F20"/>
                </a:solidFill>
                <a:latin typeface="Arial"/>
                <a:cs typeface="Arial"/>
              </a:rPr>
              <a:t>oo</a:t>
            </a:r>
            <a:r>
              <a:rPr lang="en-US" sz="800" spc="-5" dirty="0">
                <a:solidFill>
                  <a:srgbClr val="231F20"/>
                </a:solidFill>
                <a:latin typeface="Arial"/>
                <a:cs typeface="Arial"/>
              </a:rPr>
              <a:t>d</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spc="-10" dirty="0">
                <a:solidFill>
                  <a:srgbClr val="231F20"/>
                </a:solidFill>
                <a:latin typeface="Arial"/>
                <a:cs typeface="Arial"/>
              </a:rPr>
              <a:t>n</a:t>
            </a:r>
            <a:r>
              <a:rPr lang="en-US" sz="800" spc="5" dirty="0">
                <a:solidFill>
                  <a:srgbClr val="231F20"/>
                </a:solidFill>
                <a:latin typeface="Arial"/>
                <a:cs typeface="Arial"/>
              </a:rPr>
              <a:t>viro</a:t>
            </a:r>
            <a:r>
              <a:rPr lang="en-US" sz="800" dirty="0">
                <a:solidFill>
                  <a:srgbClr val="231F20"/>
                </a:solidFill>
                <a:latin typeface="Arial"/>
                <a:cs typeface="Arial"/>
              </a:rPr>
              <a:t>n</a:t>
            </a:r>
            <a:r>
              <a:rPr lang="en-US" sz="800" spc="5" dirty="0">
                <a:solidFill>
                  <a:srgbClr val="231F20"/>
                </a:solidFill>
                <a:latin typeface="Arial"/>
                <a:cs typeface="Arial"/>
              </a:rPr>
              <a:t>me</a:t>
            </a:r>
            <a:r>
              <a:rPr lang="en-US" sz="800" dirty="0">
                <a:solidFill>
                  <a:srgbClr val="231F20"/>
                </a:solidFill>
                <a:latin typeface="Arial"/>
                <a:cs typeface="Arial"/>
              </a:rPr>
              <a:t>n</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c</a:t>
            </a:r>
            <a:r>
              <a:rPr lang="en-US" sz="800" spc="5" dirty="0">
                <a:solidFill>
                  <a:srgbClr val="231F20"/>
                </a:solidFill>
                <a:latin typeface="Arial"/>
                <a:cs typeface="Arial"/>
              </a:rPr>
              <a:t>ien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u</a:t>
            </a:r>
            <a:r>
              <a:rPr lang="en-US" sz="800" spc="5" dirty="0">
                <a:solidFill>
                  <a:srgbClr val="231F20"/>
                </a:solidFill>
                <a:latin typeface="Arial"/>
                <a:cs typeface="Arial"/>
              </a:rPr>
              <a:t>sin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y</a:t>
            </a:r>
            <a:r>
              <a:rPr lang="en-US" sz="800" spc="5" dirty="0">
                <a:solidFill>
                  <a:srgbClr val="231F20"/>
                </a:solidFill>
                <a:latin typeface="Arial"/>
                <a:cs typeface="Arial"/>
              </a:rPr>
              <a:t>o</a:t>
            </a:r>
            <a:r>
              <a:rPr lang="en-US" sz="800" dirty="0">
                <a:solidFill>
                  <a:srgbClr val="231F20"/>
                </a:solidFill>
                <a:latin typeface="Arial"/>
                <a:cs typeface="Arial"/>
              </a:rPr>
              <a:t>ur</a:t>
            </a:r>
            <a:r>
              <a:rPr lang="en-US" sz="800" spc="-10" dirty="0">
                <a:solidFill>
                  <a:srgbClr val="231F20"/>
                </a:solidFill>
                <a:latin typeface="Arial"/>
                <a:cs typeface="Arial"/>
              </a:rPr>
              <a:t> </a:t>
            </a:r>
            <a:r>
              <a:rPr lang="en-US" sz="800" spc="5" dirty="0">
                <a:solidFill>
                  <a:srgbClr val="231F20"/>
                </a:solidFill>
                <a:latin typeface="Arial"/>
                <a:cs typeface="Arial"/>
              </a:rPr>
              <a:t>pr</a:t>
            </a:r>
            <a:r>
              <a:rPr lang="en-US" sz="800" dirty="0">
                <a:solidFill>
                  <a:srgbClr val="231F20"/>
                </a:solidFill>
                <a:latin typeface="Arial"/>
                <a:cs typeface="Arial"/>
              </a:rPr>
              <a:t>ef</a:t>
            </a:r>
            <a:r>
              <a:rPr lang="en-US" sz="800" spc="5" dirty="0">
                <a:solidFill>
                  <a:srgbClr val="231F20"/>
                </a:solidFill>
                <a:latin typeface="Arial"/>
                <a:cs typeface="Arial"/>
              </a:rPr>
              <a:t>e</a:t>
            </a:r>
            <a:r>
              <a:rPr lang="en-US" sz="800" spc="15" dirty="0">
                <a:solidFill>
                  <a:srgbClr val="231F20"/>
                </a:solidFill>
                <a:latin typeface="Arial"/>
                <a:cs typeface="Arial"/>
              </a:rPr>
              <a:t>r</a:t>
            </a:r>
            <a:r>
              <a:rPr lang="en-US" sz="800" spc="5" dirty="0">
                <a:solidFill>
                  <a:srgbClr val="231F20"/>
                </a:solidFill>
                <a:latin typeface="Arial"/>
                <a:cs typeface="Arial"/>
              </a:rPr>
              <a:t>re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om</a:t>
            </a:r>
            <a:r>
              <a:rPr lang="en-US" sz="800" dirty="0">
                <a:solidFill>
                  <a:srgbClr val="231F20"/>
                </a:solidFill>
                <a:latin typeface="Arial"/>
                <a:cs typeface="Arial"/>
              </a:rPr>
              <a:t>mun</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25" dirty="0">
                <a:solidFill>
                  <a:srgbClr val="231F20"/>
                </a:solidFill>
                <a:latin typeface="Arial"/>
                <a:cs typeface="Arial"/>
              </a:rPr>
              <a:t>(</a:t>
            </a:r>
            <a:r>
              <a:rPr lang="en-US" sz="800" spc="25" dirty="0">
                <a:solidFill>
                  <a:srgbClr val="231F20"/>
                </a:solidFill>
                <a:latin typeface="Arial"/>
                <a:cs typeface="Arial"/>
              </a:rPr>
              <a:t>e</a:t>
            </a:r>
            <a:r>
              <a:rPr lang="en-US" sz="800" spc="20" dirty="0">
                <a:solidFill>
                  <a:srgbClr val="231F20"/>
                </a:solidFill>
                <a:latin typeface="Arial"/>
                <a:cs typeface="Arial"/>
              </a:rPr>
              <a:t>-</a:t>
            </a:r>
            <a:r>
              <a:rPr lang="en-US" sz="800" spc="5" dirty="0">
                <a:solidFill>
                  <a:srgbClr val="231F20"/>
                </a:solidFill>
                <a:latin typeface="Arial"/>
                <a:cs typeface="Arial"/>
              </a:rPr>
              <a:t>m</a:t>
            </a:r>
            <a:r>
              <a:rPr lang="en-US" sz="800" dirty="0">
                <a:solidFill>
                  <a:srgbClr val="231F20"/>
                </a:solidFill>
                <a:latin typeface="Arial"/>
                <a:cs typeface="Arial"/>
              </a:rPr>
              <a:t>a</a:t>
            </a:r>
            <a:r>
              <a:rPr lang="en-US" sz="800" spc="5" dirty="0">
                <a:solidFill>
                  <a:srgbClr val="231F20"/>
                </a:solidFill>
                <a:latin typeface="Arial"/>
                <a:cs typeface="Arial"/>
              </a:rPr>
              <a:t>i</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spc="-10" dirty="0">
                <a:solidFill>
                  <a:srgbClr val="231F20"/>
                </a:solidFill>
                <a:latin typeface="Arial"/>
                <a:cs typeface="Arial"/>
              </a:rPr>
              <a:t>a</a:t>
            </a:r>
            <a:r>
              <a:rPr lang="en-US" sz="800" dirty="0">
                <a:solidFill>
                  <a:srgbClr val="231F20"/>
                </a:solidFill>
                <a:latin typeface="Arial"/>
                <a:cs typeface="Arial"/>
              </a:rPr>
              <a:t>y </a:t>
            </a:r>
            <a:r>
              <a:rPr lang="en-US" sz="800" spc="5" dirty="0">
                <a:solidFill>
                  <a:srgbClr val="231F20"/>
                </a:solidFill>
                <a:latin typeface="Arial"/>
                <a:cs typeface="Arial"/>
              </a:rPr>
              <a:t>se</a:t>
            </a:r>
            <a:r>
              <a:rPr lang="en-US" sz="800" spc="30" dirty="0">
                <a:solidFill>
                  <a:srgbClr val="231F20"/>
                </a:solidFill>
                <a:latin typeface="Arial"/>
                <a:cs typeface="Arial"/>
              </a:rPr>
              <a:t>r</a:t>
            </a:r>
            <a:r>
              <a:rPr lang="en-US" sz="800" spc="5" dirty="0">
                <a:solidFill>
                  <a:srgbClr val="231F20"/>
                </a:solidFill>
                <a:latin typeface="Arial"/>
                <a:cs typeface="Arial"/>
              </a:rPr>
              <a:t>vi</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vide</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spc="-10" dirty="0">
                <a:solidFill>
                  <a:srgbClr val="231F20"/>
                </a:solidFill>
                <a:latin typeface="Arial"/>
                <a:cs typeface="Arial"/>
              </a:rPr>
              <a:t>a</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se</a:t>
            </a:r>
            <a:r>
              <a:rPr lang="en-US" sz="800" spc="30" dirty="0">
                <a:solidFill>
                  <a:srgbClr val="231F20"/>
                </a:solidFill>
                <a:latin typeface="Arial"/>
                <a:cs typeface="Arial"/>
              </a:rPr>
              <a:t>r</a:t>
            </a:r>
            <a:r>
              <a:rPr lang="en-US" sz="800" spc="5" dirty="0">
                <a:solidFill>
                  <a:srgbClr val="231F20"/>
                </a:solidFill>
                <a:latin typeface="Arial"/>
                <a:cs typeface="Arial"/>
              </a:rPr>
              <a:t>vi</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spc="-35" dirty="0">
                <a:solidFill>
                  <a:srgbClr val="231F20"/>
                </a:solidFill>
                <a:latin typeface="Arial"/>
                <a:cs typeface="Arial"/>
              </a:rPr>
              <a:t>s</a:t>
            </a:r>
            <a:r>
              <a:rPr lang="en-US" sz="800" spc="-5"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P</a:t>
            </a:r>
            <a:r>
              <a:rPr lang="en-US" sz="800" spc="5" dirty="0">
                <a:solidFill>
                  <a:srgbClr val="231F20"/>
                </a:solidFill>
                <a:latin typeface="Arial"/>
                <a:cs typeface="Arial"/>
              </a:rPr>
              <a:t>hon</a:t>
            </a:r>
            <a:r>
              <a:rPr lang="en-US" sz="800" dirty="0">
                <a:solidFill>
                  <a:srgbClr val="231F20"/>
                </a:solidFill>
                <a:latin typeface="Arial"/>
                <a:cs typeface="Arial"/>
              </a:rPr>
              <a:t>e</a:t>
            </a:r>
            <a:r>
              <a:rPr lang="en-US" sz="800" spc="-10" dirty="0">
                <a:solidFill>
                  <a:srgbClr val="231F20"/>
                </a:solidFill>
                <a:latin typeface="Arial"/>
                <a:cs typeface="Arial"/>
              </a:rPr>
              <a:t> 1</a:t>
            </a:r>
            <a:r>
              <a:rPr lang="en-US" sz="800" spc="35" dirty="0">
                <a:solidFill>
                  <a:srgbClr val="231F20"/>
                </a:solidFill>
                <a:latin typeface="Arial"/>
                <a:cs typeface="Arial"/>
              </a:rPr>
              <a:t>-</a:t>
            </a:r>
            <a:r>
              <a:rPr lang="en-US" sz="800" spc="15" dirty="0">
                <a:solidFill>
                  <a:srgbClr val="231F20"/>
                </a:solidFill>
                <a:latin typeface="Arial"/>
                <a:cs typeface="Arial"/>
              </a:rPr>
              <a:t>8</a:t>
            </a:r>
            <a:r>
              <a:rPr lang="en-US" sz="800" spc="20" dirty="0">
                <a:solidFill>
                  <a:srgbClr val="231F20"/>
                </a:solidFill>
                <a:latin typeface="Arial"/>
                <a:cs typeface="Arial"/>
              </a:rPr>
              <a:t>0</a:t>
            </a:r>
            <a:r>
              <a:rPr lang="en-US" sz="800" spc="35" dirty="0">
                <a:solidFill>
                  <a:srgbClr val="231F20"/>
                </a:solidFill>
                <a:latin typeface="Arial"/>
                <a:cs typeface="Arial"/>
              </a:rPr>
              <a:t>0</a:t>
            </a:r>
            <a:r>
              <a:rPr lang="en-US" sz="800" spc="-15" dirty="0">
                <a:solidFill>
                  <a:srgbClr val="231F20"/>
                </a:solidFill>
                <a:latin typeface="Arial"/>
                <a:cs typeface="Arial"/>
              </a:rPr>
              <a:t>-</a:t>
            </a:r>
            <a:r>
              <a:rPr lang="en-US" sz="800" spc="-10" dirty="0">
                <a:solidFill>
                  <a:srgbClr val="231F20"/>
                </a:solidFill>
                <a:latin typeface="Arial"/>
                <a:cs typeface="Arial"/>
              </a:rPr>
              <a:t>7</a:t>
            </a:r>
            <a:r>
              <a:rPr lang="en-US" sz="800" spc="15" dirty="0">
                <a:solidFill>
                  <a:srgbClr val="231F20"/>
                </a:solidFill>
                <a:latin typeface="Arial"/>
                <a:cs typeface="Arial"/>
              </a:rPr>
              <a:t>5</a:t>
            </a:r>
            <a:r>
              <a:rPr lang="en-US" sz="800" spc="35" dirty="0">
                <a:solidFill>
                  <a:srgbClr val="231F20"/>
                </a:solidFill>
                <a:latin typeface="Arial"/>
                <a:cs typeface="Arial"/>
              </a:rPr>
              <a:t>0-</a:t>
            </a:r>
            <a:r>
              <a:rPr lang="en-US" sz="800" spc="-10" dirty="0">
                <a:solidFill>
                  <a:srgbClr val="231F20"/>
                </a:solidFill>
                <a:latin typeface="Arial"/>
                <a:cs typeface="Arial"/>
              </a:rPr>
              <a:t>07</a:t>
            </a:r>
            <a:r>
              <a:rPr lang="en-US" sz="800" spc="15" dirty="0">
                <a:solidFill>
                  <a:srgbClr val="231F20"/>
                </a:solidFill>
                <a:latin typeface="Arial"/>
                <a:cs typeface="Arial"/>
              </a:rPr>
              <a:t>5</a:t>
            </a:r>
            <a:r>
              <a:rPr lang="en-US" sz="800" dirty="0">
                <a:solidFill>
                  <a:srgbClr val="231F20"/>
                </a:solidFill>
                <a:latin typeface="Arial"/>
                <a:cs typeface="Arial"/>
              </a:rPr>
              <a:t>0</a:t>
            </a:r>
            <a:r>
              <a:rPr lang="en-US" sz="800" spc="-10" dirty="0">
                <a:solidFill>
                  <a:srgbClr val="231F20"/>
                </a:solidFill>
                <a:latin typeface="Arial"/>
                <a:cs typeface="Arial"/>
              </a:rPr>
              <a:t> </a:t>
            </a:r>
            <a:r>
              <a:rPr lang="en-US" sz="800" spc="5" dirty="0">
                <a:solidFill>
                  <a:srgbClr val="231F20"/>
                </a:solidFill>
                <a:latin typeface="Arial"/>
                <a:cs typeface="Arial"/>
              </a:rPr>
              <a:t>b</a:t>
            </a:r>
            <a:r>
              <a:rPr lang="en-US" sz="800" spc="-5" dirty="0">
                <a:solidFill>
                  <a:srgbClr val="231F20"/>
                </a:solidFill>
                <a:latin typeface="Arial"/>
                <a:cs typeface="Arial"/>
              </a:rPr>
              <a:t>e</a:t>
            </a:r>
            <a:r>
              <a:rPr lang="en-US" sz="800" spc="25" dirty="0">
                <a:solidFill>
                  <a:srgbClr val="231F20"/>
                </a:solidFill>
                <a:latin typeface="Arial"/>
                <a:cs typeface="Arial"/>
              </a:rPr>
              <a:t>t</a:t>
            </a:r>
            <a:r>
              <a:rPr lang="en-US" sz="800" spc="-5" dirty="0">
                <a:solidFill>
                  <a:srgbClr val="231F20"/>
                </a:solidFill>
                <a:latin typeface="Arial"/>
                <a:cs typeface="Arial"/>
              </a:rPr>
              <a:t>w</a:t>
            </a:r>
            <a:r>
              <a:rPr lang="en-US" sz="800" spc="5" dirty="0">
                <a:solidFill>
                  <a:srgbClr val="231F20"/>
                </a:solidFill>
                <a:latin typeface="Arial"/>
                <a:cs typeface="Arial"/>
              </a:rPr>
              <a:t>ee</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8</a:t>
            </a:r>
            <a:r>
              <a:rPr lang="en-US" sz="800" spc="-10" dirty="0">
                <a:solidFill>
                  <a:srgbClr val="231F20"/>
                </a:solidFill>
                <a:latin typeface="Arial"/>
                <a:cs typeface="Arial"/>
              </a:rPr>
              <a:t> </a:t>
            </a:r>
            <a:r>
              <a:rPr lang="en-US" sz="800" dirty="0">
                <a:solidFill>
                  <a:srgbClr val="231F20"/>
                </a:solidFill>
                <a:latin typeface="Arial"/>
                <a:cs typeface="Arial"/>
              </a:rPr>
              <a:t>a.m.</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5</a:t>
            </a:r>
            <a:r>
              <a:rPr lang="en-US" sz="800" spc="-10" dirty="0">
                <a:solidFill>
                  <a:srgbClr val="231F20"/>
                </a:solidFill>
                <a:latin typeface="Arial"/>
                <a:cs typeface="Arial"/>
              </a:rPr>
              <a:t> p</a:t>
            </a:r>
            <a:r>
              <a:rPr lang="en-US" sz="800" dirty="0">
                <a:solidFill>
                  <a:srgbClr val="231F20"/>
                </a:solidFill>
                <a:latin typeface="Arial"/>
                <a:cs typeface="Arial"/>
              </a:rPr>
              <a:t>.m.</a:t>
            </a:r>
            <a:r>
              <a:rPr lang="en-US" sz="800" spc="-10" dirty="0">
                <a:solidFill>
                  <a:srgbClr val="231F20"/>
                </a:solidFill>
                <a:latin typeface="Arial"/>
                <a:cs typeface="Arial"/>
              </a:rPr>
              <a:t> </a:t>
            </a:r>
            <a:r>
              <a:rPr lang="en-US" sz="800" spc="-5" dirty="0">
                <a:solidFill>
                  <a:srgbClr val="231F20"/>
                </a:solidFill>
                <a:latin typeface="Arial"/>
                <a:cs typeface="Arial"/>
              </a:rPr>
              <a:t>ES</a:t>
            </a:r>
            <a:r>
              <a:rPr lang="en-US" sz="800" dirty="0">
                <a:solidFill>
                  <a:srgbClr val="231F20"/>
                </a:solidFill>
                <a:latin typeface="Arial"/>
                <a:cs typeface="Arial"/>
              </a:rPr>
              <a:t>T</a:t>
            </a:r>
            <a:r>
              <a:rPr lang="en-US" sz="800" spc="-10" dirty="0">
                <a:solidFill>
                  <a:srgbClr val="231F20"/>
                </a:solidFill>
                <a:latin typeface="Arial"/>
                <a:cs typeface="Arial"/>
              </a:rPr>
              <a:t> </a:t>
            </a:r>
            <a:r>
              <a:rPr lang="en-US" sz="800" spc="10" dirty="0">
                <a:solidFill>
                  <a:srgbClr val="231F20"/>
                </a:solidFill>
                <a:latin typeface="Arial"/>
                <a:cs typeface="Arial"/>
              </a:rPr>
              <a:t>M</a:t>
            </a:r>
            <a:r>
              <a:rPr lang="en-US" sz="800" spc="5" dirty="0">
                <a:solidFill>
                  <a:srgbClr val="231F20"/>
                </a:solidFill>
                <a:latin typeface="Arial"/>
                <a:cs typeface="Arial"/>
              </a:rPr>
              <a:t>on</a:t>
            </a:r>
            <a:r>
              <a:rPr lang="en-US" sz="800" dirty="0">
                <a:solidFill>
                  <a:srgbClr val="231F20"/>
                </a:solidFill>
                <a:latin typeface="Arial"/>
                <a:cs typeface="Arial"/>
              </a:rPr>
              <a:t>d</a:t>
            </a:r>
            <a:r>
              <a:rPr lang="en-US" sz="800" spc="-10" dirty="0">
                <a:solidFill>
                  <a:srgbClr val="231F20"/>
                </a:solidFill>
                <a:latin typeface="Arial"/>
                <a:cs typeface="Arial"/>
              </a:rPr>
              <a:t>a</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throug</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20" dirty="0">
                <a:solidFill>
                  <a:srgbClr val="231F20"/>
                </a:solidFill>
                <a:latin typeface="Arial"/>
                <a:cs typeface="Arial"/>
              </a:rPr>
              <a:t>F</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dirty="0">
                <a:solidFill>
                  <a:srgbClr val="231F20"/>
                </a:solidFill>
                <a:latin typeface="Arial"/>
                <a:cs typeface="Arial"/>
              </a:rPr>
              <a:t>d</a:t>
            </a:r>
            <a:r>
              <a:rPr lang="en-US" sz="800" spc="-10" dirty="0">
                <a:solidFill>
                  <a:srgbClr val="231F20"/>
                </a:solidFill>
                <a:latin typeface="Arial"/>
                <a:cs typeface="Arial"/>
              </a:rPr>
              <a:t>a</a:t>
            </a:r>
            <a:r>
              <a:rPr lang="en-US" sz="800" spc="-35"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5" dirty="0">
                <a:solidFill>
                  <a:srgbClr val="231F20"/>
                </a:solidFill>
                <a:latin typeface="Arial"/>
                <a:cs typeface="Arial"/>
              </a:rPr>
              <a:t>fo</a:t>
            </a:r>
            <a:r>
              <a:rPr lang="en-US" sz="800" spc="15" dirty="0">
                <a:solidFill>
                  <a:srgbClr val="231F20"/>
                </a:solidFill>
                <a:latin typeface="Arial"/>
                <a:cs typeface="Arial"/>
              </a:rPr>
              <a:t>r</a:t>
            </a:r>
            <a:r>
              <a:rPr lang="en-US" sz="800" dirty="0">
                <a:solidFill>
                  <a:srgbClr val="231F20"/>
                </a:solidFill>
                <a:latin typeface="Arial"/>
                <a:cs typeface="Arial"/>
              </a:rPr>
              <a:t>m</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oper</a:t>
            </a:r>
            <a:r>
              <a:rPr lang="en-US" sz="800" dirty="0">
                <a:solidFill>
                  <a:srgbClr val="231F20"/>
                </a:solidFill>
                <a:latin typeface="Arial"/>
                <a:cs typeface="Arial"/>
              </a:rPr>
              <a:t>at</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15" dirty="0">
                <a:solidFill>
                  <a:srgbClr val="231F20"/>
                </a:solidFill>
                <a:latin typeface="Arial"/>
                <a:cs typeface="Arial"/>
              </a:rPr>
              <a:t>6</a:t>
            </a:r>
            <a:r>
              <a:rPr lang="en-US" sz="800" spc="-25" dirty="0">
                <a:solidFill>
                  <a:srgbClr val="231F20"/>
                </a:solidFill>
                <a:latin typeface="Arial"/>
                <a:cs typeface="Arial"/>
              </a:rPr>
              <a:t>1</a:t>
            </a:r>
            <a:r>
              <a:rPr lang="en-US" sz="800" spc="30" dirty="0">
                <a:solidFill>
                  <a:srgbClr val="231F20"/>
                </a:solidFill>
                <a:latin typeface="Arial"/>
                <a:cs typeface="Arial"/>
              </a:rPr>
              <a:t>4</a:t>
            </a:r>
            <a:r>
              <a:rPr lang="en-US" sz="800" dirty="0">
                <a:solidFill>
                  <a:srgbClr val="231F20"/>
                </a:solidFill>
                <a:latin typeface="Arial"/>
                <a:cs typeface="Arial"/>
              </a:rPr>
              <a:t>-</a:t>
            </a:r>
            <a:r>
              <a:rPr lang="en-US" sz="800" spc="10" dirty="0">
                <a:solidFill>
                  <a:srgbClr val="231F20"/>
                </a:solidFill>
                <a:latin typeface="Arial"/>
                <a:cs typeface="Arial"/>
              </a:rPr>
              <a:t>2</a:t>
            </a:r>
            <a:r>
              <a:rPr lang="en-US" sz="800" spc="5" dirty="0">
                <a:solidFill>
                  <a:srgbClr val="231F20"/>
                </a:solidFill>
                <a:latin typeface="Arial"/>
                <a:cs typeface="Arial"/>
              </a:rPr>
              <a:t>9</a:t>
            </a:r>
            <a:r>
              <a:rPr lang="en-US" sz="800" spc="-5" dirty="0">
                <a:solidFill>
                  <a:srgbClr val="231F20"/>
                </a:solidFill>
                <a:latin typeface="Arial"/>
                <a:cs typeface="Arial"/>
              </a:rPr>
              <a:t>2</a:t>
            </a:r>
            <a:r>
              <a:rPr lang="en-US" sz="800" spc="40" dirty="0">
                <a:solidFill>
                  <a:srgbClr val="231F20"/>
                </a:solidFill>
                <a:latin typeface="Arial"/>
                <a:cs typeface="Arial"/>
              </a:rPr>
              <a:t>-</a:t>
            </a:r>
            <a:r>
              <a:rPr lang="en-US" sz="800" spc="15" dirty="0">
                <a:solidFill>
                  <a:srgbClr val="231F20"/>
                </a:solidFill>
                <a:latin typeface="Arial"/>
                <a:cs typeface="Arial"/>
              </a:rPr>
              <a:t>6</a:t>
            </a:r>
            <a:r>
              <a:rPr lang="en-US" sz="800" spc="10" dirty="0">
                <a:solidFill>
                  <a:srgbClr val="231F20"/>
                </a:solidFill>
                <a:latin typeface="Arial"/>
                <a:cs typeface="Arial"/>
              </a:rPr>
              <a:t>8</a:t>
            </a:r>
            <a:r>
              <a:rPr lang="en-US" sz="800" spc="-10" dirty="0">
                <a:solidFill>
                  <a:srgbClr val="231F20"/>
                </a:solidFill>
                <a:latin typeface="Arial"/>
                <a:cs typeface="Arial"/>
              </a:rPr>
              <a:t>9</a:t>
            </a:r>
            <a:r>
              <a:rPr lang="en-US" sz="800" spc="-30" dirty="0">
                <a:solidFill>
                  <a:srgbClr val="231F20"/>
                </a:solidFill>
                <a:latin typeface="Arial"/>
                <a:cs typeface="Arial"/>
              </a:rPr>
              <a:t>1</a:t>
            </a:r>
            <a:r>
              <a:rPr lang="en-US" sz="800" dirty="0">
                <a:solidFill>
                  <a:srgbClr val="231F20"/>
                </a:solidFill>
                <a:latin typeface="Arial"/>
                <a:cs typeface="Arial"/>
              </a:rPr>
              <a:t>.</a:t>
            </a:r>
            <a:endParaRPr lang="en-US" sz="800" dirty="0">
              <a:latin typeface="Arial"/>
              <a:cs typeface="Arial"/>
            </a:endParaRPr>
          </a:p>
        </p:txBody>
      </p:sp>
      <p:sp>
        <p:nvSpPr>
          <p:cNvPr id="6" name="Title 4"/>
          <p:cNvSpPr txBox="1">
            <a:spLocks/>
          </p:cNvSpPr>
          <p:nvPr/>
        </p:nvSpPr>
        <p:spPr>
          <a:xfrm>
            <a:off x="685800" y="6019800"/>
            <a:ext cx="5486400" cy="797169"/>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300" dirty="0"/>
              <a:t>Copyright © 2014, The Ohio State University</a:t>
            </a:r>
            <a:endParaRPr lang="en-US" sz="1200" dirty="0"/>
          </a:p>
        </p:txBody>
      </p:sp>
      <p:sp>
        <p:nvSpPr>
          <p:cNvPr id="7" name="Rectangle 6"/>
          <p:cNvSpPr/>
          <p:nvPr/>
        </p:nvSpPr>
        <p:spPr>
          <a:xfrm>
            <a:off x="0" y="685800"/>
            <a:ext cx="6858000" cy="2215991"/>
          </a:xfrm>
          <a:prstGeom prst="rect">
            <a:avLst/>
          </a:prstGeom>
        </p:spPr>
        <p:txBody>
          <a:bodyPr wrap="square">
            <a:spAutoFit/>
          </a:bodyPr>
          <a:lstStyle/>
          <a:p>
            <a:pPr algn="ctr"/>
            <a:r>
              <a:rPr lang="en-US" sz="4400" b="1" dirty="0">
                <a:solidFill>
                  <a:srgbClr val="C00000"/>
                </a:solidFill>
              </a:rPr>
              <a:t>Emergency procedures</a:t>
            </a:r>
          </a:p>
          <a:p>
            <a:pPr algn="ctr"/>
            <a:r>
              <a:rPr lang="en-US" sz="2000" b="1" dirty="0"/>
              <a:t>and safety information for agritourism </a:t>
            </a:r>
          </a:p>
          <a:p>
            <a:pPr algn="ctr"/>
            <a:r>
              <a:rPr lang="en-US" sz="2000" b="1" dirty="0"/>
              <a:t>and related outdoor events</a:t>
            </a:r>
          </a:p>
          <a:p>
            <a:pPr algn="ctr"/>
            <a:endParaRPr lang="en-US" sz="1100" dirty="0"/>
          </a:p>
          <a:p>
            <a:pPr algn="ctr"/>
            <a:r>
              <a:rPr lang="en-US" sz="1100" dirty="0"/>
              <a:t>With applications to pick your own to large agritourism operations, fairs, festivals and other events as they plan for emergencies  when customers and crowds are present.</a:t>
            </a:r>
          </a:p>
          <a:p>
            <a:pPr algn="ctr"/>
            <a:endParaRPr lang="en-US" sz="1600" b="1" dirty="0"/>
          </a:p>
        </p:txBody>
      </p:sp>
      <p:graphicFrame>
        <p:nvGraphicFramePr>
          <p:cNvPr id="8" name="Table 7"/>
          <p:cNvGraphicFramePr>
            <a:graphicFrameLocks noGrp="1"/>
          </p:cNvGraphicFramePr>
          <p:nvPr>
            <p:extLst>
              <p:ext uri="{D42A27DB-BD31-4B8C-83A1-F6EECF244321}">
                <p14:modId xmlns:p14="http://schemas.microsoft.com/office/powerpoint/2010/main" val="38018530"/>
              </p:ext>
            </p:extLst>
          </p:nvPr>
        </p:nvGraphicFramePr>
        <p:xfrm>
          <a:off x="627185" y="2743200"/>
          <a:ext cx="5603630" cy="2682240"/>
        </p:xfrm>
        <a:graphic>
          <a:graphicData uri="http://schemas.openxmlformats.org/drawingml/2006/table">
            <a:tbl>
              <a:tblPr firstRow="1" bandRow="1">
                <a:tableStyleId>{9D7B26C5-4107-4FEC-AEDC-1716B250A1EF}</a:tableStyleId>
              </a:tblPr>
              <a:tblGrid>
                <a:gridCol w="2286000">
                  <a:extLst>
                    <a:ext uri="{9D8B030D-6E8A-4147-A177-3AD203B41FA5}">
                      <a16:colId xmlns:a16="http://schemas.microsoft.com/office/drawing/2014/main" val="20000"/>
                    </a:ext>
                  </a:extLst>
                </a:gridCol>
                <a:gridCol w="3317630">
                  <a:extLst>
                    <a:ext uri="{9D8B030D-6E8A-4147-A177-3AD203B41FA5}">
                      <a16:colId xmlns:a16="http://schemas.microsoft.com/office/drawing/2014/main" val="20001"/>
                    </a:ext>
                  </a:extLst>
                </a:gridCol>
              </a:tblGrid>
              <a:tr h="370840">
                <a:tc gridSpan="2">
                  <a:txBody>
                    <a:bodyPr/>
                    <a:lstStyle/>
                    <a:p>
                      <a:pPr algn="ctr"/>
                      <a:r>
                        <a:rPr lang="en-US" sz="2400" dirty="0"/>
                        <a:t>Authors</a:t>
                      </a:r>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Eric Barrett</a:t>
                      </a:r>
                    </a:p>
                  </a:txBody>
                  <a:tcPr/>
                </a:tc>
                <a:tc>
                  <a:txBody>
                    <a:bodyPr/>
                    <a:lstStyle/>
                    <a:p>
                      <a:r>
                        <a:rPr lang="en-US" sz="1600" dirty="0"/>
                        <a:t>OSU Extension Educator</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Dee Jepsen,</a:t>
                      </a:r>
                      <a:r>
                        <a:rPr lang="en-US" sz="1600" baseline="0" dirty="0"/>
                        <a:t> PhD</a:t>
                      </a:r>
                      <a:endParaRPr lang="en-US" sz="1600" dirty="0"/>
                    </a:p>
                  </a:txBody>
                  <a:tcPr/>
                </a:tc>
                <a:tc>
                  <a:txBody>
                    <a:bodyPr/>
                    <a:lstStyle/>
                    <a:p>
                      <a:r>
                        <a:rPr lang="en-US" sz="1600" dirty="0"/>
                        <a:t>OSU Extension State Specialist</a:t>
                      </a:r>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Rob Leeds</a:t>
                      </a:r>
                    </a:p>
                  </a:txBody>
                  <a:tcPr/>
                </a:tc>
                <a:tc>
                  <a:txBody>
                    <a:bodyPr/>
                    <a:lstStyle/>
                    <a:p>
                      <a:r>
                        <a:rPr lang="en-US" sz="1600" dirty="0"/>
                        <a:t>OSU</a:t>
                      </a:r>
                      <a:r>
                        <a:rPr lang="en-US" sz="1600" baseline="0" dirty="0"/>
                        <a:t> Extension Educator</a:t>
                      </a:r>
                      <a:endParaRPr lang="en-US" sz="1600"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Mike Hogan</a:t>
                      </a:r>
                    </a:p>
                  </a:txBody>
                  <a:tcPr/>
                </a:tc>
                <a:tc>
                  <a:txBody>
                    <a:bodyPr/>
                    <a:lstStyle/>
                    <a:p>
                      <a:r>
                        <a:rPr lang="en-US" sz="1600" dirty="0"/>
                        <a:t>OSU Extension</a:t>
                      </a:r>
                      <a:r>
                        <a:rPr lang="en-US" sz="1600" baseline="0" dirty="0"/>
                        <a:t> Educator</a:t>
                      </a:r>
                      <a:endParaRPr lang="en-US" sz="1600" dirty="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Julie Fox,</a:t>
                      </a:r>
                      <a:r>
                        <a:rPr lang="en-US" sz="1600" baseline="0" dirty="0"/>
                        <a:t> PhD</a:t>
                      </a:r>
                      <a:endParaRPr lang="en-US" sz="1600" dirty="0"/>
                    </a:p>
                  </a:txBody>
                  <a:tcPr/>
                </a:tc>
                <a:tc>
                  <a:txBody>
                    <a:bodyPr/>
                    <a:lstStyle/>
                    <a:p>
                      <a:r>
                        <a:rPr lang="en-US" sz="1600" dirty="0"/>
                        <a:t>OSU Extension in the City</a:t>
                      </a:r>
                    </a:p>
                  </a:txBody>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Brad Bergefurd</a:t>
                      </a:r>
                      <a:endParaRPr lang="en-US" sz="1400" dirty="0"/>
                    </a:p>
                  </a:txBody>
                  <a:tcPr/>
                </a:tc>
                <a:tc>
                  <a:txBody>
                    <a:bodyPr/>
                    <a:lstStyle/>
                    <a:p>
                      <a:r>
                        <a:rPr lang="en-US" sz="1600" dirty="0"/>
                        <a:t>OSU Extension Educator</a:t>
                      </a:r>
                    </a:p>
                  </a:txBody>
                  <a:tcPr/>
                </a:tc>
                <a:extLst>
                  <a:ext uri="{0D108BD9-81ED-4DB2-BD59-A6C34878D82A}">
                    <a16:rowId xmlns:a16="http://schemas.microsoft.com/office/drawing/2014/main" val="10006"/>
                  </a:ext>
                </a:extLst>
              </a:tr>
            </a:tbl>
          </a:graphicData>
        </a:graphic>
      </p:graphicFrame>
      <p:sp>
        <p:nvSpPr>
          <p:cNvPr id="10" name="Slide Number Placeholder 9"/>
          <p:cNvSpPr>
            <a:spLocks noGrp="1"/>
          </p:cNvSpPr>
          <p:nvPr>
            <p:ph type="sldNum" sz="quarter" idx="12"/>
          </p:nvPr>
        </p:nvSpPr>
        <p:spPr/>
        <p:txBody>
          <a:bodyPr/>
          <a:lstStyle/>
          <a:p>
            <a:fld id="{1CF1D55B-9CEF-4715-BA89-9FB3AA34CC67}" type="slidenum">
              <a:rPr lang="en-US" smtClean="0"/>
              <a:t>2</a:t>
            </a:fld>
            <a:endParaRPr lang="en-US"/>
          </a:p>
        </p:txBody>
      </p:sp>
    </p:spTree>
    <p:extLst>
      <p:ext uri="{BB962C8B-B14F-4D97-AF65-F5344CB8AC3E}">
        <p14:creationId xmlns:p14="http://schemas.microsoft.com/office/powerpoint/2010/main" val="260334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5" name="TextBox 4"/>
          <p:cNvSpPr txBox="1"/>
          <p:nvPr/>
        </p:nvSpPr>
        <p:spPr>
          <a:xfrm>
            <a:off x="644770" y="914400"/>
            <a:ext cx="5527430" cy="5447645"/>
          </a:xfrm>
          <a:prstGeom prst="rect">
            <a:avLst/>
          </a:prstGeom>
          <a:noFill/>
        </p:spPr>
        <p:txBody>
          <a:bodyPr wrap="square" rtlCol="0">
            <a:spAutoFit/>
          </a:bodyPr>
          <a:lstStyle/>
          <a:p>
            <a:r>
              <a:rPr lang="en-US" sz="2400" b="1" dirty="0"/>
              <a:t>How to use this workbook:</a:t>
            </a:r>
          </a:p>
          <a:p>
            <a:pPr marL="285750" indent="-285750">
              <a:buFont typeface="Arial" panose="020B0604020202020204" pitchFamily="34" charset="0"/>
              <a:buChar char="•"/>
            </a:pPr>
            <a:r>
              <a:rPr lang="en-US" dirty="0"/>
              <a:t>This workbook is a starting point, not and end point.</a:t>
            </a:r>
          </a:p>
          <a:p>
            <a:pPr marL="285750" indent="-285750">
              <a:buFont typeface="Arial" panose="020B0604020202020204" pitchFamily="34" charset="0"/>
              <a:buChar char="•"/>
            </a:pPr>
            <a:r>
              <a:rPr lang="en-US" dirty="0"/>
              <a:t>This workbook is meant to be used as part of a presentation workshop to complete a plan for a specific business operation.</a:t>
            </a:r>
          </a:p>
          <a:p>
            <a:pPr marL="285750" indent="-285750">
              <a:buFont typeface="Arial" panose="020B0604020202020204" pitchFamily="34" charset="0"/>
              <a:buChar char="•"/>
            </a:pPr>
            <a:r>
              <a:rPr lang="en-US" dirty="0"/>
              <a:t>Note Pages</a:t>
            </a:r>
          </a:p>
          <a:p>
            <a:pPr marL="742950" lvl="1" indent="-285750">
              <a:buFont typeface="Arial" panose="020B0604020202020204" pitchFamily="34" charset="0"/>
              <a:buChar char="•"/>
            </a:pPr>
            <a:r>
              <a:rPr lang="en-US" dirty="0"/>
              <a:t>Complete note pages (left page) during each teaching section</a:t>
            </a:r>
          </a:p>
          <a:p>
            <a:pPr marL="742950" lvl="1" indent="-285750">
              <a:buFont typeface="Arial" panose="020B0604020202020204" pitchFamily="34" charset="0"/>
              <a:buChar char="•"/>
            </a:pPr>
            <a:r>
              <a:rPr lang="en-US" dirty="0"/>
              <a:t>Make To-Do list</a:t>
            </a:r>
          </a:p>
          <a:p>
            <a:pPr marL="285750" indent="-285750">
              <a:buFont typeface="Arial" panose="020B0604020202020204" pitchFamily="34" charset="0"/>
              <a:buChar char="•"/>
            </a:pPr>
            <a:r>
              <a:rPr lang="en-US" dirty="0"/>
              <a:t>Plan Pages</a:t>
            </a:r>
          </a:p>
          <a:p>
            <a:pPr marL="742950" lvl="1" indent="-285750">
              <a:buFont typeface="Arial" panose="020B0604020202020204" pitchFamily="34" charset="0"/>
              <a:buChar char="•"/>
            </a:pPr>
            <a:r>
              <a:rPr lang="en-US" dirty="0"/>
              <a:t>Fill-In pages (right page) with information for your specific farm</a:t>
            </a:r>
          </a:p>
          <a:p>
            <a:pPr marL="742950" lvl="1" indent="-285750">
              <a:buFont typeface="Arial" panose="020B0604020202020204" pitchFamily="34" charset="0"/>
              <a:buChar char="•"/>
            </a:pPr>
            <a:r>
              <a:rPr lang="en-US" dirty="0"/>
              <a:t>Some pages are just for your team</a:t>
            </a:r>
          </a:p>
          <a:p>
            <a:pPr marL="742950" lvl="1" indent="-285750">
              <a:buFont typeface="Arial" panose="020B0604020202020204" pitchFamily="34" charset="0"/>
              <a:buChar char="•"/>
            </a:pPr>
            <a:r>
              <a:rPr lang="en-US" dirty="0"/>
              <a:t>Pages with, “Posting Page” should be printed for posting at farm</a:t>
            </a:r>
          </a:p>
          <a:p>
            <a:pPr marL="742950" lvl="1" indent="-285750">
              <a:buFont typeface="Arial" panose="020B0604020202020204" pitchFamily="34" charset="0"/>
              <a:buChar char="•"/>
            </a:pPr>
            <a:r>
              <a:rPr lang="en-US" dirty="0"/>
              <a:t>You can copy/insert new Posting Pages for extra topics for your plan.</a:t>
            </a:r>
          </a:p>
          <a:p>
            <a:pPr marL="285750" indent="-285750">
              <a:buFont typeface="Arial" panose="020B0604020202020204" pitchFamily="34" charset="0"/>
              <a:buChar char="•"/>
            </a:pPr>
            <a:r>
              <a:rPr lang="en-US" dirty="0"/>
              <a:t>Fill-In pages can be printed from </a:t>
            </a:r>
            <a:r>
              <a:rPr lang="en-US" dirty="0">
                <a:hlinkClick r:id="rId3"/>
              </a:rPr>
              <a:t>http://u.osu.edu/directmarketing</a:t>
            </a:r>
            <a:r>
              <a:rPr lang="en-US" dirty="0"/>
              <a:t> </a:t>
            </a:r>
          </a:p>
        </p:txBody>
      </p:sp>
      <p:sp>
        <p:nvSpPr>
          <p:cNvPr id="8" name="Slide Number Placeholder 7"/>
          <p:cNvSpPr>
            <a:spLocks noGrp="1"/>
          </p:cNvSpPr>
          <p:nvPr>
            <p:ph type="sldNum" sz="quarter" idx="12"/>
          </p:nvPr>
        </p:nvSpPr>
        <p:spPr/>
        <p:txBody>
          <a:bodyPr/>
          <a:lstStyle/>
          <a:p>
            <a:fld id="{1CF1D55B-9CEF-4715-BA89-9FB3AA34CC67}" type="slidenum">
              <a:rPr lang="en-US" smtClean="0"/>
              <a:t>3</a:t>
            </a:fld>
            <a:endParaRPr lang="en-US" dirty="0"/>
          </a:p>
        </p:txBody>
      </p:sp>
    </p:spTree>
    <p:extLst>
      <p:ext uri="{BB962C8B-B14F-4D97-AF65-F5344CB8AC3E}">
        <p14:creationId xmlns:p14="http://schemas.microsoft.com/office/powerpoint/2010/main" val="35208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6" name="Rectangle 5"/>
          <p:cNvSpPr/>
          <p:nvPr/>
        </p:nvSpPr>
        <p:spPr>
          <a:xfrm>
            <a:off x="0" y="571143"/>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9" name="Rectangle 8"/>
          <p:cNvSpPr/>
          <p:nvPr/>
        </p:nvSpPr>
        <p:spPr>
          <a:xfrm>
            <a:off x="3429000" y="881839"/>
            <a:ext cx="3429000" cy="3539430"/>
          </a:xfrm>
          <a:prstGeom prst="rect">
            <a:avLst/>
          </a:prstGeom>
        </p:spPr>
        <p:txBody>
          <a:bodyPr wrap="square">
            <a:spAutoFit/>
          </a:bodyPr>
          <a:lstStyle/>
          <a:p>
            <a:pPr>
              <a:defRPr/>
            </a:pPr>
            <a:r>
              <a:rPr lang="en-US" sz="1400" dirty="0">
                <a:ea typeface="ＭＳ Ｐゴシック" pitchFamily="127" charset="-128"/>
                <a:cs typeface="ＭＳ Ｐゴシック" pitchFamily="127" charset="-128"/>
              </a:rPr>
              <a:t>To complete the map of your property:</a:t>
            </a:r>
          </a:p>
          <a:p>
            <a:pPr marL="234950" indent="-234950">
              <a:buFont typeface="+mj-lt"/>
              <a:buAutoNum type="arabicPeriod"/>
              <a:defRPr/>
            </a:pPr>
            <a:r>
              <a:rPr lang="en-US" sz="1400" dirty="0">
                <a:ea typeface="ＭＳ Ｐゴシック" pitchFamily="127" charset="-128"/>
                <a:cs typeface="ＭＳ Ｐゴシック" pitchFamily="127" charset="-128"/>
              </a:rPr>
              <a:t>Utilize Google maps, County Auditor  or Farm Service Agency maps to start useable design.</a:t>
            </a:r>
          </a:p>
          <a:p>
            <a:pPr marL="234950" indent="-234950">
              <a:buFont typeface="+mj-lt"/>
              <a:buAutoNum type="arabicPeriod"/>
              <a:defRPr/>
            </a:pPr>
            <a:r>
              <a:rPr lang="en-US" sz="1400" dirty="0">
                <a:ea typeface="ＭＳ Ｐゴシック" pitchFamily="127" charset="-128"/>
                <a:cs typeface="ＭＳ Ｐゴシック" pitchFamily="127" charset="-128"/>
              </a:rPr>
              <a:t>Include directions to farm/fields from fire/EMA location; GPS coordinates</a:t>
            </a:r>
          </a:p>
          <a:p>
            <a:pPr marL="234950" indent="-234950">
              <a:buFont typeface="+mj-lt"/>
              <a:buAutoNum type="arabicPeriod"/>
              <a:defRPr/>
            </a:pPr>
            <a:r>
              <a:rPr lang="en-US" sz="1400" dirty="0">
                <a:ea typeface="ＭＳ Ｐゴシック" pitchFamily="127" charset="-128"/>
                <a:cs typeface="ＭＳ Ｐゴシック" pitchFamily="127" charset="-128"/>
              </a:rPr>
              <a:t>Maps should be descriptive with access points for large fire/EMA equipment.</a:t>
            </a:r>
          </a:p>
          <a:p>
            <a:pPr marL="234950" indent="-234950">
              <a:buFont typeface="+mj-lt"/>
              <a:buAutoNum type="arabicPeriod"/>
              <a:defRPr/>
            </a:pPr>
            <a:r>
              <a:rPr lang="en-US" sz="1400" dirty="0">
                <a:ea typeface="ＭＳ Ｐゴシック" pitchFamily="127" charset="-128"/>
                <a:cs typeface="ＭＳ Ｐゴシック" pitchFamily="127" charset="-128"/>
              </a:rPr>
              <a:t>Facility maps for buildings, labeled as livestock, equipment, chemical, </a:t>
            </a:r>
            <a:r>
              <a:rPr lang="en-US" sz="1400" dirty="0" err="1">
                <a:ea typeface="ＭＳ Ｐゴシック" pitchFamily="127" charset="-128"/>
                <a:cs typeface="ＭＳ Ｐゴシック" pitchFamily="127" charset="-128"/>
              </a:rPr>
              <a:t>etc</a:t>
            </a:r>
            <a:r>
              <a:rPr lang="en-US" sz="1400" dirty="0">
                <a:ea typeface="ＭＳ Ｐゴシック" pitchFamily="127" charset="-128"/>
                <a:cs typeface="ＭＳ Ｐゴシック" pitchFamily="127" charset="-128"/>
              </a:rPr>
              <a:t> (use the fire classes from the National Fire Protection Association).</a:t>
            </a:r>
          </a:p>
          <a:p>
            <a:pPr marL="234950" indent="-234950">
              <a:buFont typeface="+mj-lt"/>
              <a:buAutoNum type="arabicPeriod"/>
              <a:defRPr/>
            </a:pPr>
            <a:r>
              <a:rPr lang="en-US" sz="1400" dirty="0">
                <a:ea typeface="ＭＳ Ｐゴシック" pitchFamily="127" charset="-128"/>
                <a:cs typeface="ＭＳ Ｐゴシック" pitchFamily="127" charset="-128"/>
              </a:rPr>
              <a:t>Add and accurate distances between structures. Include well marked map with wells, ponds, lagoons, propane tanks, electric poles, etc.  </a:t>
            </a:r>
          </a:p>
        </p:txBody>
      </p: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928807"/>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98515"/>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76224" y="928807"/>
            <a:ext cx="2924175" cy="1815882"/>
          </a:xfrm>
          <a:prstGeom prst="rect">
            <a:avLst/>
          </a:prstGeom>
        </p:spPr>
        <p:txBody>
          <a:bodyPr wrap="square">
            <a:spAutoFit/>
          </a:bodyPr>
          <a:lstStyle/>
          <a:p>
            <a:pPr marL="234950" indent="-234950">
              <a:buFont typeface="+mj-lt"/>
              <a:buAutoNum type="arabicPeriod"/>
              <a:defRPr/>
            </a:pPr>
            <a:r>
              <a:rPr lang="en-US" sz="1400" dirty="0">
                <a:ea typeface="ＭＳ Ｐゴシック" pitchFamily="127" charset="-128"/>
                <a:cs typeface="ＭＳ Ｐゴシック" pitchFamily="127" charset="-128"/>
              </a:rPr>
              <a:t>The “posting pages” should be combined into a flip chart to be hung in each building, known by and readily available to all employees.</a:t>
            </a:r>
          </a:p>
          <a:p>
            <a:pPr marL="234950" indent="-234950">
              <a:buFont typeface="+mj-lt"/>
              <a:buAutoNum type="arabicPeriod"/>
              <a:defRPr/>
            </a:pPr>
            <a:r>
              <a:rPr lang="en-US" sz="1400" dirty="0">
                <a:ea typeface="ＭＳ Ｐゴシック" pitchFamily="127" charset="-128"/>
                <a:cs typeface="ＭＳ Ｐゴシック" pitchFamily="127" charset="-128"/>
              </a:rPr>
              <a:t>Copies of map should be provided to local fire/EMA/police (your support team).</a:t>
            </a:r>
          </a:p>
        </p:txBody>
      </p:sp>
      <p:sp>
        <p:nvSpPr>
          <p:cNvPr id="12" name="Rectangle 11"/>
          <p:cNvSpPr/>
          <p:nvPr/>
        </p:nvSpPr>
        <p:spPr>
          <a:xfrm>
            <a:off x="0" y="8393668"/>
            <a:ext cx="6858000" cy="369332"/>
          </a:xfrm>
          <a:prstGeom prst="rect">
            <a:avLst/>
          </a:prstGeom>
          <a:solidFill>
            <a:srgbClr val="C00000"/>
          </a:solidFill>
        </p:spPr>
        <p:txBody>
          <a:bodyPr wrap="square">
            <a:spAutoFit/>
          </a:bodyPr>
          <a:lstStyle/>
          <a:p>
            <a:pPr algn="ctr"/>
            <a:r>
              <a:rPr lang="en-US" dirty="0">
                <a:solidFill>
                  <a:schemeClr val="bg1"/>
                </a:solidFill>
              </a:rPr>
              <a:t>Property Map – Buildings, Grounds, Entrances, Fire/EMA Routes</a:t>
            </a:r>
          </a:p>
        </p:txBody>
      </p:sp>
      <p:sp>
        <p:nvSpPr>
          <p:cNvPr id="11" name="TextBox 10"/>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4</a:t>
            </a:fld>
            <a:endParaRPr lang="en-US"/>
          </a:p>
        </p:txBody>
      </p:sp>
    </p:spTree>
    <p:extLst>
      <p:ext uri="{BB962C8B-B14F-4D97-AF65-F5344CB8AC3E}">
        <p14:creationId xmlns:p14="http://schemas.microsoft.com/office/powerpoint/2010/main" val="201084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498231"/>
            <a:ext cx="2266950" cy="369332"/>
          </a:xfrm>
          <a:prstGeom prst="rect">
            <a:avLst/>
          </a:prstGeom>
        </p:spPr>
        <p:txBody>
          <a:bodyPr wrap="square">
            <a:spAutoFit/>
          </a:bodyPr>
          <a:lstStyle/>
          <a:p>
            <a:r>
              <a:rPr lang="en-US" dirty="0"/>
              <a:t>Numbers you need</a:t>
            </a:r>
          </a:p>
        </p:txBody>
      </p:sp>
      <p:sp>
        <p:nvSpPr>
          <p:cNvPr id="6" name="Rectangle 5"/>
          <p:cNvSpPr/>
          <p:nvPr/>
        </p:nvSpPr>
        <p:spPr>
          <a:xfrm>
            <a:off x="0" y="1670484"/>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2036583"/>
            <a:ext cx="3158068" cy="2031325"/>
          </a:xfrm>
          <a:prstGeom prst="rect">
            <a:avLst/>
          </a:prstGeom>
        </p:spPr>
        <p:txBody>
          <a:bodyPr wrap="square">
            <a:spAutoFit/>
          </a:bodyPr>
          <a:lstStyle/>
          <a:p>
            <a:r>
              <a:rPr lang="en-US" sz="1400" dirty="0"/>
              <a:t>Watch vs. Warning</a:t>
            </a:r>
          </a:p>
          <a:p>
            <a:r>
              <a:rPr lang="en-US" sz="1400" dirty="0">
                <a:solidFill>
                  <a:srgbClr val="1D1C1C"/>
                </a:solidFill>
                <a:ea typeface="ＭＳ Ｐゴシック" pitchFamily="127" charset="-128"/>
                <a:cs typeface="ＭＳ Ｐゴシック" pitchFamily="127" charset="-128"/>
              </a:rPr>
              <a:t>Weather alerts for smart phones</a:t>
            </a:r>
          </a:p>
          <a:p>
            <a:r>
              <a:rPr lang="en-US" sz="1400" dirty="0">
                <a:solidFill>
                  <a:srgbClr val="1D1C1C"/>
                </a:solidFill>
                <a:ea typeface="ＭＳ Ｐゴシック" pitchFamily="127" charset="-128"/>
                <a:cs typeface="ＭＳ Ｐゴシック" pitchFamily="127" charset="-128"/>
              </a:rPr>
              <a:t>NOAA weather radio</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Know who makes the call…</a:t>
            </a:r>
          </a:p>
          <a:p>
            <a:pPr marL="398463" lvl="1" indent="-163513">
              <a:buFont typeface="+mj-lt"/>
              <a:buAutoNum type="alphaLcPeriod"/>
              <a:defRPr/>
            </a:pPr>
            <a:r>
              <a:rPr lang="en-US" sz="1400" dirty="0">
                <a:solidFill>
                  <a:srgbClr val="1D1C1C"/>
                </a:solidFill>
                <a:ea typeface="ＭＳ Ｐゴシック" pitchFamily="127" charset="-128"/>
                <a:cs typeface="ＭＳ Ｐゴシック" pitchFamily="127" charset="-128"/>
              </a:rPr>
              <a:t>When it’s a watch we </a:t>
            </a:r>
            <a:r>
              <a:rPr lang="en-US" sz="1400" u="sng" dirty="0">
                <a:solidFill>
                  <a:srgbClr val="1D1C1C"/>
                </a:solidFill>
                <a:ea typeface="ＭＳ Ｐゴシック" pitchFamily="127" charset="-128"/>
                <a:cs typeface="ＭＳ Ｐゴシック" pitchFamily="127" charset="-128"/>
              </a:rPr>
              <a:t>	</a:t>
            </a:r>
          </a:p>
          <a:p>
            <a:pPr marL="398463" lvl="1" indent="-163513">
              <a:buFont typeface="+mj-lt"/>
              <a:buAutoNum type="alphaLcPeriod"/>
              <a:defRPr/>
            </a:pPr>
            <a:r>
              <a:rPr lang="en-US" sz="1400" dirty="0">
                <a:solidFill>
                  <a:srgbClr val="1D1C1C"/>
                </a:solidFill>
                <a:ea typeface="ＭＳ Ｐゴシック" pitchFamily="127" charset="-128"/>
                <a:cs typeface="ＭＳ Ｐゴシック" pitchFamily="127" charset="-128"/>
              </a:rPr>
              <a:t>When it’s a warning we </a:t>
            </a:r>
            <a:r>
              <a:rPr lang="en-US" sz="1400" u="sng" dirty="0">
                <a:solidFill>
                  <a:srgbClr val="1D1C1C"/>
                </a:solidFill>
                <a:ea typeface="ＭＳ Ｐゴシック" pitchFamily="127" charset="-128"/>
                <a:cs typeface="ＭＳ Ｐゴシック" pitchFamily="127" charset="-128"/>
              </a:rPr>
              <a:t>	</a:t>
            </a:r>
          </a:p>
          <a:p>
            <a:pPr marL="398463" lvl="1" indent="-163513">
              <a:buFont typeface="+mj-lt"/>
              <a:buAutoNum type="alphaLcPeriod"/>
              <a:defRPr/>
            </a:pPr>
            <a:r>
              <a:rPr lang="en-US" sz="1400" dirty="0">
                <a:solidFill>
                  <a:srgbClr val="1D1C1C"/>
                </a:solidFill>
                <a:ea typeface="ＭＳ Ｐゴシック" pitchFamily="127" charset="-128"/>
                <a:cs typeface="ＭＳ Ｐゴシック" pitchFamily="127" charset="-128"/>
              </a:rPr>
              <a:t>We evacuate when ___________</a:t>
            </a:r>
            <a:endParaRPr lang="en-US" sz="1400" u="sng" dirty="0">
              <a:solidFill>
                <a:srgbClr val="1D1C1C"/>
              </a:solidFill>
              <a:ea typeface="ＭＳ Ｐゴシック" pitchFamily="127" charset="-128"/>
              <a:cs typeface="ＭＳ Ｐゴシック" pitchFamily="127" charset="-128"/>
            </a:endParaRPr>
          </a:p>
          <a:p>
            <a:pPr marL="58738" indent="-280988">
              <a:buFont typeface="+mj-lt"/>
              <a:buAutoNum type="arabicPeriod"/>
              <a:defRPr/>
            </a:pPr>
            <a:r>
              <a:rPr lang="en-US" sz="1400" dirty="0">
                <a:solidFill>
                  <a:srgbClr val="1D1C1C"/>
                </a:solidFill>
                <a:ea typeface="ＭＳ Ｐゴシック" pitchFamily="127" charset="-128"/>
                <a:cs typeface="ＭＳ Ｐゴシック" pitchFamily="127" charset="-128"/>
              </a:rPr>
              <a:t>Storm Shelter Location:</a:t>
            </a:r>
          </a:p>
          <a:p>
            <a:pPr>
              <a:defRPr/>
            </a:pPr>
            <a:r>
              <a:rPr lang="en-US" sz="1400" dirty="0">
                <a:solidFill>
                  <a:srgbClr val="1D1C1C"/>
                </a:solidFill>
                <a:ea typeface="ＭＳ Ｐゴシック" pitchFamily="127" charset="-128"/>
                <a:cs typeface="ＭＳ Ｐゴシック" pitchFamily="127" charset="-128"/>
              </a:rPr>
              <a:t>      </a:t>
            </a:r>
            <a:r>
              <a:rPr lang="en-US" sz="1400" u="sng" dirty="0">
                <a:solidFill>
                  <a:srgbClr val="1D1C1C"/>
                </a:solidFill>
                <a:ea typeface="ＭＳ Ｐゴシック" pitchFamily="127" charset="-128"/>
                <a:cs typeface="ＭＳ Ｐゴシック" pitchFamily="127" charset="-128"/>
              </a:rPr>
              <a:t>   			</a:t>
            </a:r>
          </a:p>
        </p:txBody>
      </p:sp>
      <p:sp>
        <p:nvSpPr>
          <p:cNvPr id="9" name="Rectangle 8"/>
          <p:cNvSpPr/>
          <p:nvPr/>
        </p:nvSpPr>
        <p:spPr>
          <a:xfrm>
            <a:off x="3429000" y="881839"/>
            <a:ext cx="3429000" cy="3970318"/>
          </a:xfrm>
          <a:prstGeom prst="rect">
            <a:avLst/>
          </a:prstGeom>
        </p:spPr>
        <p:txBody>
          <a:bodyPr wrap="square">
            <a:spAutoFit/>
          </a:bodyPr>
          <a:lstStyle/>
          <a:p>
            <a:pPr marL="234950" indent="-234950">
              <a:buFont typeface="+mj-lt"/>
              <a:buAutoNum type="arabicPeriod"/>
              <a:defRPr/>
            </a:pPr>
            <a:r>
              <a:rPr lang="en-US" sz="1400" dirty="0">
                <a:ea typeface="ＭＳ Ｐゴシック" pitchFamily="127" charset="-128"/>
                <a:cs typeface="ＭＳ Ｐゴシック" pitchFamily="127" charset="-128"/>
              </a:rPr>
              <a:t>Talk with sheriff or local official about the decision to evacuate or remain in place.</a:t>
            </a:r>
          </a:p>
          <a:p>
            <a:pPr marL="800100" lvl="1" indent="-342900">
              <a:buFont typeface="+mj-lt"/>
              <a:buAutoNum type="alphaLcPeriod"/>
              <a:defRPr/>
            </a:pPr>
            <a:r>
              <a:rPr lang="en-US" sz="1400" dirty="0">
                <a:ea typeface="ＭＳ Ｐゴシック" pitchFamily="127" charset="-128"/>
                <a:cs typeface="ＭＳ Ｐゴシック" pitchFamily="127" charset="-128"/>
              </a:rPr>
              <a:t>Make decision based on this and the plan</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Use siren or speaker system to communicate with guests/employees  and give authority.</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Employees know to respond by:</a:t>
            </a:r>
          </a:p>
          <a:p>
            <a:pPr marL="800100" lvl="1" indent="-342900">
              <a:buFont typeface="+mj-lt"/>
              <a:buAutoNum type="alphaLcPeriod"/>
              <a:defRPr/>
            </a:pPr>
            <a:r>
              <a:rPr lang="en-US" sz="1400" dirty="0">
                <a:solidFill>
                  <a:srgbClr val="1D1C1C"/>
                </a:solidFill>
                <a:ea typeface="ＭＳ Ｐゴシック" pitchFamily="127" charset="-128"/>
                <a:cs typeface="ＭＳ Ｐゴシック" pitchFamily="127" charset="-128"/>
              </a:rPr>
              <a:t>Directing traffic out of farm OR</a:t>
            </a:r>
          </a:p>
          <a:p>
            <a:pPr marL="800100" lvl="1" indent="-342900">
              <a:buFont typeface="+mj-lt"/>
              <a:buAutoNum type="alphaLcPeriod"/>
              <a:defRPr/>
            </a:pPr>
            <a:r>
              <a:rPr lang="en-US" sz="1400" dirty="0">
                <a:solidFill>
                  <a:srgbClr val="1D1C1C"/>
                </a:solidFill>
                <a:ea typeface="ＭＳ Ｐゴシック" pitchFamily="127" charset="-128"/>
                <a:cs typeface="ＭＳ Ｐゴシック" pitchFamily="127" charset="-128"/>
              </a:rPr>
              <a:t>Directing guests to the designated shelter area</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Get remaining employees or even guests to safest location.</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Communicate end of threat or event to all remaining at location.</a:t>
            </a:r>
          </a:p>
          <a:p>
            <a:pPr marL="234950" indent="-234950">
              <a:buFont typeface="+mj-lt"/>
              <a:buAutoNum type="arabicPeriod"/>
              <a:defRPr/>
            </a:pPr>
            <a:r>
              <a:rPr lang="en-US" sz="1400" dirty="0">
                <a:solidFill>
                  <a:srgbClr val="1D1C1C"/>
                </a:solidFill>
                <a:ea typeface="ＭＳ Ｐゴシック" pitchFamily="127" charset="-128"/>
                <a:cs typeface="ＭＳ Ｐゴシック" pitchFamily="127" charset="-128"/>
              </a:rPr>
              <a:t>Refer to medical emergencies or other section if necessary.</a:t>
            </a:r>
          </a:p>
          <a:p>
            <a:pPr marL="234950" indent="-234950">
              <a:buFont typeface="+mj-lt"/>
              <a:buAutoNum type="arabicPeriod"/>
              <a:defRPr/>
            </a:pPr>
            <a:endParaRPr lang="en-US" sz="1400" dirty="0">
              <a:solidFill>
                <a:srgbClr val="1D1C1C"/>
              </a:solidFill>
              <a:ea typeface="ＭＳ Ｐゴシック" pitchFamily="127" charset="-128"/>
              <a:cs typeface="ＭＳ Ｐゴシック" pitchFamily="127" charset="-128"/>
            </a:endParaRPr>
          </a:p>
        </p:txBody>
      </p:sp>
      <p:sp>
        <p:nvSpPr>
          <p:cNvPr id="10" name="Rectangle 9"/>
          <p:cNvSpPr/>
          <p:nvPr/>
        </p:nvSpPr>
        <p:spPr>
          <a:xfrm>
            <a:off x="228600" y="867563"/>
            <a:ext cx="2971800" cy="954107"/>
          </a:xfrm>
          <a:prstGeom prst="rect">
            <a:avLst/>
          </a:prstGeom>
        </p:spPr>
        <p:txBody>
          <a:bodyPr wrap="square">
            <a:spAutoFit/>
          </a:bodyPr>
          <a:lstStyle/>
          <a:p>
            <a:r>
              <a:rPr lang="en-US" sz="1400" dirty="0"/>
              <a:t>Sheriff </a:t>
            </a:r>
            <a:r>
              <a:rPr lang="en-US" sz="1400" u="sng" dirty="0"/>
              <a:t>			</a:t>
            </a:r>
            <a:endParaRPr lang="en-US" sz="1400" dirty="0"/>
          </a:p>
          <a:p>
            <a:r>
              <a:rPr lang="en-US" sz="1400" dirty="0"/>
              <a:t>Gas provider</a:t>
            </a:r>
            <a:r>
              <a:rPr lang="en-US" sz="1400" u="sng" dirty="0"/>
              <a:t>		</a:t>
            </a:r>
            <a:endParaRPr lang="en-US" sz="1400" dirty="0"/>
          </a:p>
          <a:p>
            <a:r>
              <a:rPr lang="en-US" sz="1400" dirty="0"/>
              <a:t>Elect provider</a:t>
            </a:r>
            <a:r>
              <a:rPr lang="en-US" sz="1400" u="sng" dirty="0"/>
              <a:t>		</a:t>
            </a:r>
            <a:endParaRPr lang="en-US" sz="1400" dirty="0"/>
          </a:p>
          <a:p>
            <a:r>
              <a:rPr lang="en-US" sz="1400" dirty="0"/>
              <a:t>Owner Cell </a:t>
            </a:r>
            <a:r>
              <a:rPr lang="en-US" sz="1400" u="sng" dirty="0"/>
              <a:t>			</a:t>
            </a:r>
          </a:p>
        </p:txBody>
      </p:sp>
      <p:cxnSp>
        <p:nvCxnSpPr>
          <p:cNvPr id="11" name="Straight Connector 10"/>
          <p:cNvCxnSpPr/>
          <p:nvPr/>
        </p:nvCxnSpPr>
        <p:spPr>
          <a:xfrm>
            <a:off x="0" y="867563"/>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02814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06879"/>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4947083"/>
            <a:ext cx="6858000" cy="369332"/>
          </a:xfrm>
          <a:prstGeom prst="rect">
            <a:avLst/>
          </a:prstGeom>
          <a:solidFill>
            <a:srgbClr val="C00000"/>
          </a:solidFill>
        </p:spPr>
        <p:txBody>
          <a:bodyPr wrap="square">
            <a:spAutoFit/>
          </a:bodyPr>
          <a:lstStyle/>
          <a:p>
            <a:pPr algn="ctr"/>
            <a:r>
              <a:rPr lang="en-US" dirty="0">
                <a:solidFill>
                  <a:schemeClr val="bg1"/>
                </a:solidFill>
              </a:rPr>
              <a:t>Natural Disasters: Storms, Tornados, Floods</a:t>
            </a:r>
          </a:p>
        </p:txBody>
      </p:sp>
      <p:sp>
        <p:nvSpPr>
          <p:cNvPr id="17" name="Rectangle 16"/>
          <p:cNvSpPr/>
          <p:nvPr/>
        </p:nvSpPr>
        <p:spPr>
          <a:xfrm>
            <a:off x="-5862" y="3891896"/>
            <a:ext cx="2266950" cy="369332"/>
          </a:xfrm>
          <a:prstGeom prst="rect">
            <a:avLst/>
          </a:prstGeom>
        </p:spPr>
        <p:txBody>
          <a:bodyPr wrap="square">
            <a:spAutoFit/>
          </a:bodyPr>
          <a:lstStyle/>
          <a:p>
            <a:r>
              <a:rPr lang="en-US" dirty="0"/>
              <a:t>Resources to review</a:t>
            </a:r>
          </a:p>
        </p:txBody>
      </p:sp>
      <p:cxnSp>
        <p:nvCxnSpPr>
          <p:cNvPr id="18" name="Straight Connector 17"/>
          <p:cNvCxnSpPr/>
          <p:nvPr/>
        </p:nvCxnSpPr>
        <p:spPr>
          <a:xfrm>
            <a:off x="-5862" y="4249560"/>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06102" y="4261228"/>
            <a:ext cx="3122898" cy="738664"/>
          </a:xfrm>
          <a:prstGeom prst="rect">
            <a:avLst/>
          </a:prstGeom>
        </p:spPr>
        <p:txBody>
          <a:bodyPr wrap="square">
            <a:spAutoFit/>
          </a:bodyPr>
          <a:lstStyle/>
          <a:p>
            <a:r>
              <a:rPr lang="en-US" sz="1400" dirty="0"/>
              <a:t>Ready.gov/business</a:t>
            </a:r>
          </a:p>
          <a:p>
            <a:r>
              <a:rPr lang="en-US" sz="1400" dirty="0"/>
              <a:t>sba.gov/content/disaster-preparedness </a:t>
            </a:r>
          </a:p>
          <a:p>
            <a:r>
              <a:rPr lang="en-US" sz="1400" dirty="0">
                <a:solidFill>
                  <a:srgbClr val="1D1C1C"/>
                </a:solidFill>
                <a:ea typeface="ＭＳ Ｐゴシック" pitchFamily="127" charset="-128"/>
                <a:cs typeface="ＭＳ Ｐゴシック" pitchFamily="127" charset="-128"/>
              </a:rPr>
              <a:t>NWS Storm Spotter classes; </a:t>
            </a:r>
            <a:r>
              <a:rPr lang="en-US" sz="1400" dirty="0">
                <a:solidFill>
                  <a:srgbClr val="1D1C1C"/>
                </a:solidFill>
                <a:ea typeface="ＭＳ Ｐゴシック" pitchFamily="127" charset="-128"/>
              </a:rPr>
              <a:t>NOAA site</a:t>
            </a:r>
            <a:endParaRPr lang="en-US" sz="1400" dirty="0"/>
          </a:p>
        </p:txBody>
      </p:sp>
      <p:sp>
        <p:nvSpPr>
          <p:cNvPr id="22" name="TextBox 21"/>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5</a:t>
            </a:fld>
            <a:endParaRPr lang="en-US"/>
          </a:p>
        </p:txBody>
      </p:sp>
    </p:spTree>
    <p:extLst>
      <p:ext uri="{BB962C8B-B14F-4D97-AF65-F5344CB8AC3E}">
        <p14:creationId xmlns:p14="http://schemas.microsoft.com/office/powerpoint/2010/main" val="3315677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764324"/>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0" y="2098487"/>
            <a:ext cx="3429001" cy="1815882"/>
          </a:xfrm>
          <a:prstGeom prst="rect">
            <a:avLst/>
          </a:prstGeom>
        </p:spPr>
        <p:txBody>
          <a:bodyPr wrap="square">
            <a:spAutoFit/>
          </a:bodyPr>
          <a:lstStyle/>
          <a:p>
            <a:r>
              <a:rPr lang="en-US" sz="1400" dirty="0"/>
              <a:t>Classes of fires</a:t>
            </a:r>
          </a:p>
          <a:p>
            <a:r>
              <a:rPr lang="en-US" sz="1400" dirty="0"/>
              <a:t>How to use a fire extinguisher</a:t>
            </a:r>
          </a:p>
          <a:p>
            <a:r>
              <a:rPr lang="en-US" sz="1400" dirty="0"/>
              <a:t>Designated exit routes (buildings, driveways)</a:t>
            </a:r>
          </a:p>
          <a:p>
            <a:r>
              <a:rPr lang="en-US" sz="1400" dirty="0"/>
              <a:t>Customer safe zones  </a:t>
            </a:r>
          </a:p>
          <a:p>
            <a:r>
              <a:rPr lang="en-US" sz="1400" dirty="0"/>
              <a:t>(zones were customers should be to avoid danger and hindering  emergency response)</a:t>
            </a:r>
          </a:p>
          <a:p>
            <a:endParaRPr lang="en-US" sz="1400" dirty="0"/>
          </a:p>
          <a:p>
            <a:endParaRPr lang="en-US" sz="1400" dirty="0"/>
          </a:p>
        </p:txBody>
      </p:sp>
      <p:sp>
        <p:nvSpPr>
          <p:cNvPr id="9" name="Rectangle 8"/>
          <p:cNvSpPr/>
          <p:nvPr/>
        </p:nvSpPr>
        <p:spPr>
          <a:xfrm>
            <a:off x="3429001" y="881839"/>
            <a:ext cx="3407386" cy="2893100"/>
          </a:xfrm>
          <a:prstGeom prst="rect">
            <a:avLst/>
          </a:prstGeom>
        </p:spPr>
        <p:txBody>
          <a:bodyPr wrap="square">
            <a:spAutoFit/>
          </a:bodyPr>
          <a:lstStyle/>
          <a:p>
            <a:pPr marL="234950" indent="-234950">
              <a:buFont typeface="+mj-lt"/>
              <a:buAutoNum type="arabicPeriod"/>
            </a:pPr>
            <a:r>
              <a:rPr lang="en-US" sz="1400" dirty="0"/>
              <a:t>Evacuate customers based on training. *Emergency exit plans for all areas of the enterprise were completed and staff trained on how to evacuate customers in the event of a fire or other emergency.</a:t>
            </a:r>
          </a:p>
          <a:p>
            <a:pPr marL="234950" indent="-234950">
              <a:buFont typeface="+mj-lt"/>
              <a:buAutoNum type="arabicPeriod"/>
            </a:pPr>
            <a:r>
              <a:rPr lang="en-US" sz="1400" dirty="0"/>
              <a:t>Call 9-1-1 or direct fire department line</a:t>
            </a:r>
          </a:p>
          <a:p>
            <a:pPr marL="234950" indent="-234950">
              <a:buFont typeface="+mj-lt"/>
              <a:buAutoNum type="arabicPeriod"/>
            </a:pPr>
            <a:r>
              <a:rPr lang="en-US" sz="1400" dirty="0"/>
              <a:t>Use properly coded fire extinguisher for the fire at hand if trained.</a:t>
            </a:r>
          </a:p>
          <a:p>
            <a:pPr marL="234950" indent="-234950">
              <a:buFont typeface="+mj-lt"/>
              <a:buAutoNum type="arabicPeriod"/>
            </a:pPr>
            <a:r>
              <a:rPr lang="en-US" sz="1400" dirty="0"/>
              <a:t>Reunite families and groups.  Establish missing persons and possible locations for when fire department arrives.</a:t>
            </a:r>
          </a:p>
          <a:p>
            <a:pPr marL="234950" indent="-234950">
              <a:buFont typeface="+mj-lt"/>
              <a:buAutoNum type="arabicPeriod"/>
            </a:pPr>
            <a:endParaRPr lang="en-US" sz="1400" dirty="0"/>
          </a:p>
          <a:p>
            <a:pPr marL="234950" indent="-234950">
              <a:buFont typeface="+mj-lt"/>
              <a:buAutoNum type="arabicPeriod"/>
            </a:pPr>
            <a:endParaRPr lang="en-US" sz="1400" dirty="0"/>
          </a:p>
        </p:txBody>
      </p:sp>
      <p:sp>
        <p:nvSpPr>
          <p:cNvPr id="10" name="Rectangle 9"/>
          <p:cNvSpPr/>
          <p:nvPr/>
        </p:nvSpPr>
        <p:spPr>
          <a:xfrm>
            <a:off x="117477" y="879286"/>
            <a:ext cx="3207542" cy="954107"/>
          </a:xfrm>
          <a:prstGeom prst="rect">
            <a:avLst/>
          </a:prstGeom>
        </p:spPr>
        <p:txBody>
          <a:bodyPr wrap="square">
            <a:spAutoFit/>
          </a:bodyPr>
          <a:lstStyle/>
          <a:p>
            <a:r>
              <a:rPr lang="en-US" sz="1400" dirty="0"/>
              <a:t>9-1-1 </a:t>
            </a:r>
          </a:p>
          <a:p>
            <a:r>
              <a:rPr lang="en-US" sz="1400" dirty="0"/>
              <a:t>(may not work in all areas or as cell call)</a:t>
            </a:r>
          </a:p>
          <a:p>
            <a:r>
              <a:rPr lang="en-US" sz="1400" dirty="0"/>
              <a:t>Direct to fire department</a:t>
            </a:r>
          </a:p>
          <a:p>
            <a:r>
              <a:rPr lang="en-US" sz="1400" u="sng" dirty="0"/>
              <a:t>			</a:t>
            </a:r>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2198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69956"/>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1613" y="5318436"/>
            <a:ext cx="6858000" cy="369332"/>
          </a:xfrm>
          <a:prstGeom prst="rect">
            <a:avLst/>
          </a:prstGeom>
          <a:solidFill>
            <a:srgbClr val="C00000"/>
          </a:solidFill>
        </p:spPr>
        <p:txBody>
          <a:bodyPr wrap="square">
            <a:spAutoFit/>
          </a:bodyPr>
          <a:lstStyle/>
          <a:p>
            <a:pPr algn="ctr"/>
            <a:r>
              <a:rPr lang="en-US" dirty="0">
                <a:solidFill>
                  <a:schemeClr val="bg1"/>
                </a:solidFill>
              </a:rPr>
              <a:t>Fires</a:t>
            </a:r>
          </a:p>
        </p:txBody>
      </p:sp>
      <p:sp>
        <p:nvSpPr>
          <p:cNvPr id="17" name="Freeform 3"/>
          <p:cNvSpPr>
            <a:spLocks/>
          </p:cNvSpPr>
          <p:nvPr/>
        </p:nvSpPr>
        <p:spPr bwMode="auto">
          <a:xfrm>
            <a:off x="4064001" y="3881438"/>
            <a:ext cx="1219200" cy="1219200"/>
          </a:xfrm>
          <a:custGeom>
            <a:avLst/>
            <a:gdLst>
              <a:gd name="T0" fmla="*/ 2147483647 w 12303"/>
              <a:gd name="T1" fmla="*/ 0 h 11673"/>
              <a:gd name="T2" fmla="*/ 2147483647 w 12303"/>
              <a:gd name="T3" fmla="*/ 2147483647 h 11673"/>
              <a:gd name="T4" fmla="*/ 0 w 12303"/>
              <a:gd name="T5" fmla="*/ 2147483647 h 11673"/>
              <a:gd name="T6" fmla="*/ 2147483647 w 12303"/>
              <a:gd name="T7" fmla="*/ 2147483647 h 11673"/>
              <a:gd name="T8" fmla="*/ 2147483647 w 12303"/>
              <a:gd name="T9" fmla="*/ 2147483647 h 11673"/>
              <a:gd name="T10" fmla="*/ 2147483647 w 12303"/>
              <a:gd name="T11" fmla="*/ 2147483647 h 11673"/>
              <a:gd name="T12" fmla="*/ 2147483647 w 12303"/>
              <a:gd name="T13" fmla="*/ 2147483647 h 11673"/>
              <a:gd name="T14" fmla="*/ 2147483647 w 12303"/>
              <a:gd name="T15" fmla="*/ 2147483647 h 11673"/>
              <a:gd name="T16" fmla="*/ 2147483647 w 12303"/>
              <a:gd name="T17" fmla="*/ 2147483647 h 11673"/>
              <a:gd name="T18" fmla="*/ 2147483647 w 12303"/>
              <a:gd name="T19" fmla="*/ 2147483647 h 11673"/>
              <a:gd name="T20" fmla="*/ 2147483647 w 12303"/>
              <a:gd name="T21" fmla="*/ 0 h 116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303"/>
              <a:gd name="T34" fmla="*/ 0 h 11673"/>
              <a:gd name="T35" fmla="*/ 12303 w 12303"/>
              <a:gd name="T36" fmla="*/ 11673 h 116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303" h="11673">
                <a:moveTo>
                  <a:pt x="6155" y="0"/>
                </a:moveTo>
                <a:lnTo>
                  <a:pt x="4419" y="4593"/>
                </a:lnTo>
                <a:lnTo>
                  <a:pt x="0" y="4593"/>
                </a:lnTo>
                <a:lnTo>
                  <a:pt x="3555" y="6955"/>
                </a:lnTo>
                <a:lnTo>
                  <a:pt x="1634" y="11673"/>
                </a:lnTo>
                <a:lnTo>
                  <a:pt x="6155" y="8571"/>
                </a:lnTo>
                <a:lnTo>
                  <a:pt x="10661" y="11673"/>
                </a:lnTo>
                <a:lnTo>
                  <a:pt x="8740" y="6955"/>
                </a:lnTo>
                <a:lnTo>
                  <a:pt x="12303" y="4593"/>
                </a:lnTo>
                <a:lnTo>
                  <a:pt x="7972" y="4593"/>
                </a:lnTo>
                <a:lnTo>
                  <a:pt x="6155" y="0"/>
                </a:lnTo>
                <a:close/>
              </a:path>
            </a:pathLst>
          </a:custGeom>
          <a:solidFill>
            <a:srgbClr val="FFFF00"/>
          </a:solidFill>
          <a:ln w="9525">
            <a:solidFill>
              <a:srgbClr val="000000"/>
            </a:solidFill>
            <a:round/>
            <a:headEnd/>
            <a:tailEnd/>
          </a:ln>
        </p:spPr>
        <p:txBody>
          <a:bodyPr/>
          <a:lstStyle/>
          <a:p>
            <a:endParaRPr lang="en-US"/>
          </a:p>
        </p:txBody>
      </p:sp>
      <p:sp>
        <p:nvSpPr>
          <p:cNvPr id="18" name="AutoShape 7"/>
          <p:cNvSpPr>
            <a:spLocks noChangeArrowheads="1"/>
          </p:cNvSpPr>
          <p:nvPr/>
        </p:nvSpPr>
        <p:spPr bwMode="auto">
          <a:xfrm>
            <a:off x="117476" y="4052888"/>
            <a:ext cx="990600" cy="862012"/>
          </a:xfrm>
          <a:prstGeom prst="triangle">
            <a:avLst>
              <a:gd name="adj" fmla="val 50000"/>
            </a:avLst>
          </a:prstGeom>
          <a:solidFill>
            <a:srgbClr val="00CC00"/>
          </a:solidFill>
          <a:ln w="9525">
            <a:solidFill>
              <a:schemeClr val="tx1"/>
            </a:solidFill>
            <a:miter lim="800000"/>
            <a:headEnd type="none" w="sm" len="sm"/>
            <a:tailEnd type="none" w="sm" len="sm"/>
          </a:ln>
        </p:spPr>
        <p:txBody>
          <a:bodyPr wrap="none" anchor="ctr"/>
          <a:lstStyle/>
          <a:p>
            <a:pPr eaLnBrk="0" hangingPunct="0"/>
            <a:endParaRPr lang="en-US" b="0">
              <a:latin typeface="Times New Roman" pitchFamily="18" charset="0"/>
            </a:endParaRPr>
          </a:p>
        </p:txBody>
      </p:sp>
      <p:sp>
        <p:nvSpPr>
          <p:cNvPr id="19" name="Text Box 8"/>
          <p:cNvSpPr txBox="1">
            <a:spLocks noChangeArrowheads="1"/>
          </p:cNvSpPr>
          <p:nvPr/>
        </p:nvSpPr>
        <p:spPr bwMode="auto">
          <a:xfrm>
            <a:off x="254001" y="4060825"/>
            <a:ext cx="609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spcBef>
                <a:spcPct val="50000"/>
              </a:spcBef>
            </a:pPr>
            <a:r>
              <a:rPr lang="en-US" sz="6000">
                <a:solidFill>
                  <a:srgbClr val="FFFFFF"/>
                </a:solidFill>
                <a:latin typeface="Verdana" pitchFamily="34" charset="0"/>
              </a:rPr>
              <a:t>A</a:t>
            </a:r>
          </a:p>
        </p:txBody>
      </p:sp>
      <p:sp>
        <p:nvSpPr>
          <p:cNvPr id="21" name="Rectangle 9"/>
          <p:cNvSpPr>
            <a:spLocks noChangeArrowheads="1"/>
          </p:cNvSpPr>
          <p:nvPr/>
        </p:nvSpPr>
        <p:spPr bwMode="auto">
          <a:xfrm>
            <a:off x="1565276" y="4059238"/>
            <a:ext cx="838200" cy="841375"/>
          </a:xfrm>
          <a:prstGeom prst="rect">
            <a:avLst/>
          </a:prstGeom>
          <a:solidFill>
            <a:srgbClr val="FC0128"/>
          </a:solidFill>
          <a:ln w="9525">
            <a:solidFill>
              <a:schemeClr val="tx1"/>
            </a:solidFill>
            <a:miter lim="800000"/>
            <a:headEnd type="none" w="sm" len="sm"/>
            <a:tailEnd type="none" w="sm" len="sm"/>
          </a:ln>
        </p:spPr>
        <p:txBody>
          <a:bodyPr wrap="none" anchor="ctr"/>
          <a:lstStyle/>
          <a:p>
            <a:pPr eaLnBrk="0" hangingPunct="0"/>
            <a:endParaRPr lang="en-US" b="0">
              <a:latin typeface="Times New Roman" pitchFamily="18" charset="0"/>
            </a:endParaRPr>
          </a:p>
        </p:txBody>
      </p:sp>
      <p:sp>
        <p:nvSpPr>
          <p:cNvPr id="22" name="Text Box 10"/>
          <p:cNvSpPr txBox="1">
            <a:spLocks noChangeArrowheads="1"/>
          </p:cNvSpPr>
          <p:nvPr/>
        </p:nvSpPr>
        <p:spPr bwMode="auto">
          <a:xfrm>
            <a:off x="1565276" y="3981450"/>
            <a:ext cx="6858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spcBef>
                <a:spcPct val="50000"/>
              </a:spcBef>
            </a:pPr>
            <a:r>
              <a:rPr lang="en-US" sz="6000" dirty="0">
                <a:solidFill>
                  <a:srgbClr val="FFFFFF"/>
                </a:solidFill>
                <a:latin typeface="Verdana" pitchFamily="34" charset="0"/>
              </a:rPr>
              <a:t>B</a:t>
            </a:r>
          </a:p>
        </p:txBody>
      </p:sp>
      <p:sp>
        <p:nvSpPr>
          <p:cNvPr id="23" name="Oval 11"/>
          <p:cNvSpPr>
            <a:spLocks noChangeArrowheads="1"/>
          </p:cNvSpPr>
          <p:nvPr/>
        </p:nvSpPr>
        <p:spPr bwMode="auto">
          <a:xfrm>
            <a:off x="2833688" y="4052888"/>
            <a:ext cx="838200" cy="838200"/>
          </a:xfrm>
          <a:prstGeom prst="ellipse">
            <a:avLst/>
          </a:prstGeom>
          <a:solidFill>
            <a:srgbClr val="0066FF"/>
          </a:solidFill>
          <a:ln w="9525">
            <a:solidFill>
              <a:schemeClr val="tx1"/>
            </a:solidFill>
            <a:round/>
            <a:headEnd type="none" w="sm" len="sm"/>
            <a:tailEnd type="none" w="sm" len="sm"/>
          </a:ln>
        </p:spPr>
        <p:txBody>
          <a:bodyPr wrap="none" anchor="ctr"/>
          <a:lstStyle/>
          <a:p>
            <a:pPr eaLnBrk="0" hangingPunct="0"/>
            <a:endParaRPr lang="en-US" b="0">
              <a:latin typeface="Times New Roman" pitchFamily="18" charset="0"/>
            </a:endParaRPr>
          </a:p>
        </p:txBody>
      </p:sp>
      <p:sp>
        <p:nvSpPr>
          <p:cNvPr id="24" name="Text Box 12"/>
          <p:cNvSpPr txBox="1">
            <a:spLocks noChangeArrowheads="1"/>
          </p:cNvSpPr>
          <p:nvPr/>
        </p:nvSpPr>
        <p:spPr bwMode="auto">
          <a:xfrm>
            <a:off x="2873376" y="3949700"/>
            <a:ext cx="735012"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6000">
                <a:solidFill>
                  <a:srgbClr val="FFFFFF"/>
                </a:solidFill>
                <a:latin typeface="Verdana" pitchFamily="34" charset="0"/>
              </a:rPr>
              <a:t>C</a:t>
            </a:r>
          </a:p>
        </p:txBody>
      </p:sp>
      <p:sp>
        <p:nvSpPr>
          <p:cNvPr id="25" name="Text Box 13"/>
          <p:cNvSpPr txBox="1">
            <a:spLocks noChangeArrowheads="1"/>
          </p:cNvSpPr>
          <p:nvPr/>
        </p:nvSpPr>
        <p:spPr bwMode="auto">
          <a:xfrm>
            <a:off x="4352926" y="4187825"/>
            <a:ext cx="627063" cy="7318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4200">
                <a:latin typeface="Verdana" pitchFamily="34" charset="0"/>
              </a:rPr>
              <a:t>D</a:t>
            </a:r>
          </a:p>
        </p:txBody>
      </p:sp>
      <p:sp>
        <p:nvSpPr>
          <p:cNvPr id="27" name="Text Box 14"/>
          <p:cNvSpPr txBox="1">
            <a:spLocks noChangeArrowheads="1"/>
          </p:cNvSpPr>
          <p:nvPr/>
        </p:nvSpPr>
        <p:spPr bwMode="auto">
          <a:xfrm>
            <a:off x="125414" y="3740150"/>
            <a:ext cx="10318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008000"/>
                </a:solidFill>
              </a:rPr>
              <a:t>Ordinary</a:t>
            </a:r>
          </a:p>
        </p:txBody>
      </p:sp>
      <p:sp>
        <p:nvSpPr>
          <p:cNvPr id="28" name="Text Box 15"/>
          <p:cNvSpPr txBox="1">
            <a:spLocks noChangeArrowheads="1"/>
          </p:cNvSpPr>
          <p:nvPr/>
        </p:nvSpPr>
        <p:spPr bwMode="auto">
          <a:xfrm>
            <a:off x="-33336" y="4903544"/>
            <a:ext cx="15271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solidFill>
                  <a:srgbClr val="008000"/>
                </a:solidFill>
              </a:rPr>
              <a:t>Combustibles</a:t>
            </a:r>
          </a:p>
        </p:txBody>
      </p:sp>
      <p:sp>
        <p:nvSpPr>
          <p:cNvPr id="29" name="Text Box 16"/>
          <p:cNvSpPr txBox="1">
            <a:spLocks noChangeArrowheads="1"/>
          </p:cNvSpPr>
          <p:nvPr/>
        </p:nvSpPr>
        <p:spPr bwMode="auto">
          <a:xfrm>
            <a:off x="3972904" y="3702050"/>
            <a:ext cx="1414463"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t>Combustible</a:t>
            </a:r>
          </a:p>
        </p:txBody>
      </p:sp>
      <p:sp>
        <p:nvSpPr>
          <p:cNvPr id="30" name="Text Box 17"/>
          <p:cNvSpPr txBox="1">
            <a:spLocks noChangeArrowheads="1"/>
          </p:cNvSpPr>
          <p:nvPr/>
        </p:nvSpPr>
        <p:spPr bwMode="auto">
          <a:xfrm>
            <a:off x="4256089" y="4997450"/>
            <a:ext cx="815975"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t>Metals</a:t>
            </a:r>
          </a:p>
        </p:txBody>
      </p:sp>
      <p:sp>
        <p:nvSpPr>
          <p:cNvPr id="31" name="Text Box 18"/>
          <p:cNvSpPr txBox="1">
            <a:spLocks noChangeArrowheads="1"/>
          </p:cNvSpPr>
          <p:nvPr/>
        </p:nvSpPr>
        <p:spPr bwMode="auto">
          <a:xfrm>
            <a:off x="1336676" y="3729038"/>
            <a:ext cx="12461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FF0000"/>
                </a:solidFill>
              </a:rPr>
              <a:t>Flammable</a:t>
            </a:r>
          </a:p>
        </p:txBody>
      </p:sp>
      <p:sp>
        <p:nvSpPr>
          <p:cNvPr id="32" name="Text Box 19"/>
          <p:cNvSpPr txBox="1">
            <a:spLocks noChangeArrowheads="1"/>
          </p:cNvSpPr>
          <p:nvPr/>
        </p:nvSpPr>
        <p:spPr bwMode="auto">
          <a:xfrm>
            <a:off x="1493839" y="4881563"/>
            <a:ext cx="906462"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FF0000"/>
                </a:solidFill>
              </a:rPr>
              <a:t>Liquids</a:t>
            </a:r>
          </a:p>
        </p:txBody>
      </p:sp>
      <p:sp>
        <p:nvSpPr>
          <p:cNvPr id="33" name="Text Box 20"/>
          <p:cNvSpPr txBox="1">
            <a:spLocks noChangeArrowheads="1"/>
          </p:cNvSpPr>
          <p:nvPr/>
        </p:nvSpPr>
        <p:spPr bwMode="auto">
          <a:xfrm>
            <a:off x="2730501" y="3729038"/>
            <a:ext cx="1087437"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chemeClr val="hlink"/>
                </a:solidFill>
              </a:rPr>
              <a:t>Electrical</a:t>
            </a:r>
          </a:p>
        </p:txBody>
      </p:sp>
      <p:sp>
        <p:nvSpPr>
          <p:cNvPr id="34" name="Text Box 21"/>
          <p:cNvSpPr txBox="1">
            <a:spLocks noChangeArrowheads="1"/>
          </p:cNvSpPr>
          <p:nvPr/>
        </p:nvSpPr>
        <p:spPr bwMode="auto">
          <a:xfrm>
            <a:off x="2708276" y="4872038"/>
            <a:ext cx="1233487"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chemeClr val="hlink"/>
                </a:solidFill>
              </a:rPr>
              <a:t>Equipment</a:t>
            </a:r>
          </a:p>
        </p:txBody>
      </p:sp>
      <p:sp>
        <p:nvSpPr>
          <p:cNvPr id="35" name="Text Box 16"/>
          <p:cNvSpPr txBox="1">
            <a:spLocks noChangeArrowheads="1"/>
          </p:cNvSpPr>
          <p:nvPr/>
        </p:nvSpPr>
        <p:spPr bwMode="auto">
          <a:xfrm>
            <a:off x="5656263" y="3702050"/>
            <a:ext cx="928688"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solidFill>
                  <a:srgbClr val="005CB9"/>
                </a:solidFill>
              </a:rPr>
              <a:t>Kitchen</a:t>
            </a:r>
          </a:p>
        </p:txBody>
      </p:sp>
      <p:pic>
        <p:nvPicPr>
          <p:cNvPr id="36" name="Picture 24" descr="Screen shot 2011-02-16 at 1.07.38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32451" y="4038600"/>
            <a:ext cx="960437"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7" name="Text Box 16"/>
          <p:cNvSpPr txBox="1">
            <a:spLocks noChangeArrowheads="1"/>
          </p:cNvSpPr>
          <p:nvPr/>
        </p:nvSpPr>
        <p:spPr bwMode="auto">
          <a:xfrm>
            <a:off x="5375276" y="4926013"/>
            <a:ext cx="1358900" cy="33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005CB9"/>
                </a:solidFill>
              </a:rPr>
              <a:t>Deep Fryers</a:t>
            </a:r>
          </a:p>
        </p:txBody>
      </p:sp>
      <p:sp>
        <p:nvSpPr>
          <p:cNvPr id="40" name="Rectangle 39"/>
          <p:cNvSpPr/>
          <p:nvPr/>
        </p:nvSpPr>
        <p:spPr>
          <a:xfrm>
            <a:off x="-5862" y="3380585"/>
            <a:ext cx="2266950" cy="369332"/>
          </a:xfrm>
          <a:prstGeom prst="rect">
            <a:avLst/>
          </a:prstGeom>
        </p:spPr>
        <p:txBody>
          <a:bodyPr wrap="square">
            <a:spAutoFit/>
          </a:bodyPr>
          <a:lstStyle/>
          <a:p>
            <a:r>
              <a:rPr lang="en-US" dirty="0"/>
              <a:t>Resources to review</a:t>
            </a:r>
          </a:p>
        </p:txBody>
      </p:sp>
      <p:cxnSp>
        <p:nvCxnSpPr>
          <p:cNvPr id="41" name="Straight Connector 40"/>
          <p:cNvCxnSpPr/>
          <p:nvPr/>
        </p:nvCxnSpPr>
        <p:spPr>
          <a:xfrm>
            <a:off x="-5862" y="3746119"/>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6</a:t>
            </a:fld>
            <a:endParaRPr lang="en-US"/>
          </a:p>
        </p:txBody>
      </p:sp>
    </p:spTree>
    <p:extLst>
      <p:ext uri="{BB962C8B-B14F-4D97-AF65-F5344CB8AC3E}">
        <p14:creationId xmlns:p14="http://schemas.microsoft.com/office/powerpoint/2010/main" val="3315677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1752600"/>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2121932"/>
            <a:ext cx="3158068" cy="2031325"/>
          </a:xfrm>
          <a:prstGeom prst="rect">
            <a:avLst/>
          </a:prstGeom>
        </p:spPr>
        <p:txBody>
          <a:bodyPr wrap="square">
            <a:spAutoFit/>
          </a:bodyPr>
          <a:lstStyle/>
          <a:p>
            <a:pPr marL="234950" lvl="1" indent="-234950">
              <a:defRPr/>
            </a:pPr>
            <a:r>
              <a:rPr lang="en-US" sz="1400" dirty="0"/>
              <a:t>Plan and educate (employees &amp; visitors)</a:t>
            </a:r>
          </a:p>
          <a:p>
            <a:pPr marL="234950" lvl="1" indent="-234950">
              <a:defRPr/>
            </a:pPr>
            <a:r>
              <a:rPr lang="en-US" sz="1400" dirty="0"/>
              <a:t>Establish emergency protocol</a:t>
            </a:r>
          </a:p>
          <a:p>
            <a:pPr marL="234950" lvl="1" indent="-234950">
              <a:defRPr/>
            </a:pPr>
            <a:r>
              <a:rPr lang="en-US" sz="1400" dirty="0"/>
              <a:t>Enable emergency vehicle assess to all areas (Map page at end)</a:t>
            </a:r>
          </a:p>
          <a:p>
            <a:pPr marL="234950" lvl="1" indent="-234950">
              <a:defRPr/>
            </a:pPr>
            <a:r>
              <a:rPr lang="en-US" sz="1400" dirty="0"/>
              <a:t>Have an employee identified to direct emergency responders</a:t>
            </a:r>
          </a:p>
          <a:p>
            <a:pPr marL="234950" lvl="1" indent="-234950">
              <a:defRPr/>
            </a:pPr>
            <a:r>
              <a:rPr lang="en-US" sz="1400" dirty="0"/>
              <a:t>Emergency information posted</a:t>
            </a:r>
          </a:p>
          <a:p>
            <a:pPr marL="234950" lvl="1" indent="-234950">
              <a:defRPr/>
            </a:pPr>
            <a:r>
              <a:rPr lang="en-US" sz="1400" dirty="0"/>
              <a:t>Animal safety plan and hand washing station</a:t>
            </a:r>
          </a:p>
        </p:txBody>
      </p:sp>
      <p:sp>
        <p:nvSpPr>
          <p:cNvPr id="9" name="Rectangle 8"/>
          <p:cNvSpPr/>
          <p:nvPr/>
        </p:nvSpPr>
        <p:spPr>
          <a:xfrm>
            <a:off x="3429001" y="881839"/>
            <a:ext cx="3429000" cy="5047536"/>
          </a:xfrm>
          <a:prstGeom prst="rect">
            <a:avLst/>
          </a:prstGeom>
        </p:spPr>
        <p:txBody>
          <a:bodyPr wrap="square">
            <a:spAutoFit/>
          </a:bodyPr>
          <a:lstStyle/>
          <a:p>
            <a:pPr marL="234950" lvl="1" indent="-234950">
              <a:buFont typeface="+mj-lt"/>
              <a:buAutoNum type="arabicPeriod"/>
              <a:defRPr/>
            </a:pPr>
            <a:r>
              <a:rPr lang="en-US" sz="1400" dirty="0"/>
              <a:t>Determine if 9-1-1 needs called.</a:t>
            </a:r>
          </a:p>
          <a:p>
            <a:pPr marL="234950" lvl="1" indent="-234950">
              <a:buFont typeface="+mj-lt"/>
              <a:buAutoNum type="arabicPeriod"/>
              <a:defRPr/>
            </a:pPr>
            <a:r>
              <a:rPr lang="en-US" sz="1400" dirty="0"/>
              <a:t>Unless trained, do not render assistance above first aid.</a:t>
            </a:r>
          </a:p>
          <a:p>
            <a:pPr marL="234950" lvl="1" indent="-234950">
              <a:buFont typeface="+mj-lt"/>
              <a:buAutoNum type="arabicPeriod"/>
              <a:defRPr/>
            </a:pPr>
            <a:r>
              <a:rPr lang="en-US" sz="1400" dirty="0"/>
              <a:t>Do not move person unless then are in danger.</a:t>
            </a:r>
          </a:p>
          <a:p>
            <a:pPr marL="234950" lvl="1" indent="-234950">
              <a:buFont typeface="+mj-lt"/>
              <a:buAutoNum type="arabicPeriod"/>
              <a:defRPr/>
            </a:pPr>
            <a:r>
              <a:rPr lang="en-US" sz="1400" dirty="0"/>
              <a:t>Clear area of unnecessary people.</a:t>
            </a:r>
          </a:p>
          <a:p>
            <a:pPr marL="234950" lvl="1" indent="-234950">
              <a:buFont typeface="+mj-lt"/>
              <a:buAutoNum type="arabicPeriod"/>
              <a:defRPr/>
            </a:pPr>
            <a:r>
              <a:rPr lang="en-US" sz="1400" dirty="0"/>
              <a:t>Have someone meet/escort EMTs</a:t>
            </a:r>
          </a:p>
          <a:p>
            <a:pPr marL="234950" lvl="1" indent="-234950">
              <a:buFont typeface="+mj-lt"/>
              <a:buAutoNum type="arabicPeriod"/>
              <a:defRPr/>
            </a:pPr>
            <a:r>
              <a:rPr lang="en-US" sz="1400" dirty="0"/>
              <a:t>Limit communication with injured person to quiet reassurances</a:t>
            </a:r>
          </a:p>
          <a:p>
            <a:pPr marL="234950" lvl="1" indent="-234950">
              <a:buFont typeface="+mj-lt"/>
              <a:buAutoNum type="arabicPeriod"/>
              <a:defRPr/>
            </a:pPr>
            <a:r>
              <a:rPr lang="en-US" sz="1400" dirty="0"/>
              <a:t>After person’s immediate needs are met, remain to assist with EMTs. Record pertinent information and complete an incident report form.</a:t>
            </a:r>
          </a:p>
          <a:p>
            <a:pPr marL="234950" lvl="1" indent="-234950">
              <a:buFont typeface="+mj-lt"/>
              <a:buAutoNum type="arabicPeriod"/>
              <a:defRPr/>
            </a:pPr>
            <a:r>
              <a:rPr lang="en-US" sz="1400" dirty="0"/>
              <a:t>Inform other customers that situation has been addressed by professionals.</a:t>
            </a:r>
          </a:p>
          <a:p>
            <a:pPr marL="0" lvl="1">
              <a:defRPr/>
            </a:pPr>
            <a:r>
              <a:rPr lang="en-US" sz="1400" b="1" dirty="0"/>
              <a:t>If 9-1-1 not necessary:</a:t>
            </a:r>
          </a:p>
          <a:p>
            <a:pPr marL="234950" lvl="1" indent="-234950">
              <a:buAutoNum type="arabicPeriod"/>
              <a:defRPr/>
            </a:pPr>
            <a:r>
              <a:rPr lang="en-US" sz="1400" dirty="0"/>
              <a:t>Ask family member to provide minimal first aid as required.</a:t>
            </a:r>
          </a:p>
          <a:p>
            <a:pPr marL="234950" lvl="1" indent="-234950">
              <a:buFontTx/>
              <a:buAutoNum type="arabicPeriod"/>
              <a:defRPr/>
            </a:pPr>
            <a:r>
              <a:rPr lang="en-US" sz="1400" dirty="0"/>
              <a:t>After person’s immediate needs are met, remain to assist with EMTs. Record pertinent information and complete an incident report form.</a:t>
            </a:r>
          </a:p>
          <a:p>
            <a:pPr marL="234950" lvl="1" indent="-234950">
              <a:buAutoNum type="arabicPeriod"/>
              <a:defRPr/>
            </a:pPr>
            <a:endParaRPr lang="en-US" sz="1400" dirty="0"/>
          </a:p>
        </p:txBody>
      </p:sp>
      <p:sp>
        <p:nvSpPr>
          <p:cNvPr id="10" name="Rectangle 9"/>
          <p:cNvSpPr/>
          <p:nvPr/>
        </p:nvSpPr>
        <p:spPr>
          <a:xfrm>
            <a:off x="228600" y="902732"/>
            <a:ext cx="3200400" cy="954107"/>
          </a:xfrm>
          <a:prstGeom prst="rect">
            <a:avLst/>
          </a:prstGeom>
        </p:spPr>
        <p:txBody>
          <a:bodyPr wrap="square">
            <a:spAutoFit/>
          </a:bodyPr>
          <a:lstStyle/>
          <a:p>
            <a:r>
              <a:rPr lang="en-US" sz="1400" dirty="0"/>
              <a:t>9-1-1</a:t>
            </a:r>
          </a:p>
          <a:p>
            <a:r>
              <a:rPr lang="en-US" sz="1400" dirty="0"/>
              <a:t>Fire </a:t>
            </a:r>
            <a:r>
              <a:rPr lang="en-US" sz="1400" dirty="0" err="1"/>
              <a:t>Dept</a:t>
            </a:r>
            <a:r>
              <a:rPr lang="en-US" sz="1400" dirty="0"/>
              <a:t>/EMTs</a:t>
            </a:r>
            <a:r>
              <a:rPr lang="en-US" sz="1400" u="sng" dirty="0"/>
              <a:t>		</a:t>
            </a:r>
          </a:p>
          <a:p>
            <a:r>
              <a:rPr lang="en-US" sz="1400" dirty="0"/>
              <a:t>Owner Cell </a:t>
            </a:r>
            <a:r>
              <a:rPr lang="en-US" sz="1400" u="sng" dirty="0"/>
              <a:t>			</a:t>
            </a:r>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102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31712"/>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5703276"/>
            <a:ext cx="6858000" cy="369332"/>
          </a:xfrm>
          <a:prstGeom prst="rect">
            <a:avLst/>
          </a:prstGeom>
          <a:solidFill>
            <a:srgbClr val="C00000"/>
          </a:solidFill>
        </p:spPr>
        <p:txBody>
          <a:bodyPr wrap="square">
            <a:spAutoFit/>
          </a:bodyPr>
          <a:lstStyle/>
          <a:p>
            <a:pPr algn="ctr"/>
            <a:r>
              <a:rPr lang="en-US" dirty="0">
                <a:solidFill>
                  <a:schemeClr val="bg1"/>
                </a:solidFill>
              </a:rPr>
              <a:t>Injuries and Medical Emergencies</a:t>
            </a:r>
          </a:p>
        </p:txBody>
      </p:sp>
      <p:sp>
        <p:nvSpPr>
          <p:cNvPr id="18" name="Rectangle 17"/>
          <p:cNvSpPr/>
          <p:nvPr/>
        </p:nvSpPr>
        <p:spPr>
          <a:xfrm>
            <a:off x="-5862" y="4114800"/>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44724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0022" y="4484132"/>
            <a:ext cx="3005667" cy="1384995"/>
          </a:xfrm>
          <a:prstGeom prst="rect">
            <a:avLst/>
          </a:prstGeom>
        </p:spPr>
        <p:txBody>
          <a:bodyPr wrap="square">
            <a:spAutoFit/>
          </a:bodyPr>
          <a:lstStyle/>
          <a:p>
            <a:pPr marL="117475" lvl="1" indent="-117475">
              <a:buFont typeface="Arial" pitchFamily="34" charset="0"/>
              <a:buChar char="•"/>
              <a:defRPr/>
            </a:pPr>
            <a:r>
              <a:rPr lang="en-US" sz="1400" dirty="0"/>
              <a:t>First aid kit contents/expiration dates</a:t>
            </a:r>
          </a:p>
          <a:p>
            <a:pPr marL="117475" lvl="1" indent="-117475">
              <a:buFont typeface="Arial" pitchFamily="34" charset="0"/>
              <a:buChar char="•"/>
              <a:defRPr/>
            </a:pPr>
            <a:r>
              <a:rPr lang="en-US" sz="1400" dirty="0"/>
              <a:t>Employee training manual</a:t>
            </a:r>
          </a:p>
          <a:p>
            <a:pPr marL="117475" lvl="1" indent="-117475">
              <a:buFont typeface="Arial" pitchFamily="34" charset="0"/>
              <a:buChar char="•"/>
              <a:defRPr/>
            </a:pPr>
            <a:r>
              <a:rPr lang="en-US" sz="1400" dirty="0"/>
              <a:t>--Update these procedures based on your own protocol      </a:t>
            </a:r>
            <a:r>
              <a:rPr lang="en-US" sz="1400" dirty="0">
                <a:sym typeface="Wingdings"/>
              </a:rPr>
              <a:t></a:t>
            </a:r>
            <a:endParaRPr lang="en-US" sz="1400" dirty="0"/>
          </a:p>
          <a:p>
            <a:pPr marL="117475" lvl="1" indent="-117475">
              <a:buFont typeface="Arial" pitchFamily="34" charset="0"/>
              <a:buChar char="•"/>
              <a:defRPr/>
            </a:pPr>
            <a:r>
              <a:rPr lang="en-US" sz="1400" dirty="0"/>
              <a:t>EMA guidelines / other manuals</a:t>
            </a:r>
          </a:p>
          <a:p>
            <a:pPr marL="117475" lvl="1" indent="-117475">
              <a:buFont typeface="Arial" pitchFamily="34" charset="0"/>
              <a:buChar char="•"/>
              <a:defRPr/>
            </a:pPr>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7</a:t>
            </a:fld>
            <a:endParaRPr lang="en-US"/>
          </a:p>
        </p:txBody>
      </p:sp>
    </p:spTree>
    <p:extLst>
      <p:ext uri="{BB962C8B-B14F-4D97-AF65-F5344CB8AC3E}">
        <p14:creationId xmlns:p14="http://schemas.microsoft.com/office/powerpoint/2010/main" val="331567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2336899"/>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270932" y="2706231"/>
            <a:ext cx="3081867" cy="2246769"/>
          </a:xfrm>
          <a:prstGeom prst="rect">
            <a:avLst/>
          </a:prstGeom>
        </p:spPr>
        <p:txBody>
          <a:bodyPr wrap="square">
            <a:spAutoFit/>
          </a:bodyPr>
          <a:lstStyle/>
          <a:p>
            <a:pPr marL="176213" indent="-176213">
              <a:buFont typeface="Arial" pitchFamily="34" charset="0"/>
              <a:buChar char="•"/>
            </a:pPr>
            <a:r>
              <a:rPr lang="en-US" sz="1400" dirty="0"/>
              <a:t>Keep maintenance schedules for all equipment as necessary.</a:t>
            </a:r>
          </a:p>
          <a:p>
            <a:pPr marL="176213" indent="-176213">
              <a:buFont typeface="Arial" pitchFamily="34" charset="0"/>
              <a:buChar char="•"/>
            </a:pPr>
            <a:r>
              <a:rPr lang="en-US" sz="1400" dirty="0"/>
              <a:t>Establish protocol of emptying wagons and other people movers in case of break-down.</a:t>
            </a:r>
          </a:p>
          <a:p>
            <a:pPr marL="176213" indent="-176213">
              <a:buFont typeface="Arial" pitchFamily="34" charset="0"/>
              <a:buChar char="•"/>
            </a:pPr>
            <a:r>
              <a:rPr lang="en-US" sz="1400" dirty="0"/>
              <a:t>Establish protocol for different scenarios relating to zip lines, slides and related activities.</a:t>
            </a:r>
          </a:p>
          <a:p>
            <a:pPr marL="176213" indent="-176213">
              <a:buFont typeface="Arial" pitchFamily="34" charset="0"/>
              <a:buChar char="•"/>
            </a:pPr>
            <a:r>
              <a:rPr lang="en-US" sz="1400" dirty="0"/>
              <a:t>What would we do if animals escape enclosures?</a:t>
            </a:r>
          </a:p>
        </p:txBody>
      </p:sp>
      <p:sp>
        <p:nvSpPr>
          <p:cNvPr id="9" name="Rectangle 8"/>
          <p:cNvSpPr/>
          <p:nvPr/>
        </p:nvSpPr>
        <p:spPr>
          <a:xfrm>
            <a:off x="3429001" y="881839"/>
            <a:ext cx="3429000" cy="5693866"/>
          </a:xfrm>
          <a:prstGeom prst="rect">
            <a:avLst/>
          </a:prstGeom>
        </p:spPr>
        <p:txBody>
          <a:bodyPr wrap="square">
            <a:spAutoFit/>
          </a:bodyPr>
          <a:lstStyle/>
          <a:p>
            <a:r>
              <a:rPr lang="en-US" sz="1400" b="1" dirty="0"/>
              <a:t>Equipment Failures</a:t>
            </a:r>
          </a:p>
          <a:p>
            <a:pPr marL="234950" indent="-234950">
              <a:buFont typeface="+mj-lt"/>
              <a:buAutoNum type="arabicPeriod"/>
            </a:pPr>
            <a:r>
              <a:rPr lang="en-US" sz="1400" dirty="0"/>
              <a:t>Determine if anyone is injured.</a:t>
            </a:r>
          </a:p>
          <a:p>
            <a:pPr marL="234950" indent="-234950">
              <a:buFont typeface="+mj-lt"/>
              <a:buAutoNum type="arabicPeriod"/>
            </a:pPr>
            <a:r>
              <a:rPr lang="en-US" sz="1400" b="1" dirty="0"/>
              <a:t>If someone is injured:</a:t>
            </a:r>
          </a:p>
          <a:p>
            <a:pPr marL="692150" lvl="1" indent="-234950">
              <a:buFont typeface="+mj-lt"/>
              <a:buAutoNum type="alphaLcPeriod"/>
            </a:pPr>
            <a:r>
              <a:rPr lang="en-US" sz="1400" dirty="0"/>
              <a:t>Refer to Medical Emergencies and follow procedures list.</a:t>
            </a:r>
          </a:p>
          <a:p>
            <a:pPr marL="234950" indent="-234950">
              <a:buFont typeface="+mj-lt"/>
              <a:buAutoNum type="arabicPeriod"/>
            </a:pPr>
            <a:endParaRPr lang="en-US" sz="1400" dirty="0"/>
          </a:p>
          <a:p>
            <a:pPr marL="234950" indent="-234950">
              <a:buFont typeface="+mj-lt"/>
              <a:buAutoNum type="arabicPeriod"/>
            </a:pPr>
            <a:r>
              <a:rPr lang="en-US" sz="1400" b="1" dirty="0"/>
              <a:t>If there are no injuries:</a:t>
            </a:r>
          </a:p>
          <a:p>
            <a:pPr marL="692150" lvl="1" indent="-234950">
              <a:buFont typeface="+mj-lt"/>
              <a:buAutoNum type="alphaLcPeriod"/>
            </a:pPr>
            <a:r>
              <a:rPr lang="en-US" sz="1400" dirty="0"/>
              <a:t>Implement protocol to get customers away from are of equipment failure in an orderly fashion.</a:t>
            </a:r>
          </a:p>
          <a:p>
            <a:pPr marL="692150" lvl="1" indent="-234950">
              <a:buFont typeface="+mj-lt"/>
              <a:buAutoNum type="alphaLcPeriod"/>
            </a:pPr>
            <a:r>
              <a:rPr lang="en-US" sz="1400" dirty="0"/>
              <a:t>Document failure, consider photos.</a:t>
            </a:r>
          </a:p>
          <a:p>
            <a:pPr marL="692150" lvl="1" indent="-234950">
              <a:buFont typeface="+mj-lt"/>
              <a:buAutoNum type="alphaLcPeriod"/>
            </a:pPr>
            <a:r>
              <a:rPr lang="en-US" sz="1400" dirty="0"/>
              <a:t>After all guests are away from area and attended to, complete an incident report form.</a:t>
            </a:r>
          </a:p>
          <a:p>
            <a:pPr marL="692150" lvl="1" indent="-234950">
              <a:buFont typeface="+mj-lt"/>
              <a:buAutoNum type="alphaLcPeriod"/>
            </a:pPr>
            <a:r>
              <a:rPr lang="en-US" sz="1400" dirty="0"/>
              <a:t>Determine if equipment can be fixed.  Repair and document repairs with photos.</a:t>
            </a:r>
          </a:p>
          <a:p>
            <a:pPr marL="692150" lvl="1" indent="-234950">
              <a:buFont typeface="+mj-lt"/>
              <a:buAutoNum type="alphaLcPeriod"/>
            </a:pPr>
            <a:r>
              <a:rPr lang="en-US" sz="1400" dirty="0"/>
              <a:t>In certain situations, contact insurance company or legal before making repairs/changes.</a:t>
            </a:r>
          </a:p>
          <a:p>
            <a:pPr marL="692150" lvl="1" indent="-234950">
              <a:buFont typeface="+mj-lt"/>
              <a:buAutoNum type="alphaLcPeriod"/>
            </a:pPr>
            <a:r>
              <a:rPr lang="en-US" sz="1400" dirty="0"/>
              <a:t>Review safety procedures and reason for failure before resuming operation.</a:t>
            </a:r>
          </a:p>
          <a:p>
            <a:pPr marL="234950" indent="-234950">
              <a:buFont typeface="+mj-lt"/>
              <a:buAutoNum type="arabicPeriod" startAt="2"/>
            </a:pPr>
            <a:endParaRPr lang="en-US" sz="1400" dirty="0"/>
          </a:p>
          <a:p>
            <a:pPr marL="234950" indent="-234950">
              <a:buFont typeface="+mj-lt"/>
              <a:buAutoNum type="arabicPeriod" startAt="2"/>
            </a:pPr>
            <a:endParaRPr lang="en-US" sz="1400" dirty="0"/>
          </a:p>
        </p:txBody>
      </p:sp>
      <p:sp>
        <p:nvSpPr>
          <p:cNvPr id="10" name="Rectangle 9"/>
          <p:cNvSpPr/>
          <p:nvPr/>
        </p:nvSpPr>
        <p:spPr>
          <a:xfrm>
            <a:off x="228600" y="902732"/>
            <a:ext cx="3124200" cy="1600438"/>
          </a:xfrm>
          <a:prstGeom prst="rect">
            <a:avLst/>
          </a:prstGeom>
        </p:spPr>
        <p:txBody>
          <a:bodyPr wrap="square">
            <a:spAutoFit/>
          </a:bodyPr>
          <a:lstStyle/>
          <a:p>
            <a:r>
              <a:rPr lang="en-US" sz="1400" dirty="0"/>
              <a:t>Owner Cell </a:t>
            </a:r>
            <a:r>
              <a:rPr lang="en-US" sz="1400" u="sng" dirty="0"/>
              <a:t>			</a:t>
            </a:r>
          </a:p>
          <a:p>
            <a:r>
              <a:rPr lang="en-US" sz="1400" dirty="0"/>
              <a:t>Manager Cell </a:t>
            </a:r>
            <a:r>
              <a:rPr lang="en-US" sz="1400" u="sng" dirty="0"/>
              <a:t>		</a:t>
            </a:r>
          </a:p>
          <a:p>
            <a:r>
              <a:rPr lang="en-US" sz="1400" dirty="0"/>
              <a:t>Repair Technicians/Contacts</a:t>
            </a:r>
          </a:p>
          <a:p>
            <a:r>
              <a:rPr lang="en-US" sz="1400" u="sng" dirty="0"/>
              <a:t>									</a:t>
            </a:r>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694563"/>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4314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6084276"/>
            <a:ext cx="6858000" cy="369332"/>
          </a:xfrm>
          <a:prstGeom prst="rect">
            <a:avLst/>
          </a:prstGeom>
          <a:solidFill>
            <a:srgbClr val="C00000"/>
          </a:solidFill>
        </p:spPr>
        <p:txBody>
          <a:bodyPr wrap="square">
            <a:spAutoFit/>
          </a:bodyPr>
          <a:lstStyle/>
          <a:p>
            <a:pPr algn="ctr"/>
            <a:r>
              <a:rPr lang="en-US" dirty="0">
                <a:solidFill>
                  <a:schemeClr val="bg1"/>
                </a:solidFill>
              </a:rPr>
              <a:t>Equipment Failures– Guest Safety</a:t>
            </a:r>
          </a:p>
        </p:txBody>
      </p:sp>
      <p:sp>
        <p:nvSpPr>
          <p:cNvPr id="17" name="Rectangle 16"/>
          <p:cNvSpPr/>
          <p:nvPr/>
        </p:nvSpPr>
        <p:spPr>
          <a:xfrm>
            <a:off x="-5862" y="4961691"/>
            <a:ext cx="2266950" cy="369332"/>
          </a:xfrm>
          <a:prstGeom prst="rect">
            <a:avLst/>
          </a:prstGeom>
        </p:spPr>
        <p:txBody>
          <a:bodyPr wrap="square">
            <a:spAutoFit/>
          </a:bodyPr>
          <a:lstStyle/>
          <a:p>
            <a:r>
              <a:rPr lang="en-US" dirty="0"/>
              <a:t>Resources to review</a:t>
            </a:r>
          </a:p>
        </p:txBody>
      </p:sp>
      <p:cxnSp>
        <p:nvCxnSpPr>
          <p:cNvPr id="18" name="Straight Connector 17"/>
          <p:cNvCxnSpPr/>
          <p:nvPr/>
        </p:nvCxnSpPr>
        <p:spPr>
          <a:xfrm>
            <a:off x="-5862" y="5319355"/>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81000" y="5331023"/>
            <a:ext cx="2023503" cy="523220"/>
          </a:xfrm>
          <a:prstGeom prst="rect">
            <a:avLst/>
          </a:prstGeom>
        </p:spPr>
        <p:txBody>
          <a:bodyPr wrap="none">
            <a:spAutoFit/>
          </a:bodyPr>
          <a:lstStyle/>
          <a:p>
            <a:r>
              <a:rPr lang="en-US" sz="1400" dirty="0"/>
              <a:t>go.osu.edu/</a:t>
            </a:r>
            <a:r>
              <a:rPr lang="en-US" sz="1400" dirty="0" err="1"/>
              <a:t>activitysafety</a:t>
            </a:r>
            <a:endParaRPr lang="en-US" sz="1400" dirty="0"/>
          </a:p>
          <a:p>
            <a:endParaRPr lang="en-US" sz="1400" dirty="0"/>
          </a:p>
        </p:txBody>
      </p:sp>
      <p:sp>
        <p:nvSpPr>
          <p:cNvPr id="19" name="TextBox 18"/>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12" name="Slide Number Placeholder 11"/>
          <p:cNvSpPr>
            <a:spLocks noGrp="1"/>
          </p:cNvSpPr>
          <p:nvPr>
            <p:ph type="sldNum" sz="quarter" idx="12"/>
          </p:nvPr>
        </p:nvSpPr>
        <p:spPr/>
        <p:txBody>
          <a:bodyPr/>
          <a:lstStyle/>
          <a:p>
            <a:fld id="{1CF1D55B-9CEF-4715-BA89-9FB3AA34CC67}" type="slidenum">
              <a:rPr lang="en-US" smtClean="0"/>
              <a:t>8</a:t>
            </a:fld>
            <a:endParaRPr lang="en-US"/>
          </a:p>
        </p:txBody>
      </p:sp>
    </p:spTree>
    <p:extLst>
      <p:ext uri="{BB962C8B-B14F-4D97-AF65-F5344CB8AC3E}">
        <p14:creationId xmlns:p14="http://schemas.microsoft.com/office/powerpoint/2010/main" val="331567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a:t>Procedures to follow</a:t>
            </a:r>
          </a:p>
        </p:txBody>
      </p:sp>
      <p:sp>
        <p:nvSpPr>
          <p:cNvPr id="5" name="Rectangle 4"/>
          <p:cNvSpPr/>
          <p:nvPr/>
        </p:nvSpPr>
        <p:spPr>
          <a:xfrm>
            <a:off x="0" y="533400"/>
            <a:ext cx="2266950" cy="369332"/>
          </a:xfrm>
          <a:prstGeom prst="rect">
            <a:avLst/>
          </a:prstGeom>
        </p:spPr>
        <p:txBody>
          <a:bodyPr wrap="square">
            <a:spAutoFit/>
          </a:bodyPr>
          <a:lstStyle/>
          <a:p>
            <a:r>
              <a:rPr lang="en-US" dirty="0"/>
              <a:t>Numbers you need</a:t>
            </a:r>
          </a:p>
        </p:txBody>
      </p:sp>
      <p:sp>
        <p:nvSpPr>
          <p:cNvPr id="6" name="Rectangle 5"/>
          <p:cNvSpPr/>
          <p:nvPr/>
        </p:nvSpPr>
        <p:spPr>
          <a:xfrm>
            <a:off x="0" y="2438400"/>
            <a:ext cx="2266950" cy="369332"/>
          </a:xfrm>
          <a:prstGeom prst="rect">
            <a:avLst/>
          </a:prstGeom>
        </p:spPr>
        <p:txBody>
          <a:bodyPr wrap="square">
            <a:spAutoFit/>
          </a:bodyPr>
          <a:lstStyle/>
          <a:p>
            <a:r>
              <a:rPr lang="en-US" dirty="0"/>
              <a:t>Information to know</a:t>
            </a:r>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EXTENSION</a:t>
            </a:r>
          </a:p>
        </p:txBody>
      </p:sp>
      <p:sp>
        <p:nvSpPr>
          <p:cNvPr id="8" name="Rectangle 7"/>
          <p:cNvSpPr/>
          <p:nvPr/>
        </p:nvSpPr>
        <p:spPr>
          <a:xfrm>
            <a:off x="152400" y="2819400"/>
            <a:ext cx="3276599" cy="2893100"/>
          </a:xfrm>
          <a:prstGeom prst="rect">
            <a:avLst/>
          </a:prstGeom>
        </p:spPr>
        <p:txBody>
          <a:bodyPr wrap="square">
            <a:spAutoFit/>
          </a:bodyPr>
          <a:lstStyle/>
          <a:p>
            <a:pPr marL="176213" indent="-176213">
              <a:buFont typeface="Arial" pitchFamily="34" charset="0"/>
              <a:buChar char="•"/>
            </a:pPr>
            <a:r>
              <a:rPr lang="en-US" sz="1400" dirty="0"/>
              <a:t>Can you operate food services without electricity? What is the stopping point?</a:t>
            </a:r>
          </a:p>
          <a:p>
            <a:pPr marL="176213" indent="-176213">
              <a:buFont typeface="Arial" pitchFamily="34" charset="0"/>
              <a:buChar char="•"/>
            </a:pPr>
            <a:r>
              <a:rPr lang="en-US" sz="1400" dirty="0"/>
              <a:t>What could cause water source to be disrupted?</a:t>
            </a:r>
          </a:p>
          <a:p>
            <a:pPr marL="176213" indent="-176213">
              <a:buFont typeface="Arial" pitchFamily="34" charset="0"/>
              <a:buChar char="•"/>
            </a:pPr>
            <a:r>
              <a:rPr lang="en-US" sz="1400" dirty="0"/>
              <a:t>Can septic issues occur?</a:t>
            </a:r>
          </a:p>
          <a:p>
            <a:pPr marL="176213" indent="-176213">
              <a:buFont typeface="Arial" pitchFamily="34" charset="0"/>
              <a:buChar char="•"/>
            </a:pPr>
            <a:r>
              <a:rPr lang="en-US" sz="1400" dirty="0"/>
              <a:t>In what situations can you remain open, or in what situations must you close?</a:t>
            </a:r>
          </a:p>
          <a:p>
            <a:pPr marL="176213" indent="-176213">
              <a:buFont typeface="Arial" pitchFamily="34" charset="0"/>
              <a:buChar char="•"/>
            </a:pPr>
            <a:r>
              <a:rPr lang="en-US" sz="1400" dirty="0"/>
              <a:t>If an attraction is vandalized, can you operate without it?</a:t>
            </a:r>
          </a:p>
          <a:p>
            <a:pPr marL="176213" indent="-176213">
              <a:buFont typeface="Arial" pitchFamily="34" charset="0"/>
              <a:buChar char="•"/>
            </a:pPr>
            <a:r>
              <a:rPr lang="en-US" sz="1400" dirty="0"/>
              <a:t>Document training for employees on critical equipment</a:t>
            </a:r>
          </a:p>
          <a:p>
            <a:pPr marL="176213" indent="-176213">
              <a:buFont typeface="Arial" pitchFamily="34" charset="0"/>
              <a:buChar char="•"/>
            </a:pPr>
            <a:r>
              <a:rPr lang="en-US" sz="1400" dirty="0"/>
              <a:t>Procedures</a:t>
            </a:r>
          </a:p>
          <a:p>
            <a:pPr marL="176213" indent="-176213">
              <a:buFont typeface="Arial" pitchFamily="34" charset="0"/>
              <a:buChar char="•"/>
            </a:pPr>
            <a:endParaRPr lang="en-US" sz="1400" dirty="0"/>
          </a:p>
        </p:txBody>
      </p:sp>
      <p:sp>
        <p:nvSpPr>
          <p:cNvPr id="9" name="Rectangle 8"/>
          <p:cNvSpPr/>
          <p:nvPr/>
        </p:nvSpPr>
        <p:spPr>
          <a:xfrm>
            <a:off x="3429000" y="881839"/>
            <a:ext cx="3429000" cy="6263253"/>
          </a:xfrm>
          <a:prstGeom prst="rect">
            <a:avLst/>
          </a:prstGeom>
        </p:spPr>
        <p:txBody>
          <a:bodyPr wrap="square">
            <a:spAutoFit/>
          </a:bodyPr>
          <a:lstStyle/>
          <a:p>
            <a:r>
              <a:rPr lang="en-US" sz="1400" dirty="0"/>
              <a:t>While some equipment failures are not an immediate danger to guests, the failure of critical systems will effect how you can serve guests and your bottom line.</a:t>
            </a:r>
          </a:p>
          <a:p>
            <a:endParaRPr lang="en-US" sz="400" dirty="0"/>
          </a:p>
          <a:p>
            <a:r>
              <a:rPr lang="en-US" sz="1400" dirty="0"/>
              <a:t>What to do in the case of outage or failure:</a:t>
            </a:r>
          </a:p>
          <a:p>
            <a:pPr marL="342900" indent="-342900">
              <a:buFont typeface="+mj-lt"/>
              <a:buAutoNum type="arabicPeriod"/>
            </a:pPr>
            <a:r>
              <a:rPr lang="en-US" sz="1400" dirty="0"/>
              <a:t>Contact manager on duty as soon as failure or outage is realized.</a:t>
            </a:r>
          </a:p>
          <a:p>
            <a:pPr marL="342900" indent="-342900">
              <a:buFont typeface="+mj-lt"/>
              <a:buAutoNum type="arabicPeriod"/>
            </a:pPr>
            <a:r>
              <a:rPr lang="en-US" sz="1400" dirty="0"/>
              <a:t>Implement plans for critical services.</a:t>
            </a:r>
          </a:p>
          <a:p>
            <a:pPr marL="342900" indent="-342900">
              <a:buFont typeface="+mj-lt"/>
              <a:buAutoNum type="arabicPeriod"/>
            </a:pPr>
            <a:r>
              <a:rPr lang="en-US" sz="1400" dirty="0"/>
              <a:t>Communicate with customers about activities, events or even possible closure of the farm/event.</a:t>
            </a:r>
          </a:p>
          <a:p>
            <a:endParaRPr lang="en-US" sz="400" dirty="0"/>
          </a:p>
          <a:p>
            <a:r>
              <a:rPr lang="en-US" sz="1400" dirty="0"/>
              <a:t>To prepare for these situations:</a:t>
            </a:r>
          </a:p>
          <a:p>
            <a:pPr marL="342900" indent="-342900">
              <a:buFont typeface="+mj-lt"/>
              <a:buAutoNum type="arabicPeriod"/>
            </a:pPr>
            <a:r>
              <a:rPr lang="en-US" sz="1400" dirty="0"/>
              <a:t>Install back ups for critical services (electricity, computers, credit card machines, registers, internet) Use appropriate resources for installing generators and operating generators.</a:t>
            </a:r>
          </a:p>
          <a:p>
            <a:pPr marL="342900" indent="-342900">
              <a:buFont typeface="+mj-lt"/>
              <a:buAutoNum type="arabicPeriod"/>
            </a:pPr>
            <a:r>
              <a:rPr lang="en-US" sz="1400" dirty="0"/>
              <a:t>Have back up equipment plans (tractors, wagons, jumping pillow fans, tents, </a:t>
            </a:r>
            <a:r>
              <a:rPr lang="en-US" sz="1400" dirty="0" err="1"/>
              <a:t>etc</a:t>
            </a:r>
            <a:r>
              <a:rPr lang="en-US" sz="1400" dirty="0"/>
              <a:t>)</a:t>
            </a:r>
          </a:p>
          <a:p>
            <a:pPr marL="342900" indent="-342900">
              <a:buFont typeface="+mj-lt"/>
              <a:buAutoNum type="arabicPeriod"/>
            </a:pPr>
            <a:r>
              <a:rPr lang="en-US" sz="1400" dirty="0"/>
              <a:t>Prepare alternate activities for planned tours and events to reduce financial risk of returning payments.</a:t>
            </a:r>
          </a:p>
          <a:p>
            <a:pPr marL="342900" indent="-342900">
              <a:buFont typeface="+mj-lt"/>
              <a:buAutoNum type="arabicPeriod"/>
            </a:pPr>
            <a:r>
              <a:rPr lang="en-US" sz="1400" dirty="0"/>
              <a:t>Train employees in operation of alterative equipment. </a:t>
            </a:r>
          </a:p>
          <a:p>
            <a:pPr marL="342900" indent="-342900">
              <a:buFont typeface="+mj-lt"/>
              <a:buAutoNum type="arabicPeriod"/>
            </a:pPr>
            <a:endParaRPr lang="en-US" sz="1400" dirty="0"/>
          </a:p>
          <a:p>
            <a:pPr marL="342900" indent="-342900">
              <a:buFont typeface="+mj-lt"/>
              <a:buAutoNum type="arabicPeriod"/>
            </a:pPr>
            <a:endParaRPr lang="en-US" sz="1400" dirty="0"/>
          </a:p>
        </p:txBody>
      </p:sp>
      <p:sp>
        <p:nvSpPr>
          <p:cNvPr id="10" name="Rectangle 9"/>
          <p:cNvSpPr/>
          <p:nvPr/>
        </p:nvSpPr>
        <p:spPr>
          <a:xfrm>
            <a:off x="228600" y="902732"/>
            <a:ext cx="2971800" cy="1600438"/>
          </a:xfrm>
          <a:prstGeom prst="rect">
            <a:avLst/>
          </a:prstGeom>
        </p:spPr>
        <p:txBody>
          <a:bodyPr wrap="square">
            <a:spAutoFit/>
          </a:bodyPr>
          <a:lstStyle/>
          <a:p>
            <a:r>
              <a:rPr lang="en-US" sz="1400" dirty="0"/>
              <a:t>Weekend Cell for Electric Company</a:t>
            </a:r>
          </a:p>
          <a:p>
            <a:r>
              <a:rPr lang="en-US" sz="1400" u="sng" dirty="0"/>
              <a:t>			</a:t>
            </a:r>
          </a:p>
          <a:p>
            <a:r>
              <a:rPr lang="en-US" sz="1400" dirty="0"/>
              <a:t>Cell numbers for equipment suppliers</a:t>
            </a:r>
          </a:p>
          <a:p>
            <a:r>
              <a:rPr lang="en-US" sz="1400" u="sng" dirty="0"/>
              <a:t>			</a:t>
            </a:r>
          </a:p>
          <a:p>
            <a:r>
              <a:rPr lang="en-US" sz="1400" u="sng" dirty="0"/>
              <a:t>			</a:t>
            </a:r>
          </a:p>
          <a:p>
            <a:r>
              <a:rPr lang="en-US" sz="1400" u="sng" dirty="0"/>
              <a:t>						</a:t>
            </a:r>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7960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5327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6476944"/>
            <a:ext cx="6858000" cy="369332"/>
          </a:xfrm>
          <a:prstGeom prst="rect">
            <a:avLst/>
          </a:prstGeom>
          <a:solidFill>
            <a:srgbClr val="C00000"/>
          </a:solidFill>
        </p:spPr>
        <p:txBody>
          <a:bodyPr wrap="square">
            <a:spAutoFit/>
          </a:bodyPr>
          <a:lstStyle/>
          <a:p>
            <a:pPr algn="ctr"/>
            <a:r>
              <a:rPr lang="en-US" dirty="0">
                <a:solidFill>
                  <a:schemeClr val="bg1"/>
                </a:solidFill>
              </a:rPr>
              <a:t>Equipment Failures – Operations &amp; Financials</a:t>
            </a:r>
          </a:p>
        </p:txBody>
      </p:sp>
      <p:sp>
        <p:nvSpPr>
          <p:cNvPr id="18" name="Rectangle 17"/>
          <p:cNvSpPr/>
          <p:nvPr/>
        </p:nvSpPr>
        <p:spPr>
          <a:xfrm>
            <a:off x="-5862" y="5393994"/>
            <a:ext cx="2266950" cy="369332"/>
          </a:xfrm>
          <a:prstGeom prst="rect">
            <a:avLst/>
          </a:prstGeom>
        </p:spPr>
        <p:txBody>
          <a:bodyPr wrap="square">
            <a:spAutoFit/>
          </a:bodyPr>
          <a:lstStyle/>
          <a:p>
            <a:r>
              <a:rPr lang="en-US" dirty="0"/>
              <a:t>Resources to review</a:t>
            </a:r>
          </a:p>
        </p:txBody>
      </p:sp>
      <p:cxnSp>
        <p:nvCxnSpPr>
          <p:cNvPr id="19" name="Straight Connector 18"/>
          <p:cNvCxnSpPr/>
          <p:nvPr/>
        </p:nvCxnSpPr>
        <p:spPr>
          <a:xfrm>
            <a:off x="-5862" y="575165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70932" y="5751493"/>
            <a:ext cx="3297223" cy="954107"/>
          </a:xfrm>
          <a:prstGeom prst="rect">
            <a:avLst/>
          </a:prstGeom>
        </p:spPr>
        <p:txBody>
          <a:bodyPr wrap="square">
            <a:spAutoFit/>
          </a:bodyPr>
          <a:lstStyle/>
          <a:p>
            <a:r>
              <a:rPr lang="en-US" sz="1400" dirty="0"/>
              <a:t>ready.gov/business – Business Continuity</a:t>
            </a:r>
          </a:p>
          <a:p>
            <a:r>
              <a:rPr lang="en-US" sz="1400" dirty="0"/>
              <a:t>go.osu.edu/generator</a:t>
            </a:r>
          </a:p>
          <a:p>
            <a:r>
              <a:rPr lang="en-US" sz="1400" dirty="0"/>
              <a:t>Manuals for critical equipment</a:t>
            </a:r>
          </a:p>
          <a:p>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9</a:t>
            </a:fld>
            <a:endParaRPr lang="en-US"/>
          </a:p>
        </p:txBody>
      </p:sp>
    </p:spTree>
    <p:extLst>
      <p:ext uri="{BB962C8B-B14F-4D97-AF65-F5344CB8AC3E}">
        <p14:creationId xmlns:p14="http://schemas.microsoft.com/office/powerpoint/2010/main" val="3315677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3219</TotalTime>
  <Words>3654</Words>
  <Application>Microsoft Office PowerPoint</Application>
  <PresentationFormat>On-screen Show (4:3)</PresentationFormat>
  <Paragraphs>457</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Verdana</vt: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barrett.90</dc:creator>
  <cp:lastModifiedBy>Rachael Callahan</cp:lastModifiedBy>
  <cp:revision>91</cp:revision>
  <cp:lastPrinted>2014-07-02T00:25:41Z</cp:lastPrinted>
  <dcterms:created xsi:type="dcterms:W3CDTF">2013-07-28T15:45:08Z</dcterms:created>
  <dcterms:modified xsi:type="dcterms:W3CDTF">2022-05-11T20:27:00Z</dcterms:modified>
</cp:coreProperties>
</file>