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562" r:id="rId2"/>
    <p:sldId id="563" r:id="rId3"/>
    <p:sldId id="564" r:id="rId4"/>
    <p:sldId id="565" r:id="rId5"/>
    <p:sldId id="566" r:id="rId6"/>
    <p:sldId id="5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4048C-6CF3-4810-819E-DB5D44FE2165}"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27DAA-2EA9-4320-ACCA-06FBD5C8966C}" type="slidenum">
              <a:rPr lang="en-US" smtClean="0"/>
              <a:t>‹#›</a:t>
            </a:fld>
            <a:endParaRPr lang="en-US"/>
          </a:p>
        </p:txBody>
      </p:sp>
    </p:spTree>
    <p:extLst>
      <p:ext uri="{BB962C8B-B14F-4D97-AF65-F5344CB8AC3E}">
        <p14:creationId xmlns:p14="http://schemas.microsoft.com/office/powerpoint/2010/main" val="239352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9848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1508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6245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364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899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8572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3741723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107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3492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9367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65364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798549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2699642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765209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680634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8456179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49475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1716190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058765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6456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31505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42092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91760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440992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72025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3074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83307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037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3002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1921891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898815"/>
            <a:ext cx="10011747" cy="1754326"/>
          </a:xfrm>
          <a:prstGeom prst="rect">
            <a:avLst/>
          </a:prstGeom>
          <a:noFill/>
        </p:spPr>
        <p:txBody>
          <a:bodyPr wrap="square" rtlCol="0">
            <a:spAutoFit/>
          </a:bodyPr>
          <a:lstStyle/>
          <a:p>
            <a:r>
              <a:rPr lang="en-US" dirty="0"/>
              <a:t>A Blanket Purchase Order is an agreement for an ongoing need, generally for a year or longer.  This was previously known as a Purchase Agreement of Blanket Type in the Kuali Financial System.  It is requested by a specific department for use by that department to fulfill a specific purchasing need that isn’t met with an existing university purchasing agreement.  The Quantity-Based Requisition or Fixed Price Requisition document is used to request the establishment of a departmental purchase agreement with an outside supplier.  </a:t>
            </a:r>
          </a:p>
        </p:txBody>
      </p:sp>
    </p:spTree>
    <p:extLst>
      <p:ext uri="{BB962C8B-B14F-4D97-AF65-F5344CB8AC3E}">
        <p14:creationId xmlns:p14="http://schemas.microsoft.com/office/powerpoint/2010/main" val="118286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397675"/>
            <a:ext cx="10011747" cy="2031325"/>
          </a:xfrm>
          <a:prstGeom prst="rect">
            <a:avLst/>
          </a:prstGeom>
          <a:noFill/>
        </p:spPr>
        <p:txBody>
          <a:bodyPr wrap="square" rtlCol="0">
            <a:spAutoFit/>
          </a:bodyPr>
          <a:lstStyle/>
          <a:p>
            <a:r>
              <a:rPr lang="en-US" dirty="0"/>
              <a:t>In the </a:t>
            </a:r>
            <a:r>
              <a:rPr lang="en-US" b="1" dirty="0"/>
              <a:t>Item Description or Description/Business Purpose</a:t>
            </a:r>
            <a:r>
              <a:rPr lang="en-US" dirty="0"/>
              <a:t> field, identify that it is a Blanket Purchase Order request, including any specific terms or conditions for the blanket request, as well as the estimated dollar amount to be spent on the blanket request.  </a:t>
            </a:r>
          </a:p>
          <a:p>
            <a:endParaRPr lang="en-US" dirty="0"/>
          </a:p>
          <a:p>
            <a:r>
              <a:rPr lang="en-US" dirty="0"/>
              <a:t>Enter the appropriate date in the </a:t>
            </a:r>
            <a:r>
              <a:rPr lang="en-US" b="1" dirty="0"/>
              <a:t>PO End Date</a:t>
            </a:r>
            <a:r>
              <a:rPr lang="en-US" dirty="0"/>
              <a:t> field, the date on which the Blanket PO should expire.  By default, the Start Date will be the date the Purchase Order is fully approved and open, unless a note has been added to the Requisition, advising of an alternate Start Date.</a:t>
            </a:r>
          </a:p>
        </p:txBody>
      </p:sp>
      <p:pic>
        <p:nvPicPr>
          <p:cNvPr id="5" name="Picture 4" descr="A screenshot of a computer&#10;&#10;Description automatically generated">
            <a:extLst>
              <a:ext uri="{FF2B5EF4-FFF2-40B4-BE49-F238E27FC236}">
                <a16:creationId xmlns:a16="http://schemas.microsoft.com/office/drawing/2014/main" id="{69DAF51D-E918-09FF-8D05-48B7A5D7AC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98951" y="3588681"/>
            <a:ext cx="5939730" cy="1770696"/>
          </a:xfrm>
          <a:prstGeom prst="rect">
            <a:avLst/>
          </a:prstGeom>
        </p:spPr>
      </p:pic>
      <p:sp>
        <p:nvSpPr>
          <p:cNvPr id="10" name="TextBox 9">
            <a:extLst>
              <a:ext uri="{FF2B5EF4-FFF2-40B4-BE49-F238E27FC236}">
                <a16:creationId xmlns:a16="http://schemas.microsoft.com/office/drawing/2014/main" id="{84AAA98D-6834-D149-2F35-51CB9D8DDD32}"/>
              </a:ext>
            </a:extLst>
          </p:cNvPr>
          <p:cNvSpPr txBox="1"/>
          <p:nvPr/>
        </p:nvSpPr>
        <p:spPr>
          <a:xfrm>
            <a:off x="488494" y="3483199"/>
            <a:ext cx="2780522" cy="2585323"/>
          </a:xfrm>
          <a:prstGeom prst="rect">
            <a:avLst/>
          </a:prstGeom>
          <a:noFill/>
        </p:spPr>
        <p:txBody>
          <a:bodyPr wrap="square" rtlCol="0">
            <a:spAutoFit/>
          </a:bodyPr>
          <a:lstStyle/>
          <a:p>
            <a:r>
              <a:rPr lang="en-US" b="1" dirty="0">
                <a:solidFill>
                  <a:srgbClr val="FF0000"/>
                </a:solidFill>
              </a:rPr>
              <a:t>*NOTE: Your End Date should be the date for the amount you are encumbering not the date for the length of the agreement.  You will amend the Requisition to add the next year and then change the end date.</a:t>
            </a:r>
          </a:p>
        </p:txBody>
      </p:sp>
    </p:spTree>
    <p:extLst>
      <p:ext uri="{BB962C8B-B14F-4D97-AF65-F5344CB8AC3E}">
        <p14:creationId xmlns:p14="http://schemas.microsoft.com/office/powerpoint/2010/main" val="158399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487312"/>
            <a:ext cx="10011747" cy="3970318"/>
          </a:xfrm>
          <a:prstGeom prst="rect">
            <a:avLst/>
          </a:prstGeom>
          <a:noFill/>
        </p:spPr>
        <p:txBody>
          <a:bodyPr wrap="square" rtlCol="0">
            <a:spAutoFit/>
          </a:bodyPr>
          <a:lstStyle/>
          <a:p>
            <a:r>
              <a:rPr lang="en-US" dirty="0"/>
              <a:t>Identify all goods and/or services that will be part of the agreement.</a:t>
            </a:r>
          </a:p>
          <a:p>
            <a:endParaRPr lang="en-US" dirty="0"/>
          </a:p>
          <a:p>
            <a:r>
              <a:rPr lang="en-US" dirty="0"/>
              <a:t>The number of </a:t>
            </a:r>
            <a:r>
              <a:rPr lang="en-US" b="1" dirty="0"/>
              <a:t>Requisition Lines</a:t>
            </a:r>
            <a:r>
              <a:rPr lang="en-US" dirty="0"/>
              <a:t> and dollar amounts entered in the Requisition is to be based on how each department would like to manage the associated purchasing encumbrances. Initiators can: </a:t>
            </a:r>
          </a:p>
          <a:p>
            <a:r>
              <a:rPr lang="en-US" dirty="0"/>
              <a:t>	Enter one line for the full dollar amount expected to be spent for the life of the blanket order.  	This option encumbers all funds at one time.  </a:t>
            </a:r>
            <a:r>
              <a:rPr lang="en-US" dirty="0">
                <a:solidFill>
                  <a:srgbClr val="FF0000"/>
                </a:solidFill>
              </a:rPr>
              <a:t>For an award this could be an option,  You will 	want to work with the PI to determine best option.</a:t>
            </a:r>
            <a:endParaRPr lang="en-US" dirty="0"/>
          </a:p>
          <a:p>
            <a:endParaRPr lang="en-US" dirty="0"/>
          </a:p>
          <a:p>
            <a:r>
              <a:rPr lang="en-US" dirty="0"/>
              <a:t>	Enter multiple lines, with each representing a different year for the blanket PO. This option still 	encumbers all funds at one time but provides the ability to break out and amend each line 	separately if needed. </a:t>
            </a:r>
            <a:r>
              <a:rPr lang="en-US" dirty="0">
                <a:solidFill>
                  <a:srgbClr val="FF0000"/>
                </a:solidFill>
              </a:rPr>
              <a:t>For general support funds you will only want to encumber funds that will 	be spent in that fiscal year. </a:t>
            </a:r>
            <a:endParaRPr lang="en-US" dirty="0"/>
          </a:p>
          <a:p>
            <a:endParaRPr lang="en-US" dirty="0"/>
          </a:p>
          <a:p>
            <a:r>
              <a:rPr lang="en-US" dirty="0"/>
              <a:t>	</a:t>
            </a:r>
          </a:p>
        </p:txBody>
      </p:sp>
    </p:spTree>
    <p:extLst>
      <p:ext uri="{BB962C8B-B14F-4D97-AF65-F5344CB8AC3E}">
        <p14:creationId xmlns:p14="http://schemas.microsoft.com/office/powerpoint/2010/main" val="3085980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487312"/>
            <a:ext cx="10011747" cy="3447098"/>
          </a:xfrm>
          <a:prstGeom prst="rect">
            <a:avLst/>
          </a:prstGeom>
          <a:noFill/>
        </p:spPr>
        <p:txBody>
          <a:bodyPr wrap="square" rtlCol="0">
            <a:spAutoFit/>
          </a:bodyPr>
          <a:lstStyle/>
          <a:p>
            <a:r>
              <a:rPr lang="en-US" dirty="0"/>
              <a:t>	</a:t>
            </a:r>
            <a:r>
              <a:rPr lang="en-US" sz="1600" dirty="0"/>
              <a:t>Enter one line with the dollar amount expected to be spent through a specific period (for example, through 	the end of the fiscal year). This option would encumber only these funds. To then add funds for additional 	years, initiators can:  </a:t>
            </a:r>
          </a:p>
          <a:p>
            <a:endParaRPr lang="en-US" sz="1600" dirty="0">
              <a:effectLst/>
            </a:endParaRPr>
          </a:p>
          <a:p>
            <a:r>
              <a:rPr lang="en-US" sz="1600" dirty="0"/>
              <a:t>		Create an amendment on the existing Requisition and increase the funding on the 			existing line, or </a:t>
            </a:r>
          </a:p>
          <a:p>
            <a:r>
              <a:rPr lang="en-US" sz="1600" dirty="0"/>
              <a:t>		Create an </a:t>
            </a:r>
            <a:r>
              <a:rPr lang="en-US" sz="1600" b="1" dirty="0"/>
              <a:t>Add new line to existing PO</a:t>
            </a:r>
            <a:r>
              <a:rPr lang="en-US" sz="1600" dirty="0"/>
              <a:t> document to add a new line to the existing 			Purchase Order with the new amount for the new period. </a:t>
            </a:r>
            <a:br>
              <a:rPr lang="en-US" sz="1600" dirty="0"/>
            </a:br>
            <a:endParaRPr lang="en-US" sz="1600" dirty="0"/>
          </a:p>
          <a:p>
            <a:r>
              <a:rPr lang="en-US" dirty="0"/>
              <a:t>		</a:t>
            </a:r>
            <a:endParaRPr lang="en-US" dirty="0">
              <a:effectLst/>
            </a:endParaRPr>
          </a:p>
          <a:p>
            <a:endParaRPr lang="en-US" dirty="0"/>
          </a:p>
          <a:p>
            <a:endParaRPr lang="en-US" dirty="0"/>
          </a:p>
          <a:p>
            <a:r>
              <a:rPr lang="en-US" dirty="0"/>
              <a:t>	</a:t>
            </a:r>
          </a:p>
        </p:txBody>
      </p:sp>
      <p:pic>
        <p:nvPicPr>
          <p:cNvPr id="5" name="Picture 4" descr="A screenshot of a computer&#10;&#10;Description automatically generated">
            <a:extLst>
              <a:ext uri="{FF2B5EF4-FFF2-40B4-BE49-F238E27FC236}">
                <a16:creationId xmlns:a16="http://schemas.microsoft.com/office/drawing/2014/main" id="{456E818E-87E0-F552-A6AC-8D8D26F712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337" y="3498980"/>
            <a:ext cx="10160522" cy="1871708"/>
          </a:xfrm>
          <a:prstGeom prst="rect">
            <a:avLst/>
          </a:prstGeom>
        </p:spPr>
      </p:pic>
    </p:spTree>
    <p:extLst>
      <p:ext uri="{BB962C8B-B14F-4D97-AF65-F5344CB8AC3E}">
        <p14:creationId xmlns:p14="http://schemas.microsoft.com/office/powerpoint/2010/main" val="3844574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487312"/>
            <a:ext cx="10011747" cy="2185214"/>
          </a:xfrm>
          <a:prstGeom prst="rect">
            <a:avLst/>
          </a:prstGeom>
          <a:noFill/>
        </p:spPr>
        <p:txBody>
          <a:bodyPr wrap="square" rtlCol="0">
            <a:spAutoFit/>
          </a:bodyPr>
          <a:lstStyle/>
          <a:p>
            <a:r>
              <a:rPr lang="en-US" sz="1600" dirty="0"/>
              <a:t>Click </a:t>
            </a:r>
            <a:r>
              <a:rPr lang="en-US" sz="1600" b="1" dirty="0"/>
              <a:t>Submit</a:t>
            </a:r>
            <a:r>
              <a:rPr lang="en-US" sz="1600" dirty="0"/>
              <a:t> to submit the Requisition for the Blanket Purchase Order request. After that occurs, the Buyer in Procurement &amp; Contracting Services will create a Purchase Order that can be used to purchase against the blanket order. </a:t>
            </a:r>
            <a:br>
              <a:rPr lang="en-US" sz="1600" dirty="0"/>
            </a:br>
            <a:endParaRPr lang="en-US" sz="1600" dirty="0"/>
          </a:p>
          <a:p>
            <a:r>
              <a:rPr lang="en-US" dirty="0"/>
              <a:t>		</a:t>
            </a:r>
            <a:endParaRPr lang="en-US" dirty="0">
              <a:effectLst/>
            </a:endParaRPr>
          </a:p>
          <a:p>
            <a:endParaRPr lang="en-US" dirty="0"/>
          </a:p>
          <a:p>
            <a:endParaRPr lang="en-US" dirty="0"/>
          </a:p>
          <a:p>
            <a:r>
              <a:rPr lang="en-US" dirty="0"/>
              <a:t>	</a:t>
            </a:r>
          </a:p>
        </p:txBody>
      </p:sp>
      <p:pic>
        <p:nvPicPr>
          <p:cNvPr id="10" name="Picture 9" descr="A screenshot of a computer screen&#10;&#10;Description automatically generated">
            <a:extLst>
              <a:ext uri="{FF2B5EF4-FFF2-40B4-BE49-F238E27FC236}">
                <a16:creationId xmlns:a16="http://schemas.microsoft.com/office/drawing/2014/main" id="{4C9A0D51-3FDA-A60F-AB01-EB07833A98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3825" y="2104957"/>
            <a:ext cx="4864350" cy="2648086"/>
          </a:xfrm>
          <a:prstGeom prst="rect">
            <a:avLst/>
          </a:prstGeom>
        </p:spPr>
      </p:pic>
    </p:spTree>
    <p:extLst>
      <p:ext uri="{BB962C8B-B14F-4D97-AF65-F5344CB8AC3E}">
        <p14:creationId xmlns:p14="http://schemas.microsoft.com/office/powerpoint/2010/main" val="203362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44164" y="600165"/>
            <a:ext cx="10336695" cy="3592179"/>
          </a:xfrm>
        </p:spPr>
        <p:txBody>
          <a:bodyPr>
            <a:normAutofit/>
          </a:bodyPr>
          <a:lstStyle/>
          <a:p>
            <a:pPr algn="l"/>
            <a:endParaRPr lang="en-US" dirty="0">
              <a:solidFill>
                <a:schemeClr val="tx1"/>
              </a:solidFill>
            </a:endParaRPr>
          </a:p>
          <a:p>
            <a:pPr algn="l"/>
            <a:r>
              <a:rPr lang="en-US" dirty="0">
                <a:solidFill>
                  <a:schemeClr val="tx1"/>
                </a:solidFill>
              </a:rPr>
              <a:t>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 name="Title 7">
            <a:extLst>
              <a:ext uri="{FF2B5EF4-FFF2-40B4-BE49-F238E27FC236}">
                <a16:creationId xmlns:a16="http://schemas.microsoft.com/office/drawing/2014/main" id="{F0A0A0EC-9E0C-AD64-33C3-35623E612358}"/>
              </a:ext>
            </a:extLst>
          </p:cNvPr>
          <p:cNvSpPr>
            <a:spLocks noGrp="1"/>
          </p:cNvSpPr>
          <p:nvPr>
            <p:ph type="ctrTitle"/>
          </p:nvPr>
        </p:nvSpPr>
        <p:spPr>
          <a:xfrm>
            <a:off x="1524000" y="-1019996"/>
            <a:ext cx="9144000" cy="2387600"/>
          </a:xfrm>
        </p:spPr>
        <p:txBody>
          <a:bodyPr/>
          <a:lstStyle/>
          <a:p>
            <a:r>
              <a:rPr lang="en-US" dirty="0"/>
              <a:t>Blanket Purchase Orders</a:t>
            </a:r>
          </a:p>
        </p:txBody>
      </p:sp>
      <p:sp>
        <p:nvSpPr>
          <p:cNvPr id="9" name="TextBox 8">
            <a:extLst>
              <a:ext uri="{FF2B5EF4-FFF2-40B4-BE49-F238E27FC236}">
                <a16:creationId xmlns:a16="http://schemas.microsoft.com/office/drawing/2014/main" id="{21A8262B-2A4C-F6D4-7B0F-20AB28984D7E}"/>
              </a:ext>
            </a:extLst>
          </p:cNvPr>
          <p:cNvSpPr txBox="1"/>
          <p:nvPr/>
        </p:nvSpPr>
        <p:spPr>
          <a:xfrm>
            <a:off x="744164" y="1487312"/>
            <a:ext cx="10011747" cy="3416320"/>
          </a:xfrm>
          <a:prstGeom prst="rect">
            <a:avLst/>
          </a:prstGeom>
          <a:noFill/>
        </p:spPr>
        <p:txBody>
          <a:bodyPr wrap="square" rtlCol="0">
            <a:spAutoFit/>
          </a:bodyPr>
          <a:lstStyle/>
          <a:p>
            <a:r>
              <a:rPr lang="en-US" sz="1600" dirty="0"/>
              <a:t>Departments then make purchases against the Blanket Purchase Order by citing the PO number when contacting the supplier.  </a:t>
            </a:r>
          </a:p>
          <a:p>
            <a:endParaRPr lang="en-US" sz="1600" dirty="0"/>
          </a:p>
          <a:p>
            <a:r>
              <a:rPr lang="en-US" sz="1600" dirty="0">
                <a:solidFill>
                  <a:srgbClr val="FF0000"/>
                </a:solidFill>
              </a:rPr>
              <a:t>Things to Remember:</a:t>
            </a:r>
          </a:p>
          <a:p>
            <a:r>
              <a:rPr lang="en-US" sz="1600" dirty="0">
                <a:solidFill>
                  <a:srgbClr val="FF0000"/>
                </a:solidFill>
              </a:rPr>
              <a:t>When adding the next year onto an agreement verify with requestor that the agreement is still needed.</a:t>
            </a:r>
          </a:p>
          <a:p>
            <a:r>
              <a:rPr lang="en-US" sz="1600" dirty="0">
                <a:solidFill>
                  <a:srgbClr val="FF0000"/>
                </a:solidFill>
              </a:rPr>
              <a:t>Verify that the CoA has not changed.</a:t>
            </a:r>
          </a:p>
          <a:p>
            <a:r>
              <a:rPr lang="en-US" sz="1600" dirty="0">
                <a:solidFill>
                  <a:srgbClr val="FF0000"/>
                </a:solidFill>
              </a:rPr>
              <a:t>Verify that there is no change to SOW, items or vendor contact.</a:t>
            </a:r>
          </a:p>
          <a:p>
            <a:br>
              <a:rPr lang="en-US" sz="1600" dirty="0">
                <a:solidFill>
                  <a:srgbClr val="FF0000"/>
                </a:solidFill>
              </a:rPr>
            </a:br>
            <a:endParaRPr lang="en-US" sz="1600" dirty="0">
              <a:solidFill>
                <a:srgbClr val="FF0000"/>
              </a:solidFill>
            </a:endParaRPr>
          </a:p>
          <a:p>
            <a:r>
              <a:rPr lang="en-US" dirty="0"/>
              <a:t>		</a:t>
            </a:r>
            <a:endParaRPr lang="en-US" dirty="0">
              <a:effectLst/>
            </a:endParaRPr>
          </a:p>
          <a:p>
            <a:endParaRPr lang="en-US" dirty="0"/>
          </a:p>
          <a:p>
            <a:endParaRPr lang="en-US" dirty="0"/>
          </a:p>
          <a:p>
            <a:r>
              <a:rPr lang="en-US" dirty="0"/>
              <a:t>	</a:t>
            </a:r>
          </a:p>
        </p:txBody>
      </p:sp>
    </p:spTree>
    <p:extLst>
      <p:ext uri="{BB962C8B-B14F-4D97-AF65-F5344CB8AC3E}">
        <p14:creationId xmlns:p14="http://schemas.microsoft.com/office/powerpoint/2010/main" val="107338370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653</Words>
  <Application>Microsoft Office PowerPoint</Application>
  <PresentationFormat>Widescreen</PresentationFormat>
  <Paragraphs>79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1_Office Theme</vt:lpstr>
      <vt:lpstr>Blanket Purchase Orders</vt:lpstr>
      <vt:lpstr>Blanket Purchase Orders</vt:lpstr>
      <vt:lpstr>Blanket Purchase Orders</vt:lpstr>
      <vt:lpstr>Blanket Purchase Orders</vt:lpstr>
      <vt:lpstr>Blanket Purchase Orders</vt:lpstr>
      <vt:lpstr>Blanket Purchase Orders</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Blanket Purchase Orders</dc:title>
  <dc:creator>Tracy Roman</dc:creator>
  <cp:lastModifiedBy>Tracy Roman</cp:lastModifiedBy>
  <cp:revision>1</cp:revision>
  <dcterms:created xsi:type="dcterms:W3CDTF">2023-11-12T16:42:43Z</dcterms:created>
  <dcterms:modified xsi:type="dcterms:W3CDTF">2023-11-12T17:00:18Z</dcterms:modified>
</cp:coreProperties>
</file>