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61" r:id="rId2"/>
    <p:sldId id="562" r:id="rId3"/>
    <p:sldId id="563" r:id="rId4"/>
    <p:sldId id="564" r:id="rId5"/>
    <p:sldId id="5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8DE6A-3865-4113-9599-3C91A096BEE7}"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142E96-EDC9-42D1-8C2A-5D24EEB66372}" type="slidenum">
              <a:rPr lang="en-US" smtClean="0"/>
              <a:t>‹#›</a:t>
            </a:fld>
            <a:endParaRPr lang="en-US"/>
          </a:p>
        </p:txBody>
      </p:sp>
    </p:spTree>
    <p:extLst>
      <p:ext uri="{BB962C8B-B14F-4D97-AF65-F5344CB8AC3E}">
        <p14:creationId xmlns:p14="http://schemas.microsoft.com/office/powerpoint/2010/main" val="4065676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46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7738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318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0894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032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457537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31623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17535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51528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486896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145683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1146110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37642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236290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45510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91223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29707898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908708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15368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91531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411466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588440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247822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48786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16624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372018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46758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6208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1942668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Attachments in SCM</a:t>
            </a:r>
            <a:endParaRPr lang="en-US" sz="4000" b="1" dirty="0">
              <a:solidFill>
                <a:schemeClr val="accent5">
                  <a:lumMod val="50000"/>
                </a:schemeClr>
              </a:solidFill>
            </a:endParaRPr>
          </a:p>
        </p:txBody>
      </p:sp>
      <p:sp>
        <p:nvSpPr>
          <p:cNvPr id="3" name="Subtitle 2"/>
          <p:cNvSpPr>
            <a:spLocks noGrp="1"/>
          </p:cNvSpPr>
          <p:nvPr>
            <p:ph type="subTitle" idx="1"/>
          </p:nvPr>
        </p:nvSpPr>
        <p:spPr>
          <a:xfrm>
            <a:off x="809478" y="1567650"/>
            <a:ext cx="10336695" cy="3592179"/>
          </a:xfrm>
        </p:spPr>
        <p:txBody>
          <a:bodyPr>
            <a:normAutofit/>
          </a:bodyPr>
          <a:lstStyle/>
          <a:p>
            <a:pPr algn="l"/>
            <a:r>
              <a:rPr lang="en-US" b="1" dirty="0">
                <a:solidFill>
                  <a:schemeClr val="tx1"/>
                </a:solidFill>
              </a:rPr>
              <a:t>Add Attachments to Requisitions</a:t>
            </a:r>
          </a:p>
          <a:p>
            <a:pPr algn="l"/>
            <a:r>
              <a:rPr lang="en-US" dirty="0">
                <a:solidFill>
                  <a:schemeClr val="tx1"/>
                </a:solidFill>
              </a:rPr>
              <a:t>Click </a:t>
            </a:r>
            <a:r>
              <a:rPr lang="en-US" b="1" dirty="0">
                <a:solidFill>
                  <a:schemeClr val="tx1"/>
                </a:solidFill>
              </a:rPr>
              <a:t>+</a:t>
            </a:r>
            <a:r>
              <a:rPr lang="en-US" dirty="0">
                <a:solidFill>
                  <a:schemeClr val="tx1"/>
                </a:solidFill>
              </a:rPr>
              <a:t> to attach documentation at the header level of the Requisition or on the individual line item.</a:t>
            </a:r>
          </a:p>
          <a:p>
            <a:pPr algn="l"/>
            <a:endParaRPr lang="en-US" dirty="0">
              <a:solidFill>
                <a:schemeClr val="tx1"/>
              </a:solidFill>
            </a:endParaRP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descr="A screenshot of a login form&#10;&#10;Description automatically generated">
            <a:extLst>
              <a:ext uri="{FF2B5EF4-FFF2-40B4-BE49-F238E27FC236}">
                <a16:creationId xmlns:a16="http://schemas.microsoft.com/office/drawing/2014/main" id="{AA4CFB6C-A19C-A116-40D3-2EC7B3B238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1943" y="2884490"/>
            <a:ext cx="6583922" cy="1379600"/>
          </a:xfrm>
          <a:prstGeom prst="rect">
            <a:avLst/>
          </a:prstGeom>
        </p:spPr>
      </p:pic>
    </p:spTree>
    <p:extLst>
      <p:ext uri="{BB962C8B-B14F-4D97-AF65-F5344CB8AC3E}">
        <p14:creationId xmlns:p14="http://schemas.microsoft.com/office/powerpoint/2010/main" val="212227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Attachments in SCM</a:t>
            </a:r>
            <a:endParaRPr lang="en-US" sz="4000" b="1" dirty="0">
              <a:solidFill>
                <a:schemeClr val="accent5">
                  <a:lumMod val="50000"/>
                </a:schemeClr>
              </a:solidFill>
            </a:endParaRPr>
          </a:p>
        </p:txBody>
      </p:sp>
      <p:sp>
        <p:nvSpPr>
          <p:cNvPr id="3" name="Subtitle 2"/>
          <p:cNvSpPr>
            <a:spLocks noGrp="1"/>
          </p:cNvSpPr>
          <p:nvPr>
            <p:ph type="subTitle" idx="1"/>
          </p:nvPr>
        </p:nvSpPr>
        <p:spPr>
          <a:xfrm>
            <a:off x="762825" y="1447801"/>
            <a:ext cx="10336695" cy="3592179"/>
          </a:xfrm>
        </p:spPr>
        <p:txBody>
          <a:bodyPr>
            <a:normAutofit/>
          </a:bodyPr>
          <a:lstStyle/>
          <a:p>
            <a:pPr algn="l"/>
            <a:r>
              <a:rPr lang="en-US" b="1" dirty="0">
                <a:solidFill>
                  <a:schemeClr val="tx1"/>
                </a:solidFill>
              </a:rPr>
              <a:t>Add Attachments to Requisitions</a:t>
            </a:r>
          </a:p>
          <a:p>
            <a:pPr algn="l"/>
            <a:r>
              <a:rPr lang="en-US" dirty="0">
                <a:solidFill>
                  <a:schemeClr val="tx1"/>
                </a:solidFill>
              </a:rPr>
              <a:t>In the Category field, identify the accessibility of the attachment:</a:t>
            </a:r>
          </a:p>
          <a:p>
            <a:pPr lvl="1" algn="l">
              <a:buFont typeface="Arial" panose="020B0604020202020204" pitchFamily="34" charset="0"/>
              <a:buChar char="•"/>
            </a:pPr>
            <a:r>
              <a:rPr lang="en-US" b="1" dirty="0">
                <a:effectLst/>
              </a:rPr>
              <a:t>Internal to Requisition</a:t>
            </a:r>
            <a:r>
              <a:rPr lang="en-US" dirty="0">
                <a:effectLst/>
              </a:rPr>
              <a:t>: Attachment remains on Requisition but does not transfer over to the associated Purchase Order.</a:t>
            </a:r>
          </a:p>
          <a:p>
            <a:pPr lvl="1" algn="l">
              <a:buFont typeface="Arial" panose="020B0604020202020204" pitchFamily="34" charset="0"/>
              <a:buChar char="•"/>
            </a:pPr>
            <a:r>
              <a:rPr lang="en-US" b="1" dirty="0">
                <a:effectLst/>
              </a:rPr>
              <a:t>Miscellaneous:</a:t>
            </a:r>
            <a:r>
              <a:rPr lang="en-US" dirty="0">
                <a:effectLst/>
              </a:rPr>
              <a:t> Anyone with access to the Requisition can view the attachment, and it transfers over to the associated Purchase Order.</a:t>
            </a:r>
          </a:p>
          <a:p>
            <a:pPr lvl="1" algn="l">
              <a:buFont typeface="Arial" panose="020B0604020202020204" pitchFamily="34" charset="0"/>
              <a:buChar char="•"/>
            </a:pPr>
            <a:r>
              <a:rPr lang="en-US" b="1" dirty="0">
                <a:effectLst/>
              </a:rPr>
              <a:t>To Approver, To Buyer, To Receiver, To Supplier:</a:t>
            </a:r>
            <a:r>
              <a:rPr lang="en-US" dirty="0">
                <a:effectLst/>
              </a:rPr>
              <a:t> Selecting one of these options will include the attachment in the approval notification.  To ensure an attachment is transmitted to the supplier, be sure to set the Category type To Supplier.</a:t>
            </a:r>
          </a:p>
          <a:p>
            <a:pPr algn="l"/>
            <a:endParaRPr lang="en-US" dirty="0">
              <a:solidFill>
                <a:schemeClr val="tx1"/>
              </a:solidFill>
            </a:endParaRP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5739B1B4-9269-BCCA-D96D-BEF98B658D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36165" y="3634886"/>
            <a:ext cx="2984653" cy="2641736"/>
          </a:xfrm>
          <a:prstGeom prst="rect">
            <a:avLst/>
          </a:prstGeom>
        </p:spPr>
      </p:pic>
    </p:spTree>
    <p:extLst>
      <p:ext uri="{BB962C8B-B14F-4D97-AF65-F5344CB8AC3E}">
        <p14:creationId xmlns:p14="http://schemas.microsoft.com/office/powerpoint/2010/main" val="312903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Attachments in SCM</a:t>
            </a:r>
            <a:endParaRPr lang="en-US" sz="4000" b="1" dirty="0">
              <a:solidFill>
                <a:schemeClr val="accent5">
                  <a:lumMod val="50000"/>
                </a:schemeClr>
              </a:solidFill>
            </a:endParaRPr>
          </a:p>
        </p:txBody>
      </p:sp>
      <p:sp>
        <p:nvSpPr>
          <p:cNvPr id="3" name="Subtitle 2"/>
          <p:cNvSpPr>
            <a:spLocks noGrp="1"/>
          </p:cNvSpPr>
          <p:nvPr>
            <p:ph type="subTitle" idx="1"/>
          </p:nvPr>
        </p:nvSpPr>
        <p:spPr>
          <a:xfrm>
            <a:off x="762825" y="1447801"/>
            <a:ext cx="10336695" cy="3749349"/>
          </a:xfrm>
        </p:spPr>
        <p:txBody>
          <a:bodyPr>
            <a:normAutofit fontScale="92500" lnSpcReduction="10000"/>
          </a:bodyPr>
          <a:lstStyle/>
          <a:p>
            <a:pPr algn="l"/>
            <a:r>
              <a:rPr lang="en-US" b="1" dirty="0">
                <a:solidFill>
                  <a:schemeClr val="tx1"/>
                </a:solidFill>
              </a:rPr>
              <a:t>Determine the Forms to Use</a:t>
            </a:r>
          </a:p>
          <a:p>
            <a:pPr algn="l"/>
            <a:r>
              <a:rPr lang="en-US" dirty="0">
                <a:solidFill>
                  <a:schemeClr val="tx1"/>
                </a:solidFill>
              </a:rPr>
              <a:t>Do you need?</a:t>
            </a:r>
          </a:p>
          <a:p>
            <a:pPr algn="l"/>
            <a:r>
              <a:rPr lang="en-US" dirty="0">
                <a:solidFill>
                  <a:schemeClr val="tx1"/>
                </a:solidFill>
              </a:rPr>
              <a:t>VRA</a:t>
            </a:r>
          </a:p>
          <a:p>
            <a:pPr algn="l"/>
            <a:r>
              <a:rPr lang="en-US" dirty="0">
                <a:solidFill>
                  <a:schemeClr val="tx1"/>
                </a:solidFill>
              </a:rPr>
              <a:t>SRS</a:t>
            </a:r>
          </a:p>
          <a:p>
            <a:pPr algn="l"/>
            <a:r>
              <a:rPr lang="en-US" dirty="0">
                <a:solidFill>
                  <a:schemeClr val="tx1"/>
                </a:solidFill>
              </a:rPr>
              <a:t>Capital Asset Form</a:t>
            </a:r>
          </a:p>
          <a:p>
            <a:pPr algn="l"/>
            <a:r>
              <a:rPr lang="en-US" dirty="0">
                <a:solidFill>
                  <a:schemeClr val="tx1"/>
                </a:solidFill>
              </a:rPr>
              <a:t>Confirming Order</a:t>
            </a:r>
          </a:p>
          <a:p>
            <a:pPr algn="l"/>
            <a:r>
              <a:rPr lang="en-US" dirty="0">
                <a:solidFill>
                  <a:schemeClr val="tx1"/>
                </a:solidFill>
              </a:rPr>
              <a:t>Conflict of Interest</a:t>
            </a:r>
          </a:p>
          <a:p>
            <a:pPr algn="l"/>
            <a:r>
              <a:rPr lang="en-US" dirty="0">
                <a:solidFill>
                  <a:schemeClr val="tx1"/>
                </a:solidFill>
              </a:rPr>
              <a:t>COS</a:t>
            </a:r>
          </a:p>
          <a:p>
            <a:pPr algn="l"/>
            <a:r>
              <a:rPr lang="en-US" dirty="0">
                <a:solidFill>
                  <a:schemeClr val="tx1"/>
                </a:solidFill>
              </a:rPr>
              <a:t>Independent Contractor Pre-Hire</a:t>
            </a:r>
          </a:p>
          <a:p>
            <a:pPr algn="l"/>
            <a:r>
              <a:rPr lang="en-US" dirty="0">
                <a:solidFill>
                  <a:schemeClr val="tx1"/>
                </a:solidFill>
              </a:rPr>
              <a:t>Small Business Waiver</a:t>
            </a:r>
          </a:p>
          <a:p>
            <a:pPr algn="l"/>
            <a:r>
              <a:rPr lang="en-US" dirty="0">
                <a:solidFill>
                  <a:schemeClr val="tx1"/>
                </a:solidFill>
              </a:rPr>
              <a:t>Sole Source  and Price Reasonableness Form</a:t>
            </a:r>
          </a:p>
          <a:p>
            <a:pPr algn="l"/>
            <a:endParaRPr lang="en-US" dirty="0">
              <a:solidFill>
                <a:schemeClr val="tx1"/>
              </a:solidFill>
            </a:endParaRP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45981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Attachments in SCM</a:t>
            </a:r>
            <a:endParaRPr lang="en-US" sz="4000" b="1" dirty="0">
              <a:solidFill>
                <a:schemeClr val="accent5">
                  <a:lumMod val="50000"/>
                </a:schemeClr>
              </a:solidFill>
            </a:endParaRPr>
          </a:p>
        </p:txBody>
      </p:sp>
      <p:sp>
        <p:nvSpPr>
          <p:cNvPr id="3" name="Subtitle 2"/>
          <p:cNvSpPr>
            <a:spLocks noGrp="1"/>
          </p:cNvSpPr>
          <p:nvPr>
            <p:ph type="subTitle" idx="1"/>
          </p:nvPr>
        </p:nvSpPr>
        <p:spPr>
          <a:xfrm>
            <a:off x="762825" y="1447801"/>
            <a:ext cx="10336695" cy="3749349"/>
          </a:xfrm>
        </p:spPr>
        <p:txBody>
          <a:bodyPr>
            <a:normAutofit/>
          </a:bodyPr>
          <a:lstStyle/>
          <a:p>
            <a:pPr algn="l"/>
            <a:r>
              <a:rPr lang="en-US" b="1" dirty="0">
                <a:solidFill>
                  <a:schemeClr val="tx1"/>
                </a:solidFill>
              </a:rPr>
              <a:t>Delete an Incorrect Attachment </a:t>
            </a:r>
          </a:p>
          <a:p>
            <a:pPr algn="l"/>
            <a:r>
              <a:rPr lang="en-US" dirty="0">
                <a:solidFill>
                  <a:schemeClr val="tx1"/>
                </a:solidFill>
              </a:rPr>
              <a:t>If a document is attached in error, it can be deleted and removed from the Requisition prior to the Requisition being submitted.  </a:t>
            </a:r>
          </a:p>
          <a:p>
            <a:pPr algn="l"/>
            <a:r>
              <a:rPr lang="en-US" dirty="0">
                <a:solidFill>
                  <a:schemeClr val="tx1"/>
                </a:solidFill>
              </a:rPr>
              <a:t>To delete a document, click the “+” sign under Notes and Attachments to view all attachments. Select the line of the document you want to delete, then click </a:t>
            </a:r>
            <a:r>
              <a:rPr lang="en-US" b="1" dirty="0">
                <a:solidFill>
                  <a:schemeClr val="tx1"/>
                </a:solidFill>
              </a:rPr>
              <a:t>Actions</a:t>
            </a:r>
            <a:r>
              <a:rPr lang="en-US" dirty="0">
                <a:solidFill>
                  <a:schemeClr val="tx1"/>
                </a:solidFill>
              </a:rPr>
              <a:t> and </a:t>
            </a:r>
            <a:r>
              <a:rPr lang="en-US" b="1" dirty="0">
                <a:solidFill>
                  <a:schemeClr val="tx1"/>
                </a:solidFill>
              </a:rPr>
              <a:t>Delete</a:t>
            </a:r>
            <a:r>
              <a:rPr lang="en-US" dirty="0">
                <a:solidFill>
                  <a:schemeClr val="tx1"/>
                </a:solidFill>
              </a:rPr>
              <a:t>.  </a:t>
            </a:r>
          </a:p>
          <a:p>
            <a:pPr algn="l"/>
            <a:endParaRPr lang="en-US" dirty="0">
              <a:solidFill>
                <a:schemeClr val="tx1"/>
              </a:solidFill>
            </a:endParaRP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Picture 7">
            <a:extLst>
              <a:ext uri="{FF2B5EF4-FFF2-40B4-BE49-F238E27FC236}">
                <a16:creationId xmlns:a16="http://schemas.microsoft.com/office/drawing/2014/main" id="{C8ADB7D1-A9F2-9BFD-83E2-6C9F21AF8E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613" y="3590830"/>
            <a:ext cx="9868407" cy="1206562"/>
          </a:xfrm>
          <a:prstGeom prst="rect">
            <a:avLst/>
          </a:prstGeom>
        </p:spPr>
      </p:pic>
    </p:spTree>
    <p:extLst>
      <p:ext uri="{BB962C8B-B14F-4D97-AF65-F5344CB8AC3E}">
        <p14:creationId xmlns:p14="http://schemas.microsoft.com/office/powerpoint/2010/main" val="284369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Attachments in SCM</a:t>
            </a:r>
            <a:endParaRPr lang="en-US" sz="4000" b="1" dirty="0">
              <a:solidFill>
                <a:schemeClr val="accent5">
                  <a:lumMod val="50000"/>
                </a:schemeClr>
              </a:solidFill>
            </a:endParaRPr>
          </a:p>
        </p:txBody>
      </p:sp>
      <p:sp>
        <p:nvSpPr>
          <p:cNvPr id="3" name="Subtitle 2"/>
          <p:cNvSpPr>
            <a:spLocks noGrp="1"/>
          </p:cNvSpPr>
          <p:nvPr>
            <p:ph type="subTitle" idx="1"/>
          </p:nvPr>
        </p:nvSpPr>
        <p:spPr>
          <a:xfrm>
            <a:off x="762825" y="1447801"/>
            <a:ext cx="10336695" cy="3749349"/>
          </a:xfrm>
        </p:spPr>
        <p:txBody>
          <a:bodyPr>
            <a:normAutofit/>
          </a:bodyPr>
          <a:lstStyle/>
          <a:p>
            <a:pPr algn="l"/>
            <a:endParaRPr lang="en-US" dirty="0">
              <a:solidFill>
                <a:schemeClr val="tx1"/>
              </a:solidFill>
            </a:endParaRP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rId3" action="ppaction://hlinksldjump"/>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9" name="Picture 8" descr="A screenshot of a computer&#10;&#10;Description automatically generated">
            <a:extLst>
              <a:ext uri="{FF2B5EF4-FFF2-40B4-BE49-F238E27FC236}">
                <a16:creationId xmlns:a16="http://schemas.microsoft.com/office/drawing/2014/main" id="{FD0E482D-273C-423C-6417-AD365259BE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0229" y="1660850"/>
            <a:ext cx="5105662" cy="2870348"/>
          </a:xfrm>
          <a:prstGeom prst="rect">
            <a:avLst/>
          </a:prstGeom>
        </p:spPr>
      </p:pic>
      <p:sp>
        <p:nvSpPr>
          <p:cNvPr id="10" name="TextBox 9">
            <a:extLst>
              <a:ext uri="{FF2B5EF4-FFF2-40B4-BE49-F238E27FC236}">
                <a16:creationId xmlns:a16="http://schemas.microsoft.com/office/drawing/2014/main" id="{FA6880AC-B67D-CB18-7E32-7917279BD0E9}"/>
              </a:ext>
            </a:extLst>
          </p:cNvPr>
          <p:cNvSpPr txBox="1"/>
          <p:nvPr/>
        </p:nvSpPr>
        <p:spPr>
          <a:xfrm>
            <a:off x="6755363" y="1887301"/>
            <a:ext cx="4673812" cy="1754326"/>
          </a:xfrm>
          <a:prstGeom prst="rect">
            <a:avLst/>
          </a:prstGeom>
          <a:noFill/>
        </p:spPr>
        <p:txBody>
          <a:bodyPr wrap="square" rtlCol="0">
            <a:spAutoFit/>
          </a:bodyPr>
          <a:lstStyle/>
          <a:p>
            <a:r>
              <a:rPr lang="en-US" dirty="0"/>
              <a:t>Once the Requisition is submitted, the attachment cannot be removed by an approver, but an approver can reject and return the Requisition to the initiator, and the initiator can then delete/remove the inadvertent attachment. </a:t>
            </a:r>
          </a:p>
        </p:txBody>
      </p:sp>
    </p:spTree>
    <p:extLst>
      <p:ext uri="{BB962C8B-B14F-4D97-AF65-F5344CB8AC3E}">
        <p14:creationId xmlns:p14="http://schemas.microsoft.com/office/powerpoint/2010/main" val="346784559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304</Words>
  <Application>Microsoft Office PowerPoint</Application>
  <PresentationFormat>Widescreen</PresentationFormat>
  <Paragraphs>59</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1_Office Theme</vt:lpstr>
      <vt:lpstr>  Attachments in SCM</vt:lpstr>
      <vt:lpstr>  Attachments in SCM</vt:lpstr>
      <vt:lpstr>  Attachments in SCM</vt:lpstr>
      <vt:lpstr>  Attachments in SCM</vt:lpstr>
      <vt:lpstr>  Attachments in SCM</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Attachments in SCM</dc:title>
  <dc:creator>Tracy Roman</dc:creator>
  <cp:lastModifiedBy>Tracy Roman</cp:lastModifiedBy>
  <cp:revision>1</cp:revision>
  <dcterms:created xsi:type="dcterms:W3CDTF">2023-11-12T15:51:43Z</dcterms:created>
  <dcterms:modified xsi:type="dcterms:W3CDTF">2023-11-12T16:02:03Z</dcterms:modified>
</cp:coreProperties>
</file>