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561" r:id="rId2"/>
    <p:sldId id="562" r:id="rId3"/>
    <p:sldId id="563" r:id="rId4"/>
    <p:sldId id="564" r:id="rId5"/>
    <p:sldId id="565" r:id="rId6"/>
    <p:sldId id="566" r:id="rId7"/>
    <p:sldId id="567" r:id="rId8"/>
    <p:sldId id="568" r:id="rId9"/>
    <p:sldId id="5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62A9F9-192D-4211-A06E-AD9D6D16C598}"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2F87A-AB9D-44F6-AA36-A919B39E5020}" type="slidenum">
              <a:rPr lang="en-US" smtClean="0"/>
              <a:t>‹#›</a:t>
            </a:fld>
            <a:endParaRPr lang="en-US"/>
          </a:p>
        </p:txBody>
      </p:sp>
    </p:spTree>
    <p:extLst>
      <p:ext uri="{BB962C8B-B14F-4D97-AF65-F5344CB8AC3E}">
        <p14:creationId xmlns:p14="http://schemas.microsoft.com/office/powerpoint/2010/main" val="401944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46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2106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9507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2026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8146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6557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5947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8335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7313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335430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002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6317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02138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36245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881629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2073924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781401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797025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8325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04675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1433177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49505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9871170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160438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4067953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935603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362766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62223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937647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065015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63742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779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528204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1072719" y="1244635"/>
            <a:ext cx="10336695" cy="4325741"/>
          </a:xfrm>
        </p:spPr>
        <p:txBody>
          <a:bodyPr>
            <a:normAutofit/>
          </a:bodyPr>
          <a:lstStyle/>
          <a:p>
            <a:pPr algn="l"/>
            <a:r>
              <a:rPr lang="en-US" dirty="0">
                <a:solidFill>
                  <a:schemeClr val="tx1"/>
                </a:solidFill>
              </a:rPr>
              <a:t>The </a:t>
            </a:r>
            <a:r>
              <a:rPr lang="en-US" b="1" dirty="0">
                <a:solidFill>
                  <a:schemeClr val="tx1"/>
                </a:solidFill>
              </a:rPr>
              <a:t>Manage Invoices</a:t>
            </a:r>
            <a:r>
              <a:rPr lang="en-US" dirty="0">
                <a:solidFill>
                  <a:schemeClr val="tx1"/>
                </a:solidFill>
              </a:rPr>
              <a:t> screen allows a user to track invoice payment activity against both Purchase Orders and non-Purchase Orders as well as whether they've been paid or not. </a:t>
            </a:r>
          </a:p>
          <a:p>
            <a:pPr algn="l"/>
            <a:endParaRPr lang="en-US" dirty="0">
              <a:solidFill>
                <a:schemeClr val="tx1"/>
              </a:solidFill>
            </a:endParaRPr>
          </a:p>
          <a:p>
            <a:pPr algn="l"/>
            <a:r>
              <a:rPr lang="en-US" dirty="0">
                <a:solidFill>
                  <a:schemeClr val="tx1"/>
                </a:solidFill>
              </a:rPr>
              <a:t>Searching against a Purchase Order is the easiest way to locate invoice and associated payment activity. </a:t>
            </a:r>
          </a:p>
          <a:p>
            <a:pPr algn="l"/>
            <a:endParaRPr lang="en-US" dirty="0">
              <a:solidFill>
                <a:schemeClr val="tx1"/>
              </a:solidFill>
            </a:endParaRPr>
          </a:p>
          <a:p>
            <a:pPr algn="l"/>
            <a:r>
              <a:rPr lang="en-US" dirty="0">
                <a:solidFill>
                  <a:schemeClr val="tx1"/>
                </a:solidFill>
              </a:rPr>
              <a:t>The search results include the payment terms, whether the payment has been issued, and the taxes that have been calculated and assessed. </a:t>
            </a:r>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2227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1072720" y="1244636"/>
            <a:ext cx="5440048" cy="1517226"/>
          </a:xfrm>
        </p:spPr>
        <p:txBody>
          <a:bodyPr>
            <a:normAutofit/>
          </a:bodyPr>
          <a:lstStyle/>
          <a:p>
            <a:endParaRPr lang="en-US" dirty="0"/>
          </a:p>
          <a:p>
            <a:pPr algn="l"/>
            <a:r>
              <a:rPr lang="en-US" dirty="0">
                <a:solidFill>
                  <a:schemeClr val="tx1"/>
                </a:solidFill>
              </a:rPr>
              <a:t>Log into Aggie Enterprise</a:t>
            </a:r>
          </a:p>
          <a:p>
            <a:pPr algn="l"/>
            <a:r>
              <a:rPr lang="en-US" dirty="0">
                <a:solidFill>
                  <a:schemeClr val="tx1"/>
                </a:solidFill>
              </a:rPr>
              <a:t>Click on the Payable tile and then the Invoices tile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phone&#10;&#10;Description automatically generated">
            <a:extLst>
              <a:ext uri="{FF2B5EF4-FFF2-40B4-BE49-F238E27FC236}">
                <a16:creationId xmlns:a16="http://schemas.microsoft.com/office/drawing/2014/main" id="{BF6961DF-D12F-C412-54B8-4E1FA176A7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3783" y="1625153"/>
            <a:ext cx="1104957" cy="1136708"/>
          </a:xfrm>
          <a:prstGeom prst="rect">
            <a:avLst/>
          </a:prstGeom>
        </p:spPr>
      </p:pic>
      <p:sp>
        <p:nvSpPr>
          <p:cNvPr id="9" name="TextBox 8">
            <a:extLst>
              <a:ext uri="{FF2B5EF4-FFF2-40B4-BE49-F238E27FC236}">
                <a16:creationId xmlns:a16="http://schemas.microsoft.com/office/drawing/2014/main" id="{DA7C6FFA-9B83-6523-0349-9768CCE8D4F8}"/>
              </a:ext>
            </a:extLst>
          </p:cNvPr>
          <p:cNvSpPr txBox="1"/>
          <p:nvPr/>
        </p:nvSpPr>
        <p:spPr>
          <a:xfrm>
            <a:off x="877078" y="2967335"/>
            <a:ext cx="3844212" cy="923330"/>
          </a:xfrm>
          <a:prstGeom prst="rect">
            <a:avLst/>
          </a:prstGeom>
          <a:noFill/>
        </p:spPr>
        <p:txBody>
          <a:bodyPr wrap="square" rtlCol="0">
            <a:spAutoFit/>
          </a:bodyPr>
          <a:lstStyle/>
          <a:p>
            <a:r>
              <a:rPr lang="en-US" dirty="0"/>
              <a:t>Click on Tasks (looks like a sheet of paper) on the right side of screen) </a:t>
            </a:r>
          </a:p>
          <a:p>
            <a:r>
              <a:rPr lang="en-US" dirty="0"/>
              <a:t>Click on Manage Invoices link</a:t>
            </a:r>
          </a:p>
        </p:txBody>
      </p:sp>
      <p:pic>
        <p:nvPicPr>
          <p:cNvPr id="11" name="Picture 10" descr="A white background with black lines&#10;&#10;Description automatically generated">
            <a:extLst>
              <a:ext uri="{FF2B5EF4-FFF2-40B4-BE49-F238E27FC236}">
                <a16:creationId xmlns:a16="http://schemas.microsoft.com/office/drawing/2014/main" id="{ABC80815-C167-0489-CE2E-F51F0CD015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0800" y="3890665"/>
            <a:ext cx="5943887" cy="1367510"/>
          </a:xfrm>
          <a:prstGeom prst="rect">
            <a:avLst/>
          </a:prstGeom>
        </p:spPr>
      </p:pic>
    </p:spTree>
    <p:extLst>
      <p:ext uri="{BB962C8B-B14F-4D97-AF65-F5344CB8AC3E}">
        <p14:creationId xmlns:p14="http://schemas.microsoft.com/office/powerpoint/2010/main" val="270404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1072719" y="1244636"/>
            <a:ext cx="10701591" cy="1041364"/>
          </a:xfrm>
        </p:spPr>
        <p:txBody>
          <a:bodyPr>
            <a:normAutofit/>
          </a:bodyPr>
          <a:lstStyle/>
          <a:p>
            <a:endParaRPr lang="en-US" dirty="0"/>
          </a:p>
          <a:p>
            <a:pPr algn="l"/>
            <a:r>
              <a:rPr lang="en-US" dirty="0">
                <a:solidFill>
                  <a:schemeClr val="tx1"/>
                </a:solidFill>
              </a:rPr>
              <a:t>On the Manage Invoices screen, in the upper right corner, select Purchase Order from the drop-down menu.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10" name="Picture 9" descr="A screenshot of a computer&#10;&#10;Description automatically generated">
            <a:extLst>
              <a:ext uri="{FF2B5EF4-FFF2-40B4-BE49-F238E27FC236}">
                <a16:creationId xmlns:a16="http://schemas.microsoft.com/office/drawing/2014/main" id="{6A9DFBC1-8FFA-8C78-9B8A-CB4202DFD2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0656" y="2406721"/>
            <a:ext cx="7535940" cy="1700035"/>
          </a:xfrm>
          <a:prstGeom prst="rect">
            <a:avLst/>
          </a:prstGeom>
        </p:spPr>
      </p:pic>
    </p:spTree>
    <p:extLst>
      <p:ext uri="{BB962C8B-B14F-4D97-AF65-F5344CB8AC3E}">
        <p14:creationId xmlns:p14="http://schemas.microsoft.com/office/powerpoint/2010/main" val="317426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1072719" y="1244636"/>
            <a:ext cx="10701591" cy="1041364"/>
          </a:xfrm>
        </p:spPr>
        <p:txBody>
          <a:bodyPr>
            <a:normAutofit/>
          </a:bodyPr>
          <a:lstStyle/>
          <a:p>
            <a:endParaRPr lang="en-US" dirty="0"/>
          </a:p>
          <a:p>
            <a:pPr algn="l"/>
            <a:r>
              <a:rPr lang="en-US" dirty="0">
                <a:solidFill>
                  <a:schemeClr val="tx1"/>
                </a:solidFill>
              </a:rPr>
              <a:t>Enter either a Purchase Order number if you want to see all invoices issued against a PO or look up and return the name of the invoicing supplier.</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computer&#10;&#10;Description automatically generated">
            <a:extLst>
              <a:ext uri="{FF2B5EF4-FFF2-40B4-BE49-F238E27FC236}">
                <a16:creationId xmlns:a16="http://schemas.microsoft.com/office/drawing/2014/main" id="{EDCDD1D7-4A87-61AB-3347-4375CD43E6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1015" y="2674605"/>
            <a:ext cx="5952200" cy="2385868"/>
          </a:xfrm>
          <a:prstGeom prst="rect">
            <a:avLst/>
          </a:prstGeom>
        </p:spPr>
      </p:pic>
    </p:spTree>
    <p:extLst>
      <p:ext uri="{BB962C8B-B14F-4D97-AF65-F5344CB8AC3E}">
        <p14:creationId xmlns:p14="http://schemas.microsoft.com/office/powerpoint/2010/main" val="3497621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1072720" y="1468570"/>
            <a:ext cx="10701591" cy="1041364"/>
          </a:xfrm>
        </p:spPr>
        <p:txBody>
          <a:bodyPr>
            <a:normAutofit/>
          </a:bodyPr>
          <a:lstStyle/>
          <a:p>
            <a:pPr algn="l"/>
            <a:r>
              <a:rPr lang="en-US" dirty="0">
                <a:solidFill>
                  <a:schemeClr val="tx1"/>
                </a:solidFill>
              </a:rPr>
              <a:t>In the search results there are multiple columns that provide helpful data. To see even more information click on the invoice number link.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75F488D9-586A-ECC5-DE65-C5F648D6C1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1978" y="2620548"/>
            <a:ext cx="5948043" cy="1616903"/>
          </a:xfrm>
          <a:prstGeom prst="rect">
            <a:avLst/>
          </a:prstGeom>
        </p:spPr>
      </p:pic>
    </p:spTree>
    <p:extLst>
      <p:ext uri="{BB962C8B-B14F-4D97-AF65-F5344CB8AC3E}">
        <p14:creationId xmlns:p14="http://schemas.microsoft.com/office/powerpoint/2010/main" val="2879023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923431" y="1313127"/>
            <a:ext cx="10701591" cy="1383419"/>
          </a:xfrm>
        </p:spPr>
        <p:txBody>
          <a:bodyPr>
            <a:normAutofit/>
          </a:bodyPr>
          <a:lstStyle/>
          <a:p>
            <a:pPr algn="l"/>
            <a:r>
              <a:rPr lang="en-US" dirty="0">
                <a:solidFill>
                  <a:schemeClr val="tx1"/>
                </a:solidFill>
              </a:rPr>
              <a:t>After clicking the invoice number link, Invoice details at the of the screen displays the payee information , including name, address and payment terms.</a:t>
            </a:r>
          </a:p>
          <a:p>
            <a:pPr algn="l"/>
            <a:r>
              <a:rPr lang="en-US" dirty="0">
                <a:solidFill>
                  <a:schemeClr val="tx1"/>
                </a:solidFill>
              </a:rPr>
              <a:t>Click on lines to see what lines have been invoiced as well as the dollar amounts invoiced, and any applicable taxes assessed. </a:t>
            </a:r>
          </a:p>
          <a:p>
            <a:pPr algn="l"/>
            <a:endParaRPr lang="en-US" dirty="0">
              <a:solidFill>
                <a:schemeClr val="tx1"/>
              </a:solidFill>
            </a:endParaRP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computer&#10;&#10;Description automatically generated">
            <a:extLst>
              <a:ext uri="{FF2B5EF4-FFF2-40B4-BE49-F238E27FC236}">
                <a16:creationId xmlns:a16="http://schemas.microsoft.com/office/drawing/2014/main" id="{9242FC73-5BD8-03E2-BFAF-CD4F02EC04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854" y="2696546"/>
            <a:ext cx="10160522" cy="2438525"/>
          </a:xfrm>
          <a:prstGeom prst="rect">
            <a:avLst/>
          </a:prstGeom>
        </p:spPr>
      </p:pic>
    </p:spTree>
    <p:extLst>
      <p:ext uri="{BB962C8B-B14F-4D97-AF65-F5344CB8AC3E}">
        <p14:creationId xmlns:p14="http://schemas.microsoft.com/office/powerpoint/2010/main" val="87270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923431" y="1313127"/>
            <a:ext cx="10701591" cy="1383419"/>
          </a:xfrm>
        </p:spPr>
        <p:txBody>
          <a:bodyPr>
            <a:normAutofit/>
          </a:bodyPr>
          <a:lstStyle/>
          <a:p>
            <a:pPr algn="l"/>
            <a:r>
              <a:rPr lang="en-US" dirty="0">
                <a:solidFill>
                  <a:schemeClr val="tx1"/>
                </a:solidFill>
              </a:rPr>
              <a:t>Click on Holds and Approvals to view any approvals secured for the invoice document and any holds placed (if applicable) on the payments.</a:t>
            </a:r>
          </a:p>
          <a:p>
            <a:pPr algn="l"/>
            <a:endParaRPr lang="en-US" dirty="0">
              <a:solidFill>
                <a:schemeClr val="tx1"/>
              </a:solidFill>
            </a:endParaRP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CD428AC7-AF85-ED3E-555E-8F4CC4BB51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352" y="2127183"/>
            <a:ext cx="7709296" cy="2603634"/>
          </a:xfrm>
          <a:prstGeom prst="rect">
            <a:avLst/>
          </a:prstGeom>
        </p:spPr>
      </p:pic>
    </p:spTree>
    <p:extLst>
      <p:ext uri="{BB962C8B-B14F-4D97-AF65-F5344CB8AC3E}">
        <p14:creationId xmlns:p14="http://schemas.microsoft.com/office/powerpoint/2010/main" val="408853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923431" y="1313127"/>
            <a:ext cx="10701591" cy="1383419"/>
          </a:xfrm>
        </p:spPr>
        <p:txBody>
          <a:bodyPr>
            <a:normAutofit/>
          </a:bodyPr>
          <a:lstStyle/>
          <a:p>
            <a:pPr algn="l"/>
            <a:r>
              <a:rPr lang="en-US" dirty="0">
                <a:solidFill>
                  <a:schemeClr val="tx1"/>
                </a:solidFill>
              </a:rPr>
              <a:t>Click on Payment Details to see if the payment has been issued. Clicking on the payment number provides additional information.</a:t>
            </a:r>
          </a:p>
          <a:p>
            <a:pPr algn="l"/>
            <a:r>
              <a:rPr lang="en-US" dirty="0">
                <a:solidFill>
                  <a:schemeClr val="tx1"/>
                </a:solidFill>
              </a:rPr>
              <a:t>	Negotiable indicates the payment has been issued but not yet cleared the bank.</a:t>
            </a:r>
          </a:p>
          <a:p>
            <a:pPr algn="l"/>
            <a:r>
              <a:rPr lang="en-US" dirty="0">
                <a:solidFill>
                  <a:schemeClr val="tx1"/>
                </a:solidFill>
              </a:rPr>
              <a:t>	Reconciled indicates that the check has been cashed by the supplier/payee.</a:t>
            </a:r>
          </a:p>
          <a:p>
            <a:pPr algn="l"/>
            <a:endParaRPr lang="en-US" dirty="0">
              <a:solidFill>
                <a:schemeClr val="tx1"/>
              </a:solidFill>
            </a:endParaRP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computer screen&#10;&#10;Description automatically generated">
            <a:extLst>
              <a:ext uri="{FF2B5EF4-FFF2-40B4-BE49-F238E27FC236}">
                <a16:creationId xmlns:a16="http://schemas.microsoft.com/office/drawing/2014/main" id="{BCF5B6CE-92A5-42E5-2E25-81DEA04FA1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1159" y="2768616"/>
            <a:ext cx="7620392" cy="2222614"/>
          </a:xfrm>
          <a:prstGeom prst="rect">
            <a:avLst/>
          </a:prstGeom>
        </p:spPr>
      </p:pic>
    </p:spTree>
    <p:extLst>
      <p:ext uri="{BB962C8B-B14F-4D97-AF65-F5344CB8AC3E}">
        <p14:creationId xmlns:p14="http://schemas.microsoft.com/office/powerpoint/2010/main" val="883401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Invoice and Payment Status</a:t>
            </a:r>
          </a:p>
        </p:txBody>
      </p:sp>
      <p:sp>
        <p:nvSpPr>
          <p:cNvPr id="3" name="Subtitle 2"/>
          <p:cNvSpPr>
            <a:spLocks noGrp="1"/>
          </p:cNvSpPr>
          <p:nvPr>
            <p:ph type="subTitle" idx="1"/>
          </p:nvPr>
        </p:nvSpPr>
        <p:spPr>
          <a:xfrm>
            <a:off x="923431" y="1313127"/>
            <a:ext cx="10701591" cy="1383419"/>
          </a:xfrm>
        </p:spPr>
        <p:txBody>
          <a:bodyPr>
            <a:normAutofit/>
          </a:bodyPr>
          <a:lstStyle/>
          <a:p>
            <a:pPr algn="l"/>
            <a:r>
              <a:rPr lang="en-US" dirty="0">
                <a:solidFill>
                  <a:schemeClr val="tx1"/>
                </a:solidFill>
              </a:rPr>
              <a:t>Click on Distribution Details to see the financial information and what charge account(s) or PPM Projects were expensed. </a:t>
            </a:r>
          </a:p>
          <a:p>
            <a:pPr algn="l"/>
            <a:endParaRPr lang="en-US" dirty="0">
              <a:solidFill>
                <a:schemeClr val="tx1"/>
              </a:solidFill>
            </a:endParaRP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27940617-01B2-758B-9BE1-16EFC12268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4598" y="1769070"/>
            <a:ext cx="7484816" cy="1999092"/>
          </a:xfrm>
          <a:prstGeom prst="rect">
            <a:avLst/>
          </a:prstGeom>
        </p:spPr>
      </p:pic>
      <p:sp>
        <p:nvSpPr>
          <p:cNvPr id="10" name="TextBox 9">
            <a:extLst>
              <a:ext uri="{FF2B5EF4-FFF2-40B4-BE49-F238E27FC236}">
                <a16:creationId xmlns:a16="http://schemas.microsoft.com/office/drawing/2014/main" id="{80ECD10C-B85A-32D3-E856-F7CC006E4D50}"/>
              </a:ext>
            </a:extLst>
          </p:cNvPr>
          <p:cNvSpPr txBox="1"/>
          <p:nvPr/>
        </p:nvSpPr>
        <p:spPr>
          <a:xfrm>
            <a:off x="587829" y="4142793"/>
            <a:ext cx="10123714" cy="954107"/>
          </a:xfrm>
          <a:prstGeom prst="rect">
            <a:avLst/>
          </a:prstGeom>
          <a:noFill/>
        </p:spPr>
        <p:txBody>
          <a:bodyPr wrap="square" rtlCol="0">
            <a:spAutoFit/>
          </a:bodyPr>
          <a:lstStyle/>
          <a:p>
            <a:r>
              <a:rPr lang="en-US" sz="1400" b="1" dirty="0"/>
              <a:t>NOTE: </a:t>
            </a:r>
            <a:r>
              <a:rPr lang="en-US" sz="1400" dirty="0"/>
              <a:t>When a PPM project is cited on an invoice line, the POET values will be shown in this section also. This POET string uses system rules to update the Chart of Account (CoA) values that post to the general ledger. In this view, however, these CoA values that are derived from the POET string will not be updated, as this only happens after the system runs its accounting jobs and this process doesn't update this view. For inquiry purposes, the POET string shown is correct, but the CoA values will not be updated. </a:t>
            </a:r>
          </a:p>
        </p:txBody>
      </p:sp>
    </p:spTree>
    <p:extLst>
      <p:ext uri="{BB962C8B-B14F-4D97-AF65-F5344CB8AC3E}">
        <p14:creationId xmlns:p14="http://schemas.microsoft.com/office/powerpoint/2010/main" val="29768845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527</Words>
  <Application>Microsoft Office PowerPoint</Application>
  <PresentationFormat>Widescreen</PresentationFormat>
  <Paragraphs>68</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1_Office Theme</vt:lpstr>
      <vt:lpstr>   Invoice and Payment Status</vt:lpstr>
      <vt:lpstr>   Invoice and Payment Status</vt:lpstr>
      <vt:lpstr>   Invoice and Payment Status</vt:lpstr>
      <vt:lpstr>   Invoice and Payment Status</vt:lpstr>
      <vt:lpstr>   Invoice and Payment Status</vt:lpstr>
      <vt:lpstr>   Invoice and Payment Status</vt:lpstr>
      <vt:lpstr>   Invoice and Payment Status</vt:lpstr>
      <vt:lpstr>   Invoice and Payment Status</vt:lpstr>
      <vt:lpstr>   Invoice and Payment Status</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Invoice and Payment Status</dc:title>
  <dc:creator>Tracy Roman</dc:creator>
  <cp:lastModifiedBy>Tracy Roman</cp:lastModifiedBy>
  <cp:revision>1</cp:revision>
  <dcterms:created xsi:type="dcterms:W3CDTF">2023-11-12T14:48:27Z</dcterms:created>
  <dcterms:modified xsi:type="dcterms:W3CDTF">2023-11-12T15:05:47Z</dcterms:modified>
</cp:coreProperties>
</file>