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561" r:id="rId2"/>
    <p:sldId id="562"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35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CFFEE3-DB5D-4687-BD49-15BFF860A096}" type="datetimeFigureOut">
              <a:rPr lang="en-US" smtClean="0"/>
              <a:t>11/12/2023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BE15AD-84DC-4D93-86D8-2505078E48A2}" type="slidenum">
              <a:rPr lang="en-US" smtClean="0"/>
              <a:t>‹#›</a:t>
            </a:fld>
            <a:endParaRPr lang="en-US"/>
          </a:p>
        </p:txBody>
      </p:sp>
    </p:spTree>
    <p:extLst>
      <p:ext uri="{BB962C8B-B14F-4D97-AF65-F5344CB8AC3E}">
        <p14:creationId xmlns:p14="http://schemas.microsoft.com/office/powerpoint/2010/main" val="2080725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460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2C40387-D8E8-4747-B676-98ED036C8F0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98485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0CA8BD-0DB8-644A-9282-E9F3E48811B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2"/>
            <a:ext cx="12192000" cy="7097485"/>
          </a:xfrm>
          <a:prstGeom prst="rect">
            <a:avLst/>
          </a:prstGeom>
        </p:spPr>
      </p:pic>
      <p:sp>
        <p:nvSpPr>
          <p:cNvPr id="7" name="Title Placeholder 1">
            <a:extLst>
              <a:ext uri="{FF2B5EF4-FFF2-40B4-BE49-F238E27FC236}">
                <a16:creationId xmlns:a16="http://schemas.microsoft.com/office/drawing/2014/main" id="{6E88C916-3666-9740-89F0-549B7BA79015}"/>
              </a:ext>
            </a:extLst>
          </p:cNvPr>
          <p:cNvSpPr>
            <a:spLocks noGrp="1"/>
          </p:cNvSpPr>
          <p:nvPr>
            <p:ph type="title"/>
          </p:nvPr>
        </p:nvSpPr>
        <p:spPr>
          <a:xfrm>
            <a:off x="838200" y="1057323"/>
            <a:ext cx="10515600" cy="1325563"/>
          </a:xfrm>
          <a:prstGeom prst="rect">
            <a:avLst/>
          </a:prstGeom>
          <a:ln>
            <a:noFill/>
          </a:ln>
        </p:spPr>
        <p:txBody>
          <a:bodyPr vert="horz" lIns="91440" tIns="45720" rIns="91440" bIns="45720" rtlCol="0" anchor="ctr">
            <a:normAutofit/>
          </a:bodyPr>
          <a:lstStyle>
            <a:lvl1pPr algn="l">
              <a:defRPr sz="450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56F8CCC4-58F0-AE4A-83B2-DFB6FD6EAF36}"/>
              </a:ext>
            </a:extLst>
          </p:cNvPr>
          <p:cNvSpPr>
            <a:spLocks noGrp="1"/>
          </p:cNvSpPr>
          <p:nvPr>
            <p:ph type="body" sz="quarter" idx="10" hasCustomPrompt="1"/>
          </p:nvPr>
        </p:nvSpPr>
        <p:spPr>
          <a:xfrm>
            <a:off x="838200" y="4361380"/>
            <a:ext cx="3414109" cy="660400"/>
          </a:xfrm>
        </p:spPr>
        <p:txBody>
          <a:bodyPr>
            <a:normAutofit/>
          </a:bodyPr>
          <a:lstStyle>
            <a:lvl1pPr marL="0" indent="0" algn="l">
              <a:lnSpc>
                <a:spcPct val="100000"/>
              </a:lnSpc>
              <a:buNone/>
              <a:defRPr sz="1350">
                <a:solidFill>
                  <a:schemeClr val="bg1"/>
                </a:solidFill>
              </a:defRPr>
            </a:lvl1pPr>
          </a:lstStyle>
          <a:p>
            <a:pPr lvl="0"/>
            <a:r>
              <a:rPr lang="en-US" dirty="0"/>
              <a:t>Presented by</a:t>
            </a:r>
          </a:p>
        </p:txBody>
      </p:sp>
      <p:sp>
        <p:nvSpPr>
          <p:cNvPr id="16" name="Rectangle 15">
            <a:extLst>
              <a:ext uri="{FF2B5EF4-FFF2-40B4-BE49-F238E27FC236}">
                <a16:creationId xmlns:a16="http://schemas.microsoft.com/office/drawing/2014/main" id="{B940280E-9AA3-484F-A058-312163E8EC4A}"/>
              </a:ext>
            </a:extLst>
          </p:cNvPr>
          <p:cNvSpPr/>
          <p:nvPr userDrawn="1"/>
        </p:nvSpPr>
        <p:spPr>
          <a:xfrm>
            <a:off x="8562109" y="6174350"/>
            <a:ext cx="3629891" cy="683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 name="Text Placeholder 18">
            <a:extLst>
              <a:ext uri="{FF2B5EF4-FFF2-40B4-BE49-F238E27FC236}">
                <a16:creationId xmlns:a16="http://schemas.microsoft.com/office/drawing/2014/main" id="{743F913D-44F0-6943-AF7B-1B5EDA4EA863}"/>
              </a:ext>
            </a:extLst>
          </p:cNvPr>
          <p:cNvSpPr>
            <a:spLocks noGrp="1"/>
          </p:cNvSpPr>
          <p:nvPr>
            <p:ph type="body" sz="quarter" idx="11" hasCustomPrompt="1"/>
          </p:nvPr>
        </p:nvSpPr>
        <p:spPr>
          <a:xfrm>
            <a:off x="838200" y="5057209"/>
            <a:ext cx="2859088" cy="531813"/>
          </a:xfrm>
        </p:spPr>
        <p:txBody>
          <a:bodyPr>
            <a:normAutofit/>
          </a:bodyPr>
          <a:lstStyle>
            <a:lvl1pPr marL="0" indent="0" algn="l">
              <a:buNone/>
              <a:defRPr sz="1350">
                <a:solidFill>
                  <a:schemeClr val="bg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Date</a:t>
            </a:r>
          </a:p>
        </p:txBody>
      </p:sp>
      <p:sp>
        <p:nvSpPr>
          <p:cNvPr id="4" name="Text Placeholder 3">
            <a:extLst>
              <a:ext uri="{FF2B5EF4-FFF2-40B4-BE49-F238E27FC236}">
                <a16:creationId xmlns:a16="http://schemas.microsoft.com/office/drawing/2014/main" id="{E907FFB7-E6B7-604F-AB8A-3636592F9D47}"/>
              </a:ext>
            </a:extLst>
          </p:cNvPr>
          <p:cNvSpPr>
            <a:spLocks noGrp="1"/>
          </p:cNvSpPr>
          <p:nvPr>
            <p:ph type="body" sz="quarter" idx="12" hasCustomPrompt="1"/>
          </p:nvPr>
        </p:nvSpPr>
        <p:spPr>
          <a:xfrm>
            <a:off x="838201" y="2750550"/>
            <a:ext cx="8265887" cy="798192"/>
          </a:xfrm>
        </p:spPr>
        <p:txBody>
          <a:bodyPr>
            <a:noAutofit/>
          </a:bodyPr>
          <a:lstStyle>
            <a:lvl1pPr marL="0" indent="0" algn="l">
              <a:buNone/>
              <a:defRPr sz="2700">
                <a:solidFill>
                  <a:schemeClr val="bg1"/>
                </a:solidFill>
                <a:effectLst>
                  <a:outerShdw blurRad="50800" dist="38100" dir="2700000" algn="tl" rotWithShape="0">
                    <a:prstClr val="black">
                      <a:alpha val="40000"/>
                    </a:prstClr>
                  </a:outerShdw>
                </a:effectLst>
              </a:defRPr>
            </a:lvl1pPr>
          </a:lstStyle>
          <a:p>
            <a:pPr lvl="0"/>
            <a:r>
              <a:rPr lang="en-US" dirty="0"/>
              <a:t>Subtitle here</a:t>
            </a:r>
          </a:p>
        </p:txBody>
      </p:sp>
      <p:pic>
        <p:nvPicPr>
          <p:cNvPr id="9" name="Picture 8">
            <a:extLst>
              <a:ext uri="{FF2B5EF4-FFF2-40B4-BE49-F238E27FC236}">
                <a16:creationId xmlns:a16="http://schemas.microsoft.com/office/drawing/2014/main" id="{B5822650-545A-7045-9C38-BC4EE4FD30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82745" y="6240869"/>
            <a:ext cx="2939143" cy="407618"/>
          </a:xfrm>
          <a:prstGeom prst="rect">
            <a:avLst/>
          </a:prstGeom>
        </p:spPr>
      </p:pic>
    </p:spTree>
    <p:extLst>
      <p:ext uri="{BB962C8B-B14F-4D97-AF65-F5344CB8AC3E}">
        <p14:creationId xmlns:p14="http://schemas.microsoft.com/office/powerpoint/2010/main" val="39233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1598278"/>
          </a:xfrm>
          <a:prstGeom prst="rect">
            <a:avLst/>
          </a:prstGeom>
        </p:spPr>
      </p:pic>
      <p:sp>
        <p:nvSpPr>
          <p:cNvPr id="2" name="Title 1"/>
          <p:cNvSpPr>
            <a:spLocks noGrp="1"/>
          </p:cNvSpPr>
          <p:nvPr>
            <p:ph type="title"/>
          </p:nvPr>
        </p:nvSpPr>
        <p:spPr>
          <a:xfrm>
            <a:off x="684734" y="313786"/>
            <a:ext cx="10817839" cy="767528"/>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75334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8" y="2"/>
            <a:ext cx="12257315" cy="1617141"/>
          </a:xfrm>
          <a:prstGeom prst="rect">
            <a:avLst/>
          </a:prstGeom>
        </p:spPr>
      </p:pic>
      <p:sp>
        <p:nvSpPr>
          <p:cNvPr id="2" name="Title 1"/>
          <p:cNvSpPr>
            <a:spLocks noGrp="1"/>
          </p:cNvSpPr>
          <p:nvPr>
            <p:ph type="title"/>
          </p:nvPr>
        </p:nvSpPr>
        <p:spPr>
          <a:xfrm>
            <a:off x="684733" y="136358"/>
            <a:ext cx="10970237" cy="1257014"/>
          </a:xfrm>
          <a:noFill/>
        </p:spPr>
        <p:txBody>
          <a:bodyPr>
            <a:normAutofit/>
          </a:bodyPr>
          <a:lstStyle>
            <a:lvl1pPr>
              <a:defRPr sz="2625"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92271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2656" y="2"/>
            <a:ext cx="12257311" cy="1617141"/>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71013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5AB6C3-3666-4A99-912F-5AB9870711E1}" type="slidenum">
              <a:rPr lang="en-US" smtClean="0"/>
              <a:t>‹#›</a:t>
            </a:fld>
            <a:endParaRPr lang="en-US" dirty="0"/>
          </a:p>
        </p:txBody>
      </p:sp>
      <p:sp>
        <p:nvSpPr>
          <p:cNvPr id="5" name="Rectangle 4">
            <a:extLst>
              <a:ext uri="{FF2B5EF4-FFF2-40B4-BE49-F238E27FC236}">
                <a16:creationId xmlns:a16="http://schemas.microsoft.com/office/drawing/2014/main" id="{32071C8D-2A51-D246-AA94-E9CB910FBB98}"/>
              </a:ext>
            </a:extLst>
          </p:cNvPr>
          <p:cNvSpPr/>
          <p:nvPr userDrawn="1"/>
        </p:nvSpPr>
        <p:spPr>
          <a:xfrm>
            <a:off x="8472587" y="6230394"/>
            <a:ext cx="3114076" cy="6276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50870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805199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5" y="130630"/>
            <a:ext cx="5178239" cy="6590846"/>
          </a:xfrm>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8" name="Picture Placeholder 2">
            <a:extLst>
              <a:ext uri="{FF2B5EF4-FFF2-40B4-BE49-F238E27FC236}">
                <a16:creationId xmlns:a16="http://schemas.microsoft.com/office/drawing/2014/main" id="{B5A84DAB-EC3E-0B44-B20D-4056EC3F0125}"/>
              </a:ext>
            </a:extLst>
          </p:cNvPr>
          <p:cNvSpPr>
            <a:spLocks noGrp="1"/>
          </p:cNvSpPr>
          <p:nvPr>
            <p:ph type="pic" idx="16"/>
          </p:nvPr>
        </p:nvSpPr>
        <p:spPr>
          <a:xfrm>
            <a:off x="6875875" y="133577"/>
            <a:ext cx="5178239" cy="65908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Tree>
    <p:extLst>
      <p:ext uri="{BB962C8B-B14F-4D97-AF65-F5344CB8AC3E}">
        <p14:creationId xmlns:p14="http://schemas.microsoft.com/office/powerpoint/2010/main" val="33902214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152402"/>
            <a:ext cx="5137807" cy="65690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4E688AFC-0F3C-934F-ACB2-4EF128FCF622}"/>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294EB706-0D78-4B4D-9752-B222D4B427D2}"/>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E93944E4-DF33-4C41-8E07-6F86F4A7CA5C}"/>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4B7F958F-69A1-D94A-976F-4605308CC028}"/>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7" name="Rectangle 6">
            <a:extLst>
              <a:ext uri="{FF2B5EF4-FFF2-40B4-BE49-F238E27FC236}">
                <a16:creationId xmlns:a16="http://schemas.microsoft.com/office/drawing/2014/main" id="{58FE2F57-8BC4-4C49-9F97-4B6098A8A6BB}"/>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3578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130630"/>
            <a:ext cx="5185496" cy="32785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5876" y="3448872"/>
            <a:ext cx="5185497" cy="325863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4122985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217714"/>
            <a:ext cx="5160667" cy="321128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152400" y="3429002"/>
            <a:ext cx="5160667" cy="329247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8" name="Text Placeholder 2">
            <a:extLst>
              <a:ext uri="{FF2B5EF4-FFF2-40B4-BE49-F238E27FC236}">
                <a16:creationId xmlns:a16="http://schemas.microsoft.com/office/drawing/2014/main" id="{80B5C06A-4695-D04A-B4EC-9611DA53EE00}"/>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A7C7B9C6-41DC-8E4C-AC0C-BF219311D4ED}"/>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10" name="Slide Number Placeholder 4">
            <a:extLst>
              <a:ext uri="{FF2B5EF4-FFF2-40B4-BE49-F238E27FC236}">
                <a16:creationId xmlns:a16="http://schemas.microsoft.com/office/drawing/2014/main" id="{B1982A7A-1223-C34E-B84C-91F804438A36}"/>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8B182AA3-5BE9-FB41-8469-AA22466C00A3}"/>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2" name="Rectangle 11">
            <a:extLst>
              <a:ext uri="{FF2B5EF4-FFF2-40B4-BE49-F238E27FC236}">
                <a16:creationId xmlns:a16="http://schemas.microsoft.com/office/drawing/2014/main" id="{12BA4694-FB48-6F4A-8A5C-D1D81285C306}"/>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41803723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308204" y="190500"/>
            <a:ext cx="2731397" cy="320980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918729" y="190500"/>
            <a:ext cx="2389475" cy="3215772"/>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918730" y="3419596"/>
            <a:ext cx="5120871" cy="320980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343326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32077"/>
            <a:ext cx="9144000" cy="2387600"/>
          </a:xfrm>
        </p:spPr>
        <p:txBody>
          <a:bodyPr anchor="b">
            <a:normAutofit/>
          </a:bodyPr>
          <a:lstStyle>
            <a:lvl1pPr algn="ctr">
              <a:defRPr sz="4050"/>
            </a:lvl1pPr>
          </a:lstStyle>
          <a:p>
            <a:r>
              <a:rPr lang="en-US"/>
              <a:t>Click to edit Master title style</a:t>
            </a:r>
            <a:endParaRPr lang="en-US" dirty="0"/>
          </a:p>
        </p:txBody>
      </p:sp>
      <p:sp>
        <p:nvSpPr>
          <p:cNvPr id="3" name="Subtitle 2"/>
          <p:cNvSpPr>
            <a:spLocks noGrp="1"/>
          </p:cNvSpPr>
          <p:nvPr>
            <p:ph type="subTitle" idx="1"/>
          </p:nvPr>
        </p:nvSpPr>
        <p:spPr>
          <a:xfrm>
            <a:off x="1524000" y="3473872"/>
            <a:ext cx="9144000" cy="1655762"/>
          </a:xfrm>
        </p:spPr>
        <p:txBody>
          <a:bodyPr>
            <a:normAutofit/>
          </a:bodyPr>
          <a:lstStyle>
            <a:lvl1pPr marL="0" indent="0" algn="ctr">
              <a:buNone/>
              <a:defRPr sz="1950">
                <a:solidFill>
                  <a:schemeClr val="tx1">
                    <a:lumMod val="50000"/>
                    <a:lumOff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
        <p:nvSpPr>
          <p:cNvPr id="7" name="Rectangle 6">
            <a:extLst>
              <a:ext uri="{FF2B5EF4-FFF2-40B4-BE49-F238E27FC236}">
                <a16:creationId xmlns:a16="http://schemas.microsoft.com/office/drawing/2014/main" id="{C5FAC313-4F1F-2A45-AB18-3446BB9C1FC8}"/>
              </a:ext>
            </a:extLst>
          </p:cNvPr>
          <p:cNvSpPr/>
          <p:nvPr userDrawn="1"/>
        </p:nvSpPr>
        <p:spPr>
          <a:xfrm>
            <a:off x="8556012" y="6272867"/>
            <a:ext cx="3024555" cy="532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a:extLst>
              <a:ext uri="{FF2B5EF4-FFF2-40B4-BE49-F238E27FC236}">
                <a16:creationId xmlns:a16="http://schemas.microsoft.com/office/drawing/2014/main" id="{D9F462CB-6DB5-CA46-B0C3-8D9C2229280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0947" y="5439475"/>
            <a:ext cx="3790108" cy="525635"/>
          </a:xfrm>
          <a:prstGeom prst="rect">
            <a:avLst/>
          </a:prstGeom>
        </p:spPr>
      </p:pic>
      <p:pic>
        <p:nvPicPr>
          <p:cNvPr id="11" name="Picture 10">
            <a:extLst>
              <a:ext uri="{FF2B5EF4-FFF2-40B4-BE49-F238E27FC236}">
                <a16:creationId xmlns:a16="http://schemas.microsoft.com/office/drawing/2014/main" id="{D95DB12B-3AB0-B14A-95E8-50F5D33B7BA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57" y="-114196"/>
            <a:ext cx="12348905" cy="985837"/>
          </a:xfrm>
          <a:prstGeom prst="rect">
            <a:avLst/>
          </a:prstGeom>
        </p:spPr>
      </p:pic>
      <p:pic>
        <p:nvPicPr>
          <p:cNvPr id="15" name="Picture 14">
            <a:extLst>
              <a:ext uri="{FF2B5EF4-FFF2-40B4-BE49-F238E27FC236}">
                <a16:creationId xmlns:a16="http://schemas.microsoft.com/office/drawing/2014/main" id="{33130DE3-AC00-864A-ADFE-9CA427BB8A8B}"/>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78455" y="6025924"/>
            <a:ext cx="12348905" cy="933675"/>
          </a:xfrm>
          <a:prstGeom prst="rect">
            <a:avLst/>
          </a:prstGeom>
        </p:spPr>
      </p:pic>
    </p:spTree>
    <p:extLst>
      <p:ext uri="{BB962C8B-B14F-4D97-AF65-F5344CB8AC3E}">
        <p14:creationId xmlns:p14="http://schemas.microsoft.com/office/powerpoint/2010/main" val="1862554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PictureRight with Text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17" name="Picture Placeholder 2">
            <a:extLst>
              <a:ext uri="{FF2B5EF4-FFF2-40B4-BE49-F238E27FC236}">
                <a16:creationId xmlns:a16="http://schemas.microsoft.com/office/drawing/2014/main" id="{B344ADF4-4A34-FF4B-B28E-F0DA464C7613}"/>
              </a:ext>
            </a:extLst>
          </p:cNvPr>
          <p:cNvSpPr>
            <a:spLocks noGrp="1"/>
          </p:cNvSpPr>
          <p:nvPr>
            <p:ph type="pic" idx="1"/>
          </p:nvPr>
        </p:nvSpPr>
        <p:spPr>
          <a:xfrm>
            <a:off x="6865988" y="3562352"/>
            <a:ext cx="2849513" cy="3159123"/>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8" name="Picture Placeholder 2">
            <a:extLst>
              <a:ext uri="{FF2B5EF4-FFF2-40B4-BE49-F238E27FC236}">
                <a16:creationId xmlns:a16="http://schemas.microsoft.com/office/drawing/2014/main" id="{94C6B3AA-21EE-4D48-B66A-5607DDB3A8F5}"/>
              </a:ext>
            </a:extLst>
          </p:cNvPr>
          <p:cNvSpPr>
            <a:spLocks noGrp="1"/>
          </p:cNvSpPr>
          <p:nvPr>
            <p:ph type="pic" idx="13"/>
          </p:nvPr>
        </p:nvSpPr>
        <p:spPr>
          <a:xfrm>
            <a:off x="9715500" y="3562351"/>
            <a:ext cx="2333627" cy="315912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9" name="Picture Placeholder 2">
            <a:extLst>
              <a:ext uri="{FF2B5EF4-FFF2-40B4-BE49-F238E27FC236}">
                <a16:creationId xmlns:a16="http://schemas.microsoft.com/office/drawing/2014/main" id="{1EBB1F3C-E931-3844-833F-B99E12BCA602}"/>
              </a:ext>
            </a:extLst>
          </p:cNvPr>
          <p:cNvSpPr>
            <a:spLocks noGrp="1"/>
          </p:cNvSpPr>
          <p:nvPr>
            <p:ph type="pic" idx="14"/>
          </p:nvPr>
        </p:nvSpPr>
        <p:spPr>
          <a:xfrm>
            <a:off x="6848925" y="150583"/>
            <a:ext cx="5200201" cy="3411769"/>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0" name="Text Placeholder 2">
            <a:extLst>
              <a:ext uri="{FF2B5EF4-FFF2-40B4-BE49-F238E27FC236}">
                <a16:creationId xmlns:a16="http://schemas.microsoft.com/office/drawing/2014/main" id="{52D27C7D-F2B9-8F43-8A9D-7FB590B10F56}"/>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itle Placeholder 1">
            <a:extLst>
              <a:ext uri="{FF2B5EF4-FFF2-40B4-BE49-F238E27FC236}">
                <a16:creationId xmlns:a16="http://schemas.microsoft.com/office/drawing/2014/main" id="{486FD241-EACA-E94A-BED0-4225E29BA7F8}"/>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5602300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PictureLeft with Text">
    <p:spTree>
      <p:nvGrpSpPr>
        <p:cNvPr id="1" name=""/>
        <p:cNvGrpSpPr/>
        <p:nvPr/>
      </p:nvGrpSpPr>
      <p:grpSpPr>
        <a:xfrm>
          <a:off x="0" y="0"/>
          <a:ext cx="0" cy="0"/>
          <a:chOff x="0" y="0"/>
          <a:chExt cx="0" cy="0"/>
        </a:xfrm>
      </p:grpSpPr>
      <p:sp>
        <p:nvSpPr>
          <p:cNvPr id="25" name="Text Placeholder 2">
            <a:extLst>
              <a:ext uri="{FF2B5EF4-FFF2-40B4-BE49-F238E27FC236}">
                <a16:creationId xmlns:a16="http://schemas.microsoft.com/office/drawing/2014/main" id="{DA79FB5E-8D60-F34A-BDAC-7D2C449BB5B5}"/>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1" name="Slide Number Placeholder 4">
            <a:extLst>
              <a:ext uri="{FF2B5EF4-FFF2-40B4-BE49-F238E27FC236}">
                <a16:creationId xmlns:a16="http://schemas.microsoft.com/office/drawing/2014/main" id="{54992B99-9973-4F4A-A703-2D8443A08E0E}"/>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2" name="Picture Placeholder 2">
            <a:extLst>
              <a:ext uri="{FF2B5EF4-FFF2-40B4-BE49-F238E27FC236}">
                <a16:creationId xmlns:a16="http://schemas.microsoft.com/office/drawing/2014/main" id="{AC298B6B-BF39-3843-8902-AF9A00E8C91D}"/>
              </a:ext>
            </a:extLst>
          </p:cNvPr>
          <p:cNvSpPr>
            <a:spLocks noGrp="1"/>
          </p:cNvSpPr>
          <p:nvPr>
            <p:ph type="pic" idx="1"/>
          </p:nvPr>
        </p:nvSpPr>
        <p:spPr>
          <a:xfrm>
            <a:off x="237394" y="237393"/>
            <a:ext cx="2461847" cy="2779543"/>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D100450A-C4B4-C445-AD3C-2E402A21C265}"/>
              </a:ext>
            </a:extLst>
          </p:cNvPr>
          <p:cNvSpPr>
            <a:spLocks noGrp="1"/>
          </p:cNvSpPr>
          <p:nvPr>
            <p:ph type="pic" idx="13"/>
          </p:nvPr>
        </p:nvSpPr>
        <p:spPr>
          <a:xfrm>
            <a:off x="2927839" y="237391"/>
            <a:ext cx="2385061" cy="2779544"/>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Picture Placeholder 2">
            <a:extLst>
              <a:ext uri="{FF2B5EF4-FFF2-40B4-BE49-F238E27FC236}">
                <a16:creationId xmlns:a16="http://schemas.microsoft.com/office/drawing/2014/main" id="{BF57ABBD-43FE-3444-A52E-AEE5B2C4D5BA}"/>
              </a:ext>
            </a:extLst>
          </p:cNvPr>
          <p:cNvSpPr>
            <a:spLocks noGrp="1"/>
          </p:cNvSpPr>
          <p:nvPr>
            <p:ph type="pic" idx="14"/>
          </p:nvPr>
        </p:nvSpPr>
        <p:spPr>
          <a:xfrm>
            <a:off x="237393" y="3235570"/>
            <a:ext cx="5075508" cy="3385041"/>
          </a:xfrm>
          <a:solidFill>
            <a:schemeClr val="bg1">
              <a:lumMod val="95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itle Placeholder 1">
            <a:extLst>
              <a:ext uri="{FF2B5EF4-FFF2-40B4-BE49-F238E27FC236}">
                <a16:creationId xmlns:a16="http://schemas.microsoft.com/office/drawing/2014/main" id="{C8765529-376F-D74F-B0E8-FAF8CDCBBC7F}"/>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9" name="Rectangle 8">
            <a:extLst>
              <a:ext uri="{FF2B5EF4-FFF2-40B4-BE49-F238E27FC236}">
                <a16:creationId xmlns:a16="http://schemas.microsoft.com/office/drawing/2014/main" id="{FD378A8D-9A34-FB4D-A95C-22FDADEBF2DA}"/>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41579142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PictureLeft with Text 2">
    <p:spTree>
      <p:nvGrpSpPr>
        <p:cNvPr id="1" name=""/>
        <p:cNvGrpSpPr/>
        <p:nvPr/>
      </p:nvGrpSpPr>
      <p:grpSpPr>
        <a:xfrm>
          <a:off x="0" y="0"/>
          <a:ext cx="0" cy="0"/>
          <a:chOff x="0" y="0"/>
          <a:chExt cx="0" cy="0"/>
        </a:xfrm>
      </p:grpSpPr>
      <p:sp>
        <p:nvSpPr>
          <p:cNvPr id="17" name="Date Placeholder 4">
            <a:extLst>
              <a:ext uri="{FF2B5EF4-FFF2-40B4-BE49-F238E27FC236}">
                <a16:creationId xmlns:a16="http://schemas.microsoft.com/office/drawing/2014/main" id="{FC1475E7-C14F-E446-8414-83DF64418F5B}"/>
              </a:ext>
            </a:extLst>
          </p:cNvPr>
          <p:cNvSpPr>
            <a:spLocks noGrp="1"/>
          </p:cNvSpPr>
          <p:nvPr>
            <p:ph type="dt" sz="half" idx="10"/>
          </p:nvPr>
        </p:nvSpPr>
        <p:spPr>
          <a:xfrm>
            <a:off x="5677989" y="6356352"/>
            <a:ext cx="2743200" cy="365125"/>
          </a:xfrm>
        </p:spPr>
        <p:txBody>
          <a:bodyPr/>
          <a:lstStyle/>
          <a:p>
            <a:fld id="{2FCAF34E-9A6B-4D28-A7B9-972D816465A9}" type="datetimeFigureOut">
              <a:rPr lang="en-US" smtClean="0"/>
              <a:t>11/12/2023</a:t>
            </a:fld>
            <a:endParaRPr lang="en-US" dirty="0"/>
          </a:p>
        </p:txBody>
      </p:sp>
      <p:sp>
        <p:nvSpPr>
          <p:cNvPr id="20" name="Slide Number Placeholder 4">
            <a:extLst>
              <a:ext uri="{FF2B5EF4-FFF2-40B4-BE49-F238E27FC236}">
                <a16:creationId xmlns:a16="http://schemas.microsoft.com/office/drawing/2014/main" id="{765ABCE9-2F11-F34E-B0DB-AA9F09637B5A}"/>
              </a:ext>
            </a:extLst>
          </p:cNvPr>
          <p:cNvSpPr>
            <a:spLocks noGrp="1"/>
          </p:cNvSpPr>
          <p:nvPr>
            <p:ph type="sldNum" sz="quarter" idx="12"/>
          </p:nvPr>
        </p:nvSpPr>
        <p:spPr>
          <a:xfrm>
            <a:off x="8610600" y="6356352"/>
            <a:ext cx="2743200" cy="365125"/>
          </a:xfrm>
        </p:spPr>
        <p:txBody>
          <a:bodyPr/>
          <a:lstStyle/>
          <a:p>
            <a:fld id="{B65AB6C3-3666-4A99-912F-5AB9870711E1}" type="slidenum">
              <a:rPr lang="en-US" smtClean="0"/>
              <a:t>‹#›</a:t>
            </a:fld>
            <a:endParaRPr lang="en-US" dirty="0"/>
          </a:p>
        </p:txBody>
      </p:sp>
      <p:sp>
        <p:nvSpPr>
          <p:cNvPr id="21" name="Picture Placeholder 2">
            <a:extLst>
              <a:ext uri="{FF2B5EF4-FFF2-40B4-BE49-F238E27FC236}">
                <a16:creationId xmlns:a16="http://schemas.microsoft.com/office/drawing/2014/main" id="{836FE405-E176-BB45-9B4B-1F865C9F76E4}"/>
              </a:ext>
            </a:extLst>
          </p:cNvPr>
          <p:cNvSpPr>
            <a:spLocks noGrp="1"/>
          </p:cNvSpPr>
          <p:nvPr>
            <p:ph type="pic" idx="1"/>
          </p:nvPr>
        </p:nvSpPr>
        <p:spPr>
          <a:xfrm>
            <a:off x="180975" y="3807937"/>
            <a:ext cx="2753145" cy="282146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2" name="Picture Placeholder 2">
            <a:extLst>
              <a:ext uri="{FF2B5EF4-FFF2-40B4-BE49-F238E27FC236}">
                <a16:creationId xmlns:a16="http://schemas.microsoft.com/office/drawing/2014/main" id="{96633653-4F6F-5241-9C3E-088CD2932487}"/>
              </a:ext>
            </a:extLst>
          </p:cNvPr>
          <p:cNvSpPr>
            <a:spLocks noGrp="1"/>
          </p:cNvSpPr>
          <p:nvPr>
            <p:ph type="pic" idx="13"/>
          </p:nvPr>
        </p:nvSpPr>
        <p:spPr>
          <a:xfrm>
            <a:off x="2935431" y="3814573"/>
            <a:ext cx="2377469" cy="2814828"/>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3" name="Picture Placeholder 2">
            <a:extLst>
              <a:ext uri="{FF2B5EF4-FFF2-40B4-BE49-F238E27FC236}">
                <a16:creationId xmlns:a16="http://schemas.microsoft.com/office/drawing/2014/main" id="{07E68BAB-DEDD-C848-9DE4-0062DD19E028}"/>
              </a:ext>
            </a:extLst>
          </p:cNvPr>
          <p:cNvSpPr>
            <a:spLocks noGrp="1"/>
          </p:cNvSpPr>
          <p:nvPr>
            <p:ph type="pic" idx="14"/>
          </p:nvPr>
        </p:nvSpPr>
        <p:spPr>
          <a:xfrm>
            <a:off x="180975" y="228602"/>
            <a:ext cx="5131925" cy="3574795"/>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4" name="Text Placeholder 2">
            <a:extLst>
              <a:ext uri="{FF2B5EF4-FFF2-40B4-BE49-F238E27FC236}">
                <a16:creationId xmlns:a16="http://schemas.microsoft.com/office/drawing/2014/main" id="{BAC95668-9F03-824A-9DD6-E490F6522A84}"/>
              </a:ext>
            </a:extLst>
          </p:cNvPr>
          <p:cNvSpPr>
            <a:spLocks noGrp="1"/>
          </p:cNvSpPr>
          <p:nvPr>
            <p:ph idx="16"/>
          </p:nvPr>
        </p:nvSpPr>
        <p:spPr>
          <a:xfrm>
            <a:off x="5677989"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1">
            <a:extLst>
              <a:ext uri="{FF2B5EF4-FFF2-40B4-BE49-F238E27FC236}">
                <a16:creationId xmlns:a16="http://schemas.microsoft.com/office/drawing/2014/main" id="{81FD3FA0-56F1-A142-9AD7-B40B89BCC5D4}"/>
              </a:ext>
            </a:extLst>
          </p:cNvPr>
          <p:cNvSpPr>
            <a:spLocks noGrp="1"/>
          </p:cNvSpPr>
          <p:nvPr>
            <p:ph type="title"/>
          </p:nvPr>
        </p:nvSpPr>
        <p:spPr>
          <a:xfrm>
            <a:off x="5677989"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0" name="Rectangle 9">
            <a:extLst>
              <a:ext uri="{FF2B5EF4-FFF2-40B4-BE49-F238E27FC236}">
                <a16:creationId xmlns:a16="http://schemas.microsoft.com/office/drawing/2014/main" id="{9283562B-E6B3-4F45-B377-5EB770C60F95}"/>
              </a:ext>
            </a:extLst>
          </p:cNvPr>
          <p:cNvSpPr/>
          <p:nvPr userDrawn="1"/>
        </p:nvSpPr>
        <p:spPr>
          <a:xfrm>
            <a:off x="8636001" y="6233888"/>
            <a:ext cx="2830287"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0023475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481104" y="3285682"/>
            <a:ext cx="2520397" cy="335324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3285682"/>
            <a:ext cx="2592691" cy="3353244"/>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4564" y="219075"/>
            <a:ext cx="2592691" cy="3066606"/>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7" name="Slide Number Placeholder 6"/>
          <p:cNvSpPr>
            <a:spLocks noGrp="1"/>
          </p:cNvSpPr>
          <p:nvPr>
            <p:ph type="sldNum" sz="quarter" idx="12"/>
          </p:nvPr>
        </p:nvSpPr>
        <p:spPr>
          <a:xfrm>
            <a:off x="3770811" y="6356352"/>
            <a:ext cx="2743200" cy="365125"/>
          </a:xfrm>
        </p:spPr>
        <p:txBody>
          <a:bodyPr/>
          <a:lstStyle/>
          <a:p>
            <a:fld id="{B65AB6C3-3666-4A99-912F-5AB9870711E1}" type="slidenum">
              <a:rPr lang="en-US" smtClean="0"/>
              <a:t>‹#›</a:t>
            </a:fld>
            <a:endParaRPr lang="en-US" dirty="0"/>
          </a:p>
        </p:txBody>
      </p:sp>
      <p:sp>
        <p:nvSpPr>
          <p:cNvPr id="26" name="Picture Placeholder 2">
            <a:extLst>
              <a:ext uri="{FF2B5EF4-FFF2-40B4-BE49-F238E27FC236}">
                <a16:creationId xmlns:a16="http://schemas.microsoft.com/office/drawing/2014/main" id="{8FA893B7-81D2-9A4B-B847-562AF6A61997}"/>
              </a:ext>
            </a:extLst>
          </p:cNvPr>
          <p:cNvSpPr>
            <a:spLocks noGrp="1"/>
          </p:cNvSpPr>
          <p:nvPr>
            <p:ph type="pic" idx="16"/>
          </p:nvPr>
        </p:nvSpPr>
        <p:spPr>
          <a:xfrm>
            <a:off x="9480605" y="219075"/>
            <a:ext cx="2520897" cy="3066607"/>
          </a:xfrm>
          <a:solidFill>
            <a:schemeClr val="accent3">
              <a:lumMod val="20000"/>
              <a:lumOff val="80000"/>
            </a:schemeClr>
          </a:solidFill>
          <a:ln w="50800">
            <a:solidFill>
              <a:schemeClr val="bg1"/>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27" name="Text Placeholder 2">
            <a:extLst>
              <a:ext uri="{FF2B5EF4-FFF2-40B4-BE49-F238E27FC236}">
                <a16:creationId xmlns:a16="http://schemas.microsoft.com/office/drawing/2014/main" id="{4B63FE48-61DA-6245-8958-8284086BB561}"/>
              </a:ext>
            </a:extLst>
          </p:cNvPr>
          <p:cNvSpPr>
            <a:spLocks noGrp="1"/>
          </p:cNvSpPr>
          <p:nvPr>
            <p:ph idx="15"/>
          </p:nvPr>
        </p:nvSpPr>
        <p:spPr>
          <a:xfrm>
            <a:off x="838201"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itle Placeholder 1">
            <a:extLst>
              <a:ext uri="{FF2B5EF4-FFF2-40B4-BE49-F238E27FC236}">
                <a16:creationId xmlns:a16="http://schemas.microsoft.com/office/drawing/2014/main" id="{6472E66B-5FF6-7F47-995B-C928AB6A1CA0}"/>
              </a:ext>
            </a:extLst>
          </p:cNvPr>
          <p:cNvSpPr>
            <a:spLocks noGrp="1"/>
          </p:cNvSpPr>
          <p:nvPr>
            <p:ph type="title"/>
          </p:nvPr>
        </p:nvSpPr>
        <p:spPr>
          <a:xfrm>
            <a:off x="838201" y="681039"/>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795093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35497"/>
            <a:ext cx="10515600" cy="1090129"/>
          </a:xfrm>
        </p:spPr>
        <p:txBody>
          <a:bodyPr anchor="t" anchorCtr="0"/>
          <a:lstStyle/>
          <a:p>
            <a:r>
              <a:rPr lang="en-US"/>
              <a:t>Click to edit Master title style</a:t>
            </a:r>
            <a:endParaRPr lang="en-US" dirty="0"/>
          </a:p>
        </p:txBody>
      </p:sp>
      <p:sp>
        <p:nvSpPr>
          <p:cNvPr id="3" name="Content Placeholder 2"/>
          <p:cNvSpPr>
            <a:spLocks noGrp="1"/>
          </p:cNvSpPr>
          <p:nvPr>
            <p:ph idx="1"/>
          </p:nvPr>
        </p:nvSpPr>
        <p:spPr/>
        <p:txBody>
          <a:bodyPr/>
          <a:lstStyle>
            <a:lvl1pPr>
              <a:defRPr sz="1950" baseline="0"/>
            </a:lvl1pPr>
            <a:lvl2pPr>
              <a:defRPr sz="1650" baseline="0"/>
            </a:lvl2pPr>
            <a:lvl3pPr>
              <a:defRPr sz="1350" baseline="0"/>
            </a:lvl3pPr>
            <a:lvl4pPr>
              <a:defRPr sz="1200" baseline="0"/>
            </a:lvl4pPr>
            <a:lvl5pPr>
              <a:defRPr sz="12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1322878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67" y="-50756"/>
            <a:ext cx="12282233" cy="69087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pic>
        <p:nvPicPr>
          <p:cNvPr id="10" name="Picture 9">
            <a:extLst>
              <a:ext uri="{FF2B5EF4-FFF2-40B4-BE49-F238E27FC236}">
                <a16:creationId xmlns:a16="http://schemas.microsoft.com/office/drawing/2014/main" id="{AF183E1F-7B6F-1646-B58A-05E4D8F058A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16992" y="6281355"/>
            <a:ext cx="2836808" cy="393426"/>
          </a:xfrm>
          <a:prstGeom prst="rect">
            <a:avLst/>
          </a:prstGeom>
        </p:spPr>
      </p:pic>
    </p:spTree>
    <p:extLst>
      <p:ext uri="{BB962C8B-B14F-4D97-AF65-F5344CB8AC3E}">
        <p14:creationId xmlns:p14="http://schemas.microsoft.com/office/powerpoint/2010/main" val="3115196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5117" y="-50755"/>
            <a:ext cx="12282232" cy="6553156"/>
          </a:xfrm>
          <a:prstGeom prst="rect">
            <a:avLst/>
          </a:prstGeom>
        </p:spPr>
      </p:pic>
      <p:sp>
        <p:nvSpPr>
          <p:cNvPr id="2" name="Title 1"/>
          <p:cNvSpPr>
            <a:spLocks noGrp="1"/>
          </p:cNvSpPr>
          <p:nvPr>
            <p:ph type="title"/>
          </p:nvPr>
        </p:nvSpPr>
        <p:spPr>
          <a:xfrm>
            <a:off x="831851" y="1396414"/>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49" y="4249151"/>
            <a:ext cx="10515600" cy="1500187"/>
          </a:xfrm>
        </p:spPr>
        <p:txBody>
          <a:bodyPr/>
          <a:lstStyle>
            <a:lvl1pPr marL="0" indent="0">
              <a:buNone/>
              <a:defRPr sz="1800">
                <a:solidFill>
                  <a:schemeClr val="tx1">
                    <a:lumMod val="50000"/>
                    <a:lumOff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443844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220700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17896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9"/>
            <a:ext cx="10515600" cy="889855"/>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045150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0"/>
            <a:ext cx="12191992" cy="1598278"/>
          </a:xfrm>
          <a:prstGeom prst="rect">
            <a:avLst/>
          </a:prstGeom>
        </p:spPr>
      </p:pic>
      <p:sp>
        <p:nvSpPr>
          <p:cNvPr id="2" name="Title 1"/>
          <p:cNvSpPr>
            <a:spLocks noGrp="1"/>
          </p:cNvSpPr>
          <p:nvPr>
            <p:ph type="title"/>
          </p:nvPr>
        </p:nvSpPr>
        <p:spPr>
          <a:xfrm>
            <a:off x="684735" y="136359"/>
            <a:ext cx="10515600" cy="1325563"/>
          </a:xfrm>
          <a:noFill/>
        </p:spPr>
        <p:txBody>
          <a:bodyPr>
            <a:normAutofit/>
          </a:bodyPr>
          <a:lstStyle>
            <a:lvl1pPr>
              <a:defRPr sz="315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11/12/2023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08806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FCAF34E-9A6B-4D28-A7B9-972D816465A9}" type="datetimeFigureOut">
              <a:rPr lang="en-US" smtClean="0"/>
              <a:t>11/12/2023</a:t>
            </a:fld>
            <a:endParaRPr lang="en-US"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5AB6C3-3666-4A99-912F-5AB9870711E1}" type="slidenum">
              <a:rPr lang="en-US" smtClean="0"/>
              <a:t>‹#›</a:t>
            </a:fld>
            <a:endParaRPr lang="en-US" dirty="0"/>
          </a:p>
        </p:txBody>
      </p:sp>
      <p:pic>
        <p:nvPicPr>
          <p:cNvPr id="8" name="Picture 7">
            <a:extLst>
              <a:ext uri="{FF2B5EF4-FFF2-40B4-BE49-F238E27FC236}">
                <a16:creationId xmlns:a16="http://schemas.microsoft.com/office/drawing/2014/main" id="{F90C1895-5776-6841-8BF3-522F008E38F1}"/>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8721057" y="6311900"/>
            <a:ext cx="2632745" cy="365126"/>
          </a:xfrm>
          <a:prstGeom prst="rect">
            <a:avLst/>
          </a:prstGeom>
        </p:spPr>
      </p:pic>
    </p:spTree>
    <p:extLst>
      <p:ext uri="{BB962C8B-B14F-4D97-AF65-F5344CB8AC3E}">
        <p14:creationId xmlns:p14="http://schemas.microsoft.com/office/powerpoint/2010/main" val="23294434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Lst>
  <p:txStyles>
    <p:titleStyle>
      <a:lvl1pPr algn="l" defTabSz="685800" rtl="0" eaLnBrk="1" latinLnBrk="0" hangingPunct="1">
        <a:lnSpc>
          <a:spcPct val="90000"/>
        </a:lnSpc>
        <a:spcBef>
          <a:spcPct val="0"/>
        </a:spcBef>
        <a:buNone/>
        <a:defRPr sz="2775" b="1" i="0" kern="1200" baseline="0">
          <a:solidFill>
            <a:srgbClr val="005A9E"/>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r>
              <a:rPr lang="en-US" sz="4000" dirty="0">
                <a:solidFill>
                  <a:schemeClr val="accent5">
                    <a:lumMod val="50000"/>
                  </a:schemeClr>
                </a:solidFill>
              </a:rPr>
              <a:t>Accounts Payable Process</a:t>
            </a:r>
            <a:endParaRPr lang="en-US" sz="4000" b="1" dirty="0">
              <a:solidFill>
                <a:schemeClr val="accent5">
                  <a:lumMod val="50000"/>
                </a:schemeClr>
              </a:solidFill>
            </a:endParaRPr>
          </a:p>
        </p:txBody>
      </p:sp>
      <p:sp>
        <p:nvSpPr>
          <p:cNvPr id="3" name="Subtitle 2"/>
          <p:cNvSpPr>
            <a:spLocks noGrp="1"/>
          </p:cNvSpPr>
          <p:nvPr>
            <p:ph type="subTitle" idx="1"/>
          </p:nvPr>
        </p:nvSpPr>
        <p:spPr>
          <a:xfrm>
            <a:off x="809478" y="1567650"/>
            <a:ext cx="10336695" cy="3592179"/>
          </a:xfrm>
        </p:spPr>
        <p:txBody>
          <a:bodyPr>
            <a:normAutofit fontScale="77500" lnSpcReduction="20000"/>
          </a:bodyPr>
          <a:lstStyle/>
          <a:p>
            <a:pPr algn="l"/>
            <a:r>
              <a:rPr lang="en-US" dirty="0">
                <a:solidFill>
                  <a:schemeClr val="tx1"/>
                </a:solidFill>
              </a:rPr>
              <a:t>Invoices will be processed by BOC or SWPR</a:t>
            </a:r>
          </a:p>
          <a:p>
            <a:pPr algn="l"/>
            <a:r>
              <a:rPr lang="en-US" dirty="0">
                <a:solidFill>
                  <a:schemeClr val="tx1"/>
                </a:solidFill>
              </a:rPr>
              <a:t>Only specific staff within each unit will have the ability to process invoices</a:t>
            </a:r>
          </a:p>
          <a:p>
            <a:pPr algn="l"/>
            <a:r>
              <a:rPr lang="en-US" dirty="0">
                <a:solidFill>
                  <a:schemeClr val="tx1"/>
                </a:solidFill>
              </a:rPr>
              <a:t>Invoices will be paid against the PO and the account that is on the PO.  If an account needs to be edited the requisition will need to be amended first.  It will have to go through the approval process and then the PO will be updated.</a:t>
            </a:r>
          </a:p>
          <a:p>
            <a:pPr algn="l"/>
            <a:endParaRPr lang="en-US" dirty="0">
              <a:solidFill>
                <a:schemeClr val="tx1"/>
              </a:solidFill>
            </a:endParaRPr>
          </a:p>
          <a:p>
            <a:pPr algn="l"/>
            <a:r>
              <a:rPr lang="en-US" dirty="0">
                <a:solidFill>
                  <a:schemeClr val="tx1"/>
                </a:solidFill>
              </a:rPr>
              <a:t>Purchase Order invoices do not require departmental approval (PPM Project or Charge Account approver) </a:t>
            </a:r>
            <a:r>
              <a:rPr lang="en-US" b="1" dirty="0">
                <a:solidFill>
                  <a:schemeClr val="tx1"/>
                </a:solidFill>
              </a:rPr>
              <a:t>unless</a:t>
            </a:r>
            <a:r>
              <a:rPr lang="en-US" dirty="0">
                <a:solidFill>
                  <a:schemeClr val="tx1"/>
                </a:solidFill>
              </a:rPr>
              <a:t>:  </a:t>
            </a:r>
          </a:p>
          <a:p>
            <a:pPr algn="l"/>
            <a:r>
              <a:rPr lang="en-US" dirty="0">
                <a:solidFill>
                  <a:schemeClr val="tx1"/>
                </a:solidFill>
                <a:effectLst/>
              </a:rPr>
              <a:t>	the total being invoiced is $10,000 or higher </a:t>
            </a:r>
          </a:p>
          <a:p>
            <a:pPr algn="l"/>
            <a:r>
              <a:rPr lang="en-US" dirty="0">
                <a:solidFill>
                  <a:schemeClr val="tx1"/>
                </a:solidFill>
                <a:effectLst/>
              </a:rPr>
              <a:t>	an added freight/shipping line is $100 or higher </a:t>
            </a:r>
          </a:p>
          <a:p>
            <a:pPr algn="l"/>
            <a:r>
              <a:rPr lang="en-US" dirty="0">
                <a:solidFill>
                  <a:schemeClr val="tx1"/>
                </a:solidFill>
                <a:effectLst/>
              </a:rPr>
              <a:t>	the Requisition initiator opted into Fiscal Approver review and approval in the Billing Lines section of the 	associated Requisition </a:t>
            </a:r>
          </a:p>
          <a:p>
            <a:pPr algn="l"/>
            <a:r>
              <a:rPr lang="en-US" dirty="0">
                <a:solidFill>
                  <a:schemeClr val="tx1"/>
                </a:solidFill>
                <a:effectLst/>
              </a:rPr>
              <a:t>	it is a subaward invoice (using a subaward purchasing category); in addition, each subaward invoice also routes 	to the </a:t>
            </a:r>
            <a:r>
              <a:rPr lang="en-US" b="1" dirty="0">
                <a:solidFill>
                  <a:schemeClr val="tx1"/>
                </a:solidFill>
                <a:effectLst/>
              </a:rPr>
              <a:t>Principal Investigator</a:t>
            </a:r>
            <a:r>
              <a:rPr lang="en-US" dirty="0">
                <a:solidFill>
                  <a:schemeClr val="tx1"/>
                </a:solidFill>
                <a:effectLst/>
              </a:rPr>
              <a:t> (PI) assigned to the award who is required to approve the invoice (approval can be 	done via email). </a:t>
            </a:r>
          </a:p>
          <a:p>
            <a:pPr algn="l"/>
            <a:endParaRPr lang="en-US" dirty="0">
              <a:solidFill>
                <a:schemeClr val="tx1"/>
              </a:solidFill>
            </a:endParaRPr>
          </a:p>
          <a:p>
            <a:pPr algn="l"/>
            <a:r>
              <a:rPr lang="en-US" dirty="0">
                <a:solidFill>
                  <a:schemeClr val="tx1"/>
                </a:solidFill>
              </a:rPr>
              <a:t> </a:t>
            </a:r>
          </a:p>
          <a:p>
            <a:pPr marL="342900" indent="-342900" algn="l">
              <a:buFont typeface="Arial" panose="020B0604020202020204" pitchFamily="34" charset="0"/>
              <a:buChar char="•"/>
            </a:pPr>
            <a:endParaRPr lang="en-US" dirty="0"/>
          </a:p>
          <a:p>
            <a:endParaRPr lang="en-US" dirty="0"/>
          </a:p>
          <a:p>
            <a:endParaRPr lang="en-US" dirty="0"/>
          </a:p>
        </p:txBody>
      </p:sp>
      <p:sp>
        <p:nvSpPr>
          <p:cNvPr id="4" name="U-Turn Arrow 6">
            <a:hlinkClick r:id="" action="ppaction://noaction"/>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323165"/>
            <a:ext cx="2648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22278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518" y="720015"/>
            <a:ext cx="11144598" cy="727786"/>
          </a:xfrm>
        </p:spPr>
        <p:txBody>
          <a:bodyPr>
            <a:noAutofit/>
          </a:bodyPr>
          <a:lstStyle/>
          <a:p>
            <a:br>
              <a:rPr lang="en-US" sz="4000" b="1" dirty="0">
                <a:solidFill>
                  <a:schemeClr val="accent5">
                    <a:lumMod val="50000"/>
                  </a:schemeClr>
                </a:solidFill>
              </a:rPr>
            </a:br>
            <a:br>
              <a:rPr lang="en-US" sz="4000" b="1" dirty="0">
                <a:solidFill>
                  <a:schemeClr val="accent5">
                    <a:lumMod val="50000"/>
                  </a:schemeClr>
                </a:solidFill>
              </a:rPr>
            </a:br>
            <a:r>
              <a:rPr lang="en-US" sz="4000" dirty="0">
                <a:solidFill>
                  <a:schemeClr val="accent5">
                    <a:lumMod val="50000"/>
                  </a:schemeClr>
                </a:solidFill>
              </a:rPr>
              <a:t>Accounts Payable Process</a:t>
            </a:r>
            <a:endParaRPr lang="en-US" sz="4000" b="1" dirty="0">
              <a:solidFill>
                <a:schemeClr val="accent5">
                  <a:lumMod val="50000"/>
                </a:schemeClr>
              </a:solidFill>
            </a:endParaRPr>
          </a:p>
        </p:txBody>
      </p:sp>
      <p:sp>
        <p:nvSpPr>
          <p:cNvPr id="3" name="Subtitle 2"/>
          <p:cNvSpPr>
            <a:spLocks noGrp="1"/>
          </p:cNvSpPr>
          <p:nvPr>
            <p:ph type="subTitle" idx="1"/>
          </p:nvPr>
        </p:nvSpPr>
        <p:spPr>
          <a:xfrm>
            <a:off x="809478" y="1567650"/>
            <a:ext cx="10336695" cy="3592179"/>
          </a:xfrm>
        </p:spPr>
        <p:txBody>
          <a:bodyPr>
            <a:normAutofit/>
          </a:bodyPr>
          <a:lstStyle/>
          <a:p>
            <a:pPr algn="l"/>
            <a:endParaRPr lang="en-US" dirty="0">
              <a:solidFill>
                <a:schemeClr val="tx1"/>
              </a:solidFill>
            </a:endParaRPr>
          </a:p>
          <a:p>
            <a:pPr algn="l"/>
            <a:r>
              <a:rPr lang="en-US" dirty="0">
                <a:solidFill>
                  <a:schemeClr val="tx1"/>
                </a:solidFill>
              </a:rPr>
              <a:t> </a:t>
            </a:r>
          </a:p>
          <a:p>
            <a:pPr marL="0" marR="0" lvl="0" indent="0" algn="l" defTabSz="914400" rtl="0" eaLnBrk="0" fontAlgn="base" latinLnBrk="0" hangingPunct="0">
              <a:lnSpc>
                <a:spcPct val="100000"/>
              </a:lnSpc>
              <a:spcBef>
                <a:spcPct val="0"/>
              </a:spcBef>
              <a:spcAft>
                <a:spcPct val="0"/>
              </a:spcAft>
              <a:buClrTx/>
              <a:buSzTx/>
              <a:tabLst/>
            </a:pPr>
            <a:r>
              <a:rPr kumimoji="0" lang="en-US" altLang="en-US" sz="1800" b="0" i="0" u="none" strike="noStrike" cap="none" normalizeH="0" baseline="0" dirty="0">
                <a:ln>
                  <a:noFill/>
                </a:ln>
                <a:solidFill>
                  <a:schemeClr val="tx1"/>
                </a:solidFill>
                <a:effectLst/>
                <a:latin typeface="Arial" panose="020B0604020202020204" pitchFamily="34" charset="0"/>
              </a:rPr>
              <a:t>Payments are issued to the supplier based on the payment terms for that supplier. </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Obligations (encumbrances) created at the time of Purchase Order approval are released as payments are issued on invoices.  </a:t>
            </a:r>
          </a:p>
          <a:p>
            <a:pPr algn="l"/>
            <a:endParaRPr lang="en-US" dirty="0"/>
          </a:p>
          <a:p>
            <a:pPr algn="l"/>
            <a:r>
              <a:rPr lang="en-US" dirty="0">
                <a:solidFill>
                  <a:schemeClr val="tx1"/>
                </a:solidFill>
              </a:rPr>
              <a:t>**Non-PO invoices (currently we </a:t>
            </a:r>
            <a:r>
              <a:rPr lang="en-US">
                <a:solidFill>
                  <a:schemeClr val="tx1"/>
                </a:solidFill>
              </a:rPr>
              <a:t>call these DVs) </a:t>
            </a:r>
            <a:r>
              <a:rPr lang="en-US" dirty="0">
                <a:solidFill>
                  <a:schemeClr val="tx1"/>
                </a:solidFill>
              </a:rPr>
              <a:t>always route to the department fiscal officer for approval.</a:t>
            </a:r>
          </a:p>
        </p:txBody>
      </p:sp>
      <p:sp>
        <p:nvSpPr>
          <p:cNvPr id="4" name="U-Turn Arrow 6">
            <a:hlinkClick r:id="" action="ppaction://noaction"/>
            <a:extLst>
              <a:ext uri="{FF2B5EF4-FFF2-40B4-BE49-F238E27FC236}">
                <a16:creationId xmlns:a16="http://schemas.microsoft.com/office/drawing/2014/main" id="{1B46EA75-D2A4-42F4-BDC6-2EF3FD2E7B09}"/>
              </a:ext>
            </a:extLst>
          </p:cNvPr>
          <p:cNvSpPr/>
          <p:nvPr/>
        </p:nvSpPr>
        <p:spPr>
          <a:xfrm>
            <a:off x="11774311" y="6276622"/>
            <a:ext cx="331972" cy="332148"/>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2">
            <a:extLst>
              <a:ext uri="{FF2B5EF4-FFF2-40B4-BE49-F238E27FC236}">
                <a16:creationId xmlns:a16="http://schemas.microsoft.com/office/drawing/2014/main" id="{BAFEB3C5-9CF9-4DB9-64EC-FE0099D0D884}"/>
              </a:ext>
            </a:extLst>
          </p:cNvPr>
          <p:cNvSpPr>
            <a:spLocks noChangeArrowheads="1"/>
          </p:cNvSpPr>
          <p:nvPr/>
        </p:nvSpPr>
        <p:spPr bwMode="auto">
          <a:xfrm>
            <a:off x="0" y="-600164"/>
            <a:ext cx="26481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Char char="•"/>
              <a:tabLst/>
              <a:defRPr/>
            </a:pPr>
            <a:b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b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5" name="Rectangle 1">
            <a:extLst>
              <a:ext uri="{FF2B5EF4-FFF2-40B4-BE49-F238E27FC236}">
                <a16:creationId xmlns:a16="http://schemas.microsoft.com/office/drawing/2014/main" id="{4D29CB2E-BC63-7320-B88A-1E732FF5329D}"/>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 name="Rectangle 1">
            <a:extLst>
              <a:ext uri="{FF2B5EF4-FFF2-40B4-BE49-F238E27FC236}">
                <a16:creationId xmlns:a16="http://schemas.microsoft.com/office/drawing/2014/main" id="{E6F54E3B-D24C-8DF6-29FC-A5363D89A0F1}"/>
              </a:ext>
            </a:extLst>
          </p:cNvPr>
          <p:cNvSpPr>
            <a:spLocks noChangeArrowheads="1"/>
          </p:cNvSpPr>
          <p:nvPr/>
        </p:nvSpPr>
        <p:spPr bwMode="auto">
          <a:xfrm>
            <a:off x="0" y="-461666"/>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82867004"/>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C ANR PowerPoint template" id="{E3ABC6F1-FE44-E24C-9BA6-BC71FB632616}" vid="{E1EBF3C3-83B3-6446-BF48-EE02E5781D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250</Words>
  <Application>Microsoft Office PowerPoint</Application>
  <PresentationFormat>Widescreen</PresentationFormat>
  <Paragraphs>27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1_Office Theme</vt:lpstr>
      <vt:lpstr>  Accounts Payable Process</vt:lpstr>
      <vt:lpstr>  Accounts Payable Process</vt:lpstr>
    </vt:vector>
  </TitlesOfParts>
  <Company>UC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Accounts Payable Process</dc:title>
  <dc:creator>Tracy Roman</dc:creator>
  <cp:lastModifiedBy>Tracy Roman</cp:lastModifiedBy>
  <cp:revision>1</cp:revision>
  <dcterms:created xsi:type="dcterms:W3CDTF">2023-11-12T15:09:05Z</dcterms:created>
  <dcterms:modified xsi:type="dcterms:W3CDTF">2023-11-12T15:19:14Z</dcterms:modified>
</cp:coreProperties>
</file>