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7" r:id="rId2"/>
    <p:sldId id="291" r:id="rId3"/>
    <p:sldId id="294" r:id="rId4"/>
    <p:sldId id="280" r:id="rId5"/>
    <p:sldId id="295" r:id="rId6"/>
    <p:sldId id="286" r:id="rId7"/>
    <p:sldId id="285" r:id="rId8"/>
    <p:sldId id="296" r:id="rId9"/>
    <p:sldId id="297" r:id="rId10"/>
    <p:sldId id="287" r:id="rId11"/>
    <p:sldId id="292" r:id="rId12"/>
    <p:sldId id="29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ck Mills" initials="NM" lastIdx="5" clrIdx="0">
    <p:extLst>
      <p:ext uri="{19B8F6BF-5375-455C-9EA6-DF929625EA0E}">
        <p15:presenceInfo xmlns:p15="http://schemas.microsoft.com/office/powerpoint/2012/main" userId="ab9f7ca463ddfdc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E2D0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73" autoAdjust="0"/>
    <p:restoredTop sz="96357" autoAdjust="0"/>
  </p:normalViewPr>
  <p:slideViewPr>
    <p:cSldViewPr snapToGrid="0">
      <p:cViewPr varScale="1">
        <p:scale>
          <a:sx n="67" d="100"/>
          <a:sy n="67" d="100"/>
        </p:scale>
        <p:origin x="884" y="44"/>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82" d="100"/>
          <a:sy n="82" d="100"/>
        </p:scale>
        <p:origin x="202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E624AA-E113-48B2-86C0-E5D9C66FFBE7}" type="datetimeFigureOut">
              <a:rPr lang="en-US" smtClean="0"/>
              <a:t>12/5/2023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CC540A-15EB-4B41-A467-2F4CA5C952EC}" type="slidenum">
              <a:rPr lang="en-US" smtClean="0"/>
              <a:t>‹#›</a:t>
            </a:fld>
            <a:endParaRPr lang="en-US"/>
          </a:p>
        </p:txBody>
      </p:sp>
    </p:spTree>
    <p:extLst>
      <p:ext uri="{BB962C8B-B14F-4D97-AF65-F5344CB8AC3E}">
        <p14:creationId xmlns:p14="http://schemas.microsoft.com/office/powerpoint/2010/main" val="3178713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0CC540A-15EB-4B41-A467-2F4CA5C952EC}" type="slidenum">
              <a:rPr lang="en-US" smtClean="0"/>
              <a:t>1</a:t>
            </a:fld>
            <a:endParaRPr lang="en-US"/>
          </a:p>
        </p:txBody>
      </p:sp>
    </p:spTree>
    <p:extLst>
      <p:ext uri="{BB962C8B-B14F-4D97-AF65-F5344CB8AC3E}">
        <p14:creationId xmlns:p14="http://schemas.microsoft.com/office/powerpoint/2010/main" val="3188991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a:xfrm>
            <a:off x="3884613" y="8697739"/>
            <a:ext cx="2971800" cy="458787"/>
          </a:xfrm>
        </p:spPr>
        <p:txBody>
          <a:bodyPr/>
          <a:lstStyle/>
          <a:p>
            <a:fld id="{70CC540A-15EB-4B41-A467-2F4CA5C952EC}" type="slidenum">
              <a:rPr lang="en-US" smtClean="0"/>
              <a:t>4</a:t>
            </a:fld>
            <a:endParaRPr lang="en-US"/>
          </a:p>
        </p:txBody>
      </p:sp>
    </p:spTree>
    <p:extLst>
      <p:ext uri="{BB962C8B-B14F-4D97-AF65-F5344CB8AC3E}">
        <p14:creationId xmlns:p14="http://schemas.microsoft.com/office/powerpoint/2010/main" val="20123165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70CC540A-15EB-4B41-A467-2F4CA5C952EC}" type="slidenum">
              <a:rPr lang="en-US" smtClean="0"/>
              <a:t>5</a:t>
            </a:fld>
            <a:endParaRPr lang="en-US"/>
          </a:p>
        </p:txBody>
      </p:sp>
    </p:spTree>
    <p:extLst>
      <p:ext uri="{BB962C8B-B14F-4D97-AF65-F5344CB8AC3E}">
        <p14:creationId xmlns:p14="http://schemas.microsoft.com/office/powerpoint/2010/main" val="5532502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70CC540A-15EB-4B41-A467-2F4CA5C952EC}" type="slidenum">
              <a:rPr lang="en-US" smtClean="0"/>
              <a:t>6</a:t>
            </a:fld>
            <a:endParaRPr lang="en-US"/>
          </a:p>
        </p:txBody>
      </p:sp>
    </p:spTree>
    <p:extLst>
      <p:ext uri="{BB962C8B-B14F-4D97-AF65-F5344CB8AC3E}">
        <p14:creationId xmlns:p14="http://schemas.microsoft.com/office/powerpoint/2010/main" val="3110576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latin typeface="+mj-lt"/>
              <a:ea typeface="Calibri" panose="020F0502020204030204" pitchFamily="34" charset="0"/>
              <a:cs typeface="Times New Roman" panose="02020603050405020304" pitchFamily="18" charset="0"/>
            </a:endParaRPr>
          </a:p>
          <a:p>
            <a:endParaRPr lang="en-US" dirty="0">
              <a:effectLst/>
              <a:latin typeface="+mj-lt"/>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CC540A-15EB-4B41-A467-2F4CA5C952E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410542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70CC540A-15EB-4B41-A467-2F4CA5C952EC}" type="slidenum">
              <a:rPr lang="en-US" smtClean="0"/>
              <a:t>8</a:t>
            </a:fld>
            <a:endParaRPr lang="en-US"/>
          </a:p>
        </p:txBody>
      </p:sp>
    </p:spTree>
    <p:extLst>
      <p:ext uri="{BB962C8B-B14F-4D97-AF65-F5344CB8AC3E}">
        <p14:creationId xmlns:p14="http://schemas.microsoft.com/office/powerpoint/2010/main" val="31662905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70CC540A-15EB-4B41-A467-2F4CA5C952EC}" type="slidenum">
              <a:rPr lang="en-US" smtClean="0"/>
              <a:t>9</a:t>
            </a:fld>
            <a:endParaRPr lang="en-US"/>
          </a:p>
        </p:txBody>
      </p:sp>
    </p:spTree>
    <p:extLst>
      <p:ext uri="{BB962C8B-B14F-4D97-AF65-F5344CB8AC3E}">
        <p14:creationId xmlns:p14="http://schemas.microsoft.com/office/powerpoint/2010/main" val="9150901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endParaRPr lang="en-US" sz="1800" dirty="0">
              <a:effectLst/>
              <a:latin typeface="Calibri" panose="020F0502020204030204" pitchFamily="34" charset="0"/>
              <a:ea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70CC540A-15EB-4B41-A467-2F4CA5C952EC}" type="slidenum">
              <a:rPr lang="en-US" smtClean="0"/>
              <a:t>10</a:t>
            </a:fld>
            <a:endParaRPr lang="en-US"/>
          </a:p>
        </p:txBody>
      </p:sp>
    </p:spTree>
    <p:extLst>
      <p:ext uri="{BB962C8B-B14F-4D97-AF65-F5344CB8AC3E}">
        <p14:creationId xmlns:p14="http://schemas.microsoft.com/office/powerpoint/2010/main" val="39980744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endParaRPr lang="en-US" sz="1800" dirty="0">
              <a:effectLst/>
              <a:latin typeface="Calibri" panose="020F0502020204030204" pitchFamily="34" charset="0"/>
              <a:ea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70CC540A-15EB-4B41-A467-2F4CA5C952EC}" type="slidenum">
              <a:rPr lang="en-US" smtClean="0"/>
              <a:t>11</a:t>
            </a:fld>
            <a:endParaRPr lang="en-US"/>
          </a:p>
        </p:txBody>
      </p:sp>
    </p:spTree>
    <p:extLst>
      <p:ext uri="{BB962C8B-B14F-4D97-AF65-F5344CB8AC3E}">
        <p14:creationId xmlns:p14="http://schemas.microsoft.com/office/powerpoint/2010/main" val="2541686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FAB63D0-5B0C-45E2-983C-D7ADECAE5025}"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21EA4-F441-4DBA-BC63-9B932B99C44D}" type="slidenum">
              <a:rPr lang="en-US" smtClean="0"/>
              <a:t>‹#›</a:t>
            </a:fld>
            <a:endParaRPr lang="en-US"/>
          </a:p>
        </p:txBody>
      </p:sp>
    </p:spTree>
    <p:extLst>
      <p:ext uri="{BB962C8B-B14F-4D97-AF65-F5344CB8AC3E}">
        <p14:creationId xmlns:p14="http://schemas.microsoft.com/office/powerpoint/2010/main" val="1890800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AB63D0-5B0C-45E2-983C-D7ADECAE5025}"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21EA4-F441-4DBA-BC63-9B932B99C44D}" type="slidenum">
              <a:rPr lang="en-US" smtClean="0"/>
              <a:t>‹#›</a:t>
            </a:fld>
            <a:endParaRPr lang="en-US"/>
          </a:p>
        </p:txBody>
      </p:sp>
    </p:spTree>
    <p:extLst>
      <p:ext uri="{BB962C8B-B14F-4D97-AF65-F5344CB8AC3E}">
        <p14:creationId xmlns:p14="http://schemas.microsoft.com/office/powerpoint/2010/main" val="3534696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AB63D0-5B0C-45E2-983C-D7ADECAE5025}"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21EA4-F441-4DBA-BC63-9B932B99C44D}" type="slidenum">
              <a:rPr lang="en-US" smtClean="0"/>
              <a:t>‹#›</a:t>
            </a:fld>
            <a:endParaRPr lang="en-US"/>
          </a:p>
        </p:txBody>
      </p:sp>
    </p:spTree>
    <p:extLst>
      <p:ext uri="{BB962C8B-B14F-4D97-AF65-F5344CB8AC3E}">
        <p14:creationId xmlns:p14="http://schemas.microsoft.com/office/powerpoint/2010/main" val="645106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AB63D0-5B0C-45E2-983C-D7ADECAE5025}"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21EA4-F441-4DBA-BC63-9B932B99C44D}" type="slidenum">
              <a:rPr lang="en-US" smtClean="0"/>
              <a:t>‹#›</a:t>
            </a:fld>
            <a:endParaRPr lang="en-US"/>
          </a:p>
        </p:txBody>
      </p:sp>
    </p:spTree>
    <p:extLst>
      <p:ext uri="{BB962C8B-B14F-4D97-AF65-F5344CB8AC3E}">
        <p14:creationId xmlns:p14="http://schemas.microsoft.com/office/powerpoint/2010/main" val="2172976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FAB63D0-5B0C-45E2-983C-D7ADECAE5025}"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21EA4-F441-4DBA-BC63-9B932B99C44D}" type="slidenum">
              <a:rPr lang="en-US" smtClean="0"/>
              <a:t>‹#›</a:t>
            </a:fld>
            <a:endParaRPr lang="en-US"/>
          </a:p>
        </p:txBody>
      </p:sp>
    </p:spTree>
    <p:extLst>
      <p:ext uri="{BB962C8B-B14F-4D97-AF65-F5344CB8AC3E}">
        <p14:creationId xmlns:p14="http://schemas.microsoft.com/office/powerpoint/2010/main" val="3878808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FAB63D0-5B0C-45E2-983C-D7ADECAE5025}" type="datetimeFigureOut">
              <a:rPr lang="en-US" smtClean="0"/>
              <a:t>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121EA4-F441-4DBA-BC63-9B932B99C44D}" type="slidenum">
              <a:rPr lang="en-US" smtClean="0"/>
              <a:t>‹#›</a:t>
            </a:fld>
            <a:endParaRPr lang="en-US"/>
          </a:p>
        </p:txBody>
      </p:sp>
    </p:spTree>
    <p:extLst>
      <p:ext uri="{BB962C8B-B14F-4D97-AF65-F5344CB8AC3E}">
        <p14:creationId xmlns:p14="http://schemas.microsoft.com/office/powerpoint/2010/main" val="3321267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FAB63D0-5B0C-45E2-983C-D7ADECAE5025}" type="datetimeFigureOut">
              <a:rPr lang="en-US" smtClean="0"/>
              <a:t>12/5/2023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121EA4-F441-4DBA-BC63-9B932B99C44D}" type="slidenum">
              <a:rPr lang="en-US" smtClean="0"/>
              <a:t>‹#›</a:t>
            </a:fld>
            <a:endParaRPr lang="en-US"/>
          </a:p>
        </p:txBody>
      </p:sp>
    </p:spTree>
    <p:extLst>
      <p:ext uri="{BB962C8B-B14F-4D97-AF65-F5344CB8AC3E}">
        <p14:creationId xmlns:p14="http://schemas.microsoft.com/office/powerpoint/2010/main" val="3647483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FAB63D0-5B0C-45E2-983C-D7ADECAE5025}" type="datetimeFigureOut">
              <a:rPr lang="en-US" smtClean="0"/>
              <a:t>12/5/2023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121EA4-F441-4DBA-BC63-9B932B99C44D}" type="slidenum">
              <a:rPr lang="en-US" smtClean="0"/>
              <a:t>‹#›</a:t>
            </a:fld>
            <a:endParaRPr lang="en-US"/>
          </a:p>
        </p:txBody>
      </p:sp>
    </p:spTree>
    <p:extLst>
      <p:ext uri="{BB962C8B-B14F-4D97-AF65-F5344CB8AC3E}">
        <p14:creationId xmlns:p14="http://schemas.microsoft.com/office/powerpoint/2010/main" val="396992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AB63D0-5B0C-45E2-983C-D7ADECAE5025}" type="datetimeFigureOut">
              <a:rPr lang="en-US" smtClean="0"/>
              <a:t>12/5/2023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121EA4-F441-4DBA-BC63-9B932B99C44D}" type="slidenum">
              <a:rPr lang="en-US" smtClean="0"/>
              <a:t>‹#›</a:t>
            </a:fld>
            <a:endParaRPr lang="en-US"/>
          </a:p>
        </p:txBody>
      </p:sp>
    </p:spTree>
    <p:extLst>
      <p:ext uri="{BB962C8B-B14F-4D97-AF65-F5344CB8AC3E}">
        <p14:creationId xmlns:p14="http://schemas.microsoft.com/office/powerpoint/2010/main" val="1544498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FAB63D0-5B0C-45E2-983C-D7ADECAE5025}" type="datetimeFigureOut">
              <a:rPr lang="en-US" smtClean="0"/>
              <a:t>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121EA4-F441-4DBA-BC63-9B932B99C44D}" type="slidenum">
              <a:rPr lang="en-US" smtClean="0"/>
              <a:t>‹#›</a:t>
            </a:fld>
            <a:endParaRPr lang="en-US"/>
          </a:p>
        </p:txBody>
      </p:sp>
    </p:spTree>
    <p:extLst>
      <p:ext uri="{BB962C8B-B14F-4D97-AF65-F5344CB8AC3E}">
        <p14:creationId xmlns:p14="http://schemas.microsoft.com/office/powerpoint/2010/main" val="3499021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FAB63D0-5B0C-45E2-983C-D7ADECAE5025}" type="datetimeFigureOut">
              <a:rPr lang="en-US" smtClean="0"/>
              <a:t>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121EA4-F441-4DBA-BC63-9B932B99C44D}" type="slidenum">
              <a:rPr lang="en-US" smtClean="0"/>
              <a:t>‹#›</a:t>
            </a:fld>
            <a:endParaRPr lang="en-US"/>
          </a:p>
        </p:txBody>
      </p:sp>
    </p:spTree>
    <p:extLst>
      <p:ext uri="{BB962C8B-B14F-4D97-AF65-F5344CB8AC3E}">
        <p14:creationId xmlns:p14="http://schemas.microsoft.com/office/powerpoint/2010/main" val="3138431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AB63D0-5B0C-45E2-983C-D7ADECAE5025}" type="datetimeFigureOut">
              <a:rPr lang="en-US" smtClean="0"/>
              <a:t>12/5/2023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121EA4-F441-4DBA-BC63-9B932B99C44D}" type="slidenum">
              <a:rPr lang="en-US" smtClean="0"/>
              <a:t>‹#›</a:t>
            </a:fld>
            <a:endParaRPr lang="en-US"/>
          </a:p>
        </p:txBody>
      </p:sp>
    </p:spTree>
    <p:extLst>
      <p:ext uri="{BB962C8B-B14F-4D97-AF65-F5344CB8AC3E}">
        <p14:creationId xmlns:p14="http://schemas.microsoft.com/office/powerpoint/2010/main" val="4376727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ucanr.edu/sites/anrstaff/files/388554.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ucanr.edu/sites/anrstaff/Divisionwide_Planning/2023-24_Call_for_Cooperative_Extension_Positions/"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ucanr.edu/sites/anrstaff/files/388554.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ucanr.edu/sites/anrstaff/Divisionwide_Planning/2023-24_Call_for_Cooperative_Extension_Position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Graphic 4">
            <a:extLst>
              <a:ext uri="{FF2B5EF4-FFF2-40B4-BE49-F238E27FC236}">
                <a16:creationId xmlns:a16="http://schemas.microsoft.com/office/drawing/2014/main" id="{AFCDAEC2-0450-BB21-A988-5E5FD33E8DB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814001" y="880396"/>
            <a:ext cx="8563997" cy="1187707"/>
          </a:xfrm>
          <a:prstGeom prst="rect">
            <a:avLst/>
          </a:prstGeom>
        </p:spPr>
      </p:pic>
      <p:sp>
        <p:nvSpPr>
          <p:cNvPr id="2" name="Title 1">
            <a:extLst>
              <a:ext uri="{FF2B5EF4-FFF2-40B4-BE49-F238E27FC236}">
                <a16:creationId xmlns:a16="http://schemas.microsoft.com/office/drawing/2014/main" id="{1DD60C95-880A-4DFD-AD97-AF6987231E69}"/>
              </a:ext>
            </a:extLst>
          </p:cNvPr>
          <p:cNvSpPr>
            <a:spLocks noGrp="1"/>
          </p:cNvSpPr>
          <p:nvPr>
            <p:ph type="ctrTitle"/>
          </p:nvPr>
        </p:nvSpPr>
        <p:spPr>
          <a:xfrm>
            <a:off x="793334" y="2235200"/>
            <a:ext cx="10605330" cy="2387134"/>
          </a:xfrm>
        </p:spPr>
        <p:txBody>
          <a:bodyPr anchor="b">
            <a:normAutofit fontScale="90000"/>
          </a:bodyPr>
          <a:lstStyle/>
          <a:p>
            <a:r>
              <a:rPr lang="en-US" sz="5600" b="1" dirty="0"/>
              <a:t>Call for Cooperative Extension Positions </a:t>
            </a:r>
            <a:br>
              <a:rPr lang="en-US" sz="5600" b="1" dirty="0"/>
            </a:br>
            <a:r>
              <a:rPr lang="en-US" sz="5600" b="1" dirty="0"/>
              <a:t>2023-24 </a:t>
            </a:r>
          </a:p>
        </p:txBody>
      </p:sp>
      <p:sp>
        <p:nvSpPr>
          <p:cNvPr id="3" name="Subtitle 2">
            <a:extLst>
              <a:ext uri="{FF2B5EF4-FFF2-40B4-BE49-F238E27FC236}">
                <a16:creationId xmlns:a16="http://schemas.microsoft.com/office/drawing/2014/main" id="{BED2FC6C-1239-4458-9B2F-41FD2C608B12}"/>
              </a:ext>
            </a:extLst>
          </p:cNvPr>
          <p:cNvSpPr>
            <a:spLocks noGrp="1"/>
          </p:cNvSpPr>
          <p:nvPr>
            <p:ph type="subTitle" idx="1"/>
          </p:nvPr>
        </p:nvSpPr>
        <p:spPr>
          <a:xfrm>
            <a:off x="2997894" y="4906461"/>
            <a:ext cx="6196209" cy="412335"/>
          </a:xfrm>
        </p:spPr>
        <p:txBody>
          <a:bodyPr anchor="t">
            <a:normAutofit lnSpcReduction="10000"/>
          </a:bodyPr>
          <a:lstStyle/>
          <a:p>
            <a:r>
              <a:rPr lang="en-US" dirty="0">
                <a:solidFill>
                  <a:srgbClr val="CC0000"/>
                </a:solidFill>
              </a:rPr>
              <a:t>Timeline Updated 12/5/23</a:t>
            </a:r>
          </a:p>
        </p:txBody>
      </p:sp>
    </p:spTree>
    <p:extLst>
      <p:ext uri="{BB962C8B-B14F-4D97-AF65-F5344CB8AC3E}">
        <p14:creationId xmlns:p14="http://schemas.microsoft.com/office/powerpoint/2010/main" val="1422091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E9B7C-D029-5377-9728-F22E731970BB}"/>
              </a:ext>
            </a:extLst>
          </p:cNvPr>
          <p:cNvSpPr>
            <a:spLocks noGrp="1"/>
          </p:cNvSpPr>
          <p:nvPr>
            <p:ph type="title"/>
          </p:nvPr>
        </p:nvSpPr>
        <p:spPr>
          <a:xfrm>
            <a:off x="838200" y="338231"/>
            <a:ext cx="10515600" cy="746499"/>
          </a:xfrm>
        </p:spPr>
        <p:txBody>
          <a:bodyPr/>
          <a:lstStyle/>
          <a:p>
            <a:r>
              <a:rPr lang="en-US" dirty="0"/>
              <a:t>Additional Key Process Details - CE Advisor</a:t>
            </a:r>
          </a:p>
        </p:txBody>
      </p:sp>
      <p:sp>
        <p:nvSpPr>
          <p:cNvPr id="3" name="Content Placeholder 2">
            <a:extLst>
              <a:ext uri="{FF2B5EF4-FFF2-40B4-BE49-F238E27FC236}">
                <a16:creationId xmlns:a16="http://schemas.microsoft.com/office/drawing/2014/main" id="{84AFEBC9-9B89-80E6-55FD-446ECEB20CA9}"/>
              </a:ext>
            </a:extLst>
          </p:cNvPr>
          <p:cNvSpPr>
            <a:spLocks noGrp="1"/>
          </p:cNvSpPr>
          <p:nvPr>
            <p:ph idx="1"/>
          </p:nvPr>
        </p:nvSpPr>
        <p:spPr>
          <a:xfrm>
            <a:off x="314605" y="1353671"/>
            <a:ext cx="11562790" cy="5354362"/>
          </a:xfrm>
        </p:spPr>
        <p:txBody>
          <a:bodyPr>
            <a:noAutofit/>
          </a:bodyPr>
          <a:lstStyle/>
          <a:p>
            <a:pPr marL="0" indent="0">
              <a:buNone/>
            </a:pPr>
            <a:r>
              <a:rPr lang="en-US" sz="1600" dirty="0">
                <a:latin typeface="+mj-lt"/>
              </a:rPr>
              <a:t>ROLES/ENGAGEMENT</a:t>
            </a:r>
          </a:p>
          <a:p>
            <a:r>
              <a:rPr lang="en-US" sz="1600" b="1" dirty="0">
                <a:latin typeface="+mj-lt"/>
              </a:rPr>
              <a:t>Statewide Program/Institute Directors </a:t>
            </a:r>
            <a:r>
              <a:rPr lang="en-US" sz="1600" dirty="0">
                <a:latin typeface="+mj-lt"/>
              </a:rPr>
              <a:t>should each find at least one Program Team (PT) with which to engage. SWP/I can support more than one position if they participate in more than one PT. Help ensure proposals align with SWP/I staffing plans. </a:t>
            </a:r>
          </a:p>
          <a:p>
            <a:r>
              <a:rPr lang="en-US" sz="1600" b="1" dirty="0">
                <a:latin typeface="+mj-lt"/>
              </a:rPr>
              <a:t>Strategic Initiative Leaders </a:t>
            </a:r>
            <a:r>
              <a:rPr lang="en-US" sz="1600" dirty="0">
                <a:latin typeface="+mj-lt"/>
              </a:rPr>
              <a:t>work with PT Leaders and Workgroup Chairs to help ensure PT membership engagement.</a:t>
            </a:r>
          </a:p>
          <a:p>
            <a:r>
              <a:rPr lang="en-US" sz="1600" b="1" dirty="0">
                <a:latin typeface="+mj-lt"/>
              </a:rPr>
              <a:t>CD/REC Directors </a:t>
            </a:r>
          </a:p>
          <a:p>
            <a:pPr lvl="1"/>
            <a:r>
              <a:rPr lang="en-US" sz="1600" dirty="0">
                <a:latin typeface="+mj-lt"/>
                <a:cs typeface="Calibri Light" panose="020F0302020204030204" pitchFamily="34" charset="0"/>
              </a:rPr>
              <a:t>Are expected to </a:t>
            </a:r>
            <a:r>
              <a:rPr lang="en-US" sz="1600" i="0" u="none" strike="noStrike" baseline="0" dirty="0">
                <a:latin typeface="+mj-lt"/>
                <a:cs typeface="Calibri Light" panose="020F0302020204030204" pitchFamily="34" charset="0"/>
              </a:rPr>
              <a:t>engage the academics </a:t>
            </a:r>
            <a:r>
              <a:rPr lang="en-US" sz="1600" i="0" u="none" strike="noStrike" kern="1200" baseline="0" dirty="0">
                <a:solidFill>
                  <a:schemeClr val="tx1"/>
                </a:solidFill>
                <a:latin typeface="+mj-lt"/>
              </a:rPr>
              <a:t>and Community Educators/program staff at their locations as well as e</a:t>
            </a:r>
            <a:r>
              <a:rPr lang="en-US" sz="1600" i="0" u="none" strike="noStrike" baseline="0" dirty="0">
                <a:latin typeface="+mj-lt"/>
                <a:cs typeface="Calibri Light" panose="020F0302020204030204" pitchFamily="34" charset="0"/>
              </a:rPr>
              <a:t>xternal stakeholders to identify the </a:t>
            </a:r>
            <a:r>
              <a:rPr lang="en-US" sz="1600" i="0" u="none" strike="noStrike" baseline="0">
                <a:latin typeface="+mj-lt"/>
                <a:cs typeface="Calibri Light" panose="020F0302020204030204" pitchFamily="34" charset="0"/>
              </a:rPr>
              <a:t>top priority </a:t>
            </a:r>
            <a:r>
              <a:rPr lang="en-US" sz="1600" i="0" u="none" strike="noStrike" baseline="0" dirty="0">
                <a:latin typeface="+mj-lt"/>
                <a:cs typeface="Calibri Light" panose="020F0302020204030204" pitchFamily="34" charset="0"/>
              </a:rPr>
              <a:t>position. </a:t>
            </a:r>
          </a:p>
          <a:p>
            <a:pPr lvl="1"/>
            <a:r>
              <a:rPr lang="en-US" sz="1600" dirty="0">
                <a:latin typeface="+mj-lt"/>
              </a:rPr>
              <a:t>During Nov. 15 CD/REC Director meeting the CD/REC regions will discuss the process to develop 6 proposals per each of the 5 regions to move forward. </a:t>
            </a:r>
          </a:p>
          <a:p>
            <a:pPr lvl="1"/>
            <a:r>
              <a:rPr lang="en-US" sz="1600" dirty="0">
                <a:latin typeface="+mj-lt"/>
              </a:rPr>
              <a:t>Later will develop full proposals working with relevant Program Team(s), as well as other internal and external stakeholders. </a:t>
            </a:r>
          </a:p>
          <a:p>
            <a:pPr lvl="1"/>
            <a:r>
              <a:rPr lang="en-US" sz="1600" i="0" u="none" strike="noStrike" baseline="0" dirty="0">
                <a:latin typeface="+mj-lt"/>
                <a:cs typeface="Calibri Light" panose="020F0302020204030204" pitchFamily="34" charset="0"/>
              </a:rPr>
              <a:t>Such collaborative input should be included in the </a:t>
            </a:r>
            <a:r>
              <a:rPr lang="en-US" sz="1600" i="1" u="none" strike="noStrike" baseline="0" dirty="0">
                <a:latin typeface="+mj-lt"/>
                <a:cs typeface="Calibri Light" panose="020F0302020204030204" pitchFamily="34" charset="0"/>
              </a:rPr>
              <a:t>Developed and proposed by </a:t>
            </a:r>
            <a:r>
              <a:rPr lang="en-US" sz="1600" i="0" u="none" strike="noStrike" baseline="0" dirty="0">
                <a:latin typeface="+mj-lt"/>
                <a:cs typeface="Calibri Light" panose="020F0302020204030204" pitchFamily="34" charset="0"/>
              </a:rPr>
              <a:t>section of the position proposal template </a:t>
            </a:r>
            <a:r>
              <a:rPr lang="en-US" sz="1600" b="1" i="0" u="none" strike="noStrike" baseline="0" dirty="0">
                <a:latin typeface="+mj-lt"/>
                <a:cs typeface="Calibri Light" panose="020F0302020204030204" pitchFamily="34" charset="0"/>
              </a:rPr>
              <a:t>[NOT thru letters of support]</a:t>
            </a:r>
            <a:r>
              <a:rPr lang="en-US" sz="1600" i="0" u="none" strike="noStrike" baseline="0" dirty="0">
                <a:latin typeface="+mj-lt"/>
                <a:cs typeface="Calibri Light" panose="020F0302020204030204" pitchFamily="34" charset="0"/>
              </a:rPr>
              <a:t>.</a:t>
            </a:r>
            <a:endParaRPr lang="en-US" sz="1600" dirty="0">
              <a:latin typeface="+mj-lt"/>
            </a:endParaRPr>
          </a:p>
          <a:p>
            <a:pPr marL="0" indent="0">
              <a:buNone/>
            </a:pPr>
            <a:r>
              <a:rPr lang="en-US" sz="1600" dirty="0">
                <a:latin typeface="+mj-lt"/>
              </a:rPr>
              <a:t>LOCATIONS</a:t>
            </a:r>
          </a:p>
          <a:p>
            <a:r>
              <a:rPr lang="en-US" sz="1600" dirty="0">
                <a:latin typeface="+mj-lt"/>
              </a:rPr>
              <a:t>Proposed positions can have more than one option for location. </a:t>
            </a:r>
          </a:p>
          <a:p>
            <a:r>
              <a:rPr lang="en-US" sz="1600" dirty="0">
                <a:latin typeface="+mj-lt"/>
              </a:rPr>
              <a:t>If more than 1 location indicates interest in similar positions, then discuss together &amp; with AVP Research &amp; Cooperative Extension. </a:t>
            </a:r>
          </a:p>
          <a:p>
            <a:r>
              <a:rPr lang="en-US" sz="1600" dirty="0">
                <a:latin typeface="+mj-lt"/>
              </a:rPr>
              <a:t>If you have limited office space, please indicate on Google sheet so that it can be addressed and not be a barrier for filling a priority position. </a:t>
            </a:r>
          </a:p>
          <a:p>
            <a:r>
              <a:rPr lang="en-US" sz="1600" dirty="0">
                <a:latin typeface="+mj-lt"/>
              </a:rPr>
              <a:t>Adding a position at a REC adds potential to save office space expenses but county funding for travel would be necessary.</a:t>
            </a:r>
          </a:p>
        </p:txBody>
      </p:sp>
    </p:spTree>
    <p:extLst>
      <p:ext uri="{BB962C8B-B14F-4D97-AF65-F5344CB8AC3E}">
        <p14:creationId xmlns:p14="http://schemas.microsoft.com/office/powerpoint/2010/main" val="16454481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E9B7C-D029-5377-9728-F22E731970BB}"/>
              </a:ext>
            </a:extLst>
          </p:cNvPr>
          <p:cNvSpPr>
            <a:spLocks noGrp="1"/>
          </p:cNvSpPr>
          <p:nvPr>
            <p:ph type="title"/>
          </p:nvPr>
        </p:nvSpPr>
        <p:spPr>
          <a:xfrm>
            <a:off x="838200" y="571313"/>
            <a:ext cx="10515600" cy="746499"/>
          </a:xfrm>
        </p:spPr>
        <p:txBody>
          <a:bodyPr>
            <a:normAutofit fontScale="90000"/>
          </a:bodyPr>
          <a:lstStyle/>
          <a:p>
            <a:r>
              <a:rPr lang="en-US" dirty="0"/>
              <a:t>Additional Key Process Details - CE Advisor cont.</a:t>
            </a:r>
          </a:p>
        </p:txBody>
      </p:sp>
      <p:sp>
        <p:nvSpPr>
          <p:cNvPr id="3" name="Content Placeholder 2">
            <a:extLst>
              <a:ext uri="{FF2B5EF4-FFF2-40B4-BE49-F238E27FC236}">
                <a16:creationId xmlns:a16="http://schemas.microsoft.com/office/drawing/2014/main" id="{84AFEBC9-9B89-80E6-55FD-446ECEB20CA9}"/>
              </a:ext>
            </a:extLst>
          </p:cNvPr>
          <p:cNvSpPr>
            <a:spLocks noGrp="1"/>
          </p:cNvSpPr>
          <p:nvPr>
            <p:ph idx="1"/>
          </p:nvPr>
        </p:nvSpPr>
        <p:spPr>
          <a:xfrm>
            <a:off x="838200" y="1612233"/>
            <a:ext cx="10515600" cy="4192950"/>
          </a:xfrm>
        </p:spPr>
        <p:txBody>
          <a:bodyPr>
            <a:noAutofit/>
          </a:bodyPr>
          <a:lstStyle/>
          <a:p>
            <a:pPr marL="0" indent="0">
              <a:buNone/>
            </a:pPr>
            <a:r>
              <a:rPr lang="en-US" sz="1600" dirty="0">
                <a:latin typeface="+mj-lt"/>
              </a:rPr>
              <a:t>POTENTIAL AREAS OF EMPHASIS </a:t>
            </a:r>
          </a:p>
          <a:p>
            <a:r>
              <a:rPr lang="en-US" sz="1600" dirty="0">
                <a:latin typeface="+mj-lt"/>
              </a:rPr>
              <a:t>SI Leaders will share emergent areas based on the stakeholder identified strategic visioning UC ANR priority areas and will be posted on the Position Call web page.</a:t>
            </a:r>
          </a:p>
          <a:p>
            <a:pPr marL="0" indent="0">
              <a:buNone/>
            </a:pPr>
            <a:endParaRPr lang="en-US" sz="1600" dirty="0">
              <a:latin typeface="+mj-lt"/>
            </a:endParaRPr>
          </a:p>
          <a:p>
            <a:pPr marL="0" indent="0">
              <a:buNone/>
            </a:pPr>
            <a:r>
              <a:rPr lang="en-US" sz="1600" dirty="0">
                <a:latin typeface="+mj-lt"/>
              </a:rPr>
              <a:t>VACATED POSITIONS</a:t>
            </a:r>
          </a:p>
          <a:p>
            <a:r>
              <a:rPr lang="en-US" sz="1600" dirty="0">
                <a:latin typeface="+mj-lt"/>
              </a:rPr>
              <a:t>When positions are vacated in less than two years, senior leadership evaluates each on a case-by-case basis to determine if it will be refilled. These may be handled outside of the position call process. County Directors should contact the Vice Provost of Academic Personnel and Development, Daniel Obrist. </a:t>
            </a:r>
          </a:p>
          <a:p>
            <a:endParaRPr lang="en-US" sz="1600" dirty="0"/>
          </a:p>
          <a:p>
            <a:endParaRPr lang="en-US" sz="1600" dirty="0"/>
          </a:p>
        </p:txBody>
      </p:sp>
    </p:spTree>
    <p:extLst>
      <p:ext uri="{BB962C8B-B14F-4D97-AF65-F5344CB8AC3E}">
        <p14:creationId xmlns:p14="http://schemas.microsoft.com/office/powerpoint/2010/main" val="27526604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2BA4C-18FA-C03D-70D1-389AD57985D4}"/>
              </a:ext>
            </a:extLst>
          </p:cNvPr>
          <p:cNvSpPr>
            <a:spLocks noGrp="1"/>
          </p:cNvSpPr>
          <p:nvPr>
            <p:ph type="title"/>
          </p:nvPr>
        </p:nvSpPr>
        <p:spPr>
          <a:xfrm>
            <a:off x="203947" y="1021977"/>
            <a:ext cx="5535706" cy="1325563"/>
          </a:xfrm>
        </p:spPr>
        <p:txBody>
          <a:bodyPr/>
          <a:lstStyle/>
          <a:p>
            <a:r>
              <a:rPr lang="en-US" dirty="0"/>
              <a:t>CD/REC Regional Teams</a:t>
            </a:r>
          </a:p>
        </p:txBody>
      </p:sp>
      <p:graphicFrame>
        <p:nvGraphicFramePr>
          <p:cNvPr id="9" name="Content Placeholder 8">
            <a:extLst>
              <a:ext uri="{FF2B5EF4-FFF2-40B4-BE49-F238E27FC236}">
                <a16:creationId xmlns:a16="http://schemas.microsoft.com/office/drawing/2014/main" id="{B1DF7A23-F310-E18E-7E5D-B24EE78D80E5}"/>
              </a:ext>
            </a:extLst>
          </p:cNvPr>
          <p:cNvGraphicFramePr>
            <a:graphicFrameLocks noGrp="1"/>
          </p:cNvGraphicFramePr>
          <p:nvPr>
            <p:ph idx="1"/>
          </p:nvPr>
        </p:nvGraphicFramePr>
        <p:xfrm>
          <a:off x="92279" y="2576428"/>
          <a:ext cx="5647374" cy="2618994"/>
        </p:xfrm>
        <a:graphic>
          <a:graphicData uri="http://schemas.openxmlformats.org/drawingml/2006/table">
            <a:tbl>
              <a:tblPr firstRow="1" firstCol="1" bandRow="1"/>
              <a:tblGrid>
                <a:gridCol w="2877424">
                  <a:extLst>
                    <a:ext uri="{9D8B030D-6E8A-4147-A177-3AD203B41FA5}">
                      <a16:colId xmlns:a16="http://schemas.microsoft.com/office/drawing/2014/main" val="3510764466"/>
                    </a:ext>
                  </a:extLst>
                </a:gridCol>
                <a:gridCol w="2769950">
                  <a:extLst>
                    <a:ext uri="{9D8B030D-6E8A-4147-A177-3AD203B41FA5}">
                      <a16:colId xmlns:a16="http://schemas.microsoft.com/office/drawing/2014/main" val="3739621842"/>
                    </a:ext>
                  </a:extLst>
                </a:gridCol>
              </a:tblGrid>
              <a:tr h="48844">
                <a:tc>
                  <a:txBody>
                    <a:bodyPr/>
                    <a:lstStyle/>
                    <a:p>
                      <a:pPr marL="0" marR="0" algn="ctr">
                        <a:lnSpc>
                          <a:spcPct val="107000"/>
                        </a:lnSpc>
                        <a:spcBef>
                          <a:spcPts val="0"/>
                        </a:spcBef>
                        <a:spcAft>
                          <a:spcPts val="0"/>
                        </a:spcAft>
                      </a:pPr>
                      <a:r>
                        <a:rPr lang="en-US" sz="12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rPr>
                        <a:t>Team 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US" sz="1200" b="1">
                          <a:solidFill>
                            <a:srgbClr val="2E74B5"/>
                          </a:solidFill>
                          <a:effectLst/>
                          <a:latin typeface="Calibri" panose="020F0502020204030204" pitchFamily="34" charset="0"/>
                          <a:ea typeface="Calibri" panose="020F0502020204030204" pitchFamily="34" charset="0"/>
                          <a:cs typeface="Times New Roman" panose="02020603050405020304" pitchFamily="18" charset="0"/>
                        </a:rPr>
                        <a:t>Team 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3749123864"/>
                  </a:ext>
                </a:extLst>
              </a:tr>
              <a:tr h="35472">
                <a:tc>
                  <a:txBody>
                    <a:bodyPr/>
                    <a:lstStyle/>
                    <a:p>
                      <a:pPr marL="0" marR="0" algn="ctr">
                        <a:lnSpc>
                          <a:spcPct val="107000"/>
                        </a:lnSpc>
                        <a:spcBef>
                          <a:spcPts val="0"/>
                        </a:spcBef>
                        <a:spcAft>
                          <a:spcPts val="0"/>
                        </a:spcAft>
                      </a:pPr>
                      <a:r>
                        <a:rPr lang="en-US" sz="1200" b="1">
                          <a:effectLst/>
                          <a:latin typeface="Calibri" panose="020F0502020204030204" pitchFamily="34" charset="0"/>
                          <a:ea typeface="Calibri" panose="020F0502020204030204" pitchFamily="34" charset="0"/>
                          <a:cs typeface="Times New Roman" panose="02020603050405020304" pitchFamily="18" charset="0"/>
                        </a:rPr>
                        <a:t>Laura Snell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JoLynn Miller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5554450"/>
                  </a:ext>
                </a:extLst>
              </a:tr>
              <a:tr h="0">
                <a:tc>
                  <a:txBody>
                    <a:bodyPr/>
                    <a:lstStyle/>
                    <a:p>
                      <a:pPr marL="0" marR="0" algn="l">
                        <a:lnSpc>
                          <a:spcPct val="107000"/>
                        </a:lnSpc>
                        <a:spcBef>
                          <a:spcPts val="0"/>
                        </a:spcBef>
                        <a:spcAft>
                          <a:spcPts val="0"/>
                        </a:spcAft>
                      </a:pPr>
                      <a:r>
                        <a:rPr lang="en-US" sz="1200" i="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Alt. Yana Valachovic</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l">
                        <a:lnSpc>
                          <a:spcPct val="107000"/>
                        </a:lnSpc>
                        <a:spcBef>
                          <a:spcPts val="0"/>
                        </a:spcBef>
                        <a:spcAft>
                          <a:spcPts val="0"/>
                        </a:spcAft>
                      </a:pPr>
                      <a:r>
                        <a:rPr lang="en-US" sz="12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Alt. Josh Davy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456340488"/>
                  </a:ext>
                </a:extLst>
              </a:tr>
              <a:tr h="182880">
                <a:tc>
                  <a:txBody>
                    <a:bodyPr/>
                    <a:lstStyle/>
                    <a:p>
                      <a:pPr marL="0" marR="0" algn="l">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Humboldt – Yana Valachovic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Tehama – Josh Davy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66158233"/>
                  </a:ext>
                </a:extLst>
              </a:tr>
              <a:tr h="182880">
                <a:tc>
                  <a:txBody>
                    <a:bodyPr/>
                    <a:lstStyle/>
                    <a:p>
                      <a:pPr marL="0" marR="0" algn="l">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Del Norte – Yana Valachovic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Glenn – Betsy Karle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3256452"/>
                  </a:ext>
                </a:extLst>
              </a:tr>
              <a:tr h="182880">
                <a:tc>
                  <a:txBody>
                    <a:bodyPr/>
                    <a:lstStyle/>
                    <a:p>
                      <a:pPr marL="0" marR="0" algn="l">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Siskiyou – </a:t>
                      </a:r>
                      <a:r>
                        <a:rPr lang="en-US" sz="1200" b="1">
                          <a:effectLst/>
                          <a:latin typeface="Calibri" panose="020F0502020204030204" pitchFamily="34" charset="0"/>
                          <a:ea typeface="Calibri" panose="020F0502020204030204" pitchFamily="34" charset="0"/>
                          <a:cs typeface="Times New Roman" panose="02020603050405020304" pitchFamily="18" charset="0"/>
                        </a:rPr>
                        <a:t>Rob Wilson – Intermountain REC</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Butte – Luis Espino</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2993856"/>
                  </a:ext>
                </a:extLst>
              </a:tr>
              <a:tr h="182880">
                <a:tc>
                  <a:txBody>
                    <a:bodyPr/>
                    <a:lstStyle/>
                    <a:p>
                      <a:pPr marL="0" marR="0" algn="l">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Shasta – Larry Forero (recall)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Colusa – Franz Niederholzer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8969484"/>
                  </a:ext>
                </a:extLst>
              </a:tr>
              <a:tr h="182880">
                <a:tc>
                  <a:txBody>
                    <a:bodyPr/>
                    <a:lstStyle/>
                    <a:p>
                      <a:pPr marL="0" marR="0" algn="l">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Trinity – Larry Forero (recall)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Sutter-Yuba – Whitney Brim-DeForest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5183617"/>
                  </a:ext>
                </a:extLst>
              </a:tr>
              <a:tr h="182880">
                <a:tc>
                  <a:txBody>
                    <a:bodyPr/>
                    <a:lstStyle/>
                    <a:p>
                      <a:pPr marL="0" marR="0" algn="l">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Modoc – Laura Snell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Capitol Corridor – Susan Ellsworth</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6432948"/>
                  </a:ext>
                </a:extLst>
              </a:tr>
              <a:tr h="182880">
                <a:tc>
                  <a:txBody>
                    <a:bodyPr/>
                    <a:lstStyle/>
                    <a:p>
                      <a:pPr marL="0" marR="0" algn="l">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Lassen – David Lile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Placer-Nevada – Dan Macon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35255787"/>
                  </a:ext>
                </a:extLst>
              </a:tr>
              <a:tr h="182880">
                <a:tc>
                  <a:txBody>
                    <a:bodyPr/>
                    <a:lstStyle/>
                    <a:p>
                      <a:pPr marL="0" marR="0" algn="l">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Plumas-Sierra – David Lile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Central Sierra – JoLynn Miller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1569171"/>
                  </a:ext>
                </a:extLst>
              </a:tr>
              <a:tr h="182880">
                <a:tc>
                  <a:txBody>
                    <a:bodyPr/>
                    <a:lstStyle/>
                    <a:p>
                      <a:pPr marL="0" marR="0" algn="l">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Mendocino – John Harper (recall)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Sierra Foothill REC– Dustin Flavell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00084781"/>
                  </a:ext>
                </a:extLst>
              </a:tr>
              <a:tr h="182880">
                <a:tc>
                  <a:txBody>
                    <a:bodyPr/>
                    <a:lstStyle/>
                    <a:p>
                      <a:pPr marL="0" marR="0" algn="l">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Lake – John Harper (recall)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0608850"/>
                  </a:ext>
                </a:extLst>
              </a:tr>
              <a:tr h="182880">
                <a:tc>
                  <a:txBody>
                    <a:bodyPr/>
                    <a:lstStyle/>
                    <a:p>
                      <a:pPr marL="0" marR="0" algn="l">
                        <a:lnSpc>
                          <a:spcPct val="107000"/>
                        </a:lnSpc>
                        <a:spcBef>
                          <a:spcPts val="0"/>
                        </a:spcBef>
                        <a:spcAft>
                          <a:spcPts val="0"/>
                        </a:spcAft>
                      </a:pPr>
                      <a:r>
                        <a:rPr lang="en-US" sz="1200" b="1">
                          <a:effectLst/>
                          <a:latin typeface="Calibri" panose="020F0502020204030204" pitchFamily="34" charset="0"/>
                          <a:ea typeface="Calibri" panose="020F0502020204030204" pitchFamily="34" charset="0"/>
                          <a:cs typeface="Times New Roman" panose="02020603050405020304" pitchFamily="18" charset="0"/>
                        </a:rPr>
                        <a:t>Hopland REC – John Bailey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4612364"/>
                  </a:ext>
                </a:extLst>
              </a:tr>
            </a:tbl>
          </a:graphicData>
        </a:graphic>
      </p:graphicFrame>
      <p:graphicFrame>
        <p:nvGraphicFramePr>
          <p:cNvPr id="10" name="Table 9">
            <a:extLst>
              <a:ext uri="{FF2B5EF4-FFF2-40B4-BE49-F238E27FC236}">
                <a16:creationId xmlns:a16="http://schemas.microsoft.com/office/drawing/2014/main" id="{C914C213-3E55-0FE6-5574-A0EC54EC5220}"/>
              </a:ext>
            </a:extLst>
          </p:cNvPr>
          <p:cNvGraphicFramePr>
            <a:graphicFrameLocks noGrp="1"/>
          </p:cNvGraphicFramePr>
          <p:nvPr/>
        </p:nvGraphicFramePr>
        <p:xfrm>
          <a:off x="5912223" y="1021977"/>
          <a:ext cx="5966588" cy="5523834"/>
        </p:xfrm>
        <a:graphic>
          <a:graphicData uri="http://schemas.openxmlformats.org/drawingml/2006/table">
            <a:tbl>
              <a:tblPr firstRow="1" firstCol="1" bandRow="1"/>
              <a:tblGrid>
                <a:gridCol w="2636159">
                  <a:extLst>
                    <a:ext uri="{9D8B030D-6E8A-4147-A177-3AD203B41FA5}">
                      <a16:colId xmlns:a16="http://schemas.microsoft.com/office/drawing/2014/main" val="686496530"/>
                    </a:ext>
                  </a:extLst>
                </a:gridCol>
                <a:gridCol w="3330429">
                  <a:extLst>
                    <a:ext uri="{9D8B030D-6E8A-4147-A177-3AD203B41FA5}">
                      <a16:colId xmlns:a16="http://schemas.microsoft.com/office/drawing/2014/main" val="3681098416"/>
                    </a:ext>
                  </a:extLst>
                </a:gridCol>
              </a:tblGrid>
              <a:tr h="155429">
                <a:tc>
                  <a:txBody>
                    <a:bodyPr/>
                    <a:lstStyle/>
                    <a:p>
                      <a:pPr marL="0" marR="0" algn="ctr">
                        <a:lnSpc>
                          <a:spcPct val="107000"/>
                        </a:lnSpc>
                        <a:spcBef>
                          <a:spcPts val="0"/>
                        </a:spcBef>
                        <a:spcAft>
                          <a:spcPts val="0"/>
                        </a:spcAft>
                      </a:pPr>
                      <a:r>
                        <a:rPr lang="en-US" sz="1200" b="1" dirty="0">
                          <a:solidFill>
                            <a:srgbClr val="2E74B5"/>
                          </a:solidFill>
                          <a:effectLst/>
                          <a:latin typeface="Calibri" panose="020F0502020204030204" pitchFamily="34" charset="0"/>
                          <a:ea typeface="Calibri" panose="020F0502020204030204" pitchFamily="34" charset="0"/>
                          <a:cs typeface="Times New Roman" panose="02020603050405020304" pitchFamily="18" charset="0"/>
                        </a:rPr>
                        <a:t>Team 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495" marR="574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US" sz="1200" b="1">
                          <a:solidFill>
                            <a:srgbClr val="2E74B5"/>
                          </a:solidFill>
                          <a:effectLst/>
                          <a:latin typeface="Calibri" panose="020F0502020204030204" pitchFamily="34" charset="0"/>
                          <a:ea typeface="Calibri" panose="020F0502020204030204" pitchFamily="34" charset="0"/>
                          <a:cs typeface="Times New Roman" panose="02020603050405020304" pitchFamily="18" charset="0"/>
                        </a:rPr>
                        <a:t>Team 4</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7495" marR="574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2662975699"/>
                  </a:ext>
                </a:extLst>
              </a:tr>
              <a:tr h="234270">
                <a:tc>
                  <a:txBody>
                    <a:bodyPr/>
                    <a:lstStyle/>
                    <a:p>
                      <a:pPr marL="0" marR="0" algn="ctr">
                        <a:lnSpc>
                          <a:spcPct val="107000"/>
                        </a:lnSpc>
                        <a:spcBef>
                          <a:spcPts val="0"/>
                        </a:spcBef>
                        <a:spcAft>
                          <a:spcPts val="0"/>
                        </a:spcAft>
                      </a:pPr>
                      <a:r>
                        <a:rPr lang="en-US" sz="1200" b="1">
                          <a:effectLst/>
                          <a:latin typeface="Calibri" panose="020F0502020204030204" pitchFamily="34" charset="0"/>
                          <a:ea typeface="Calibri" panose="020F0502020204030204" pitchFamily="34" charset="0"/>
                          <a:cs typeface="Times New Roman" panose="02020603050405020304" pitchFamily="18" charset="0"/>
                        </a:rPr>
                        <a:t>Karmjot Randhawa</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495" marR="574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b="1">
                          <a:effectLst/>
                          <a:latin typeface="Calibri" panose="020F0502020204030204" pitchFamily="34" charset="0"/>
                          <a:ea typeface="Calibri" panose="020F0502020204030204" pitchFamily="34" charset="0"/>
                          <a:cs typeface="Times New Roman" panose="02020603050405020304" pitchFamily="18" charset="0"/>
                        </a:rPr>
                        <a:t>Oli Bachie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7495" marR="574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4363012"/>
                  </a:ext>
                </a:extLst>
              </a:tr>
              <a:tr h="178455">
                <a:tc>
                  <a:txBody>
                    <a:bodyPr/>
                    <a:lstStyle/>
                    <a:p>
                      <a:pPr marL="0" marR="0">
                        <a:lnSpc>
                          <a:spcPct val="107000"/>
                        </a:lnSpc>
                        <a:spcBef>
                          <a:spcPts val="0"/>
                        </a:spcBef>
                        <a:spcAft>
                          <a:spcPts val="0"/>
                        </a:spcAft>
                      </a:pPr>
                      <a:r>
                        <a:rPr lang="en-US" sz="1200" i="1" dirty="0">
                          <a:effectLst/>
                          <a:latin typeface="Calibri" panose="020F0502020204030204" pitchFamily="34" charset="0"/>
                          <a:ea typeface="Calibri" panose="020F0502020204030204" pitchFamily="34" charset="0"/>
                          <a:cs typeface="Times New Roman" panose="02020603050405020304" pitchFamily="18" charset="0"/>
                        </a:rPr>
                        <a:t>Alt. Brent Holtz</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495" marR="574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i="1" dirty="0">
                          <a:effectLst/>
                          <a:latin typeface="Calibri" panose="020F0502020204030204" pitchFamily="34" charset="0"/>
                          <a:ea typeface="Calibri" panose="020F0502020204030204" pitchFamily="34" charset="0"/>
                          <a:cs typeface="Times New Roman" panose="02020603050405020304" pitchFamily="18" charset="0"/>
                        </a:rPr>
                        <a:t>Alt. Annemiek Schilder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495" marR="574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0013964"/>
                  </a:ext>
                </a:extLst>
              </a:tr>
              <a:tr h="163554">
                <a:tc>
                  <a:txBody>
                    <a:bodyPr/>
                    <a:lstStyle/>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Mariposa – </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Fadzayi</a:t>
                      </a: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Mashiri</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495" marR="574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Los Angeles – Keith Nathaniel</a:t>
                      </a:r>
                    </a:p>
                  </a:txBody>
                  <a:tcPr marL="57495" marR="574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7172204"/>
                  </a:ext>
                </a:extLst>
              </a:tr>
              <a:tr h="163554">
                <a:tc>
                  <a:txBody>
                    <a:bodyPr/>
                    <a:lstStyle/>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Merced – Scott Stoddard</a:t>
                      </a:r>
                    </a:p>
                  </a:txBody>
                  <a:tcPr marL="57495" marR="574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Orange – Rita Clemmons</a:t>
                      </a:r>
                    </a:p>
                  </a:txBody>
                  <a:tcPr marL="57495" marR="574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68236957"/>
                  </a:ext>
                </a:extLst>
              </a:tr>
              <a:tr h="163554">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Fresno-Madera – Karmjot Randhawa</a:t>
                      </a:r>
                    </a:p>
                  </a:txBody>
                  <a:tcPr marL="57495" marR="574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Santa Barbara – Chris Greer</a:t>
                      </a:r>
                    </a:p>
                  </a:txBody>
                  <a:tcPr marL="57495" marR="574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1880668"/>
                  </a:ext>
                </a:extLst>
              </a:tr>
              <a:tr h="163554">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Kings – Karmjot Randhawa</a:t>
                      </a:r>
                    </a:p>
                  </a:txBody>
                  <a:tcPr marL="57495" marR="574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San Diego – Ramiro Lobo &amp; Chris McDonald (acting)</a:t>
                      </a:r>
                    </a:p>
                  </a:txBody>
                  <a:tcPr marL="57495" marR="574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4804345"/>
                  </a:ext>
                </a:extLst>
              </a:tr>
              <a:tr h="163554">
                <a:tc>
                  <a:txBody>
                    <a:bodyPr/>
                    <a:lstStyle/>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Tulare – Karmjot Randhawa</a:t>
                      </a:r>
                    </a:p>
                  </a:txBody>
                  <a:tcPr marL="57495" marR="574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San Bernardino – Rita Clemmons</a:t>
                      </a:r>
                    </a:p>
                  </a:txBody>
                  <a:tcPr marL="57495" marR="574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6189562"/>
                  </a:ext>
                </a:extLst>
              </a:tr>
              <a:tr h="163554">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San Joaquin – Brent Holtz</a:t>
                      </a:r>
                    </a:p>
                  </a:txBody>
                  <a:tcPr marL="57495" marR="574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Riverside- Rita Clemmons</a:t>
                      </a:r>
                    </a:p>
                  </a:txBody>
                  <a:tcPr marL="57495" marR="574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7285837"/>
                  </a:ext>
                </a:extLst>
              </a:tr>
              <a:tr h="163554">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Stanislaus- Jennifer Heguy</a:t>
                      </a:r>
                    </a:p>
                  </a:txBody>
                  <a:tcPr marL="57495" marR="574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Imperial – Oli Bachie</a:t>
                      </a:r>
                    </a:p>
                  </a:txBody>
                  <a:tcPr marL="57495" marR="574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4889580"/>
                  </a:ext>
                </a:extLst>
              </a:tr>
              <a:tr h="163554">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Kern – Brian Marsh (recall)</a:t>
                      </a:r>
                    </a:p>
                  </a:txBody>
                  <a:tcPr marL="57495" marR="574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San Luis Obispo – Chris Greer</a:t>
                      </a:r>
                    </a:p>
                  </a:txBody>
                  <a:tcPr marL="57495" marR="574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0658117"/>
                  </a:ext>
                </a:extLst>
              </a:tr>
              <a:tr h="163554">
                <a:tc>
                  <a:txBody>
                    <a:bodyPr/>
                    <a:lstStyle/>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Inyo-Mono – Dustin Blakey</a:t>
                      </a:r>
                    </a:p>
                  </a:txBody>
                  <a:tcPr marL="57495" marR="574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Ventura- </a:t>
                      </a:r>
                      <a:r>
                        <a:rPr lang="en-US" sz="1200" b="1" dirty="0">
                          <a:effectLst/>
                          <a:latin typeface="Calibri" panose="020F0502020204030204" pitchFamily="34" charset="0"/>
                          <a:ea typeface="Calibri" panose="020F0502020204030204" pitchFamily="34" charset="0"/>
                          <a:cs typeface="Times New Roman" panose="02020603050405020304" pitchFamily="18" charset="0"/>
                        </a:rPr>
                        <a:t>Annemiek Schilder – Hansen REC</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495" marR="574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3734221"/>
                  </a:ext>
                </a:extLst>
              </a:tr>
              <a:tr h="163554">
                <a:tc>
                  <a:txBody>
                    <a:bodyPr/>
                    <a:lstStyle/>
                    <a:p>
                      <a:pPr marL="0" marR="0">
                        <a:lnSpc>
                          <a:spcPct val="107000"/>
                        </a:lnSpc>
                        <a:spcBef>
                          <a:spcPts val="0"/>
                        </a:spcBef>
                        <a:spcAft>
                          <a:spcPts val="0"/>
                        </a:spcAft>
                      </a:pPr>
                      <a:r>
                        <a:rPr lang="en-US" sz="1200" b="1">
                          <a:effectLst/>
                          <a:latin typeface="Calibri" panose="020F0502020204030204" pitchFamily="34" charset="0"/>
                          <a:ea typeface="Calibri" panose="020F0502020204030204" pitchFamily="34" charset="0"/>
                          <a:cs typeface="Times New Roman" panose="02020603050405020304" pitchFamily="18" charset="0"/>
                        </a:rPr>
                        <a:t>Westside REC – Atef Swelam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495" marR="574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b="1">
                          <a:effectLst/>
                          <a:latin typeface="Calibri" panose="020F0502020204030204" pitchFamily="34" charset="0"/>
                          <a:ea typeface="Calibri" panose="020F0502020204030204" pitchFamily="34" charset="0"/>
                          <a:cs typeface="Times New Roman" panose="02020603050405020304" pitchFamily="18" charset="0"/>
                        </a:rPr>
                        <a:t>Desert REC – Jairo Diaz</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495" marR="574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5663393"/>
                  </a:ext>
                </a:extLst>
              </a:tr>
              <a:tr h="163554">
                <a:tc>
                  <a:txBody>
                    <a:bodyPr/>
                    <a:lstStyle/>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Kearney REC – Atef </a:t>
                      </a:r>
                      <a:r>
                        <a:rPr lang="en-US" sz="1200" b="1" dirty="0" err="1">
                          <a:effectLst/>
                          <a:latin typeface="Calibri" panose="020F0502020204030204" pitchFamily="34" charset="0"/>
                          <a:ea typeface="Calibri" panose="020F0502020204030204" pitchFamily="34" charset="0"/>
                          <a:cs typeface="Times New Roman" panose="02020603050405020304" pitchFamily="18" charset="0"/>
                        </a:rPr>
                        <a:t>Swelam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495" marR="574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South Coast REC – Darren Haver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495" marR="574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8527020"/>
                  </a:ext>
                </a:extLst>
              </a:tr>
              <a:tr h="163554">
                <a:tc>
                  <a:txBody>
                    <a:bodyPr/>
                    <a:lstStyle/>
                    <a:p>
                      <a:pPr marL="0" marR="0">
                        <a:lnSpc>
                          <a:spcPct val="107000"/>
                        </a:lnSpc>
                        <a:spcBef>
                          <a:spcPts val="0"/>
                        </a:spcBef>
                        <a:spcAft>
                          <a:spcPts val="0"/>
                        </a:spcAft>
                      </a:pPr>
                      <a:r>
                        <a:rPr lang="en-US" sz="1200" b="1" dirty="0" err="1">
                          <a:effectLst/>
                          <a:latin typeface="Calibri" panose="020F0502020204030204" pitchFamily="34" charset="0"/>
                          <a:ea typeface="Calibri" panose="020F0502020204030204" pitchFamily="34" charset="0"/>
                          <a:cs typeface="Times New Roman" panose="02020603050405020304" pitchFamily="18" charset="0"/>
                        </a:rPr>
                        <a:t>Lindcove</a:t>
                      </a:r>
                      <a:r>
                        <a:rPr lang="en-US" sz="1200" b="1" dirty="0">
                          <a:effectLst/>
                          <a:latin typeface="Calibri" panose="020F0502020204030204" pitchFamily="34" charset="0"/>
                          <a:ea typeface="Calibri" panose="020F0502020204030204" pitchFamily="34" charset="0"/>
                          <a:cs typeface="Times New Roman" panose="02020603050405020304" pitchFamily="18" charset="0"/>
                        </a:rPr>
                        <a:t> REC – Ashraf El </a:t>
                      </a:r>
                      <a:r>
                        <a:rPr lang="en-US" sz="1200" b="1" dirty="0" err="1">
                          <a:effectLst/>
                          <a:latin typeface="Calibri" panose="020F0502020204030204" pitchFamily="34" charset="0"/>
                          <a:ea typeface="Calibri" panose="020F0502020204030204" pitchFamily="34" charset="0"/>
                          <a:cs typeface="Times New Roman" panose="02020603050405020304" pitchFamily="18" charset="0"/>
                        </a:rPr>
                        <a:t>Kereamy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495" marR="574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7495" marR="574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7135223"/>
                  </a:ext>
                </a:extLst>
              </a:tr>
              <a:tr h="212859">
                <a:tc>
                  <a:txBody>
                    <a:bodyPr/>
                    <a:lstStyle/>
                    <a:p>
                      <a:pPr marL="0" marR="0" algn="ctr">
                        <a:lnSpc>
                          <a:spcPct val="107000"/>
                        </a:lnSpc>
                        <a:spcBef>
                          <a:spcPts val="0"/>
                        </a:spcBef>
                        <a:spcAft>
                          <a:spcPts val="0"/>
                        </a:spcAft>
                      </a:pPr>
                      <a:r>
                        <a:rPr lang="en-US" sz="1200" b="1">
                          <a:solidFill>
                            <a:srgbClr val="2E74B5"/>
                          </a:solidFill>
                          <a:effectLst/>
                          <a:latin typeface="Calibri" panose="020F0502020204030204" pitchFamily="34" charset="0"/>
                          <a:ea typeface="Calibri" panose="020F0502020204030204" pitchFamily="34" charset="0"/>
                          <a:cs typeface="Times New Roman" panose="02020603050405020304" pitchFamily="18" charset="0"/>
                        </a:rPr>
                        <a:t>Team 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495" marR="574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nSpc>
                          <a:spcPct val="107000"/>
                        </a:lnSpc>
                        <a:spcBef>
                          <a:spcPts val="0"/>
                        </a:spcBef>
                        <a:spcAft>
                          <a:spcPts val="8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250439325"/>
                  </a:ext>
                </a:extLst>
              </a:tr>
              <a:tr h="212859">
                <a:tc>
                  <a:txBody>
                    <a:bodyPr/>
                    <a:lstStyle/>
                    <a:p>
                      <a:pPr marL="0" marR="0" algn="ctr">
                        <a:lnSpc>
                          <a:spcPct val="107000"/>
                        </a:lnSpc>
                        <a:spcBef>
                          <a:spcPts val="0"/>
                        </a:spcBef>
                        <a:spcAft>
                          <a:spcPts val="0"/>
                        </a:spcAft>
                      </a:pPr>
                      <a:r>
                        <a:rPr lang="en-US" sz="1200" b="1">
                          <a:effectLst/>
                          <a:latin typeface="Calibri" panose="020F0502020204030204" pitchFamily="34" charset="0"/>
                          <a:ea typeface="Calibri" panose="020F0502020204030204" pitchFamily="34" charset="0"/>
                          <a:cs typeface="Times New Roman" panose="02020603050405020304" pitchFamily="18" charset="0"/>
                        </a:rPr>
                        <a:t>Stephanie Larson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495" marR="574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519533949"/>
                  </a:ext>
                </a:extLst>
              </a:tr>
              <a:tr h="178455">
                <a:tc>
                  <a:txBody>
                    <a:bodyPr/>
                    <a:lstStyle/>
                    <a:p>
                      <a:pPr marL="0" marR="0">
                        <a:lnSpc>
                          <a:spcPct val="107000"/>
                        </a:lnSpc>
                        <a:spcBef>
                          <a:spcPts val="0"/>
                        </a:spcBef>
                        <a:spcAft>
                          <a:spcPts val="0"/>
                        </a:spcAft>
                      </a:pPr>
                      <a:r>
                        <a:rPr lang="en-US" sz="1200" i="1">
                          <a:effectLst/>
                          <a:latin typeface="Calibri" panose="020F0502020204030204" pitchFamily="34" charset="0"/>
                          <a:ea typeface="Calibri" panose="020F0502020204030204" pitchFamily="34" charset="0"/>
                          <a:cs typeface="Times New Roman" panose="02020603050405020304" pitchFamily="18" charset="0"/>
                        </a:rPr>
                        <a:t>Alt.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495" marR="574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4254420953"/>
                  </a:ext>
                </a:extLst>
              </a:tr>
              <a:tr h="163554">
                <a:tc>
                  <a:txBody>
                    <a:bodyPr/>
                    <a:lstStyle/>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San Francisco - Igor Lacan (acting)</a:t>
                      </a:r>
                    </a:p>
                  </a:txBody>
                  <a:tcPr marL="57495" marR="574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366317903"/>
                  </a:ext>
                </a:extLst>
              </a:tr>
              <a:tr h="163554">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San Mateo – Igor Lacan (acting)</a:t>
                      </a:r>
                    </a:p>
                  </a:txBody>
                  <a:tcPr marL="57495" marR="574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949285463"/>
                  </a:ext>
                </a:extLst>
              </a:tr>
              <a:tr h="163554">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Contra Costa – Sheila Barry (acting)</a:t>
                      </a:r>
                    </a:p>
                  </a:txBody>
                  <a:tcPr marL="57495" marR="574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058145037"/>
                  </a:ext>
                </a:extLst>
              </a:tr>
              <a:tr h="163554">
                <a:tc>
                  <a:txBody>
                    <a:bodyPr/>
                    <a:lstStyle/>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Alameda – Sheila Barry (acting)</a:t>
                      </a:r>
                    </a:p>
                  </a:txBody>
                  <a:tcPr marL="57495" marR="574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903678809"/>
                  </a:ext>
                </a:extLst>
              </a:tr>
              <a:tr h="163554">
                <a:tc>
                  <a:txBody>
                    <a:bodyPr/>
                    <a:lstStyle/>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Napa – Monica Cooper</a:t>
                      </a:r>
                    </a:p>
                  </a:txBody>
                  <a:tcPr marL="57495" marR="574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109860697"/>
                  </a:ext>
                </a:extLst>
              </a:tr>
              <a:tr h="163554">
                <a:tc>
                  <a:txBody>
                    <a:bodyPr/>
                    <a:lstStyle/>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Marin – David Lewis</a:t>
                      </a:r>
                    </a:p>
                  </a:txBody>
                  <a:tcPr marL="57495" marR="574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818966998"/>
                  </a:ext>
                </a:extLst>
              </a:tr>
              <a:tr h="163554">
                <a:tc>
                  <a:txBody>
                    <a:bodyPr/>
                    <a:lstStyle/>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Sonoma – Stephanie Larson</a:t>
                      </a:r>
                    </a:p>
                  </a:txBody>
                  <a:tcPr marL="57495" marR="574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301614116"/>
                  </a:ext>
                </a:extLst>
              </a:tr>
              <a:tr h="163554">
                <a:tc>
                  <a:txBody>
                    <a:bodyPr/>
                    <a:lstStyle/>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Monterey – David </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Gonzalves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495" marR="574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408786872"/>
                  </a:ext>
                </a:extLst>
              </a:tr>
              <a:tr h="163554">
                <a:tc>
                  <a:txBody>
                    <a:bodyPr/>
                    <a:lstStyle/>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Santa Clara – Sheila Barry</a:t>
                      </a:r>
                    </a:p>
                  </a:txBody>
                  <a:tcPr marL="57495" marR="574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98351866"/>
                  </a:ext>
                </a:extLst>
              </a:tr>
              <a:tr h="163554">
                <a:tc>
                  <a:txBody>
                    <a:bodyPr/>
                    <a:lstStyle/>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Santa Cruz – David </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Gonzalves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495" marR="574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47416320"/>
                  </a:ext>
                </a:extLst>
              </a:tr>
              <a:tr h="163554">
                <a:tc>
                  <a:txBody>
                    <a:bodyPr/>
                    <a:lstStyle/>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San Benito – David </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Gonzalves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495" marR="574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463869482"/>
                  </a:ext>
                </a:extLst>
              </a:tr>
            </a:tbl>
          </a:graphicData>
        </a:graphic>
      </p:graphicFrame>
    </p:spTree>
    <p:extLst>
      <p:ext uri="{BB962C8B-B14F-4D97-AF65-F5344CB8AC3E}">
        <p14:creationId xmlns:p14="http://schemas.microsoft.com/office/powerpoint/2010/main" val="663451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548A5-2086-322F-BBA9-66CFA2C88900}"/>
              </a:ext>
            </a:extLst>
          </p:cNvPr>
          <p:cNvSpPr>
            <a:spLocks noGrp="1"/>
          </p:cNvSpPr>
          <p:nvPr>
            <p:ph type="title"/>
          </p:nvPr>
        </p:nvSpPr>
        <p:spPr>
          <a:xfrm>
            <a:off x="612395" y="365125"/>
            <a:ext cx="10515600" cy="1325563"/>
          </a:xfrm>
        </p:spPr>
        <p:txBody>
          <a:bodyPr/>
          <a:lstStyle/>
          <a:p>
            <a:r>
              <a:rPr lang="en-US" dirty="0"/>
              <a:t>PROCESS ORIENTATION</a:t>
            </a:r>
          </a:p>
        </p:txBody>
      </p:sp>
      <p:sp>
        <p:nvSpPr>
          <p:cNvPr id="3" name="Content Placeholder 2">
            <a:extLst>
              <a:ext uri="{FF2B5EF4-FFF2-40B4-BE49-F238E27FC236}">
                <a16:creationId xmlns:a16="http://schemas.microsoft.com/office/drawing/2014/main" id="{7ACB617A-A75F-6132-5F87-9459524E6F22}"/>
              </a:ext>
            </a:extLst>
          </p:cNvPr>
          <p:cNvSpPr>
            <a:spLocks noGrp="1"/>
          </p:cNvSpPr>
          <p:nvPr>
            <p:ph idx="1"/>
          </p:nvPr>
        </p:nvSpPr>
        <p:spPr>
          <a:xfrm>
            <a:off x="612395" y="1825625"/>
            <a:ext cx="11118393" cy="4351338"/>
          </a:xfrm>
        </p:spPr>
        <p:txBody>
          <a:bodyPr>
            <a:normAutofit lnSpcReduction="10000"/>
          </a:bodyPr>
          <a:lstStyle/>
          <a:p>
            <a:pPr marL="457200" lvl="1" indent="0">
              <a:buNone/>
            </a:pPr>
            <a:r>
              <a:rPr lang="en-US" sz="2800" b="1" dirty="0">
                <a:latin typeface="+mj-lt"/>
              </a:rPr>
              <a:t>For Program Team Leaders, Workgroup Chairs, Statewide Program/Institute Directors, and campus liaisons including executive associate deans and department chairs</a:t>
            </a:r>
          </a:p>
          <a:p>
            <a:pPr lvl="1">
              <a:lnSpc>
                <a:spcPct val="100000"/>
              </a:lnSpc>
            </a:pPr>
            <a:r>
              <a:rPr lang="en-US" sz="2800" b="1" dirty="0">
                <a:latin typeface="+mj-lt"/>
              </a:rPr>
              <a:t>10/19 11 am - 1 pm </a:t>
            </a:r>
            <a:r>
              <a:rPr lang="en-US" sz="2800" dirty="0">
                <a:latin typeface="+mj-lt"/>
              </a:rPr>
              <a:t>webinar; invite with Zoom info. will be sent </a:t>
            </a:r>
          </a:p>
          <a:p>
            <a:pPr lvl="1"/>
            <a:r>
              <a:rPr lang="en-US" sz="2800" dirty="0">
                <a:latin typeface="+mj-lt"/>
              </a:rPr>
              <a:t>The first hour will review process &amp; the second hour will be Q&amp;A. It will be recorded and posted on the Position Call webpage. </a:t>
            </a:r>
          </a:p>
          <a:p>
            <a:pPr marL="457200" lvl="1" indent="0">
              <a:buNone/>
            </a:pPr>
            <a:endParaRPr lang="en-US" sz="3000" dirty="0">
              <a:latin typeface="+mj-lt"/>
            </a:endParaRPr>
          </a:p>
          <a:p>
            <a:pPr marL="457200" lvl="1" indent="0">
              <a:buNone/>
            </a:pPr>
            <a:r>
              <a:rPr lang="en-US" sz="3000" b="1" dirty="0">
                <a:latin typeface="+mj-lt"/>
              </a:rPr>
              <a:t>County Director and REC Director Meetings </a:t>
            </a:r>
          </a:p>
          <a:p>
            <a:pPr lvl="1"/>
            <a:r>
              <a:rPr lang="en-US" sz="2800" b="1" dirty="0">
                <a:latin typeface="+mj-lt"/>
              </a:rPr>
              <a:t>10/6</a:t>
            </a:r>
            <a:r>
              <a:rPr lang="en-US" sz="2800" dirty="0">
                <a:latin typeface="+mj-lt"/>
              </a:rPr>
              <a:t> review process &amp; the second hour will be Q&amp;A</a:t>
            </a:r>
          </a:p>
          <a:p>
            <a:pPr lvl="1"/>
            <a:r>
              <a:rPr lang="en-US" sz="2800" b="1" dirty="0">
                <a:latin typeface="+mj-lt"/>
              </a:rPr>
              <a:t>11/15</a:t>
            </a:r>
            <a:r>
              <a:rPr lang="en-US" sz="2800" dirty="0">
                <a:latin typeface="+mj-lt"/>
              </a:rPr>
              <a:t> discuss CE Advisor position ideas and regional team narrowing process</a:t>
            </a:r>
          </a:p>
        </p:txBody>
      </p:sp>
    </p:spTree>
    <p:extLst>
      <p:ext uri="{BB962C8B-B14F-4D97-AF65-F5344CB8AC3E}">
        <p14:creationId xmlns:p14="http://schemas.microsoft.com/office/powerpoint/2010/main" val="519790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548A5-2086-322F-BBA9-66CFA2C88900}"/>
              </a:ext>
            </a:extLst>
          </p:cNvPr>
          <p:cNvSpPr>
            <a:spLocks noGrp="1"/>
          </p:cNvSpPr>
          <p:nvPr>
            <p:ph type="title"/>
          </p:nvPr>
        </p:nvSpPr>
        <p:spPr>
          <a:xfrm>
            <a:off x="541421" y="520117"/>
            <a:ext cx="10515600" cy="1128626"/>
          </a:xfrm>
        </p:spPr>
        <p:txBody>
          <a:bodyPr>
            <a:normAutofit fontScale="90000"/>
          </a:bodyPr>
          <a:lstStyle/>
          <a:p>
            <a:r>
              <a:rPr lang="en-US" dirty="0"/>
              <a:t>RESOURCE: PROGRAMMATIC FOOTPRINT MAPS </a:t>
            </a:r>
            <a:br>
              <a:rPr lang="en-US" dirty="0"/>
            </a:br>
            <a:endParaRPr lang="en-US" dirty="0"/>
          </a:p>
        </p:txBody>
      </p:sp>
      <p:sp>
        <p:nvSpPr>
          <p:cNvPr id="3" name="Content Placeholder 2">
            <a:extLst>
              <a:ext uri="{FF2B5EF4-FFF2-40B4-BE49-F238E27FC236}">
                <a16:creationId xmlns:a16="http://schemas.microsoft.com/office/drawing/2014/main" id="{7ACB617A-A75F-6132-5F87-9459524E6F22}"/>
              </a:ext>
            </a:extLst>
          </p:cNvPr>
          <p:cNvSpPr>
            <a:spLocks noGrp="1"/>
          </p:cNvSpPr>
          <p:nvPr>
            <p:ph idx="1"/>
          </p:nvPr>
        </p:nvSpPr>
        <p:spPr>
          <a:xfrm>
            <a:off x="541421" y="1648743"/>
            <a:ext cx="11032957" cy="4689140"/>
          </a:xfrm>
        </p:spPr>
        <p:txBody>
          <a:bodyPr>
            <a:normAutofit lnSpcReduction="10000"/>
          </a:bodyPr>
          <a:lstStyle/>
          <a:p>
            <a:pPr marL="0" indent="0">
              <a:buNone/>
            </a:pPr>
            <a:r>
              <a:rPr lang="en-US" sz="2400" kern="0" dirty="0">
                <a:solidFill>
                  <a:srgbClr val="333333"/>
                </a:solidFill>
                <a:effectLst/>
                <a:latin typeface="Calibri Light" panose="020F0302020204030204" pitchFamily="34" charset="0"/>
                <a:ea typeface="Times New Roman" panose="02020603050405020304" pitchFamily="18" charset="0"/>
                <a:cs typeface="Calibri Light" panose="020F0302020204030204" pitchFamily="34" charset="0"/>
              </a:rPr>
              <a:t>These maps illustrate current positions for UCCE Advisors, UCCE Specialists, other UCCE Academics, and Community Educators, as well as the UCCE Advisor and Specialist positions under-recruitment. </a:t>
            </a:r>
          </a:p>
          <a:p>
            <a:pPr marL="0" indent="0">
              <a:buNone/>
            </a:pPr>
            <a:endParaRPr lang="en-US" sz="400" kern="0" dirty="0">
              <a:solidFill>
                <a:srgbClr val="333333"/>
              </a:solidFill>
              <a:effectLst/>
              <a:latin typeface="Calibri Light" panose="020F0302020204030204" pitchFamily="34" charset="0"/>
              <a:ea typeface="Times New Roman" panose="02020603050405020304" pitchFamily="18" charset="0"/>
              <a:cs typeface="Calibri Light" panose="020F0302020204030204" pitchFamily="34" charset="0"/>
            </a:endParaRPr>
          </a:p>
          <a:p>
            <a:pPr marL="0" indent="0">
              <a:buNone/>
            </a:pPr>
            <a:r>
              <a:rPr lang="en-US" sz="2400" kern="0" dirty="0">
                <a:solidFill>
                  <a:srgbClr val="333333"/>
                </a:solidFill>
                <a:latin typeface="Calibri Light" panose="020F0302020204030204" pitchFamily="34" charset="0"/>
                <a:cs typeface="Calibri Light" panose="020F0302020204030204" pitchFamily="34" charset="0"/>
              </a:rPr>
              <a:t>New secondary data layers to be posted in October. This will provide county level data with relevant information that, when coupled with local knowledge, can help illuminate gaps/needs to inform UCCE position proposal development and future hiring.</a:t>
            </a:r>
          </a:p>
          <a:p>
            <a:pPr marL="0" indent="0">
              <a:buNone/>
            </a:pPr>
            <a:endParaRPr lang="en-US" sz="2400" b="1" kern="0" dirty="0">
              <a:solidFill>
                <a:srgbClr val="333333"/>
              </a:solidFill>
              <a:latin typeface="Calibri Light" panose="020F0302020204030204" pitchFamily="34" charset="0"/>
              <a:cs typeface="Calibri Light" panose="020F0302020204030204" pitchFamily="34" charset="0"/>
            </a:endParaRPr>
          </a:p>
          <a:p>
            <a:pPr marL="0" indent="0">
              <a:buNone/>
            </a:pPr>
            <a:r>
              <a:rPr lang="en-US" sz="2400" b="1" kern="0" dirty="0">
                <a:solidFill>
                  <a:srgbClr val="333333"/>
                </a:solidFill>
                <a:latin typeface="Calibri Light" panose="020F0302020204030204" pitchFamily="34" charset="0"/>
                <a:cs typeface="Calibri Light" panose="020F0302020204030204" pitchFamily="34" charset="0"/>
              </a:rPr>
              <a:t>Link to Maps webpage: </a:t>
            </a:r>
            <a:r>
              <a:rPr lang="en-US" sz="1800" b="1" u="sng" dirty="0">
                <a:solidFill>
                  <a:srgbClr val="0563C1"/>
                </a:solidFill>
                <a:effectLst/>
                <a:latin typeface="Calibri" panose="020F0502020204030204" pitchFamily="34" charset="0"/>
                <a:ea typeface="Calibri" panose="020F0502020204030204" pitchFamily="34" charset="0"/>
                <a:cs typeface="Calibri" panose="020F0502020204030204" pitchFamily="34" charset="0"/>
              </a:rPr>
              <a:t>https://ucanr.edu/sites/ANR_Footprint/</a:t>
            </a:r>
            <a:endParaRPr lang="en-US" sz="1400" dirty="0">
              <a:solidFill>
                <a:srgbClr val="FF0000"/>
              </a:solidFill>
              <a:latin typeface="Calibri Light" panose="020F0302020204030204" pitchFamily="34" charset="0"/>
              <a:cs typeface="Calibri Light" panose="020F0302020204030204" pitchFamily="34" charset="0"/>
            </a:endParaRPr>
          </a:p>
          <a:p>
            <a:pPr marL="0" indent="0">
              <a:buNone/>
            </a:pPr>
            <a:endParaRPr lang="en-US" sz="2800" b="1" kern="0" dirty="0">
              <a:solidFill>
                <a:srgbClr val="333333"/>
              </a:solidFill>
              <a:effectLst/>
              <a:latin typeface="Calibri Light" panose="020F0302020204030204" pitchFamily="34" charset="0"/>
              <a:ea typeface="Times New Roman" panose="02020603050405020304" pitchFamily="18" charset="0"/>
              <a:cs typeface="Calibri Light" panose="020F0302020204030204" pitchFamily="34" charset="0"/>
            </a:endParaRPr>
          </a:p>
          <a:p>
            <a:pPr marL="0" indent="0">
              <a:buNone/>
            </a:pPr>
            <a:r>
              <a:rPr lang="en-US" sz="2800" b="1" kern="0" dirty="0">
                <a:solidFill>
                  <a:srgbClr val="333333"/>
                </a:solidFill>
                <a:effectLst/>
                <a:latin typeface="Calibri Light" panose="020F0302020204030204" pitchFamily="34" charset="0"/>
                <a:ea typeface="Times New Roman" panose="02020603050405020304" pitchFamily="18" charset="0"/>
                <a:cs typeface="Calibri Light" panose="020F0302020204030204" pitchFamily="34" charset="0"/>
              </a:rPr>
              <a:t>TBD </a:t>
            </a:r>
            <a:r>
              <a:rPr lang="en-US" sz="2800" b="1" kern="0" dirty="0" err="1">
                <a:solidFill>
                  <a:srgbClr val="333333"/>
                </a:solidFill>
                <a:effectLst/>
                <a:latin typeface="Calibri Light" panose="020F0302020204030204" pitchFamily="34" charset="0"/>
                <a:ea typeface="Times New Roman" panose="02020603050405020304" pitchFamily="18" charset="0"/>
                <a:cs typeface="Calibri Light" panose="020F0302020204030204" pitchFamily="34" charset="0"/>
              </a:rPr>
              <a:t>webANR</a:t>
            </a:r>
            <a:r>
              <a:rPr lang="en-US" sz="2800" b="1" kern="0" dirty="0">
                <a:solidFill>
                  <a:srgbClr val="333333"/>
                </a:solidFill>
                <a:effectLst/>
                <a:latin typeface="Calibri Light" panose="020F0302020204030204" pitchFamily="34" charset="0"/>
                <a:ea typeface="Times New Roman" panose="02020603050405020304" pitchFamily="18" charset="0"/>
                <a:cs typeface="Calibri Light" panose="020F0302020204030204" pitchFamily="34" charset="0"/>
              </a:rPr>
              <a:t> </a:t>
            </a:r>
            <a:r>
              <a:rPr lang="en-US" kern="0" dirty="0">
                <a:solidFill>
                  <a:srgbClr val="333333"/>
                </a:solidFill>
                <a:latin typeface="Calibri Light" panose="020F0302020204030204" pitchFamily="34" charset="0"/>
                <a:ea typeface="Times New Roman" panose="02020603050405020304" pitchFamily="18" charset="0"/>
                <a:cs typeface="Calibri Light" panose="020F0302020204030204" pitchFamily="34" charset="0"/>
              </a:rPr>
              <a:t>-- T</a:t>
            </a:r>
            <a:r>
              <a:rPr lang="en-US" sz="2800" kern="0" dirty="0">
                <a:solidFill>
                  <a:srgbClr val="333333"/>
                </a:solidFill>
                <a:effectLst/>
                <a:latin typeface="Calibri Light" panose="020F0302020204030204" pitchFamily="34" charset="0"/>
                <a:ea typeface="Times New Roman" panose="02020603050405020304" pitchFamily="18" charset="0"/>
                <a:cs typeface="Calibri Light" panose="020F0302020204030204" pitchFamily="34" charset="0"/>
              </a:rPr>
              <a:t>o demo maps with </a:t>
            </a:r>
            <a:r>
              <a:rPr lang="en-US" kern="0" dirty="0">
                <a:solidFill>
                  <a:srgbClr val="333333"/>
                </a:solidFill>
                <a:latin typeface="Calibri Light" panose="020F0302020204030204" pitchFamily="34" charset="0"/>
                <a:ea typeface="Times New Roman" panose="02020603050405020304" pitchFamily="18" charset="0"/>
                <a:cs typeface="Calibri Light" panose="020F0302020204030204" pitchFamily="34" charset="0"/>
              </a:rPr>
              <a:t>new secondary data layers. </a:t>
            </a:r>
            <a:r>
              <a:rPr lang="en-US" sz="2800" kern="0" dirty="0">
                <a:solidFill>
                  <a:srgbClr val="333333"/>
                </a:solidFill>
                <a:effectLst/>
                <a:latin typeface="Calibri Light" panose="020F0302020204030204" pitchFamily="34" charset="0"/>
                <a:ea typeface="Times New Roman" panose="02020603050405020304" pitchFamily="18" charset="0"/>
                <a:cs typeface="Calibri Light" panose="020F0302020204030204" pitchFamily="34" charset="0"/>
              </a:rPr>
              <a:t>Will be recorded and posted on the Call for Positions web page.</a:t>
            </a:r>
          </a:p>
          <a:p>
            <a:pPr marL="0" indent="0">
              <a:buNone/>
            </a:pPr>
            <a:endParaRPr lang="en-US" dirty="0"/>
          </a:p>
        </p:txBody>
      </p:sp>
    </p:spTree>
    <p:extLst>
      <p:ext uri="{BB962C8B-B14F-4D97-AF65-F5344CB8AC3E}">
        <p14:creationId xmlns:p14="http://schemas.microsoft.com/office/powerpoint/2010/main" val="1433551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8514B5A8-1870-49A0-F7F2-8BB5356A3091}"/>
              </a:ext>
            </a:extLst>
          </p:cNvPr>
          <p:cNvGrpSpPr/>
          <p:nvPr/>
        </p:nvGrpSpPr>
        <p:grpSpPr>
          <a:xfrm>
            <a:off x="334051" y="954498"/>
            <a:ext cx="11511673" cy="5316484"/>
            <a:chOff x="334135" y="954498"/>
            <a:chExt cx="11320254" cy="5316484"/>
          </a:xfrm>
        </p:grpSpPr>
        <p:sp>
          <p:nvSpPr>
            <p:cNvPr id="14" name="Freeform: Shape 13">
              <a:extLst>
                <a:ext uri="{FF2B5EF4-FFF2-40B4-BE49-F238E27FC236}">
                  <a16:creationId xmlns:a16="http://schemas.microsoft.com/office/drawing/2014/main" id="{2C398AD4-33B9-4EB6-DAED-3818DEE150DB}"/>
                </a:ext>
              </a:extLst>
            </p:cNvPr>
            <p:cNvSpPr/>
            <p:nvPr/>
          </p:nvSpPr>
          <p:spPr>
            <a:xfrm>
              <a:off x="334135" y="1465434"/>
              <a:ext cx="4272341" cy="3674326"/>
            </a:xfrm>
            <a:custGeom>
              <a:avLst/>
              <a:gdLst>
                <a:gd name="connsiteX0" fmla="*/ 0 w 4189236"/>
                <a:gd name="connsiteY0" fmla="*/ 395215 h 3952153"/>
                <a:gd name="connsiteX1" fmla="*/ 395215 w 4189236"/>
                <a:gd name="connsiteY1" fmla="*/ 0 h 3952153"/>
                <a:gd name="connsiteX2" fmla="*/ 3794021 w 4189236"/>
                <a:gd name="connsiteY2" fmla="*/ 0 h 3952153"/>
                <a:gd name="connsiteX3" fmla="*/ 4189236 w 4189236"/>
                <a:gd name="connsiteY3" fmla="*/ 395215 h 3952153"/>
                <a:gd name="connsiteX4" fmla="*/ 4189236 w 4189236"/>
                <a:gd name="connsiteY4" fmla="*/ 3556938 h 3952153"/>
                <a:gd name="connsiteX5" fmla="*/ 3794021 w 4189236"/>
                <a:gd name="connsiteY5" fmla="*/ 3952153 h 3952153"/>
                <a:gd name="connsiteX6" fmla="*/ 395215 w 4189236"/>
                <a:gd name="connsiteY6" fmla="*/ 3952153 h 3952153"/>
                <a:gd name="connsiteX7" fmla="*/ 0 w 4189236"/>
                <a:gd name="connsiteY7" fmla="*/ 3556938 h 3952153"/>
                <a:gd name="connsiteX8" fmla="*/ 0 w 4189236"/>
                <a:gd name="connsiteY8" fmla="*/ 395215 h 39521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89236" h="3952153">
                  <a:moveTo>
                    <a:pt x="0" y="395215"/>
                  </a:moveTo>
                  <a:cubicBezTo>
                    <a:pt x="0" y="176944"/>
                    <a:pt x="176944" y="0"/>
                    <a:pt x="395215" y="0"/>
                  </a:cubicBezTo>
                  <a:lnTo>
                    <a:pt x="3794021" y="0"/>
                  </a:lnTo>
                  <a:cubicBezTo>
                    <a:pt x="4012292" y="0"/>
                    <a:pt x="4189236" y="176944"/>
                    <a:pt x="4189236" y="395215"/>
                  </a:cubicBezTo>
                  <a:lnTo>
                    <a:pt x="4189236" y="3556938"/>
                  </a:lnTo>
                  <a:cubicBezTo>
                    <a:pt x="4189236" y="3775209"/>
                    <a:pt x="4012292" y="3952153"/>
                    <a:pt x="3794021" y="3952153"/>
                  </a:cubicBezTo>
                  <a:lnTo>
                    <a:pt x="395215" y="3952153"/>
                  </a:lnTo>
                  <a:cubicBezTo>
                    <a:pt x="176944" y="3952153"/>
                    <a:pt x="0" y="3775209"/>
                    <a:pt x="0" y="3556938"/>
                  </a:cubicBezTo>
                  <a:lnTo>
                    <a:pt x="0" y="395215"/>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14775" tIns="214775" rIns="214775" bIns="1061665" numCol="1" spcCol="1270" anchor="t" anchorCtr="0">
              <a:noAutofit/>
            </a:bodyPr>
            <a:lstStyle/>
            <a:p>
              <a:pPr marL="228600" lvl="1" indent="0" algn="l" defTabSz="889000">
                <a:lnSpc>
                  <a:spcPct val="90000"/>
                </a:lnSpc>
                <a:spcBef>
                  <a:spcPct val="0"/>
                </a:spcBef>
                <a:spcAft>
                  <a:spcPct val="15000"/>
                </a:spcAft>
                <a:buClrTx/>
                <a:buSzTx/>
                <a:buFont typeface="Arial" panose="020B0604020202020204" pitchFamily="34" charset="0"/>
                <a:buNone/>
              </a:pPr>
              <a:r>
                <a:rPr kumimoji="0" lang="en-US" sz="2000" b="1" i="0" u="none" strike="noStrike" kern="1200" cap="none" spc="0" normalizeH="0" baseline="0" noProof="0" dirty="0">
                  <a:ln>
                    <a:noFill/>
                  </a:ln>
                  <a:solidFill>
                    <a:schemeClr val="tx1"/>
                  </a:solidFill>
                  <a:effectLst/>
                  <a:uLnTx/>
                  <a:uFillTx/>
                  <a:latin typeface="+mn-lt"/>
                  <a:ea typeface="+mn-ea"/>
                  <a:cs typeface="+mn-cs"/>
                </a:rPr>
                <a:t>Program Teams with input from Statewide Prog./Institute Directors </a:t>
              </a:r>
            </a:p>
            <a:p>
              <a:pPr marL="514350" lvl="1" indent="-285750" algn="l" defTabSz="889000">
                <a:lnSpc>
                  <a:spcPct val="90000"/>
                </a:lnSpc>
                <a:spcBef>
                  <a:spcPct val="0"/>
                </a:spcBef>
                <a:spcAft>
                  <a:spcPct val="15000"/>
                </a:spcAft>
                <a:buClrTx/>
                <a:buSzTx/>
                <a:buFont typeface="Wingdings" panose="05000000000000000000" pitchFamily="2" charset="2"/>
                <a:buChar char="v"/>
              </a:pPr>
              <a:r>
                <a:rPr kumimoji="0" lang="en-US" sz="1800" b="1" i="0" u="none" strike="noStrike" kern="1200" cap="none" spc="0" normalizeH="0" baseline="0" noProof="0" dirty="0">
                  <a:ln>
                    <a:noFill/>
                  </a:ln>
                  <a:solidFill>
                    <a:schemeClr val="accent1">
                      <a:lumMod val="75000"/>
                    </a:schemeClr>
                  </a:solidFill>
                  <a:effectLst/>
                  <a:uLnTx/>
                  <a:uFillTx/>
                  <a:latin typeface="+mn-lt"/>
                  <a:ea typeface="+mn-ea"/>
                  <a:cs typeface="+mn-cs"/>
                </a:rPr>
                <a:t>Enter priority proposal ideas</a:t>
              </a:r>
            </a:p>
            <a:p>
              <a:pPr marL="228600" lvl="1" algn="l" defTabSz="889000">
                <a:lnSpc>
                  <a:spcPct val="90000"/>
                </a:lnSpc>
                <a:spcBef>
                  <a:spcPct val="0"/>
                </a:spcBef>
                <a:spcAft>
                  <a:spcPct val="15000"/>
                </a:spcAft>
                <a:buClrTx/>
                <a:buSzTx/>
              </a:pPr>
              <a:endParaRPr lang="en-US" sz="1800" kern="1200" dirty="0">
                <a:solidFill>
                  <a:schemeClr val="accent1">
                    <a:lumMod val="75000"/>
                  </a:schemeClr>
                </a:solidFill>
                <a:latin typeface="+mn-lt"/>
              </a:endParaRPr>
            </a:p>
            <a:p>
              <a:pPr marL="228600" lvl="1" indent="0" algn="l" defTabSz="889000">
                <a:lnSpc>
                  <a:spcPct val="90000"/>
                </a:lnSpc>
                <a:spcBef>
                  <a:spcPct val="0"/>
                </a:spcBef>
                <a:spcAft>
                  <a:spcPct val="15000"/>
                </a:spcAft>
                <a:buClrTx/>
                <a:buSzTx/>
                <a:buFont typeface="Wingdings" panose="05000000000000000000" pitchFamily="2" charset="2"/>
                <a:buNone/>
              </a:pPr>
              <a:r>
                <a:rPr kumimoji="0" lang="en-US" sz="2000" b="1" i="0" u="none" strike="noStrike" kern="1200" cap="none" spc="0" normalizeH="0" baseline="0" noProof="0" dirty="0">
                  <a:ln>
                    <a:noFill/>
                  </a:ln>
                  <a:solidFill>
                    <a:schemeClr val="tx1"/>
                  </a:solidFill>
                  <a:effectLst/>
                  <a:uLnTx/>
                  <a:uFillTx/>
                  <a:latin typeface="+mn-lt"/>
                  <a:ea typeface="+mn-ea"/>
                  <a:cs typeface="+mn-cs"/>
                </a:rPr>
                <a:t>REC Directors as REC system</a:t>
              </a:r>
              <a:endParaRPr lang="en-US" sz="1800" kern="1200" dirty="0">
                <a:solidFill>
                  <a:schemeClr val="accent1">
                    <a:lumMod val="75000"/>
                  </a:schemeClr>
                </a:solidFill>
                <a:latin typeface="+mn-lt"/>
              </a:endParaRPr>
            </a:p>
            <a:p>
              <a:pPr marL="514350" lvl="1" indent="-285750" algn="l" defTabSz="889000">
                <a:lnSpc>
                  <a:spcPct val="90000"/>
                </a:lnSpc>
                <a:spcBef>
                  <a:spcPct val="0"/>
                </a:spcBef>
                <a:spcAft>
                  <a:spcPct val="15000"/>
                </a:spcAft>
                <a:buClrTx/>
                <a:buSzTx/>
                <a:buFont typeface="Wingdings" panose="05000000000000000000" pitchFamily="2" charset="2"/>
                <a:buChar char="v"/>
              </a:pPr>
              <a:r>
                <a:rPr kumimoji="0" lang="en-US" sz="1800" b="1" i="0" u="none" strike="noStrike" kern="1200" cap="none" spc="0" normalizeH="0" baseline="0" noProof="0" dirty="0">
                  <a:ln>
                    <a:noFill/>
                  </a:ln>
                  <a:solidFill>
                    <a:schemeClr val="accent1">
                      <a:lumMod val="75000"/>
                    </a:schemeClr>
                  </a:solidFill>
                  <a:effectLst/>
                  <a:uLnTx/>
                  <a:uFillTx/>
                  <a:latin typeface="+mn-lt"/>
                  <a:ea typeface="+mn-ea"/>
                  <a:cs typeface="+mn-cs"/>
                  <a:sym typeface="Wingdings" panose="05000000000000000000" pitchFamily="2" charset="2"/>
                </a:rPr>
                <a:t> </a:t>
              </a:r>
              <a:r>
                <a:rPr kumimoji="0" lang="en-US" sz="1800" b="1" i="0" u="none" strike="noStrike" kern="1200" cap="none" spc="0" normalizeH="0" baseline="0" noProof="0" dirty="0">
                  <a:ln>
                    <a:noFill/>
                  </a:ln>
                  <a:solidFill>
                    <a:schemeClr val="accent1">
                      <a:lumMod val="75000"/>
                    </a:schemeClr>
                  </a:solidFill>
                  <a:effectLst/>
                  <a:uLnTx/>
                  <a:uFillTx/>
                  <a:latin typeface="+mn-lt"/>
                  <a:ea typeface="+mn-ea"/>
                  <a:cs typeface="+mn-cs"/>
                </a:rPr>
                <a:t>Enter priority proposal ideas </a:t>
              </a:r>
            </a:p>
            <a:p>
              <a:pPr marL="171450" lvl="1" indent="0" algn="l" defTabSz="800100">
                <a:lnSpc>
                  <a:spcPct val="90000"/>
                </a:lnSpc>
                <a:spcBef>
                  <a:spcPct val="0"/>
                </a:spcBef>
                <a:spcAft>
                  <a:spcPct val="15000"/>
                </a:spcAft>
                <a:buClrTx/>
                <a:buSzTx/>
                <a:buFont typeface="Arial" panose="020B0604020202020204" pitchFamily="34" charset="0"/>
                <a:buNone/>
              </a:pPr>
              <a:endParaRPr lang="en-US" sz="1800" kern="1200" dirty="0">
                <a:solidFill>
                  <a:schemeClr val="accent1">
                    <a:lumMod val="75000"/>
                  </a:schemeClr>
                </a:solidFill>
                <a:latin typeface="+mn-lt"/>
              </a:endParaRPr>
            </a:p>
            <a:p>
              <a:pPr marL="228600" lvl="1" indent="0" algn="l" defTabSz="889000">
                <a:lnSpc>
                  <a:spcPct val="90000"/>
                </a:lnSpc>
                <a:spcBef>
                  <a:spcPct val="0"/>
                </a:spcBef>
                <a:spcAft>
                  <a:spcPct val="15000"/>
                </a:spcAft>
                <a:buClrTx/>
                <a:buSzTx/>
                <a:buFont typeface="Arial" panose="020B0604020202020204" pitchFamily="34" charset="0"/>
                <a:buNone/>
              </a:pPr>
              <a:r>
                <a:rPr lang="en-US" sz="2000" b="1" i="0" u="none" strike="noStrike" kern="1200" baseline="0" dirty="0">
                  <a:solidFill>
                    <a:schemeClr val="tx1"/>
                  </a:solidFill>
                  <a:latin typeface="+mn-lt"/>
                </a:rPr>
                <a:t>Departments</a:t>
              </a:r>
              <a:endParaRPr lang="en-US" sz="1800" kern="1200" dirty="0">
                <a:solidFill>
                  <a:schemeClr val="accent1">
                    <a:lumMod val="75000"/>
                  </a:schemeClr>
                </a:solidFill>
                <a:latin typeface="+mn-lt"/>
              </a:endParaRPr>
            </a:p>
            <a:p>
              <a:pPr marL="171450" lvl="1" indent="0" algn="l" defTabSz="800100">
                <a:lnSpc>
                  <a:spcPct val="90000"/>
                </a:lnSpc>
                <a:spcBef>
                  <a:spcPct val="0"/>
                </a:spcBef>
                <a:spcAft>
                  <a:spcPct val="15000"/>
                </a:spcAft>
                <a:buClrTx/>
                <a:buSzTx/>
                <a:buFont typeface="Arial" panose="020B0604020202020204" pitchFamily="34" charset="0"/>
                <a:buNone/>
              </a:pPr>
              <a:r>
                <a:rPr kumimoji="0" lang="en-US" sz="1800" b="1" i="0" u="none" strike="noStrike" kern="1200" cap="none" spc="0" normalizeH="0" baseline="0" noProof="0" dirty="0">
                  <a:ln>
                    <a:noFill/>
                  </a:ln>
                  <a:solidFill>
                    <a:schemeClr val="accent1">
                      <a:lumMod val="75000"/>
                    </a:schemeClr>
                  </a:solidFill>
                  <a:effectLst/>
                  <a:uLnTx/>
                  <a:uFillTx/>
                  <a:latin typeface="+mn-lt"/>
                  <a:ea typeface="+mn-ea"/>
                  <a:cs typeface="+mn-cs"/>
                  <a:sym typeface="Wingdings" panose="05000000000000000000" pitchFamily="2" charset="2"/>
                </a:rPr>
                <a:t></a:t>
              </a:r>
              <a:r>
                <a:rPr lang="en-US" sz="1800" b="1" i="0" u="none" strike="noStrike" kern="1200" baseline="0" dirty="0">
                  <a:solidFill>
                    <a:schemeClr val="accent1">
                      <a:lumMod val="75000"/>
                    </a:schemeClr>
                  </a:solidFill>
                  <a:latin typeface="+mn-lt"/>
                </a:rPr>
                <a:t> Enter gaps based on their academic planning with active engagement/ leadership from CE Specialist groups</a:t>
              </a:r>
              <a:endParaRPr lang="en-US" sz="1800" kern="1200" dirty="0">
                <a:solidFill>
                  <a:schemeClr val="accent1">
                    <a:lumMod val="75000"/>
                  </a:schemeClr>
                </a:solidFill>
                <a:latin typeface="+mn-lt"/>
              </a:endParaRPr>
            </a:p>
          </p:txBody>
        </p:sp>
        <p:sp>
          <p:nvSpPr>
            <p:cNvPr id="15" name="Shape 14">
              <a:extLst>
                <a:ext uri="{FF2B5EF4-FFF2-40B4-BE49-F238E27FC236}">
                  <a16:creationId xmlns:a16="http://schemas.microsoft.com/office/drawing/2014/main" id="{E29A3304-828A-FFF0-87A2-D33B37F27C19}"/>
                </a:ext>
              </a:extLst>
            </p:cNvPr>
            <p:cNvSpPr/>
            <p:nvPr/>
          </p:nvSpPr>
          <p:spPr>
            <a:xfrm>
              <a:off x="2509542" y="3714135"/>
              <a:ext cx="2882451" cy="2556847"/>
            </a:xfrm>
            <a:prstGeom prst="leftCircularArrow">
              <a:avLst>
                <a:gd name="adj1" fmla="val 3163"/>
                <a:gd name="adj2" fmla="val 389373"/>
                <a:gd name="adj3" fmla="val 880005"/>
                <a:gd name="adj4" fmla="val 9210997"/>
                <a:gd name="adj5" fmla="val 3691"/>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lang="en-US"/>
            </a:p>
          </p:txBody>
        </p:sp>
        <p:sp>
          <p:nvSpPr>
            <p:cNvPr id="16" name="Freeform: Shape 15">
              <a:extLst>
                <a:ext uri="{FF2B5EF4-FFF2-40B4-BE49-F238E27FC236}">
                  <a16:creationId xmlns:a16="http://schemas.microsoft.com/office/drawing/2014/main" id="{238025AE-7F5B-7917-1446-61E6929B352C}"/>
                </a:ext>
              </a:extLst>
            </p:cNvPr>
            <p:cNvSpPr/>
            <p:nvPr/>
          </p:nvSpPr>
          <p:spPr>
            <a:xfrm>
              <a:off x="1182466" y="4931747"/>
              <a:ext cx="2975338" cy="887084"/>
            </a:xfrm>
            <a:custGeom>
              <a:avLst/>
              <a:gdLst>
                <a:gd name="connsiteX0" fmla="*/ 0 w 3501706"/>
                <a:gd name="connsiteY0" fmla="*/ 101915 h 1019148"/>
                <a:gd name="connsiteX1" fmla="*/ 101915 w 3501706"/>
                <a:gd name="connsiteY1" fmla="*/ 0 h 1019148"/>
                <a:gd name="connsiteX2" fmla="*/ 3399791 w 3501706"/>
                <a:gd name="connsiteY2" fmla="*/ 0 h 1019148"/>
                <a:gd name="connsiteX3" fmla="*/ 3501706 w 3501706"/>
                <a:gd name="connsiteY3" fmla="*/ 101915 h 1019148"/>
                <a:gd name="connsiteX4" fmla="*/ 3501706 w 3501706"/>
                <a:gd name="connsiteY4" fmla="*/ 917233 h 1019148"/>
                <a:gd name="connsiteX5" fmla="*/ 3399791 w 3501706"/>
                <a:gd name="connsiteY5" fmla="*/ 1019148 h 1019148"/>
                <a:gd name="connsiteX6" fmla="*/ 101915 w 3501706"/>
                <a:gd name="connsiteY6" fmla="*/ 1019148 h 1019148"/>
                <a:gd name="connsiteX7" fmla="*/ 0 w 3501706"/>
                <a:gd name="connsiteY7" fmla="*/ 917233 h 1019148"/>
                <a:gd name="connsiteX8" fmla="*/ 0 w 3501706"/>
                <a:gd name="connsiteY8" fmla="*/ 101915 h 1019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01706" h="1019148">
                  <a:moveTo>
                    <a:pt x="0" y="101915"/>
                  </a:moveTo>
                  <a:cubicBezTo>
                    <a:pt x="0" y="45629"/>
                    <a:pt x="45629" y="0"/>
                    <a:pt x="101915" y="0"/>
                  </a:cubicBezTo>
                  <a:lnTo>
                    <a:pt x="3399791" y="0"/>
                  </a:lnTo>
                  <a:cubicBezTo>
                    <a:pt x="3456077" y="0"/>
                    <a:pt x="3501706" y="45629"/>
                    <a:pt x="3501706" y="101915"/>
                  </a:cubicBezTo>
                  <a:lnTo>
                    <a:pt x="3501706" y="917233"/>
                  </a:lnTo>
                  <a:cubicBezTo>
                    <a:pt x="3501706" y="973519"/>
                    <a:pt x="3456077" y="1019148"/>
                    <a:pt x="3399791" y="1019148"/>
                  </a:cubicBezTo>
                  <a:lnTo>
                    <a:pt x="101915" y="1019148"/>
                  </a:lnTo>
                  <a:cubicBezTo>
                    <a:pt x="45629" y="1019148"/>
                    <a:pt x="0" y="973519"/>
                    <a:pt x="0" y="917233"/>
                  </a:cubicBezTo>
                  <a:lnTo>
                    <a:pt x="0" y="10191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4140" tIns="52710" rIns="64140" bIns="52710" numCol="1" spcCol="1270" anchor="ctr" anchorCtr="0">
              <a:noAutofit/>
            </a:bodyPr>
            <a:lstStyle/>
            <a:p>
              <a:pPr marL="0" lvl="0" indent="0" algn="ctr" defTabSz="800100">
                <a:lnSpc>
                  <a:spcPct val="90000"/>
                </a:lnSpc>
                <a:spcBef>
                  <a:spcPct val="0"/>
                </a:spcBef>
                <a:spcAft>
                  <a:spcPct val="35000"/>
                </a:spcAft>
                <a:buNone/>
              </a:pPr>
              <a:r>
                <a:rPr lang="en-US" sz="1800" b="1" kern="1200" dirty="0"/>
                <a:t>Add to Google sheet </a:t>
              </a:r>
            </a:p>
            <a:p>
              <a:pPr marL="0" lvl="0" indent="0" algn="ctr" defTabSz="800100">
                <a:lnSpc>
                  <a:spcPct val="90000"/>
                </a:lnSpc>
                <a:spcBef>
                  <a:spcPct val="0"/>
                </a:spcBef>
                <a:spcAft>
                  <a:spcPct val="35000"/>
                </a:spcAft>
                <a:buNone/>
              </a:pPr>
              <a:r>
                <a:rPr lang="en-US" b="1" dirty="0"/>
                <a:t>I</a:t>
              </a:r>
              <a:r>
                <a:rPr lang="en-US" sz="1800" b="1" kern="1200" dirty="0"/>
                <a:t>dea </a:t>
              </a:r>
              <a:r>
                <a:rPr lang="en-US" b="1" dirty="0"/>
                <a:t>B</a:t>
              </a:r>
              <a:r>
                <a:rPr lang="en-US" sz="1800" b="1" kern="1200" dirty="0"/>
                <a:t>oard</a:t>
              </a:r>
            </a:p>
          </p:txBody>
        </p:sp>
        <p:sp>
          <p:nvSpPr>
            <p:cNvPr id="17" name="Freeform: Shape 16">
              <a:extLst>
                <a:ext uri="{FF2B5EF4-FFF2-40B4-BE49-F238E27FC236}">
                  <a16:creationId xmlns:a16="http://schemas.microsoft.com/office/drawing/2014/main" id="{9921DEBE-1221-9E35-0D75-2CAD8F999D3C}"/>
                </a:ext>
              </a:extLst>
            </p:cNvPr>
            <p:cNvSpPr/>
            <p:nvPr/>
          </p:nvSpPr>
          <p:spPr>
            <a:xfrm>
              <a:off x="4930594" y="2827051"/>
              <a:ext cx="2527485" cy="2183370"/>
            </a:xfrm>
            <a:custGeom>
              <a:avLst/>
              <a:gdLst>
                <a:gd name="connsiteX0" fmla="*/ 0 w 2798807"/>
                <a:gd name="connsiteY0" fmla="*/ 218337 h 2183370"/>
                <a:gd name="connsiteX1" fmla="*/ 218337 w 2798807"/>
                <a:gd name="connsiteY1" fmla="*/ 0 h 2183370"/>
                <a:gd name="connsiteX2" fmla="*/ 2580470 w 2798807"/>
                <a:gd name="connsiteY2" fmla="*/ 0 h 2183370"/>
                <a:gd name="connsiteX3" fmla="*/ 2798807 w 2798807"/>
                <a:gd name="connsiteY3" fmla="*/ 218337 h 2183370"/>
                <a:gd name="connsiteX4" fmla="*/ 2798807 w 2798807"/>
                <a:gd name="connsiteY4" fmla="*/ 1965033 h 2183370"/>
                <a:gd name="connsiteX5" fmla="*/ 2580470 w 2798807"/>
                <a:gd name="connsiteY5" fmla="*/ 2183370 h 2183370"/>
                <a:gd name="connsiteX6" fmla="*/ 218337 w 2798807"/>
                <a:gd name="connsiteY6" fmla="*/ 2183370 h 2183370"/>
                <a:gd name="connsiteX7" fmla="*/ 0 w 2798807"/>
                <a:gd name="connsiteY7" fmla="*/ 1965033 h 2183370"/>
                <a:gd name="connsiteX8" fmla="*/ 0 w 2798807"/>
                <a:gd name="connsiteY8" fmla="*/ 218337 h 2183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98807" h="2183370">
                  <a:moveTo>
                    <a:pt x="0" y="218337"/>
                  </a:moveTo>
                  <a:cubicBezTo>
                    <a:pt x="0" y="97753"/>
                    <a:pt x="97753" y="0"/>
                    <a:pt x="218337" y="0"/>
                  </a:cubicBezTo>
                  <a:lnTo>
                    <a:pt x="2580470" y="0"/>
                  </a:lnTo>
                  <a:cubicBezTo>
                    <a:pt x="2701054" y="0"/>
                    <a:pt x="2798807" y="97753"/>
                    <a:pt x="2798807" y="218337"/>
                  </a:cubicBezTo>
                  <a:lnTo>
                    <a:pt x="2798807" y="1965033"/>
                  </a:lnTo>
                  <a:cubicBezTo>
                    <a:pt x="2798807" y="2085617"/>
                    <a:pt x="2701054" y="2183370"/>
                    <a:pt x="2580470" y="2183370"/>
                  </a:cubicBezTo>
                  <a:lnTo>
                    <a:pt x="218337" y="2183370"/>
                  </a:lnTo>
                  <a:cubicBezTo>
                    <a:pt x="97753" y="2183370"/>
                    <a:pt x="0" y="2085617"/>
                    <a:pt x="0" y="1965033"/>
                  </a:cubicBezTo>
                  <a:lnTo>
                    <a:pt x="0" y="218337"/>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74070" tIns="641935" rIns="174070" bIns="174070" numCol="1" spcCol="1270" anchor="t" anchorCtr="0">
              <a:noAutofit/>
            </a:bodyPr>
            <a:lstStyle/>
            <a:p>
              <a:pPr marL="228600" lvl="1" indent="-228600" algn="ctr" defTabSz="889000">
                <a:lnSpc>
                  <a:spcPct val="90000"/>
                </a:lnSpc>
                <a:spcBef>
                  <a:spcPct val="0"/>
                </a:spcBef>
                <a:spcAft>
                  <a:spcPct val="15000"/>
                </a:spcAft>
                <a:buNone/>
              </a:pPr>
              <a:r>
                <a:rPr lang="en-US" sz="2000" b="1" kern="1200" dirty="0"/>
                <a:t>5 AES campuses &amp;</a:t>
              </a:r>
              <a:endParaRPr lang="en-US" sz="1200" b="1" kern="1200" dirty="0"/>
            </a:p>
            <a:p>
              <a:pPr marL="228600" lvl="1" indent="-228600" algn="ctr" defTabSz="889000">
                <a:lnSpc>
                  <a:spcPct val="90000"/>
                </a:lnSpc>
                <a:spcBef>
                  <a:spcPct val="0"/>
                </a:spcBef>
                <a:spcAft>
                  <a:spcPct val="15000"/>
                </a:spcAft>
                <a:buNone/>
              </a:pPr>
              <a:r>
                <a:rPr lang="en-US" sz="2000" b="1" kern="1200" dirty="0"/>
                <a:t>other UC campuses</a:t>
              </a:r>
              <a:endParaRPr lang="en-US" sz="1800" b="1" kern="1200" dirty="0">
                <a:solidFill>
                  <a:schemeClr val="accent1">
                    <a:lumMod val="75000"/>
                  </a:schemeClr>
                </a:solidFill>
              </a:endParaRPr>
            </a:p>
            <a:p>
              <a:pPr marL="171450" lvl="1" indent="-171450" algn="ctr" defTabSz="800100">
                <a:lnSpc>
                  <a:spcPct val="90000"/>
                </a:lnSpc>
                <a:spcBef>
                  <a:spcPct val="0"/>
                </a:spcBef>
                <a:spcAft>
                  <a:spcPct val="15000"/>
                </a:spcAft>
                <a:buFont typeface="Wingdings" panose="05000000000000000000" pitchFamily="2" charset="2"/>
                <a:buChar char="v"/>
              </a:pPr>
              <a:r>
                <a:rPr lang="en-US" sz="1800" b="1" kern="1200" dirty="0">
                  <a:solidFill>
                    <a:schemeClr val="accent1">
                      <a:lumMod val="75000"/>
                    </a:schemeClr>
                  </a:solidFill>
                </a:rPr>
                <a:t> Chancellor or Provost Submit</a:t>
              </a:r>
            </a:p>
          </p:txBody>
        </p:sp>
        <p:sp>
          <p:nvSpPr>
            <p:cNvPr id="18" name="Arrow: Circular 17">
              <a:extLst>
                <a:ext uri="{FF2B5EF4-FFF2-40B4-BE49-F238E27FC236}">
                  <a16:creationId xmlns:a16="http://schemas.microsoft.com/office/drawing/2014/main" id="{F34E8CE2-CA17-B353-6759-E8F5EDE5193A}"/>
                </a:ext>
              </a:extLst>
            </p:cNvPr>
            <p:cNvSpPr/>
            <p:nvPr/>
          </p:nvSpPr>
          <p:spPr>
            <a:xfrm>
              <a:off x="5869125" y="954498"/>
              <a:ext cx="2590711" cy="2721247"/>
            </a:xfrm>
            <a:prstGeom prst="circularArrow">
              <a:avLst>
                <a:gd name="adj1" fmla="val 3123"/>
                <a:gd name="adj2" fmla="val 383988"/>
                <a:gd name="adj3" fmla="val 20188087"/>
                <a:gd name="adj4" fmla="val 13323097"/>
                <a:gd name="adj5" fmla="val 3643"/>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lang="en-US"/>
            </a:p>
          </p:txBody>
        </p:sp>
        <p:sp>
          <p:nvSpPr>
            <p:cNvPr id="19" name="Freeform: Shape 18">
              <a:extLst>
                <a:ext uri="{FF2B5EF4-FFF2-40B4-BE49-F238E27FC236}">
                  <a16:creationId xmlns:a16="http://schemas.microsoft.com/office/drawing/2014/main" id="{9AA026BF-9D7E-3606-C128-7F09B4E7FC62}"/>
                </a:ext>
              </a:extLst>
            </p:cNvPr>
            <p:cNvSpPr/>
            <p:nvPr/>
          </p:nvSpPr>
          <p:spPr>
            <a:xfrm>
              <a:off x="4652587" y="1465434"/>
              <a:ext cx="2996485" cy="1761860"/>
            </a:xfrm>
            <a:custGeom>
              <a:avLst/>
              <a:gdLst>
                <a:gd name="connsiteX0" fmla="*/ 0 w 2527485"/>
                <a:gd name="connsiteY0" fmla="*/ 158228 h 1582280"/>
                <a:gd name="connsiteX1" fmla="*/ 158228 w 2527485"/>
                <a:gd name="connsiteY1" fmla="*/ 0 h 1582280"/>
                <a:gd name="connsiteX2" fmla="*/ 2369257 w 2527485"/>
                <a:gd name="connsiteY2" fmla="*/ 0 h 1582280"/>
                <a:gd name="connsiteX3" fmla="*/ 2527485 w 2527485"/>
                <a:gd name="connsiteY3" fmla="*/ 158228 h 1582280"/>
                <a:gd name="connsiteX4" fmla="*/ 2527485 w 2527485"/>
                <a:gd name="connsiteY4" fmla="*/ 1424052 h 1582280"/>
                <a:gd name="connsiteX5" fmla="*/ 2369257 w 2527485"/>
                <a:gd name="connsiteY5" fmla="*/ 1582280 h 1582280"/>
                <a:gd name="connsiteX6" fmla="*/ 158228 w 2527485"/>
                <a:gd name="connsiteY6" fmla="*/ 1582280 h 1582280"/>
                <a:gd name="connsiteX7" fmla="*/ 0 w 2527485"/>
                <a:gd name="connsiteY7" fmla="*/ 1424052 h 1582280"/>
                <a:gd name="connsiteX8" fmla="*/ 0 w 2527485"/>
                <a:gd name="connsiteY8" fmla="*/ 158228 h 1582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27485" h="1582280">
                  <a:moveTo>
                    <a:pt x="0" y="158228"/>
                  </a:moveTo>
                  <a:cubicBezTo>
                    <a:pt x="0" y="70841"/>
                    <a:pt x="70841" y="0"/>
                    <a:pt x="158228" y="0"/>
                  </a:cubicBezTo>
                  <a:lnTo>
                    <a:pt x="2369257" y="0"/>
                  </a:lnTo>
                  <a:cubicBezTo>
                    <a:pt x="2456644" y="0"/>
                    <a:pt x="2527485" y="70841"/>
                    <a:pt x="2527485" y="158228"/>
                  </a:cubicBezTo>
                  <a:lnTo>
                    <a:pt x="2527485" y="1424052"/>
                  </a:lnTo>
                  <a:cubicBezTo>
                    <a:pt x="2527485" y="1511439"/>
                    <a:pt x="2456644" y="1582280"/>
                    <a:pt x="2369257" y="1582280"/>
                  </a:cubicBezTo>
                  <a:lnTo>
                    <a:pt x="158228" y="1582280"/>
                  </a:lnTo>
                  <a:cubicBezTo>
                    <a:pt x="70841" y="1582280"/>
                    <a:pt x="0" y="1511439"/>
                    <a:pt x="0" y="1424052"/>
                  </a:cubicBezTo>
                  <a:lnTo>
                    <a:pt x="0" y="158228"/>
                  </a:lnTo>
                  <a:close/>
                </a:path>
              </a:pathLst>
            </a:custGeom>
            <a:solidFill>
              <a:schemeClr val="accent1">
                <a:hueOff val="0"/>
                <a:satOff val="0"/>
                <a:lumOff val="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80633" tIns="69203" rIns="80633" bIns="69203" numCol="1" spcCol="1270" anchor="ctr" anchorCtr="0">
              <a:noAutofit/>
            </a:bodyPr>
            <a:lstStyle/>
            <a:p>
              <a:pPr marL="0" lvl="0" indent="0" algn="ctr" defTabSz="800100">
                <a:lnSpc>
                  <a:spcPct val="100000"/>
                </a:lnSpc>
                <a:spcBef>
                  <a:spcPct val="0"/>
                </a:spcBef>
                <a:spcAft>
                  <a:spcPts val="0"/>
                </a:spcAft>
                <a:buNone/>
              </a:pPr>
              <a:r>
                <a:rPr lang="en-US" sz="1800" b="1" kern="1200" dirty="0">
                  <a:solidFill>
                    <a:schemeClr val="bg1"/>
                  </a:solidFill>
                </a:rPr>
                <a:t>Select &amp; Develop </a:t>
              </a:r>
            </a:p>
            <a:p>
              <a:pPr marL="0" lvl="0" indent="0" algn="ctr" defTabSz="800100">
                <a:lnSpc>
                  <a:spcPct val="100000"/>
                </a:lnSpc>
                <a:spcBef>
                  <a:spcPct val="0"/>
                </a:spcBef>
                <a:spcAft>
                  <a:spcPts val="0"/>
                </a:spcAft>
                <a:buNone/>
              </a:pPr>
              <a:r>
                <a:rPr lang="en-US" sz="1800" b="1" kern="1200" dirty="0">
                  <a:solidFill>
                    <a:schemeClr val="bg1"/>
                  </a:solidFill>
                </a:rPr>
                <a:t>~ 21 Proposals </a:t>
              </a:r>
            </a:p>
            <a:p>
              <a:pPr marL="0" lvl="0" indent="0" algn="ctr" defTabSz="800100">
                <a:lnSpc>
                  <a:spcPct val="100000"/>
                </a:lnSpc>
                <a:spcBef>
                  <a:spcPct val="0"/>
                </a:spcBef>
                <a:spcAft>
                  <a:spcPts val="0"/>
                </a:spcAft>
                <a:buNone/>
              </a:pPr>
              <a:r>
                <a:rPr lang="en-US" sz="1800" b="1" kern="1200" dirty="0">
                  <a:solidFill>
                    <a:schemeClr val="bg1"/>
                  </a:solidFill>
                </a:rPr>
                <a:t>(1 per PT idea &amp; </a:t>
              </a:r>
            </a:p>
            <a:p>
              <a:pPr marL="0" lvl="0" indent="0" algn="ctr" defTabSz="800100">
                <a:lnSpc>
                  <a:spcPct val="100000"/>
                </a:lnSpc>
                <a:spcBef>
                  <a:spcPct val="0"/>
                </a:spcBef>
                <a:spcAft>
                  <a:spcPts val="0"/>
                </a:spcAft>
                <a:buNone/>
              </a:pPr>
              <a:r>
                <a:rPr lang="en-US" sz="1800" b="1" kern="1200" dirty="0">
                  <a:solidFill>
                    <a:schemeClr val="bg1"/>
                  </a:solidFill>
                </a:rPr>
                <a:t>at least 3 for REC system) </a:t>
              </a:r>
            </a:p>
            <a:p>
              <a:pPr marL="0" lvl="0" indent="0" algn="ctr" defTabSz="800100">
                <a:lnSpc>
                  <a:spcPct val="100000"/>
                </a:lnSpc>
                <a:spcBef>
                  <a:spcPct val="0"/>
                </a:spcBef>
                <a:spcAft>
                  <a:spcPts val="0"/>
                </a:spcAft>
                <a:buNone/>
              </a:pPr>
              <a:r>
                <a:rPr lang="en-US" sz="1800" b="1" kern="1200" dirty="0">
                  <a:solidFill>
                    <a:schemeClr val="bg1"/>
                  </a:solidFill>
                </a:rPr>
                <a:t>co-creating with relevant </a:t>
              </a:r>
            </a:p>
            <a:p>
              <a:pPr marL="0" lvl="0" indent="0" algn="ctr" defTabSz="800100">
                <a:lnSpc>
                  <a:spcPct val="100000"/>
                </a:lnSpc>
                <a:spcBef>
                  <a:spcPct val="0"/>
                </a:spcBef>
                <a:spcAft>
                  <a:spcPts val="0"/>
                </a:spcAft>
                <a:buNone/>
              </a:pPr>
              <a:r>
                <a:rPr lang="en-US" sz="1800" b="1" kern="1200" dirty="0">
                  <a:solidFill>
                    <a:schemeClr val="bg1"/>
                  </a:solidFill>
                </a:rPr>
                <a:t>PTs, SWP/Is, &amp; REC Directors</a:t>
              </a:r>
            </a:p>
          </p:txBody>
        </p:sp>
        <p:sp>
          <p:nvSpPr>
            <p:cNvPr id="20" name="Freeform: Shape 19">
              <a:extLst>
                <a:ext uri="{FF2B5EF4-FFF2-40B4-BE49-F238E27FC236}">
                  <a16:creationId xmlns:a16="http://schemas.microsoft.com/office/drawing/2014/main" id="{8A2F4369-D745-1501-A997-99833A5D1E8B}"/>
                </a:ext>
              </a:extLst>
            </p:cNvPr>
            <p:cNvSpPr/>
            <p:nvPr/>
          </p:nvSpPr>
          <p:spPr>
            <a:xfrm>
              <a:off x="7651101" y="2752935"/>
              <a:ext cx="2201922" cy="2183371"/>
            </a:xfrm>
            <a:custGeom>
              <a:avLst/>
              <a:gdLst>
                <a:gd name="connsiteX0" fmla="*/ 0 w 2124594"/>
                <a:gd name="connsiteY0" fmla="*/ 212459 h 2289680"/>
                <a:gd name="connsiteX1" fmla="*/ 212459 w 2124594"/>
                <a:gd name="connsiteY1" fmla="*/ 0 h 2289680"/>
                <a:gd name="connsiteX2" fmla="*/ 1912135 w 2124594"/>
                <a:gd name="connsiteY2" fmla="*/ 0 h 2289680"/>
                <a:gd name="connsiteX3" fmla="*/ 2124594 w 2124594"/>
                <a:gd name="connsiteY3" fmla="*/ 212459 h 2289680"/>
                <a:gd name="connsiteX4" fmla="*/ 2124594 w 2124594"/>
                <a:gd name="connsiteY4" fmla="*/ 2077221 h 2289680"/>
                <a:gd name="connsiteX5" fmla="*/ 1912135 w 2124594"/>
                <a:gd name="connsiteY5" fmla="*/ 2289680 h 2289680"/>
                <a:gd name="connsiteX6" fmla="*/ 212459 w 2124594"/>
                <a:gd name="connsiteY6" fmla="*/ 2289680 h 2289680"/>
                <a:gd name="connsiteX7" fmla="*/ 0 w 2124594"/>
                <a:gd name="connsiteY7" fmla="*/ 2077221 h 2289680"/>
                <a:gd name="connsiteX8" fmla="*/ 0 w 2124594"/>
                <a:gd name="connsiteY8" fmla="*/ 212459 h 2289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24594" h="2289680">
                  <a:moveTo>
                    <a:pt x="0" y="212459"/>
                  </a:moveTo>
                  <a:cubicBezTo>
                    <a:pt x="0" y="95121"/>
                    <a:pt x="95121" y="0"/>
                    <a:pt x="212459" y="0"/>
                  </a:cubicBezTo>
                  <a:lnTo>
                    <a:pt x="1912135" y="0"/>
                  </a:lnTo>
                  <a:cubicBezTo>
                    <a:pt x="2029473" y="0"/>
                    <a:pt x="2124594" y="95121"/>
                    <a:pt x="2124594" y="212459"/>
                  </a:cubicBezTo>
                  <a:lnTo>
                    <a:pt x="2124594" y="2077221"/>
                  </a:lnTo>
                  <a:cubicBezTo>
                    <a:pt x="2124594" y="2194559"/>
                    <a:pt x="2029473" y="2289680"/>
                    <a:pt x="1912135" y="2289680"/>
                  </a:cubicBezTo>
                  <a:lnTo>
                    <a:pt x="212459" y="2289680"/>
                  </a:lnTo>
                  <a:cubicBezTo>
                    <a:pt x="95121" y="2289680"/>
                    <a:pt x="0" y="2194559"/>
                    <a:pt x="0" y="2077221"/>
                  </a:cubicBezTo>
                  <a:lnTo>
                    <a:pt x="0" y="212459"/>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76517" tIns="176517" rIns="176517" bIns="667163" numCol="1" spcCol="1270" anchor="t" anchorCtr="0">
              <a:noAutofit/>
            </a:bodyPr>
            <a:lstStyle/>
            <a:p>
              <a:pPr marL="171450" lvl="1" indent="-171450" algn="ctr" defTabSz="755650">
                <a:lnSpc>
                  <a:spcPct val="90000"/>
                </a:lnSpc>
                <a:spcBef>
                  <a:spcPct val="0"/>
                </a:spcBef>
                <a:spcAft>
                  <a:spcPct val="15000"/>
                </a:spcAft>
                <a:buClrTx/>
                <a:buSzTx/>
                <a:buFontTx/>
                <a:buNone/>
              </a:pPr>
              <a:endParaRPr lang="en-US" sz="1700" kern="1200" dirty="0">
                <a:solidFill>
                  <a:schemeClr val="tx1"/>
                </a:solidFill>
              </a:endParaRPr>
            </a:p>
            <a:p>
              <a:pPr marL="228600" lvl="1" indent="-228600" algn="ctr" defTabSz="889000">
                <a:lnSpc>
                  <a:spcPct val="90000"/>
                </a:lnSpc>
                <a:spcBef>
                  <a:spcPct val="0"/>
                </a:spcBef>
                <a:spcAft>
                  <a:spcPct val="15000"/>
                </a:spcAft>
                <a:buClrTx/>
                <a:buSzTx/>
                <a:buFontTx/>
                <a:buNone/>
              </a:pPr>
              <a:r>
                <a:rPr kumimoji="0" lang="en-US" sz="2000" b="1" i="0" u="none" strike="noStrike" kern="1200" cap="none" spc="0" normalizeH="0" baseline="0" noProof="0" dirty="0">
                  <a:ln>
                    <a:noFill/>
                  </a:ln>
                  <a:solidFill>
                    <a:schemeClr val="tx1"/>
                  </a:solidFill>
                  <a:effectLst/>
                  <a:uLnTx/>
                  <a:uFillTx/>
                  <a:latin typeface="Calibri" panose="020F0502020204030204"/>
                  <a:ea typeface="+mn-ea"/>
                  <a:cs typeface="+mn-cs"/>
                </a:rPr>
                <a:t>Program Council</a:t>
              </a:r>
              <a:endParaRPr lang="en-US" sz="1800" kern="1200" dirty="0">
                <a:solidFill>
                  <a:schemeClr val="accent1">
                    <a:lumMod val="75000"/>
                  </a:schemeClr>
                </a:solidFill>
              </a:endParaRPr>
            </a:p>
            <a:p>
              <a:pPr marL="171450" lvl="1" indent="-171450" algn="ctr" defTabSz="800100">
                <a:lnSpc>
                  <a:spcPct val="90000"/>
                </a:lnSpc>
                <a:spcBef>
                  <a:spcPct val="0"/>
                </a:spcBef>
                <a:spcAft>
                  <a:spcPct val="15000"/>
                </a:spcAft>
                <a:buClrTx/>
                <a:buSzTx/>
                <a:buFont typeface="Wingdings" panose="05000000000000000000" pitchFamily="2" charset="2"/>
                <a:buChar char="v"/>
              </a:pPr>
              <a:r>
                <a:rPr kumimoji="0" lang="en-US" sz="1800" b="1" i="0" u="none" strike="noStrike" kern="1200" cap="none" spc="0" normalizeH="0" baseline="0" noProof="0" dirty="0">
                  <a:ln>
                    <a:noFill/>
                  </a:ln>
                  <a:solidFill>
                    <a:schemeClr val="accent1">
                      <a:lumMod val="75000"/>
                    </a:schemeClr>
                  </a:solidFill>
                  <a:effectLst/>
                  <a:uLnTx/>
                  <a:uFillTx/>
                  <a:latin typeface="Calibri" panose="020F0502020204030204"/>
                  <a:ea typeface="+mn-ea"/>
                  <a:cs typeface="+mn-cs"/>
                </a:rPr>
                <a:t> Recommends</a:t>
              </a:r>
              <a:endParaRPr lang="en-US" sz="1800" kern="1200" dirty="0">
                <a:solidFill>
                  <a:schemeClr val="accent1">
                    <a:lumMod val="75000"/>
                  </a:schemeClr>
                </a:solidFill>
              </a:endParaRPr>
            </a:p>
            <a:p>
              <a:pPr marL="171450" lvl="1" indent="-171450" algn="ctr" defTabSz="800100">
                <a:lnSpc>
                  <a:spcPct val="90000"/>
                </a:lnSpc>
                <a:spcBef>
                  <a:spcPct val="0"/>
                </a:spcBef>
                <a:spcAft>
                  <a:spcPct val="15000"/>
                </a:spcAft>
                <a:buClrTx/>
                <a:buSzTx/>
                <a:buFontTx/>
                <a:buNone/>
              </a:pPr>
              <a:r>
                <a:rPr kumimoji="0" lang="en-US" sz="1800" b="1" i="0" u="none" strike="noStrike" kern="1200" cap="none" spc="0" normalizeH="0" baseline="0" noProof="0" dirty="0">
                  <a:ln>
                    <a:noFill/>
                  </a:ln>
                  <a:solidFill>
                    <a:schemeClr val="accent1">
                      <a:lumMod val="75000"/>
                    </a:schemeClr>
                  </a:solidFill>
                  <a:effectLst/>
                  <a:uLnTx/>
                  <a:uFillTx/>
                  <a:latin typeface="Calibri" panose="020F0502020204030204"/>
                  <a:ea typeface="+mn-ea"/>
                  <a:cs typeface="+mn-cs"/>
                </a:rPr>
                <a:t>highest priority proposals</a:t>
              </a:r>
              <a:endParaRPr lang="en-US" sz="1800" kern="1200" dirty="0">
                <a:solidFill>
                  <a:schemeClr val="accent1">
                    <a:lumMod val="75000"/>
                  </a:schemeClr>
                </a:solidFill>
              </a:endParaRPr>
            </a:p>
          </p:txBody>
        </p:sp>
        <p:sp>
          <p:nvSpPr>
            <p:cNvPr id="21" name="Freeform: Shape 20">
              <a:extLst>
                <a:ext uri="{FF2B5EF4-FFF2-40B4-BE49-F238E27FC236}">
                  <a16:creationId xmlns:a16="http://schemas.microsoft.com/office/drawing/2014/main" id="{16D60DC3-AF66-E8D1-12EC-3909799945E9}"/>
                </a:ext>
              </a:extLst>
            </p:cNvPr>
            <p:cNvSpPr/>
            <p:nvPr/>
          </p:nvSpPr>
          <p:spPr>
            <a:xfrm>
              <a:off x="9987627" y="2752935"/>
              <a:ext cx="1666762" cy="2094283"/>
            </a:xfrm>
            <a:custGeom>
              <a:avLst/>
              <a:gdLst>
                <a:gd name="connsiteX0" fmla="*/ 0 w 1666762"/>
                <a:gd name="connsiteY0" fmla="*/ 166676 h 2094283"/>
                <a:gd name="connsiteX1" fmla="*/ 166676 w 1666762"/>
                <a:gd name="connsiteY1" fmla="*/ 0 h 2094283"/>
                <a:gd name="connsiteX2" fmla="*/ 1500086 w 1666762"/>
                <a:gd name="connsiteY2" fmla="*/ 0 h 2094283"/>
                <a:gd name="connsiteX3" fmla="*/ 1666762 w 1666762"/>
                <a:gd name="connsiteY3" fmla="*/ 166676 h 2094283"/>
                <a:gd name="connsiteX4" fmla="*/ 1666762 w 1666762"/>
                <a:gd name="connsiteY4" fmla="*/ 1927607 h 2094283"/>
                <a:gd name="connsiteX5" fmla="*/ 1500086 w 1666762"/>
                <a:gd name="connsiteY5" fmla="*/ 2094283 h 2094283"/>
                <a:gd name="connsiteX6" fmla="*/ 166676 w 1666762"/>
                <a:gd name="connsiteY6" fmla="*/ 2094283 h 2094283"/>
                <a:gd name="connsiteX7" fmla="*/ 0 w 1666762"/>
                <a:gd name="connsiteY7" fmla="*/ 1927607 h 2094283"/>
                <a:gd name="connsiteX8" fmla="*/ 0 w 1666762"/>
                <a:gd name="connsiteY8" fmla="*/ 166676 h 2094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66762" h="2094283">
                  <a:moveTo>
                    <a:pt x="0" y="166676"/>
                  </a:moveTo>
                  <a:cubicBezTo>
                    <a:pt x="0" y="74623"/>
                    <a:pt x="74623" y="0"/>
                    <a:pt x="166676" y="0"/>
                  </a:cubicBezTo>
                  <a:lnTo>
                    <a:pt x="1500086" y="0"/>
                  </a:lnTo>
                  <a:cubicBezTo>
                    <a:pt x="1592139" y="0"/>
                    <a:pt x="1666762" y="74623"/>
                    <a:pt x="1666762" y="166676"/>
                  </a:cubicBezTo>
                  <a:lnTo>
                    <a:pt x="1666762" y="1927607"/>
                  </a:lnTo>
                  <a:cubicBezTo>
                    <a:pt x="1666762" y="2019660"/>
                    <a:pt x="1592139" y="2094283"/>
                    <a:pt x="1500086" y="2094283"/>
                  </a:cubicBezTo>
                  <a:lnTo>
                    <a:pt x="166676" y="2094283"/>
                  </a:lnTo>
                  <a:cubicBezTo>
                    <a:pt x="74623" y="2094283"/>
                    <a:pt x="0" y="2019660"/>
                    <a:pt x="0" y="1927607"/>
                  </a:cubicBezTo>
                  <a:lnTo>
                    <a:pt x="0" y="166676"/>
                  </a:lnTo>
                  <a:close/>
                </a:path>
              </a:pathLst>
            </a:custGeom>
            <a:solidFill>
              <a:schemeClr val="accent4">
                <a:lumMod val="40000"/>
                <a:lumOff val="60000"/>
              </a:schemeClr>
            </a:solidFill>
            <a:effectLst>
              <a:glow rad="127000">
                <a:schemeClr val="accent4">
                  <a:lumMod val="40000"/>
                  <a:lumOff val="60000"/>
                </a:schemeClr>
              </a:glow>
            </a:effectLst>
          </p:spPr>
          <p:style>
            <a:lnRef idx="2">
              <a:schemeClr val="lt1">
                <a:hueOff val="0"/>
                <a:satOff val="0"/>
                <a:lumOff val="0"/>
                <a:alphaOff val="0"/>
              </a:schemeClr>
            </a:lnRef>
            <a:fillRef idx="1">
              <a:scrgbClr r="0" g="0" b="0"/>
            </a:fillRef>
            <a:effectRef idx="0">
              <a:scrgbClr r="0" g="0" b="0"/>
            </a:effectRef>
            <a:fontRef idx="minor">
              <a:schemeClr val="lt1"/>
            </a:fontRef>
          </p:style>
          <p:txBody>
            <a:bodyPr spcFirstLastPara="0" vert="horz" wrap="square" lIns="86918" tIns="74218" rIns="86918" bIns="74218" numCol="1" spcCol="1270" anchor="ctr" anchorCtr="0">
              <a:noAutofit/>
            </a:bodyPr>
            <a:lstStyle/>
            <a:p>
              <a:pPr marL="0" lvl="0" indent="0" algn="ctr" defTabSz="889000">
                <a:lnSpc>
                  <a:spcPct val="100000"/>
                </a:lnSpc>
                <a:spcBef>
                  <a:spcPct val="0"/>
                </a:spcBef>
                <a:spcAft>
                  <a:spcPts val="0"/>
                </a:spcAft>
                <a:buClrTx/>
                <a:buSzTx/>
                <a:buFontTx/>
                <a:buNone/>
              </a:pP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VP releases </a:t>
              </a:r>
            </a:p>
            <a:p>
              <a:pPr marL="0" lvl="0" indent="0" algn="ctr" defTabSz="889000">
                <a:lnSpc>
                  <a:spcPct val="100000"/>
                </a:lnSpc>
                <a:spcBef>
                  <a:spcPct val="0"/>
                </a:spcBef>
                <a:spcAft>
                  <a:spcPts val="0"/>
                </a:spcAft>
                <a:buClrTx/>
                <a:buSzTx/>
                <a:buFontTx/>
                <a:buNone/>
              </a:pPr>
              <a:r>
                <a:rPr kumimoji="0" lang="en-US" sz="2000" b="1" i="0" u="none" strike="noStrike" kern="1200" cap="none" spc="0" normalizeH="0" baseline="0" noProof="0" dirty="0">
                  <a:ln>
                    <a:noFill/>
                  </a:ln>
                  <a:solidFill>
                    <a:schemeClr val="tx1"/>
                  </a:solidFill>
                  <a:effectLst/>
                  <a:uLnTx/>
                  <a:uFillTx/>
                  <a:latin typeface="Calibri" panose="020F0502020204030204"/>
                  <a:ea typeface="+mn-ea"/>
                  <a:cs typeface="+mn-cs"/>
                </a:rPr>
                <a:t>10</a:t>
              </a:r>
            </a:p>
            <a:p>
              <a:pPr marL="0" lvl="0" indent="0" algn="ctr" defTabSz="889000">
                <a:lnSpc>
                  <a:spcPct val="100000"/>
                </a:lnSpc>
                <a:spcBef>
                  <a:spcPct val="0"/>
                </a:spcBef>
                <a:spcAft>
                  <a:spcPts val="0"/>
                </a:spcAft>
                <a:buClrTx/>
                <a:buSzTx/>
                <a:buFontTx/>
                <a:buNone/>
              </a:pP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positions </a:t>
              </a:r>
            </a:p>
            <a:p>
              <a:pPr marL="0" lvl="0" indent="0" algn="ctr" defTabSz="889000">
                <a:lnSpc>
                  <a:spcPct val="100000"/>
                </a:lnSpc>
                <a:spcBef>
                  <a:spcPct val="0"/>
                </a:spcBef>
                <a:spcAft>
                  <a:spcPts val="0"/>
                </a:spcAft>
                <a:buClrTx/>
                <a:buSzTx/>
                <a:buFontTx/>
                <a:buNone/>
              </a:pP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for recruitment</a:t>
              </a:r>
              <a:endParaRPr lang="en-US" sz="2000" kern="1200" dirty="0"/>
            </a:p>
          </p:txBody>
        </p:sp>
      </p:grpSp>
      <p:sp>
        <p:nvSpPr>
          <p:cNvPr id="3" name="TextBox 2">
            <a:extLst>
              <a:ext uri="{FF2B5EF4-FFF2-40B4-BE49-F238E27FC236}">
                <a16:creationId xmlns:a16="http://schemas.microsoft.com/office/drawing/2014/main" id="{3F0E7595-E0D2-EAE5-7A75-9CEC8FC13C9F}"/>
              </a:ext>
            </a:extLst>
          </p:cNvPr>
          <p:cNvSpPr txBox="1"/>
          <p:nvPr/>
        </p:nvSpPr>
        <p:spPr>
          <a:xfrm>
            <a:off x="421345" y="154651"/>
            <a:ext cx="6604821" cy="615553"/>
          </a:xfrm>
          <a:prstGeom prst="rect">
            <a:avLst/>
          </a:prstGeom>
          <a:noFill/>
        </p:spPr>
        <p:txBody>
          <a:bodyPr wrap="none" rtlCol="0">
            <a:spAutoFit/>
          </a:bodyPr>
          <a:lstStyle/>
          <a:p>
            <a:r>
              <a:rPr lang="en-US" sz="3400" b="1" dirty="0">
                <a:solidFill>
                  <a:schemeClr val="bg1">
                    <a:lumMod val="50000"/>
                  </a:schemeClr>
                </a:solidFill>
                <a:latin typeface="+mj-lt"/>
              </a:rPr>
              <a:t>2023 Call for Positions - CE Specialists</a:t>
            </a:r>
          </a:p>
        </p:txBody>
      </p:sp>
      <p:sp>
        <p:nvSpPr>
          <p:cNvPr id="4" name="TextBox 3">
            <a:extLst>
              <a:ext uri="{FF2B5EF4-FFF2-40B4-BE49-F238E27FC236}">
                <a16:creationId xmlns:a16="http://schemas.microsoft.com/office/drawing/2014/main" id="{7C10D142-C5E4-21CA-2615-05B75ACF9F0F}"/>
              </a:ext>
            </a:extLst>
          </p:cNvPr>
          <p:cNvSpPr txBox="1"/>
          <p:nvPr/>
        </p:nvSpPr>
        <p:spPr>
          <a:xfrm>
            <a:off x="711201" y="6282418"/>
            <a:ext cx="3813091" cy="369332"/>
          </a:xfrm>
          <a:prstGeom prst="rect">
            <a:avLst/>
          </a:prstGeom>
          <a:noFill/>
        </p:spPr>
        <p:txBody>
          <a:bodyPr wrap="square" rtlCol="0">
            <a:spAutoFit/>
          </a:bodyPr>
          <a:lstStyle/>
          <a:p>
            <a:r>
              <a:rPr lang="en-US" dirty="0"/>
              <a:t>September 19 – </a:t>
            </a:r>
            <a:r>
              <a:rPr lang="en-US" dirty="0">
                <a:solidFill>
                  <a:srgbClr val="C00000"/>
                </a:solidFill>
              </a:rPr>
              <a:t>January 19</a:t>
            </a:r>
            <a:r>
              <a:rPr lang="en-US" dirty="0"/>
              <a:t>, 2023</a:t>
            </a:r>
          </a:p>
        </p:txBody>
      </p:sp>
      <p:sp>
        <p:nvSpPr>
          <p:cNvPr id="5" name="TextBox 4">
            <a:extLst>
              <a:ext uri="{FF2B5EF4-FFF2-40B4-BE49-F238E27FC236}">
                <a16:creationId xmlns:a16="http://schemas.microsoft.com/office/drawing/2014/main" id="{4886ED91-F572-E7D9-60E2-34978A9D694B}"/>
              </a:ext>
            </a:extLst>
          </p:cNvPr>
          <p:cNvSpPr txBox="1"/>
          <p:nvPr/>
        </p:nvSpPr>
        <p:spPr>
          <a:xfrm>
            <a:off x="9938326" y="6217899"/>
            <a:ext cx="2048412" cy="369332"/>
          </a:xfrm>
          <a:prstGeom prst="rect">
            <a:avLst/>
          </a:prstGeom>
          <a:noFill/>
        </p:spPr>
        <p:txBody>
          <a:bodyPr wrap="square" rtlCol="0">
            <a:spAutoFit/>
          </a:bodyPr>
          <a:lstStyle/>
          <a:p>
            <a:pPr algn="ctr"/>
            <a:r>
              <a:rPr lang="en-US" dirty="0"/>
              <a:t>May/June 2024</a:t>
            </a:r>
          </a:p>
        </p:txBody>
      </p:sp>
      <p:sp>
        <p:nvSpPr>
          <p:cNvPr id="6" name="TextBox 5">
            <a:extLst>
              <a:ext uri="{FF2B5EF4-FFF2-40B4-BE49-F238E27FC236}">
                <a16:creationId xmlns:a16="http://schemas.microsoft.com/office/drawing/2014/main" id="{BF897661-60EE-B079-FC35-AD139520553D}"/>
              </a:ext>
            </a:extLst>
          </p:cNvPr>
          <p:cNvSpPr txBox="1"/>
          <p:nvPr/>
        </p:nvSpPr>
        <p:spPr>
          <a:xfrm>
            <a:off x="4302768" y="6270982"/>
            <a:ext cx="3586452" cy="369332"/>
          </a:xfrm>
          <a:prstGeom prst="rect">
            <a:avLst/>
          </a:prstGeom>
          <a:noFill/>
        </p:spPr>
        <p:txBody>
          <a:bodyPr wrap="square" rtlCol="0">
            <a:spAutoFit/>
          </a:bodyPr>
          <a:lstStyle/>
          <a:p>
            <a:pPr algn="ctr"/>
            <a:r>
              <a:rPr lang="en-US" dirty="0"/>
              <a:t>By </a:t>
            </a:r>
            <a:r>
              <a:rPr lang="en-US" dirty="0">
                <a:solidFill>
                  <a:srgbClr val="C00000"/>
                </a:solidFill>
              </a:rPr>
              <a:t>March 15</a:t>
            </a:r>
            <a:r>
              <a:rPr lang="en-US" dirty="0"/>
              <a:t>, 2024</a:t>
            </a:r>
          </a:p>
        </p:txBody>
      </p:sp>
      <p:sp>
        <p:nvSpPr>
          <p:cNvPr id="7" name="TextBox 6">
            <a:extLst>
              <a:ext uri="{FF2B5EF4-FFF2-40B4-BE49-F238E27FC236}">
                <a16:creationId xmlns:a16="http://schemas.microsoft.com/office/drawing/2014/main" id="{B13EC729-71AC-FE9A-919A-E81FF3015887}"/>
              </a:ext>
            </a:extLst>
          </p:cNvPr>
          <p:cNvSpPr txBox="1"/>
          <p:nvPr/>
        </p:nvSpPr>
        <p:spPr>
          <a:xfrm>
            <a:off x="7781727" y="6251623"/>
            <a:ext cx="1900719" cy="369332"/>
          </a:xfrm>
          <a:prstGeom prst="rect">
            <a:avLst/>
          </a:prstGeom>
          <a:noFill/>
        </p:spPr>
        <p:txBody>
          <a:bodyPr wrap="square" rtlCol="0">
            <a:spAutoFit/>
          </a:bodyPr>
          <a:lstStyle/>
          <a:p>
            <a:pPr algn="ctr"/>
            <a:r>
              <a:rPr lang="en-US" dirty="0">
                <a:solidFill>
                  <a:srgbClr val="C00000"/>
                </a:solidFill>
              </a:rPr>
              <a:t>April 2-3</a:t>
            </a:r>
            <a:r>
              <a:rPr lang="en-US" dirty="0"/>
              <a:t>, 2024</a:t>
            </a:r>
          </a:p>
        </p:txBody>
      </p:sp>
    </p:spTree>
    <p:extLst>
      <p:ext uri="{BB962C8B-B14F-4D97-AF65-F5344CB8AC3E}">
        <p14:creationId xmlns:p14="http://schemas.microsoft.com/office/powerpoint/2010/main" val="1182003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E9B7C-D029-5377-9728-F22E731970BB}"/>
              </a:ext>
            </a:extLst>
          </p:cNvPr>
          <p:cNvSpPr>
            <a:spLocks noGrp="1"/>
          </p:cNvSpPr>
          <p:nvPr>
            <p:ph type="title"/>
          </p:nvPr>
        </p:nvSpPr>
        <p:spPr>
          <a:xfrm>
            <a:off x="838200" y="203761"/>
            <a:ext cx="10515600" cy="818216"/>
          </a:xfrm>
        </p:spPr>
        <p:txBody>
          <a:bodyPr>
            <a:normAutofit/>
          </a:bodyPr>
          <a:lstStyle/>
          <a:p>
            <a:r>
              <a:rPr lang="en-US" dirty="0"/>
              <a:t>Detailed Process Instructions  - CE Specialist</a:t>
            </a:r>
          </a:p>
        </p:txBody>
      </p:sp>
      <p:sp>
        <p:nvSpPr>
          <p:cNvPr id="3" name="Content Placeholder 2">
            <a:extLst>
              <a:ext uri="{FF2B5EF4-FFF2-40B4-BE49-F238E27FC236}">
                <a16:creationId xmlns:a16="http://schemas.microsoft.com/office/drawing/2014/main" id="{84AFEBC9-9B89-80E6-55FD-446ECEB20CA9}"/>
              </a:ext>
            </a:extLst>
          </p:cNvPr>
          <p:cNvSpPr>
            <a:spLocks noGrp="1"/>
          </p:cNvSpPr>
          <p:nvPr>
            <p:ph idx="1"/>
          </p:nvPr>
        </p:nvSpPr>
        <p:spPr>
          <a:xfrm>
            <a:off x="360947" y="1166070"/>
            <a:ext cx="11466095" cy="5488169"/>
          </a:xfrm>
        </p:spPr>
        <p:txBody>
          <a:bodyPr>
            <a:noAutofit/>
          </a:bodyPr>
          <a:lstStyle/>
          <a:p>
            <a:pPr marL="0" indent="0">
              <a:buNone/>
            </a:pPr>
            <a:r>
              <a:rPr lang="en-US" sz="1600" dirty="0">
                <a:solidFill>
                  <a:srgbClr val="1F1F1F"/>
                </a:solidFill>
                <a:latin typeface="+mj-lt"/>
                <a:cs typeface="Arial" panose="020B0604020202020204" pitchFamily="34" charset="0"/>
              </a:rPr>
              <a:t>PROPOSAL DEVELOPMENT</a:t>
            </a:r>
          </a:p>
          <a:p>
            <a:pPr marL="0" indent="0">
              <a:buNone/>
            </a:pPr>
            <a:r>
              <a:rPr lang="en-US" sz="1400" b="0" i="0" dirty="0">
                <a:solidFill>
                  <a:srgbClr val="1F1F1F"/>
                </a:solidFill>
                <a:effectLst/>
                <a:latin typeface="+mj-lt"/>
                <a:cs typeface="Arial" panose="020B0604020202020204" pitchFamily="34" charset="0"/>
              </a:rPr>
              <a:t>Note: Steps 1 &amp; 2 below happen in the Idea Board Google sheet; access restricte</a:t>
            </a:r>
            <a:r>
              <a:rPr lang="en-US" sz="1400" dirty="0">
                <a:solidFill>
                  <a:srgbClr val="1F1F1F"/>
                </a:solidFill>
                <a:latin typeface="+mj-lt"/>
                <a:cs typeface="Arial" panose="020B0604020202020204" pitchFamily="34" charset="0"/>
              </a:rPr>
              <a:t>d to groups in bold below.</a:t>
            </a:r>
            <a:endParaRPr lang="en-US" sz="1400" b="0" i="0" u="none" strike="noStrike" dirty="0">
              <a:solidFill>
                <a:srgbClr val="000000"/>
              </a:solidFill>
              <a:effectLst/>
              <a:latin typeface="+mj-lt"/>
              <a:cs typeface="Arial" panose="020B0604020202020204" pitchFamily="34" charset="0"/>
            </a:endParaRPr>
          </a:p>
          <a:p>
            <a:pPr>
              <a:buFont typeface="+mj-lt"/>
              <a:buAutoNum type="arabicPeriod"/>
            </a:pPr>
            <a:r>
              <a:rPr lang="en-US" sz="1600" b="0" i="0" u="none" strike="noStrike" dirty="0">
                <a:solidFill>
                  <a:srgbClr val="000000"/>
                </a:solidFill>
                <a:effectLst/>
                <a:latin typeface="+mj-lt"/>
              </a:rPr>
              <a:t>Happening in parallel: </a:t>
            </a:r>
          </a:p>
          <a:p>
            <a:pPr marL="800100" lvl="1" indent="-342900">
              <a:buFont typeface="+mj-lt"/>
              <a:buAutoNum type="alphaLcParenR"/>
            </a:pPr>
            <a:r>
              <a:rPr lang="en-US" sz="1600" b="1" i="0" u="none" strike="noStrike" dirty="0">
                <a:solidFill>
                  <a:srgbClr val="000000"/>
                </a:solidFill>
                <a:effectLst/>
                <a:latin typeface="+mj-lt"/>
              </a:rPr>
              <a:t>Program Teams (PT) and Research and Extension Center System (RECS)</a:t>
            </a:r>
            <a:r>
              <a:rPr lang="en-US" sz="1600" b="0" i="0" u="none" strike="noStrike" dirty="0">
                <a:solidFill>
                  <a:srgbClr val="000000"/>
                </a:solidFill>
                <a:effectLst/>
                <a:latin typeface="+mj-lt"/>
              </a:rPr>
              <a:t> work with PT membership including Statewide Program/Institute Directors and External Stakeholders to identify priority positions. Reference 'Department Specialist Interest Areas' sheet to inform ideas. </a:t>
            </a:r>
          </a:p>
          <a:p>
            <a:pPr marL="800100" lvl="1" indent="-342900">
              <a:buFont typeface="+mj-lt"/>
              <a:buAutoNum type="alphaLcParenR"/>
            </a:pPr>
            <a:r>
              <a:rPr lang="en-US" sz="1600" b="1" i="0" u="none" strike="noStrike" dirty="0">
                <a:solidFill>
                  <a:srgbClr val="000000"/>
                </a:solidFill>
                <a:effectLst/>
                <a:latin typeface="+mj-lt"/>
              </a:rPr>
              <a:t>Department Chairs/Campus Leadership </a:t>
            </a:r>
            <a:r>
              <a:rPr lang="en-US" sz="1600" b="0" i="0" u="none" strike="noStrike" dirty="0">
                <a:solidFill>
                  <a:srgbClr val="000000"/>
                </a:solidFill>
                <a:effectLst/>
                <a:latin typeface="+mj-lt"/>
              </a:rPr>
              <a:t>only: Identify specialist interest areas, informed by academic planning and discussions with CE Specialists, AES, and other faculty. Add priority ideas to 'Department Specialist Interest Areas' sheet.</a:t>
            </a:r>
          </a:p>
          <a:p>
            <a:pPr>
              <a:buFont typeface="+mj-lt"/>
              <a:buAutoNum type="arabicPeriod"/>
            </a:pPr>
            <a:r>
              <a:rPr lang="en-US" sz="1600" b="1" i="0" u="none" strike="noStrike" dirty="0">
                <a:solidFill>
                  <a:srgbClr val="000000"/>
                </a:solidFill>
                <a:effectLst/>
                <a:latin typeface="+mj-lt"/>
              </a:rPr>
              <a:t>Department Chairs/Campus Leadership </a:t>
            </a:r>
            <a:r>
              <a:rPr lang="en-US" sz="1600" b="0" i="0" u="none" strike="noStrike" dirty="0">
                <a:solidFill>
                  <a:srgbClr val="000000"/>
                </a:solidFill>
                <a:effectLst/>
                <a:latin typeface="+mj-lt"/>
              </a:rPr>
              <a:t>can indicate interest on 'PT Priority Specialist Ideas' sheet and reach out directly to PT Leaders for the positions they are interested in having at their location. The intent is for no more than one proposal per PT to be submitted by campus leadership to UC ANR. If more than one location is interested in the same PT priority specialist position, please contact AVP Hales to discuss together.</a:t>
            </a:r>
          </a:p>
          <a:p>
            <a:pPr>
              <a:buFont typeface="+mj-lt"/>
              <a:buAutoNum type="arabicPeriod"/>
            </a:pPr>
            <a:r>
              <a:rPr lang="en-US" sz="1600" b="1" i="0" u="none" strike="noStrike" dirty="0">
                <a:solidFill>
                  <a:srgbClr val="000000"/>
                </a:solidFill>
                <a:effectLst/>
                <a:latin typeface="+mj-lt"/>
              </a:rPr>
              <a:t>Campus Leadership together </a:t>
            </a:r>
            <a:r>
              <a:rPr lang="en-US" sz="1600" b="1">
                <a:solidFill>
                  <a:srgbClr val="000000"/>
                </a:solidFill>
                <a:latin typeface="+mj-lt"/>
              </a:rPr>
              <a:t>with</a:t>
            </a:r>
            <a:r>
              <a:rPr lang="en-US" sz="1600" b="1" i="0" u="none" strike="noStrike">
                <a:solidFill>
                  <a:srgbClr val="000000"/>
                </a:solidFill>
                <a:effectLst/>
                <a:latin typeface="+mj-lt"/>
              </a:rPr>
              <a:t> relevant PT </a:t>
            </a:r>
            <a:r>
              <a:rPr lang="en-US" sz="1600" b="1" i="0" u="none" strike="noStrike" dirty="0">
                <a:solidFill>
                  <a:srgbClr val="000000"/>
                </a:solidFill>
                <a:effectLst/>
                <a:latin typeface="+mj-lt"/>
              </a:rPr>
              <a:t>Leader and/or REC Director develop proposal (3-page max., using the template)</a:t>
            </a:r>
            <a:r>
              <a:rPr lang="en-US" sz="1600" b="0" i="0" u="none" strike="noStrike" dirty="0">
                <a:solidFill>
                  <a:srgbClr val="000000"/>
                </a:solidFill>
                <a:effectLst/>
                <a:latin typeface="+mj-lt"/>
              </a:rPr>
              <a:t> working with CE Specialists, AES, and other faculty. (</a:t>
            </a:r>
            <a:r>
              <a:rPr lang="en-US" sz="1600" b="0" i="0" u="none" strike="noStrike" dirty="0">
                <a:solidFill>
                  <a:srgbClr val="000000"/>
                </a:solidFill>
                <a:effectLst/>
                <a:latin typeface="+mj-lt"/>
                <a:hlinkClick r:id="rId3"/>
              </a:rPr>
              <a:t>Link to required template</a:t>
            </a:r>
            <a:r>
              <a:rPr lang="en-US" sz="1600" b="0" i="0" u="none" strike="noStrike" dirty="0">
                <a:solidFill>
                  <a:srgbClr val="000000"/>
                </a:solidFill>
                <a:effectLst/>
                <a:latin typeface="+mj-lt"/>
              </a:rPr>
              <a:t>)</a:t>
            </a:r>
          </a:p>
          <a:p>
            <a:pPr marL="0" indent="0">
              <a:buNone/>
            </a:pPr>
            <a:endParaRPr lang="en-US" sz="1600" dirty="0">
              <a:solidFill>
                <a:srgbClr val="000000"/>
              </a:solidFill>
              <a:latin typeface="+mj-lt"/>
            </a:endParaRPr>
          </a:p>
          <a:p>
            <a:pPr marL="0" indent="0">
              <a:buNone/>
            </a:pPr>
            <a:r>
              <a:rPr lang="en-US" sz="1600" dirty="0">
                <a:solidFill>
                  <a:srgbClr val="000000"/>
                </a:solidFill>
                <a:latin typeface="+mj-lt"/>
              </a:rPr>
              <a:t>SUBMISSION</a:t>
            </a:r>
            <a:endParaRPr lang="en-US" sz="1600" b="0" i="0" u="none" strike="noStrike" dirty="0">
              <a:solidFill>
                <a:srgbClr val="000000"/>
              </a:solidFill>
              <a:effectLst/>
              <a:latin typeface="+mj-lt"/>
            </a:endParaRPr>
          </a:p>
          <a:p>
            <a:pPr marL="0" indent="0">
              <a:buNone/>
            </a:pPr>
            <a:r>
              <a:rPr lang="en-US" sz="1600" b="1" i="0" u="none" strike="noStrike" dirty="0">
                <a:solidFill>
                  <a:srgbClr val="000000"/>
                </a:solidFill>
                <a:effectLst/>
                <a:latin typeface="+mj-lt"/>
              </a:rPr>
              <a:t>4. Chancellor/Provost</a:t>
            </a:r>
            <a:r>
              <a:rPr lang="en-US" sz="1600" b="0" i="0" u="none" strike="noStrike" dirty="0">
                <a:solidFill>
                  <a:srgbClr val="000000"/>
                </a:solidFill>
                <a:effectLst/>
                <a:latin typeface="+mj-lt"/>
              </a:rPr>
              <a:t> email proposal to UC ANR's Associate Vice President of Research &amp; Cooperative Extension, Brent Hales, brent.hales@ucop.edu. Proposal will be entered in UC ANR's Universal Review System (URS), and then appears on Position Call webpage. (</a:t>
            </a:r>
            <a:r>
              <a:rPr lang="en-US" sz="1600" b="0" i="0" u="none" strike="noStrike" dirty="0">
                <a:effectLst/>
                <a:latin typeface="+mj-lt"/>
                <a:hlinkClick r:id="rId4"/>
              </a:rPr>
              <a:t>Link to Position Call web page</a:t>
            </a:r>
            <a:r>
              <a:rPr lang="en-US" sz="1600" b="0" i="0" u="none" strike="noStrike" dirty="0">
                <a:solidFill>
                  <a:srgbClr val="000000"/>
                </a:solidFill>
                <a:effectLst/>
                <a:latin typeface="+mj-lt"/>
              </a:rPr>
              <a:t>)</a:t>
            </a:r>
            <a:endParaRPr lang="en-US" sz="1600" dirty="0">
              <a:latin typeface="+mj-lt"/>
            </a:endParaRPr>
          </a:p>
        </p:txBody>
      </p:sp>
    </p:spTree>
    <p:extLst>
      <p:ext uri="{BB962C8B-B14F-4D97-AF65-F5344CB8AC3E}">
        <p14:creationId xmlns:p14="http://schemas.microsoft.com/office/powerpoint/2010/main" val="30649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E9B7C-D029-5377-9728-F22E731970BB}"/>
              </a:ext>
            </a:extLst>
          </p:cNvPr>
          <p:cNvSpPr>
            <a:spLocks noGrp="1"/>
          </p:cNvSpPr>
          <p:nvPr>
            <p:ph type="title"/>
          </p:nvPr>
        </p:nvSpPr>
        <p:spPr>
          <a:xfrm>
            <a:off x="838200" y="203761"/>
            <a:ext cx="10515600" cy="818216"/>
          </a:xfrm>
        </p:spPr>
        <p:txBody>
          <a:bodyPr/>
          <a:lstStyle/>
          <a:p>
            <a:r>
              <a:rPr lang="en-US" dirty="0"/>
              <a:t>Additional Key Process Details - CE Specialist</a:t>
            </a:r>
          </a:p>
        </p:txBody>
      </p:sp>
      <p:sp>
        <p:nvSpPr>
          <p:cNvPr id="3" name="Content Placeholder 2">
            <a:extLst>
              <a:ext uri="{FF2B5EF4-FFF2-40B4-BE49-F238E27FC236}">
                <a16:creationId xmlns:a16="http://schemas.microsoft.com/office/drawing/2014/main" id="{84AFEBC9-9B89-80E6-55FD-446ECEB20CA9}"/>
              </a:ext>
            </a:extLst>
          </p:cNvPr>
          <p:cNvSpPr>
            <a:spLocks noGrp="1"/>
          </p:cNvSpPr>
          <p:nvPr>
            <p:ph idx="1"/>
          </p:nvPr>
        </p:nvSpPr>
        <p:spPr>
          <a:xfrm>
            <a:off x="360947" y="1251615"/>
            <a:ext cx="11466095" cy="5318734"/>
          </a:xfrm>
        </p:spPr>
        <p:txBody>
          <a:bodyPr>
            <a:noAutofit/>
          </a:bodyPr>
          <a:lstStyle/>
          <a:p>
            <a:pPr marL="0" indent="0">
              <a:buNone/>
            </a:pPr>
            <a:r>
              <a:rPr lang="en-US" sz="1600" dirty="0">
                <a:latin typeface="Calibri Light" panose="020F0302020204030204" pitchFamily="34" charset="0"/>
                <a:cs typeface="Calibri Light" panose="020F0302020204030204" pitchFamily="34" charset="0"/>
              </a:rPr>
              <a:t>ROLES/ENGAGEMENT</a:t>
            </a:r>
          </a:p>
          <a:p>
            <a:r>
              <a:rPr lang="en-US" sz="1600" b="1" dirty="0">
                <a:latin typeface="Calibri Light" panose="020F0302020204030204" pitchFamily="34" charset="0"/>
                <a:cs typeface="Calibri Light" panose="020F0302020204030204" pitchFamily="34" charset="0"/>
              </a:rPr>
              <a:t>Statewide Program/Institute(SWP/I) Directors </a:t>
            </a:r>
            <a:r>
              <a:rPr lang="en-US" sz="1600" dirty="0">
                <a:latin typeface="Calibri Light" panose="020F0302020204030204" pitchFamily="34" charset="0"/>
                <a:cs typeface="Calibri Light" panose="020F0302020204030204" pitchFamily="34" charset="0"/>
              </a:rPr>
              <a:t>should each find at least one Program Team (PT) with which to engage. Can support more than one position if they participate in more than one PT.</a:t>
            </a:r>
          </a:p>
          <a:p>
            <a:r>
              <a:rPr lang="en-US" sz="1600" b="1" dirty="0">
                <a:latin typeface="Calibri Light" panose="020F0302020204030204" pitchFamily="34" charset="0"/>
                <a:cs typeface="Calibri Light" panose="020F0302020204030204" pitchFamily="34" charset="0"/>
              </a:rPr>
              <a:t>Strategic Initiative Leaders </a:t>
            </a:r>
            <a:r>
              <a:rPr lang="en-US" sz="1600" dirty="0">
                <a:latin typeface="Calibri Light" panose="020F0302020204030204" pitchFamily="34" charset="0"/>
                <a:cs typeface="Calibri Light" panose="020F0302020204030204" pitchFamily="34" charset="0"/>
              </a:rPr>
              <a:t>work with PT Leaders and Workgroup (WG) Chairs to help ensure PT membership engagement.</a:t>
            </a:r>
          </a:p>
          <a:p>
            <a:r>
              <a:rPr lang="en-US" sz="1600" b="1" dirty="0">
                <a:latin typeface="Calibri Light" panose="020F0302020204030204" pitchFamily="34" charset="0"/>
                <a:cs typeface="Calibri Light" panose="020F0302020204030204" pitchFamily="34" charset="0"/>
              </a:rPr>
              <a:t>PT Leaders </a:t>
            </a:r>
            <a:r>
              <a:rPr lang="en-US" sz="1600" dirty="0">
                <a:latin typeface="Calibri Light" panose="020F0302020204030204" pitchFamily="34" charset="0"/>
                <a:cs typeface="Calibri Light" panose="020F0302020204030204" pitchFamily="34" charset="0"/>
              </a:rPr>
              <a:t>are expected to </a:t>
            </a:r>
            <a:r>
              <a:rPr lang="en-US" sz="1600" i="0" u="none" strike="noStrike" baseline="0" dirty="0">
                <a:latin typeface="Calibri Light" panose="020F0302020204030204" pitchFamily="34" charset="0"/>
                <a:cs typeface="Calibri Light" panose="020F0302020204030204" pitchFamily="34" charset="0"/>
              </a:rPr>
              <a:t>engage external stakeholders and share that input in the </a:t>
            </a:r>
            <a:r>
              <a:rPr lang="en-US" sz="1600" i="1" u="none" strike="noStrike" baseline="0" dirty="0">
                <a:latin typeface="Calibri Light" panose="020F0302020204030204" pitchFamily="34" charset="0"/>
                <a:cs typeface="Calibri Light" panose="020F0302020204030204" pitchFamily="34" charset="0"/>
              </a:rPr>
              <a:t>Developed and proposed by </a:t>
            </a:r>
            <a:r>
              <a:rPr lang="en-US" sz="1600" i="0" u="none" strike="noStrike" baseline="0" dirty="0">
                <a:latin typeface="Calibri Light" panose="020F0302020204030204" pitchFamily="34" charset="0"/>
                <a:cs typeface="Calibri Light" panose="020F0302020204030204" pitchFamily="34" charset="0"/>
              </a:rPr>
              <a:t>section of the position proposal template [NOT thru letters of support].</a:t>
            </a:r>
          </a:p>
          <a:p>
            <a:r>
              <a:rPr lang="en-US" sz="1600" b="1" dirty="0">
                <a:latin typeface="Calibri Light" panose="020F0302020204030204" pitchFamily="34" charset="0"/>
                <a:cs typeface="Calibri Light" panose="020F0302020204030204" pitchFamily="34" charset="0"/>
              </a:rPr>
              <a:t>Department Chairs </a:t>
            </a:r>
            <a:r>
              <a:rPr lang="en-US" sz="1600" dirty="0">
                <a:latin typeface="Calibri Light" panose="020F0302020204030204" pitchFamily="34" charset="0"/>
                <a:cs typeface="Calibri Light" panose="020F0302020204030204" pitchFamily="34" charset="0"/>
              </a:rPr>
              <a:t>are expected to engage CE and AES colleagues as well as external stakeholders. </a:t>
            </a:r>
          </a:p>
          <a:p>
            <a:pPr marL="0" indent="0">
              <a:buNone/>
            </a:pPr>
            <a:endParaRPr lang="en-US" sz="1000" dirty="0">
              <a:latin typeface="Calibri Light" panose="020F0302020204030204" pitchFamily="34" charset="0"/>
              <a:cs typeface="Calibri Light" panose="020F0302020204030204" pitchFamily="34" charset="0"/>
            </a:endParaRPr>
          </a:p>
          <a:p>
            <a:pPr marL="0" indent="0">
              <a:buNone/>
            </a:pPr>
            <a:r>
              <a:rPr lang="en-US" sz="1600" dirty="0">
                <a:latin typeface="Calibri Light" panose="020F0302020204030204" pitchFamily="34" charset="0"/>
                <a:cs typeface="Calibri Light" panose="020F0302020204030204" pitchFamily="34" charset="0"/>
              </a:rPr>
              <a:t>LOCATIONS</a:t>
            </a:r>
          </a:p>
          <a:p>
            <a:r>
              <a:rPr lang="en-US" sz="1600" dirty="0">
                <a:latin typeface="Calibri Light" panose="020F0302020204030204" pitchFamily="34" charset="0"/>
                <a:cs typeface="Calibri Light" panose="020F0302020204030204" pitchFamily="34" charset="0"/>
              </a:rPr>
              <a:t>Proposed positions can have more than one option for location. </a:t>
            </a:r>
          </a:p>
          <a:p>
            <a:r>
              <a:rPr lang="en-US" sz="1600" dirty="0">
                <a:latin typeface="Calibri Light" panose="020F0302020204030204" pitchFamily="34" charset="0"/>
                <a:cs typeface="Calibri Light" panose="020F0302020204030204" pitchFamily="34" charset="0"/>
              </a:rPr>
              <a:t>If more than 1 location indicates interest, then discuss with each other &amp; also with Associate Vice President (AVP) Research &amp; Cooperative Extension, Brent Hales.</a:t>
            </a:r>
          </a:p>
          <a:p>
            <a:r>
              <a:rPr lang="en-US" sz="1600" dirty="0">
                <a:latin typeface="Calibri Light" panose="020F0302020204030204" pitchFamily="34" charset="0"/>
                <a:cs typeface="Calibri Light" panose="020F0302020204030204" pitchFamily="34" charset="0"/>
              </a:rPr>
              <a:t>For other non-AES UC campuses: AVP of Research &amp; Cooperative Extension, Brent Hales, will let Vice Chancellors of Research (VCRs) know when the call for positions is announced. UC ANR Vice President, Glenda </a:t>
            </a:r>
            <a:r>
              <a:rPr lang="en-US" sz="1600" dirty="0" err="1">
                <a:latin typeface="Calibri Light" panose="020F0302020204030204" pitchFamily="34" charset="0"/>
                <a:cs typeface="Calibri Light" panose="020F0302020204030204" pitchFamily="34" charset="0"/>
              </a:rPr>
              <a:t>Humiston</a:t>
            </a:r>
            <a:r>
              <a:rPr lang="en-US" sz="1600" dirty="0">
                <a:latin typeface="Calibri Light" panose="020F0302020204030204" pitchFamily="34" charset="0"/>
                <a:cs typeface="Calibri Light" panose="020F0302020204030204" pitchFamily="34" charset="0"/>
              </a:rPr>
              <a:t> and AVP will meet with VCRs.</a:t>
            </a:r>
          </a:p>
          <a:p>
            <a:pPr marL="0" indent="0">
              <a:buNone/>
            </a:pPr>
            <a:endParaRPr lang="en-US" sz="1000" dirty="0">
              <a:latin typeface="Calibri Light" panose="020F0302020204030204" pitchFamily="34" charset="0"/>
              <a:cs typeface="Calibri Light" panose="020F0302020204030204" pitchFamily="34" charset="0"/>
            </a:endParaRPr>
          </a:p>
          <a:p>
            <a:pPr marL="0" indent="0">
              <a:buNone/>
            </a:pPr>
            <a:r>
              <a:rPr lang="en-US" sz="1600" dirty="0">
                <a:latin typeface="Calibri Light" panose="020F0302020204030204" pitchFamily="34" charset="0"/>
                <a:cs typeface="Calibri Light" panose="020F0302020204030204" pitchFamily="34" charset="0"/>
              </a:rPr>
              <a:t>POTENTIAL AREAS OF EMPHASIS </a:t>
            </a:r>
          </a:p>
          <a:p>
            <a:r>
              <a:rPr lang="en-US" sz="1600" dirty="0">
                <a:latin typeface="Calibri Light" panose="020F0302020204030204" pitchFamily="34" charset="0"/>
                <a:cs typeface="Calibri Light" panose="020F0302020204030204" pitchFamily="34" charset="0"/>
              </a:rPr>
              <a:t>SI Leaders will share emergent areas based on the stakeholder identified strategic visioning UC ANR priority areas and will be posted on the call for positions web page.</a:t>
            </a:r>
          </a:p>
        </p:txBody>
      </p:sp>
    </p:spTree>
    <p:extLst>
      <p:ext uri="{BB962C8B-B14F-4D97-AF65-F5344CB8AC3E}">
        <p14:creationId xmlns:p14="http://schemas.microsoft.com/office/powerpoint/2010/main" val="1190221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80C1DCE2-0C19-BB80-F90E-1D93A7DEAC69}"/>
              </a:ext>
            </a:extLst>
          </p:cNvPr>
          <p:cNvGrpSpPr/>
          <p:nvPr/>
        </p:nvGrpSpPr>
        <p:grpSpPr>
          <a:xfrm>
            <a:off x="560790" y="1073193"/>
            <a:ext cx="11223668" cy="4907572"/>
            <a:chOff x="560790" y="1073193"/>
            <a:chExt cx="11223668" cy="4907572"/>
          </a:xfrm>
        </p:grpSpPr>
        <p:sp>
          <p:nvSpPr>
            <p:cNvPr id="10" name="Freeform: Shape 9">
              <a:extLst>
                <a:ext uri="{FF2B5EF4-FFF2-40B4-BE49-F238E27FC236}">
                  <a16:creationId xmlns:a16="http://schemas.microsoft.com/office/drawing/2014/main" id="{970CF909-C6B5-0A39-4409-55B4DA4D1369}"/>
                </a:ext>
              </a:extLst>
            </p:cNvPr>
            <p:cNvSpPr/>
            <p:nvPr/>
          </p:nvSpPr>
          <p:spPr>
            <a:xfrm>
              <a:off x="560790" y="1073193"/>
              <a:ext cx="4396205" cy="3832005"/>
            </a:xfrm>
            <a:custGeom>
              <a:avLst/>
              <a:gdLst>
                <a:gd name="connsiteX0" fmla="*/ 0 w 4542864"/>
                <a:gd name="connsiteY0" fmla="*/ 367830 h 3678304"/>
                <a:gd name="connsiteX1" fmla="*/ 367830 w 4542864"/>
                <a:gd name="connsiteY1" fmla="*/ 0 h 3678304"/>
                <a:gd name="connsiteX2" fmla="*/ 4175034 w 4542864"/>
                <a:gd name="connsiteY2" fmla="*/ 0 h 3678304"/>
                <a:gd name="connsiteX3" fmla="*/ 4542864 w 4542864"/>
                <a:gd name="connsiteY3" fmla="*/ 367830 h 3678304"/>
                <a:gd name="connsiteX4" fmla="*/ 4542864 w 4542864"/>
                <a:gd name="connsiteY4" fmla="*/ 3310474 h 3678304"/>
                <a:gd name="connsiteX5" fmla="*/ 4175034 w 4542864"/>
                <a:gd name="connsiteY5" fmla="*/ 3678304 h 3678304"/>
                <a:gd name="connsiteX6" fmla="*/ 367830 w 4542864"/>
                <a:gd name="connsiteY6" fmla="*/ 3678304 h 3678304"/>
                <a:gd name="connsiteX7" fmla="*/ 0 w 4542864"/>
                <a:gd name="connsiteY7" fmla="*/ 3310474 h 3678304"/>
                <a:gd name="connsiteX8" fmla="*/ 0 w 4542864"/>
                <a:gd name="connsiteY8" fmla="*/ 367830 h 3678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542864" h="3678304">
                  <a:moveTo>
                    <a:pt x="0" y="367830"/>
                  </a:moveTo>
                  <a:cubicBezTo>
                    <a:pt x="0" y="164683"/>
                    <a:pt x="164683" y="0"/>
                    <a:pt x="367830" y="0"/>
                  </a:cubicBezTo>
                  <a:lnTo>
                    <a:pt x="4175034" y="0"/>
                  </a:lnTo>
                  <a:cubicBezTo>
                    <a:pt x="4378181" y="0"/>
                    <a:pt x="4542864" y="164683"/>
                    <a:pt x="4542864" y="367830"/>
                  </a:cubicBezTo>
                  <a:lnTo>
                    <a:pt x="4542864" y="3310474"/>
                  </a:lnTo>
                  <a:cubicBezTo>
                    <a:pt x="4542864" y="3513621"/>
                    <a:pt x="4378181" y="3678304"/>
                    <a:pt x="4175034" y="3678304"/>
                  </a:cubicBezTo>
                  <a:lnTo>
                    <a:pt x="367830" y="3678304"/>
                  </a:lnTo>
                  <a:cubicBezTo>
                    <a:pt x="164683" y="3678304"/>
                    <a:pt x="0" y="3513621"/>
                    <a:pt x="0" y="3310474"/>
                  </a:cubicBezTo>
                  <a:lnTo>
                    <a:pt x="0" y="36783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08473" tIns="208473" rIns="208473" bIns="996681" numCol="1" spcCol="1270" anchor="t" anchorCtr="0">
              <a:noAutofit/>
            </a:bodyPr>
            <a:lstStyle/>
            <a:p>
              <a:pPr marL="171450" lvl="1" indent="-171450" algn="l" defTabSz="800100">
                <a:lnSpc>
                  <a:spcPct val="90000"/>
                </a:lnSpc>
                <a:spcBef>
                  <a:spcPct val="0"/>
                </a:spcBef>
                <a:spcAft>
                  <a:spcPct val="15000"/>
                </a:spcAft>
                <a:buClrTx/>
                <a:buSzTx/>
                <a:buFont typeface="Arial" panose="020B0604020202020204" pitchFamily="34" charset="0"/>
                <a:buNone/>
              </a:pPr>
              <a:r>
                <a:rPr lang="en-US" sz="1800" b="1" i="0" u="none" strike="noStrike" kern="1200" baseline="0" dirty="0">
                  <a:solidFill>
                    <a:schemeClr val="tx1"/>
                  </a:solidFill>
                  <a:latin typeface="+mn-lt"/>
                </a:rPr>
                <a:t>County Directors with input from Advisors and program staff </a:t>
              </a:r>
            </a:p>
            <a:p>
              <a:pPr marL="285750" lvl="1" indent="-285750" algn="l" defTabSz="800100">
                <a:lnSpc>
                  <a:spcPct val="90000"/>
                </a:lnSpc>
                <a:spcBef>
                  <a:spcPct val="0"/>
                </a:spcBef>
                <a:spcAft>
                  <a:spcPct val="15000"/>
                </a:spcAft>
                <a:buClrTx/>
                <a:buSzTx/>
                <a:buFont typeface="Wingdings" panose="05000000000000000000" pitchFamily="2" charset="2"/>
                <a:buChar char="v"/>
              </a:pPr>
              <a:r>
                <a:rPr lang="en-US" sz="1800" b="1" i="0" u="none" strike="noStrike" kern="1200" baseline="0" dirty="0">
                  <a:solidFill>
                    <a:schemeClr val="accent1">
                      <a:lumMod val="75000"/>
                    </a:schemeClr>
                  </a:solidFill>
                  <a:latin typeface="+mn-lt"/>
                </a:rPr>
                <a:t>Enter up to 1 proposal idea per county</a:t>
              </a:r>
              <a:endParaRPr lang="en-US" sz="1800" kern="1200" dirty="0">
                <a:solidFill>
                  <a:schemeClr val="accent1">
                    <a:lumMod val="75000"/>
                  </a:schemeClr>
                </a:solidFill>
                <a:latin typeface="+mn-lt"/>
              </a:endParaRPr>
            </a:p>
            <a:p>
              <a:pPr marL="171450" lvl="1" indent="-171450" algn="l" defTabSz="800100">
                <a:lnSpc>
                  <a:spcPct val="90000"/>
                </a:lnSpc>
                <a:spcBef>
                  <a:spcPct val="0"/>
                </a:spcBef>
                <a:spcAft>
                  <a:spcPct val="15000"/>
                </a:spcAft>
                <a:buClrTx/>
                <a:buSzTx/>
                <a:buFont typeface="Arial" panose="020B0604020202020204" pitchFamily="34" charset="0"/>
                <a:buNone/>
              </a:pPr>
              <a:endParaRPr lang="en-US" sz="1800" kern="1200" dirty="0">
                <a:solidFill>
                  <a:schemeClr val="accent1">
                    <a:lumMod val="75000"/>
                  </a:schemeClr>
                </a:solidFill>
                <a:latin typeface="+mn-lt"/>
              </a:endParaRPr>
            </a:p>
            <a:p>
              <a:pPr marL="171450" lvl="1" indent="-171450" algn="l" defTabSz="800100">
                <a:lnSpc>
                  <a:spcPct val="90000"/>
                </a:lnSpc>
                <a:spcBef>
                  <a:spcPct val="0"/>
                </a:spcBef>
                <a:spcAft>
                  <a:spcPct val="15000"/>
                </a:spcAft>
                <a:buClrTx/>
                <a:buSzTx/>
                <a:buFont typeface="Arial" panose="020B0604020202020204" pitchFamily="34" charset="0"/>
                <a:buNone/>
              </a:pPr>
              <a:r>
                <a:rPr kumimoji="0" lang="en-US" sz="1800" b="1" i="0" u="none" strike="noStrike" kern="1200" cap="none" spc="0" normalizeH="0" baseline="0" noProof="0" dirty="0">
                  <a:ln>
                    <a:noFill/>
                  </a:ln>
                  <a:solidFill>
                    <a:schemeClr val="tx1"/>
                  </a:solidFill>
                  <a:effectLst/>
                  <a:uLnTx/>
                  <a:uFillTx/>
                  <a:latin typeface="+mn-lt"/>
                  <a:ea typeface="+mn-ea"/>
                  <a:cs typeface="+mn-cs"/>
                </a:rPr>
                <a:t>REC Directors as REC system</a:t>
              </a:r>
              <a:endParaRPr lang="en-US" sz="1800" kern="1200" dirty="0">
                <a:solidFill>
                  <a:schemeClr val="accent1">
                    <a:lumMod val="75000"/>
                  </a:schemeClr>
                </a:solidFill>
                <a:latin typeface="+mn-lt"/>
              </a:endParaRPr>
            </a:p>
            <a:p>
              <a:pPr marL="171450" lvl="1" indent="-171450" algn="l" defTabSz="800100">
                <a:lnSpc>
                  <a:spcPct val="90000"/>
                </a:lnSpc>
                <a:spcBef>
                  <a:spcPct val="0"/>
                </a:spcBef>
                <a:spcAft>
                  <a:spcPct val="15000"/>
                </a:spcAft>
                <a:buClrTx/>
                <a:buSzTx/>
                <a:buFont typeface="Wingdings" panose="05000000000000000000" pitchFamily="2" charset="2"/>
                <a:buChar char="v"/>
              </a:pPr>
              <a:r>
                <a:rPr kumimoji="0" lang="en-US" sz="1800" b="1" i="0" u="none" strike="noStrike" kern="1200" cap="none" spc="0" normalizeH="0" baseline="0" noProof="0" dirty="0">
                  <a:ln>
                    <a:noFill/>
                  </a:ln>
                  <a:solidFill>
                    <a:schemeClr val="accent1">
                      <a:lumMod val="75000"/>
                    </a:schemeClr>
                  </a:solidFill>
                  <a:effectLst/>
                  <a:uLnTx/>
                  <a:uFillTx/>
                  <a:latin typeface="+mn-lt"/>
                  <a:ea typeface="+mn-ea"/>
                  <a:cs typeface="+mn-cs"/>
                  <a:sym typeface="Wingdings" panose="05000000000000000000" pitchFamily="2" charset="2"/>
                </a:rPr>
                <a:t> Enter </a:t>
              </a:r>
              <a:r>
                <a:rPr kumimoji="0" lang="en-US" sz="1800" b="1" i="0" u="none" strike="noStrike" kern="1200" cap="none" spc="0" normalizeH="0" baseline="0" noProof="0" dirty="0">
                  <a:ln>
                    <a:noFill/>
                  </a:ln>
                  <a:solidFill>
                    <a:schemeClr val="accent1">
                      <a:lumMod val="75000"/>
                    </a:schemeClr>
                  </a:solidFill>
                  <a:effectLst/>
                  <a:uLnTx/>
                  <a:uFillTx/>
                  <a:latin typeface="+mn-lt"/>
                  <a:ea typeface="+mn-ea"/>
                  <a:cs typeface="+mn-cs"/>
                </a:rPr>
                <a:t>at least 3 proposal ideas for the system</a:t>
              </a:r>
              <a:endParaRPr lang="en-US" sz="1800" kern="1200" dirty="0">
                <a:solidFill>
                  <a:schemeClr val="accent1">
                    <a:lumMod val="75000"/>
                  </a:schemeClr>
                </a:solidFill>
                <a:latin typeface="+mn-lt"/>
              </a:endParaRPr>
            </a:p>
            <a:p>
              <a:pPr marL="171450" lvl="1" indent="-171450" algn="l" defTabSz="800100">
                <a:lnSpc>
                  <a:spcPct val="90000"/>
                </a:lnSpc>
                <a:spcBef>
                  <a:spcPct val="0"/>
                </a:spcBef>
                <a:spcAft>
                  <a:spcPct val="15000"/>
                </a:spcAft>
                <a:buClrTx/>
                <a:buSzTx/>
                <a:buFont typeface="Arial" panose="020B0604020202020204" pitchFamily="34" charset="0"/>
                <a:buChar char="•"/>
              </a:pPr>
              <a:endParaRPr lang="en-US" sz="1800" kern="1200" dirty="0">
                <a:solidFill>
                  <a:schemeClr val="accent1">
                    <a:lumMod val="75000"/>
                  </a:schemeClr>
                </a:solidFill>
                <a:latin typeface="+mn-lt"/>
              </a:endParaRPr>
            </a:p>
            <a:p>
              <a:pPr marL="171450" lvl="1" indent="-171450" algn="l" defTabSz="800100">
                <a:lnSpc>
                  <a:spcPct val="90000"/>
                </a:lnSpc>
                <a:spcBef>
                  <a:spcPct val="0"/>
                </a:spcBef>
                <a:spcAft>
                  <a:spcPct val="15000"/>
                </a:spcAft>
                <a:buClrTx/>
                <a:buSzTx/>
                <a:buFont typeface="Arial" panose="020B0604020202020204" pitchFamily="34" charset="0"/>
                <a:buNone/>
              </a:pPr>
              <a:r>
                <a:rPr kumimoji="0" lang="en-US" sz="1800" b="1" i="0" u="none" strike="noStrike" kern="1200" cap="none" spc="0" normalizeH="0" baseline="0" noProof="0" dirty="0">
                  <a:ln>
                    <a:noFill/>
                  </a:ln>
                  <a:solidFill>
                    <a:schemeClr val="tx1"/>
                  </a:solidFill>
                  <a:effectLst/>
                  <a:uLnTx/>
                  <a:uFillTx/>
                  <a:latin typeface="+mn-lt"/>
                  <a:ea typeface="+mn-ea"/>
                  <a:cs typeface="+mn-cs"/>
                </a:rPr>
                <a:t>Program Teams with Statewide Program/ Institute Directors participating</a:t>
              </a:r>
              <a:endParaRPr lang="en-US" sz="1800" kern="1200" dirty="0">
                <a:solidFill>
                  <a:schemeClr val="accent1">
                    <a:lumMod val="75000"/>
                  </a:schemeClr>
                </a:solidFill>
                <a:latin typeface="+mn-lt"/>
              </a:endParaRPr>
            </a:p>
            <a:p>
              <a:pPr marL="171450" lvl="1" indent="-171450" algn="l" defTabSz="800100">
                <a:lnSpc>
                  <a:spcPct val="90000"/>
                </a:lnSpc>
                <a:spcBef>
                  <a:spcPct val="0"/>
                </a:spcBef>
                <a:spcAft>
                  <a:spcPct val="15000"/>
                </a:spcAft>
                <a:buClrTx/>
                <a:buSzTx/>
                <a:buFont typeface="Arial" panose="020B0604020202020204" pitchFamily="34" charset="0"/>
                <a:buNone/>
              </a:pPr>
              <a:r>
                <a:rPr kumimoji="0" lang="en-US" sz="1800" b="1" i="0" u="none" strike="noStrike" kern="1200" cap="none" spc="0" normalizeH="0" baseline="0" noProof="0" dirty="0">
                  <a:ln>
                    <a:noFill/>
                  </a:ln>
                  <a:solidFill>
                    <a:schemeClr val="accent1">
                      <a:lumMod val="75000"/>
                    </a:schemeClr>
                  </a:solidFill>
                  <a:effectLst/>
                  <a:uLnTx/>
                  <a:uFillTx/>
                  <a:latin typeface="+mn-lt"/>
                  <a:ea typeface="+mn-ea"/>
                  <a:cs typeface="+mn-cs"/>
                  <a:sym typeface="Wingdings" panose="05000000000000000000" pitchFamily="2" charset="2"/>
                </a:rPr>
                <a:t> </a:t>
              </a:r>
              <a:r>
                <a:rPr lang="en-US" sz="1800" b="1" i="0" u="none" strike="noStrike" kern="1200" baseline="0" dirty="0">
                  <a:solidFill>
                    <a:schemeClr val="accent1">
                      <a:lumMod val="75000"/>
                    </a:schemeClr>
                  </a:solidFill>
                  <a:latin typeface="+mn-lt"/>
                </a:rPr>
                <a:t>Identify gaps based on their academic planning with active engagement from membership</a:t>
              </a:r>
              <a:endParaRPr lang="en-US" sz="1800" kern="1200" dirty="0">
                <a:solidFill>
                  <a:schemeClr val="accent1">
                    <a:lumMod val="75000"/>
                  </a:schemeClr>
                </a:solidFill>
                <a:latin typeface="+mn-lt"/>
              </a:endParaRPr>
            </a:p>
          </p:txBody>
        </p:sp>
        <p:sp>
          <p:nvSpPr>
            <p:cNvPr id="11" name="Shape 10">
              <a:extLst>
                <a:ext uri="{FF2B5EF4-FFF2-40B4-BE49-F238E27FC236}">
                  <a16:creationId xmlns:a16="http://schemas.microsoft.com/office/drawing/2014/main" id="{ED59BAE1-AF53-7A2B-63AA-3044061410E2}"/>
                </a:ext>
              </a:extLst>
            </p:cNvPr>
            <p:cNvSpPr/>
            <p:nvPr/>
          </p:nvSpPr>
          <p:spPr>
            <a:xfrm>
              <a:off x="2180312" y="2657356"/>
              <a:ext cx="3377806" cy="3323409"/>
            </a:xfrm>
            <a:prstGeom prst="leftCircularArrow">
              <a:avLst>
                <a:gd name="adj1" fmla="val 2150"/>
                <a:gd name="adj2" fmla="val 258482"/>
                <a:gd name="adj3" fmla="val 956766"/>
                <a:gd name="adj4" fmla="val 8494880"/>
                <a:gd name="adj5" fmla="val 2508"/>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lang="en-US"/>
            </a:p>
          </p:txBody>
        </p:sp>
        <p:sp>
          <p:nvSpPr>
            <p:cNvPr id="12" name="Freeform: Shape 11">
              <a:extLst>
                <a:ext uri="{FF2B5EF4-FFF2-40B4-BE49-F238E27FC236}">
                  <a16:creationId xmlns:a16="http://schemas.microsoft.com/office/drawing/2014/main" id="{9476A06F-C3A6-5121-6982-971E3B6D8B67}"/>
                </a:ext>
              </a:extLst>
            </p:cNvPr>
            <p:cNvSpPr/>
            <p:nvPr/>
          </p:nvSpPr>
          <p:spPr>
            <a:xfrm>
              <a:off x="1635329" y="4802459"/>
              <a:ext cx="2741462" cy="825122"/>
            </a:xfrm>
            <a:custGeom>
              <a:avLst/>
              <a:gdLst>
                <a:gd name="connsiteX0" fmla="*/ 0 w 3173388"/>
                <a:gd name="connsiteY0" fmla="*/ 95777 h 957773"/>
                <a:gd name="connsiteX1" fmla="*/ 95777 w 3173388"/>
                <a:gd name="connsiteY1" fmla="*/ 0 h 957773"/>
                <a:gd name="connsiteX2" fmla="*/ 3077611 w 3173388"/>
                <a:gd name="connsiteY2" fmla="*/ 0 h 957773"/>
                <a:gd name="connsiteX3" fmla="*/ 3173388 w 3173388"/>
                <a:gd name="connsiteY3" fmla="*/ 95777 h 957773"/>
                <a:gd name="connsiteX4" fmla="*/ 3173388 w 3173388"/>
                <a:gd name="connsiteY4" fmla="*/ 861996 h 957773"/>
                <a:gd name="connsiteX5" fmla="*/ 3077611 w 3173388"/>
                <a:gd name="connsiteY5" fmla="*/ 957773 h 957773"/>
                <a:gd name="connsiteX6" fmla="*/ 95777 w 3173388"/>
                <a:gd name="connsiteY6" fmla="*/ 957773 h 957773"/>
                <a:gd name="connsiteX7" fmla="*/ 0 w 3173388"/>
                <a:gd name="connsiteY7" fmla="*/ 861996 h 957773"/>
                <a:gd name="connsiteX8" fmla="*/ 0 w 3173388"/>
                <a:gd name="connsiteY8" fmla="*/ 95777 h 957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73388" h="957773">
                  <a:moveTo>
                    <a:pt x="0" y="95777"/>
                  </a:moveTo>
                  <a:cubicBezTo>
                    <a:pt x="0" y="42881"/>
                    <a:pt x="42881" y="0"/>
                    <a:pt x="95777" y="0"/>
                  </a:cubicBezTo>
                  <a:lnTo>
                    <a:pt x="3077611" y="0"/>
                  </a:lnTo>
                  <a:cubicBezTo>
                    <a:pt x="3130507" y="0"/>
                    <a:pt x="3173388" y="42881"/>
                    <a:pt x="3173388" y="95777"/>
                  </a:cubicBezTo>
                  <a:lnTo>
                    <a:pt x="3173388" y="861996"/>
                  </a:lnTo>
                  <a:cubicBezTo>
                    <a:pt x="3173388" y="914892"/>
                    <a:pt x="3130507" y="957773"/>
                    <a:pt x="3077611" y="957773"/>
                  </a:cubicBezTo>
                  <a:lnTo>
                    <a:pt x="95777" y="957773"/>
                  </a:lnTo>
                  <a:cubicBezTo>
                    <a:pt x="42881" y="957773"/>
                    <a:pt x="0" y="914892"/>
                    <a:pt x="0" y="861996"/>
                  </a:cubicBezTo>
                  <a:lnTo>
                    <a:pt x="0" y="95777"/>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2342" tIns="50912" rIns="62342" bIns="50912" numCol="1" spcCol="1270" anchor="ctr" anchorCtr="0">
              <a:noAutofit/>
            </a:bodyPr>
            <a:lstStyle/>
            <a:p>
              <a:pPr marL="0" lvl="0" indent="0" algn="ctr" defTabSz="800100">
                <a:lnSpc>
                  <a:spcPct val="90000"/>
                </a:lnSpc>
                <a:spcBef>
                  <a:spcPct val="0"/>
                </a:spcBef>
                <a:spcAft>
                  <a:spcPct val="35000"/>
                </a:spcAft>
                <a:buNone/>
              </a:pPr>
              <a:r>
                <a:rPr lang="en-US" sz="1800" b="1" kern="1200" dirty="0"/>
                <a:t>Add to Google sheet </a:t>
              </a:r>
            </a:p>
            <a:p>
              <a:pPr marL="0" lvl="0" indent="0" algn="ctr" defTabSz="800100">
                <a:lnSpc>
                  <a:spcPct val="90000"/>
                </a:lnSpc>
                <a:spcBef>
                  <a:spcPct val="0"/>
                </a:spcBef>
                <a:spcAft>
                  <a:spcPct val="35000"/>
                </a:spcAft>
                <a:buNone/>
              </a:pPr>
              <a:r>
                <a:rPr lang="en-US" b="1" dirty="0"/>
                <a:t>I</a:t>
              </a:r>
              <a:r>
                <a:rPr lang="en-US" sz="1800" b="1" kern="1200" dirty="0"/>
                <a:t>dea </a:t>
              </a:r>
              <a:r>
                <a:rPr lang="en-US" b="1" dirty="0"/>
                <a:t>B</a:t>
              </a:r>
              <a:r>
                <a:rPr lang="en-US" sz="1800" b="1" kern="1200" dirty="0"/>
                <a:t>oard</a:t>
              </a:r>
            </a:p>
          </p:txBody>
        </p:sp>
        <p:sp>
          <p:nvSpPr>
            <p:cNvPr id="13" name="Freeform: Shape 12">
              <a:extLst>
                <a:ext uri="{FF2B5EF4-FFF2-40B4-BE49-F238E27FC236}">
                  <a16:creationId xmlns:a16="http://schemas.microsoft.com/office/drawing/2014/main" id="{2BA8C4DA-7416-88E6-108F-70539FFCB684}"/>
                </a:ext>
              </a:extLst>
            </p:cNvPr>
            <p:cNvSpPr/>
            <p:nvPr/>
          </p:nvSpPr>
          <p:spPr>
            <a:xfrm>
              <a:off x="5299535" y="2552591"/>
              <a:ext cx="2085245" cy="1999422"/>
            </a:xfrm>
            <a:custGeom>
              <a:avLst/>
              <a:gdLst>
                <a:gd name="connsiteX0" fmla="*/ 0 w 2085245"/>
                <a:gd name="connsiteY0" fmla="*/ 199942 h 1999422"/>
                <a:gd name="connsiteX1" fmla="*/ 199942 w 2085245"/>
                <a:gd name="connsiteY1" fmla="*/ 0 h 1999422"/>
                <a:gd name="connsiteX2" fmla="*/ 1885303 w 2085245"/>
                <a:gd name="connsiteY2" fmla="*/ 0 h 1999422"/>
                <a:gd name="connsiteX3" fmla="*/ 2085245 w 2085245"/>
                <a:gd name="connsiteY3" fmla="*/ 199942 h 1999422"/>
                <a:gd name="connsiteX4" fmla="*/ 2085245 w 2085245"/>
                <a:gd name="connsiteY4" fmla="*/ 1799480 h 1999422"/>
                <a:gd name="connsiteX5" fmla="*/ 1885303 w 2085245"/>
                <a:gd name="connsiteY5" fmla="*/ 1999422 h 1999422"/>
                <a:gd name="connsiteX6" fmla="*/ 199942 w 2085245"/>
                <a:gd name="connsiteY6" fmla="*/ 1999422 h 1999422"/>
                <a:gd name="connsiteX7" fmla="*/ 0 w 2085245"/>
                <a:gd name="connsiteY7" fmla="*/ 1799480 h 1999422"/>
                <a:gd name="connsiteX8" fmla="*/ 0 w 2085245"/>
                <a:gd name="connsiteY8" fmla="*/ 199942 h 1999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85245" h="1999422">
                  <a:moveTo>
                    <a:pt x="0" y="199942"/>
                  </a:moveTo>
                  <a:cubicBezTo>
                    <a:pt x="0" y="89517"/>
                    <a:pt x="89517" y="0"/>
                    <a:pt x="199942" y="0"/>
                  </a:cubicBezTo>
                  <a:lnTo>
                    <a:pt x="1885303" y="0"/>
                  </a:lnTo>
                  <a:cubicBezTo>
                    <a:pt x="1995728" y="0"/>
                    <a:pt x="2085245" y="89517"/>
                    <a:pt x="2085245" y="199942"/>
                  </a:cubicBezTo>
                  <a:lnTo>
                    <a:pt x="2085245" y="1799480"/>
                  </a:lnTo>
                  <a:cubicBezTo>
                    <a:pt x="2085245" y="1909905"/>
                    <a:pt x="1995728" y="1999422"/>
                    <a:pt x="1885303" y="1999422"/>
                  </a:cubicBezTo>
                  <a:lnTo>
                    <a:pt x="199942" y="1999422"/>
                  </a:lnTo>
                  <a:cubicBezTo>
                    <a:pt x="89517" y="1999422"/>
                    <a:pt x="0" y="1909905"/>
                    <a:pt x="0" y="1799480"/>
                  </a:cubicBezTo>
                  <a:lnTo>
                    <a:pt x="0" y="199942"/>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69837" tIns="598285" rIns="169837" bIns="169837" numCol="1" spcCol="1270" anchor="t" anchorCtr="0">
              <a:noAutofit/>
            </a:bodyPr>
            <a:lstStyle/>
            <a:p>
              <a:pPr marL="228600" lvl="1" indent="-228600" algn="ctr" defTabSz="889000">
                <a:lnSpc>
                  <a:spcPct val="90000"/>
                </a:lnSpc>
                <a:spcBef>
                  <a:spcPct val="0"/>
                </a:spcBef>
                <a:spcAft>
                  <a:spcPct val="15000"/>
                </a:spcAft>
                <a:buFontTx/>
                <a:buNone/>
              </a:pPr>
              <a:r>
                <a:rPr lang="en-US" sz="2000" b="1" kern="1200" dirty="0"/>
                <a:t>County Directors &amp;</a:t>
              </a:r>
              <a:endParaRPr lang="en-US" sz="1200" b="1" kern="1200" dirty="0"/>
            </a:p>
            <a:p>
              <a:pPr marL="228600" lvl="1" indent="-228600" algn="ctr" defTabSz="889000">
                <a:lnSpc>
                  <a:spcPct val="90000"/>
                </a:lnSpc>
                <a:spcBef>
                  <a:spcPct val="0"/>
                </a:spcBef>
                <a:spcAft>
                  <a:spcPct val="15000"/>
                </a:spcAft>
                <a:buFontTx/>
                <a:buNone/>
              </a:pPr>
              <a:r>
                <a:rPr lang="en-US" sz="2000" b="1" kern="1200" dirty="0"/>
                <a:t>REC Directors</a:t>
              </a:r>
            </a:p>
            <a:p>
              <a:pPr marL="228600" lvl="1" indent="-228600" algn="ctr" defTabSz="889000">
                <a:lnSpc>
                  <a:spcPct val="90000"/>
                </a:lnSpc>
                <a:spcBef>
                  <a:spcPct val="0"/>
                </a:spcBef>
                <a:spcAft>
                  <a:spcPct val="15000"/>
                </a:spcAft>
                <a:buFont typeface="Wingdings" panose="05000000000000000000" pitchFamily="2" charset="2"/>
                <a:buChar char="v"/>
              </a:pPr>
              <a:r>
                <a:rPr lang="en-US" sz="1600" b="1" dirty="0">
                  <a:solidFill>
                    <a:schemeClr val="accent1">
                      <a:lumMod val="75000"/>
                    </a:schemeClr>
                  </a:solidFill>
                </a:rPr>
                <a:t>Submit in URS</a:t>
              </a:r>
              <a:endParaRPr lang="en-US" sz="1600" b="1" kern="1200" dirty="0">
                <a:solidFill>
                  <a:schemeClr val="accent1">
                    <a:lumMod val="75000"/>
                  </a:schemeClr>
                </a:solidFill>
              </a:endParaRPr>
            </a:p>
          </p:txBody>
        </p:sp>
        <p:sp>
          <p:nvSpPr>
            <p:cNvPr id="14" name="Arrow: Circular 13">
              <a:extLst>
                <a:ext uri="{FF2B5EF4-FFF2-40B4-BE49-F238E27FC236}">
                  <a16:creationId xmlns:a16="http://schemas.microsoft.com/office/drawing/2014/main" id="{0C72E32D-9CF6-E94A-F55B-F03671704321}"/>
                </a:ext>
              </a:extLst>
            </p:cNvPr>
            <p:cNvSpPr/>
            <p:nvPr/>
          </p:nvSpPr>
          <p:spPr>
            <a:xfrm>
              <a:off x="6671141" y="1200137"/>
              <a:ext cx="2239778" cy="2163507"/>
            </a:xfrm>
            <a:prstGeom prst="circularArrow">
              <a:avLst>
                <a:gd name="adj1" fmla="val 3417"/>
                <a:gd name="adj2" fmla="val 423200"/>
                <a:gd name="adj3" fmla="val 20485225"/>
                <a:gd name="adj4" fmla="val 13659446"/>
                <a:gd name="adj5" fmla="val 3987"/>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lang="en-US"/>
            </a:p>
          </p:txBody>
        </p:sp>
        <p:sp>
          <p:nvSpPr>
            <p:cNvPr id="16" name="Freeform: Shape 15">
              <a:extLst>
                <a:ext uri="{FF2B5EF4-FFF2-40B4-BE49-F238E27FC236}">
                  <a16:creationId xmlns:a16="http://schemas.microsoft.com/office/drawing/2014/main" id="{CCD5EDC2-6266-463D-F920-9A7EB3D1126A}"/>
                </a:ext>
              </a:extLst>
            </p:cNvPr>
            <p:cNvSpPr/>
            <p:nvPr/>
          </p:nvSpPr>
          <p:spPr>
            <a:xfrm>
              <a:off x="7689816" y="2433029"/>
              <a:ext cx="1983938" cy="2118984"/>
            </a:xfrm>
            <a:custGeom>
              <a:avLst/>
              <a:gdLst>
                <a:gd name="connsiteX0" fmla="*/ 0 w 1983938"/>
                <a:gd name="connsiteY0" fmla="*/ 198394 h 2139477"/>
                <a:gd name="connsiteX1" fmla="*/ 198394 w 1983938"/>
                <a:gd name="connsiteY1" fmla="*/ 0 h 2139477"/>
                <a:gd name="connsiteX2" fmla="*/ 1785544 w 1983938"/>
                <a:gd name="connsiteY2" fmla="*/ 0 h 2139477"/>
                <a:gd name="connsiteX3" fmla="*/ 1983938 w 1983938"/>
                <a:gd name="connsiteY3" fmla="*/ 198394 h 2139477"/>
                <a:gd name="connsiteX4" fmla="*/ 1983938 w 1983938"/>
                <a:gd name="connsiteY4" fmla="*/ 1941083 h 2139477"/>
                <a:gd name="connsiteX5" fmla="*/ 1785544 w 1983938"/>
                <a:gd name="connsiteY5" fmla="*/ 2139477 h 2139477"/>
                <a:gd name="connsiteX6" fmla="*/ 198394 w 1983938"/>
                <a:gd name="connsiteY6" fmla="*/ 2139477 h 2139477"/>
                <a:gd name="connsiteX7" fmla="*/ 0 w 1983938"/>
                <a:gd name="connsiteY7" fmla="*/ 1941083 h 2139477"/>
                <a:gd name="connsiteX8" fmla="*/ 0 w 1983938"/>
                <a:gd name="connsiteY8" fmla="*/ 198394 h 2139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83938" h="2139477">
                  <a:moveTo>
                    <a:pt x="0" y="198394"/>
                  </a:moveTo>
                  <a:cubicBezTo>
                    <a:pt x="0" y="88824"/>
                    <a:pt x="88824" y="0"/>
                    <a:pt x="198394" y="0"/>
                  </a:cubicBezTo>
                  <a:lnTo>
                    <a:pt x="1785544" y="0"/>
                  </a:lnTo>
                  <a:cubicBezTo>
                    <a:pt x="1895114" y="0"/>
                    <a:pt x="1983938" y="88824"/>
                    <a:pt x="1983938" y="198394"/>
                  </a:cubicBezTo>
                  <a:lnTo>
                    <a:pt x="1983938" y="1941083"/>
                  </a:lnTo>
                  <a:cubicBezTo>
                    <a:pt x="1983938" y="2050653"/>
                    <a:pt x="1895114" y="2139477"/>
                    <a:pt x="1785544" y="2139477"/>
                  </a:cubicBezTo>
                  <a:lnTo>
                    <a:pt x="198394" y="2139477"/>
                  </a:lnTo>
                  <a:cubicBezTo>
                    <a:pt x="88824" y="2139477"/>
                    <a:pt x="0" y="2050653"/>
                    <a:pt x="0" y="1941083"/>
                  </a:cubicBezTo>
                  <a:lnTo>
                    <a:pt x="0" y="198394"/>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73060" tIns="173060" rIns="173060" bIns="631520" numCol="1" spcCol="1270" anchor="t" anchorCtr="0">
              <a:noAutofit/>
            </a:bodyPr>
            <a:lstStyle/>
            <a:p>
              <a:pPr marL="171450" lvl="1" indent="-171450" algn="ctr" defTabSz="755650">
                <a:lnSpc>
                  <a:spcPct val="90000"/>
                </a:lnSpc>
                <a:spcBef>
                  <a:spcPct val="0"/>
                </a:spcBef>
                <a:spcAft>
                  <a:spcPct val="15000"/>
                </a:spcAft>
                <a:buClrTx/>
                <a:buSzTx/>
                <a:buFontTx/>
                <a:buNone/>
              </a:pPr>
              <a:endParaRPr lang="en-US" sz="1700" kern="1200" dirty="0">
                <a:solidFill>
                  <a:schemeClr val="tx1"/>
                </a:solidFill>
              </a:endParaRPr>
            </a:p>
            <a:p>
              <a:pPr marL="228600" lvl="1" indent="-228600" algn="ctr" defTabSz="889000">
                <a:lnSpc>
                  <a:spcPct val="90000"/>
                </a:lnSpc>
                <a:spcBef>
                  <a:spcPct val="0"/>
                </a:spcBef>
                <a:spcAft>
                  <a:spcPct val="15000"/>
                </a:spcAft>
                <a:buClrTx/>
                <a:buSzTx/>
                <a:buFontTx/>
                <a:buNone/>
              </a:pPr>
              <a:r>
                <a:rPr kumimoji="0" lang="en-US" sz="2000" b="1" i="0" u="none" strike="noStrike" kern="1200" cap="none" spc="0" normalizeH="0" baseline="0" noProof="0" dirty="0">
                  <a:ln>
                    <a:noFill/>
                  </a:ln>
                  <a:solidFill>
                    <a:schemeClr val="tx1"/>
                  </a:solidFill>
                  <a:effectLst/>
                  <a:uLnTx/>
                  <a:uFillTx/>
                  <a:latin typeface="Calibri" panose="020F0502020204030204"/>
                  <a:ea typeface="+mn-ea"/>
                  <a:cs typeface="+mn-cs"/>
                </a:rPr>
                <a:t>Program Council</a:t>
              </a:r>
              <a:endParaRPr lang="en-US" sz="1700" kern="1200" dirty="0">
                <a:solidFill>
                  <a:schemeClr val="tx1"/>
                </a:solidFill>
              </a:endParaRPr>
            </a:p>
            <a:p>
              <a:pPr marL="171450" lvl="1" indent="-171450" algn="ctr" defTabSz="800100">
                <a:lnSpc>
                  <a:spcPct val="90000"/>
                </a:lnSpc>
                <a:spcBef>
                  <a:spcPct val="0"/>
                </a:spcBef>
                <a:spcAft>
                  <a:spcPct val="15000"/>
                </a:spcAft>
                <a:buClrTx/>
                <a:buSzTx/>
                <a:buFont typeface="Wingdings" panose="05000000000000000000" pitchFamily="2" charset="2"/>
                <a:buChar char="v"/>
              </a:pPr>
              <a:r>
                <a:rPr kumimoji="0" lang="en-US" sz="1600" b="1" i="0" u="none" strike="noStrike" kern="1200" cap="none" spc="0" normalizeH="0" baseline="0" noProof="0" dirty="0">
                  <a:ln>
                    <a:noFill/>
                  </a:ln>
                  <a:solidFill>
                    <a:schemeClr val="accent1">
                      <a:lumMod val="75000"/>
                    </a:schemeClr>
                  </a:solidFill>
                  <a:effectLst/>
                  <a:uLnTx/>
                  <a:uFillTx/>
                  <a:latin typeface="Calibri" panose="020F0502020204030204"/>
                  <a:ea typeface="+mn-ea"/>
                  <a:cs typeface="+mn-cs"/>
                </a:rPr>
                <a:t> Recommends</a:t>
              </a:r>
              <a:endParaRPr lang="en-US" sz="1600" kern="1200" dirty="0">
                <a:solidFill>
                  <a:schemeClr val="tx1"/>
                </a:solidFill>
              </a:endParaRPr>
            </a:p>
            <a:p>
              <a:pPr marL="171450" lvl="1" indent="-171450" algn="ctr" defTabSz="800100">
                <a:lnSpc>
                  <a:spcPct val="90000"/>
                </a:lnSpc>
                <a:spcBef>
                  <a:spcPct val="0"/>
                </a:spcBef>
                <a:spcAft>
                  <a:spcPct val="15000"/>
                </a:spcAft>
                <a:buClrTx/>
                <a:buSzTx/>
                <a:buFontTx/>
                <a:buNone/>
              </a:pPr>
              <a:r>
                <a:rPr kumimoji="0" lang="en-US" sz="1600" b="1" i="0" u="none" strike="noStrike" kern="1200" cap="none" spc="0" normalizeH="0" baseline="0" noProof="0" dirty="0">
                  <a:ln>
                    <a:noFill/>
                  </a:ln>
                  <a:solidFill>
                    <a:schemeClr val="accent1">
                      <a:lumMod val="75000"/>
                    </a:schemeClr>
                  </a:solidFill>
                  <a:effectLst/>
                  <a:uLnTx/>
                  <a:uFillTx/>
                  <a:latin typeface="Calibri" panose="020F0502020204030204"/>
                  <a:ea typeface="+mn-ea"/>
                  <a:cs typeface="+mn-cs"/>
                </a:rPr>
                <a:t>highest priority proposals</a:t>
              </a:r>
              <a:endParaRPr lang="en-US" sz="1600" kern="1200" dirty="0">
                <a:solidFill>
                  <a:schemeClr val="accent1">
                    <a:lumMod val="75000"/>
                  </a:schemeClr>
                </a:solidFill>
              </a:endParaRPr>
            </a:p>
          </p:txBody>
        </p:sp>
        <p:sp>
          <p:nvSpPr>
            <p:cNvPr id="15" name="Freeform: Shape 14">
              <a:extLst>
                <a:ext uri="{FF2B5EF4-FFF2-40B4-BE49-F238E27FC236}">
                  <a16:creationId xmlns:a16="http://schemas.microsoft.com/office/drawing/2014/main" id="{6EDCA0D6-102E-A642-266C-12C26069B7D9}"/>
                </a:ext>
              </a:extLst>
            </p:cNvPr>
            <p:cNvSpPr/>
            <p:nvPr/>
          </p:nvSpPr>
          <p:spPr>
            <a:xfrm>
              <a:off x="5081925" y="1477024"/>
              <a:ext cx="2507908" cy="1653870"/>
            </a:xfrm>
            <a:custGeom>
              <a:avLst/>
              <a:gdLst>
                <a:gd name="connsiteX0" fmla="*/ 0 w 3159646"/>
                <a:gd name="connsiteY0" fmla="*/ 124143 h 1241430"/>
                <a:gd name="connsiteX1" fmla="*/ 124143 w 3159646"/>
                <a:gd name="connsiteY1" fmla="*/ 0 h 1241430"/>
                <a:gd name="connsiteX2" fmla="*/ 3035503 w 3159646"/>
                <a:gd name="connsiteY2" fmla="*/ 0 h 1241430"/>
                <a:gd name="connsiteX3" fmla="*/ 3159646 w 3159646"/>
                <a:gd name="connsiteY3" fmla="*/ 124143 h 1241430"/>
                <a:gd name="connsiteX4" fmla="*/ 3159646 w 3159646"/>
                <a:gd name="connsiteY4" fmla="*/ 1117287 h 1241430"/>
                <a:gd name="connsiteX5" fmla="*/ 3035503 w 3159646"/>
                <a:gd name="connsiteY5" fmla="*/ 1241430 h 1241430"/>
                <a:gd name="connsiteX6" fmla="*/ 124143 w 3159646"/>
                <a:gd name="connsiteY6" fmla="*/ 1241430 h 1241430"/>
                <a:gd name="connsiteX7" fmla="*/ 0 w 3159646"/>
                <a:gd name="connsiteY7" fmla="*/ 1117287 h 1241430"/>
                <a:gd name="connsiteX8" fmla="*/ 0 w 3159646"/>
                <a:gd name="connsiteY8" fmla="*/ 124143 h 1241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59646" h="1241430">
                  <a:moveTo>
                    <a:pt x="0" y="124143"/>
                  </a:moveTo>
                  <a:cubicBezTo>
                    <a:pt x="0" y="55581"/>
                    <a:pt x="55581" y="0"/>
                    <a:pt x="124143" y="0"/>
                  </a:cubicBezTo>
                  <a:lnTo>
                    <a:pt x="3035503" y="0"/>
                  </a:lnTo>
                  <a:cubicBezTo>
                    <a:pt x="3104065" y="0"/>
                    <a:pt x="3159646" y="55581"/>
                    <a:pt x="3159646" y="124143"/>
                  </a:cubicBezTo>
                  <a:lnTo>
                    <a:pt x="3159646" y="1117287"/>
                  </a:lnTo>
                  <a:cubicBezTo>
                    <a:pt x="3159646" y="1185849"/>
                    <a:pt x="3104065" y="1241430"/>
                    <a:pt x="3035503" y="1241430"/>
                  </a:cubicBezTo>
                  <a:lnTo>
                    <a:pt x="124143" y="1241430"/>
                  </a:lnTo>
                  <a:cubicBezTo>
                    <a:pt x="55581" y="1241430"/>
                    <a:pt x="0" y="1185849"/>
                    <a:pt x="0" y="1117287"/>
                  </a:cubicBezTo>
                  <a:lnTo>
                    <a:pt x="0" y="124143"/>
                  </a:lnTo>
                  <a:close/>
                </a:path>
              </a:pathLst>
            </a:custGeom>
            <a:solidFill>
              <a:schemeClr val="accent1">
                <a:hueOff val="0"/>
                <a:satOff val="0"/>
                <a:lumOff val="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70650" tIns="59220" rIns="70650" bIns="59220" numCol="1" spcCol="1270" anchor="ctr" anchorCtr="0">
              <a:noAutofit/>
            </a:bodyPr>
            <a:lstStyle/>
            <a:p>
              <a:pPr marL="0" lvl="0" indent="0" algn="ctr" defTabSz="800100">
                <a:lnSpc>
                  <a:spcPct val="100000"/>
                </a:lnSpc>
                <a:spcBef>
                  <a:spcPct val="0"/>
                </a:spcBef>
                <a:spcAft>
                  <a:spcPts val="0"/>
                </a:spcAft>
                <a:buNone/>
              </a:pPr>
              <a:r>
                <a:rPr lang="en-US" sz="1800" b="1" kern="1200" dirty="0">
                  <a:solidFill>
                    <a:schemeClr val="bg1"/>
                  </a:solidFill>
                </a:rPr>
                <a:t>Select &amp; Develop </a:t>
              </a:r>
            </a:p>
            <a:p>
              <a:pPr marL="0" lvl="0" indent="0" algn="ctr" defTabSz="800100">
                <a:lnSpc>
                  <a:spcPct val="100000"/>
                </a:lnSpc>
                <a:spcBef>
                  <a:spcPct val="0"/>
                </a:spcBef>
                <a:spcAft>
                  <a:spcPts val="0"/>
                </a:spcAft>
                <a:buNone/>
              </a:pPr>
              <a:r>
                <a:rPr lang="en-US" b="1" dirty="0">
                  <a:solidFill>
                    <a:schemeClr val="bg1"/>
                  </a:solidFill>
                </a:rPr>
                <a:t>~ 30 Proposals </a:t>
              </a:r>
            </a:p>
            <a:p>
              <a:pPr marL="0" lvl="0" indent="0" algn="ctr" defTabSz="800100">
                <a:lnSpc>
                  <a:spcPct val="100000"/>
                </a:lnSpc>
                <a:spcBef>
                  <a:spcPct val="0"/>
                </a:spcBef>
                <a:spcAft>
                  <a:spcPts val="0"/>
                </a:spcAft>
                <a:buNone/>
              </a:pPr>
              <a:r>
                <a:rPr lang="en-US" b="1" dirty="0">
                  <a:solidFill>
                    <a:schemeClr val="bg1"/>
                  </a:solidFill>
                </a:rPr>
                <a:t>(6 per each of 5</a:t>
              </a:r>
            </a:p>
            <a:p>
              <a:pPr marL="0" lvl="0" indent="0" algn="ctr" defTabSz="800100">
                <a:lnSpc>
                  <a:spcPct val="100000"/>
                </a:lnSpc>
                <a:spcBef>
                  <a:spcPct val="0"/>
                </a:spcBef>
                <a:spcAft>
                  <a:spcPts val="0"/>
                </a:spcAft>
                <a:buNone/>
              </a:pPr>
              <a:r>
                <a:rPr lang="en-US" b="1" dirty="0">
                  <a:solidFill>
                    <a:schemeClr val="bg1"/>
                  </a:solidFill>
                </a:rPr>
                <a:t> </a:t>
              </a:r>
              <a:r>
                <a:rPr lang="en-US" sz="1800" b="1" kern="1200" dirty="0">
                  <a:solidFill>
                    <a:schemeClr val="bg1"/>
                  </a:solidFill>
                </a:rPr>
                <a:t>CD/REC regional teams)</a:t>
              </a:r>
            </a:p>
            <a:p>
              <a:pPr marL="0" lvl="0" indent="0" algn="ctr" defTabSz="800100">
                <a:lnSpc>
                  <a:spcPct val="100000"/>
                </a:lnSpc>
                <a:spcBef>
                  <a:spcPct val="0"/>
                </a:spcBef>
                <a:spcAft>
                  <a:spcPts val="0"/>
                </a:spcAft>
                <a:buNone/>
              </a:pPr>
              <a:r>
                <a:rPr lang="en-US" sz="1800" b="1" kern="1200" dirty="0">
                  <a:solidFill>
                    <a:schemeClr val="bg1"/>
                  </a:solidFill>
                </a:rPr>
                <a:t>co-creating with relevant Program Team leaders </a:t>
              </a:r>
            </a:p>
          </p:txBody>
        </p:sp>
        <p:sp>
          <p:nvSpPr>
            <p:cNvPr id="17" name="Freeform: Shape 16">
              <a:extLst>
                <a:ext uri="{FF2B5EF4-FFF2-40B4-BE49-F238E27FC236}">
                  <a16:creationId xmlns:a16="http://schemas.microsoft.com/office/drawing/2014/main" id="{2CE96584-E2D2-78BB-BBFB-D077EC10A6BE}"/>
                </a:ext>
              </a:extLst>
            </p:cNvPr>
            <p:cNvSpPr/>
            <p:nvPr/>
          </p:nvSpPr>
          <p:spPr>
            <a:xfrm>
              <a:off x="9891150" y="2433029"/>
              <a:ext cx="1893308" cy="2118984"/>
            </a:xfrm>
            <a:custGeom>
              <a:avLst/>
              <a:gdLst>
                <a:gd name="connsiteX0" fmla="*/ 0 w 1733498"/>
                <a:gd name="connsiteY0" fmla="*/ 169322 h 1693217"/>
                <a:gd name="connsiteX1" fmla="*/ 169322 w 1733498"/>
                <a:gd name="connsiteY1" fmla="*/ 0 h 1693217"/>
                <a:gd name="connsiteX2" fmla="*/ 1564176 w 1733498"/>
                <a:gd name="connsiteY2" fmla="*/ 0 h 1693217"/>
                <a:gd name="connsiteX3" fmla="*/ 1733498 w 1733498"/>
                <a:gd name="connsiteY3" fmla="*/ 169322 h 1693217"/>
                <a:gd name="connsiteX4" fmla="*/ 1733498 w 1733498"/>
                <a:gd name="connsiteY4" fmla="*/ 1523895 h 1693217"/>
                <a:gd name="connsiteX5" fmla="*/ 1564176 w 1733498"/>
                <a:gd name="connsiteY5" fmla="*/ 1693217 h 1693217"/>
                <a:gd name="connsiteX6" fmla="*/ 169322 w 1733498"/>
                <a:gd name="connsiteY6" fmla="*/ 1693217 h 1693217"/>
                <a:gd name="connsiteX7" fmla="*/ 0 w 1733498"/>
                <a:gd name="connsiteY7" fmla="*/ 1523895 h 1693217"/>
                <a:gd name="connsiteX8" fmla="*/ 0 w 1733498"/>
                <a:gd name="connsiteY8" fmla="*/ 169322 h 1693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33498" h="1693217">
                  <a:moveTo>
                    <a:pt x="0" y="169322"/>
                  </a:moveTo>
                  <a:cubicBezTo>
                    <a:pt x="0" y="75808"/>
                    <a:pt x="75808" y="0"/>
                    <a:pt x="169322" y="0"/>
                  </a:cubicBezTo>
                  <a:lnTo>
                    <a:pt x="1564176" y="0"/>
                  </a:lnTo>
                  <a:cubicBezTo>
                    <a:pt x="1657690" y="0"/>
                    <a:pt x="1733498" y="75808"/>
                    <a:pt x="1733498" y="169322"/>
                  </a:cubicBezTo>
                  <a:lnTo>
                    <a:pt x="1733498" y="1523895"/>
                  </a:lnTo>
                  <a:cubicBezTo>
                    <a:pt x="1733498" y="1617409"/>
                    <a:pt x="1657690" y="1693217"/>
                    <a:pt x="1564176" y="1693217"/>
                  </a:cubicBezTo>
                  <a:lnTo>
                    <a:pt x="169322" y="1693217"/>
                  </a:lnTo>
                  <a:cubicBezTo>
                    <a:pt x="75808" y="1693217"/>
                    <a:pt x="0" y="1617409"/>
                    <a:pt x="0" y="1523895"/>
                  </a:cubicBezTo>
                  <a:lnTo>
                    <a:pt x="0" y="169322"/>
                  </a:lnTo>
                  <a:close/>
                </a:path>
              </a:pathLst>
            </a:custGeom>
            <a:solidFill>
              <a:schemeClr val="accent4">
                <a:lumMod val="40000"/>
                <a:lumOff val="60000"/>
              </a:schemeClr>
            </a:solidFill>
            <a:effectLst>
              <a:glow rad="127000">
                <a:schemeClr val="accent4">
                  <a:lumMod val="40000"/>
                  <a:lumOff val="60000"/>
                </a:schemeClr>
              </a:glow>
            </a:effectLst>
          </p:spPr>
          <p:style>
            <a:lnRef idx="2">
              <a:schemeClr val="lt1">
                <a:hueOff val="0"/>
                <a:satOff val="0"/>
                <a:lumOff val="0"/>
                <a:alphaOff val="0"/>
              </a:schemeClr>
            </a:lnRef>
            <a:fillRef idx="1">
              <a:scrgbClr r="0" g="0" b="0"/>
            </a:fillRef>
            <a:effectRef idx="0">
              <a:scrgbClr r="0" g="0" b="0"/>
            </a:effectRef>
            <a:fontRef idx="minor">
              <a:schemeClr val="lt1"/>
            </a:fontRef>
          </p:style>
          <p:txBody>
            <a:bodyPr spcFirstLastPara="0" vert="horz" wrap="square" lIns="87693" tIns="74993" rIns="87693" bIns="74993" numCol="1" spcCol="1270" anchor="ctr" anchorCtr="0">
              <a:noAutofit/>
            </a:bodyPr>
            <a:lstStyle/>
            <a:p>
              <a:pPr marL="0" lvl="0" indent="0" algn="ctr" defTabSz="889000">
                <a:lnSpc>
                  <a:spcPct val="100000"/>
                </a:lnSpc>
                <a:spcBef>
                  <a:spcPct val="0"/>
                </a:spcBef>
                <a:spcAft>
                  <a:spcPts val="0"/>
                </a:spcAft>
                <a:buClrTx/>
                <a:buSzTx/>
                <a:buFontTx/>
                <a:buNone/>
              </a:pP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VP releases </a:t>
              </a:r>
            </a:p>
            <a:p>
              <a:pPr marL="0" lvl="0" indent="0" algn="ctr" defTabSz="889000">
                <a:lnSpc>
                  <a:spcPct val="100000"/>
                </a:lnSpc>
                <a:spcBef>
                  <a:spcPct val="0"/>
                </a:spcBef>
                <a:spcAft>
                  <a:spcPts val="0"/>
                </a:spcAft>
                <a:buClrTx/>
                <a:buSzTx/>
                <a:buFontTx/>
                <a:buNone/>
              </a:pPr>
              <a:r>
                <a:rPr kumimoji="0" lang="en-US" sz="2000" b="1" i="0" u="none" strike="noStrike" kern="1200" cap="none" spc="0" normalizeH="0" baseline="0" noProof="0" dirty="0">
                  <a:ln>
                    <a:noFill/>
                  </a:ln>
                  <a:solidFill>
                    <a:schemeClr val="tx1"/>
                  </a:solidFill>
                  <a:effectLst/>
                  <a:uLnTx/>
                  <a:uFillTx/>
                  <a:latin typeface="Calibri" panose="020F0502020204030204"/>
                  <a:ea typeface="+mn-ea"/>
                  <a:cs typeface="+mn-cs"/>
                </a:rPr>
                <a:t>20</a:t>
              </a:r>
            </a:p>
            <a:p>
              <a:pPr marL="0" lvl="0" indent="0" algn="ctr" defTabSz="889000">
                <a:lnSpc>
                  <a:spcPct val="100000"/>
                </a:lnSpc>
                <a:spcBef>
                  <a:spcPct val="0"/>
                </a:spcBef>
                <a:spcAft>
                  <a:spcPts val="0"/>
                </a:spcAft>
                <a:buClrTx/>
                <a:buSzTx/>
                <a:buFontTx/>
                <a:buNone/>
              </a:pP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positions </a:t>
              </a:r>
            </a:p>
            <a:p>
              <a:pPr marL="0" lvl="0" indent="0" algn="ctr" defTabSz="889000">
                <a:lnSpc>
                  <a:spcPct val="100000"/>
                </a:lnSpc>
                <a:spcBef>
                  <a:spcPct val="0"/>
                </a:spcBef>
                <a:spcAft>
                  <a:spcPts val="0"/>
                </a:spcAft>
                <a:buClrTx/>
                <a:buSzTx/>
                <a:buFontTx/>
                <a:buNone/>
              </a:pP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for recruitment</a:t>
              </a:r>
              <a:endParaRPr lang="en-US" sz="2000" kern="1200" dirty="0"/>
            </a:p>
          </p:txBody>
        </p:sp>
      </p:grpSp>
      <p:sp>
        <p:nvSpPr>
          <p:cNvPr id="4" name="TextBox 3">
            <a:extLst>
              <a:ext uri="{FF2B5EF4-FFF2-40B4-BE49-F238E27FC236}">
                <a16:creationId xmlns:a16="http://schemas.microsoft.com/office/drawing/2014/main" id="{7C10D142-C5E4-21CA-2615-05B75ACF9F0F}"/>
              </a:ext>
            </a:extLst>
          </p:cNvPr>
          <p:cNvSpPr txBox="1"/>
          <p:nvPr/>
        </p:nvSpPr>
        <p:spPr>
          <a:xfrm>
            <a:off x="811173" y="6061884"/>
            <a:ext cx="3997545"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effectLst/>
                <a:uLnTx/>
                <a:uFillTx/>
                <a:latin typeface="Calibri" panose="020F0502020204030204"/>
                <a:ea typeface="+mn-ea"/>
                <a:cs typeface="+mn-cs"/>
              </a:rPr>
              <a:t>September 19-</a:t>
            </a:r>
            <a:r>
              <a:rPr kumimoji="0" lang="en-US" sz="1800" b="0" i="0" u="none" strike="noStrike" kern="1200" cap="none" spc="0" normalizeH="0" baseline="0" noProof="0" dirty="0">
                <a:ln>
                  <a:noFill/>
                </a:ln>
                <a:solidFill>
                  <a:srgbClr val="C00000"/>
                </a:solidFill>
                <a:effectLst/>
                <a:uLnTx/>
                <a:uFillTx/>
                <a:latin typeface="Calibri" panose="020F0502020204030204"/>
                <a:ea typeface="+mn-ea"/>
                <a:cs typeface="+mn-cs"/>
              </a:rPr>
              <a:t>January 19</a:t>
            </a:r>
            <a:r>
              <a:rPr kumimoji="0" lang="en-US" sz="1800" b="0" i="0" u="none" strike="noStrike" kern="1200" cap="none" spc="0" normalizeH="0" baseline="0" noProof="0" dirty="0">
                <a:ln>
                  <a:noFill/>
                </a:ln>
                <a:effectLst/>
                <a:uLnTx/>
                <a:uFillTx/>
                <a:latin typeface="Calibri" panose="020F0502020204030204"/>
                <a:ea typeface="+mn-ea"/>
                <a:cs typeface="+mn-cs"/>
              </a:rPr>
              <a:t>, 2023</a:t>
            </a:r>
          </a:p>
        </p:txBody>
      </p:sp>
      <p:sp>
        <p:nvSpPr>
          <p:cNvPr id="5" name="TextBox 4">
            <a:extLst>
              <a:ext uri="{FF2B5EF4-FFF2-40B4-BE49-F238E27FC236}">
                <a16:creationId xmlns:a16="http://schemas.microsoft.com/office/drawing/2014/main" id="{4886ED91-F572-E7D9-60E2-34978A9D694B}"/>
              </a:ext>
            </a:extLst>
          </p:cNvPr>
          <p:cNvSpPr txBox="1"/>
          <p:nvPr/>
        </p:nvSpPr>
        <p:spPr>
          <a:xfrm>
            <a:off x="10011688" y="6061884"/>
            <a:ext cx="177277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May/June 2024</a:t>
            </a:r>
          </a:p>
        </p:txBody>
      </p:sp>
      <p:sp>
        <p:nvSpPr>
          <p:cNvPr id="6" name="TextBox 5">
            <a:extLst>
              <a:ext uri="{FF2B5EF4-FFF2-40B4-BE49-F238E27FC236}">
                <a16:creationId xmlns:a16="http://schemas.microsoft.com/office/drawing/2014/main" id="{BF897661-60EE-B079-FC35-AD139520553D}"/>
              </a:ext>
            </a:extLst>
          </p:cNvPr>
          <p:cNvSpPr txBox="1"/>
          <p:nvPr/>
        </p:nvSpPr>
        <p:spPr>
          <a:xfrm>
            <a:off x="5185235" y="6046818"/>
            <a:ext cx="215947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Calibri" panose="020F0502020204030204"/>
              </a:rPr>
              <a:t>By </a:t>
            </a:r>
            <a:r>
              <a:rPr lang="en-US" dirty="0">
                <a:solidFill>
                  <a:srgbClr val="C00000"/>
                </a:solidFill>
                <a:latin typeface="Calibri" panose="020F0502020204030204"/>
              </a:rPr>
              <a:t>March 15</a:t>
            </a:r>
            <a:r>
              <a:rPr lang="en-US" dirty="0">
                <a:latin typeface="Calibri" panose="020F0502020204030204"/>
              </a:rPr>
              <a:t>, </a:t>
            </a:r>
            <a:r>
              <a:rPr kumimoji="0" lang="en-US" sz="1800" b="0" i="0" u="none" strike="noStrike" kern="1200" cap="none" spc="0" normalizeH="0" baseline="0" noProof="0" dirty="0">
                <a:ln>
                  <a:noFill/>
                </a:ln>
                <a:effectLst/>
                <a:uLnTx/>
                <a:uFillTx/>
                <a:latin typeface="Calibri" panose="020F0502020204030204"/>
                <a:ea typeface="+mn-ea"/>
                <a:cs typeface="+mn-cs"/>
              </a:rPr>
              <a:t>2024</a:t>
            </a:r>
          </a:p>
        </p:txBody>
      </p:sp>
      <p:sp>
        <p:nvSpPr>
          <p:cNvPr id="7" name="TextBox 6">
            <a:extLst>
              <a:ext uri="{FF2B5EF4-FFF2-40B4-BE49-F238E27FC236}">
                <a16:creationId xmlns:a16="http://schemas.microsoft.com/office/drawing/2014/main" id="{B13EC729-71AC-FE9A-919A-E81FF3015887}"/>
              </a:ext>
            </a:extLst>
          </p:cNvPr>
          <p:cNvSpPr txBox="1"/>
          <p:nvPr/>
        </p:nvSpPr>
        <p:spPr>
          <a:xfrm>
            <a:off x="7718881" y="6061884"/>
            <a:ext cx="1900719"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C00000"/>
                </a:solidFill>
                <a:effectLst/>
                <a:uLnTx/>
                <a:uFillTx/>
                <a:latin typeface="Calibri" panose="020F0502020204030204"/>
                <a:ea typeface="+mn-ea"/>
                <a:cs typeface="+mn-cs"/>
              </a:rPr>
              <a:t>April 2-3</a:t>
            </a:r>
            <a:r>
              <a:rPr kumimoji="0" lang="en-US" sz="1800" b="0" i="0" u="none" strike="noStrike" kern="1200" cap="none" spc="0" normalizeH="0" baseline="0" noProof="0" dirty="0">
                <a:ln>
                  <a:noFill/>
                </a:ln>
                <a:effectLst/>
                <a:uLnTx/>
                <a:uFillTx/>
                <a:latin typeface="Calibri" panose="020F0502020204030204"/>
                <a:ea typeface="+mn-ea"/>
                <a:cs typeface="+mn-cs"/>
              </a:rPr>
              <a:t>, 2024</a:t>
            </a:r>
          </a:p>
        </p:txBody>
      </p:sp>
      <p:sp>
        <p:nvSpPr>
          <p:cNvPr id="8" name="TextBox 7">
            <a:extLst>
              <a:ext uri="{FF2B5EF4-FFF2-40B4-BE49-F238E27FC236}">
                <a16:creationId xmlns:a16="http://schemas.microsoft.com/office/drawing/2014/main" id="{C13EEC0B-ACED-0343-3C8E-DF87CBDB1269}"/>
              </a:ext>
            </a:extLst>
          </p:cNvPr>
          <p:cNvSpPr txBox="1"/>
          <p:nvPr/>
        </p:nvSpPr>
        <p:spPr>
          <a:xfrm>
            <a:off x="441742" y="144984"/>
            <a:ext cx="6279411" cy="615553"/>
          </a:xfrm>
          <a:prstGeom prst="rect">
            <a:avLst/>
          </a:prstGeom>
          <a:noFill/>
        </p:spPr>
        <p:txBody>
          <a:bodyPr wrap="none" rtlCol="0">
            <a:spAutoFit/>
          </a:bodyPr>
          <a:lstStyle/>
          <a:p>
            <a:r>
              <a:rPr lang="en-US" sz="3400" b="1" dirty="0">
                <a:solidFill>
                  <a:schemeClr val="bg1">
                    <a:lumMod val="50000"/>
                  </a:schemeClr>
                </a:solidFill>
                <a:latin typeface="+mj-lt"/>
              </a:rPr>
              <a:t>2023 Call for Positions - CE Advisors</a:t>
            </a:r>
          </a:p>
        </p:txBody>
      </p:sp>
    </p:spTree>
    <p:extLst>
      <p:ext uri="{BB962C8B-B14F-4D97-AF65-F5344CB8AC3E}">
        <p14:creationId xmlns:p14="http://schemas.microsoft.com/office/powerpoint/2010/main" val="108864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E9B7C-D029-5377-9728-F22E731970BB}"/>
              </a:ext>
            </a:extLst>
          </p:cNvPr>
          <p:cNvSpPr>
            <a:spLocks noGrp="1"/>
          </p:cNvSpPr>
          <p:nvPr>
            <p:ph type="title"/>
          </p:nvPr>
        </p:nvSpPr>
        <p:spPr>
          <a:xfrm>
            <a:off x="838200" y="203761"/>
            <a:ext cx="10515600" cy="818216"/>
          </a:xfrm>
        </p:spPr>
        <p:txBody>
          <a:bodyPr>
            <a:normAutofit/>
          </a:bodyPr>
          <a:lstStyle/>
          <a:p>
            <a:r>
              <a:rPr lang="en-US" dirty="0"/>
              <a:t>Detailed Process Instructions  - CE Advisor</a:t>
            </a:r>
          </a:p>
        </p:txBody>
      </p:sp>
      <p:sp>
        <p:nvSpPr>
          <p:cNvPr id="3" name="Content Placeholder 2">
            <a:extLst>
              <a:ext uri="{FF2B5EF4-FFF2-40B4-BE49-F238E27FC236}">
                <a16:creationId xmlns:a16="http://schemas.microsoft.com/office/drawing/2014/main" id="{84AFEBC9-9B89-80E6-55FD-446ECEB20CA9}"/>
              </a:ext>
            </a:extLst>
          </p:cNvPr>
          <p:cNvSpPr>
            <a:spLocks noGrp="1"/>
          </p:cNvSpPr>
          <p:nvPr>
            <p:ph idx="1"/>
          </p:nvPr>
        </p:nvSpPr>
        <p:spPr>
          <a:xfrm>
            <a:off x="362952" y="1174459"/>
            <a:ext cx="11466095" cy="5244889"/>
          </a:xfrm>
        </p:spPr>
        <p:txBody>
          <a:bodyPr>
            <a:noAutofit/>
          </a:bodyPr>
          <a:lstStyle/>
          <a:p>
            <a:pPr marL="0" indent="0">
              <a:buNone/>
            </a:pPr>
            <a:r>
              <a:rPr lang="en-US" sz="1600" dirty="0">
                <a:solidFill>
                  <a:srgbClr val="1F1F1F"/>
                </a:solidFill>
                <a:latin typeface="+mj-lt"/>
                <a:cs typeface="Arial" panose="020B0604020202020204" pitchFamily="34" charset="0"/>
              </a:rPr>
              <a:t>PROPOSAL DEVELOPMENT </a:t>
            </a:r>
          </a:p>
          <a:p>
            <a:pPr marL="0" indent="0">
              <a:buNone/>
            </a:pPr>
            <a:r>
              <a:rPr lang="en-US" sz="1600" b="0" i="0" dirty="0">
                <a:solidFill>
                  <a:srgbClr val="1F1F1F"/>
                </a:solidFill>
                <a:effectLst/>
                <a:latin typeface="+mj-lt"/>
                <a:cs typeface="Arial" panose="020B0604020202020204" pitchFamily="34" charset="0"/>
              </a:rPr>
              <a:t>Note: Steps 1 &amp; 2 use the Idea Board Google sheet; access restricte</a:t>
            </a:r>
            <a:r>
              <a:rPr lang="en-US" sz="1600" dirty="0">
                <a:solidFill>
                  <a:srgbClr val="1F1F1F"/>
                </a:solidFill>
                <a:latin typeface="+mj-lt"/>
                <a:cs typeface="Arial" panose="020B0604020202020204" pitchFamily="34" charset="0"/>
              </a:rPr>
              <a:t>d to groups in bold below.</a:t>
            </a:r>
            <a:endParaRPr lang="en-US" sz="1600" b="0" i="0" u="none" strike="noStrike" dirty="0">
              <a:solidFill>
                <a:srgbClr val="000000"/>
              </a:solidFill>
              <a:effectLst/>
              <a:latin typeface="+mj-lt"/>
              <a:cs typeface="Arial" panose="020B0604020202020204" pitchFamily="34" charset="0"/>
            </a:endParaRPr>
          </a:p>
          <a:p>
            <a:pPr marL="0" indent="0">
              <a:buNone/>
            </a:pPr>
            <a:endParaRPr lang="en-US" sz="1000" b="0" i="0" u="none" strike="noStrike" dirty="0">
              <a:solidFill>
                <a:srgbClr val="000000"/>
              </a:solidFill>
              <a:effectLst/>
              <a:latin typeface="+mj-lt"/>
              <a:cs typeface="Arial" panose="020B0604020202020204" pitchFamily="34" charset="0"/>
            </a:endParaRPr>
          </a:p>
          <a:p>
            <a:pPr>
              <a:buFont typeface="+mj-lt"/>
              <a:buAutoNum type="arabicPeriod"/>
            </a:pPr>
            <a:r>
              <a:rPr lang="en-US" sz="1600" b="0" i="0" u="none" strike="noStrike" dirty="0">
                <a:solidFill>
                  <a:srgbClr val="000000"/>
                </a:solidFill>
                <a:effectLst/>
                <a:latin typeface="+mj-lt"/>
              </a:rPr>
              <a:t>Happening in parallel: </a:t>
            </a:r>
          </a:p>
          <a:p>
            <a:pPr lvl="1">
              <a:buAutoNum type="alphaLcPeriod"/>
            </a:pPr>
            <a:r>
              <a:rPr lang="en-US" sz="1600" b="1" i="0" u="none" strike="noStrike" dirty="0">
                <a:solidFill>
                  <a:srgbClr val="000000"/>
                </a:solidFill>
                <a:effectLst/>
                <a:latin typeface="+mj-lt"/>
              </a:rPr>
              <a:t>County Directors </a:t>
            </a:r>
            <a:r>
              <a:rPr lang="en-US" sz="1600" b="0" i="0" u="none" strike="noStrike" dirty="0">
                <a:solidFill>
                  <a:srgbClr val="000000"/>
                </a:solidFill>
                <a:effectLst/>
                <a:latin typeface="+mj-lt"/>
              </a:rPr>
              <a:t>(CD): Identify up to one advisor proposal idea per county, informed by advisors and program staff/academics while referencing 'PT Advisor Interest Areas' sheet. Add to 'CD/RECS Priority Advisor Ideas' sheet. </a:t>
            </a:r>
          </a:p>
          <a:p>
            <a:pPr lvl="1">
              <a:buAutoNum type="alphaLcPeriod"/>
            </a:pPr>
            <a:r>
              <a:rPr lang="en-US" sz="1600" b="1" i="0" u="none" strike="noStrike" dirty="0">
                <a:solidFill>
                  <a:srgbClr val="000000"/>
                </a:solidFill>
                <a:effectLst/>
                <a:latin typeface="+mj-lt"/>
              </a:rPr>
              <a:t>Research and Extension Center System</a:t>
            </a:r>
            <a:r>
              <a:rPr lang="en-US" sz="1600" b="0" i="0" u="none" strike="noStrike" dirty="0">
                <a:solidFill>
                  <a:srgbClr val="000000"/>
                </a:solidFill>
                <a:effectLst/>
                <a:latin typeface="+mj-lt"/>
              </a:rPr>
              <a:t> (RECS): Identify at least three priority advisor positions, working with each other and referencing 'PT Advisor Interest Areas' sheet.</a:t>
            </a:r>
            <a:r>
              <a:rPr lang="en-US" sz="1600" b="0" i="0" u="none" strike="noStrike" dirty="0">
                <a:solidFill>
                  <a:srgbClr val="FF0000"/>
                </a:solidFill>
                <a:effectLst/>
                <a:latin typeface="+mj-lt"/>
              </a:rPr>
              <a:t> </a:t>
            </a:r>
            <a:r>
              <a:rPr lang="en-US" sz="1600" b="0" i="0" u="none" strike="noStrike" dirty="0">
                <a:solidFill>
                  <a:srgbClr val="000000"/>
                </a:solidFill>
                <a:effectLst/>
                <a:latin typeface="+mj-lt"/>
              </a:rPr>
              <a:t>Add to 'CD/RECS Priority Advisor Ideas' sheet.</a:t>
            </a:r>
            <a:r>
              <a:rPr lang="en-US" sz="1600" b="0" i="0" u="none" strike="noStrike" dirty="0">
                <a:solidFill>
                  <a:srgbClr val="FF0000"/>
                </a:solidFill>
                <a:effectLst/>
                <a:latin typeface="+mj-lt"/>
              </a:rPr>
              <a:t> </a:t>
            </a:r>
          </a:p>
          <a:p>
            <a:pPr lvl="1">
              <a:buAutoNum type="alphaLcPeriod"/>
            </a:pPr>
            <a:r>
              <a:rPr lang="en-US" sz="1600" b="1" i="0" u="none" strike="noStrike" dirty="0">
                <a:solidFill>
                  <a:srgbClr val="000000"/>
                </a:solidFill>
                <a:effectLst/>
                <a:latin typeface="+mj-lt"/>
              </a:rPr>
              <a:t>Program Teams (PT) </a:t>
            </a:r>
            <a:r>
              <a:rPr lang="en-US" sz="1600" b="0" i="0" u="none" strike="noStrike" dirty="0">
                <a:solidFill>
                  <a:srgbClr val="000000"/>
                </a:solidFill>
                <a:effectLst/>
                <a:latin typeface="+mj-lt"/>
              </a:rPr>
              <a:t>with Statewide Program/Institute Directors participation: Identify gaps based on their academic planning with active engagement from membership. Add to 'PT Advisor Interest Areas' sheet. </a:t>
            </a:r>
          </a:p>
          <a:p>
            <a:pPr lvl="1">
              <a:buAutoNum type="alphaLcPeriod"/>
            </a:pPr>
            <a:r>
              <a:rPr lang="en-US" sz="1600" b="1" i="0" u="none" strike="noStrike" dirty="0">
                <a:solidFill>
                  <a:srgbClr val="000000"/>
                </a:solidFill>
                <a:effectLst/>
                <a:latin typeface="+mj-lt"/>
              </a:rPr>
              <a:t>PTs </a:t>
            </a:r>
            <a:r>
              <a:rPr lang="en-US" sz="1600" b="0" i="0" u="none" strike="noStrike" dirty="0">
                <a:solidFill>
                  <a:srgbClr val="000000"/>
                </a:solidFill>
                <a:effectLst/>
                <a:latin typeface="+mj-lt"/>
              </a:rPr>
              <a:t>also indicate interest on proposals ideas on the 'CD/RECS Priority Advisor Ideas' sheet to inform regional teams narrowing process. </a:t>
            </a:r>
            <a:r>
              <a:rPr lang="en-US" sz="1600" dirty="0">
                <a:solidFill>
                  <a:srgbClr val="000000"/>
                </a:solidFill>
                <a:latin typeface="+mj-lt"/>
              </a:rPr>
              <a:t>More than one PT can indicate interest in co-developing proposal. </a:t>
            </a:r>
            <a:endParaRPr lang="en-US" sz="1600" b="0" i="0" u="none" strike="noStrike" dirty="0">
              <a:solidFill>
                <a:srgbClr val="000000"/>
              </a:solidFill>
              <a:effectLst/>
              <a:latin typeface="+mj-lt"/>
            </a:endParaRPr>
          </a:p>
          <a:p>
            <a:pPr lvl="1">
              <a:buAutoNum type="alphaLcPeriod"/>
            </a:pPr>
            <a:endParaRPr lang="en-US" sz="1600" dirty="0">
              <a:solidFill>
                <a:srgbClr val="000000"/>
              </a:solidFill>
              <a:latin typeface="+mj-lt"/>
              <a:cs typeface="Arial" panose="020B0604020202020204" pitchFamily="34" charset="0"/>
            </a:endParaRPr>
          </a:p>
          <a:p>
            <a:pPr>
              <a:buFont typeface="+mj-lt"/>
              <a:buAutoNum type="arabicPeriod"/>
            </a:pPr>
            <a:r>
              <a:rPr lang="en-US" sz="1600" b="1" dirty="0">
                <a:solidFill>
                  <a:srgbClr val="000000"/>
                </a:solidFill>
                <a:latin typeface="+mj-lt"/>
              </a:rPr>
              <a:t>During Nov. 15th CD/REC Director meeting</a:t>
            </a:r>
            <a:r>
              <a:rPr lang="en-US" sz="1600" dirty="0">
                <a:solidFill>
                  <a:srgbClr val="000000"/>
                </a:solidFill>
                <a:latin typeface="+mj-lt"/>
              </a:rPr>
              <a:t>, each regional team will discuss proposals for each of the five regions to move forward. Regional teams listed on last slide. </a:t>
            </a:r>
          </a:p>
          <a:p>
            <a:pPr>
              <a:buFont typeface="+mj-lt"/>
              <a:buAutoNum type="arabicPeriod"/>
            </a:pPr>
            <a:endParaRPr lang="en-US" sz="1600" dirty="0">
              <a:solidFill>
                <a:srgbClr val="000000"/>
              </a:solidFill>
              <a:latin typeface="+mj-lt"/>
            </a:endParaRPr>
          </a:p>
          <a:p>
            <a:pPr>
              <a:buFont typeface="+mj-lt"/>
              <a:buAutoNum type="arabicPeriod"/>
            </a:pPr>
            <a:r>
              <a:rPr lang="en-US" sz="1600" b="1" dirty="0">
                <a:solidFill>
                  <a:srgbClr val="000000"/>
                </a:solidFill>
                <a:latin typeface="+mj-lt"/>
              </a:rPr>
              <a:t>CDs and RECS working with PT Leaders and other internal and external stakeholders develop proposal (3-page max., using the template). </a:t>
            </a:r>
            <a:r>
              <a:rPr lang="en-US" sz="1600" dirty="0">
                <a:latin typeface="+mj-lt"/>
              </a:rPr>
              <a:t>(</a:t>
            </a:r>
            <a:r>
              <a:rPr lang="en-US" sz="1600" dirty="0">
                <a:latin typeface="+mj-lt"/>
                <a:hlinkClick r:id="rId3"/>
              </a:rPr>
              <a:t>Link to required template</a:t>
            </a:r>
            <a:r>
              <a:rPr lang="en-US" sz="1600" dirty="0">
                <a:latin typeface="+mj-lt"/>
              </a:rPr>
              <a:t>)</a:t>
            </a:r>
          </a:p>
          <a:p>
            <a:pPr>
              <a:buFont typeface="+mj-lt"/>
              <a:buAutoNum type="arabicPeriod"/>
            </a:pPr>
            <a:endParaRPr lang="en-US" sz="1600" dirty="0">
              <a:solidFill>
                <a:srgbClr val="000000"/>
              </a:solidFill>
              <a:latin typeface="Arial" panose="020B0604020202020204" pitchFamily="34" charset="0"/>
            </a:endParaRPr>
          </a:p>
          <a:p>
            <a:pPr marL="0" indent="0">
              <a:buNone/>
            </a:pPr>
            <a:endParaRPr lang="en-US" sz="1600" dirty="0">
              <a:solidFill>
                <a:srgbClr val="000000"/>
              </a:solidFill>
              <a:latin typeface="Arial" panose="020B0604020202020204" pitchFamily="34" charset="0"/>
              <a:cs typeface="Arial" panose="020B0604020202020204" pitchFamily="34" charset="0"/>
            </a:endParaRPr>
          </a:p>
          <a:p>
            <a:pPr marL="0" indent="0">
              <a:buNone/>
            </a:pPr>
            <a:endParaRPr lang="en-US" sz="1600" b="0" i="0" u="none" strike="noStrike"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2521605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E9B7C-D029-5377-9728-F22E731970BB}"/>
              </a:ext>
            </a:extLst>
          </p:cNvPr>
          <p:cNvSpPr>
            <a:spLocks noGrp="1"/>
          </p:cNvSpPr>
          <p:nvPr>
            <p:ph type="title"/>
          </p:nvPr>
        </p:nvSpPr>
        <p:spPr>
          <a:xfrm>
            <a:off x="838200" y="203761"/>
            <a:ext cx="10515600" cy="818216"/>
          </a:xfrm>
        </p:spPr>
        <p:txBody>
          <a:bodyPr>
            <a:normAutofit/>
          </a:bodyPr>
          <a:lstStyle/>
          <a:p>
            <a:r>
              <a:rPr lang="en-US" dirty="0"/>
              <a:t>Detailed Process Instructions - CE Advisor</a:t>
            </a:r>
          </a:p>
        </p:txBody>
      </p:sp>
      <p:sp>
        <p:nvSpPr>
          <p:cNvPr id="3" name="Content Placeholder 2">
            <a:extLst>
              <a:ext uri="{FF2B5EF4-FFF2-40B4-BE49-F238E27FC236}">
                <a16:creationId xmlns:a16="http://schemas.microsoft.com/office/drawing/2014/main" id="{84AFEBC9-9B89-80E6-55FD-446ECEB20CA9}"/>
              </a:ext>
            </a:extLst>
          </p:cNvPr>
          <p:cNvSpPr>
            <a:spLocks noGrp="1"/>
          </p:cNvSpPr>
          <p:nvPr>
            <p:ph idx="1"/>
          </p:nvPr>
        </p:nvSpPr>
        <p:spPr>
          <a:xfrm>
            <a:off x="360947" y="1300294"/>
            <a:ext cx="11466095" cy="5353945"/>
          </a:xfrm>
        </p:spPr>
        <p:txBody>
          <a:bodyPr>
            <a:noAutofit/>
          </a:bodyPr>
          <a:lstStyle/>
          <a:p>
            <a:pPr marL="0" indent="0">
              <a:buNone/>
            </a:pPr>
            <a:r>
              <a:rPr lang="en-US" sz="1600" dirty="0">
                <a:solidFill>
                  <a:srgbClr val="000000"/>
                </a:solidFill>
                <a:latin typeface="+mj-lt"/>
                <a:cs typeface="Arial" panose="020B0604020202020204" pitchFamily="34" charset="0"/>
              </a:rPr>
              <a:t>SUBMISSION</a:t>
            </a:r>
          </a:p>
          <a:p>
            <a:pPr marL="0" indent="0">
              <a:buNone/>
            </a:pPr>
            <a:r>
              <a:rPr lang="en-US" sz="1600" dirty="0">
                <a:solidFill>
                  <a:srgbClr val="000000"/>
                </a:solidFill>
                <a:latin typeface="+mj-lt"/>
              </a:rPr>
              <a:t>4. </a:t>
            </a:r>
            <a:r>
              <a:rPr lang="en-US" sz="1600" b="1" dirty="0">
                <a:solidFill>
                  <a:srgbClr val="000000"/>
                </a:solidFill>
                <a:latin typeface="+mj-lt"/>
              </a:rPr>
              <a:t>CDs and REC Directors of locations for where proposals selected by regional teams </a:t>
            </a:r>
            <a:r>
              <a:rPr lang="en-US" sz="1600" dirty="0">
                <a:solidFill>
                  <a:srgbClr val="000000"/>
                </a:solidFill>
                <a:latin typeface="+mj-lt"/>
              </a:rPr>
              <a:t>enter proposals in Universal Review System (URS) in UC ANR Portal. </a:t>
            </a:r>
          </a:p>
          <a:p>
            <a:pPr lvl="1"/>
            <a:r>
              <a:rPr lang="en-US" sz="1600" dirty="0">
                <a:latin typeface="+mj-lt"/>
                <a:cs typeface="Arial" panose="020B0604020202020204" pitchFamily="34" charset="0"/>
              </a:rPr>
              <a:t>Title entered should exactly match position proposal document.</a:t>
            </a:r>
          </a:p>
          <a:p>
            <a:pPr lvl="1"/>
            <a:r>
              <a:rPr lang="en-US" sz="1600" dirty="0">
                <a:latin typeface="+mj-lt"/>
                <a:cs typeface="Arial" panose="020B0604020202020204" pitchFamily="34" charset="0"/>
              </a:rPr>
              <a:t>Some information will be entered into URS AND the 3-page proposals will be uploaded. This will display on the Position Call web page</a:t>
            </a:r>
            <a:r>
              <a:rPr lang="en-US" sz="1600" dirty="0">
                <a:solidFill>
                  <a:srgbClr val="000000"/>
                </a:solidFill>
                <a:latin typeface="+mj-lt"/>
              </a:rPr>
              <a:t>. </a:t>
            </a:r>
            <a:r>
              <a:rPr lang="en-US" sz="1600" b="0" i="0" u="none" strike="noStrike" dirty="0">
                <a:solidFill>
                  <a:srgbClr val="000000"/>
                </a:solidFill>
                <a:effectLst/>
                <a:latin typeface="+mj-lt"/>
              </a:rPr>
              <a:t>(</a:t>
            </a:r>
            <a:r>
              <a:rPr lang="en-US" sz="1600" b="0" i="0" u="none" strike="noStrike" dirty="0">
                <a:effectLst/>
                <a:latin typeface="+mj-lt"/>
                <a:hlinkClick r:id="rId3"/>
              </a:rPr>
              <a:t>Link to Position Call web page</a:t>
            </a:r>
            <a:r>
              <a:rPr lang="en-US" sz="1600" b="0" i="0" u="none" strike="noStrike" dirty="0">
                <a:solidFill>
                  <a:srgbClr val="000000"/>
                </a:solidFill>
                <a:effectLst/>
                <a:latin typeface="+mj-lt"/>
              </a:rPr>
              <a:t>)</a:t>
            </a:r>
            <a:endParaRPr lang="en-US" sz="1600" dirty="0">
              <a:solidFill>
                <a:srgbClr val="000000"/>
              </a:solidFill>
              <a:latin typeface="+mj-lt"/>
            </a:endParaRPr>
          </a:p>
          <a:p>
            <a:pPr lvl="1"/>
            <a:endParaRPr lang="en-US" sz="1600" dirty="0">
              <a:solidFill>
                <a:srgbClr val="000000"/>
              </a:solidFill>
              <a:latin typeface="+mj-lt"/>
              <a:cs typeface="Arial" panose="020B0604020202020204" pitchFamily="34" charset="0"/>
            </a:endParaRPr>
          </a:p>
          <a:p>
            <a:pPr marL="457200" lvl="1" indent="0">
              <a:buNone/>
            </a:pPr>
            <a:endParaRPr lang="en-US" sz="1600" dirty="0">
              <a:latin typeface="+mj-lt"/>
              <a:cs typeface="Arial" panose="020B0604020202020204" pitchFamily="34" charset="0"/>
            </a:endParaRPr>
          </a:p>
          <a:p>
            <a:pPr marL="0" indent="0">
              <a:buNone/>
            </a:pPr>
            <a:endParaRPr lang="en-US" sz="1600" b="0" i="0" u="none" strike="noStrike"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7190243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5737</TotalTime>
  <Words>2070</Words>
  <Application>Microsoft Office PowerPoint</Application>
  <PresentationFormat>Widescreen</PresentationFormat>
  <Paragraphs>243</Paragraphs>
  <Slides>12</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Wingdings</vt:lpstr>
      <vt:lpstr>Office Theme</vt:lpstr>
      <vt:lpstr>Call for Cooperative Extension Positions  2023-24 </vt:lpstr>
      <vt:lpstr>PROCESS ORIENTATION</vt:lpstr>
      <vt:lpstr>RESOURCE: PROGRAMMATIC FOOTPRINT MAPS  </vt:lpstr>
      <vt:lpstr>PowerPoint Presentation</vt:lpstr>
      <vt:lpstr>Detailed Process Instructions  - CE Specialist</vt:lpstr>
      <vt:lpstr>Additional Key Process Details - CE Specialist</vt:lpstr>
      <vt:lpstr>PowerPoint Presentation</vt:lpstr>
      <vt:lpstr>Detailed Process Instructions  - CE Advisor</vt:lpstr>
      <vt:lpstr>Detailed Process Instructions - CE Advisor</vt:lpstr>
      <vt:lpstr>Additional Key Process Details - CE Advisor</vt:lpstr>
      <vt:lpstr>Additional Key Process Details - CE Advisor cont.</vt:lpstr>
      <vt:lpstr>CD/REC Regional Teams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Wendy Powers</dc:creator>
  <cp:lastModifiedBy>Katherine Webb-Martinez</cp:lastModifiedBy>
  <cp:revision>354</cp:revision>
  <dcterms:created xsi:type="dcterms:W3CDTF">2017-10-13T13:59:29Z</dcterms:created>
  <dcterms:modified xsi:type="dcterms:W3CDTF">2023-12-05T23:04:48Z</dcterms:modified>
</cp:coreProperties>
</file>