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80" r:id="rId5"/>
    <p:sldId id="285" r:id="rId6"/>
    <p:sldId id="284" r:id="rId7"/>
    <p:sldId id="281" r:id="rId8"/>
    <p:sldId id="28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FEB9B0-E07A-6FFE-A89B-0CA78E652A24}" name="Raghuvir Goradia" initials="RG" userId="57c2fbeb00295a2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FBB131"/>
    <a:srgbClr val="91C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98AD-7B51-4DC6-82E1-521A52F6A23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40387-D8E8-4747-B676-98ED036C8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5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0CA8BD-0DB8-644A-9282-E9F3E48811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7097485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88C916-3666-9740-89F0-549B7BA7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7321"/>
            <a:ext cx="10515600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6F8CCC4-58F0-AE4A-83B2-DFB6FD6EAF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361380"/>
            <a:ext cx="3414109" cy="6604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Presented by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40280E-9AA3-484F-A058-312163E8EC4A}"/>
              </a:ext>
            </a:extLst>
          </p:cNvPr>
          <p:cNvSpPr/>
          <p:nvPr userDrawn="1"/>
        </p:nvSpPr>
        <p:spPr>
          <a:xfrm>
            <a:off x="8562110" y="6174350"/>
            <a:ext cx="3629890" cy="683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43F913D-44F0-6943-AF7B-1B5EDA4EA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057207"/>
            <a:ext cx="2859088" cy="531813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7FFB7-E6B7-604F-AB8A-3636592F9D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750550"/>
            <a:ext cx="8265886" cy="798192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/>
              <a:t>Subtitle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822650-545A-7045-9C38-BC4EE4FD30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743" y="6240869"/>
            <a:ext cx="2939143" cy="40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18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313786"/>
            <a:ext cx="10817838" cy="767528"/>
          </a:xfrm>
          <a:noFill/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89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7" y="0"/>
            <a:ext cx="12257314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3" y="136358"/>
            <a:ext cx="10970237" cy="1257014"/>
          </a:xfrm>
          <a:noFill/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27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5" y="0"/>
            <a:ext cx="12257310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136357"/>
            <a:ext cx="10515600" cy="1325563"/>
          </a:xfrm>
          <a:noFill/>
        </p:spPr>
        <p:txBody>
          <a:bodyPr>
            <a:normAutofit/>
          </a:bodyPr>
          <a:lstStyle>
            <a:lvl1pPr>
              <a:defRPr sz="4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7758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071C8D-2A51-D246-AA94-E9CB910FBB98}"/>
              </a:ext>
            </a:extLst>
          </p:cNvPr>
          <p:cNvSpPr/>
          <p:nvPr userDrawn="1"/>
        </p:nvSpPr>
        <p:spPr>
          <a:xfrm>
            <a:off x="8472587" y="6230394"/>
            <a:ext cx="3114076" cy="627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94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5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4" y="130630"/>
            <a:ext cx="5178239" cy="6590846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5A84DAB-EC3E-0B44-B20D-4056EC3F0125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875874" y="133577"/>
            <a:ext cx="5178239" cy="65908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589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0" y="152400"/>
            <a:ext cx="5137806" cy="65690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88AFC-0F3C-934F-ACB2-4EF128FCF62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94EB706-0D78-4B4D-9752-B222D4B4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E93944E4-DF33-4C41-8E07-6F86F4A7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4B7F958F-69A1-D94A-976F-4605308C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FE2F57-8BC4-4C49-9F97-4B6098A8A6BB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76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130628"/>
            <a:ext cx="5185496" cy="32785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5874" y="3448870"/>
            <a:ext cx="5185497" cy="325863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4971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1" y="217714"/>
            <a:ext cx="5160666" cy="321128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52400" y="3429000"/>
            <a:ext cx="5160666" cy="32924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0B5C06A-4695-D04A-B4EC-9611DA53EE00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A7C7B9C6-41DC-8E4C-AC0C-BF219311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1982A7A-1223-C34E-B84C-91F80443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B182AA3-5BE9-FB41-8469-AA22466C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BA4694-FB48-6F4A-8A5C-D1D81285C306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02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308203" y="190499"/>
            <a:ext cx="2731397" cy="32098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918729" y="190500"/>
            <a:ext cx="2389474" cy="3215772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918729" y="3419596"/>
            <a:ext cx="5120871" cy="320980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96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2077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7387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FAC313-4F1F-2A45-AB18-3446BB9C1FC8}"/>
              </a:ext>
            </a:extLst>
          </p:cNvPr>
          <p:cNvSpPr/>
          <p:nvPr userDrawn="1"/>
        </p:nvSpPr>
        <p:spPr>
          <a:xfrm>
            <a:off x="8556012" y="6272865"/>
            <a:ext cx="3024554" cy="532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F462CB-6DB5-CA46-B0C3-8D9C222928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46" y="5439473"/>
            <a:ext cx="3790108" cy="525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95DB12B-3AB0-B14A-95E8-50F5D33B7B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458" y="-114196"/>
            <a:ext cx="12348905" cy="985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3130DE3-AC00-864A-ADFE-9CA427BB8A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78456" y="6025922"/>
            <a:ext cx="12348905" cy="9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402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B344ADF4-4A34-FF4B-B28E-F0DA464C7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986" y="3562350"/>
            <a:ext cx="2849513" cy="315912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94C6B3AA-21EE-4D48-B66A-5607DDB3A8F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715500" y="3562351"/>
            <a:ext cx="2333626" cy="315912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1EBB1F3C-E931-3844-833F-B99E12BCA60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48924" y="150581"/>
            <a:ext cx="5200201" cy="3411769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2D27C7D-F2B9-8F43-8A9D-7FB590B10F5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486FD241-EACA-E94A-BED0-4225E29BA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03630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DA79FB5E-8D60-F34A-BDAC-7D2C449BB5B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54992B99-9973-4F4A-A703-2D8443A0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AC298B6B-BF39-3843-8902-AF9A00E8C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37393" y="237391"/>
            <a:ext cx="2461846" cy="2779543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D100450A-C4B4-C445-AD3C-2E402A21C26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27838" y="237391"/>
            <a:ext cx="2385061" cy="2779544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BF57ABBD-43FE-3444-A52E-AEE5B2C4D5B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237392" y="3235568"/>
            <a:ext cx="5075508" cy="3385041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765529-376F-D74F-B0E8-FAF8CDCBB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378A8D-9A34-FB4D-A95C-22FDADEBF2DA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45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FC1475E7-C14F-E446-8414-83DF644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0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765ABCE9-2F11-F34E-B0DB-AA9F0963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836FE405-E176-BB45-9B4B-1F865C9F7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0974" y="3807935"/>
            <a:ext cx="2753145" cy="282146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96633653-4F6F-5241-9C3E-088CD293248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35430" y="3814573"/>
            <a:ext cx="2377469" cy="2814828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7E68BAB-DEDD-C848-9DE4-0062DD19E02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80974" y="228600"/>
            <a:ext cx="5131925" cy="357479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AC95668-9F03-824A-9DD6-E490F6522A8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8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1FD3FA0-56F1-A142-9AD7-B40B89BC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8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83562B-E6B3-4F45-B377-5EB770C60F95}"/>
              </a:ext>
            </a:extLst>
          </p:cNvPr>
          <p:cNvSpPr/>
          <p:nvPr userDrawn="1"/>
        </p:nvSpPr>
        <p:spPr>
          <a:xfrm>
            <a:off x="8636000" y="6233886"/>
            <a:ext cx="2830286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04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81103" y="3285682"/>
            <a:ext cx="2520397" cy="33532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3285682"/>
            <a:ext cx="2592690" cy="335324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4564" y="219075"/>
            <a:ext cx="2592690" cy="306660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0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8FA893B7-81D2-9A4B-B847-562AF6A61997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480603" y="219073"/>
            <a:ext cx="2520897" cy="3066607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B63FE48-61DA-6245-8958-8284086BB56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Title Placeholder 1">
            <a:extLst>
              <a:ext uri="{FF2B5EF4-FFF2-40B4-BE49-F238E27FC236}">
                <a16:creationId xmlns:a16="http://schemas.microsoft.com/office/drawing/2014/main" id="{6472E66B-5FF6-7F47-995B-C928AB6A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952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495"/>
            <a:ext cx="10515600" cy="1090129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 baseline="0"/>
            </a:lvl1pPr>
            <a:lvl2pPr>
              <a:defRPr sz="22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9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68" y="-50756"/>
            <a:ext cx="12282233" cy="6908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39641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4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183E1F-7B6F-1646-B58A-05E4D8F058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992" y="6281355"/>
            <a:ext cx="2836808" cy="3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7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5117" y="-50755"/>
            <a:ext cx="12282232" cy="6553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39641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4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3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9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4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889855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0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" y="0"/>
            <a:ext cx="12191992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136357"/>
            <a:ext cx="10515600" cy="1325563"/>
          </a:xfrm>
          <a:noFill/>
        </p:spPr>
        <p:txBody>
          <a:bodyPr>
            <a:normAutofit/>
          </a:bodyPr>
          <a:lstStyle>
            <a:lvl1pPr>
              <a:defRPr sz="4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312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AF34E-9A6B-4D28-A7B9-972D816465A9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AB6C3-3666-4A99-912F-5AB9870711E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0C1895-5776-6841-8BF3-522F008E38F1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055" y="6311900"/>
            <a:ext cx="263274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8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49" r:id="rId2"/>
    <p:sldLayoutId id="2147483650" r:id="rId3"/>
    <p:sldLayoutId id="2147483651" r:id="rId4"/>
    <p:sldLayoutId id="2147483679" r:id="rId5"/>
    <p:sldLayoutId id="2147483652" r:id="rId6"/>
    <p:sldLayoutId id="2147483653" r:id="rId7"/>
    <p:sldLayoutId id="2147483654" r:id="rId8"/>
    <p:sldLayoutId id="2147483676" r:id="rId9"/>
    <p:sldLayoutId id="2147483675" r:id="rId10"/>
    <p:sldLayoutId id="2147483677" r:id="rId11"/>
    <p:sldLayoutId id="2147483678" r:id="rId12"/>
    <p:sldLayoutId id="2147483655" r:id="rId13"/>
    <p:sldLayoutId id="2147483656" r:id="rId14"/>
    <p:sldLayoutId id="2147483669" r:id="rId15"/>
    <p:sldLayoutId id="2147483670" r:id="rId16"/>
    <p:sldLayoutId id="2147483668" r:id="rId17"/>
    <p:sldLayoutId id="2147483671" r:id="rId18"/>
    <p:sldLayoutId id="2147483657" r:id="rId19"/>
    <p:sldLayoutId id="2147483663" r:id="rId20"/>
    <p:sldLayoutId id="2147483664" r:id="rId21"/>
    <p:sldLayoutId id="2147483665" r:id="rId22"/>
    <p:sldLayoutId id="2147483666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i="0" kern="1200" baseline="0">
          <a:solidFill>
            <a:srgbClr val="005A9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168CB-C659-B006-B268-D3F3A88A8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UC ANR AggieEnterprise </a:t>
            </a:r>
            <a:br>
              <a:rPr lang="en-US" dirty="0"/>
            </a:br>
            <a:r>
              <a:rPr lang="en-US" dirty="0"/>
              <a:t>UC ANR Survey Process</a:t>
            </a:r>
          </a:p>
        </p:txBody>
      </p:sp>
    </p:spTree>
    <p:extLst>
      <p:ext uri="{BB962C8B-B14F-4D97-AF65-F5344CB8AC3E}">
        <p14:creationId xmlns:p14="http://schemas.microsoft.com/office/powerpoint/2010/main" val="168673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/>
                <a:cs typeface="Arial"/>
              </a:rPr>
              <a:t>UC ANR Survey Tool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B8D8B6-663E-5149-D965-B1FC7052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822" y="1825625"/>
            <a:ext cx="11279250" cy="4351338"/>
          </a:xfrm>
        </p:spPr>
        <p:txBody>
          <a:bodyPr>
            <a:normAutofit/>
          </a:bodyPr>
          <a:lstStyle/>
          <a:p>
            <a:r>
              <a:rPr lang="en-US" dirty="0"/>
              <a:t>UCANR Survey will be updated to reflect changes needed for Aggie Enterprise and usage of the Common Chart of Accounts (CCOA)</a:t>
            </a:r>
          </a:p>
          <a:p>
            <a:endParaRPr lang="en-US" dirty="0"/>
          </a:p>
          <a:p>
            <a:r>
              <a:rPr lang="en-US" dirty="0"/>
              <a:t>UC ANR Survey will replace the KFS Chart, Account, Subaccount for a dropdown for new CCOA values that can be used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Aggie Enterprise go-live, new CCOA dropdown values will need to be added in coordination with BOC so please plan </a:t>
            </a:r>
            <a:r>
              <a:rPr lang="en-US"/>
              <a:t>for additional lead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0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Arial"/>
                <a:cs typeface="Arial"/>
              </a:rPr>
              <a:t>UC ANR Survey Changes Preview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B8D8B6-663E-5149-D965-B1FC7052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257" y="1593323"/>
            <a:ext cx="11680409" cy="4915998"/>
          </a:xfrm>
        </p:spPr>
        <p:txBody>
          <a:bodyPr>
            <a:normAutofit/>
          </a:bodyPr>
          <a:lstStyle/>
          <a:p>
            <a:r>
              <a:rPr lang="en-US" dirty="0"/>
              <a:t>When adding Credit Card Payment, CCOA Account dropdown with description and display of full Chart of Account</a:t>
            </a:r>
          </a:p>
          <a:p>
            <a:r>
              <a:rPr lang="en-US" dirty="0"/>
              <a:t>Existing surveys that get mapped to CCOA will display prior values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B94C92-0A83-EBBA-43B6-20119A5FF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8" y="3005852"/>
            <a:ext cx="8628611" cy="28464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85B0E0-4AB1-E9FF-DB50-6B1C45D02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065" y="4051322"/>
            <a:ext cx="7434927" cy="263211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A5026B2-2052-0175-6331-7E49FF6F20AE}"/>
              </a:ext>
            </a:extLst>
          </p:cNvPr>
          <p:cNvCxnSpPr>
            <a:cxnSpLocks/>
          </p:cNvCxnSpPr>
          <p:nvPr/>
        </p:nvCxnSpPr>
        <p:spPr>
          <a:xfrm>
            <a:off x="4391313" y="4150759"/>
            <a:ext cx="2069870" cy="87321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62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/>
                <a:cs typeface="Arial"/>
              </a:rPr>
              <a:t>UC ANR Survey Tool Cutover Impacts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B8D8B6-663E-5149-D965-B1FC7052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821" y="1825625"/>
            <a:ext cx="11579629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UCANR Survey will no longer support Entity 3110 (Formerly Chart 3) after Aggie Enterprise go-live</a:t>
            </a:r>
          </a:p>
          <a:p>
            <a:endParaRPr lang="en-US" dirty="0"/>
          </a:p>
          <a:p>
            <a:r>
              <a:rPr lang="en-US" dirty="0"/>
              <a:t>Mapping to new Chart of Accounts will only include active surveys after Wednesday (12/20/23)</a:t>
            </a:r>
          </a:p>
          <a:p>
            <a:pPr lvl="1"/>
            <a:r>
              <a:rPr lang="en-US" dirty="0"/>
              <a:t>Active includes payment activity existing 7/1/22 and forward</a:t>
            </a:r>
          </a:p>
          <a:p>
            <a:endParaRPr lang="en-US" dirty="0"/>
          </a:p>
          <a:p>
            <a:r>
              <a:rPr lang="en-US" dirty="0"/>
              <a:t>New surveys won’t be mapped but can be submitted</a:t>
            </a:r>
          </a:p>
          <a:p>
            <a:endParaRPr lang="en-US" dirty="0"/>
          </a:p>
          <a:p>
            <a:r>
              <a:rPr lang="en-US" dirty="0"/>
              <a:t>Surveys can be submitted throughout cutover and go-live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9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latin typeface="Arial"/>
                <a:cs typeface="Arial"/>
              </a:rPr>
              <a:t>UC ANR Survey with Credit Card Process With New Chart of Account String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6822D2-959F-44B4-154D-F15FA27B2EFF}"/>
              </a:ext>
            </a:extLst>
          </p:cNvPr>
          <p:cNvSpPr/>
          <p:nvPr/>
        </p:nvSpPr>
        <p:spPr>
          <a:xfrm>
            <a:off x="443664" y="1812175"/>
            <a:ext cx="1822941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Requester</a:t>
            </a:r>
            <a:r>
              <a:rPr lang="en-US" dirty="0"/>
              <a:t> create the UC ANR Survey with Credit Card Payment Option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56649D-E9B7-EB4E-C930-87C3CB80490C}"/>
              </a:ext>
            </a:extLst>
          </p:cNvPr>
          <p:cNvSpPr/>
          <p:nvPr/>
        </p:nvSpPr>
        <p:spPr>
          <a:xfrm>
            <a:off x="2701478" y="1812173"/>
            <a:ext cx="1920397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Requester</a:t>
            </a:r>
            <a:r>
              <a:rPr lang="en-US" b="1" dirty="0"/>
              <a:t> </a:t>
            </a:r>
            <a:r>
              <a:rPr lang="en-US" dirty="0"/>
              <a:t>review CCOA Account options on Credit Card Information screen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2F2A40-FC8A-9FC0-89B5-ACE747092D67}"/>
              </a:ext>
            </a:extLst>
          </p:cNvPr>
          <p:cNvSpPr/>
          <p:nvPr/>
        </p:nvSpPr>
        <p:spPr>
          <a:xfrm>
            <a:off x="7662886" y="1812538"/>
            <a:ext cx="4257565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/>
              <a:t>Requester</a:t>
            </a:r>
            <a:r>
              <a:rPr lang="en-US" sz="1600" dirty="0"/>
              <a:t> emails </a:t>
            </a:r>
            <a:r>
              <a:rPr lang="en-US" sz="1600" b="1" u="sng" dirty="0"/>
              <a:t>bocsupport@ucanr.edu</a:t>
            </a:r>
            <a:r>
              <a:rPr lang="en-US" sz="1600" dirty="0"/>
              <a:t> incl:</a:t>
            </a:r>
            <a:endParaRPr lang="en-US" sz="1600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Date Survey Is Needed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Full CCOA String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CCOA Description (Not Specific to Survey)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F68FF6-0588-5F89-36E5-EDB64954629B}"/>
              </a:ext>
            </a:extLst>
          </p:cNvPr>
          <p:cNvSpPr/>
          <p:nvPr/>
        </p:nvSpPr>
        <p:spPr>
          <a:xfrm>
            <a:off x="443664" y="4512490"/>
            <a:ext cx="1822940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BOC</a:t>
            </a:r>
            <a:r>
              <a:rPr lang="en-US" dirty="0"/>
              <a:t> reviews requests for completeness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C7179BC-684F-ECAF-4664-DAEB14C04FFB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2266605" y="2585257"/>
            <a:ext cx="434873" cy="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FC3D9D7-0901-A41E-64E4-347184E062B7}"/>
              </a:ext>
            </a:extLst>
          </p:cNvPr>
          <p:cNvCxnSpPr>
            <a:cxnSpLocks/>
            <a:stCxn id="7" idx="3"/>
            <a:endCxn id="116" idx="1"/>
          </p:cNvCxnSpPr>
          <p:nvPr/>
        </p:nvCxnSpPr>
        <p:spPr>
          <a:xfrm flipV="1">
            <a:off x="4621875" y="2585256"/>
            <a:ext cx="560307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CB3FBCB-7375-9B45-AEF2-12BFF7F650FC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4996510" y="-282670"/>
            <a:ext cx="1153785" cy="8436535"/>
          </a:xfrm>
          <a:prstGeom prst="bent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4046D0-615F-1D1D-76EE-139880A3E6A7}"/>
              </a:ext>
            </a:extLst>
          </p:cNvPr>
          <p:cNvCxnSpPr>
            <a:cxnSpLocks/>
            <a:stCxn id="116" idx="3"/>
            <a:endCxn id="9" idx="1"/>
          </p:cNvCxnSpPr>
          <p:nvPr/>
        </p:nvCxnSpPr>
        <p:spPr>
          <a:xfrm>
            <a:off x="7102579" y="2585256"/>
            <a:ext cx="560307" cy="366"/>
          </a:xfrm>
          <a:prstGeom prst="bent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74500B7-3BDE-96F1-BAC8-079F46DB2A06}"/>
              </a:ext>
            </a:extLst>
          </p:cNvPr>
          <p:cNvSpPr/>
          <p:nvPr/>
        </p:nvSpPr>
        <p:spPr>
          <a:xfrm>
            <a:off x="2701478" y="4509720"/>
            <a:ext cx="1822941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BOC</a:t>
            </a:r>
            <a:r>
              <a:rPr lang="en-US" dirty="0"/>
              <a:t> submits request to UC Davis to create new FID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CFA1065-E2BD-67FF-FA91-08449F0E7373}"/>
              </a:ext>
            </a:extLst>
          </p:cNvPr>
          <p:cNvSpPr/>
          <p:nvPr/>
        </p:nvSpPr>
        <p:spPr>
          <a:xfrm>
            <a:off x="9965574" y="4501707"/>
            <a:ext cx="1822940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BOC</a:t>
            </a:r>
            <a:r>
              <a:rPr lang="en-US" dirty="0"/>
              <a:t> notifies requester UC ANR Survey is updated to be submitted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0703FDD-31E6-5B36-5816-BDFAB999B022}"/>
              </a:ext>
            </a:extLst>
          </p:cNvPr>
          <p:cNvCxnSpPr>
            <a:cxnSpLocks/>
            <a:stCxn id="10" idx="3"/>
            <a:endCxn id="40" idx="1"/>
          </p:cNvCxnSpPr>
          <p:nvPr/>
        </p:nvCxnSpPr>
        <p:spPr>
          <a:xfrm flipV="1">
            <a:off x="2266604" y="5282804"/>
            <a:ext cx="434874" cy="27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704F48C-FD9F-EF79-4E50-FA12B390C762}"/>
              </a:ext>
            </a:extLst>
          </p:cNvPr>
          <p:cNvCxnSpPr>
            <a:cxnSpLocks/>
            <a:stCxn id="40" idx="3"/>
            <a:endCxn id="107" idx="1"/>
          </p:cNvCxnSpPr>
          <p:nvPr/>
        </p:nvCxnSpPr>
        <p:spPr>
          <a:xfrm>
            <a:off x="4524419" y="5282804"/>
            <a:ext cx="65776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FA12ACD-17BD-2855-94AB-0E746E6B0C66}"/>
              </a:ext>
            </a:extLst>
          </p:cNvPr>
          <p:cNvSpPr/>
          <p:nvPr/>
        </p:nvSpPr>
        <p:spPr>
          <a:xfrm>
            <a:off x="5182182" y="4509720"/>
            <a:ext cx="1822940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UC Davis </a:t>
            </a:r>
            <a:r>
              <a:rPr lang="en-US" dirty="0"/>
              <a:t>creates and provides BOC the new FID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548830B1-0382-E15A-308C-0038B0C864DC}"/>
              </a:ext>
            </a:extLst>
          </p:cNvPr>
          <p:cNvSpPr/>
          <p:nvPr/>
        </p:nvSpPr>
        <p:spPr>
          <a:xfrm>
            <a:off x="7520355" y="4502791"/>
            <a:ext cx="1822940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BOC</a:t>
            </a:r>
            <a:r>
              <a:rPr lang="en-US" dirty="0"/>
              <a:t> works with UCANR IT to add new FID and CCOA value to UCANR Survey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EC53F09-837F-9209-7320-2E7672BF3164}"/>
              </a:ext>
            </a:extLst>
          </p:cNvPr>
          <p:cNvSpPr/>
          <p:nvPr/>
        </p:nvSpPr>
        <p:spPr>
          <a:xfrm>
            <a:off x="5182182" y="1812172"/>
            <a:ext cx="1920397" cy="15461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Requester</a:t>
            </a:r>
            <a:r>
              <a:rPr lang="en-US" dirty="0"/>
              <a:t> confirms CCOA value not listed in CCOA Account dropdown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FF85B7F-2E97-9A42-EB5D-E5DF35716BA2}"/>
              </a:ext>
            </a:extLst>
          </p:cNvPr>
          <p:cNvCxnSpPr>
            <a:cxnSpLocks/>
            <a:stCxn id="107" idx="3"/>
            <a:endCxn id="115" idx="1"/>
          </p:cNvCxnSpPr>
          <p:nvPr/>
        </p:nvCxnSpPr>
        <p:spPr>
          <a:xfrm flipV="1">
            <a:off x="7005122" y="5275875"/>
            <a:ext cx="515233" cy="69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D8E0980C-4941-C466-20F4-AA8CCF584964}"/>
              </a:ext>
            </a:extLst>
          </p:cNvPr>
          <p:cNvCxnSpPr>
            <a:cxnSpLocks/>
            <a:stCxn id="115" idx="3"/>
            <a:endCxn id="41" idx="1"/>
          </p:cNvCxnSpPr>
          <p:nvPr/>
        </p:nvCxnSpPr>
        <p:spPr>
          <a:xfrm flipV="1">
            <a:off x="9343295" y="5274791"/>
            <a:ext cx="622279" cy="108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18A4A955-920A-C319-3AE1-EB2C5DC75B24}"/>
              </a:ext>
            </a:extLst>
          </p:cNvPr>
          <p:cNvSpPr txBox="1"/>
          <p:nvPr/>
        </p:nvSpPr>
        <p:spPr>
          <a:xfrm>
            <a:off x="379816" y="6174881"/>
            <a:ext cx="809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note the longer processing time if new Chart of Account is needed to ensure proper accounts are used.</a:t>
            </a:r>
          </a:p>
        </p:txBody>
      </p:sp>
    </p:spTree>
    <p:extLst>
      <p:ext uri="{BB962C8B-B14F-4D97-AF65-F5344CB8AC3E}">
        <p14:creationId xmlns:p14="http://schemas.microsoft.com/office/powerpoint/2010/main" val="300809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 ANR PowerPoint template" id="{E3ABC6F1-FE44-E24C-9BA6-BC71FB632616}" vid="{E1EBF3C3-83B3-6446-BF48-EE02E5781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3ac08a13-8927-4ac6-a730-1ee047a492a4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F21DC4CBE6AC4CB4F62186B078AD41" ma:contentTypeVersion="16" ma:contentTypeDescription="Create a new document." ma:contentTypeScope="" ma:versionID="653d1cb23111fc839cee384ca15f0298">
  <xsd:schema xmlns:xsd="http://www.w3.org/2001/XMLSchema" xmlns:xs="http://www.w3.org/2001/XMLSchema" xmlns:p="http://schemas.microsoft.com/office/2006/metadata/properties" xmlns:ns1="http://schemas.microsoft.com/sharepoint/v3" xmlns:ns3="f5ce58d9-d9cf-469d-a61d-0890acd4d132" xmlns:ns4="3ac08a13-8927-4ac6-a730-1ee047a492a4" targetNamespace="http://schemas.microsoft.com/office/2006/metadata/properties" ma:root="true" ma:fieldsID="d5c4ed4b3489b163b4ff18123b953d21" ns1:_="" ns3:_="" ns4:_="">
    <xsd:import namespace="http://schemas.microsoft.com/sharepoint/v3"/>
    <xsd:import namespace="f5ce58d9-d9cf-469d-a61d-0890acd4d132"/>
    <xsd:import namespace="3ac08a13-8927-4ac6-a730-1ee047a492a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e58d9-d9cf-469d-a61d-0890acd4d1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c08a13-8927-4ac6-a730-1ee047a492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003A2B-1EA3-4B67-A690-223D23A581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E52C18-E77C-4000-A06C-91B62AEFDF09}">
  <ds:schemaRefs>
    <ds:schemaRef ds:uri="3ac08a13-8927-4ac6-a730-1ee047a492a4"/>
    <ds:schemaRef ds:uri="f5ce58d9-d9cf-469d-a61d-0890acd4d13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430B646-C2F8-4884-B5A9-D084B3ADD3D7}">
  <ds:schemaRefs>
    <ds:schemaRef ds:uri="3ac08a13-8927-4ac6-a730-1ee047a492a4"/>
    <ds:schemaRef ds:uri="f5ce58d9-d9cf-469d-a61d-0890acd4d13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2638</TotalTime>
  <Words>319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UC ANR AggieEnterprise  UC ANR Survey Process</vt:lpstr>
      <vt:lpstr>UC ANR Survey Tool</vt:lpstr>
      <vt:lpstr>UC ANR Survey Changes Preview</vt:lpstr>
      <vt:lpstr>UC ANR Survey Tool Cutover Impacts</vt:lpstr>
      <vt:lpstr>UC ANR Survey with Credit Card Process With New Chart of Account String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title slide. This slide works well for long titles</dc:title>
  <dc:creator>Sandra J Osterman</dc:creator>
  <cp:lastModifiedBy>Sarah Shroyer</cp:lastModifiedBy>
  <cp:revision>26</cp:revision>
  <dcterms:created xsi:type="dcterms:W3CDTF">2019-09-30T22:39:57Z</dcterms:created>
  <dcterms:modified xsi:type="dcterms:W3CDTF">2024-01-03T15:27:33Z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0x0101000FF21DC4CBE6AC4CB4F62186B078AD41</vt:lpwstr>
  </property>
</Properties>
</file>