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02" r:id="rId2"/>
  </p:sldMasterIdLst>
  <p:notesMasterIdLst>
    <p:notesMasterId r:id="rId22"/>
  </p:notesMasterIdLst>
  <p:sldIdLst>
    <p:sldId id="257" r:id="rId3"/>
    <p:sldId id="258" r:id="rId4"/>
    <p:sldId id="517" r:id="rId5"/>
    <p:sldId id="518" r:id="rId6"/>
    <p:sldId id="555" r:id="rId7"/>
    <p:sldId id="556" r:id="rId8"/>
    <p:sldId id="558" r:id="rId9"/>
    <p:sldId id="554" r:id="rId10"/>
    <p:sldId id="526" r:id="rId11"/>
    <p:sldId id="259" r:id="rId12"/>
    <p:sldId id="519" r:id="rId13"/>
    <p:sldId id="520" r:id="rId14"/>
    <p:sldId id="521" r:id="rId15"/>
    <p:sldId id="522" r:id="rId16"/>
    <p:sldId id="523" r:id="rId17"/>
    <p:sldId id="525" r:id="rId18"/>
    <p:sldId id="553" r:id="rId19"/>
    <p:sldId id="557" r:id="rId20"/>
    <p:sldId id="527" r:id="rId2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942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54"/>
    <p:restoredTop sz="91051"/>
  </p:normalViewPr>
  <p:slideViewPr>
    <p:cSldViewPr snapToGrid="0" snapToObjects="1">
      <p:cViewPr varScale="1">
        <p:scale>
          <a:sx n="101" d="100"/>
          <a:sy n="101" d="100"/>
        </p:scale>
        <p:origin x="13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FA0294-55D9-664B-BAEF-5B8DB5316C42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CB305A-D0CD-7140-9041-827E1A28A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25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Mind maps, mental maps, log frames.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CB305A-D0CD-7140-9041-827E1A28AE3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345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Factors affecting success have to be considered. Culturally responsive.</a:t>
            </a:r>
          </a:p>
          <a:p>
            <a:endParaRPr lang="en-US" dirty="0"/>
          </a:p>
          <a:p>
            <a:r>
              <a:rPr lang="en-US" dirty="0"/>
              <a:t>Dose and toggling essential for good quality models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CB305A-D0CD-7140-9041-827E1A28AE3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260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CB305A-D0CD-7140-9041-827E1A28AE3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932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Helps with the overall ET.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CB305A-D0CD-7140-9041-827E1A28AE3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4750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Helps with evaluative thinking.</a:t>
            </a:r>
          </a:p>
          <a:p>
            <a:endParaRPr lang="en-US" dirty="0"/>
          </a:p>
          <a:p>
            <a:r>
              <a:rPr lang="en-US" dirty="0"/>
              <a:t>Mind maps, mental maps, log frames.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CB305A-D0CD-7140-9041-827E1A28AE3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8540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36B86-2ADA-43B9-83BE-9A13EF8C6C9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334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CB305A-D0CD-7140-9041-827E1A28AE3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77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30986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3A45AD9-8F64-C045-BF16-9149A18A8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535139-D0F0-CB46-9F01-7D7B14B8482F}" type="datetimeFigureOut">
              <a:rPr lang="en-US" altLang="en-US"/>
              <a:pPr/>
              <a:t>8/9/2024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A8B5E43-FBA1-4A40-835F-7441FEC4F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AE6CC9D-5444-2948-99D4-A3F539A34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4227CB-B5AF-4247-97A4-2A7E2F044E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6434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23455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20915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15439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15439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23155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53456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3425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45490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28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3372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405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5260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FB67E15-BA2E-EA45-903E-073AE01FF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88FB51-B3B5-E146-A887-A220109F6449}" type="datetimeFigureOut">
              <a:rPr lang="en-US" altLang="en-US"/>
              <a:pPr/>
              <a:t>8/9/2024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01F11FD-B22C-FE4A-A971-47B36DB53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40E36A9-123B-154B-B4D1-37966F7EB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A5CDB-A070-4C4E-872C-ADCA5C6166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2776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5794F22-6589-634A-871C-4942E162B47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3EBDA80-489D-ED42-8FFD-4B3BDA06821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28" name="Picture 1" descr="UC_ANR.png">
            <a:extLst>
              <a:ext uri="{FF2B5EF4-FFF2-40B4-BE49-F238E27FC236}">
                <a16:creationId xmlns:a16="http://schemas.microsoft.com/office/drawing/2014/main" id="{046F02BC-CD76-644E-88CF-18D012A4A20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138" y="5956300"/>
            <a:ext cx="3424237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07FB5324-3DD7-B640-8F53-8EAFD0495B8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814CE5E8-9A9E-884E-ABCB-3AD41805ED7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D53A88-EE94-0E47-9139-D94627FB34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853F2F96-9E6D-5943-AF64-2136C7C44950}" type="datetimeFigureOut">
              <a:rPr lang="en-US" altLang="en-US"/>
              <a:pPr/>
              <a:t>8/9/2024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5FC77-8BBC-EF48-BB65-088B1B236F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F29180-0332-874B-9957-38A1D6EB6B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C894C1BD-F371-5C46-851E-E92768D1879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647E9-04B0-5D40-9C45-06ED5A6BC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1205640"/>
            <a:ext cx="9143999" cy="134370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>
                <a:solidFill>
                  <a:srgbClr val="FFC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Program Logic Models in </a:t>
            </a:r>
            <a:br>
              <a:rPr lang="en-US" sz="3200" b="1" dirty="0">
                <a:solidFill>
                  <a:srgbClr val="FFC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en-US" sz="3200" b="1" dirty="0">
                <a:solidFill>
                  <a:srgbClr val="FFC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Program Evaluation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94F373-2179-6E47-8546-5D2E7FDDB9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2746356"/>
            <a:ext cx="9143999" cy="1481634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US" alt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Vikram Koundinya, PhD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Associate Professor of Extension, Program Evaluation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 and Regional Development 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 of Human Ecology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CC2F98-9A18-CC45-9899-772A34DACB46}"/>
              </a:ext>
            </a:extLst>
          </p:cNvPr>
          <p:cNvSpPr/>
          <p:nvPr/>
        </p:nvSpPr>
        <p:spPr>
          <a:xfrm>
            <a:off x="-2" y="4469606"/>
            <a:ext cx="9144001" cy="1420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dirty="0">
                <a:solidFill>
                  <a:srgbClr val="FFC000"/>
                </a:solidFill>
                <a:latin typeface="Arial" charset="0"/>
                <a:ea typeface="Arial" charset="0"/>
                <a:cs typeface="Arial" charset="0"/>
              </a:rPr>
              <a:t>UC ANR Regional Food System Partnerships Program Team</a:t>
            </a:r>
          </a:p>
          <a:p>
            <a:pPr algn="ctr">
              <a:lnSpc>
                <a:spcPct val="150000"/>
              </a:lnSpc>
            </a:pPr>
            <a:r>
              <a:rPr lang="en-US" sz="2000" dirty="0">
                <a:solidFill>
                  <a:srgbClr val="FFC000"/>
                </a:solidFill>
                <a:latin typeface="Arial" charset="0"/>
                <a:ea typeface="Arial" charset="0"/>
                <a:cs typeface="Arial" charset="0"/>
              </a:rPr>
              <a:t>USDA Grant</a:t>
            </a:r>
          </a:p>
          <a:p>
            <a:pPr algn="ctr">
              <a:lnSpc>
                <a:spcPct val="150000"/>
              </a:lnSpc>
            </a:pPr>
            <a:r>
              <a:rPr lang="en-US" sz="2000" dirty="0">
                <a:solidFill>
                  <a:srgbClr val="FFC000"/>
                </a:solidFill>
                <a:latin typeface="Arial" charset="0"/>
                <a:ea typeface="Arial" charset="0"/>
                <a:cs typeface="Arial" charset="0"/>
              </a:rPr>
              <a:t>July 24, 2023</a:t>
            </a: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62330352-8802-314E-8715-DF4D930D81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515" y="350459"/>
            <a:ext cx="2759139" cy="51145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178576A-8AA2-ED47-ACFE-6E91D92EBF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7342" y="350459"/>
            <a:ext cx="2939143" cy="407618"/>
          </a:xfrm>
          <a:prstGeom prst="rect">
            <a:avLst/>
          </a:prstGeom>
          <a:solidFill>
            <a:schemeClr val="bg1"/>
          </a:solidFill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76" y="1043128"/>
            <a:ext cx="8853544" cy="4938124"/>
          </a:xfrm>
        </p:spPr>
        <p:txBody>
          <a:bodyPr/>
          <a:lstStyle/>
          <a:p>
            <a:r>
              <a:rPr lang="en-US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Outputs: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activities you do and participation [who you reach] (your target audience/program clients)</a:t>
            </a:r>
          </a:p>
          <a:p>
            <a:pPr marL="0" indent="0">
              <a:buNone/>
            </a:pP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Outcomes: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results you want to achieve as a result of your educational program/effort (can be short, medium or long term)</a:t>
            </a:r>
          </a:p>
          <a:p>
            <a:pPr marL="0" indent="0">
              <a:buNone/>
            </a:pP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Unintended/unanticipated outcomes:</a:t>
            </a:r>
            <a:r>
              <a:rPr lang="en-US" sz="28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both positive and negative outcomes [need to consider these also]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246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011" y="804700"/>
            <a:ext cx="8463661" cy="4510716"/>
          </a:xfrm>
        </p:spPr>
        <p:txBody>
          <a:bodyPr/>
          <a:lstStyle/>
          <a:p>
            <a:r>
              <a:rPr lang="en-US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</a:t>
            </a:r>
            <a:r>
              <a:rPr lang="en-US" sz="2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 term outcomes</a:t>
            </a:r>
          </a:p>
          <a:p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Impacts are usually related to changes in social, economic, civic and environmental conditions. </a:t>
            </a:r>
            <a:endParaRPr lang="en-US" sz="28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Impacts can be measured for long term extension programs. Most often we rely on research related to the medium-term outcomes to assess impact.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7444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55290"/>
            <a:ext cx="9144000" cy="1026160"/>
          </a:xfrm>
        </p:spPr>
        <p:txBody>
          <a:bodyPr/>
          <a:lstStyle/>
          <a:p>
            <a: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Ways to Understand Outputs and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224" y="1642970"/>
            <a:ext cx="8305576" cy="395100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Outcome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something that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comes out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a program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Output is under the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 of a project team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whereas outcome is not under the full control of a team. We can’t control the level of accomplishment.</a:t>
            </a:r>
          </a:p>
          <a:p>
            <a:pPr>
              <a:spcBef>
                <a:spcPts val="0"/>
              </a:spcBef>
            </a:pPr>
            <a:endParaRPr lang="en-US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(Davidson, J. E., 2016)</a:t>
            </a:r>
          </a:p>
          <a:p>
            <a:pPr>
              <a:spcBef>
                <a:spcPts val="0"/>
              </a:spcBef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6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7337"/>
            <a:ext cx="9144000" cy="1158240"/>
          </a:xfrm>
        </p:spPr>
        <p:txBody>
          <a:bodyPr/>
          <a:lstStyle/>
          <a:p>
            <a: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Ways to Understand Outputs and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065" y="1774235"/>
            <a:ext cx="7886700" cy="3572058"/>
          </a:xfrm>
        </p:spPr>
        <p:txBody>
          <a:bodyPr/>
          <a:lstStyle/>
          <a:p>
            <a:pPr>
              <a:spcBef>
                <a:spcPts val="0"/>
              </a:spcBef>
            </a:pPr>
            <a:endParaRPr lang="en-US" sz="28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Outcome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“so what” of an output.</a:t>
            </a:r>
            <a:endParaRPr lang="en-US" sz="28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n-US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n-US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“so what” of an outcome.</a:t>
            </a:r>
          </a:p>
          <a:p>
            <a:pPr>
              <a:spcBef>
                <a:spcPts val="0"/>
              </a:spcBef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3418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35915"/>
          </a:xfrm>
        </p:spPr>
        <p:txBody>
          <a:bodyPr/>
          <a:lstStyle/>
          <a:p>
            <a: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Ways to Understand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479" y="935915"/>
            <a:ext cx="8679042" cy="4258386"/>
          </a:xfrm>
        </p:spPr>
        <p:txBody>
          <a:bodyPr/>
          <a:lstStyle/>
          <a:p>
            <a:pPr>
              <a:spcBef>
                <a:spcPts val="0"/>
              </a:spcBef>
            </a:pPr>
            <a:endParaRPr lang="en-US" sz="28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Short term outcome</a:t>
            </a:r>
            <a:r>
              <a:rPr lang="en-US" sz="28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something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expect</a:t>
            </a:r>
            <a:r>
              <a:rPr lang="en-US" sz="28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see as a result of your program.</a:t>
            </a:r>
          </a:p>
          <a:p>
            <a:pPr>
              <a:spcBef>
                <a:spcPts val="0"/>
              </a:spcBef>
            </a:pPr>
            <a:endParaRPr lang="en-US" sz="28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Medium term outcome</a:t>
            </a:r>
            <a:r>
              <a:rPr lang="en-US" sz="28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something that</a:t>
            </a:r>
            <a:r>
              <a:rPr lang="en-US" sz="28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like</a:t>
            </a:r>
            <a:r>
              <a:rPr lang="en-US" sz="28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see as a result of your program.</a:t>
            </a:r>
          </a:p>
          <a:p>
            <a:pPr>
              <a:spcBef>
                <a:spcPts val="0"/>
              </a:spcBef>
            </a:pPr>
            <a:endParaRPr lang="en-US" sz="28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 term outcome/impact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something that</a:t>
            </a:r>
            <a:r>
              <a:rPr lang="en-US" sz="28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love</a:t>
            </a:r>
            <a:r>
              <a:rPr lang="en-US" sz="28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see as a result of your program.</a:t>
            </a:r>
          </a:p>
          <a:p>
            <a:pPr>
              <a:spcBef>
                <a:spcPts val="0"/>
              </a:spcBef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[Adapted from Rockwell, S. K,;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Jha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L.;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Krumbach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E. (2003)]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5298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8497"/>
          </a:xfrm>
        </p:spPr>
        <p:txBody>
          <a:bodyPr/>
          <a:lstStyle/>
          <a:p>
            <a: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 of Outputs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794" y="798497"/>
            <a:ext cx="8161460" cy="560230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you do:</a:t>
            </a:r>
            <a:r>
              <a:rPr lang="en-US" sz="28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Workshops </a:t>
            </a:r>
          </a:p>
          <a:p>
            <a:pPr>
              <a:spcBef>
                <a:spcPts val="0"/>
              </a:spcBef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Meetings </a:t>
            </a:r>
          </a:p>
          <a:p>
            <a:pPr>
              <a:spcBef>
                <a:spcPts val="0"/>
              </a:spcBef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</a:t>
            </a:r>
          </a:p>
          <a:p>
            <a:pPr>
              <a:spcBef>
                <a:spcPts val="0"/>
              </a:spcBef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Videos</a:t>
            </a:r>
          </a:p>
          <a:p>
            <a:pPr>
              <a:spcBef>
                <a:spcPts val="0"/>
              </a:spcBef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Blog posts</a:t>
            </a:r>
          </a:p>
          <a:p>
            <a:pPr>
              <a:spcBef>
                <a:spcPts val="0"/>
              </a:spcBef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Brochures</a:t>
            </a:r>
          </a:p>
          <a:p>
            <a:pPr>
              <a:spcBef>
                <a:spcPts val="0"/>
              </a:spcBef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Factsheets</a:t>
            </a:r>
          </a:p>
          <a:p>
            <a:pPr>
              <a:spcBef>
                <a:spcPts val="0"/>
              </a:spcBef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Curriculum</a:t>
            </a:r>
          </a:p>
          <a:p>
            <a:pPr>
              <a:spcBef>
                <a:spcPts val="0"/>
              </a:spcBef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Counseling</a:t>
            </a:r>
          </a:p>
          <a:p>
            <a:pPr>
              <a:spcBef>
                <a:spcPts val="0"/>
              </a:spcBef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Evaluation activity</a:t>
            </a:r>
          </a:p>
          <a:p>
            <a:pPr>
              <a:spcBef>
                <a:spcPts val="0"/>
              </a:spcBef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Working with media</a:t>
            </a:r>
          </a:p>
          <a:p>
            <a:pPr>
              <a:spcBef>
                <a:spcPts val="0"/>
              </a:spcBef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1694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3868"/>
          </a:xfrm>
        </p:spPr>
        <p:txBody>
          <a:bodyPr/>
          <a:lstStyle/>
          <a:p>
            <a: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 of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247" y="576351"/>
            <a:ext cx="8548115" cy="5587781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Awareness</a:t>
            </a:r>
          </a:p>
          <a:p>
            <a:pPr>
              <a:spcBef>
                <a:spcPts val="0"/>
              </a:spcBef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Knowledge</a:t>
            </a:r>
          </a:p>
          <a:p>
            <a:pPr>
              <a:spcBef>
                <a:spcPts val="0"/>
              </a:spcBef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Perceptions</a:t>
            </a:r>
          </a:p>
          <a:p>
            <a:pPr>
              <a:spcBef>
                <a:spcPts val="0"/>
              </a:spcBef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Attitudes</a:t>
            </a:r>
          </a:p>
          <a:p>
            <a:pPr>
              <a:spcBef>
                <a:spcPts val="0"/>
              </a:spcBef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Skills</a:t>
            </a:r>
          </a:p>
          <a:p>
            <a:pPr>
              <a:spcBef>
                <a:spcPts val="0"/>
              </a:spcBef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Opinions</a:t>
            </a:r>
          </a:p>
          <a:p>
            <a:pPr>
              <a:spcBef>
                <a:spcPts val="0"/>
              </a:spcBef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Aspirations</a:t>
            </a:r>
          </a:p>
          <a:p>
            <a:pPr>
              <a:spcBef>
                <a:spcPts val="0"/>
              </a:spcBef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Motivations</a:t>
            </a:r>
          </a:p>
          <a:p>
            <a:pPr>
              <a:spcBef>
                <a:spcPts val="0"/>
              </a:spcBef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Behavioral intention</a:t>
            </a:r>
          </a:p>
          <a:p>
            <a:pPr>
              <a:spcBef>
                <a:spcPts val="0"/>
              </a:spcBef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Behavior</a:t>
            </a:r>
          </a:p>
          <a:p>
            <a:pPr>
              <a:spcBef>
                <a:spcPts val="0"/>
              </a:spcBef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</a:p>
          <a:p>
            <a:pPr>
              <a:spcBef>
                <a:spcPts val="0"/>
              </a:spcBef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Decision-making</a:t>
            </a:r>
          </a:p>
          <a:p>
            <a:pPr>
              <a:spcBef>
                <a:spcPts val="0"/>
              </a:spcBef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Policies</a:t>
            </a:r>
          </a:p>
          <a:p>
            <a:pPr>
              <a:spcBef>
                <a:spcPts val="0"/>
              </a:spcBef>
            </a:pP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387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271C7-AD83-5B57-8687-6C7E3DAEE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140" y="298707"/>
            <a:ext cx="8309720" cy="1506944"/>
          </a:xfrm>
        </p:spPr>
        <p:txBody>
          <a:bodyPr/>
          <a:lstStyle/>
          <a:p>
            <a: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b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6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8059E8-0245-FBE3-01F7-769DFAD69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Brown, Q. (2021). </a:t>
            </a:r>
            <a:r>
              <a:rPr lang="en-US" sz="18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Racial equity lens logic model &amp; theory of change: A step by step guide to help organizations become more confident in their ability to demonstrate outcomes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Humanistic Care.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Knowlton, L. W., &amp; Phillips, C. C. (2013). </a:t>
            </a:r>
            <a:r>
              <a:rPr lang="en-US" sz="18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logic model guidebook: Better Strategies for great results 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</a:t>
            </a:r>
            <a:r>
              <a:rPr lang="en-US" sz="1800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ed). Sage Publishing.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Taylor-Powell, E., Jones, L., &amp; Henert, E. (2003). Enhancing Program Performance with Logic Models. University of Wisconsin-Extension.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5032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271C7-AD83-5B57-8687-6C7E3DAEE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140" y="298707"/>
            <a:ext cx="8228772" cy="1321937"/>
          </a:xfrm>
        </p:spPr>
        <p:txBody>
          <a:bodyPr/>
          <a:lstStyle/>
          <a:p>
            <a: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b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</p:txBody>
      </p:sp>
      <p:pic>
        <p:nvPicPr>
          <p:cNvPr id="14" name="Content Placeholder 13" descr="A person in a blue shirt&#10;&#10;Description automatically generated">
            <a:extLst>
              <a:ext uri="{FF2B5EF4-FFF2-40B4-BE49-F238E27FC236}">
                <a16:creationId xmlns:a16="http://schemas.microsoft.com/office/drawing/2014/main" id="{AC8985F6-090B-2B4C-30C8-D349256791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38685" y="2117269"/>
            <a:ext cx="2593857" cy="4560970"/>
          </a:xfrm>
        </p:spPr>
      </p:pic>
    </p:spTree>
    <p:extLst>
      <p:ext uri="{BB962C8B-B14F-4D97-AF65-F5344CB8AC3E}">
        <p14:creationId xmlns:p14="http://schemas.microsoft.com/office/powerpoint/2010/main" val="18669835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68BA33B-FE6A-A245-AFCD-520F3B1D84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 rot="5400000">
            <a:off x="1081857" y="-966950"/>
            <a:ext cx="6821750" cy="8828149"/>
          </a:xfrm>
        </p:spPr>
      </p:pic>
    </p:spTree>
    <p:extLst>
      <p:ext uri="{BB962C8B-B14F-4D97-AF65-F5344CB8AC3E}">
        <p14:creationId xmlns:p14="http://schemas.microsoft.com/office/powerpoint/2010/main" val="3477946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647E9-04B0-5D40-9C45-06ED5A6BC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" y="0"/>
            <a:ext cx="9143998" cy="143699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Presentation Outline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94F373-2179-6E47-8546-5D2E7FDDB9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5109" y="1535239"/>
            <a:ext cx="7788688" cy="3787521"/>
          </a:xfrm>
        </p:spPr>
        <p:txBody>
          <a:bodyPr/>
          <a:lstStyle/>
          <a:p>
            <a:pPr marL="342900" indent="-342900" algn="l" eaLnBrk="1" hangingPunct="1"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What is a program logic model</a:t>
            </a:r>
          </a:p>
          <a:p>
            <a:pPr marL="342900" indent="-342900" algn="l" eaLnBrk="1" hangingPunct="1"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Program logic model components</a:t>
            </a:r>
          </a:p>
          <a:p>
            <a:pPr marL="342900" indent="-342900" algn="l" eaLnBrk="1" hangingPunct="1"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Using logic models in evaluation</a:t>
            </a:r>
          </a:p>
          <a:p>
            <a:pPr marL="342900" indent="-342900" algn="l" eaLnBrk="1" hangingPunct="1"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Difference between outputs and outcomes</a:t>
            </a:r>
          </a:p>
          <a:p>
            <a:pPr marL="342900" indent="-342900" algn="l" eaLnBrk="1" hangingPunct="1"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Q/A</a:t>
            </a:r>
            <a:b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endParaRPr lang="en-US" alt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674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DA414-ADE1-C840-BE9A-F1ED70DAF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0524"/>
          </a:xfrm>
        </p:spPr>
        <p:txBody>
          <a:bodyPr/>
          <a:lstStyle/>
          <a:p>
            <a: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a Logic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6EBC8-9AE6-D24E-BC42-EB9223317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663" y="1303448"/>
            <a:ext cx="9021337" cy="4695908"/>
          </a:xfrm>
        </p:spPr>
        <p:txBody>
          <a:bodyPr/>
          <a:lstStyle/>
          <a:p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framework depicting the logical relationships among the resources that are invested, the activities that take place, and the benefits or changes that result.</a:t>
            </a:r>
          </a:p>
          <a:p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Helps with </a:t>
            </a:r>
            <a:r>
              <a:rPr lang="en-US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Evaluative Thinking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Useful for both program development and evaluation.</a:t>
            </a:r>
          </a:p>
          <a:p>
            <a:pPr marL="0" indent="0">
              <a:buNone/>
            </a:pP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833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4FC1582-77EE-4242-9C8A-A83679F089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1128" y="365979"/>
            <a:ext cx="8367158" cy="5484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232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DA414-ADE1-C840-BE9A-F1ED70DAF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0524"/>
          </a:xfrm>
        </p:spPr>
        <p:txBody>
          <a:bodyPr/>
          <a:lstStyle/>
          <a:p>
            <a: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6EBC8-9AE6-D24E-BC42-EB9223317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668" y="1095291"/>
            <a:ext cx="8529058" cy="5200733"/>
          </a:xfrm>
        </p:spPr>
        <p:txBody>
          <a:bodyPr/>
          <a:lstStyle/>
          <a:p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External factors and assumptions 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(Brown, 2021)</a:t>
            </a:r>
          </a:p>
          <a:p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Adequate dose of the right kind of activities</a:t>
            </a:r>
          </a:p>
          <a:p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Toggling of outcome pathways</a:t>
            </a:r>
          </a:p>
          <a:p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Archetypes (circular, pictorial, multiyear display)</a:t>
            </a:r>
          </a:p>
          <a:p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Cocreating with stakeholders is a best practice</a:t>
            </a:r>
          </a:p>
          <a:p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(Knowlton &amp; Phillips, 2013)</a:t>
            </a:r>
          </a:p>
          <a:p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90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DA414-ADE1-C840-BE9A-F1ED70DAF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26146"/>
            <a:ext cx="9144000" cy="1060524"/>
          </a:xfrm>
        </p:spPr>
        <p:txBody>
          <a:bodyPr/>
          <a:lstStyle/>
          <a:p>
            <a: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Myths in Program Development (and Evaluation)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6EBC8-9AE6-D24E-BC42-EB9223317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479" y="1645899"/>
            <a:ext cx="8431042" cy="4400940"/>
          </a:xfrm>
        </p:spPr>
        <p:txBody>
          <a:bodyPr/>
          <a:lstStyle/>
          <a:p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equals use</a:t>
            </a:r>
          </a:p>
          <a:p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Knowledge equals action</a:t>
            </a:r>
          </a:p>
          <a:p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Activities equals outcomes</a:t>
            </a:r>
          </a:p>
          <a:p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 equals communication</a:t>
            </a:r>
          </a:p>
          <a:p>
            <a:pPr marL="0" indent="0" algn="r">
              <a:buNone/>
            </a:pP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(Knowlton &amp; Phillips, 2013)</a:t>
            </a:r>
          </a:p>
        </p:txBody>
      </p:sp>
    </p:spTree>
    <p:extLst>
      <p:ext uri="{BB962C8B-B14F-4D97-AF65-F5344CB8AC3E}">
        <p14:creationId xmlns:p14="http://schemas.microsoft.com/office/powerpoint/2010/main" val="616270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DA414-ADE1-C840-BE9A-F1ED70DAF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9501"/>
            <a:ext cx="9144000" cy="1060524"/>
          </a:xfrm>
        </p:spPr>
        <p:txBody>
          <a:bodyPr/>
          <a:lstStyle/>
          <a:p>
            <a: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Logic Models for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6EBC8-9AE6-D24E-BC42-EB9223317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479" y="1380428"/>
            <a:ext cx="8522050" cy="4184630"/>
          </a:xfrm>
        </p:spPr>
        <p:txBody>
          <a:bodyPr/>
          <a:lstStyle/>
          <a:p>
            <a:pPr>
              <a:buClr>
                <a:schemeClr val="bg1"/>
              </a:buClr>
            </a:pPr>
            <a:r>
              <a:rPr lang="en-US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Needs assessment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Situation and external factors</a:t>
            </a:r>
          </a:p>
          <a:p>
            <a:pPr>
              <a:buClr>
                <a:schemeClr val="bg1"/>
              </a:buClr>
            </a:pPr>
            <a:r>
              <a:rPr lang="en-US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 evaluation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Monitoring </a:t>
            </a:r>
          </a:p>
          <a:p>
            <a:pPr>
              <a:buClr>
                <a:schemeClr val="bg1"/>
              </a:buClr>
            </a:pPr>
            <a:r>
              <a:rPr lang="en-US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Outcomes evaluation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Short-term &amp; medium-term</a:t>
            </a:r>
          </a:p>
          <a:p>
            <a:pPr>
              <a:buClr>
                <a:schemeClr val="bg1"/>
              </a:buClr>
            </a:pPr>
            <a:r>
              <a:rPr lang="en-US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assessment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Long term outcomes</a:t>
            </a:r>
          </a:p>
          <a:p>
            <a:pPr>
              <a:buClr>
                <a:schemeClr val="bg1"/>
              </a:buClr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Outcome indicators</a:t>
            </a:r>
          </a:p>
          <a:p>
            <a:pPr>
              <a:buClr>
                <a:schemeClr val="bg1"/>
              </a:buClr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collection methods for outputs and different levels of outcomes</a:t>
            </a:r>
          </a:p>
          <a:p>
            <a:pPr>
              <a:buClr>
                <a:schemeClr val="bg1"/>
              </a:buClr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Helps with evaluation design</a:t>
            </a:r>
          </a:p>
          <a:p>
            <a:pPr>
              <a:buClr>
                <a:schemeClr val="bg1"/>
              </a:buClr>
            </a:pP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222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DA414-ADE1-C840-BE9A-F1ED70DAF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0524"/>
          </a:xfrm>
        </p:spPr>
        <p:txBody>
          <a:bodyPr/>
          <a:lstStyle/>
          <a:p>
            <a: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Theory of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6EBC8-9AE6-D24E-BC42-EB9223317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051" y="1095292"/>
            <a:ext cx="8729315" cy="4756868"/>
          </a:xfrm>
        </p:spPr>
        <p:txBody>
          <a:bodyPr/>
          <a:lstStyle/>
          <a:p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program models have a theory of change.</a:t>
            </a:r>
          </a:p>
          <a:p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Theory of Planned Behavior and Theory of Reasoned Action for Extension Education.</a:t>
            </a:r>
          </a:p>
          <a:p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 TOC based on existing knowledge and use TOC to develop the program logic model.</a:t>
            </a:r>
          </a:p>
          <a:p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TOC should sound plausible, and PLM should appear feasible.</a:t>
            </a:r>
          </a:p>
          <a:p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280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F51E6-C3A0-1D4B-A405-CDD3BA83DA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592888"/>
            <a:ext cx="9144000" cy="1252601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Outputs, Outcomes and Impact</a:t>
            </a:r>
          </a:p>
        </p:txBody>
      </p:sp>
    </p:spTree>
    <p:extLst>
      <p:ext uri="{BB962C8B-B14F-4D97-AF65-F5344CB8AC3E}">
        <p14:creationId xmlns:p14="http://schemas.microsoft.com/office/powerpoint/2010/main" val="3615824299"/>
      </p:ext>
    </p:extLst>
  </p:cSld>
  <p:clrMapOvr>
    <a:masterClrMapping/>
  </p:clrMapOvr>
</p:sld>
</file>

<file path=ppt/theme/theme1.xml><?xml version="1.0" encoding="utf-8"?>
<a:theme xmlns:a="http://schemas.openxmlformats.org/drawingml/2006/main" name="ANRBrand_UC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ANRBrand_UCCE</Template>
  <TotalTime>3106</TotalTime>
  <Words>756</Words>
  <Application>Microsoft Office PowerPoint</Application>
  <PresentationFormat>On-screen Show (4:3)</PresentationFormat>
  <Paragraphs>141</Paragraphs>
  <Slides>19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ANRBrand_UCCE</vt:lpstr>
      <vt:lpstr>Custom Design</vt:lpstr>
      <vt:lpstr>Program Logic Models in  Program Evaluation</vt:lpstr>
      <vt:lpstr>Presentation Outline</vt:lpstr>
      <vt:lpstr>What is a Logic Model</vt:lpstr>
      <vt:lpstr>PowerPoint Presentation</vt:lpstr>
      <vt:lpstr>Important Considerations</vt:lpstr>
      <vt:lpstr>Myths in Program Development (and Evaluation)</vt:lpstr>
      <vt:lpstr>Using Logic Models for Evaluation</vt:lpstr>
      <vt:lpstr>Theory of Change</vt:lpstr>
      <vt:lpstr>PowerPoint Presentation</vt:lpstr>
      <vt:lpstr>PowerPoint Presentation</vt:lpstr>
      <vt:lpstr>PowerPoint Presentation</vt:lpstr>
      <vt:lpstr>Other Ways to Understand Outputs and Outcomes</vt:lpstr>
      <vt:lpstr>Other Ways to Understand Outputs and Outcomes</vt:lpstr>
      <vt:lpstr>Other Ways to Understand Outcomes</vt:lpstr>
      <vt:lpstr>Examples of Outputs</vt:lpstr>
      <vt:lpstr>Examples of Outcomes</vt:lpstr>
      <vt:lpstr>References  </vt:lpstr>
      <vt:lpstr>Questions  Thank You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Make presentation notes brief.</dc:title>
  <dc:creator>Vikram Koundinya</dc:creator>
  <cp:lastModifiedBy>Katherine Webb-Martinez</cp:lastModifiedBy>
  <cp:revision>149</cp:revision>
  <cp:lastPrinted>2023-07-24T20:26:47Z</cp:lastPrinted>
  <dcterms:created xsi:type="dcterms:W3CDTF">2019-02-26T23:47:02Z</dcterms:created>
  <dcterms:modified xsi:type="dcterms:W3CDTF">2024-08-09T17:58:16Z</dcterms:modified>
</cp:coreProperties>
</file>