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Lst>
  <p:sldSz cy="6858000" cx="12192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0" roundtripDataSignature="AMtx7mjIEXAvIFzG4DZ3ACqI3sqVuPMy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6434"/>
          </a:xfrm>
          <a:prstGeom prst="rect">
            <a:avLst/>
          </a:prstGeom>
          <a:noFill/>
          <a:ln>
            <a:noFill/>
          </a:ln>
        </p:spPr>
        <p:txBody>
          <a:bodyPr anchorCtr="0" anchor="t" bIns="46575" lIns="93175" spcFirstLastPara="1" rIns="93175"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6434"/>
          </a:xfrm>
          <a:prstGeom prst="rect">
            <a:avLst/>
          </a:prstGeom>
          <a:noFill/>
          <a:ln>
            <a:noFill/>
          </a:ln>
        </p:spPr>
        <p:txBody>
          <a:bodyPr anchorCtr="0" anchor="t" bIns="46575" lIns="93175" spcFirstLastPara="1" rIns="93175" wrap="square" tIns="4657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6433"/>
          </a:xfrm>
          <a:prstGeom prst="rect">
            <a:avLst/>
          </a:prstGeom>
          <a:noFill/>
          <a:ln>
            <a:noFill/>
          </a:ln>
        </p:spPr>
        <p:txBody>
          <a:bodyPr anchorCtr="0" anchor="b" bIns="46575" lIns="93175" spcFirstLastPara="1" rIns="93175"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paces.hightail.com/space/S9SJ6uNfAj"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Put name and position in the chat</a:t>
            </a:r>
            <a:endParaRPr/>
          </a:p>
        </p:txBody>
      </p:sp>
      <p:sp>
        <p:nvSpPr>
          <p:cNvPr id="195" name="Google Shape;195;p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4739a4930c_0_7: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g24739a4930c_0_7: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270" name="Google Shape;270;g24739a4930c_0_7: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8: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p8: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chemeClr val="dk1"/>
              </a:buClr>
              <a:buSzPts val="1200"/>
              <a:buFont typeface="Arial"/>
              <a:buNone/>
            </a:pPr>
            <a:r>
              <a:rPr lang="en-US">
                <a:latin typeface="Arial"/>
                <a:ea typeface="Arial"/>
                <a:cs typeface="Arial"/>
                <a:sym typeface="Arial"/>
              </a:rPr>
              <a:t>Focus on interpretation, summary of findings</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lang="en-US" sz="1200">
                <a:latin typeface="Arial"/>
                <a:ea typeface="Arial"/>
                <a:cs typeface="Arial"/>
                <a:sym typeface="Arial"/>
              </a:rPr>
              <a:t>*One person can create emergent list of codes: Review every line of data and note the themes. Review themes and create specific categories or “codes.”</a:t>
            </a:r>
            <a:endParaRPr/>
          </a:p>
          <a:p>
            <a:pPr indent="0" lvl="0" marL="0" marR="0" rtl="0" algn="l">
              <a:lnSpc>
                <a:spcPct val="100000"/>
              </a:lnSpc>
              <a:spcBef>
                <a:spcPts val="0"/>
              </a:spcBef>
              <a:spcAft>
                <a:spcPts val="0"/>
              </a:spcAft>
              <a:buClr>
                <a:schemeClr val="dk1"/>
              </a:buClr>
              <a:buSzPts val="1200"/>
              <a:buFont typeface="Calibri"/>
              <a:buNone/>
            </a:pPr>
            <a:r>
              <a:t/>
            </a:r>
            <a:endParaRPr sz="12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lang="en-US" sz="1200">
                <a:latin typeface="Arial"/>
                <a:ea typeface="Arial"/>
                <a:cs typeface="Arial"/>
                <a:sym typeface="Arial"/>
              </a:rPr>
              <a:t>What does it tell us about? What is going well with the program and why? What </a:t>
            </a:r>
            <a:r>
              <a:rPr lang="en-US">
                <a:latin typeface="Arial"/>
                <a:ea typeface="Arial"/>
                <a:cs typeface="Arial"/>
                <a:sym typeface="Arial"/>
              </a:rPr>
              <a:t>is preventing or supporting participants to </a:t>
            </a:r>
            <a:r>
              <a:rPr lang="en-US">
                <a:latin typeface="Arial"/>
                <a:ea typeface="Arial"/>
                <a:cs typeface="Arial"/>
                <a:sym typeface="Arial"/>
              </a:rPr>
              <a:t>adopt what they have just learned</a:t>
            </a:r>
            <a:r>
              <a:rPr lang="en-US" sz="1200">
                <a:latin typeface="Arial"/>
                <a:ea typeface="Arial"/>
                <a:cs typeface="Arial"/>
                <a:sym typeface="Arial"/>
              </a:rPr>
              <a:t>? How can this information help improve the program?</a:t>
            </a:r>
            <a:endParaRPr sz="12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sz="12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280" name="Google Shape;280;p8: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10: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287" name="Google Shape;287;p10: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1: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p11: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SCREENSHARE and review the PDF of the full survey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So, in here we have a seed of a theory of change. And we can imagine they got funding that in part was predicated not just on the success of the immediate campaign but also to build up local capacity to enact change. Now, very broadly, we wanna know: did it work? And, if so, how did it work?</a:t>
            </a:r>
            <a:endParaRPr/>
          </a:p>
        </p:txBody>
      </p:sp>
      <p:sp>
        <p:nvSpPr>
          <p:cNvPr id="295" name="Google Shape;295;p11: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2: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12: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Clr>
                <a:schemeClr val="dk1"/>
              </a:buClr>
              <a:buSzPts val="1400"/>
              <a:buFont typeface="Arial"/>
              <a:buNone/>
            </a:pPr>
            <a:r>
              <a:rPr lang="en-US"/>
              <a:t>Why Excel?</a:t>
            </a:r>
            <a:endParaRPr/>
          </a:p>
          <a:p>
            <a:pPr indent="-171450" lvl="0" marL="171450" rtl="0" algn="l">
              <a:lnSpc>
                <a:spcPct val="100000"/>
              </a:lnSpc>
              <a:spcBef>
                <a:spcPts val="0"/>
              </a:spcBef>
              <a:spcAft>
                <a:spcPts val="0"/>
              </a:spcAft>
              <a:buClr>
                <a:schemeClr val="dk1"/>
              </a:buClr>
              <a:buSzPts val="1200"/>
              <a:buFont typeface="Calibri"/>
              <a:buChar char="-"/>
            </a:pPr>
            <a:r>
              <a:rPr lang="en-US"/>
              <a:t>When you download your survey results (for example. through Qualtrics), you will likely open them in Excel. And this is what open ended questions will look like</a:t>
            </a:r>
            <a:endParaRPr/>
          </a:p>
          <a:p>
            <a:pPr indent="-171450" lvl="0" marL="171450" rtl="0" algn="l">
              <a:lnSpc>
                <a:spcPct val="100000"/>
              </a:lnSpc>
              <a:spcBef>
                <a:spcPts val="0"/>
              </a:spcBef>
              <a:spcAft>
                <a:spcPts val="0"/>
              </a:spcAft>
              <a:buClr>
                <a:schemeClr val="dk1"/>
              </a:buClr>
              <a:buSzPts val="1200"/>
              <a:buFont typeface="Calibri"/>
              <a:buChar char="-"/>
            </a:pPr>
            <a:r>
              <a:rPr lang="en-US"/>
              <a:t>Electronic vs. paper benefits – electric means ability to sort, highlight, save, share with others, store electronically </a:t>
            </a:r>
            <a:endParaRPr/>
          </a:p>
          <a:p>
            <a:pPr indent="-171450" lvl="0" marL="171450" rtl="0" algn="l">
              <a:lnSpc>
                <a:spcPct val="100000"/>
              </a:lnSpc>
              <a:spcBef>
                <a:spcPts val="0"/>
              </a:spcBef>
              <a:spcAft>
                <a:spcPts val="0"/>
              </a:spcAft>
              <a:buClr>
                <a:schemeClr val="dk1"/>
              </a:buClr>
              <a:buSzPts val="1200"/>
              <a:buFont typeface="Calibri"/>
              <a:buChar char="-"/>
            </a:pPr>
            <a:r>
              <a:rPr lang="en-US"/>
              <a:t>Steps still apply even if you do paper analysis</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a:t>What are the themes – brainstorm &amp; record on flipchart</a:t>
            </a:r>
            <a:endParaRPr/>
          </a:p>
          <a:p>
            <a:pPr indent="0" lvl="0" marL="0" rtl="0" algn="l">
              <a:lnSpc>
                <a:spcPct val="100000"/>
              </a:lnSpc>
              <a:spcBef>
                <a:spcPts val="0"/>
              </a:spcBef>
              <a:spcAft>
                <a:spcPts val="0"/>
              </a:spcAft>
              <a:buClr>
                <a:schemeClr val="dk1"/>
              </a:buClr>
              <a:buSzPts val="1400"/>
              <a:buFont typeface="Arial"/>
              <a:buNone/>
            </a:pPr>
            <a:r>
              <a:rPr lang="en-US"/>
              <a:t>Let’s create one set of codes – record on another flipchart</a:t>
            </a:r>
            <a:endParaRPr/>
          </a:p>
          <a:p>
            <a:pPr indent="0" lvl="0" marL="0" rtl="0" algn="l">
              <a:lnSpc>
                <a:spcPct val="100000"/>
              </a:lnSpc>
              <a:spcBef>
                <a:spcPts val="0"/>
              </a:spcBef>
              <a:spcAft>
                <a:spcPts val="0"/>
              </a:spcAft>
              <a:buClr>
                <a:schemeClr val="dk1"/>
              </a:buClr>
              <a:buSzPts val="1400"/>
              <a:buFont typeface="Arial"/>
              <a:buNone/>
            </a:pPr>
            <a:r>
              <a:rPr lang="en-US"/>
              <a:t>Apply code to data then add n=#</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a:t>What is important to know about the responses to this question? How would you summarize for stakeholders/funders? </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a:t>UCCE campaign examples</a:t>
            </a:r>
            <a:endParaRPr/>
          </a:p>
          <a:p>
            <a:pPr indent="0" lvl="0" marL="0" rtl="0" algn="l">
              <a:lnSpc>
                <a:spcPct val="100000"/>
              </a:lnSpc>
              <a:spcBef>
                <a:spcPts val="0"/>
              </a:spcBef>
              <a:spcAft>
                <a:spcPts val="0"/>
              </a:spcAft>
              <a:buClr>
                <a:schemeClr val="dk1"/>
              </a:buClr>
              <a:buSzPts val="1400"/>
              <a:buFont typeface="Arial"/>
              <a:buNone/>
            </a:pPr>
            <a:r>
              <a:rPr lang="en-US"/>
              <a:t>School breakfast</a:t>
            </a:r>
            <a:endParaRPr/>
          </a:p>
          <a:p>
            <a:pPr indent="0" lvl="0" marL="0" rtl="0" algn="l">
              <a:lnSpc>
                <a:spcPct val="100000"/>
              </a:lnSpc>
              <a:spcBef>
                <a:spcPts val="0"/>
              </a:spcBef>
              <a:spcAft>
                <a:spcPts val="0"/>
              </a:spcAft>
              <a:buClr>
                <a:schemeClr val="dk1"/>
              </a:buClr>
              <a:buSzPts val="1400"/>
              <a:buFont typeface="Arial"/>
              <a:buNone/>
            </a:pPr>
            <a:r>
              <a:rPr lang="en-US"/>
              <a:t>Armyworm management to growers</a:t>
            </a:r>
            <a:endParaRPr/>
          </a:p>
          <a:p>
            <a:pPr indent="0" lvl="0" marL="0" rtl="0" algn="l">
              <a:lnSpc>
                <a:spcPct val="100000"/>
              </a:lnSpc>
              <a:spcBef>
                <a:spcPts val="0"/>
              </a:spcBef>
              <a:spcAft>
                <a:spcPts val="0"/>
              </a:spcAft>
              <a:buClr>
                <a:schemeClr val="dk1"/>
              </a:buClr>
              <a:buSzPts val="1400"/>
              <a:buFont typeface="Arial"/>
              <a:buNone/>
            </a:pPr>
            <a:r>
              <a:rPr lang="en-US"/>
              <a:t>Drink water campaign</a:t>
            </a:r>
            <a:endParaRPr/>
          </a:p>
          <a:p>
            <a:pPr indent="0" lvl="0" marL="0" rtl="0" algn="l">
              <a:lnSpc>
                <a:spcPct val="100000"/>
              </a:lnSpc>
              <a:spcBef>
                <a:spcPts val="0"/>
              </a:spcBef>
              <a:spcAft>
                <a:spcPts val="0"/>
              </a:spcAft>
              <a:buClr>
                <a:schemeClr val="dk1"/>
              </a:buClr>
              <a:buSzPts val="1400"/>
              <a:buFont typeface="Arial"/>
              <a:buNone/>
            </a:pPr>
            <a:r>
              <a:rPr lang="en-US"/>
              <a:t>Food waste prevention campaign</a:t>
            </a:r>
            <a:endParaRPr/>
          </a:p>
        </p:txBody>
      </p:sp>
      <p:sp>
        <p:nvSpPr>
          <p:cNvPr id="303" name="Google Shape;303;p12: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3: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p13: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Why Excel</a:t>
            </a:r>
            <a:endParaRPr/>
          </a:p>
          <a:p>
            <a:pPr indent="-171450" lvl="0" marL="171450" rtl="0" algn="l">
              <a:lnSpc>
                <a:spcPct val="100000"/>
              </a:lnSpc>
              <a:spcBef>
                <a:spcPts val="0"/>
              </a:spcBef>
              <a:spcAft>
                <a:spcPts val="0"/>
              </a:spcAft>
              <a:buClr>
                <a:schemeClr val="dk1"/>
              </a:buClr>
              <a:buSzPts val="1200"/>
              <a:buFont typeface="Calibri"/>
              <a:buChar char="-"/>
            </a:pPr>
            <a:r>
              <a:rPr lang="en-US"/>
              <a:t>Electronic vs. paper benefits – electric means ability to sort, highlight, save, share with others, store electronically </a:t>
            </a:r>
            <a:endParaRPr/>
          </a:p>
          <a:p>
            <a:pPr indent="-171450" lvl="0" marL="171450" rtl="0" algn="l">
              <a:lnSpc>
                <a:spcPct val="100000"/>
              </a:lnSpc>
              <a:spcBef>
                <a:spcPts val="0"/>
              </a:spcBef>
              <a:spcAft>
                <a:spcPts val="0"/>
              </a:spcAft>
              <a:buClr>
                <a:schemeClr val="dk1"/>
              </a:buClr>
              <a:buSzPts val="1200"/>
              <a:buFont typeface="Calibri"/>
              <a:buChar char="-"/>
            </a:pPr>
            <a:r>
              <a:rPr lang="en-US"/>
              <a:t>Steps still apply even if you do paper analysis or more advanced software like dedoose, NVIVO</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For Zoom:</a:t>
            </a:r>
            <a:endParaRPr/>
          </a:p>
          <a:p>
            <a:pPr indent="0" lvl="0" marL="0" rtl="0" algn="l">
              <a:lnSpc>
                <a:spcPct val="100000"/>
              </a:lnSpc>
              <a:spcBef>
                <a:spcPts val="0"/>
              </a:spcBef>
              <a:spcAft>
                <a:spcPts val="0"/>
              </a:spcAft>
              <a:buSzPts val="1400"/>
              <a:buNone/>
            </a:pPr>
            <a:r>
              <a:rPr lang="en-US"/>
              <a:t>DEMO of coded lines on excel</a:t>
            </a:r>
            <a:endParaRPr/>
          </a:p>
          <a:p>
            <a:pPr indent="0" lvl="0" marL="0" rtl="0" algn="l">
              <a:lnSpc>
                <a:spcPct val="100000"/>
              </a:lnSpc>
              <a:spcBef>
                <a:spcPts val="0"/>
              </a:spcBef>
              <a:spcAft>
                <a:spcPts val="0"/>
              </a:spcAft>
              <a:buSzPts val="1400"/>
              <a:buNone/>
            </a:pPr>
            <a:r>
              <a:rPr lang="en-US"/>
              <a:t>First, going to read through all the responses and remind yourself of what staff thought this program could do, which informed what they wanted to assess.</a:t>
            </a:r>
            <a:endParaRPr/>
          </a:p>
          <a:p>
            <a:pPr indent="0" lvl="0" marL="0" rtl="0" algn="l">
              <a:lnSpc>
                <a:spcPct val="100000"/>
              </a:lnSpc>
              <a:spcBef>
                <a:spcPts val="0"/>
              </a:spcBef>
              <a:spcAft>
                <a:spcPts val="0"/>
              </a:spcAft>
              <a:buSzPts val="1400"/>
              <a:buNone/>
            </a:pPr>
            <a:r>
              <a:rPr lang="en-US"/>
              <a:t>Second,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400"/>
              <a:buFont typeface="Arial"/>
              <a:buNone/>
            </a:pPr>
            <a:r>
              <a:rPr lang="en-US"/>
              <a:t>What is important to know about the responses to this question? How would you summarize for stakeholders/funders? </a:t>
            </a:r>
            <a:endParaRPr/>
          </a:p>
        </p:txBody>
      </p:sp>
      <p:sp>
        <p:nvSpPr>
          <p:cNvPr id="311" name="Google Shape;311;p13: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5: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p15: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319" name="Google Shape;319;p15: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f9db9ad8df_0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2f9db9ad8df_0_0: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lang="en-US"/>
              <a:t>There is absolutely a formula for </a:t>
            </a:r>
            <a:r>
              <a:rPr lang="en-US"/>
              <a:t>writing</a:t>
            </a:r>
            <a:r>
              <a:rPr lang="en-US"/>
              <a:t> up qualitative findings. This is why you group by themes with nested codes: each theme becomes a major takeaway, and then the codes become part of the evidence to support your claim in that takeaway.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would be a standard way to write up the results. The themes become the major takeaways: 1) </a:t>
            </a:r>
            <a:r>
              <a:rPr lang="en-US"/>
              <a:t>volunteers</a:t>
            </a:r>
            <a:r>
              <a:rPr lang="en-US"/>
              <a:t> gained skills - this is based on the results of our deductive codes and is the answer to our main evaluation question, 2) volunteers now have the capacity to do apply those skills not in the present campaign but also future campaigns - this is based on a combo of our deductive and inductive codes and shows greater impact, and 3) volunteers could do even more with more resources - this is based on our inductive/emergent codes, it also conveniently </a:t>
            </a:r>
            <a:r>
              <a:rPr lang="en-US"/>
              <a:t>provides</a:t>
            </a:r>
            <a:r>
              <a:rPr lang="en-US"/>
              <a:t> a rationale for more funding/support in the future.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rest of the findings section would elaborate on each theme and provide key quotes for it. </a:t>
            </a:r>
            <a:endParaRPr/>
          </a:p>
        </p:txBody>
      </p:sp>
      <p:sp>
        <p:nvSpPr>
          <p:cNvPr id="327" name="Google Shape;327;g2f9db9ad8df_0_0: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6: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p16: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335" name="Google Shape;335;p16: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4: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p14: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343" name="Google Shape;343;p14: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2: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We focus in the </a:t>
            </a:r>
            <a:r>
              <a:rPr lang="en-US"/>
              <a:t>activity</a:t>
            </a:r>
            <a:r>
              <a:rPr lang="en-US"/>
              <a:t> on analyzing open-ended survey questions, but we will also touch on other qualitative data collection methods, such as interviews, focus groups, observations, document analysis, image analysis. Mention ethnographic research methodology and increasing interest in how it applies to the day to day work ANR employees live and breathe as a member of their communities.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In the survey at the end of this workshop, there will be an open-ended question asking what other types of qualitative data would you would be interested in learning to analyze.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02" name="Google Shape;202;p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f9cf0dae11_0_29: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2f9cf0dae11_0_29: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50" name="Google Shape;350;g2f9cf0dae11_0_29: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f9cf0dae11_0_36: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2f9cf0dae11_0_36: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58" name="Google Shape;358;g2f9cf0dae11_0_36: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2f9db9ad8df_0_1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2f9db9ad8df_0_10: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lang="en-US"/>
              <a:t>Here the themes are color coded and conceivably all the offshoots could be their own codes or some version thereof</a:t>
            </a:r>
            <a:endParaRPr/>
          </a:p>
        </p:txBody>
      </p:sp>
      <p:sp>
        <p:nvSpPr>
          <p:cNvPr id="366" name="Google Shape;366;g2f9db9ad8df_0_10: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f9cf0dae11_0_43: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2f9cf0dae11_0_43: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74" name="Google Shape;374;g2f9cf0dae11_0_43: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2f9cf0dae11_0_49: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2f9cf0dae11_0_49: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82" name="Google Shape;382;g2f9cf0dae11_0_49: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7: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Using multiple methods to answer the same question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There will be a time for questions. Please type them in the chat and we’ll get to them after reviewing these first few slides.</a:t>
            </a:r>
            <a:endParaRPr/>
          </a:p>
          <a:p>
            <a:pPr indent="0" lvl="0" marL="0" rtl="0" algn="l">
              <a:lnSpc>
                <a:spcPct val="100000"/>
              </a:lnSpc>
              <a:spcBef>
                <a:spcPts val="0"/>
              </a:spcBef>
              <a:spcAft>
                <a:spcPts val="0"/>
              </a:spcAft>
              <a:buSzPts val="1400"/>
              <a:buNone/>
            </a:pPr>
            <a:r>
              <a:t/>
            </a:r>
            <a:endParaRPr/>
          </a:p>
        </p:txBody>
      </p:sp>
      <p:sp>
        <p:nvSpPr>
          <p:cNvPr id="390" name="Google Shape;390;p1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18: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Use this method when you want to explain the results of your quantitative phase</a:t>
            </a:r>
            <a:endParaRPr/>
          </a:p>
        </p:txBody>
      </p:sp>
      <p:sp>
        <p:nvSpPr>
          <p:cNvPr id="396" name="Google Shape;396;p1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19: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Help explain statistical significance (or NS), outliers, and any surprising results.</a:t>
            </a:r>
            <a:endParaRPr/>
          </a:p>
        </p:txBody>
      </p:sp>
      <p:sp>
        <p:nvSpPr>
          <p:cNvPr id="402" name="Google Shape;402;p19: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20: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p20: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Use when your research question is new or hasn’t been explored thoroughly before - so you’re exploring what questions you’ll ask in the quantitative phase.</a:t>
            </a:r>
            <a:endParaRPr/>
          </a:p>
        </p:txBody>
      </p:sp>
      <p:sp>
        <p:nvSpPr>
          <p:cNvPr id="409" name="Google Shape;409;p20: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2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p21: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Exploration is needed when (1) instruments or measures are not available, (2) variables are unknown, and (3) there is no guiding framework or theory</a:t>
            </a:r>
            <a:endParaRPr/>
          </a:p>
        </p:txBody>
      </p:sp>
      <p:sp>
        <p:nvSpPr>
          <p:cNvPr id="416" name="Google Shape;416;p21: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3:notes"/>
          <p:cNvSpPr/>
          <p:nvPr>
            <p:ph idx="2" type="sldImg"/>
          </p:nvPr>
        </p:nvSpPr>
        <p:spPr>
          <a:xfrm>
            <a:off x="389773" y="697230"/>
            <a:ext cx="62316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3:notes"/>
          <p:cNvSpPr txBox="1"/>
          <p:nvPr>
            <p:ph idx="1" type="body"/>
          </p:nvPr>
        </p:nvSpPr>
        <p:spPr>
          <a:xfrm>
            <a:off x="701040" y="4415790"/>
            <a:ext cx="5608200" cy="41835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2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p22: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When you want a really comprehensive analysis of your research question - this gives you a lot of information. Sometimes the qualitative and quantitative results don’t align and you’ll likely want to find out why. When they do align, it’ll tell you a lot about your research question.</a:t>
            </a:r>
            <a:endParaRPr/>
          </a:p>
        </p:txBody>
      </p:sp>
      <p:sp>
        <p:nvSpPr>
          <p:cNvPr id="423" name="Google Shape;423;p22: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23: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Purpose: to get a more comprehensive understanding of the data</a:t>
            </a:r>
            <a:endParaRPr/>
          </a:p>
        </p:txBody>
      </p:sp>
      <p:sp>
        <p:nvSpPr>
          <p:cNvPr id="429" name="Google Shape;429;p2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24: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5" name="Google Shape;435;p24: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436" name="Google Shape;436;p24: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2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3" name="Google Shape;443;p25: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CB</a:t>
            </a:r>
            <a:endParaRPr/>
          </a:p>
        </p:txBody>
      </p:sp>
      <p:sp>
        <p:nvSpPr>
          <p:cNvPr id="444" name="Google Shape;444;p25: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26: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1" name="Google Shape;451;p26: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452" name="Google Shape;452;p26: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27: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9" name="Google Shape;459;p27: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460" name="Google Shape;460;p27: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28: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7" name="Google Shape;467;p28: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https://ucanr.co1.qualtrics.com/jfe/form/SV_5mpljUGM9JsNMLY</a:t>
            </a:r>
            <a:endParaRPr/>
          </a:p>
        </p:txBody>
      </p:sp>
      <p:sp>
        <p:nvSpPr>
          <p:cNvPr id="468" name="Google Shape;468;p28: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30: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75" name="Google Shape;475;p30: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476" name="Google Shape;476;p30: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3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2" name="Google Shape;482;p31: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483" name="Google Shape;483;p31: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32: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9" name="Google Shape;489;p32: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490" name="Google Shape;490;p32: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4: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4: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How and why research and evaluation questions. In the example, we’ll be using later, the survey question asks “What is the greatest benefit you have gained from participating in this program/campaign/project/event/training?” Which helps get at larger research questions of “how are participants learning by doing this? how is this experience valuable for them? why would someone want to participate?” “How do urban residents react to campaigns to eradicate agricultural pests from their yards? Why are some supportive and others aren’t?” “How do teens make decisions about what to eat after school? Why are they still choosing snickers from the vending machine when the apples are free and right there?” “How can we get more fathers to participate in our early childhood education?” “Why are some growers reluctant to adopt IPM strategies or other best practices? How do they make decisions about which practices they will adopt?”</a:t>
            </a:r>
            <a:endParaRPr/>
          </a:p>
        </p:txBody>
      </p:sp>
      <p:sp>
        <p:nvSpPr>
          <p:cNvPr id="217" name="Google Shape;217;p4: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33: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6" name="Google Shape;496;p33: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497" name="Google Shape;497;p33: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34: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4" name="Google Shape;504;p34: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505" name="Google Shape;505;p34: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35: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2" name="Google Shape;512;p35: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15000"/>
              </a:lnSpc>
              <a:spcBef>
                <a:spcPts val="0"/>
              </a:spcBef>
              <a:spcAft>
                <a:spcPts val="0"/>
              </a:spcAft>
              <a:buClr>
                <a:schemeClr val="dk1"/>
              </a:buClr>
              <a:buSzPts val="1100"/>
              <a:buFont typeface="Arial"/>
              <a:buNone/>
            </a:pPr>
            <a:r>
              <a:rPr lang="en-US" sz="2000">
                <a:latin typeface="Arial"/>
                <a:ea typeface="Arial"/>
                <a:cs typeface="Arial"/>
                <a:sym typeface="Arial"/>
              </a:rPr>
              <a:t>Delete this slide for 2022 and CB will add her own example from NPI</a:t>
            </a:r>
            <a:endParaRPr sz="2000">
              <a:latin typeface="Arial"/>
              <a:ea typeface="Arial"/>
              <a:cs typeface="Arial"/>
              <a:sym typeface="Arial"/>
            </a:endParaRPr>
          </a:p>
          <a:p>
            <a:pPr indent="0" lvl="0" marL="0" rtl="0" algn="l">
              <a:lnSpc>
                <a:spcPct val="115000"/>
              </a:lnSpc>
              <a:spcBef>
                <a:spcPts val="1000"/>
              </a:spcBef>
              <a:spcAft>
                <a:spcPts val="0"/>
              </a:spcAft>
              <a:buClr>
                <a:schemeClr val="dk1"/>
              </a:buClr>
              <a:buSzPts val="1100"/>
              <a:buFont typeface="Arial"/>
              <a:buNone/>
            </a:pPr>
            <a:r>
              <a:rPr lang="en-US" sz="2000">
                <a:latin typeface="Arial"/>
                <a:ea typeface="Arial"/>
                <a:cs typeface="Arial"/>
                <a:sym typeface="Arial"/>
              </a:rPr>
              <a:t>Klink, J., Koundinya, V., Kies, K., Robinson, C., Rao, A., Berezowitz, C., Widhalm, M, &amp; Prokopy, L. (2017). Enhancing interdisciplinary climate change work through comprehensive evaluation. </a:t>
            </a:r>
            <a:r>
              <a:rPr i="1" lang="en-US" sz="2000">
                <a:latin typeface="Arial"/>
                <a:ea typeface="Arial"/>
                <a:cs typeface="Arial"/>
                <a:sym typeface="Arial"/>
              </a:rPr>
              <a:t>Climate Risk Management</a:t>
            </a:r>
            <a:r>
              <a:rPr lang="en-US" sz="2000">
                <a:latin typeface="Arial"/>
                <a:ea typeface="Arial"/>
                <a:cs typeface="Arial"/>
                <a:sym typeface="Arial"/>
              </a:rPr>
              <a:t>, </a:t>
            </a:r>
            <a:r>
              <a:rPr i="1" lang="en-US" sz="2000">
                <a:latin typeface="Arial"/>
                <a:ea typeface="Arial"/>
                <a:cs typeface="Arial"/>
                <a:sym typeface="Arial"/>
              </a:rPr>
              <a:t>15</a:t>
            </a:r>
            <a:r>
              <a:rPr lang="en-US" sz="2000">
                <a:latin typeface="Arial"/>
                <a:ea typeface="Arial"/>
                <a:cs typeface="Arial"/>
                <a:sym typeface="Arial"/>
              </a:rPr>
              <a:t>, 109-125. https://doi.org/10.1016/j.crm.2016.11.003</a:t>
            </a:r>
            <a:endParaRPr sz="2000">
              <a:latin typeface="Arial"/>
              <a:ea typeface="Arial"/>
              <a:cs typeface="Arial"/>
              <a:sym typeface="Arial"/>
            </a:endParaRPr>
          </a:p>
          <a:p>
            <a:pPr indent="0" lvl="0" marL="0" rtl="0" algn="l">
              <a:lnSpc>
                <a:spcPct val="100000"/>
              </a:lnSpc>
              <a:spcBef>
                <a:spcPts val="1000"/>
              </a:spcBef>
              <a:spcAft>
                <a:spcPts val="0"/>
              </a:spcAft>
              <a:buSzPts val="1400"/>
              <a:buNone/>
            </a:pPr>
            <a:r>
              <a:t/>
            </a:r>
            <a:endParaRPr/>
          </a:p>
        </p:txBody>
      </p:sp>
      <p:sp>
        <p:nvSpPr>
          <p:cNvPr id="513" name="Google Shape;513;p35: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36: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0" name="Google Shape;520;p36: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304800" lvl="0" marL="457200" rtl="0" algn="l">
              <a:lnSpc>
                <a:spcPct val="90000"/>
              </a:lnSpc>
              <a:spcBef>
                <a:spcPts val="1000"/>
              </a:spcBef>
              <a:spcAft>
                <a:spcPts val="0"/>
              </a:spcAft>
              <a:buClr>
                <a:schemeClr val="dk1"/>
              </a:buClr>
              <a:buSzPts val="1200"/>
              <a:buChar char="-"/>
            </a:pPr>
            <a:r>
              <a:rPr b="1" lang="en-US">
                <a:latin typeface="Arial"/>
                <a:ea typeface="Arial"/>
                <a:cs typeface="Arial"/>
                <a:sym typeface="Arial"/>
              </a:rPr>
              <a:t>Group mapping</a:t>
            </a:r>
            <a:r>
              <a:rPr lang="en-US">
                <a:latin typeface="Arial"/>
                <a:ea typeface="Arial"/>
                <a:cs typeface="Arial"/>
                <a:sym typeface="Arial"/>
              </a:rPr>
              <a:t>: Useful to illustrate and understand students’ learning about the agriculture system.</a:t>
            </a:r>
            <a:endParaRPr>
              <a:latin typeface="Arial"/>
              <a:ea typeface="Arial"/>
              <a:cs typeface="Arial"/>
              <a:sym typeface="Arial"/>
            </a:endParaRPr>
          </a:p>
          <a:p>
            <a:pPr indent="-304800" lvl="0" marL="457200" rtl="0" algn="l">
              <a:lnSpc>
                <a:spcPct val="90000"/>
              </a:lnSpc>
              <a:spcBef>
                <a:spcPts val="0"/>
              </a:spcBef>
              <a:spcAft>
                <a:spcPts val="0"/>
              </a:spcAft>
              <a:buClr>
                <a:schemeClr val="dk1"/>
              </a:buClr>
              <a:buSzPts val="1200"/>
              <a:buChar char="-"/>
            </a:pPr>
            <a:r>
              <a:rPr b="1" lang="en-US">
                <a:latin typeface="Arial"/>
                <a:ea typeface="Arial"/>
                <a:cs typeface="Arial"/>
                <a:sym typeface="Arial"/>
              </a:rPr>
              <a:t>Participant-observation</a:t>
            </a:r>
            <a:r>
              <a:rPr lang="en-US">
                <a:latin typeface="Arial"/>
                <a:ea typeface="Arial"/>
                <a:cs typeface="Arial"/>
                <a:sym typeface="Arial"/>
              </a:rPr>
              <a:t>: Helped in understanding the learning environment, engagement in learning activities, and areas of improvement.</a:t>
            </a:r>
            <a:endParaRPr>
              <a:latin typeface="Arial"/>
              <a:ea typeface="Arial"/>
              <a:cs typeface="Arial"/>
              <a:sym typeface="Arial"/>
            </a:endParaRPr>
          </a:p>
          <a:p>
            <a:pPr indent="-304800" lvl="0" marL="457200" rtl="0" algn="l">
              <a:lnSpc>
                <a:spcPct val="90000"/>
              </a:lnSpc>
              <a:spcBef>
                <a:spcPts val="0"/>
              </a:spcBef>
              <a:spcAft>
                <a:spcPts val="0"/>
              </a:spcAft>
              <a:buClr>
                <a:schemeClr val="dk1"/>
              </a:buClr>
              <a:buSzPts val="1200"/>
              <a:buChar char="-"/>
            </a:pPr>
            <a:r>
              <a:rPr b="1" lang="en-US">
                <a:latin typeface="Arial"/>
                <a:ea typeface="Arial"/>
                <a:cs typeface="Arial"/>
                <a:sym typeface="Arial"/>
              </a:rPr>
              <a:t>Student reflections</a:t>
            </a:r>
            <a:r>
              <a:rPr lang="en-US">
                <a:latin typeface="Arial"/>
                <a:ea typeface="Arial"/>
                <a:cs typeface="Arial"/>
                <a:sym typeface="Arial"/>
              </a:rPr>
              <a:t>: Completed the story of learning and validated the learning shown in the maps.</a:t>
            </a:r>
            <a:endParaRPr>
              <a:latin typeface="Arial"/>
              <a:ea typeface="Arial"/>
              <a:cs typeface="Arial"/>
              <a:sym typeface="Arial"/>
            </a:endParaRPr>
          </a:p>
          <a:p>
            <a:pPr indent="-304800" lvl="0" marL="457200" rtl="0" algn="l">
              <a:lnSpc>
                <a:spcPct val="90000"/>
              </a:lnSpc>
              <a:spcBef>
                <a:spcPts val="0"/>
              </a:spcBef>
              <a:spcAft>
                <a:spcPts val="0"/>
              </a:spcAft>
              <a:buClr>
                <a:schemeClr val="dk1"/>
              </a:buClr>
              <a:buSzPts val="1200"/>
              <a:buChar char="-"/>
            </a:pPr>
            <a:r>
              <a:rPr b="1" lang="en-US">
                <a:latin typeface="Arial"/>
                <a:ea typeface="Arial"/>
                <a:cs typeface="Arial"/>
                <a:sym typeface="Arial"/>
              </a:rPr>
              <a:t>Survey</a:t>
            </a:r>
            <a:r>
              <a:rPr lang="en-US">
                <a:latin typeface="Arial"/>
                <a:ea typeface="Arial"/>
                <a:cs typeface="Arial"/>
                <a:sym typeface="Arial"/>
              </a:rPr>
              <a:t>: Self-reported knowledge and skill change.</a:t>
            </a:r>
            <a:endParaRPr>
              <a:latin typeface="Arial"/>
              <a:ea typeface="Arial"/>
              <a:cs typeface="Arial"/>
              <a:sym typeface="Arial"/>
            </a:endParaRPr>
          </a:p>
          <a:p>
            <a:pPr indent="0" lvl="0" marL="0" rtl="0" algn="l">
              <a:lnSpc>
                <a:spcPct val="90000"/>
              </a:lnSpc>
              <a:spcBef>
                <a:spcPts val="1000"/>
              </a:spcBef>
              <a:spcAft>
                <a:spcPts val="0"/>
              </a:spcAft>
              <a:buClr>
                <a:schemeClr val="dk1"/>
              </a:buClr>
              <a:buSzPts val="1100"/>
              <a:buFont typeface="Arial"/>
              <a:buNone/>
            </a:pPr>
            <a:r>
              <a:t/>
            </a:r>
            <a:endParaRPr b="1">
              <a:solidFill>
                <a:srgbClr val="1155CC"/>
              </a:solidFill>
              <a:latin typeface="Arial"/>
              <a:ea typeface="Arial"/>
              <a:cs typeface="Arial"/>
              <a:sym typeface="Arial"/>
            </a:endParaRPr>
          </a:p>
          <a:p>
            <a:pPr indent="0" lvl="0" marL="0" rtl="0" algn="l">
              <a:lnSpc>
                <a:spcPct val="90000"/>
              </a:lnSpc>
              <a:spcBef>
                <a:spcPts val="1000"/>
              </a:spcBef>
              <a:spcAft>
                <a:spcPts val="0"/>
              </a:spcAft>
              <a:buClr>
                <a:schemeClr val="dk1"/>
              </a:buClr>
              <a:buSzPts val="1100"/>
              <a:buFont typeface="Arial"/>
              <a:buNone/>
            </a:pPr>
            <a:r>
              <a:t/>
            </a:r>
            <a:endParaRPr>
              <a:latin typeface="Arial"/>
              <a:ea typeface="Arial"/>
              <a:cs typeface="Arial"/>
              <a:sym typeface="Arial"/>
            </a:endParaRPr>
          </a:p>
        </p:txBody>
      </p:sp>
      <p:sp>
        <p:nvSpPr>
          <p:cNvPr id="521" name="Google Shape;521;p36: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5: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8" name="Google Shape;528;p5: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529" name="Google Shape;529;p5: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6: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6" name="Google Shape;536;p6: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Example of data jam; 35 fathers and 32 community partners participated in various qualitative methods for UW-Madison state extension team’s needs assessment, which was conducted because they realized they were not serving fathers in outreach programming anywhere near the same extent as they had been serving mothers. Informed 5 key programming recommendations</a:t>
            </a:r>
            <a:endParaRPr/>
          </a:p>
          <a:p>
            <a:pPr indent="0" lvl="0" marL="0" rtl="0" algn="l">
              <a:lnSpc>
                <a:spcPct val="100000"/>
              </a:lnSpc>
              <a:spcBef>
                <a:spcPts val="0"/>
              </a:spcBef>
              <a:spcAft>
                <a:spcPts val="0"/>
              </a:spcAft>
              <a:buSzPts val="1400"/>
              <a:buNone/>
            </a:pPr>
            <a:r>
              <a:t/>
            </a:r>
            <a:endParaRPr/>
          </a:p>
          <a:p>
            <a:pPr indent="0" lvl="0" marL="0" rtl="0" algn="l">
              <a:lnSpc>
                <a:spcPct val="115000"/>
              </a:lnSpc>
              <a:spcBef>
                <a:spcPts val="0"/>
              </a:spcBef>
              <a:spcAft>
                <a:spcPts val="0"/>
              </a:spcAft>
              <a:buClr>
                <a:schemeClr val="dk1"/>
              </a:buClr>
              <a:buSzPts val="1100"/>
              <a:buFont typeface="Arial"/>
              <a:buNone/>
            </a:pPr>
            <a:r>
              <a:rPr lang="en-US" u="sng">
                <a:solidFill>
                  <a:srgbClr val="000064"/>
                </a:solidFill>
                <a:hlinkClick r:id="rId2">
                  <a:extLst>
                    <a:ext uri="{A12FA001-AC4F-418D-AE19-62706E023703}">
                      <ahyp:hlinkClr val="tx"/>
                    </a:ext>
                  </a:extLst>
                </a:hlinkClick>
              </a:rPr>
              <a:t>https://spaces.hightail.com/space/S9SJ6uNfAj</a:t>
            </a:r>
            <a:endParaRPr u="sng">
              <a:solidFill>
                <a:srgbClr val="000064"/>
              </a:solidFill>
            </a:endParaRPr>
          </a:p>
          <a:p>
            <a:pPr indent="0" lvl="0" marL="0" rtl="0" algn="l">
              <a:lnSpc>
                <a:spcPct val="115000"/>
              </a:lnSpc>
              <a:spcBef>
                <a:spcPts val="0"/>
              </a:spcBef>
              <a:spcAft>
                <a:spcPts val="0"/>
              </a:spcAft>
              <a:buClr>
                <a:schemeClr val="dk1"/>
              </a:buClr>
              <a:buSzPts val="1100"/>
              <a:buFont typeface="Arial"/>
              <a:buNone/>
            </a:pPr>
            <a:r>
              <a:t/>
            </a:r>
            <a:endParaRPr sz="1100"/>
          </a:p>
          <a:p>
            <a:pPr indent="0" lvl="0" marL="0" rtl="0" algn="l">
              <a:lnSpc>
                <a:spcPct val="100000"/>
              </a:lnSpc>
              <a:spcBef>
                <a:spcPts val="0"/>
              </a:spcBef>
              <a:spcAft>
                <a:spcPts val="0"/>
              </a:spcAft>
              <a:buSzPts val="1400"/>
              <a:buNone/>
            </a:pPr>
            <a:r>
              <a:t/>
            </a:r>
            <a:endParaRPr/>
          </a:p>
        </p:txBody>
      </p:sp>
      <p:sp>
        <p:nvSpPr>
          <p:cNvPr id="537" name="Google Shape;537;p6: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f9cf0dae11_0_6: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f9cf0dae11_0_6: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lang="en-US"/>
              <a:t>So qualitative data isn’t limited to the words people share directly with you. Qualitative data is really any sort of data that is not numbers-based or reducible to numbers. So, that also includes observations and notes you take when you are out in the field. Observations and field notes are an important way to collect data on if and how, for example, people are adopting your recommendations, changing their behavior, and that the environment itself may be changing as a result of those adoptions. This might be seeing evidence that growers are using IPM strategies you suggested or that residents of an area at high risk for wildfire are clearing brush from around their houses. Might see that a commodity board is taking a new plant pathogen seriously and further broadcasting your advice on how to handle it. Or maybe there is a youth participatory project where students document what they are learning in their nutrition classes by sharing photos of what they chose to eat this week. Those are all forms of qualitative data that can be used as evidence of the kind of impact your work is having. </a:t>
            </a:r>
            <a:r>
              <a:rPr b="1" lang="en-US"/>
              <a:t>Observations are particularly useful and powerful because they do not require any extra labor from your clientele and you see how changes are occurring in real time and real life. </a:t>
            </a:r>
            <a:endParaRPr b="1"/>
          </a:p>
        </p:txBody>
      </p:sp>
      <p:sp>
        <p:nvSpPr>
          <p:cNvPr id="224" name="Google Shape;224;g2f9cf0dae11_0_6: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4739a4930c_0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g24739a4930c_0_0: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90000"/>
              </a:lnSpc>
              <a:spcBef>
                <a:spcPts val="1000"/>
              </a:spcBef>
              <a:spcAft>
                <a:spcPts val="0"/>
              </a:spcAft>
              <a:buSzPts val="1400"/>
              <a:buNone/>
            </a:pPr>
            <a:r>
              <a:rPr lang="en-US" sz="1100">
                <a:latin typeface="Arial"/>
                <a:ea typeface="Arial"/>
                <a:cs typeface="Arial"/>
                <a:sym typeface="Arial"/>
              </a:rPr>
              <a:t>So, returning to interviews, open-ended survey responses and focus group transcripts: you asked the open-ended question, now what do you do with all the responses? You’ve got one word answers, sentence fragments, sometimes a multi-paragraph diatribe. All these pieces of textual or qualitative data that you need to make some sort of sense of.</a:t>
            </a:r>
            <a:endParaRPr sz="1100">
              <a:latin typeface="Arial"/>
              <a:ea typeface="Arial"/>
              <a:cs typeface="Arial"/>
              <a:sym typeface="Arial"/>
            </a:endParaRPr>
          </a:p>
          <a:p>
            <a:pPr indent="0" lvl="0" marL="0" rtl="0" algn="l">
              <a:lnSpc>
                <a:spcPct val="90000"/>
              </a:lnSpc>
              <a:spcBef>
                <a:spcPts val="1000"/>
              </a:spcBef>
              <a:spcAft>
                <a:spcPts val="0"/>
              </a:spcAft>
              <a:buSzPts val="1400"/>
              <a:buNone/>
            </a:pPr>
            <a:r>
              <a:rPr lang="en-US" sz="1100">
                <a:latin typeface="Arial"/>
                <a:ea typeface="Arial"/>
                <a:cs typeface="Arial"/>
                <a:sym typeface="Arial"/>
              </a:rPr>
              <a:t>high level overview of what qualitative analysis is: making meaning out of text, sometimes images, observations. When you need to make sense of something unquantifiable</a:t>
            </a:r>
            <a:endParaRPr sz="1100">
              <a:latin typeface="Arial"/>
              <a:ea typeface="Arial"/>
              <a:cs typeface="Arial"/>
              <a:sym typeface="Arial"/>
            </a:endParaRPr>
          </a:p>
          <a:p>
            <a:pPr indent="0" lvl="0" marL="0" rtl="0" algn="l">
              <a:lnSpc>
                <a:spcPct val="90000"/>
              </a:lnSpc>
              <a:spcBef>
                <a:spcPts val="1000"/>
              </a:spcBef>
              <a:spcAft>
                <a:spcPts val="0"/>
              </a:spcAft>
              <a:buSzPts val="1400"/>
              <a:buNone/>
            </a:pPr>
            <a:r>
              <a:rPr lang="en-US" sz="1100">
                <a:latin typeface="Arial"/>
                <a:ea typeface="Arial"/>
                <a:cs typeface="Arial"/>
                <a:sym typeface="Arial"/>
              </a:rPr>
              <a:t>The basic process is very similar to the process of highlighting a textbook. You are reading the text. You are identifying the words and sentences that matter (and we will continue to discuss how to decide what matters when you are analyzing your qualitative data). Maybe, if you’re feeling fancy, you even have multiple colors of highlighters. Maybe orange are key terms that you will make flashcards of. Yellow provides information on how to apply the keyword and will be used to justify your choice of method. Green are notable scholarly articles. </a:t>
            </a:r>
            <a:endParaRPr sz="1100">
              <a:latin typeface="Arial"/>
              <a:ea typeface="Arial"/>
              <a:cs typeface="Arial"/>
              <a:sym typeface="Arial"/>
            </a:endParaRPr>
          </a:p>
          <a:p>
            <a:pPr indent="0" lvl="0" marL="0" rtl="0" algn="l">
              <a:lnSpc>
                <a:spcPct val="90000"/>
              </a:lnSpc>
              <a:spcBef>
                <a:spcPts val="1000"/>
              </a:spcBef>
              <a:spcAft>
                <a:spcPts val="0"/>
              </a:spcAft>
              <a:buSzPts val="1400"/>
              <a:buNone/>
            </a:pPr>
            <a:r>
              <a:rPr lang="en-US" sz="1100">
                <a:latin typeface="Arial"/>
                <a:ea typeface="Arial"/>
                <a:cs typeface="Arial"/>
                <a:sym typeface="Arial"/>
              </a:rPr>
              <a:t>So, in our textbook example: each color represents a different type of thing that matters to you. Each color is what we call a code. </a:t>
            </a:r>
            <a:endParaRPr sz="1100">
              <a:latin typeface="Arial"/>
              <a:ea typeface="Arial"/>
              <a:cs typeface="Arial"/>
              <a:sym typeface="Arial"/>
            </a:endParaRPr>
          </a:p>
          <a:p>
            <a:pPr indent="0" lvl="0" marL="0" rtl="0" algn="l">
              <a:lnSpc>
                <a:spcPct val="90000"/>
              </a:lnSpc>
              <a:spcBef>
                <a:spcPts val="1000"/>
              </a:spcBef>
              <a:spcAft>
                <a:spcPts val="0"/>
              </a:spcAft>
              <a:buClr>
                <a:schemeClr val="dk1"/>
              </a:buClr>
              <a:buSzPts val="1100"/>
              <a:buFont typeface="Arial"/>
              <a:buNone/>
            </a:pPr>
            <a:r>
              <a:t/>
            </a:r>
            <a:endParaRPr sz="1100">
              <a:latin typeface="Arial"/>
              <a:ea typeface="Arial"/>
              <a:cs typeface="Arial"/>
              <a:sym typeface="Arial"/>
            </a:endParaRPr>
          </a:p>
        </p:txBody>
      </p:sp>
      <p:sp>
        <p:nvSpPr>
          <p:cNvPr id="235" name="Google Shape;235;g24739a4930c_0_0: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4739a4930c_0_26: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g24739a4930c_0_26: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Theme or “concepts”: big broad buckets, big folder related to the main things you care about. An example of an evaluation I recently did was centered around the big concepts, “sense of belonging” and “interest in careers in food, agriculture, and human sciences.” Those were the things that the project got funded to improve. They were the overarching concepts we wanted to </a:t>
            </a:r>
            <a:r>
              <a:rPr lang="en-US"/>
              <a:t>investigate</a:t>
            </a:r>
            <a:r>
              <a:rPr lang="en-US"/>
              <a:t>. In order to get there, we needed them to identify a series of </a:t>
            </a:r>
            <a:r>
              <a:rPr lang="en-US"/>
              <a:t>thematic</a:t>
            </a:r>
            <a:r>
              <a:rPr lang="en-US"/>
              <a:t> codes that show us different dimensions or components of the bigger theme. You might think about this as having sub-folders. </a:t>
            </a:r>
            <a:endParaRPr/>
          </a:p>
          <a:p>
            <a:pPr indent="0" lvl="0" marL="0" rtl="0" algn="l">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400"/>
              <a:buNone/>
            </a:pPr>
            <a:r>
              <a:rPr lang="en-US"/>
              <a:t>In the literature, you will find a lot of different types of thematic codes (as suggested by the excerpt in the textbook in the slide before). For the purposes of this workshop, we are interested in two very broad categories of codes: those that relate to something you already know you need to relate this data to (theory, reporting requirements, logic model) and those that come out organically from the data itself (a method strongly related to Grounded Theory)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Usually, when we are actually coding qualitative data, we use both. There are the things we know we want to investigate (deductive codes)  and then there are also the things that surprise us that we want to capture (inductive or emergent codes).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45" name="Google Shape;245;g24739a4930c_0_26: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4739a4930c_0_19: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g24739a4930c_0_19: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Funders: USDA, CDFA, CalFire, other county and state funds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Having multiple coders increase validity, rigor, and capture diverse understandings</a:t>
            </a:r>
            <a:endParaRPr/>
          </a:p>
        </p:txBody>
      </p:sp>
      <p:sp>
        <p:nvSpPr>
          <p:cNvPr id="255" name="Google Shape;255;g24739a4930c_0_19: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7: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7: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Here for example of how to write up methodology for inductive analysis that is VERY rigorous.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Screen shot of NVivo?</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Fix link to paper</a:t>
            </a:r>
            <a:endParaRPr/>
          </a:p>
        </p:txBody>
      </p:sp>
      <p:sp>
        <p:nvSpPr>
          <p:cNvPr id="263" name="Google Shape;263;p7: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type="secHead">
  <p:cSld name="SECTION_HEADER">
    <p:spTree>
      <p:nvGrpSpPr>
        <p:cNvPr id="16" name="Shape 16"/>
        <p:cNvGrpSpPr/>
        <p:nvPr/>
      </p:nvGrpSpPr>
      <p:grpSpPr>
        <a:xfrm>
          <a:off x="0" y="0"/>
          <a:ext cx="0" cy="0"/>
          <a:chOff x="0" y="0"/>
          <a:chExt cx="0" cy="0"/>
        </a:xfrm>
      </p:grpSpPr>
      <p:pic>
        <p:nvPicPr>
          <p:cNvPr id="17" name="Google Shape;17;p38"/>
          <p:cNvPicPr preferRelativeResize="0"/>
          <p:nvPr/>
        </p:nvPicPr>
        <p:blipFill rotWithShape="1">
          <a:blip r:embed="rId2">
            <a:alphaModFix/>
          </a:blip>
          <a:srcRect b="0" l="0" r="0" t="0"/>
          <a:stretch/>
        </p:blipFill>
        <p:spPr>
          <a:xfrm>
            <a:off x="-45117" y="-50755"/>
            <a:ext cx="12282232" cy="6553156"/>
          </a:xfrm>
          <a:prstGeom prst="rect">
            <a:avLst/>
          </a:prstGeom>
          <a:noFill/>
          <a:ln>
            <a:noFill/>
          </a:ln>
        </p:spPr>
      </p:pic>
      <p:sp>
        <p:nvSpPr>
          <p:cNvPr id="18" name="Google Shape;18;p38"/>
          <p:cNvSpPr txBox="1"/>
          <p:nvPr>
            <p:ph type="title"/>
          </p:nvPr>
        </p:nvSpPr>
        <p:spPr>
          <a:xfrm>
            <a:off x="831850" y="1396412"/>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005A9E"/>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8"/>
          <p:cNvSpPr txBox="1"/>
          <p:nvPr>
            <p:ph idx="1" type="body"/>
          </p:nvPr>
        </p:nvSpPr>
        <p:spPr>
          <a:xfrm>
            <a:off x="831849" y="4249149"/>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2400"/>
              <a:buNone/>
              <a:defRPr sz="2400">
                <a:solidFill>
                  <a:srgbClr val="7F7F7F"/>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0" name="Google Shape;2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9" name="Shape 79"/>
        <p:cNvGrpSpPr/>
        <p:nvPr/>
      </p:nvGrpSpPr>
      <p:grpSpPr>
        <a:xfrm>
          <a:off x="0" y="0"/>
          <a:ext cx="0" cy="0"/>
          <a:chOff x="0" y="0"/>
          <a:chExt cx="0" cy="0"/>
        </a:xfrm>
      </p:grpSpPr>
      <p:sp>
        <p:nvSpPr>
          <p:cNvPr id="80" name="Google Shape;80;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5A9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4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4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6" name="Shape 86"/>
        <p:cNvGrpSpPr/>
        <p:nvPr/>
      </p:nvGrpSpPr>
      <p:grpSpPr>
        <a:xfrm>
          <a:off x="0" y="0"/>
          <a:ext cx="0" cy="0"/>
          <a:chOff x="0" y="0"/>
          <a:chExt cx="0" cy="0"/>
        </a:xfrm>
      </p:grpSpPr>
      <p:sp>
        <p:nvSpPr>
          <p:cNvPr id="87" name="Google Shape;87;p4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5A9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4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9" name="Google Shape;89;p4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 name="Google Shape;90;p4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1" name="Google Shape;91;p4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5" name="Shape 95"/>
        <p:cNvGrpSpPr/>
        <p:nvPr/>
      </p:nvGrpSpPr>
      <p:grpSpPr>
        <a:xfrm>
          <a:off x="0" y="0"/>
          <a:ext cx="0" cy="0"/>
          <a:chOff x="0" y="0"/>
          <a:chExt cx="0" cy="0"/>
        </a:xfrm>
      </p:grpSpPr>
      <p:sp>
        <p:nvSpPr>
          <p:cNvPr id="96" name="Google Shape;96;p49"/>
          <p:cNvSpPr txBox="1"/>
          <p:nvPr>
            <p:ph type="title"/>
          </p:nvPr>
        </p:nvSpPr>
        <p:spPr>
          <a:xfrm>
            <a:off x="838200" y="681037"/>
            <a:ext cx="10515600" cy="889855"/>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05A9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Only" showMasterSp="0">
  <p:cSld name="4_Title Only">
    <p:spTree>
      <p:nvGrpSpPr>
        <p:cNvPr id="100" name="Shape 100"/>
        <p:cNvGrpSpPr/>
        <p:nvPr/>
      </p:nvGrpSpPr>
      <p:grpSpPr>
        <a:xfrm>
          <a:off x="0" y="0"/>
          <a:ext cx="0" cy="0"/>
          <a:chOff x="0" y="0"/>
          <a:chExt cx="0" cy="0"/>
        </a:xfrm>
      </p:grpSpPr>
      <p:pic>
        <p:nvPicPr>
          <p:cNvPr id="101" name="Google Shape;101;p50"/>
          <p:cNvPicPr preferRelativeResize="0"/>
          <p:nvPr/>
        </p:nvPicPr>
        <p:blipFill rotWithShape="1">
          <a:blip r:embed="rId2">
            <a:alphaModFix/>
          </a:blip>
          <a:srcRect b="0" l="0" r="0" t="0"/>
          <a:stretch/>
        </p:blipFill>
        <p:spPr>
          <a:xfrm>
            <a:off x="0" y="0"/>
            <a:ext cx="12192000" cy="1598278"/>
          </a:xfrm>
          <a:prstGeom prst="rect">
            <a:avLst/>
          </a:prstGeom>
          <a:noFill/>
          <a:ln>
            <a:noFill/>
          </a:ln>
        </p:spPr>
      </p:pic>
      <p:sp>
        <p:nvSpPr>
          <p:cNvPr id="102" name="Google Shape;102;p50"/>
          <p:cNvSpPr txBox="1"/>
          <p:nvPr>
            <p:ph type="title"/>
          </p:nvPr>
        </p:nvSpPr>
        <p:spPr>
          <a:xfrm>
            <a:off x="684734" y="313786"/>
            <a:ext cx="10817838" cy="76752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3500"/>
              <a:buFont typeface="Arial"/>
              <a:buNone/>
              <a:defRPr sz="3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06" name="Google Shape;106;p5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Only">
  <p:cSld name="6_Title Only">
    <p:spTree>
      <p:nvGrpSpPr>
        <p:cNvPr id="107" name="Shape 107"/>
        <p:cNvGrpSpPr/>
        <p:nvPr/>
      </p:nvGrpSpPr>
      <p:grpSpPr>
        <a:xfrm>
          <a:off x="0" y="0"/>
          <a:ext cx="0" cy="0"/>
          <a:chOff x="0" y="0"/>
          <a:chExt cx="0" cy="0"/>
        </a:xfrm>
      </p:grpSpPr>
      <p:pic>
        <p:nvPicPr>
          <p:cNvPr id="108" name="Google Shape;108;p51"/>
          <p:cNvPicPr preferRelativeResize="0"/>
          <p:nvPr/>
        </p:nvPicPr>
        <p:blipFill rotWithShape="1">
          <a:blip r:embed="rId2">
            <a:alphaModFix/>
          </a:blip>
          <a:srcRect b="0" l="0" r="0" t="0"/>
          <a:stretch/>
        </p:blipFill>
        <p:spPr>
          <a:xfrm>
            <a:off x="-32657" y="0"/>
            <a:ext cx="12257314" cy="1617141"/>
          </a:xfrm>
          <a:prstGeom prst="rect">
            <a:avLst/>
          </a:prstGeom>
          <a:noFill/>
          <a:ln>
            <a:noFill/>
          </a:ln>
        </p:spPr>
      </p:pic>
      <p:sp>
        <p:nvSpPr>
          <p:cNvPr id="109" name="Google Shape;109;p51"/>
          <p:cNvSpPr txBox="1"/>
          <p:nvPr>
            <p:ph type="title"/>
          </p:nvPr>
        </p:nvSpPr>
        <p:spPr>
          <a:xfrm>
            <a:off x="684733" y="136358"/>
            <a:ext cx="10970237" cy="1257014"/>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3500"/>
              <a:buFont typeface="Arial"/>
              <a:buNone/>
              <a:defRPr sz="3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13" name="Google Shape;113;p5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4" name="Shape 114"/>
        <p:cNvGrpSpPr/>
        <p:nvPr/>
      </p:nvGrpSpPr>
      <p:grpSpPr>
        <a:xfrm>
          <a:off x="0" y="0"/>
          <a:ext cx="0" cy="0"/>
          <a:chOff x="0" y="0"/>
          <a:chExt cx="0" cy="0"/>
        </a:xfrm>
      </p:grpSpPr>
      <p:sp>
        <p:nvSpPr>
          <p:cNvPr id="115" name="Google Shape;115;p5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005A9E"/>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5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17" name="Google Shape;117;p5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18" name="Google Shape;118;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PictureRight with Text">
  <p:cSld name="1PictureRight with Text">
    <p:spTree>
      <p:nvGrpSpPr>
        <p:cNvPr id="121" name="Shape 121"/>
        <p:cNvGrpSpPr/>
        <p:nvPr/>
      </p:nvGrpSpPr>
      <p:grpSpPr>
        <a:xfrm>
          <a:off x="0" y="0"/>
          <a:ext cx="0" cy="0"/>
          <a:chOff x="0" y="0"/>
          <a:chExt cx="0" cy="0"/>
        </a:xfrm>
      </p:grpSpPr>
      <p:sp>
        <p:nvSpPr>
          <p:cNvPr id="122" name="Google Shape;122;p53"/>
          <p:cNvSpPr/>
          <p:nvPr>
            <p:ph idx="2" type="pic"/>
          </p:nvPr>
        </p:nvSpPr>
        <p:spPr>
          <a:xfrm>
            <a:off x="6875874" y="130630"/>
            <a:ext cx="5178239" cy="6590846"/>
          </a:xfrm>
          <a:prstGeom prst="rect">
            <a:avLst/>
          </a:prstGeom>
          <a:noFill/>
          <a:ln cap="flat" cmpd="sng" w="50800">
            <a:solidFill>
              <a:schemeClr val="lt1"/>
            </a:solidFill>
            <a:prstDash val="solid"/>
            <a:round/>
            <a:headEnd len="sm" w="sm" type="none"/>
            <a:tailEnd len="sm" w="sm" type="none"/>
          </a:ln>
        </p:spPr>
      </p:sp>
      <p:sp>
        <p:nvSpPr>
          <p:cNvPr id="123" name="Google Shape;123;p53"/>
          <p:cNvSpPr txBox="1"/>
          <p:nvPr>
            <p:ph idx="12" type="sldNum"/>
          </p:nvPr>
        </p:nvSpPr>
        <p:spPr>
          <a:xfrm>
            <a:off x="3770811"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24" name="Google Shape;124;p53"/>
          <p:cNvSpPr txBox="1"/>
          <p:nvPr>
            <p:ph idx="1" type="body"/>
          </p:nvPr>
        </p:nvSpPr>
        <p:spPr>
          <a:xfrm>
            <a:off x="838200" y="2126166"/>
            <a:ext cx="5675811" cy="4050796"/>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53"/>
          <p:cNvSpPr txBox="1"/>
          <p:nvPr>
            <p:ph type="title"/>
          </p:nvPr>
        </p:nvSpPr>
        <p:spPr>
          <a:xfrm>
            <a:off x="838200" y="681037"/>
            <a:ext cx="5675811" cy="1325563"/>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05A9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53"/>
          <p:cNvSpPr/>
          <p:nvPr>
            <p:ph idx="3" type="pic"/>
          </p:nvPr>
        </p:nvSpPr>
        <p:spPr>
          <a:xfrm>
            <a:off x="6875874" y="133577"/>
            <a:ext cx="5178239" cy="6590846"/>
          </a:xfrm>
          <a:prstGeom prst="rect">
            <a:avLst/>
          </a:prstGeom>
          <a:solidFill>
            <a:srgbClr val="EDEDED"/>
          </a:solidFill>
          <a:ln cap="flat" cmpd="sng" w="50800">
            <a:solidFill>
              <a:schemeClr val="lt1"/>
            </a:solidFill>
            <a:prstDash val="solid"/>
            <a:round/>
            <a:headEnd len="sm" w="sm" type="none"/>
            <a:tailEnd len="sm" w="sm" type="none"/>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PictureLeft with Text">
  <p:cSld name="1PictureLeft with Text">
    <p:spTree>
      <p:nvGrpSpPr>
        <p:cNvPr id="128" name="Shape 128"/>
        <p:cNvGrpSpPr/>
        <p:nvPr/>
      </p:nvGrpSpPr>
      <p:grpSpPr>
        <a:xfrm>
          <a:off x="0" y="0"/>
          <a:ext cx="0" cy="0"/>
          <a:chOff x="0" y="0"/>
          <a:chExt cx="0" cy="0"/>
        </a:xfrm>
      </p:grpSpPr>
      <p:sp>
        <p:nvSpPr>
          <p:cNvPr id="129" name="Google Shape;129;p54"/>
          <p:cNvSpPr/>
          <p:nvPr>
            <p:ph idx="2" type="pic"/>
          </p:nvPr>
        </p:nvSpPr>
        <p:spPr>
          <a:xfrm>
            <a:off x="152400" y="152400"/>
            <a:ext cx="5137806" cy="6569075"/>
          </a:xfrm>
          <a:prstGeom prst="rect">
            <a:avLst/>
          </a:prstGeom>
          <a:solidFill>
            <a:srgbClr val="EDEDED"/>
          </a:solidFill>
          <a:ln cap="flat" cmpd="sng" w="50800">
            <a:solidFill>
              <a:schemeClr val="lt1"/>
            </a:solidFill>
            <a:prstDash val="solid"/>
            <a:round/>
            <a:headEnd len="sm" w="sm" type="none"/>
            <a:tailEnd len="sm" w="sm" type="none"/>
          </a:ln>
        </p:spPr>
      </p:sp>
      <p:sp>
        <p:nvSpPr>
          <p:cNvPr id="130" name="Google Shape;130;p54"/>
          <p:cNvSpPr txBox="1"/>
          <p:nvPr>
            <p:ph idx="1" type="body"/>
          </p:nvPr>
        </p:nvSpPr>
        <p:spPr>
          <a:xfrm>
            <a:off x="5677988" y="2126166"/>
            <a:ext cx="5675811" cy="4050796"/>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54"/>
          <p:cNvSpPr txBox="1"/>
          <p:nvPr>
            <p:ph idx="10" type="dt"/>
          </p:nvPr>
        </p:nvSpPr>
        <p:spPr>
          <a:xfrm>
            <a:off x="5677989"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33" name="Google Shape;133;p54"/>
          <p:cNvSpPr txBox="1"/>
          <p:nvPr>
            <p:ph type="title"/>
          </p:nvPr>
        </p:nvSpPr>
        <p:spPr>
          <a:xfrm>
            <a:off x="5677988" y="681037"/>
            <a:ext cx="5675811" cy="1325563"/>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05A9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54"/>
          <p:cNvSpPr/>
          <p:nvPr/>
        </p:nvSpPr>
        <p:spPr>
          <a:xfrm>
            <a:off x="8636000" y="6233886"/>
            <a:ext cx="2830286" cy="48758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PictureRight with Text">
  <p:cSld name="2PictureRight with Text">
    <p:spTree>
      <p:nvGrpSpPr>
        <p:cNvPr id="135" name="Shape 135"/>
        <p:cNvGrpSpPr/>
        <p:nvPr/>
      </p:nvGrpSpPr>
      <p:grpSpPr>
        <a:xfrm>
          <a:off x="0" y="0"/>
          <a:ext cx="0" cy="0"/>
          <a:chOff x="0" y="0"/>
          <a:chExt cx="0" cy="0"/>
        </a:xfrm>
      </p:grpSpPr>
      <p:sp>
        <p:nvSpPr>
          <p:cNvPr id="136" name="Google Shape;136;p55"/>
          <p:cNvSpPr/>
          <p:nvPr>
            <p:ph idx="2" type="pic"/>
          </p:nvPr>
        </p:nvSpPr>
        <p:spPr>
          <a:xfrm>
            <a:off x="6875876" y="130628"/>
            <a:ext cx="5185496" cy="3278503"/>
          </a:xfrm>
          <a:prstGeom prst="rect">
            <a:avLst/>
          </a:prstGeom>
          <a:solidFill>
            <a:srgbClr val="EDEDED"/>
          </a:solidFill>
          <a:ln cap="flat" cmpd="sng" w="50800">
            <a:solidFill>
              <a:schemeClr val="lt1"/>
            </a:solidFill>
            <a:prstDash val="solid"/>
            <a:round/>
            <a:headEnd len="sm" w="sm" type="none"/>
            <a:tailEnd len="sm" w="sm" type="none"/>
          </a:ln>
        </p:spPr>
      </p:sp>
      <p:sp>
        <p:nvSpPr>
          <p:cNvPr id="137" name="Google Shape;137;p55"/>
          <p:cNvSpPr/>
          <p:nvPr>
            <p:ph idx="3" type="pic"/>
          </p:nvPr>
        </p:nvSpPr>
        <p:spPr>
          <a:xfrm>
            <a:off x="6875874" y="3448870"/>
            <a:ext cx="5185497" cy="3258633"/>
          </a:xfrm>
          <a:prstGeom prst="rect">
            <a:avLst/>
          </a:prstGeom>
          <a:solidFill>
            <a:srgbClr val="EDEDED"/>
          </a:solidFill>
          <a:ln cap="flat" cmpd="sng" w="50800">
            <a:solidFill>
              <a:schemeClr val="lt1"/>
            </a:solidFill>
            <a:prstDash val="solid"/>
            <a:round/>
            <a:headEnd len="sm" w="sm" type="none"/>
            <a:tailEnd len="sm" w="sm" type="none"/>
          </a:ln>
        </p:spPr>
      </p:sp>
      <p:sp>
        <p:nvSpPr>
          <p:cNvPr id="138" name="Google Shape;138;p55"/>
          <p:cNvSpPr txBox="1"/>
          <p:nvPr>
            <p:ph idx="12" type="sldNum"/>
          </p:nvPr>
        </p:nvSpPr>
        <p:spPr>
          <a:xfrm>
            <a:off x="3770811"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39" name="Google Shape;139;p55"/>
          <p:cNvSpPr txBox="1"/>
          <p:nvPr>
            <p:ph idx="1" type="body"/>
          </p:nvPr>
        </p:nvSpPr>
        <p:spPr>
          <a:xfrm>
            <a:off x="838200" y="2126166"/>
            <a:ext cx="5675811" cy="4050796"/>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0" name="Google Shape;140;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55"/>
          <p:cNvSpPr txBox="1"/>
          <p:nvPr>
            <p:ph type="title"/>
          </p:nvPr>
        </p:nvSpPr>
        <p:spPr>
          <a:xfrm>
            <a:off x="838200" y="681037"/>
            <a:ext cx="5675811" cy="1325563"/>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05A9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PictureLeft with Text">
  <p:cSld name="2PictureLeft with Text">
    <p:spTree>
      <p:nvGrpSpPr>
        <p:cNvPr id="142" name="Shape 142"/>
        <p:cNvGrpSpPr/>
        <p:nvPr/>
      </p:nvGrpSpPr>
      <p:grpSpPr>
        <a:xfrm>
          <a:off x="0" y="0"/>
          <a:ext cx="0" cy="0"/>
          <a:chOff x="0" y="0"/>
          <a:chExt cx="0" cy="0"/>
        </a:xfrm>
      </p:grpSpPr>
      <p:sp>
        <p:nvSpPr>
          <p:cNvPr id="143" name="Google Shape;143;p56"/>
          <p:cNvSpPr/>
          <p:nvPr>
            <p:ph idx="2" type="pic"/>
          </p:nvPr>
        </p:nvSpPr>
        <p:spPr>
          <a:xfrm>
            <a:off x="152401" y="217714"/>
            <a:ext cx="5160666" cy="3211286"/>
          </a:xfrm>
          <a:prstGeom prst="rect">
            <a:avLst/>
          </a:prstGeom>
          <a:solidFill>
            <a:srgbClr val="EDEDED"/>
          </a:solidFill>
          <a:ln cap="flat" cmpd="sng" w="50800">
            <a:solidFill>
              <a:schemeClr val="lt1"/>
            </a:solidFill>
            <a:prstDash val="solid"/>
            <a:round/>
            <a:headEnd len="sm" w="sm" type="none"/>
            <a:tailEnd len="sm" w="sm" type="none"/>
          </a:ln>
        </p:spPr>
      </p:sp>
      <p:sp>
        <p:nvSpPr>
          <p:cNvPr id="144" name="Google Shape;144;p56"/>
          <p:cNvSpPr/>
          <p:nvPr>
            <p:ph idx="3" type="pic"/>
          </p:nvPr>
        </p:nvSpPr>
        <p:spPr>
          <a:xfrm>
            <a:off x="152400" y="3429000"/>
            <a:ext cx="5160666" cy="3292475"/>
          </a:xfrm>
          <a:prstGeom prst="rect">
            <a:avLst/>
          </a:prstGeom>
          <a:solidFill>
            <a:srgbClr val="EDEDED"/>
          </a:solidFill>
          <a:ln cap="flat" cmpd="sng" w="50800">
            <a:solidFill>
              <a:schemeClr val="lt1"/>
            </a:solidFill>
            <a:prstDash val="solid"/>
            <a:round/>
            <a:headEnd len="sm" w="sm" type="none"/>
            <a:tailEnd len="sm" w="sm" type="none"/>
          </a:ln>
        </p:spPr>
      </p:sp>
      <p:sp>
        <p:nvSpPr>
          <p:cNvPr id="145" name="Google Shape;145;p56"/>
          <p:cNvSpPr txBox="1"/>
          <p:nvPr>
            <p:ph idx="1" type="body"/>
          </p:nvPr>
        </p:nvSpPr>
        <p:spPr>
          <a:xfrm>
            <a:off x="5677988" y="2126166"/>
            <a:ext cx="5675811" cy="4050796"/>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 name="Google Shape;146;p56"/>
          <p:cNvSpPr txBox="1"/>
          <p:nvPr>
            <p:ph idx="10" type="dt"/>
          </p:nvPr>
        </p:nvSpPr>
        <p:spPr>
          <a:xfrm>
            <a:off x="5677989"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48" name="Google Shape;148;p56"/>
          <p:cNvSpPr txBox="1"/>
          <p:nvPr>
            <p:ph type="title"/>
          </p:nvPr>
        </p:nvSpPr>
        <p:spPr>
          <a:xfrm>
            <a:off x="5677988" y="681037"/>
            <a:ext cx="5675811" cy="1325563"/>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05A9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56"/>
          <p:cNvSpPr/>
          <p:nvPr/>
        </p:nvSpPr>
        <p:spPr>
          <a:xfrm>
            <a:off x="8636000" y="6233886"/>
            <a:ext cx="2830286" cy="48758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Only">
  <p:cSld name="5_Title Only">
    <p:spTree>
      <p:nvGrpSpPr>
        <p:cNvPr id="23" name="Shape 23"/>
        <p:cNvGrpSpPr/>
        <p:nvPr/>
      </p:nvGrpSpPr>
      <p:grpSpPr>
        <a:xfrm>
          <a:off x="0" y="0"/>
          <a:ext cx="0" cy="0"/>
          <a:chOff x="0" y="0"/>
          <a:chExt cx="0" cy="0"/>
        </a:xfrm>
      </p:grpSpPr>
      <p:pic>
        <p:nvPicPr>
          <p:cNvPr id="24" name="Google Shape;24;p39"/>
          <p:cNvPicPr preferRelativeResize="0"/>
          <p:nvPr/>
        </p:nvPicPr>
        <p:blipFill rotWithShape="1">
          <a:blip r:embed="rId2">
            <a:alphaModFix/>
          </a:blip>
          <a:srcRect b="0" l="0" r="0" t="0"/>
          <a:stretch/>
        </p:blipFill>
        <p:spPr>
          <a:xfrm>
            <a:off x="4" y="0"/>
            <a:ext cx="12191992" cy="1598278"/>
          </a:xfrm>
          <a:prstGeom prst="rect">
            <a:avLst/>
          </a:prstGeom>
          <a:noFill/>
          <a:ln>
            <a:noFill/>
          </a:ln>
        </p:spPr>
      </p:pic>
      <p:sp>
        <p:nvSpPr>
          <p:cNvPr id="25" name="Google Shape;25;p39"/>
          <p:cNvSpPr txBox="1"/>
          <p:nvPr>
            <p:ph type="title"/>
          </p:nvPr>
        </p:nvSpPr>
        <p:spPr>
          <a:xfrm>
            <a:off x="684734" y="136357"/>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4200"/>
              <a:buFont typeface="Arial"/>
              <a:buNone/>
              <a:defRPr sz="4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9" name="Google Shape;29;p3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PictureRight with Text">
  <p:cSld name="3PictureRight with Text">
    <p:spTree>
      <p:nvGrpSpPr>
        <p:cNvPr id="150" name="Shape 150"/>
        <p:cNvGrpSpPr/>
        <p:nvPr/>
      </p:nvGrpSpPr>
      <p:grpSpPr>
        <a:xfrm>
          <a:off x="0" y="0"/>
          <a:ext cx="0" cy="0"/>
          <a:chOff x="0" y="0"/>
          <a:chExt cx="0" cy="0"/>
        </a:xfrm>
      </p:grpSpPr>
      <p:sp>
        <p:nvSpPr>
          <p:cNvPr id="151" name="Google Shape;151;p57"/>
          <p:cNvSpPr/>
          <p:nvPr>
            <p:ph idx="2" type="pic"/>
          </p:nvPr>
        </p:nvSpPr>
        <p:spPr>
          <a:xfrm>
            <a:off x="9308203" y="190499"/>
            <a:ext cx="2731397" cy="3209803"/>
          </a:xfrm>
          <a:prstGeom prst="rect">
            <a:avLst/>
          </a:prstGeom>
          <a:solidFill>
            <a:srgbClr val="EDEDED"/>
          </a:solidFill>
          <a:ln cap="flat" cmpd="sng" w="50800">
            <a:solidFill>
              <a:schemeClr val="lt1"/>
            </a:solidFill>
            <a:prstDash val="solid"/>
            <a:round/>
            <a:headEnd len="sm" w="sm" type="none"/>
            <a:tailEnd len="sm" w="sm" type="none"/>
          </a:ln>
        </p:spPr>
      </p:sp>
      <p:sp>
        <p:nvSpPr>
          <p:cNvPr id="152" name="Google Shape;152;p57"/>
          <p:cNvSpPr/>
          <p:nvPr>
            <p:ph idx="3" type="pic"/>
          </p:nvPr>
        </p:nvSpPr>
        <p:spPr>
          <a:xfrm>
            <a:off x="6918729" y="190500"/>
            <a:ext cx="2389474" cy="3215772"/>
          </a:xfrm>
          <a:prstGeom prst="rect">
            <a:avLst/>
          </a:prstGeom>
          <a:solidFill>
            <a:srgbClr val="EDEDED"/>
          </a:solidFill>
          <a:ln cap="flat" cmpd="sng" w="50800">
            <a:solidFill>
              <a:schemeClr val="lt1"/>
            </a:solidFill>
            <a:prstDash val="solid"/>
            <a:round/>
            <a:headEnd len="sm" w="sm" type="none"/>
            <a:tailEnd len="sm" w="sm" type="none"/>
          </a:ln>
        </p:spPr>
      </p:sp>
      <p:sp>
        <p:nvSpPr>
          <p:cNvPr id="153" name="Google Shape;153;p57"/>
          <p:cNvSpPr/>
          <p:nvPr>
            <p:ph idx="4" type="pic"/>
          </p:nvPr>
        </p:nvSpPr>
        <p:spPr>
          <a:xfrm>
            <a:off x="6918729" y="3419596"/>
            <a:ext cx="5120871" cy="3209804"/>
          </a:xfrm>
          <a:prstGeom prst="rect">
            <a:avLst/>
          </a:prstGeom>
          <a:solidFill>
            <a:srgbClr val="EDEDED"/>
          </a:solidFill>
          <a:ln cap="flat" cmpd="sng" w="50800">
            <a:solidFill>
              <a:schemeClr val="lt1"/>
            </a:solidFill>
            <a:prstDash val="solid"/>
            <a:round/>
            <a:headEnd len="sm" w="sm" type="none"/>
            <a:tailEnd len="sm" w="sm" type="none"/>
          </a:ln>
        </p:spPr>
      </p:sp>
      <p:sp>
        <p:nvSpPr>
          <p:cNvPr id="154" name="Google Shape;154;p57"/>
          <p:cNvSpPr txBox="1"/>
          <p:nvPr>
            <p:ph idx="12" type="sldNum"/>
          </p:nvPr>
        </p:nvSpPr>
        <p:spPr>
          <a:xfrm>
            <a:off x="3770811"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55" name="Google Shape;155;p57"/>
          <p:cNvSpPr txBox="1"/>
          <p:nvPr>
            <p:ph idx="1" type="body"/>
          </p:nvPr>
        </p:nvSpPr>
        <p:spPr>
          <a:xfrm>
            <a:off x="838200" y="2126166"/>
            <a:ext cx="5675811" cy="4050796"/>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57"/>
          <p:cNvSpPr txBox="1"/>
          <p:nvPr>
            <p:ph type="title"/>
          </p:nvPr>
        </p:nvSpPr>
        <p:spPr>
          <a:xfrm>
            <a:off x="838200" y="681037"/>
            <a:ext cx="5675811" cy="1325563"/>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05A9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PictureRight with Text 2">
  <p:cSld name="3PictureRight with Text 2">
    <p:spTree>
      <p:nvGrpSpPr>
        <p:cNvPr id="158" name="Shape 158"/>
        <p:cNvGrpSpPr/>
        <p:nvPr/>
      </p:nvGrpSpPr>
      <p:grpSpPr>
        <a:xfrm>
          <a:off x="0" y="0"/>
          <a:ext cx="0" cy="0"/>
          <a:chOff x="0" y="0"/>
          <a:chExt cx="0" cy="0"/>
        </a:xfrm>
      </p:grpSpPr>
      <p:sp>
        <p:nvSpPr>
          <p:cNvPr id="159" name="Google Shape;159;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58"/>
          <p:cNvSpPr txBox="1"/>
          <p:nvPr>
            <p:ph idx="12" type="sldNum"/>
          </p:nvPr>
        </p:nvSpPr>
        <p:spPr>
          <a:xfrm>
            <a:off x="3770811"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61" name="Google Shape;161;p58"/>
          <p:cNvSpPr/>
          <p:nvPr>
            <p:ph idx="2" type="pic"/>
          </p:nvPr>
        </p:nvSpPr>
        <p:spPr>
          <a:xfrm>
            <a:off x="6865986" y="3562350"/>
            <a:ext cx="2849513" cy="3159123"/>
          </a:xfrm>
          <a:prstGeom prst="rect">
            <a:avLst/>
          </a:prstGeom>
          <a:solidFill>
            <a:srgbClr val="EDEDED"/>
          </a:solidFill>
          <a:ln cap="flat" cmpd="sng" w="50800">
            <a:solidFill>
              <a:schemeClr val="lt1"/>
            </a:solidFill>
            <a:prstDash val="solid"/>
            <a:round/>
            <a:headEnd len="sm" w="sm" type="none"/>
            <a:tailEnd len="sm" w="sm" type="none"/>
          </a:ln>
        </p:spPr>
      </p:sp>
      <p:sp>
        <p:nvSpPr>
          <p:cNvPr id="162" name="Google Shape;162;p58"/>
          <p:cNvSpPr/>
          <p:nvPr>
            <p:ph idx="3" type="pic"/>
          </p:nvPr>
        </p:nvSpPr>
        <p:spPr>
          <a:xfrm>
            <a:off x="9715500" y="3562351"/>
            <a:ext cx="2333626" cy="3159124"/>
          </a:xfrm>
          <a:prstGeom prst="rect">
            <a:avLst/>
          </a:prstGeom>
          <a:solidFill>
            <a:srgbClr val="EDEDED"/>
          </a:solidFill>
          <a:ln cap="flat" cmpd="sng" w="50800">
            <a:solidFill>
              <a:schemeClr val="lt1"/>
            </a:solidFill>
            <a:prstDash val="solid"/>
            <a:round/>
            <a:headEnd len="sm" w="sm" type="none"/>
            <a:tailEnd len="sm" w="sm" type="none"/>
          </a:ln>
        </p:spPr>
      </p:sp>
      <p:sp>
        <p:nvSpPr>
          <p:cNvPr id="163" name="Google Shape;163;p58"/>
          <p:cNvSpPr/>
          <p:nvPr>
            <p:ph idx="4" type="pic"/>
          </p:nvPr>
        </p:nvSpPr>
        <p:spPr>
          <a:xfrm>
            <a:off x="6848924" y="150581"/>
            <a:ext cx="5200201" cy="3411769"/>
          </a:xfrm>
          <a:prstGeom prst="rect">
            <a:avLst/>
          </a:prstGeom>
          <a:solidFill>
            <a:srgbClr val="EDEDED"/>
          </a:solidFill>
          <a:ln cap="flat" cmpd="sng" w="50800">
            <a:solidFill>
              <a:schemeClr val="lt1"/>
            </a:solidFill>
            <a:prstDash val="solid"/>
            <a:round/>
            <a:headEnd len="sm" w="sm" type="none"/>
            <a:tailEnd len="sm" w="sm" type="none"/>
          </a:ln>
        </p:spPr>
      </p:sp>
      <p:sp>
        <p:nvSpPr>
          <p:cNvPr id="164" name="Google Shape;164;p58"/>
          <p:cNvSpPr txBox="1"/>
          <p:nvPr>
            <p:ph idx="1" type="body"/>
          </p:nvPr>
        </p:nvSpPr>
        <p:spPr>
          <a:xfrm>
            <a:off x="838200" y="2126166"/>
            <a:ext cx="5675811" cy="4050796"/>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5" name="Google Shape;165;p58"/>
          <p:cNvSpPr txBox="1"/>
          <p:nvPr>
            <p:ph type="title"/>
          </p:nvPr>
        </p:nvSpPr>
        <p:spPr>
          <a:xfrm>
            <a:off x="838200" y="681037"/>
            <a:ext cx="5675811" cy="1325563"/>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05A9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PictureLeft with Text">
  <p:cSld name="3PictureLeft with Text">
    <p:spTree>
      <p:nvGrpSpPr>
        <p:cNvPr id="166" name="Shape 166"/>
        <p:cNvGrpSpPr/>
        <p:nvPr/>
      </p:nvGrpSpPr>
      <p:grpSpPr>
        <a:xfrm>
          <a:off x="0" y="0"/>
          <a:ext cx="0" cy="0"/>
          <a:chOff x="0" y="0"/>
          <a:chExt cx="0" cy="0"/>
        </a:xfrm>
      </p:grpSpPr>
      <p:sp>
        <p:nvSpPr>
          <p:cNvPr id="167" name="Google Shape;167;p59"/>
          <p:cNvSpPr txBox="1"/>
          <p:nvPr>
            <p:ph idx="1" type="body"/>
          </p:nvPr>
        </p:nvSpPr>
        <p:spPr>
          <a:xfrm>
            <a:off x="5677988" y="2126166"/>
            <a:ext cx="5675811" cy="4050796"/>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8" name="Google Shape;168;p59"/>
          <p:cNvSpPr txBox="1"/>
          <p:nvPr>
            <p:ph idx="10" type="dt"/>
          </p:nvPr>
        </p:nvSpPr>
        <p:spPr>
          <a:xfrm>
            <a:off x="5677989"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70" name="Google Shape;170;p59"/>
          <p:cNvSpPr/>
          <p:nvPr>
            <p:ph idx="2" type="pic"/>
          </p:nvPr>
        </p:nvSpPr>
        <p:spPr>
          <a:xfrm>
            <a:off x="237393" y="237391"/>
            <a:ext cx="2461846" cy="2779543"/>
          </a:xfrm>
          <a:prstGeom prst="rect">
            <a:avLst/>
          </a:prstGeom>
          <a:solidFill>
            <a:srgbClr val="F2F2F2"/>
          </a:solidFill>
          <a:ln cap="flat" cmpd="sng" w="50800">
            <a:solidFill>
              <a:schemeClr val="lt1"/>
            </a:solidFill>
            <a:prstDash val="solid"/>
            <a:round/>
            <a:headEnd len="sm" w="sm" type="none"/>
            <a:tailEnd len="sm" w="sm" type="none"/>
          </a:ln>
        </p:spPr>
      </p:sp>
      <p:sp>
        <p:nvSpPr>
          <p:cNvPr id="171" name="Google Shape;171;p59"/>
          <p:cNvSpPr/>
          <p:nvPr>
            <p:ph idx="3" type="pic"/>
          </p:nvPr>
        </p:nvSpPr>
        <p:spPr>
          <a:xfrm>
            <a:off x="2927838" y="237391"/>
            <a:ext cx="2385061" cy="2779544"/>
          </a:xfrm>
          <a:prstGeom prst="rect">
            <a:avLst/>
          </a:prstGeom>
          <a:solidFill>
            <a:srgbClr val="F2F2F2"/>
          </a:solidFill>
          <a:ln cap="flat" cmpd="sng" w="50800">
            <a:solidFill>
              <a:schemeClr val="lt1"/>
            </a:solidFill>
            <a:prstDash val="solid"/>
            <a:round/>
            <a:headEnd len="sm" w="sm" type="none"/>
            <a:tailEnd len="sm" w="sm" type="none"/>
          </a:ln>
        </p:spPr>
      </p:sp>
      <p:sp>
        <p:nvSpPr>
          <p:cNvPr id="172" name="Google Shape;172;p59"/>
          <p:cNvSpPr/>
          <p:nvPr>
            <p:ph idx="4" type="pic"/>
          </p:nvPr>
        </p:nvSpPr>
        <p:spPr>
          <a:xfrm>
            <a:off x="237392" y="3235568"/>
            <a:ext cx="5075508" cy="3385041"/>
          </a:xfrm>
          <a:prstGeom prst="rect">
            <a:avLst/>
          </a:prstGeom>
          <a:solidFill>
            <a:srgbClr val="F2F2F2"/>
          </a:solidFill>
          <a:ln cap="flat" cmpd="sng" w="50800">
            <a:solidFill>
              <a:schemeClr val="lt1"/>
            </a:solidFill>
            <a:prstDash val="solid"/>
            <a:round/>
            <a:headEnd len="sm" w="sm" type="none"/>
            <a:tailEnd len="sm" w="sm" type="none"/>
          </a:ln>
        </p:spPr>
      </p:sp>
      <p:sp>
        <p:nvSpPr>
          <p:cNvPr id="173" name="Google Shape;173;p59"/>
          <p:cNvSpPr txBox="1"/>
          <p:nvPr>
            <p:ph type="title"/>
          </p:nvPr>
        </p:nvSpPr>
        <p:spPr>
          <a:xfrm>
            <a:off x="5677988" y="681037"/>
            <a:ext cx="5675811" cy="1325563"/>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05A9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4" name="Google Shape;174;p59"/>
          <p:cNvSpPr/>
          <p:nvPr/>
        </p:nvSpPr>
        <p:spPr>
          <a:xfrm>
            <a:off x="8636000" y="6233886"/>
            <a:ext cx="2830286" cy="48758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PictureLeft with Text 2">
  <p:cSld name="3PictureLeft with Text 2">
    <p:spTree>
      <p:nvGrpSpPr>
        <p:cNvPr id="175" name="Shape 175"/>
        <p:cNvGrpSpPr/>
        <p:nvPr/>
      </p:nvGrpSpPr>
      <p:grpSpPr>
        <a:xfrm>
          <a:off x="0" y="0"/>
          <a:ext cx="0" cy="0"/>
          <a:chOff x="0" y="0"/>
          <a:chExt cx="0" cy="0"/>
        </a:xfrm>
      </p:grpSpPr>
      <p:sp>
        <p:nvSpPr>
          <p:cNvPr id="176" name="Google Shape;176;p60"/>
          <p:cNvSpPr txBox="1"/>
          <p:nvPr>
            <p:ph idx="10" type="dt"/>
          </p:nvPr>
        </p:nvSpPr>
        <p:spPr>
          <a:xfrm>
            <a:off x="5677989"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78" name="Google Shape;178;p60"/>
          <p:cNvSpPr/>
          <p:nvPr>
            <p:ph idx="2" type="pic"/>
          </p:nvPr>
        </p:nvSpPr>
        <p:spPr>
          <a:xfrm>
            <a:off x="180974" y="3807935"/>
            <a:ext cx="2753145" cy="2821465"/>
          </a:xfrm>
          <a:prstGeom prst="rect">
            <a:avLst/>
          </a:prstGeom>
          <a:solidFill>
            <a:srgbClr val="EDEDED"/>
          </a:solidFill>
          <a:ln cap="flat" cmpd="sng" w="50800">
            <a:solidFill>
              <a:schemeClr val="lt1"/>
            </a:solidFill>
            <a:prstDash val="solid"/>
            <a:round/>
            <a:headEnd len="sm" w="sm" type="none"/>
            <a:tailEnd len="sm" w="sm" type="none"/>
          </a:ln>
        </p:spPr>
      </p:sp>
      <p:sp>
        <p:nvSpPr>
          <p:cNvPr id="179" name="Google Shape;179;p60"/>
          <p:cNvSpPr/>
          <p:nvPr>
            <p:ph idx="3" type="pic"/>
          </p:nvPr>
        </p:nvSpPr>
        <p:spPr>
          <a:xfrm>
            <a:off x="2935430" y="3814573"/>
            <a:ext cx="2377469" cy="2814828"/>
          </a:xfrm>
          <a:prstGeom prst="rect">
            <a:avLst/>
          </a:prstGeom>
          <a:solidFill>
            <a:srgbClr val="EDEDED"/>
          </a:solidFill>
          <a:ln cap="flat" cmpd="sng" w="50800">
            <a:solidFill>
              <a:schemeClr val="lt1"/>
            </a:solidFill>
            <a:prstDash val="solid"/>
            <a:round/>
            <a:headEnd len="sm" w="sm" type="none"/>
            <a:tailEnd len="sm" w="sm" type="none"/>
          </a:ln>
        </p:spPr>
      </p:sp>
      <p:sp>
        <p:nvSpPr>
          <p:cNvPr id="180" name="Google Shape;180;p60"/>
          <p:cNvSpPr/>
          <p:nvPr>
            <p:ph idx="4" type="pic"/>
          </p:nvPr>
        </p:nvSpPr>
        <p:spPr>
          <a:xfrm>
            <a:off x="180974" y="228600"/>
            <a:ext cx="5131925" cy="3574795"/>
          </a:xfrm>
          <a:prstGeom prst="rect">
            <a:avLst/>
          </a:prstGeom>
          <a:solidFill>
            <a:srgbClr val="EDEDED"/>
          </a:solidFill>
          <a:ln cap="flat" cmpd="sng" w="50800">
            <a:solidFill>
              <a:schemeClr val="lt1"/>
            </a:solidFill>
            <a:prstDash val="solid"/>
            <a:round/>
            <a:headEnd len="sm" w="sm" type="none"/>
            <a:tailEnd len="sm" w="sm" type="none"/>
          </a:ln>
        </p:spPr>
      </p:sp>
      <p:sp>
        <p:nvSpPr>
          <p:cNvPr id="181" name="Google Shape;181;p60"/>
          <p:cNvSpPr txBox="1"/>
          <p:nvPr>
            <p:ph idx="1" type="body"/>
          </p:nvPr>
        </p:nvSpPr>
        <p:spPr>
          <a:xfrm>
            <a:off x="5677988" y="2126166"/>
            <a:ext cx="5675811" cy="4050796"/>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2" name="Google Shape;182;p60"/>
          <p:cNvSpPr txBox="1"/>
          <p:nvPr>
            <p:ph type="title"/>
          </p:nvPr>
        </p:nvSpPr>
        <p:spPr>
          <a:xfrm>
            <a:off x="5677988" y="681037"/>
            <a:ext cx="5675811" cy="1325563"/>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05A9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3" name="Google Shape;183;p60"/>
          <p:cNvSpPr/>
          <p:nvPr/>
        </p:nvSpPr>
        <p:spPr>
          <a:xfrm>
            <a:off x="8636000" y="6233886"/>
            <a:ext cx="2830286" cy="48758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PictureRight with Text">
  <p:cSld name="4PictureRight with Text">
    <p:spTree>
      <p:nvGrpSpPr>
        <p:cNvPr id="184" name="Shape 184"/>
        <p:cNvGrpSpPr/>
        <p:nvPr/>
      </p:nvGrpSpPr>
      <p:grpSpPr>
        <a:xfrm>
          <a:off x="0" y="0"/>
          <a:ext cx="0" cy="0"/>
          <a:chOff x="0" y="0"/>
          <a:chExt cx="0" cy="0"/>
        </a:xfrm>
      </p:grpSpPr>
      <p:sp>
        <p:nvSpPr>
          <p:cNvPr id="185" name="Google Shape;185;p61"/>
          <p:cNvSpPr/>
          <p:nvPr>
            <p:ph idx="2" type="pic"/>
          </p:nvPr>
        </p:nvSpPr>
        <p:spPr>
          <a:xfrm>
            <a:off x="9481103" y="3285682"/>
            <a:ext cx="2520397" cy="3353246"/>
          </a:xfrm>
          <a:prstGeom prst="rect">
            <a:avLst/>
          </a:prstGeom>
          <a:solidFill>
            <a:srgbClr val="EDEDED"/>
          </a:solidFill>
          <a:ln cap="flat" cmpd="sng" w="50800">
            <a:solidFill>
              <a:schemeClr val="lt1"/>
            </a:solidFill>
            <a:prstDash val="solid"/>
            <a:round/>
            <a:headEnd len="sm" w="sm" type="none"/>
            <a:tailEnd len="sm" w="sm" type="none"/>
          </a:ln>
        </p:spPr>
      </p:sp>
      <p:sp>
        <p:nvSpPr>
          <p:cNvPr id="186" name="Google Shape;186;p61"/>
          <p:cNvSpPr/>
          <p:nvPr>
            <p:ph idx="3" type="pic"/>
          </p:nvPr>
        </p:nvSpPr>
        <p:spPr>
          <a:xfrm>
            <a:off x="6875876" y="3285682"/>
            <a:ext cx="2592690" cy="3353244"/>
          </a:xfrm>
          <a:prstGeom prst="rect">
            <a:avLst/>
          </a:prstGeom>
          <a:solidFill>
            <a:srgbClr val="EDEDED"/>
          </a:solidFill>
          <a:ln cap="flat" cmpd="sng" w="50800">
            <a:solidFill>
              <a:schemeClr val="lt1"/>
            </a:solidFill>
            <a:prstDash val="solid"/>
            <a:round/>
            <a:headEnd len="sm" w="sm" type="none"/>
            <a:tailEnd len="sm" w="sm" type="none"/>
          </a:ln>
        </p:spPr>
      </p:sp>
      <p:sp>
        <p:nvSpPr>
          <p:cNvPr id="187" name="Google Shape;187;p61"/>
          <p:cNvSpPr/>
          <p:nvPr>
            <p:ph idx="4" type="pic"/>
          </p:nvPr>
        </p:nvSpPr>
        <p:spPr>
          <a:xfrm>
            <a:off x="6874564" y="219075"/>
            <a:ext cx="2592690" cy="3066606"/>
          </a:xfrm>
          <a:prstGeom prst="rect">
            <a:avLst/>
          </a:prstGeom>
          <a:solidFill>
            <a:srgbClr val="EDEDED"/>
          </a:solidFill>
          <a:ln cap="flat" cmpd="sng" w="50800">
            <a:solidFill>
              <a:schemeClr val="lt1"/>
            </a:solidFill>
            <a:prstDash val="solid"/>
            <a:round/>
            <a:headEnd len="sm" w="sm" type="none"/>
            <a:tailEnd len="sm" w="sm" type="none"/>
          </a:ln>
        </p:spPr>
      </p:sp>
      <p:sp>
        <p:nvSpPr>
          <p:cNvPr id="188" name="Google Shape;188;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9" name="Google Shape;189;p61"/>
          <p:cNvSpPr txBox="1"/>
          <p:nvPr>
            <p:ph idx="12" type="sldNum"/>
          </p:nvPr>
        </p:nvSpPr>
        <p:spPr>
          <a:xfrm>
            <a:off x="3770811"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90" name="Google Shape;190;p61"/>
          <p:cNvSpPr/>
          <p:nvPr>
            <p:ph idx="5" type="pic"/>
          </p:nvPr>
        </p:nvSpPr>
        <p:spPr>
          <a:xfrm>
            <a:off x="9480603" y="219073"/>
            <a:ext cx="2520897" cy="3066607"/>
          </a:xfrm>
          <a:prstGeom prst="rect">
            <a:avLst/>
          </a:prstGeom>
          <a:solidFill>
            <a:srgbClr val="EDEDED"/>
          </a:solidFill>
          <a:ln cap="flat" cmpd="sng" w="50800">
            <a:solidFill>
              <a:schemeClr val="lt1"/>
            </a:solidFill>
            <a:prstDash val="solid"/>
            <a:round/>
            <a:headEnd len="sm" w="sm" type="none"/>
            <a:tailEnd len="sm" w="sm" type="none"/>
          </a:ln>
        </p:spPr>
      </p:sp>
      <p:sp>
        <p:nvSpPr>
          <p:cNvPr id="191" name="Google Shape;191;p61"/>
          <p:cNvSpPr txBox="1"/>
          <p:nvPr>
            <p:ph idx="1" type="body"/>
          </p:nvPr>
        </p:nvSpPr>
        <p:spPr>
          <a:xfrm>
            <a:off x="838200" y="2126166"/>
            <a:ext cx="5675811" cy="4050796"/>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2" name="Google Shape;192;p61"/>
          <p:cNvSpPr txBox="1"/>
          <p:nvPr>
            <p:ph type="title"/>
          </p:nvPr>
        </p:nvSpPr>
        <p:spPr>
          <a:xfrm>
            <a:off x="838200" y="681037"/>
            <a:ext cx="5675811" cy="1325563"/>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05A9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0" name="Shape 30"/>
        <p:cNvGrpSpPr/>
        <p:nvPr/>
      </p:nvGrpSpPr>
      <p:grpSpPr>
        <a:xfrm>
          <a:off x="0" y="0"/>
          <a:ext cx="0" cy="0"/>
          <a:chOff x="0" y="0"/>
          <a:chExt cx="0" cy="0"/>
        </a:xfrm>
      </p:grpSpPr>
      <p:sp>
        <p:nvSpPr>
          <p:cNvPr id="31" name="Google Shape;31;p40"/>
          <p:cNvSpPr txBox="1"/>
          <p:nvPr>
            <p:ph type="title"/>
          </p:nvPr>
        </p:nvSpPr>
        <p:spPr>
          <a:xfrm>
            <a:off x="415600" y="593367"/>
            <a:ext cx="11360700" cy="7635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37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0"/>
          <p:cNvSpPr txBox="1"/>
          <p:nvPr>
            <p:ph idx="1" type="body"/>
          </p:nvPr>
        </p:nvSpPr>
        <p:spPr>
          <a:xfrm>
            <a:off x="415600" y="1536633"/>
            <a:ext cx="11360700" cy="45552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SzPts val="2800"/>
              <a:buChar char="•"/>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33" name="Google Shape;33;p40"/>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Only">
  <p:cSld name="7_Title Only">
    <p:spTree>
      <p:nvGrpSpPr>
        <p:cNvPr id="34" name="Shape 34"/>
        <p:cNvGrpSpPr/>
        <p:nvPr/>
      </p:nvGrpSpPr>
      <p:grpSpPr>
        <a:xfrm>
          <a:off x="0" y="0"/>
          <a:ext cx="0" cy="0"/>
          <a:chOff x="0" y="0"/>
          <a:chExt cx="0" cy="0"/>
        </a:xfrm>
      </p:grpSpPr>
      <p:pic>
        <p:nvPicPr>
          <p:cNvPr id="35" name="Google Shape;35;p41"/>
          <p:cNvPicPr preferRelativeResize="0"/>
          <p:nvPr/>
        </p:nvPicPr>
        <p:blipFill rotWithShape="1">
          <a:blip r:embed="rId2">
            <a:alphaModFix/>
          </a:blip>
          <a:srcRect b="0" l="0" r="0" t="0"/>
          <a:stretch/>
        </p:blipFill>
        <p:spPr>
          <a:xfrm>
            <a:off x="-32655" y="0"/>
            <a:ext cx="12257311" cy="1617141"/>
          </a:xfrm>
          <a:prstGeom prst="rect">
            <a:avLst/>
          </a:prstGeom>
          <a:noFill/>
          <a:ln>
            <a:noFill/>
          </a:ln>
        </p:spPr>
      </p:pic>
      <p:sp>
        <p:nvSpPr>
          <p:cNvPr id="36" name="Google Shape;36;p41"/>
          <p:cNvSpPr txBox="1"/>
          <p:nvPr>
            <p:ph type="title"/>
          </p:nvPr>
        </p:nvSpPr>
        <p:spPr>
          <a:xfrm>
            <a:off x="684734" y="136357"/>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4200"/>
              <a:buFont typeface="Arial"/>
              <a:buNone/>
              <a:defRPr sz="4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40" name="Google Shape;40;p4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1" name="Shape 41"/>
        <p:cNvGrpSpPr/>
        <p:nvPr/>
      </p:nvGrpSpPr>
      <p:grpSpPr>
        <a:xfrm>
          <a:off x="0" y="0"/>
          <a:ext cx="0" cy="0"/>
          <a:chOff x="0" y="0"/>
          <a:chExt cx="0" cy="0"/>
        </a:xfrm>
      </p:grpSpPr>
      <p:sp>
        <p:nvSpPr>
          <p:cNvPr id="42" name="Google Shape;42;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45" name="Google Shape;45;p42"/>
          <p:cNvSpPr/>
          <p:nvPr/>
        </p:nvSpPr>
        <p:spPr>
          <a:xfrm>
            <a:off x="8472587" y="6230394"/>
            <a:ext cx="3114076" cy="6276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 name="Google Shape;46;p42"/>
          <p:cNvSpPr txBox="1"/>
          <p:nvPr/>
        </p:nvSpPr>
        <p:spPr>
          <a:xfrm>
            <a:off x="8763000" y="65087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7" name="Shape 47"/>
        <p:cNvGrpSpPr/>
        <p:nvPr/>
      </p:nvGrpSpPr>
      <p:grpSpPr>
        <a:xfrm>
          <a:off x="0" y="0"/>
          <a:ext cx="0" cy="0"/>
          <a:chOff x="0" y="0"/>
          <a:chExt cx="0" cy="0"/>
        </a:xfrm>
      </p:grpSpPr>
      <p:sp>
        <p:nvSpPr>
          <p:cNvPr id="48" name="Google Shape;48;p43"/>
          <p:cNvSpPr txBox="1"/>
          <p:nvPr>
            <p:ph type="title"/>
          </p:nvPr>
        </p:nvSpPr>
        <p:spPr>
          <a:xfrm>
            <a:off x="838200" y="735495"/>
            <a:ext cx="10515600" cy="1090129"/>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05A9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93700" lvl="0" marL="457200" algn="l">
              <a:lnSpc>
                <a:spcPct val="90000"/>
              </a:lnSpc>
              <a:spcBef>
                <a:spcPts val="1000"/>
              </a:spcBef>
              <a:spcAft>
                <a:spcPts val="0"/>
              </a:spcAft>
              <a:buClr>
                <a:schemeClr val="dk1"/>
              </a:buClr>
              <a:buSzPts val="2600"/>
              <a:buChar char="•"/>
              <a:defRPr sz="2600"/>
            </a:lvl1pPr>
            <a:lvl2pPr indent="-368300" lvl="1" marL="914400" algn="l">
              <a:lnSpc>
                <a:spcPct val="90000"/>
              </a:lnSpc>
              <a:spcBef>
                <a:spcPts val="500"/>
              </a:spcBef>
              <a:spcAft>
                <a:spcPts val="0"/>
              </a:spcAft>
              <a:buClr>
                <a:schemeClr val="dk1"/>
              </a:buClr>
              <a:buSzPts val="2200"/>
              <a:buChar char="•"/>
              <a:defRPr sz="2200"/>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53" name="Shape 53"/>
        <p:cNvGrpSpPr/>
        <p:nvPr/>
      </p:nvGrpSpPr>
      <p:grpSpPr>
        <a:xfrm>
          <a:off x="0" y="0"/>
          <a:ext cx="0" cy="0"/>
          <a:chOff x="0" y="0"/>
          <a:chExt cx="0" cy="0"/>
        </a:xfrm>
      </p:grpSpPr>
      <p:pic>
        <p:nvPicPr>
          <p:cNvPr id="54" name="Google Shape;54;p44"/>
          <p:cNvPicPr preferRelativeResize="0"/>
          <p:nvPr/>
        </p:nvPicPr>
        <p:blipFill rotWithShape="1">
          <a:blip r:embed="rId2">
            <a:alphaModFix/>
          </a:blip>
          <a:srcRect b="0" l="0" r="0" t="0"/>
          <a:stretch/>
        </p:blipFill>
        <p:spPr>
          <a:xfrm>
            <a:off x="0" y="0"/>
            <a:ext cx="12192000" cy="7097485"/>
          </a:xfrm>
          <a:prstGeom prst="rect">
            <a:avLst/>
          </a:prstGeom>
          <a:noFill/>
          <a:ln>
            <a:noFill/>
          </a:ln>
        </p:spPr>
      </p:pic>
      <p:sp>
        <p:nvSpPr>
          <p:cNvPr id="55" name="Google Shape;55;p44"/>
          <p:cNvSpPr txBox="1"/>
          <p:nvPr>
            <p:ph type="title"/>
          </p:nvPr>
        </p:nvSpPr>
        <p:spPr>
          <a:xfrm>
            <a:off x="838200" y="1057321"/>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4"/>
          <p:cNvSpPr txBox="1"/>
          <p:nvPr>
            <p:ph idx="1" type="body"/>
          </p:nvPr>
        </p:nvSpPr>
        <p:spPr>
          <a:xfrm>
            <a:off x="838200" y="4361380"/>
            <a:ext cx="3414109" cy="6604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lt1"/>
              </a:buClr>
              <a:buSzPts val="1800"/>
              <a:buNone/>
              <a:defRPr sz="18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44"/>
          <p:cNvSpPr/>
          <p:nvPr/>
        </p:nvSpPr>
        <p:spPr>
          <a:xfrm>
            <a:off x="8562110" y="6174350"/>
            <a:ext cx="3629890" cy="6836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8" name="Google Shape;58;p44"/>
          <p:cNvSpPr txBox="1"/>
          <p:nvPr>
            <p:ph idx="2" type="body"/>
          </p:nvPr>
        </p:nvSpPr>
        <p:spPr>
          <a:xfrm>
            <a:off x="838200" y="5057207"/>
            <a:ext cx="2859088" cy="5318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800"/>
              <a:buNone/>
              <a:defRPr sz="1800">
                <a:solidFill>
                  <a:schemeClr val="lt1"/>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44"/>
          <p:cNvSpPr txBox="1"/>
          <p:nvPr>
            <p:ph idx="3" type="body"/>
          </p:nvPr>
        </p:nvSpPr>
        <p:spPr>
          <a:xfrm>
            <a:off x="838200" y="2750550"/>
            <a:ext cx="8265886" cy="79819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600"/>
              <a:buNone/>
              <a:defRPr sz="3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60" name="Google Shape;60;p44"/>
          <p:cNvPicPr preferRelativeResize="0"/>
          <p:nvPr/>
        </p:nvPicPr>
        <p:blipFill rotWithShape="1">
          <a:blip r:embed="rId3">
            <a:alphaModFix/>
          </a:blip>
          <a:srcRect b="0" l="0" r="0" t="0"/>
          <a:stretch/>
        </p:blipFill>
        <p:spPr>
          <a:xfrm>
            <a:off x="8882743" y="6240869"/>
            <a:ext cx="2939143" cy="40761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1" name="Shape 61"/>
        <p:cNvGrpSpPr/>
        <p:nvPr/>
      </p:nvGrpSpPr>
      <p:grpSpPr>
        <a:xfrm>
          <a:off x="0" y="0"/>
          <a:ext cx="0" cy="0"/>
          <a:chOff x="0" y="0"/>
          <a:chExt cx="0" cy="0"/>
        </a:xfrm>
      </p:grpSpPr>
      <p:sp>
        <p:nvSpPr>
          <p:cNvPr id="62" name="Google Shape;62;p45"/>
          <p:cNvSpPr txBox="1"/>
          <p:nvPr>
            <p:ph type="ctrTitle"/>
          </p:nvPr>
        </p:nvSpPr>
        <p:spPr>
          <a:xfrm>
            <a:off x="1524000" y="832077"/>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rgbClr val="005A9E"/>
              </a:buClr>
              <a:buSzPts val="5400"/>
              <a:buFont typeface="Arial"/>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5"/>
          <p:cNvSpPr txBox="1"/>
          <p:nvPr>
            <p:ph idx="1" type="subTitle"/>
          </p:nvPr>
        </p:nvSpPr>
        <p:spPr>
          <a:xfrm>
            <a:off x="1524000" y="3473872"/>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rgbClr val="7F7F7F"/>
              </a:buClr>
              <a:buSzPts val="2600"/>
              <a:buNone/>
              <a:defRPr sz="2600">
                <a:solidFill>
                  <a:srgbClr val="7F7F7F"/>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4" name="Google Shape;64;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67" name="Google Shape;67;p45"/>
          <p:cNvSpPr/>
          <p:nvPr/>
        </p:nvSpPr>
        <p:spPr>
          <a:xfrm>
            <a:off x="8556012" y="6272865"/>
            <a:ext cx="3024554" cy="53209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68" name="Google Shape;68;p45"/>
          <p:cNvPicPr preferRelativeResize="0"/>
          <p:nvPr/>
        </p:nvPicPr>
        <p:blipFill rotWithShape="1">
          <a:blip r:embed="rId2">
            <a:alphaModFix/>
          </a:blip>
          <a:srcRect b="0" l="0" r="0" t="0"/>
          <a:stretch/>
        </p:blipFill>
        <p:spPr>
          <a:xfrm>
            <a:off x="4200946" y="5439473"/>
            <a:ext cx="3790108" cy="525635"/>
          </a:xfrm>
          <a:prstGeom prst="rect">
            <a:avLst/>
          </a:prstGeom>
          <a:noFill/>
          <a:ln>
            <a:noFill/>
          </a:ln>
        </p:spPr>
      </p:pic>
      <p:pic>
        <p:nvPicPr>
          <p:cNvPr id="69" name="Google Shape;69;p45"/>
          <p:cNvPicPr preferRelativeResize="0"/>
          <p:nvPr/>
        </p:nvPicPr>
        <p:blipFill rotWithShape="1">
          <a:blip r:embed="rId3">
            <a:alphaModFix/>
          </a:blip>
          <a:srcRect b="0" l="0" r="0" t="0"/>
          <a:stretch/>
        </p:blipFill>
        <p:spPr>
          <a:xfrm>
            <a:off x="-78458" y="-114196"/>
            <a:ext cx="12348905" cy="985837"/>
          </a:xfrm>
          <a:prstGeom prst="rect">
            <a:avLst/>
          </a:prstGeom>
          <a:noFill/>
          <a:ln>
            <a:noFill/>
          </a:ln>
        </p:spPr>
      </p:pic>
      <p:pic>
        <p:nvPicPr>
          <p:cNvPr id="70" name="Google Shape;70;p45"/>
          <p:cNvPicPr preferRelativeResize="0"/>
          <p:nvPr/>
        </p:nvPicPr>
        <p:blipFill rotWithShape="1">
          <a:blip r:embed="rId3">
            <a:alphaModFix/>
          </a:blip>
          <a:srcRect b="0" l="0" r="0" t="0"/>
          <a:stretch/>
        </p:blipFill>
        <p:spPr>
          <a:xfrm flipH="1" rot="10800000">
            <a:off x="-78456" y="6025922"/>
            <a:ext cx="12348905" cy="9336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71" name="Shape 71"/>
        <p:cNvGrpSpPr/>
        <p:nvPr/>
      </p:nvGrpSpPr>
      <p:grpSpPr>
        <a:xfrm>
          <a:off x="0" y="0"/>
          <a:ext cx="0" cy="0"/>
          <a:chOff x="0" y="0"/>
          <a:chExt cx="0" cy="0"/>
        </a:xfrm>
      </p:grpSpPr>
      <p:pic>
        <p:nvPicPr>
          <p:cNvPr id="72" name="Google Shape;72;p46"/>
          <p:cNvPicPr preferRelativeResize="0"/>
          <p:nvPr/>
        </p:nvPicPr>
        <p:blipFill rotWithShape="1">
          <a:blip r:embed="rId2">
            <a:alphaModFix/>
          </a:blip>
          <a:srcRect b="0" l="0" r="0" t="0"/>
          <a:stretch/>
        </p:blipFill>
        <p:spPr>
          <a:xfrm>
            <a:off x="-51468" y="-50756"/>
            <a:ext cx="12282233" cy="6908756"/>
          </a:xfrm>
          <a:prstGeom prst="rect">
            <a:avLst/>
          </a:prstGeom>
          <a:noFill/>
          <a:ln>
            <a:noFill/>
          </a:ln>
        </p:spPr>
      </p:pic>
      <p:sp>
        <p:nvSpPr>
          <p:cNvPr id="73" name="Google Shape;73;p46"/>
          <p:cNvSpPr txBox="1"/>
          <p:nvPr>
            <p:ph type="title"/>
          </p:nvPr>
        </p:nvSpPr>
        <p:spPr>
          <a:xfrm>
            <a:off x="831850" y="1396412"/>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005A9E"/>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6"/>
          <p:cNvSpPr txBox="1"/>
          <p:nvPr>
            <p:ph idx="1" type="body"/>
          </p:nvPr>
        </p:nvSpPr>
        <p:spPr>
          <a:xfrm>
            <a:off x="831849" y="4249149"/>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2400"/>
              <a:buNone/>
              <a:defRPr sz="2400">
                <a:solidFill>
                  <a:srgbClr val="7F7F7F"/>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5" name="Google Shape;75;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78" name="Google Shape;78;p46"/>
          <p:cNvPicPr preferRelativeResize="0"/>
          <p:nvPr/>
        </p:nvPicPr>
        <p:blipFill rotWithShape="1">
          <a:blip r:embed="rId3">
            <a:alphaModFix/>
          </a:blip>
          <a:srcRect b="0" l="0" r="0" t="0"/>
          <a:stretch/>
        </p:blipFill>
        <p:spPr>
          <a:xfrm>
            <a:off x="8516992" y="6281355"/>
            <a:ext cx="2836808" cy="3934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theme" Target="../theme/theme1.xml"/><Relationship Id="rId25" Type="http://schemas.openxmlformats.org/officeDocument/2006/relationships/slideLayout" Target="../slideLayouts/slideLayout24.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05A9E"/>
              </a:buClr>
              <a:buSzPts val="3700"/>
              <a:buFont typeface="Arial"/>
              <a:buNone/>
              <a:defRPr b="1" i="0" sz="3700" u="none" cap="none" strike="noStrike">
                <a:solidFill>
                  <a:srgbClr val="005A9E"/>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5" name="Google Shape;15;p37"/>
          <p:cNvPicPr preferRelativeResize="0"/>
          <p:nvPr/>
        </p:nvPicPr>
        <p:blipFill rotWithShape="1">
          <a:blip r:embed="rId1">
            <a:alphaModFix/>
          </a:blip>
          <a:srcRect b="0" l="0" r="0" t="0"/>
          <a:stretch/>
        </p:blipFill>
        <p:spPr>
          <a:xfrm>
            <a:off x="8721055" y="6311900"/>
            <a:ext cx="2632745" cy="36512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8.jp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hyperlink" Target="http://www.joe.org/joe/2002december/a1.php" TargetMode="External"/><Relationship Id="rId4" Type="http://schemas.openxmlformats.org/officeDocument/2006/relationships/hyperlink" Target="https://cdn.shopify.com/s/files/1/0145/8808/4272/files/G3658-12.pdf" TargetMode="External"/><Relationship Id="rId5" Type="http://schemas.openxmlformats.org/officeDocument/2006/relationships/hyperlink" Target="https://slideplayer.com/slide/9506326/"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hyperlink" Target="https://doi.org/10.34068/joe.56.06.2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hyperlink" Target="https://jyd.pitt.edu/ojs/jyd/article/view/20-15-4-SIA-01"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
          <p:cNvSpPr txBox="1"/>
          <p:nvPr>
            <p:ph type="title"/>
          </p:nvPr>
        </p:nvSpPr>
        <p:spPr>
          <a:xfrm>
            <a:off x="3120925" y="805425"/>
            <a:ext cx="9071100" cy="1243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005A9E"/>
              </a:buClr>
              <a:buSzPts val="3400"/>
              <a:buFont typeface="Arial"/>
              <a:buNone/>
            </a:pPr>
            <a:r>
              <a:rPr lang="en-US" sz="3400">
                <a:solidFill>
                  <a:srgbClr val="A61C00"/>
                </a:solidFill>
              </a:rPr>
              <a:t>Methods to Analyze Surveys: </a:t>
            </a:r>
            <a:br>
              <a:rPr lang="en-US" sz="3400">
                <a:solidFill>
                  <a:srgbClr val="A61C00"/>
                </a:solidFill>
              </a:rPr>
            </a:br>
            <a:r>
              <a:rPr lang="en-US" sz="3400">
                <a:solidFill>
                  <a:srgbClr val="A61C00"/>
                </a:solidFill>
              </a:rPr>
              <a:t>Qualitative Data</a:t>
            </a:r>
            <a:endParaRPr sz="3400">
              <a:solidFill>
                <a:srgbClr val="A61C00"/>
              </a:solidFill>
            </a:endParaRPr>
          </a:p>
        </p:txBody>
      </p:sp>
      <p:sp>
        <p:nvSpPr>
          <p:cNvPr id="198" name="Google Shape;198;p1"/>
          <p:cNvSpPr txBox="1"/>
          <p:nvPr>
            <p:ph idx="1" type="body"/>
          </p:nvPr>
        </p:nvSpPr>
        <p:spPr>
          <a:xfrm>
            <a:off x="3120925" y="2646175"/>
            <a:ext cx="9071100" cy="25314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7F7F7F"/>
              </a:buClr>
              <a:buSzPts val="2400"/>
              <a:buNone/>
            </a:pPr>
            <a:r>
              <a:rPr b="1" lang="en-US">
                <a:solidFill>
                  <a:srgbClr val="000000"/>
                </a:solidFill>
              </a:rPr>
              <a:t>Jennifer Sedell</a:t>
            </a:r>
            <a:r>
              <a:rPr lang="en-US">
                <a:solidFill>
                  <a:srgbClr val="000000"/>
                </a:solidFill>
              </a:rPr>
              <a:t>, </a:t>
            </a:r>
            <a:r>
              <a:rPr b="1" lang="en-US">
                <a:solidFill>
                  <a:srgbClr val="000000"/>
                </a:solidFill>
              </a:rPr>
              <a:t>Ph.D., </a:t>
            </a:r>
            <a:r>
              <a:rPr lang="en-US" sz="2000">
                <a:solidFill>
                  <a:srgbClr val="000000"/>
                </a:solidFill>
              </a:rPr>
              <a:t>Program Planning and Evaluation Analyst</a:t>
            </a:r>
            <a:endParaRPr sz="2900">
              <a:solidFill>
                <a:srgbClr val="000000"/>
              </a:solidFill>
            </a:endParaRPr>
          </a:p>
          <a:p>
            <a:pPr indent="0" lvl="0" marL="0" rtl="0" algn="ctr">
              <a:lnSpc>
                <a:spcPct val="90000"/>
              </a:lnSpc>
              <a:spcBef>
                <a:spcPts val="1000"/>
              </a:spcBef>
              <a:spcAft>
                <a:spcPts val="0"/>
              </a:spcAft>
              <a:buClr>
                <a:srgbClr val="7F7F7F"/>
              </a:buClr>
              <a:buSzPts val="2400"/>
              <a:buNone/>
            </a:pPr>
            <a:r>
              <a:rPr b="1" lang="en-US">
                <a:solidFill>
                  <a:srgbClr val="000000"/>
                </a:solidFill>
              </a:rPr>
              <a:t>Christina Becker</a:t>
            </a:r>
            <a:r>
              <a:rPr lang="en-US">
                <a:solidFill>
                  <a:srgbClr val="000000"/>
                </a:solidFill>
              </a:rPr>
              <a:t>, </a:t>
            </a:r>
            <a:r>
              <a:rPr lang="en-US" sz="2000">
                <a:solidFill>
                  <a:schemeClr val="dk1"/>
                </a:solidFill>
              </a:rPr>
              <a:t>Program Planning and Evaluation Analyst</a:t>
            </a:r>
            <a:endParaRPr sz="2900">
              <a:solidFill>
                <a:srgbClr val="000000"/>
              </a:solidFill>
            </a:endParaRPr>
          </a:p>
          <a:p>
            <a:pPr indent="0" lvl="0" marL="0" rtl="0" algn="ctr">
              <a:lnSpc>
                <a:spcPct val="90000"/>
              </a:lnSpc>
              <a:spcBef>
                <a:spcPts val="1000"/>
              </a:spcBef>
              <a:spcAft>
                <a:spcPts val="0"/>
              </a:spcAft>
              <a:buClr>
                <a:srgbClr val="7F7F7F"/>
              </a:buClr>
              <a:buSzPts val="2400"/>
              <a:buNone/>
            </a:pPr>
            <a:r>
              <a:t/>
            </a:r>
            <a:endParaRPr sz="2900">
              <a:solidFill>
                <a:srgbClr val="000000"/>
              </a:solidFill>
            </a:endParaRPr>
          </a:p>
          <a:p>
            <a:pPr indent="0" lvl="0" marL="0" rtl="0" algn="ctr">
              <a:lnSpc>
                <a:spcPct val="90000"/>
              </a:lnSpc>
              <a:spcBef>
                <a:spcPts val="1000"/>
              </a:spcBef>
              <a:spcAft>
                <a:spcPts val="0"/>
              </a:spcAft>
              <a:buClr>
                <a:srgbClr val="7F7F7F"/>
              </a:buClr>
              <a:buSzPts val="2400"/>
              <a:buNone/>
            </a:pPr>
            <a:r>
              <a:t/>
            </a:r>
            <a:endParaRPr>
              <a:solidFill>
                <a:srgbClr val="000000"/>
              </a:solidFill>
            </a:endParaRPr>
          </a:p>
          <a:p>
            <a:pPr indent="0" lvl="0" marL="0" rtl="0" algn="ctr">
              <a:lnSpc>
                <a:spcPct val="90000"/>
              </a:lnSpc>
              <a:spcBef>
                <a:spcPts val="1000"/>
              </a:spcBef>
              <a:spcAft>
                <a:spcPts val="0"/>
              </a:spcAft>
              <a:buClr>
                <a:srgbClr val="7F7F7F"/>
              </a:buClr>
              <a:buSzPts val="2400"/>
              <a:buNone/>
            </a:pPr>
            <a:r>
              <a:rPr b="1" lang="en-US">
                <a:solidFill>
                  <a:srgbClr val="000000"/>
                </a:solidFill>
              </a:rPr>
              <a:t>October 8</a:t>
            </a:r>
            <a:r>
              <a:rPr b="1" lang="en-US">
                <a:solidFill>
                  <a:srgbClr val="000000"/>
                </a:solidFill>
              </a:rPr>
              <a:t>, 2024</a:t>
            </a:r>
            <a:endParaRPr b="1">
              <a:solidFill>
                <a:srgbClr val="000000"/>
              </a:solidFill>
            </a:endParaRPr>
          </a:p>
        </p:txBody>
      </p:sp>
      <p:sp>
        <p:nvSpPr>
          <p:cNvPr id="199" name="Google Shape;199;p1"/>
          <p:cNvSpPr txBox="1"/>
          <p:nvPr/>
        </p:nvSpPr>
        <p:spPr>
          <a:xfrm>
            <a:off x="0" y="0"/>
            <a:ext cx="3063900" cy="6858000"/>
          </a:xfrm>
          <a:prstGeom prst="rect">
            <a:avLst/>
          </a:prstGeom>
          <a:solidFill>
            <a:srgbClr val="FABF8E"/>
          </a:solidFill>
          <a:ln>
            <a:noFill/>
          </a:ln>
        </p:spPr>
        <p:txBody>
          <a:bodyPr anchorCtr="0" anchor="t" bIns="34275" lIns="68550" spcFirstLastPara="1" rIns="68550" wrap="square" tIns="34275">
            <a:noAutofit/>
          </a:bodyPr>
          <a:lstStyle/>
          <a:p>
            <a:pPr indent="0" lvl="0" marL="0" marR="0" rtl="0" algn="l">
              <a:lnSpc>
                <a:spcPct val="100000"/>
              </a:lnSpc>
              <a:spcBef>
                <a:spcPts val="900"/>
              </a:spcBef>
              <a:spcAft>
                <a:spcPts val="0"/>
              </a:spcAft>
              <a:buClr>
                <a:srgbClr val="000000"/>
              </a:buClr>
              <a:buSzPts val="3225"/>
              <a:buFont typeface="Arial"/>
              <a:buNone/>
            </a:pPr>
            <a:r>
              <a:rPr b="1" i="0" lang="en-US" sz="3225" u="none" cap="none" strike="noStrike">
                <a:solidFill>
                  <a:srgbClr val="000000"/>
                </a:solidFill>
                <a:latin typeface="Arial"/>
                <a:ea typeface="Arial"/>
                <a:cs typeface="Arial"/>
                <a:sym typeface="Arial"/>
              </a:rPr>
              <a:t>Welcome!</a:t>
            </a:r>
            <a:endParaRPr b="1" i="0" sz="3225" u="none" cap="none" strike="noStrike">
              <a:solidFill>
                <a:srgbClr val="000000"/>
              </a:solidFill>
              <a:latin typeface="Arial"/>
              <a:ea typeface="Arial"/>
              <a:cs typeface="Arial"/>
              <a:sym typeface="Arial"/>
            </a:endParaRPr>
          </a:p>
          <a:p>
            <a:pPr indent="0" lvl="0" marL="0" marR="0" rtl="0" algn="l">
              <a:lnSpc>
                <a:spcPct val="100000"/>
              </a:lnSpc>
              <a:spcBef>
                <a:spcPts val="900"/>
              </a:spcBef>
              <a:spcAft>
                <a:spcPts val="0"/>
              </a:spcAft>
              <a:buClr>
                <a:srgbClr val="000000"/>
              </a:buClr>
              <a:buSzPts val="900"/>
              <a:buFont typeface="Arial"/>
              <a:buNone/>
            </a:pPr>
            <a:r>
              <a:t/>
            </a:r>
            <a:endParaRPr b="1" i="0" sz="900" u="none" cap="none" strike="noStrike">
              <a:solidFill>
                <a:srgbClr val="000000"/>
              </a:solidFill>
              <a:latin typeface="Arial"/>
              <a:ea typeface="Arial"/>
              <a:cs typeface="Arial"/>
              <a:sym typeface="Arial"/>
            </a:endParaRPr>
          </a:p>
          <a:p>
            <a:pPr indent="0" lvl="0" marL="0" marR="0" rtl="0" algn="l">
              <a:lnSpc>
                <a:spcPct val="100000"/>
              </a:lnSpc>
              <a:spcBef>
                <a:spcPts val="90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While we wait for everyone to join…</a:t>
            </a:r>
            <a:endParaRPr b="1" i="0" sz="2400" u="none" cap="none" strike="noStrike">
              <a:solidFill>
                <a:srgbClr val="000000"/>
              </a:solidFill>
              <a:latin typeface="Arial"/>
              <a:ea typeface="Arial"/>
              <a:cs typeface="Arial"/>
              <a:sym typeface="Arial"/>
            </a:endParaRPr>
          </a:p>
          <a:p>
            <a:pPr indent="0" lvl="0" marL="342900" marR="0" rtl="0" algn="l">
              <a:lnSpc>
                <a:spcPct val="100000"/>
              </a:lnSpc>
              <a:spcBef>
                <a:spcPts val="900"/>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a:p>
            <a:pPr indent="0" lvl="0" marL="76200" marR="0" rtl="0" algn="l">
              <a:lnSpc>
                <a:spcPct val="100000"/>
              </a:lnSpc>
              <a:spcBef>
                <a:spcPts val="90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Check Your Zoom Name</a:t>
            </a:r>
            <a:endParaRPr b="1" i="0" sz="2400" u="none" cap="none" strike="noStrike">
              <a:solidFill>
                <a:srgbClr val="000000"/>
              </a:solidFill>
              <a:latin typeface="Arial"/>
              <a:ea typeface="Arial"/>
              <a:cs typeface="Arial"/>
              <a:sym typeface="Arial"/>
            </a:endParaRPr>
          </a:p>
          <a:p>
            <a:pPr indent="0" lvl="0" marL="342900" marR="0" rtl="0" algn="l">
              <a:lnSpc>
                <a:spcPct val="100000"/>
              </a:lnSpc>
              <a:spcBef>
                <a:spcPts val="90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 On your square-right corner-click blue box </a:t>
            </a:r>
            <a:endParaRPr b="0" i="0" sz="2400" u="none" cap="none" strike="noStrike">
              <a:solidFill>
                <a:srgbClr val="000000"/>
              </a:solidFill>
              <a:latin typeface="Arial"/>
              <a:ea typeface="Arial"/>
              <a:cs typeface="Arial"/>
              <a:sym typeface="Arial"/>
            </a:endParaRPr>
          </a:p>
          <a:p>
            <a:pPr indent="0" lvl="0" marL="342900" marR="0" rtl="0" algn="l">
              <a:lnSpc>
                <a:spcPct val="100000"/>
              </a:lnSpc>
              <a:spcBef>
                <a:spcPts val="90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 Select “Rename”</a:t>
            </a:r>
            <a:endParaRPr b="0" i="0" sz="2400" u="none" cap="none" strike="noStrike">
              <a:solidFill>
                <a:srgbClr val="000000"/>
              </a:solidFill>
              <a:latin typeface="Arial"/>
              <a:ea typeface="Arial"/>
              <a:cs typeface="Arial"/>
              <a:sym typeface="Arial"/>
            </a:endParaRPr>
          </a:p>
          <a:p>
            <a:pPr indent="0" lvl="0" marL="342900" marR="0" rtl="0" algn="l">
              <a:lnSpc>
                <a:spcPct val="100000"/>
              </a:lnSpc>
              <a:spcBef>
                <a:spcPts val="900"/>
              </a:spcBef>
              <a:spcAft>
                <a:spcPts val="150"/>
              </a:spcAft>
              <a:buClr>
                <a:srgbClr val="000000"/>
              </a:buClr>
              <a:buSzPts val="2400"/>
              <a:buFont typeface="Arial"/>
              <a:buNone/>
            </a:pPr>
            <a:r>
              <a:rPr b="0" i="0" lang="en-US" sz="2400" u="none" cap="none" strike="noStrike">
                <a:solidFill>
                  <a:srgbClr val="000000"/>
                </a:solidFill>
                <a:latin typeface="Arial"/>
                <a:ea typeface="Arial"/>
                <a:cs typeface="Arial"/>
                <a:sym typeface="Arial"/>
              </a:rPr>
              <a:t>• Enter full first and last name (if not already listed)</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g24739a4930c_0_7"/>
          <p:cNvSpPr txBox="1"/>
          <p:nvPr>
            <p:ph type="title"/>
          </p:nvPr>
        </p:nvSpPr>
        <p:spPr>
          <a:xfrm>
            <a:off x="684734" y="136357"/>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200"/>
              <a:buNone/>
            </a:pPr>
            <a:r>
              <a:rPr lang="en-US"/>
              <a:t>Data Jams</a:t>
            </a:r>
            <a:endParaRPr/>
          </a:p>
        </p:txBody>
      </p:sp>
      <p:sp>
        <p:nvSpPr>
          <p:cNvPr id="273" name="Google Shape;273;g24739a4930c_0_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74" name="Google Shape;274;g24739a4930c_0_7"/>
          <p:cNvSpPr txBox="1"/>
          <p:nvPr>
            <p:ph idx="1" type="body"/>
          </p:nvPr>
        </p:nvSpPr>
        <p:spPr>
          <a:xfrm>
            <a:off x="838200" y="1825625"/>
            <a:ext cx="6922500" cy="4351200"/>
          </a:xfrm>
          <a:prstGeom prst="rect">
            <a:avLst/>
          </a:prstGeom>
          <a:noFill/>
          <a:ln>
            <a:noFill/>
          </a:ln>
        </p:spPr>
        <p:txBody>
          <a:bodyPr anchorCtr="0" anchor="t" bIns="45700" lIns="91425" spcFirstLastPara="1" rIns="91425" wrap="square" tIns="45700">
            <a:noAutofit/>
          </a:bodyPr>
          <a:lstStyle/>
          <a:p>
            <a:pPr indent="-349250" lvl="0" marL="457200" rtl="0" algn="l">
              <a:lnSpc>
                <a:spcPct val="90000"/>
              </a:lnSpc>
              <a:spcBef>
                <a:spcPts val="1000"/>
              </a:spcBef>
              <a:spcAft>
                <a:spcPts val="0"/>
              </a:spcAft>
              <a:buSzPts val="1900"/>
              <a:buChar char="•"/>
            </a:pPr>
            <a:r>
              <a:rPr lang="en-US" sz="1900"/>
              <a:t>Working meetings with large diverse group of individuals </a:t>
            </a:r>
            <a:endParaRPr sz="1900"/>
          </a:p>
          <a:p>
            <a:pPr indent="-349250" lvl="0" marL="457200" rtl="0" algn="l">
              <a:lnSpc>
                <a:spcPct val="90000"/>
              </a:lnSpc>
              <a:spcBef>
                <a:spcPts val="0"/>
              </a:spcBef>
              <a:spcAft>
                <a:spcPts val="0"/>
              </a:spcAft>
              <a:buSzPts val="1900"/>
              <a:buChar char="•"/>
            </a:pPr>
            <a:r>
              <a:rPr lang="en-US" sz="1900"/>
              <a:t>Meaning making occurs through working meetings, discussion and consensus</a:t>
            </a:r>
            <a:endParaRPr sz="1900"/>
          </a:p>
          <a:p>
            <a:pPr indent="-349250" lvl="0" marL="457200" rtl="0" algn="l">
              <a:lnSpc>
                <a:spcPct val="90000"/>
              </a:lnSpc>
              <a:spcBef>
                <a:spcPts val="0"/>
              </a:spcBef>
              <a:spcAft>
                <a:spcPts val="0"/>
              </a:spcAft>
              <a:buSzPts val="1900"/>
              <a:buChar char="•"/>
            </a:pPr>
            <a:r>
              <a:rPr lang="en-US" sz="1900"/>
              <a:t>Write up the findings together; a report is the output of the data jam</a:t>
            </a:r>
            <a:endParaRPr sz="1900"/>
          </a:p>
          <a:p>
            <a:pPr indent="0" lvl="0" marL="0" rtl="0" algn="l">
              <a:lnSpc>
                <a:spcPct val="90000"/>
              </a:lnSpc>
              <a:spcBef>
                <a:spcPts val="0"/>
              </a:spcBef>
              <a:spcAft>
                <a:spcPts val="0"/>
              </a:spcAft>
              <a:buSzPts val="1800"/>
              <a:buNone/>
            </a:pPr>
            <a:r>
              <a:t/>
            </a:r>
            <a:endParaRPr sz="1900"/>
          </a:p>
          <a:p>
            <a:pPr indent="0" lvl="0" marL="0" rtl="0" algn="l">
              <a:lnSpc>
                <a:spcPct val="90000"/>
              </a:lnSpc>
              <a:spcBef>
                <a:spcPts val="0"/>
              </a:spcBef>
              <a:spcAft>
                <a:spcPts val="0"/>
              </a:spcAft>
              <a:buSzPts val="1800"/>
              <a:buNone/>
            </a:pPr>
            <a:r>
              <a:rPr lang="en-US" sz="1900"/>
              <a:t>Example: Wisconsin Statewide Fatherhood Needs Assessment</a:t>
            </a:r>
            <a:endParaRPr sz="1900"/>
          </a:p>
          <a:p>
            <a:pPr indent="-349250" lvl="0" marL="457200" rtl="0" algn="l">
              <a:lnSpc>
                <a:spcPct val="90000"/>
              </a:lnSpc>
              <a:spcBef>
                <a:spcPts val="0"/>
              </a:spcBef>
              <a:spcAft>
                <a:spcPts val="0"/>
              </a:spcAft>
              <a:buSzPts val="1900"/>
              <a:buChar char="➢"/>
            </a:pPr>
            <a:r>
              <a:rPr lang="en-US" sz="1900"/>
              <a:t>Teams of 3-5 collaboratively discussed, developed, and applied emergent themes (codes) together over meetings </a:t>
            </a:r>
            <a:endParaRPr sz="1900"/>
          </a:p>
          <a:p>
            <a:pPr indent="-349250" lvl="0" marL="457200" rtl="0" algn="l">
              <a:lnSpc>
                <a:spcPct val="90000"/>
              </a:lnSpc>
              <a:spcBef>
                <a:spcPts val="0"/>
              </a:spcBef>
              <a:spcAft>
                <a:spcPts val="0"/>
              </a:spcAft>
              <a:buSzPts val="1900"/>
              <a:buChar char="➢"/>
            </a:pPr>
            <a:r>
              <a:rPr lang="en-US" sz="1900"/>
              <a:t>Teams reviewed and synthesized each other’s codes into overarching themes over subsequent gatherings</a:t>
            </a:r>
            <a:endParaRPr sz="1900"/>
          </a:p>
          <a:p>
            <a:pPr indent="-349250" lvl="0" marL="457200" rtl="0" algn="l">
              <a:lnSpc>
                <a:spcPct val="90000"/>
              </a:lnSpc>
              <a:spcBef>
                <a:spcPts val="0"/>
              </a:spcBef>
              <a:spcAft>
                <a:spcPts val="0"/>
              </a:spcAft>
              <a:buSzPts val="1900"/>
              <a:buChar char="➢"/>
            </a:pPr>
            <a:r>
              <a:rPr lang="en-US" sz="1900"/>
              <a:t>Culturally responsive evaluation (Hood et al. 2015): include outliers and all findings</a:t>
            </a:r>
            <a:endParaRPr sz="1900"/>
          </a:p>
          <a:p>
            <a:pPr indent="-349250" lvl="0" marL="457200" rtl="0" algn="l">
              <a:lnSpc>
                <a:spcPct val="90000"/>
              </a:lnSpc>
              <a:spcBef>
                <a:spcPts val="0"/>
              </a:spcBef>
              <a:spcAft>
                <a:spcPts val="0"/>
              </a:spcAft>
              <a:buSzPts val="1900"/>
              <a:buChar char="➢"/>
            </a:pPr>
            <a:r>
              <a:rPr lang="en-US" sz="1900"/>
              <a:t>Explicitly paid attention to positionality of team members</a:t>
            </a:r>
            <a:endParaRPr sz="1900"/>
          </a:p>
          <a:p>
            <a:pPr indent="0" lvl="0" marL="0" rtl="0" algn="l">
              <a:lnSpc>
                <a:spcPct val="90000"/>
              </a:lnSpc>
              <a:spcBef>
                <a:spcPts val="0"/>
              </a:spcBef>
              <a:spcAft>
                <a:spcPts val="0"/>
              </a:spcAft>
              <a:buSzPts val="1800"/>
              <a:buNone/>
            </a:pPr>
            <a:r>
              <a:t/>
            </a:r>
            <a:endParaRPr sz="2100">
              <a:latin typeface="Calibri"/>
              <a:ea typeface="Calibri"/>
              <a:cs typeface="Calibri"/>
              <a:sym typeface="Calibri"/>
            </a:endParaRPr>
          </a:p>
          <a:p>
            <a:pPr indent="0" lvl="0" marL="0" rtl="0" algn="l">
              <a:lnSpc>
                <a:spcPct val="90000"/>
              </a:lnSpc>
              <a:spcBef>
                <a:spcPts val="0"/>
              </a:spcBef>
              <a:spcAft>
                <a:spcPts val="0"/>
              </a:spcAft>
              <a:buSzPts val="1800"/>
              <a:buNone/>
            </a:pPr>
            <a:r>
              <a:t/>
            </a:r>
            <a:endParaRPr sz="2100">
              <a:latin typeface="Calibri"/>
              <a:ea typeface="Calibri"/>
              <a:cs typeface="Calibri"/>
              <a:sym typeface="Calibri"/>
            </a:endParaRPr>
          </a:p>
          <a:p>
            <a:pPr indent="0" lvl="0" marL="0" rtl="0" algn="l">
              <a:lnSpc>
                <a:spcPct val="90000"/>
              </a:lnSpc>
              <a:spcBef>
                <a:spcPts val="0"/>
              </a:spcBef>
              <a:spcAft>
                <a:spcPts val="0"/>
              </a:spcAft>
              <a:buSzPts val="1800"/>
              <a:buNone/>
            </a:pPr>
            <a:r>
              <a:t/>
            </a:r>
            <a:endParaRPr sz="2100">
              <a:latin typeface="Calibri"/>
              <a:ea typeface="Calibri"/>
              <a:cs typeface="Calibri"/>
              <a:sym typeface="Calibri"/>
            </a:endParaRPr>
          </a:p>
        </p:txBody>
      </p:sp>
      <p:pic>
        <p:nvPicPr>
          <p:cNvPr id="275" name="Google Shape;275;g24739a4930c_0_7"/>
          <p:cNvPicPr preferRelativeResize="0"/>
          <p:nvPr/>
        </p:nvPicPr>
        <p:blipFill rotWithShape="1">
          <a:blip r:embed="rId3">
            <a:alphaModFix/>
          </a:blip>
          <a:srcRect b="0" l="0" r="0" t="0"/>
          <a:stretch/>
        </p:blipFill>
        <p:spPr>
          <a:xfrm>
            <a:off x="7846225" y="1825625"/>
            <a:ext cx="4103251" cy="4026750"/>
          </a:xfrm>
          <a:prstGeom prst="rect">
            <a:avLst/>
          </a:prstGeom>
          <a:noFill/>
          <a:ln>
            <a:noFill/>
          </a:ln>
        </p:spPr>
      </p:pic>
      <p:sp>
        <p:nvSpPr>
          <p:cNvPr id="276" name="Google Shape;276;g24739a4930c_0_7"/>
          <p:cNvSpPr txBox="1"/>
          <p:nvPr/>
        </p:nvSpPr>
        <p:spPr>
          <a:xfrm>
            <a:off x="6359475" y="5941800"/>
            <a:ext cx="5590200" cy="365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https://parenting.extension.wisc.edu/files/2022/11/UW-Fatherhood-Needs_Assessmen_October_2022.pdf</a:t>
            </a:r>
            <a:endParaRPr b="0" i="0" sz="5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8"/>
          <p:cNvSpPr txBox="1"/>
          <p:nvPr>
            <p:ph type="title"/>
          </p:nvPr>
        </p:nvSpPr>
        <p:spPr>
          <a:xfrm>
            <a:off x="684734" y="136357"/>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200"/>
              <a:buFont typeface="Aharoni"/>
              <a:buNone/>
            </a:pPr>
            <a:r>
              <a:rPr lang="en-US" sz="3600"/>
              <a:t>Interpreting Qualitative Findings </a:t>
            </a:r>
            <a:endParaRPr sz="3600"/>
          </a:p>
        </p:txBody>
      </p:sp>
      <p:sp>
        <p:nvSpPr>
          <p:cNvPr id="283" name="Google Shape;283;p8"/>
          <p:cNvSpPr txBox="1"/>
          <p:nvPr>
            <p:ph idx="1" type="body"/>
          </p:nvPr>
        </p:nvSpPr>
        <p:spPr>
          <a:xfrm>
            <a:off x="306275" y="1462050"/>
            <a:ext cx="11047500" cy="495780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1000"/>
              </a:spcBef>
              <a:spcAft>
                <a:spcPts val="0"/>
              </a:spcAft>
              <a:buClr>
                <a:schemeClr val="dk1"/>
              </a:buClr>
              <a:buSzPts val="2035"/>
              <a:buNone/>
            </a:pPr>
            <a:r>
              <a:t/>
            </a:r>
            <a:endParaRPr sz="2600">
              <a:latin typeface="Calibri"/>
              <a:ea typeface="Calibri"/>
              <a:cs typeface="Calibri"/>
              <a:sym typeface="Calibri"/>
            </a:endParaRPr>
          </a:p>
          <a:p>
            <a:pPr indent="0" lvl="0" marL="0" rtl="0" algn="l">
              <a:lnSpc>
                <a:spcPct val="70000"/>
              </a:lnSpc>
              <a:spcBef>
                <a:spcPts val="1000"/>
              </a:spcBef>
              <a:spcAft>
                <a:spcPts val="0"/>
              </a:spcAft>
              <a:buClr>
                <a:schemeClr val="dk1"/>
              </a:buClr>
              <a:buSzPts val="2035"/>
              <a:buNone/>
            </a:pPr>
            <a:r>
              <a:t/>
            </a:r>
            <a:endParaRPr sz="2600">
              <a:latin typeface="Calibri"/>
              <a:ea typeface="Calibri"/>
              <a:cs typeface="Calibri"/>
              <a:sym typeface="Calibri"/>
            </a:endParaRPr>
          </a:p>
          <a:p>
            <a:pPr indent="0" lvl="0" marL="457200" rtl="0" algn="l">
              <a:lnSpc>
                <a:spcPct val="70000"/>
              </a:lnSpc>
              <a:spcBef>
                <a:spcPts val="1000"/>
              </a:spcBef>
              <a:spcAft>
                <a:spcPts val="0"/>
              </a:spcAft>
              <a:buClr>
                <a:schemeClr val="dk1"/>
              </a:buClr>
              <a:buSzPts val="2035"/>
              <a:buNone/>
            </a:pPr>
            <a:r>
              <a:rPr b="1" lang="en-US" sz="2600">
                <a:latin typeface="Calibri"/>
                <a:ea typeface="Calibri"/>
                <a:cs typeface="Calibri"/>
                <a:sym typeface="Calibri"/>
              </a:rPr>
              <a:t>Findings</a:t>
            </a:r>
            <a:r>
              <a:rPr lang="en-US" sz="2600">
                <a:latin typeface="Calibri"/>
                <a:ea typeface="Calibri"/>
                <a:cs typeface="Calibri"/>
                <a:sym typeface="Calibri"/>
              </a:rPr>
              <a:t> review and summarize the data that falls under each code. Similar codes can be grouped and summarized together. </a:t>
            </a:r>
            <a:endParaRPr sz="2600">
              <a:latin typeface="Calibri"/>
              <a:ea typeface="Calibri"/>
              <a:cs typeface="Calibri"/>
              <a:sym typeface="Calibri"/>
            </a:endParaRPr>
          </a:p>
          <a:p>
            <a:pPr indent="0" lvl="0" marL="457200" rtl="0" algn="l">
              <a:lnSpc>
                <a:spcPct val="70000"/>
              </a:lnSpc>
              <a:spcBef>
                <a:spcPts val="1000"/>
              </a:spcBef>
              <a:spcAft>
                <a:spcPts val="0"/>
              </a:spcAft>
              <a:buClr>
                <a:schemeClr val="dk1"/>
              </a:buClr>
              <a:buSzPts val="2035"/>
              <a:buNone/>
            </a:pPr>
            <a:r>
              <a:rPr lang="en-US" sz="2600">
                <a:latin typeface="Calibri"/>
                <a:ea typeface="Calibri"/>
                <a:cs typeface="Calibri"/>
                <a:sym typeface="Calibri"/>
              </a:rPr>
              <a:t>	→ “Participants reported x, y, and z.”</a:t>
            </a:r>
            <a:endParaRPr sz="2600">
              <a:latin typeface="Calibri"/>
              <a:ea typeface="Calibri"/>
              <a:cs typeface="Calibri"/>
              <a:sym typeface="Calibri"/>
            </a:endParaRPr>
          </a:p>
          <a:p>
            <a:pPr indent="0" lvl="0" marL="457200" rtl="0" algn="l">
              <a:lnSpc>
                <a:spcPct val="70000"/>
              </a:lnSpc>
              <a:spcBef>
                <a:spcPts val="1000"/>
              </a:spcBef>
              <a:spcAft>
                <a:spcPts val="0"/>
              </a:spcAft>
              <a:buClr>
                <a:schemeClr val="dk1"/>
              </a:buClr>
              <a:buSzPts val="2035"/>
              <a:buNone/>
            </a:pPr>
            <a:r>
              <a:rPr lang="en-US" sz="2600">
                <a:latin typeface="Calibri"/>
                <a:ea typeface="Calibri"/>
                <a:cs typeface="Calibri"/>
                <a:sym typeface="Calibri"/>
              </a:rPr>
              <a:t>	→ Writing up results extends qualitative analysis</a:t>
            </a:r>
            <a:endParaRPr sz="2600">
              <a:latin typeface="Calibri"/>
              <a:ea typeface="Calibri"/>
              <a:cs typeface="Calibri"/>
              <a:sym typeface="Calibri"/>
            </a:endParaRPr>
          </a:p>
          <a:p>
            <a:pPr indent="0" lvl="0" marL="457200" rtl="0" algn="l">
              <a:lnSpc>
                <a:spcPct val="70000"/>
              </a:lnSpc>
              <a:spcBef>
                <a:spcPts val="1000"/>
              </a:spcBef>
              <a:spcAft>
                <a:spcPts val="0"/>
              </a:spcAft>
              <a:buClr>
                <a:schemeClr val="dk1"/>
              </a:buClr>
              <a:buSzPts val="2035"/>
              <a:buNone/>
            </a:pPr>
            <a:r>
              <a:rPr lang="en-US" sz="2600">
                <a:latin typeface="Calibri"/>
                <a:ea typeface="Calibri"/>
                <a:cs typeface="Calibri"/>
                <a:sym typeface="Calibri"/>
              </a:rPr>
              <a:t>	→ Judicious use of quotes </a:t>
            </a:r>
            <a:endParaRPr sz="2600">
              <a:latin typeface="Calibri"/>
              <a:ea typeface="Calibri"/>
              <a:cs typeface="Calibri"/>
              <a:sym typeface="Calibri"/>
            </a:endParaRPr>
          </a:p>
          <a:p>
            <a:pPr indent="0" lvl="0" marL="457200" rtl="0" algn="l">
              <a:lnSpc>
                <a:spcPct val="70000"/>
              </a:lnSpc>
              <a:spcBef>
                <a:spcPts val="1000"/>
              </a:spcBef>
              <a:spcAft>
                <a:spcPts val="0"/>
              </a:spcAft>
              <a:buClr>
                <a:schemeClr val="dk1"/>
              </a:buClr>
              <a:buSzPts val="2035"/>
              <a:buNone/>
            </a:pPr>
            <a:r>
              <a:t/>
            </a:r>
            <a:endParaRPr sz="2600">
              <a:latin typeface="Calibri"/>
              <a:ea typeface="Calibri"/>
              <a:cs typeface="Calibri"/>
              <a:sym typeface="Calibri"/>
            </a:endParaRPr>
          </a:p>
          <a:p>
            <a:pPr indent="0" lvl="0" marL="457200" rtl="0" algn="l">
              <a:lnSpc>
                <a:spcPct val="70000"/>
              </a:lnSpc>
              <a:spcBef>
                <a:spcPts val="1000"/>
              </a:spcBef>
              <a:spcAft>
                <a:spcPts val="0"/>
              </a:spcAft>
              <a:buClr>
                <a:schemeClr val="dk1"/>
              </a:buClr>
              <a:buSzPts val="2035"/>
              <a:buNone/>
            </a:pPr>
            <a:r>
              <a:rPr b="1" lang="en-US" sz="2600">
                <a:latin typeface="Calibri"/>
                <a:ea typeface="Calibri"/>
                <a:cs typeface="Calibri"/>
                <a:sym typeface="Calibri"/>
              </a:rPr>
              <a:t>Interpretation</a:t>
            </a:r>
            <a:r>
              <a:rPr lang="en-US" sz="2600">
                <a:latin typeface="Calibri"/>
                <a:ea typeface="Calibri"/>
                <a:cs typeface="Calibri"/>
                <a:sym typeface="Calibri"/>
              </a:rPr>
              <a:t> connects findings back to original proposal, logic model, theory of change, and/or theoretical framework.</a:t>
            </a:r>
            <a:endParaRPr sz="2600">
              <a:latin typeface="Calibri"/>
              <a:ea typeface="Calibri"/>
              <a:cs typeface="Calibri"/>
              <a:sym typeface="Calibri"/>
            </a:endParaRPr>
          </a:p>
          <a:p>
            <a:pPr indent="0" lvl="0" marL="457200" rtl="0" algn="l">
              <a:lnSpc>
                <a:spcPct val="70000"/>
              </a:lnSpc>
              <a:spcBef>
                <a:spcPts val="1000"/>
              </a:spcBef>
              <a:spcAft>
                <a:spcPts val="0"/>
              </a:spcAft>
              <a:buClr>
                <a:schemeClr val="dk1"/>
              </a:buClr>
              <a:buSzPts val="2035"/>
              <a:buNone/>
            </a:pPr>
            <a:r>
              <a:rPr lang="en-US" sz="2600">
                <a:latin typeface="Calibri"/>
                <a:ea typeface="Calibri"/>
                <a:cs typeface="Calibri"/>
                <a:sym typeface="Calibri"/>
              </a:rPr>
              <a:t>	→ Implications</a:t>
            </a:r>
            <a:endParaRPr sz="2600">
              <a:latin typeface="Calibri"/>
              <a:ea typeface="Calibri"/>
              <a:cs typeface="Calibri"/>
              <a:sym typeface="Calibri"/>
            </a:endParaRPr>
          </a:p>
          <a:p>
            <a:pPr indent="0" lvl="0" marL="0" rtl="0" algn="l">
              <a:lnSpc>
                <a:spcPct val="70000"/>
              </a:lnSpc>
              <a:spcBef>
                <a:spcPts val="1000"/>
              </a:spcBef>
              <a:spcAft>
                <a:spcPts val="0"/>
              </a:spcAft>
              <a:buClr>
                <a:schemeClr val="dk1"/>
              </a:buClr>
              <a:buSzPts val="2035"/>
              <a:buNone/>
            </a:pPr>
            <a:r>
              <a:t/>
            </a:r>
            <a:endParaRPr sz="2600">
              <a:latin typeface="Calibri"/>
              <a:ea typeface="Calibri"/>
              <a:cs typeface="Calibri"/>
              <a:sym typeface="Calibri"/>
            </a:endParaRPr>
          </a:p>
          <a:p>
            <a:pPr indent="0" lvl="0" marL="0" rtl="0" algn="l">
              <a:lnSpc>
                <a:spcPct val="70000"/>
              </a:lnSpc>
              <a:spcBef>
                <a:spcPts val="1000"/>
              </a:spcBef>
              <a:spcAft>
                <a:spcPts val="0"/>
              </a:spcAft>
              <a:buClr>
                <a:schemeClr val="dk1"/>
              </a:buClr>
              <a:buSzPts val="2035"/>
              <a:buNone/>
            </a:pPr>
            <a:r>
              <a:t/>
            </a:r>
            <a:endParaRPr sz="2600">
              <a:latin typeface="Calibri"/>
              <a:ea typeface="Calibri"/>
              <a:cs typeface="Calibri"/>
              <a:sym typeface="Calibri"/>
            </a:endParaRPr>
          </a:p>
          <a:p>
            <a:pPr indent="0" lvl="0" marL="457200" rtl="0" algn="l">
              <a:lnSpc>
                <a:spcPct val="70000"/>
              </a:lnSpc>
              <a:spcBef>
                <a:spcPts val="1000"/>
              </a:spcBef>
              <a:spcAft>
                <a:spcPts val="0"/>
              </a:spcAft>
              <a:buNone/>
            </a:pPr>
            <a:r>
              <a:t/>
            </a:r>
            <a:endParaRPr sz="2600">
              <a:latin typeface="Calibri"/>
              <a:ea typeface="Calibri"/>
              <a:cs typeface="Calibri"/>
              <a:sym typeface="Calibri"/>
            </a:endParaRPr>
          </a:p>
          <a:p>
            <a:pPr indent="0" lvl="0" marL="0" rtl="0" algn="l">
              <a:lnSpc>
                <a:spcPct val="70000"/>
              </a:lnSpc>
              <a:spcBef>
                <a:spcPts val="1000"/>
              </a:spcBef>
              <a:spcAft>
                <a:spcPts val="0"/>
              </a:spcAft>
              <a:buClr>
                <a:schemeClr val="dk1"/>
              </a:buClr>
              <a:buSzPts val="2035"/>
              <a:buNone/>
            </a:pPr>
            <a:r>
              <a:t/>
            </a:r>
            <a:endParaRPr sz="2600">
              <a:latin typeface="Calibri"/>
              <a:ea typeface="Calibri"/>
              <a:cs typeface="Calibri"/>
              <a:sym typeface="Calibri"/>
            </a:endParaRPr>
          </a:p>
          <a:p>
            <a:pPr indent="0" lvl="0" marL="0" rtl="0" algn="l">
              <a:lnSpc>
                <a:spcPct val="70000"/>
              </a:lnSpc>
              <a:spcBef>
                <a:spcPts val="1000"/>
              </a:spcBef>
              <a:spcAft>
                <a:spcPts val="0"/>
              </a:spcAft>
              <a:buClr>
                <a:schemeClr val="dk1"/>
              </a:buClr>
              <a:buSzPts val="2035"/>
              <a:buNone/>
            </a:pPr>
            <a:r>
              <a:t/>
            </a:r>
            <a:endParaRPr sz="26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0"/>
          <p:cNvSpPr txBox="1"/>
          <p:nvPr>
            <p:ph type="title"/>
          </p:nvPr>
        </p:nvSpPr>
        <p:spPr>
          <a:xfrm>
            <a:off x="831850" y="1396412"/>
            <a:ext cx="10515600" cy="2852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6000"/>
              <a:buNone/>
            </a:pPr>
            <a:r>
              <a:rPr lang="en-US"/>
              <a:t>Hands on analysis activity</a:t>
            </a:r>
            <a:endParaRPr/>
          </a:p>
        </p:txBody>
      </p:sp>
      <p:sp>
        <p:nvSpPr>
          <p:cNvPr id="290" name="Google Shape;290;p1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91" name="Google Shape;291;p10"/>
          <p:cNvSpPr txBox="1"/>
          <p:nvPr>
            <p:ph idx="1" type="body"/>
          </p:nvPr>
        </p:nvSpPr>
        <p:spPr>
          <a:xfrm>
            <a:off x="831849" y="4249149"/>
            <a:ext cx="10515600" cy="1500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400"/>
              <a:buNone/>
            </a:pPr>
            <a:r>
              <a:rPr lang="en-US"/>
              <a:t>Code qualitative survey data, develop a codebook, and interpret one theme.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11"/>
          <p:cNvSpPr txBox="1"/>
          <p:nvPr>
            <p:ph type="title"/>
          </p:nvPr>
        </p:nvSpPr>
        <p:spPr>
          <a:xfrm>
            <a:off x="684734" y="136357"/>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200"/>
              <a:buFont typeface="Aharoni"/>
              <a:buNone/>
            </a:pPr>
            <a:r>
              <a:rPr lang="en-US" sz="3600"/>
              <a:t>Project Background</a:t>
            </a:r>
            <a:endParaRPr sz="3600"/>
          </a:p>
        </p:txBody>
      </p:sp>
      <p:sp>
        <p:nvSpPr>
          <p:cNvPr id="298" name="Google Shape;298;p1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b="1" lang="en-US" sz="2200"/>
              <a:t>Extension Program: </a:t>
            </a:r>
            <a:r>
              <a:rPr lang="en-US" sz="2200"/>
              <a:t>Community campaign to achieve public policy change. The program consisted of several Extension activities (e.g., meeting with policy makers, conducting public policy presentations, working with the media). Staff believe that residents who work on the campaign will not only help bring about change on this one issue (advocating for smoke-free workplaces) but also increase skills and build community capacity for other</a:t>
            </a:r>
            <a:endParaRPr sz="2200"/>
          </a:p>
          <a:p>
            <a:pPr indent="0" lvl="0" marL="0" rtl="0" algn="l">
              <a:lnSpc>
                <a:spcPct val="100000"/>
              </a:lnSpc>
              <a:spcBef>
                <a:spcPts val="0"/>
              </a:spcBef>
              <a:spcAft>
                <a:spcPts val="0"/>
              </a:spcAft>
              <a:buClr>
                <a:schemeClr val="dk1"/>
              </a:buClr>
              <a:buSzPts val="1800"/>
              <a:buNone/>
            </a:pPr>
            <a:r>
              <a:rPr lang="en-US" sz="2200"/>
              <a:t>public policy work.</a:t>
            </a:r>
            <a:endParaRPr sz="2200"/>
          </a:p>
          <a:p>
            <a:pPr indent="0" lvl="0" marL="0" rtl="0" algn="l">
              <a:lnSpc>
                <a:spcPct val="100000"/>
              </a:lnSpc>
              <a:spcBef>
                <a:spcPts val="0"/>
              </a:spcBef>
              <a:spcAft>
                <a:spcPts val="0"/>
              </a:spcAft>
              <a:buClr>
                <a:schemeClr val="dk1"/>
              </a:buClr>
              <a:buSzPts val="1800"/>
              <a:buNone/>
            </a:pPr>
            <a:r>
              <a:t/>
            </a:r>
            <a:endParaRPr sz="2200"/>
          </a:p>
          <a:p>
            <a:pPr indent="0" lvl="0" marL="0" rtl="0" algn="l">
              <a:lnSpc>
                <a:spcPct val="100000"/>
              </a:lnSpc>
              <a:spcBef>
                <a:spcPts val="0"/>
              </a:spcBef>
              <a:spcAft>
                <a:spcPts val="0"/>
              </a:spcAft>
              <a:buClr>
                <a:schemeClr val="dk1"/>
              </a:buClr>
              <a:buSzPts val="1800"/>
              <a:buNone/>
            </a:pPr>
            <a:r>
              <a:rPr b="1" lang="en-US" sz="2200"/>
              <a:t>Evaluation Question: </a:t>
            </a:r>
            <a:r>
              <a:rPr lang="en-US" sz="2200"/>
              <a:t>To what extent have residents (now community activists) increased their skills in effecting public policy change?</a:t>
            </a:r>
            <a:r>
              <a:rPr b="1" lang="en-US" sz="2200"/>
              <a:t> </a:t>
            </a:r>
            <a:endParaRPr b="1" sz="2200"/>
          </a:p>
          <a:p>
            <a:pPr indent="0" lvl="0" marL="0" rtl="0" algn="l">
              <a:lnSpc>
                <a:spcPct val="100000"/>
              </a:lnSpc>
              <a:spcBef>
                <a:spcPts val="0"/>
              </a:spcBef>
              <a:spcAft>
                <a:spcPts val="0"/>
              </a:spcAft>
              <a:buClr>
                <a:schemeClr val="dk1"/>
              </a:buClr>
              <a:buSzPts val="1800"/>
              <a:buNone/>
            </a:pPr>
            <a:r>
              <a:t/>
            </a:r>
            <a:endParaRPr b="1" sz="2200"/>
          </a:p>
          <a:p>
            <a:pPr indent="0" lvl="0" marL="0" rtl="0" algn="l">
              <a:lnSpc>
                <a:spcPct val="100000"/>
              </a:lnSpc>
              <a:spcBef>
                <a:spcPts val="0"/>
              </a:spcBef>
              <a:spcAft>
                <a:spcPts val="0"/>
              </a:spcAft>
              <a:buClr>
                <a:schemeClr val="dk1"/>
              </a:buClr>
              <a:buSzPts val="1800"/>
              <a:buFont typeface="Arial"/>
              <a:buNone/>
            </a:pPr>
            <a:r>
              <a:rPr i="1" lang="en-US" sz="2200"/>
              <a:t>UCCE Campaign Examples:</a:t>
            </a:r>
            <a:r>
              <a:rPr b="1" lang="en-US" sz="2200"/>
              <a:t> </a:t>
            </a:r>
            <a:r>
              <a:rPr i="1" lang="en-US" sz="2200"/>
              <a:t>School breakfast, armyworm management to growers, drink water campaign, food waste prevention </a:t>
            </a:r>
            <a:endParaRPr i="1" sz="2200"/>
          </a:p>
        </p:txBody>
      </p:sp>
      <p:sp>
        <p:nvSpPr>
          <p:cNvPr id="299" name="Google Shape;299;p1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12"/>
          <p:cNvSpPr txBox="1"/>
          <p:nvPr>
            <p:ph type="title"/>
          </p:nvPr>
        </p:nvSpPr>
        <p:spPr>
          <a:xfrm>
            <a:off x="684734" y="136357"/>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200"/>
              <a:buFont typeface="Aharoni"/>
              <a:buNone/>
            </a:pPr>
            <a:r>
              <a:rPr lang="en-US" sz="3600"/>
              <a:t>Demonstration</a:t>
            </a:r>
            <a:endParaRPr/>
          </a:p>
        </p:txBody>
      </p:sp>
      <p:sp>
        <p:nvSpPr>
          <p:cNvPr id="306" name="Google Shape;306;p1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07" name="Google Shape;307;p1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514350" lvl="0" marL="514350" rtl="0" algn="l">
              <a:lnSpc>
                <a:spcPct val="90000"/>
              </a:lnSpc>
              <a:spcBef>
                <a:spcPts val="0"/>
              </a:spcBef>
              <a:spcAft>
                <a:spcPts val="0"/>
              </a:spcAft>
              <a:buSzPts val="2800"/>
              <a:buFont typeface="Calibri"/>
              <a:buAutoNum type="arabicPeriod"/>
            </a:pPr>
            <a:r>
              <a:rPr lang="en-US"/>
              <a:t>Review end-of-session/workshop evaluation data example, Q5: "What is the greatest benefit that you have gained as a result of working on the campaign"</a:t>
            </a:r>
            <a:endParaRPr/>
          </a:p>
          <a:p>
            <a:pPr indent="-514350" lvl="0" marL="514350" rtl="0" algn="l">
              <a:lnSpc>
                <a:spcPct val="90000"/>
              </a:lnSpc>
              <a:spcBef>
                <a:spcPts val="1000"/>
              </a:spcBef>
              <a:spcAft>
                <a:spcPts val="0"/>
              </a:spcAft>
              <a:buSzPts val="2800"/>
              <a:buFont typeface="Calibri"/>
              <a:buAutoNum type="arabicPeriod"/>
            </a:pPr>
            <a:r>
              <a:rPr lang="en-US"/>
              <a:t>Review original rationale/theory of change posited by staff.</a:t>
            </a:r>
            <a:endParaRPr/>
          </a:p>
          <a:p>
            <a:pPr indent="-514350" lvl="0" marL="514350" rtl="0" algn="l">
              <a:lnSpc>
                <a:spcPct val="90000"/>
              </a:lnSpc>
              <a:spcBef>
                <a:spcPts val="1000"/>
              </a:spcBef>
              <a:spcAft>
                <a:spcPts val="0"/>
              </a:spcAft>
              <a:buSzPts val="2800"/>
              <a:buFont typeface="Calibri"/>
              <a:buAutoNum type="arabicPeriod"/>
            </a:pPr>
            <a:r>
              <a:rPr lang="en-US"/>
              <a:t>Develop and apply </a:t>
            </a:r>
            <a:r>
              <a:rPr i="1" lang="en-US"/>
              <a:t>codes </a:t>
            </a:r>
            <a:r>
              <a:rPr lang="en-US"/>
              <a:t>individually and describe your process in the codebook tab.</a:t>
            </a:r>
            <a:endParaRPr i="1"/>
          </a:p>
          <a:p>
            <a:pPr indent="-514350" lvl="0" marL="514350" rtl="0" algn="l">
              <a:lnSpc>
                <a:spcPct val="90000"/>
              </a:lnSpc>
              <a:spcBef>
                <a:spcPts val="1000"/>
              </a:spcBef>
              <a:spcAft>
                <a:spcPts val="0"/>
              </a:spcAft>
              <a:buSzPts val="2800"/>
              <a:buFont typeface="Calibri"/>
              <a:buAutoNum type="arabicPeriod"/>
            </a:pPr>
            <a:r>
              <a:rPr lang="en-US"/>
              <a:t>Discuss with a partner codes, resolve any discrepancies, identify themes/categories.</a:t>
            </a:r>
            <a:endParaRPr/>
          </a:p>
          <a:p>
            <a:pPr indent="-514350" lvl="0" marL="514350" rtl="0" algn="l">
              <a:lnSpc>
                <a:spcPct val="90000"/>
              </a:lnSpc>
              <a:spcBef>
                <a:spcPts val="1000"/>
              </a:spcBef>
              <a:spcAft>
                <a:spcPts val="0"/>
              </a:spcAft>
              <a:buSzPts val="2800"/>
              <a:buFont typeface="Calibri"/>
              <a:buAutoNum type="arabicPeriod"/>
            </a:pPr>
            <a:r>
              <a:rPr lang="en-US"/>
              <a:t>Summarize findings, identify key quotes, and interpret by linking to original rationale.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13"/>
          <p:cNvSpPr txBox="1"/>
          <p:nvPr>
            <p:ph type="title"/>
          </p:nvPr>
        </p:nvSpPr>
        <p:spPr>
          <a:xfrm>
            <a:off x="684734" y="136357"/>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200"/>
              <a:buFont typeface="Aharoni"/>
              <a:buNone/>
            </a:pPr>
            <a:r>
              <a:rPr lang="en-US" sz="3300"/>
              <a:t>Activity 1: Code on your own, validate with group</a:t>
            </a:r>
            <a:endParaRPr sz="3300"/>
          </a:p>
        </p:txBody>
      </p:sp>
      <p:sp>
        <p:nvSpPr>
          <p:cNvPr id="314" name="Google Shape;314;p1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482600" lvl="0" marL="514350" rtl="0" algn="l">
              <a:lnSpc>
                <a:spcPct val="90000"/>
              </a:lnSpc>
              <a:spcBef>
                <a:spcPts val="0"/>
              </a:spcBef>
              <a:spcAft>
                <a:spcPts val="0"/>
              </a:spcAft>
              <a:buClr>
                <a:schemeClr val="dk1"/>
              </a:buClr>
              <a:buSzPts val="2300"/>
              <a:buFont typeface="Calibri"/>
              <a:buAutoNum type="arabicPeriod"/>
            </a:pPr>
            <a:r>
              <a:rPr lang="en-US" sz="2300"/>
              <a:t>Make a copy of “Demo of Qualitative Data Analysis” file in Google Sheets or download and open in Excel.</a:t>
            </a:r>
            <a:endParaRPr sz="2300"/>
          </a:p>
          <a:p>
            <a:pPr indent="-482600" lvl="0" marL="514350" rtl="0" algn="l">
              <a:lnSpc>
                <a:spcPct val="90000"/>
              </a:lnSpc>
              <a:spcBef>
                <a:spcPts val="1000"/>
              </a:spcBef>
              <a:spcAft>
                <a:spcPts val="0"/>
              </a:spcAft>
              <a:buClr>
                <a:schemeClr val="dk1"/>
              </a:buClr>
              <a:buSzPts val="2300"/>
              <a:buFont typeface="Calibri"/>
              <a:buAutoNum type="arabicPeriod"/>
            </a:pPr>
            <a:r>
              <a:rPr lang="en-US" sz="2300"/>
              <a:t>Read through seven responses in the “Activity” tab and background info in the “Original Rationale and Eval Question” tab.</a:t>
            </a:r>
            <a:endParaRPr sz="2300"/>
          </a:p>
          <a:p>
            <a:pPr indent="-482600" lvl="0" marL="514350" rtl="0" algn="l">
              <a:lnSpc>
                <a:spcPct val="90000"/>
              </a:lnSpc>
              <a:spcBef>
                <a:spcPts val="1000"/>
              </a:spcBef>
              <a:spcAft>
                <a:spcPts val="0"/>
              </a:spcAft>
              <a:buClr>
                <a:schemeClr val="dk1"/>
              </a:buClr>
              <a:buSzPts val="2300"/>
              <a:buFont typeface="Calibri"/>
              <a:buAutoNum type="arabicPeriod"/>
            </a:pPr>
            <a:r>
              <a:rPr lang="en-US" sz="2300"/>
              <a:t>Develop and a</a:t>
            </a:r>
            <a:r>
              <a:rPr lang="en-US" sz="2300">
                <a:latin typeface="Arial"/>
                <a:ea typeface="Arial"/>
                <a:cs typeface="Arial"/>
                <a:sym typeface="Arial"/>
              </a:rPr>
              <a:t>pply </a:t>
            </a:r>
            <a:r>
              <a:rPr i="1" lang="en-US" sz="2300">
                <a:latin typeface="Arial"/>
                <a:ea typeface="Arial"/>
                <a:cs typeface="Arial"/>
                <a:sym typeface="Arial"/>
              </a:rPr>
              <a:t>codes </a:t>
            </a:r>
            <a:r>
              <a:rPr lang="en-US" sz="2300">
                <a:latin typeface="Arial"/>
                <a:ea typeface="Arial"/>
                <a:cs typeface="Arial"/>
                <a:sym typeface="Arial"/>
              </a:rPr>
              <a:t>individually and </a:t>
            </a:r>
            <a:r>
              <a:rPr lang="en-US" sz="2300"/>
              <a:t>describe </a:t>
            </a:r>
            <a:r>
              <a:rPr lang="en-US" sz="2300">
                <a:latin typeface="Arial"/>
                <a:ea typeface="Arial"/>
                <a:cs typeface="Arial"/>
                <a:sym typeface="Arial"/>
              </a:rPr>
              <a:t>your process in the </a:t>
            </a:r>
            <a:r>
              <a:rPr lang="en-US" sz="2300"/>
              <a:t>“C</a:t>
            </a:r>
            <a:r>
              <a:rPr lang="en-US" sz="2300">
                <a:latin typeface="Arial"/>
                <a:ea typeface="Arial"/>
                <a:cs typeface="Arial"/>
                <a:sym typeface="Arial"/>
              </a:rPr>
              <a:t>ode</a:t>
            </a:r>
            <a:r>
              <a:rPr lang="en-US" sz="2300"/>
              <a:t> B</a:t>
            </a:r>
            <a:r>
              <a:rPr lang="en-US" sz="2300">
                <a:latin typeface="Arial"/>
                <a:ea typeface="Arial"/>
                <a:cs typeface="Arial"/>
                <a:sym typeface="Arial"/>
              </a:rPr>
              <a:t>ook</a:t>
            </a:r>
            <a:r>
              <a:rPr lang="en-US" sz="2300"/>
              <a:t>”</a:t>
            </a:r>
            <a:r>
              <a:rPr lang="en-US" sz="2300">
                <a:latin typeface="Arial"/>
                <a:ea typeface="Arial"/>
                <a:cs typeface="Arial"/>
                <a:sym typeface="Arial"/>
              </a:rPr>
              <a:t> tab</a:t>
            </a:r>
            <a:r>
              <a:rPr lang="en-US" sz="2300"/>
              <a:t> (in your own copy of file).</a:t>
            </a:r>
            <a:endParaRPr i="1" sz="2300">
              <a:latin typeface="Arial"/>
              <a:ea typeface="Arial"/>
              <a:cs typeface="Arial"/>
              <a:sym typeface="Arial"/>
            </a:endParaRPr>
          </a:p>
          <a:p>
            <a:pPr indent="-482600" lvl="0" marL="514350" rtl="0" algn="l">
              <a:lnSpc>
                <a:spcPct val="90000"/>
              </a:lnSpc>
              <a:spcBef>
                <a:spcPts val="1000"/>
              </a:spcBef>
              <a:spcAft>
                <a:spcPts val="0"/>
              </a:spcAft>
              <a:buClr>
                <a:schemeClr val="dk1"/>
              </a:buClr>
              <a:buSzPts val="2300"/>
              <a:buFont typeface="Calibri"/>
              <a:buAutoNum type="arabicPeriod"/>
            </a:pPr>
            <a:r>
              <a:rPr lang="en-US" sz="2300">
                <a:latin typeface="Arial"/>
                <a:ea typeface="Arial"/>
                <a:cs typeface="Arial"/>
                <a:sym typeface="Arial"/>
              </a:rPr>
              <a:t>Discuss with a partner the codes you created, resolve any discrepancies</a:t>
            </a:r>
            <a:r>
              <a:rPr lang="en-US" sz="2300"/>
              <a:t>, recode together if necessary, </a:t>
            </a:r>
            <a:r>
              <a:rPr lang="en-US" sz="2300">
                <a:latin typeface="Arial"/>
                <a:ea typeface="Arial"/>
                <a:cs typeface="Arial"/>
                <a:sym typeface="Arial"/>
              </a:rPr>
              <a:t>and identify themes/categories. Note: Themes</a:t>
            </a:r>
            <a:r>
              <a:rPr lang="en-US" sz="2300"/>
              <a:t> may or may not be the same as codes; come to agreement with partner.</a:t>
            </a:r>
            <a:endParaRPr sz="2300"/>
          </a:p>
          <a:p>
            <a:pPr indent="-488950" lvl="0" marL="514350" rtl="0" algn="l">
              <a:lnSpc>
                <a:spcPct val="90000"/>
              </a:lnSpc>
              <a:spcBef>
                <a:spcPts val="1000"/>
              </a:spcBef>
              <a:spcAft>
                <a:spcPts val="0"/>
              </a:spcAft>
              <a:buClr>
                <a:schemeClr val="dk1"/>
              </a:buClr>
              <a:buSzPts val="2400"/>
              <a:buFont typeface="Calibri"/>
              <a:buAutoNum type="arabicPeriod"/>
            </a:pPr>
            <a:r>
              <a:rPr lang="en-US" sz="2300"/>
              <a:t>Write up a short summary of findings (1-3 sentences).  Think about: what is important to know about the responses to this question? How would you summarize for stakeholders/funders?</a:t>
            </a:r>
            <a:r>
              <a:rPr lang="en-US" sz="2400"/>
              <a:t> How might you link the findings to the original rationale/theory of change?</a:t>
            </a:r>
            <a:endParaRPr sz="2400"/>
          </a:p>
          <a:p>
            <a:pPr indent="-50800" lvl="0" marL="228600" rtl="0" algn="l">
              <a:lnSpc>
                <a:spcPct val="90000"/>
              </a:lnSpc>
              <a:spcBef>
                <a:spcPts val="1000"/>
              </a:spcBef>
              <a:spcAft>
                <a:spcPts val="0"/>
              </a:spcAft>
              <a:buClr>
                <a:schemeClr val="dk1"/>
              </a:buClr>
              <a:buSzPts val="2800"/>
              <a:buNone/>
            </a:pPr>
            <a:r>
              <a:t/>
            </a:r>
            <a:endParaRPr sz="2400"/>
          </a:p>
        </p:txBody>
      </p:sp>
      <p:sp>
        <p:nvSpPr>
          <p:cNvPr id="315" name="Google Shape;315;p1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15"/>
          <p:cNvSpPr txBox="1"/>
          <p:nvPr>
            <p:ph type="title"/>
          </p:nvPr>
        </p:nvSpPr>
        <p:spPr>
          <a:xfrm>
            <a:off x="684734" y="136357"/>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200"/>
              <a:buFont typeface="Aharoni"/>
              <a:buNone/>
            </a:pPr>
            <a:r>
              <a:rPr lang="en-US" sz="3600"/>
              <a:t>Share out </a:t>
            </a:r>
            <a:endParaRPr sz="3600"/>
          </a:p>
        </p:txBody>
      </p:sp>
      <p:sp>
        <p:nvSpPr>
          <p:cNvPr id="322" name="Google Shape;322;p1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a:t>How did the activity go? How did you resolve your coding differences?</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US"/>
              <a:t>Share your summary of findings.</a:t>
            </a:r>
            <a:endParaRPr b="1"/>
          </a:p>
          <a:p>
            <a:pPr indent="-336550" lvl="0" marL="514350" rtl="0" algn="l">
              <a:lnSpc>
                <a:spcPct val="90000"/>
              </a:lnSpc>
              <a:spcBef>
                <a:spcPts val="1000"/>
              </a:spcBef>
              <a:spcAft>
                <a:spcPts val="0"/>
              </a:spcAft>
              <a:buClr>
                <a:schemeClr val="dk1"/>
              </a:buClr>
              <a:buSzPts val="2800"/>
              <a:buFont typeface="Calibri"/>
              <a:buNone/>
            </a:pPr>
            <a:r>
              <a:t/>
            </a:r>
            <a:endParaRPr>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323" name="Google Shape;323;p1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g2f9db9ad8df_0_0"/>
          <p:cNvSpPr txBox="1"/>
          <p:nvPr>
            <p:ph type="title"/>
          </p:nvPr>
        </p:nvSpPr>
        <p:spPr>
          <a:xfrm>
            <a:off x="684734" y="136357"/>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Describing and documenting results</a:t>
            </a:r>
            <a:endParaRPr/>
          </a:p>
        </p:txBody>
      </p:sp>
      <p:sp>
        <p:nvSpPr>
          <p:cNvPr id="330" name="Google Shape;330;g2f9db9ad8df_0_0"/>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331" name="Google Shape;331;g2f9db9ad8df_0_0"/>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“Three major themes emerged from our analysis. First, we saw evidence that volunteers </a:t>
            </a:r>
            <a:r>
              <a:rPr i="1" lang="en-US"/>
              <a:t>gained skills needed to effect public policy change</a:t>
            </a:r>
            <a:r>
              <a:rPr lang="en-US"/>
              <a:t>. They described how their ability to communicate, collaborate, and understand policy increased as a result of their involvement. Second, volunteers </a:t>
            </a:r>
            <a:r>
              <a:rPr lang="en-US"/>
              <a:t>described</a:t>
            </a:r>
            <a:r>
              <a:rPr lang="en-US"/>
              <a:t> not only learning new skills but also </a:t>
            </a:r>
            <a:r>
              <a:rPr i="1" lang="en-US"/>
              <a:t>applying and </a:t>
            </a:r>
            <a:r>
              <a:rPr i="1" lang="en-US"/>
              <a:t>amplifying</a:t>
            </a:r>
            <a:r>
              <a:rPr i="1" lang="en-US"/>
              <a:t> those skills</a:t>
            </a:r>
            <a:r>
              <a:rPr lang="en-US"/>
              <a:t>. This was evidenced by how they described their ability to contribute to change and their suggestions for ideas for improvement. Third, the findings suggest that in order to be most effective, volunteers need </a:t>
            </a:r>
            <a:r>
              <a:rPr i="1" lang="en-US"/>
              <a:t>more resources, training and support</a:t>
            </a:r>
            <a:r>
              <a:rPr lang="en-US"/>
              <a: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16"/>
          <p:cNvSpPr txBox="1"/>
          <p:nvPr>
            <p:ph type="title"/>
          </p:nvPr>
        </p:nvSpPr>
        <p:spPr>
          <a:xfrm>
            <a:off x="684734" y="136357"/>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200"/>
              <a:buNone/>
            </a:pPr>
            <a:r>
              <a:rPr lang="en-US"/>
              <a:t>Group Discussion</a:t>
            </a:r>
            <a:endParaRPr/>
          </a:p>
        </p:txBody>
      </p:sp>
      <p:sp>
        <p:nvSpPr>
          <p:cNvPr id="338" name="Google Shape;338;p1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39" name="Google Shape;339;p1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a:t>Any tips and best practices from your own experiences?</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US"/>
              <a:t>Questions? </a:t>
            </a:r>
            <a:endParaRPr/>
          </a:p>
          <a:p>
            <a:pPr indent="-342900" lvl="0" marL="457200" rtl="0" algn="l">
              <a:lnSpc>
                <a:spcPct val="90000"/>
              </a:lnSpc>
              <a:spcBef>
                <a:spcPts val="1000"/>
              </a:spcBef>
              <a:spcAft>
                <a:spcPts val="0"/>
              </a:spcAft>
              <a:buSzPts val="1800"/>
              <a:buChar char="●"/>
            </a:pPr>
            <a:r>
              <a:rPr lang="en-US"/>
              <a:t>If you do have multiple coders, should they all be coding all of the responses?</a:t>
            </a:r>
            <a:endParaRPr/>
          </a:p>
          <a:p>
            <a:pPr indent="-342900" lvl="0" marL="457200" rtl="0" algn="l">
              <a:lnSpc>
                <a:spcPct val="90000"/>
              </a:lnSpc>
              <a:spcBef>
                <a:spcPts val="0"/>
              </a:spcBef>
              <a:spcAft>
                <a:spcPts val="0"/>
              </a:spcAft>
              <a:buSzPts val="1800"/>
              <a:buChar char="●"/>
            </a:pPr>
            <a:r>
              <a:rPr lang="en-US"/>
              <a:t>When using Excel, is it better to clump codes into a string in one column separated by commas or have a separate row for each code?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14"/>
          <p:cNvSpPr txBox="1"/>
          <p:nvPr>
            <p:ph type="title"/>
          </p:nvPr>
        </p:nvSpPr>
        <p:spPr>
          <a:xfrm>
            <a:off x="831850" y="1396412"/>
            <a:ext cx="10515600" cy="2852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6000"/>
              <a:buNone/>
            </a:pPr>
            <a:r>
              <a:rPr lang="en-US"/>
              <a:t>5-minute break, return at 11:10AM</a:t>
            </a:r>
            <a:endParaRPr/>
          </a:p>
        </p:txBody>
      </p:sp>
      <p:sp>
        <p:nvSpPr>
          <p:cNvPr id="346" name="Google Shape;346;p1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
          <p:cNvSpPr txBox="1"/>
          <p:nvPr>
            <p:ph type="title"/>
          </p:nvPr>
        </p:nvSpPr>
        <p:spPr>
          <a:xfrm>
            <a:off x="684734" y="13635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200"/>
              <a:buFont typeface="Arial"/>
              <a:buNone/>
            </a:pPr>
            <a:r>
              <a:rPr lang="en-US" sz="3600"/>
              <a:t>Desired Outcomes</a:t>
            </a:r>
            <a:endParaRPr sz="3600"/>
          </a:p>
        </p:txBody>
      </p:sp>
      <p:sp>
        <p:nvSpPr>
          <p:cNvPr id="205" name="Google Shape;205;p2"/>
          <p:cNvSpPr txBox="1"/>
          <p:nvPr>
            <p:ph idx="1" type="body"/>
          </p:nvPr>
        </p:nvSpPr>
        <p:spPr>
          <a:xfrm>
            <a:off x="520250" y="1825625"/>
            <a:ext cx="11408100" cy="43515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00"/>
              <a:buNone/>
            </a:pPr>
            <a:r>
              <a:rPr lang="en-US"/>
              <a:t>Participants will gain…</a:t>
            </a:r>
            <a:endParaRPr/>
          </a:p>
          <a:p>
            <a:pPr indent="-292100" lvl="1" marL="685800" rtl="0" algn="l">
              <a:lnSpc>
                <a:spcPct val="100000"/>
              </a:lnSpc>
              <a:spcBef>
                <a:spcPts val="0"/>
              </a:spcBef>
              <a:spcAft>
                <a:spcPts val="0"/>
              </a:spcAft>
              <a:buSzPts val="2800"/>
              <a:buFont typeface="Calibri"/>
              <a:buChar char="•"/>
            </a:pPr>
            <a:r>
              <a:rPr lang="en-US" sz="2800">
                <a:latin typeface="Calibri"/>
                <a:ea typeface="Calibri"/>
                <a:cs typeface="Calibri"/>
                <a:sym typeface="Calibri"/>
              </a:rPr>
              <a:t>Understanding of types of qualitative analysis that can be done on open-ended survey data for program evaluation</a:t>
            </a:r>
            <a:endParaRPr sz="2800">
              <a:latin typeface="Calibri"/>
              <a:ea typeface="Calibri"/>
              <a:cs typeface="Calibri"/>
              <a:sym typeface="Calibri"/>
            </a:endParaRPr>
          </a:p>
          <a:p>
            <a:pPr indent="-292100" lvl="1" marL="685800" rtl="0" algn="l">
              <a:lnSpc>
                <a:spcPct val="100000"/>
              </a:lnSpc>
              <a:spcBef>
                <a:spcPts val="0"/>
              </a:spcBef>
              <a:spcAft>
                <a:spcPts val="0"/>
              </a:spcAft>
              <a:buSzPts val="2800"/>
              <a:buFont typeface="Calibri"/>
              <a:buChar char="•"/>
            </a:pPr>
            <a:r>
              <a:rPr lang="en-US" sz="2800">
                <a:latin typeface="Calibri"/>
                <a:ea typeface="Calibri"/>
                <a:cs typeface="Calibri"/>
                <a:sym typeface="Calibri"/>
              </a:rPr>
              <a:t>Hands-on experience of coding qualitative data and extracting themes using Excel, and reporting the findings</a:t>
            </a:r>
            <a:endParaRPr sz="2800">
              <a:solidFill>
                <a:srgbClr val="0D0D0D"/>
              </a:solidFill>
              <a:latin typeface="Calibri"/>
              <a:ea typeface="Calibri"/>
              <a:cs typeface="Calibri"/>
              <a:sym typeface="Calibri"/>
            </a:endParaRPr>
          </a:p>
          <a:p>
            <a:pPr indent="-292100" lvl="1" marL="685800" rtl="0" algn="l">
              <a:lnSpc>
                <a:spcPct val="100000"/>
              </a:lnSpc>
              <a:spcBef>
                <a:spcPts val="0"/>
              </a:spcBef>
              <a:spcAft>
                <a:spcPts val="0"/>
              </a:spcAft>
              <a:buClr>
                <a:srgbClr val="0D0D0D"/>
              </a:buClr>
              <a:buSzPts val="2800"/>
              <a:buFont typeface="Calibri"/>
              <a:buChar char="•"/>
            </a:pPr>
            <a:r>
              <a:rPr lang="en-US" sz="2800">
                <a:solidFill>
                  <a:srgbClr val="0D0D0D"/>
                </a:solidFill>
                <a:latin typeface="Calibri"/>
                <a:ea typeface="Calibri"/>
                <a:cs typeface="Calibri"/>
                <a:sym typeface="Calibri"/>
              </a:rPr>
              <a:t>Practice identifying a mixed methods design to evaluate a program. </a:t>
            </a:r>
            <a:endParaRPr sz="2800">
              <a:solidFill>
                <a:srgbClr val="0D0D0D"/>
              </a:solidFill>
              <a:latin typeface="Calibri"/>
              <a:ea typeface="Calibri"/>
              <a:cs typeface="Calibri"/>
              <a:sym typeface="Calibri"/>
            </a:endParaRPr>
          </a:p>
          <a:p>
            <a:pPr indent="0" lvl="0" marL="0" rtl="0" algn="l">
              <a:lnSpc>
                <a:spcPct val="100000"/>
              </a:lnSpc>
              <a:spcBef>
                <a:spcPts val="0"/>
              </a:spcBef>
              <a:spcAft>
                <a:spcPts val="0"/>
              </a:spcAft>
              <a:buSzPts val="1800"/>
              <a:buNone/>
            </a:pPr>
            <a:r>
              <a:t/>
            </a:r>
            <a:endParaRPr>
              <a:solidFill>
                <a:srgbClr val="0D0D0D"/>
              </a:solidFill>
              <a:latin typeface="Calibri"/>
              <a:ea typeface="Calibri"/>
              <a:cs typeface="Calibri"/>
              <a:sym typeface="Calibri"/>
            </a:endParaRPr>
          </a:p>
          <a:p>
            <a:pPr indent="0" lvl="0" marL="0" rtl="0" algn="l">
              <a:lnSpc>
                <a:spcPct val="100000"/>
              </a:lnSpc>
              <a:spcBef>
                <a:spcPts val="0"/>
              </a:spcBef>
              <a:spcAft>
                <a:spcPts val="0"/>
              </a:spcAft>
              <a:buSzPts val="1800"/>
              <a:buNone/>
            </a:pPr>
            <a:r>
              <a:t/>
            </a:r>
            <a:endParaRPr sz="2200">
              <a:latin typeface="Calibri"/>
              <a:ea typeface="Calibri"/>
              <a:cs typeface="Calibri"/>
              <a:sym typeface="Calibri"/>
            </a:endParaRPr>
          </a:p>
          <a:p>
            <a:pPr indent="0" lvl="0" marL="0" rtl="0" algn="l">
              <a:lnSpc>
                <a:spcPct val="90000"/>
              </a:lnSpc>
              <a:spcBef>
                <a:spcPts val="1000"/>
              </a:spcBef>
              <a:spcAft>
                <a:spcPts val="0"/>
              </a:spcAft>
              <a:buClr>
                <a:schemeClr val="dk1"/>
              </a:buClr>
              <a:buSzPts val="2800"/>
              <a:buNone/>
            </a:pPr>
            <a:r>
              <a:t/>
            </a:r>
            <a:endParaRPr/>
          </a:p>
        </p:txBody>
      </p:sp>
      <p:sp>
        <p:nvSpPr>
          <p:cNvPr id="206" name="Google Shape;206;p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g2f9cf0dae11_0_29"/>
          <p:cNvSpPr txBox="1"/>
          <p:nvPr>
            <p:ph type="title"/>
          </p:nvPr>
        </p:nvSpPr>
        <p:spPr>
          <a:xfrm>
            <a:off x="684734" y="136357"/>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Reporting qualitative findings: </a:t>
            </a:r>
            <a:endParaRPr/>
          </a:p>
          <a:p>
            <a:pPr indent="0" lvl="0" marL="0" rtl="0" algn="l">
              <a:spcBef>
                <a:spcPts val="0"/>
              </a:spcBef>
              <a:spcAft>
                <a:spcPts val="0"/>
              </a:spcAft>
              <a:buNone/>
            </a:pPr>
            <a:r>
              <a:rPr lang="en-US"/>
              <a:t>UCCE Examples</a:t>
            </a:r>
            <a:endParaRPr/>
          </a:p>
        </p:txBody>
      </p:sp>
      <p:sp>
        <p:nvSpPr>
          <p:cNvPr id="353" name="Google Shape;353;g2f9cf0dae11_0_29"/>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354" name="Google Shape;354;g2f9cf0dae11_0_29"/>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1800"/>
              <a:t>“</a:t>
            </a:r>
            <a:r>
              <a:rPr lang="en-US" sz="1800"/>
              <a:t>Yolo, Solano, and Sacramento Valley growers changed nitrogen management behaviors for what is reported to the ILRP, as observed by UCCE through one-on-one consultation. Improving nitrogen management will minimize over and under fertilization. This reduces nitrogen leaching, thereby improving water quality, reducing excess costs, or potentially increasing agricultural productivity.”</a:t>
            </a:r>
            <a:endParaRPr sz="1800"/>
          </a:p>
          <a:p>
            <a:pPr indent="0" lvl="0" marL="0" rtl="0" algn="l">
              <a:spcBef>
                <a:spcPts val="1000"/>
              </a:spcBef>
              <a:spcAft>
                <a:spcPts val="0"/>
              </a:spcAft>
              <a:buNone/>
            </a:pPr>
            <a:r>
              <a:t/>
            </a:r>
            <a:endParaRPr sz="600"/>
          </a:p>
          <a:p>
            <a:pPr indent="0" lvl="0" marL="0" rtl="0" algn="l">
              <a:spcBef>
                <a:spcPts val="1000"/>
              </a:spcBef>
              <a:spcAft>
                <a:spcPts val="0"/>
              </a:spcAft>
              <a:buNone/>
            </a:pPr>
            <a:r>
              <a:rPr lang="en-US" sz="1800"/>
              <a:t>“Several testimonials and media products indicate accelerating behavior change within California's pest control industry with regards to cockroach baiting, especially for peridomestic species.”</a:t>
            </a:r>
            <a:endParaRPr sz="1800"/>
          </a:p>
          <a:p>
            <a:pPr indent="0" lvl="0" marL="457200" rtl="0" algn="l">
              <a:spcBef>
                <a:spcPts val="1000"/>
              </a:spcBef>
              <a:spcAft>
                <a:spcPts val="0"/>
              </a:spcAft>
              <a:buNone/>
            </a:pPr>
            <a:r>
              <a:t/>
            </a:r>
            <a:endParaRPr sz="600"/>
          </a:p>
          <a:p>
            <a:pPr indent="0" lvl="0" marL="0" rtl="0" algn="l">
              <a:spcBef>
                <a:spcPts val="1000"/>
              </a:spcBef>
              <a:spcAft>
                <a:spcPts val="0"/>
              </a:spcAft>
              <a:buNone/>
            </a:pPr>
            <a:r>
              <a:rPr lang="en-US" sz="1800"/>
              <a:t>“[Participants were] asked what, if any, impact this project had on their future education plans or future career interests, responses included:</a:t>
            </a:r>
            <a:endParaRPr sz="1800"/>
          </a:p>
          <a:p>
            <a:pPr indent="0" lvl="0" marL="0" rtl="0" algn="l">
              <a:spcBef>
                <a:spcPts val="1000"/>
              </a:spcBef>
              <a:spcAft>
                <a:spcPts val="0"/>
              </a:spcAft>
              <a:buNone/>
            </a:pPr>
            <a:r>
              <a:rPr i="1" lang="en-US" sz="1800"/>
              <a:t>This project has opened my eyes to many different issues in my community and I feel like in my future job/career interests I will bring these issues with me and try to make a change so new generations don't see the same issues that we did. I want to make a change with my line of study.</a:t>
            </a:r>
            <a:r>
              <a:rPr lang="en-US" sz="1800"/>
              <a:t>”</a:t>
            </a:r>
            <a:endParaRPr sz="2000"/>
          </a:p>
          <a:p>
            <a:pPr indent="0" lvl="0" marL="0" rtl="0" algn="l">
              <a:spcBef>
                <a:spcPts val="100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g2f9cf0dae11_0_36"/>
          <p:cNvSpPr txBox="1"/>
          <p:nvPr>
            <p:ph type="title"/>
          </p:nvPr>
        </p:nvSpPr>
        <p:spPr>
          <a:xfrm>
            <a:off x="684734" y="136357"/>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Visualizing </a:t>
            </a:r>
            <a:r>
              <a:rPr lang="en-US"/>
              <a:t>qualitative</a:t>
            </a:r>
            <a:r>
              <a:rPr lang="en-US"/>
              <a:t> findings</a:t>
            </a:r>
            <a:endParaRPr/>
          </a:p>
        </p:txBody>
      </p:sp>
      <p:sp>
        <p:nvSpPr>
          <p:cNvPr id="361" name="Google Shape;361;g2f9cf0dae11_0_36"/>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362" name="Google Shape;362;g2f9cf0dae11_0_36"/>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Visualizing qualitative findings can be as basic as a table or flow chart or as complicated as a your graphic design brain wants to go!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 Key resource: Evergreen Data Viz has a qualitative chart chooser</a:t>
            </a:r>
            <a:endParaRPr/>
          </a:p>
          <a:p>
            <a:pPr indent="0" lvl="0" marL="457200" rtl="0" algn="l">
              <a:spcBef>
                <a:spcPts val="100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pic>
        <p:nvPicPr>
          <p:cNvPr id="368" name="Google Shape;368;g2f9db9ad8df_0_10"/>
          <p:cNvPicPr preferRelativeResize="0"/>
          <p:nvPr/>
        </p:nvPicPr>
        <p:blipFill>
          <a:blip r:embed="rId3">
            <a:alphaModFix/>
          </a:blip>
          <a:stretch>
            <a:fillRect/>
          </a:stretch>
        </p:blipFill>
        <p:spPr>
          <a:xfrm>
            <a:off x="581325" y="0"/>
            <a:ext cx="8475135" cy="6356351"/>
          </a:xfrm>
          <a:prstGeom prst="rect">
            <a:avLst/>
          </a:prstGeom>
          <a:noFill/>
          <a:ln>
            <a:noFill/>
          </a:ln>
        </p:spPr>
      </p:pic>
      <p:sp>
        <p:nvSpPr>
          <p:cNvPr id="369" name="Google Shape;369;g2f9db9ad8df_0_10"/>
          <p:cNvSpPr txBox="1"/>
          <p:nvPr/>
        </p:nvSpPr>
        <p:spPr>
          <a:xfrm>
            <a:off x="6653750" y="5989900"/>
            <a:ext cx="5373300" cy="708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US" sz="1700">
                <a:solidFill>
                  <a:schemeClr val="dk1"/>
                </a:solidFill>
              </a:rPr>
              <a:t>Source: https://agsystemsthinking.net/2012/07/01/mindmap/</a:t>
            </a:r>
            <a:endParaRPr sz="1700">
              <a:solidFill>
                <a:schemeClr val="dk1"/>
              </a:solidFill>
            </a:endParaRPr>
          </a:p>
        </p:txBody>
      </p:sp>
      <p:sp>
        <p:nvSpPr>
          <p:cNvPr id="370" name="Google Shape;370;g2f9db9ad8df_0_10"/>
          <p:cNvSpPr txBox="1"/>
          <p:nvPr/>
        </p:nvSpPr>
        <p:spPr>
          <a:xfrm>
            <a:off x="8680525" y="652025"/>
            <a:ext cx="3346500" cy="70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rPr>
              <a:t>Thematic Map Mind</a:t>
            </a:r>
            <a:endParaRPr sz="280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pic>
        <p:nvPicPr>
          <p:cNvPr id="376" name="Google Shape;376;g2f9cf0dae11_0_43"/>
          <p:cNvPicPr preferRelativeResize="0"/>
          <p:nvPr/>
        </p:nvPicPr>
        <p:blipFill>
          <a:blip r:embed="rId3">
            <a:alphaModFix/>
          </a:blip>
          <a:stretch>
            <a:fillRect/>
          </a:stretch>
        </p:blipFill>
        <p:spPr>
          <a:xfrm>
            <a:off x="6244750" y="152400"/>
            <a:ext cx="5551515" cy="6553201"/>
          </a:xfrm>
          <a:prstGeom prst="rect">
            <a:avLst/>
          </a:prstGeom>
          <a:noFill/>
          <a:ln>
            <a:noFill/>
          </a:ln>
        </p:spPr>
      </p:pic>
      <p:sp>
        <p:nvSpPr>
          <p:cNvPr id="377" name="Google Shape;377;g2f9cf0dae11_0_43"/>
          <p:cNvSpPr txBox="1"/>
          <p:nvPr/>
        </p:nvSpPr>
        <p:spPr>
          <a:xfrm>
            <a:off x="223275" y="410800"/>
            <a:ext cx="4736700" cy="39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rPr>
              <a:t>User journey or experience maps show change over time. The visualization of the big findings went in the main report (right). The detailed codebook (excerpt below) went in the appendix.</a:t>
            </a:r>
            <a:endParaRPr sz="2800">
              <a:solidFill>
                <a:schemeClr val="dk1"/>
              </a:solidFill>
            </a:endParaRPr>
          </a:p>
        </p:txBody>
      </p:sp>
      <p:pic>
        <p:nvPicPr>
          <p:cNvPr id="378" name="Google Shape;378;g2f9cf0dae11_0_43"/>
          <p:cNvPicPr preferRelativeResize="0"/>
          <p:nvPr/>
        </p:nvPicPr>
        <p:blipFill>
          <a:blip r:embed="rId4">
            <a:alphaModFix/>
          </a:blip>
          <a:stretch>
            <a:fillRect/>
          </a:stretch>
        </p:blipFill>
        <p:spPr>
          <a:xfrm>
            <a:off x="223274" y="4827650"/>
            <a:ext cx="5813201" cy="17161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g2f9cf0dae11_0_49"/>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descr="Fig. 7" id="385" name="Google Shape;385;g2f9cf0dae11_0_49"/>
          <p:cNvPicPr preferRelativeResize="0"/>
          <p:nvPr/>
        </p:nvPicPr>
        <p:blipFill>
          <a:blip r:embed="rId3">
            <a:alphaModFix/>
          </a:blip>
          <a:stretch>
            <a:fillRect/>
          </a:stretch>
        </p:blipFill>
        <p:spPr>
          <a:xfrm>
            <a:off x="152400" y="88588"/>
            <a:ext cx="11654324" cy="6680824"/>
          </a:xfrm>
          <a:prstGeom prst="rect">
            <a:avLst/>
          </a:prstGeom>
          <a:noFill/>
          <a:ln>
            <a:noFill/>
          </a:ln>
        </p:spPr>
      </p:pic>
      <p:sp>
        <p:nvSpPr>
          <p:cNvPr id="386" name="Google Shape;386;g2f9cf0dae11_0_49"/>
          <p:cNvSpPr txBox="1"/>
          <p:nvPr/>
        </p:nvSpPr>
        <p:spPr>
          <a:xfrm>
            <a:off x="152400" y="6261850"/>
            <a:ext cx="5323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800"/>
              <a:t>Source: Nobles, J., Wheeler, J., Dunleavy-Harris, K. et al. Ripple effects mapping: capturing the wider impacts of systems change efforts in public health. BMC Med Res Methodol 22, 72 (2022). https://doi.org/10.1186/s12874-022-01570-4</a:t>
            </a:r>
            <a:endParaRPr sz="800"/>
          </a:p>
        </p:txBody>
      </p:sp>
      <p:sp>
        <p:nvSpPr>
          <p:cNvPr id="387" name="Google Shape;387;g2f9cf0dae11_0_49"/>
          <p:cNvSpPr txBox="1"/>
          <p:nvPr/>
        </p:nvSpPr>
        <p:spPr>
          <a:xfrm>
            <a:off x="8444850" y="416350"/>
            <a:ext cx="3747000" cy="66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rPr>
              <a:t>Ripple Effect Mapping</a:t>
            </a:r>
            <a:endParaRPr sz="28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17"/>
          <p:cNvSpPr txBox="1"/>
          <p:nvPr>
            <p:ph type="title"/>
          </p:nvPr>
        </p:nvSpPr>
        <p:spPr>
          <a:xfrm>
            <a:off x="778050" y="1425384"/>
            <a:ext cx="10759500" cy="825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5A9E"/>
              </a:buClr>
              <a:buSzPts val="6000"/>
              <a:buFont typeface="Arial"/>
              <a:buNone/>
            </a:pPr>
            <a:r>
              <a:rPr lang="en-US" sz="3600"/>
              <a:t>Types of Mixed Methods Design</a:t>
            </a:r>
            <a:endParaRPr sz="3600"/>
          </a:p>
        </p:txBody>
      </p:sp>
      <p:sp>
        <p:nvSpPr>
          <p:cNvPr id="393" name="Google Shape;393;p17"/>
          <p:cNvSpPr txBox="1"/>
          <p:nvPr>
            <p:ph idx="1" type="body"/>
          </p:nvPr>
        </p:nvSpPr>
        <p:spPr>
          <a:xfrm>
            <a:off x="778050" y="3146500"/>
            <a:ext cx="11206200" cy="18021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rgbClr val="7F7F7F"/>
              </a:buClr>
              <a:buSzPts val="2220"/>
              <a:buNone/>
            </a:pPr>
            <a:r>
              <a:rPr b="1" lang="en-US" sz="2200">
                <a:solidFill>
                  <a:srgbClr val="A61C00"/>
                </a:solidFill>
                <a:latin typeface="Arial"/>
                <a:ea typeface="Arial"/>
                <a:cs typeface="Arial"/>
                <a:sym typeface="Arial"/>
              </a:rPr>
              <a:t>Research Design: Qualitative, Quantitative, and Mixed Methods Approaches </a:t>
            </a:r>
            <a:endParaRPr b="1" sz="2200">
              <a:solidFill>
                <a:srgbClr val="A61C00"/>
              </a:solidFill>
            </a:endParaRPr>
          </a:p>
          <a:p>
            <a:pPr indent="0" lvl="0" marL="0" rtl="0" algn="l">
              <a:lnSpc>
                <a:spcPct val="80000"/>
              </a:lnSpc>
              <a:spcBef>
                <a:spcPts val="0"/>
              </a:spcBef>
              <a:spcAft>
                <a:spcPts val="0"/>
              </a:spcAft>
              <a:buClr>
                <a:srgbClr val="7F7F7F"/>
              </a:buClr>
              <a:buSzPts val="2220"/>
              <a:buNone/>
            </a:pPr>
            <a:r>
              <a:rPr lang="en-US" sz="2200">
                <a:solidFill>
                  <a:srgbClr val="A61C00"/>
                </a:solidFill>
                <a:latin typeface="Arial"/>
                <a:ea typeface="Arial"/>
                <a:cs typeface="Arial"/>
                <a:sym typeface="Arial"/>
              </a:rPr>
              <a:t>John W. Creswell, J. David Creswell</a:t>
            </a:r>
            <a:endParaRPr sz="2200">
              <a:solidFill>
                <a:srgbClr val="A61C00"/>
              </a:solidFill>
            </a:endParaRPr>
          </a:p>
          <a:p>
            <a:pPr indent="0" lvl="0" marL="0" rtl="0" algn="l">
              <a:lnSpc>
                <a:spcPct val="80000"/>
              </a:lnSpc>
              <a:spcBef>
                <a:spcPts val="1000"/>
              </a:spcBef>
              <a:spcAft>
                <a:spcPts val="0"/>
              </a:spcAft>
              <a:buClr>
                <a:srgbClr val="7F7F7F"/>
              </a:buClr>
              <a:buSzPts val="2220"/>
              <a:buNone/>
            </a:pPr>
            <a:r>
              <a:t/>
            </a:r>
            <a:endParaRPr sz="2200">
              <a:solidFill>
                <a:srgbClr val="A61C00"/>
              </a:solidFill>
              <a:latin typeface="Arial"/>
              <a:ea typeface="Arial"/>
              <a:cs typeface="Arial"/>
              <a:sym typeface="Arial"/>
            </a:endParaRPr>
          </a:p>
          <a:p>
            <a:pPr indent="0" lvl="0" marL="0" rtl="0" algn="l">
              <a:lnSpc>
                <a:spcPct val="80000"/>
              </a:lnSpc>
              <a:spcBef>
                <a:spcPts val="1000"/>
              </a:spcBef>
              <a:spcAft>
                <a:spcPts val="0"/>
              </a:spcAft>
              <a:buClr>
                <a:srgbClr val="7F7F7F"/>
              </a:buClr>
              <a:buSzPts val="2220"/>
              <a:buNone/>
            </a:pPr>
            <a:r>
              <a:rPr b="1" lang="en-US" sz="2200">
                <a:solidFill>
                  <a:srgbClr val="000000"/>
                </a:solidFill>
              </a:rPr>
              <a:t>PowerPoint slides by John W. Creswell </a:t>
            </a:r>
            <a:endParaRPr b="1" sz="2200">
              <a:solidFill>
                <a:srgbClr val="000000"/>
              </a:solidFill>
            </a:endParaRPr>
          </a:p>
          <a:p>
            <a:pPr indent="0" lvl="0" marL="0" rtl="0" algn="l">
              <a:lnSpc>
                <a:spcPct val="80000"/>
              </a:lnSpc>
              <a:spcBef>
                <a:spcPts val="1000"/>
              </a:spcBef>
              <a:spcAft>
                <a:spcPts val="0"/>
              </a:spcAft>
              <a:buClr>
                <a:srgbClr val="7F7F7F"/>
              </a:buClr>
              <a:buSzPts val="2220"/>
              <a:buNone/>
            </a:pPr>
            <a:r>
              <a:t/>
            </a:r>
            <a:endParaRPr sz="2200">
              <a:solidFill>
                <a:srgbClr val="A61C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18"/>
          <p:cNvSpPr txBox="1"/>
          <p:nvPr>
            <p:ph type="title"/>
          </p:nvPr>
        </p:nvSpPr>
        <p:spPr>
          <a:xfrm>
            <a:off x="612550" y="599250"/>
            <a:ext cx="11372400" cy="1038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5A9E"/>
              </a:buClr>
              <a:buSzPts val="3700"/>
              <a:buFont typeface="Arial"/>
              <a:buNone/>
            </a:pPr>
            <a:r>
              <a:rPr lang="en-US"/>
              <a:t>Explanatory Sequential Mixed Methods Design  </a:t>
            </a:r>
            <a:endParaRPr/>
          </a:p>
        </p:txBody>
      </p:sp>
      <p:sp>
        <p:nvSpPr>
          <p:cNvPr id="399" name="Google Shape;399;p18"/>
          <p:cNvSpPr txBox="1"/>
          <p:nvPr>
            <p:ph idx="1" type="body"/>
          </p:nvPr>
        </p:nvSpPr>
        <p:spPr>
          <a:xfrm>
            <a:off x="932150" y="1637850"/>
            <a:ext cx="10511400" cy="40638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b="1" lang="en-US" sz="2800" u="sng"/>
              <a:t>Description of the design</a:t>
            </a:r>
            <a:r>
              <a:rPr lang="en-US" sz="2800"/>
              <a:t>: Involves a two-phase project with the collection of quantitative data in the first phase, and qualitative data to help explain initial quantitative results.</a:t>
            </a:r>
            <a:endParaRPr sz="2800"/>
          </a:p>
          <a:p>
            <a:pPr indent="0" lvl="0" marL="228600" rtl="0" algn="l">
              <a:lnSpc>
                <a:spcPct val="90000"/>
              </a:lnSpc>
              <a:spcBef>
                <a:spcPts val="0"/>
              </a:spcBef>
              <a:spcAft>
                <a:spcPts val="0"/>
              </a:spcAft>
              <a:buSzPts val="2600"/>
              <a:buNone/>
            </a:pPr>
            <a:r>
              <a:t/>
            </a:r>
            <a:endParaRPr sz="2800"/>
          </a:p>
          <a:p>
            <a:pPr indent="-228600" lvl="0" marL="228600" rtl="0" algn="l">
              <a:lnSpc>
                <a:spcPct val="90000"/>
              </a:lnSpc>
              <a:spcBef>
                <a:spcPts val="1000"/>
              </a:spcBef>
              <a:spcAft>
                <a:spcPts val="0"/>
              </a:spcAft>
              <a:buClr>
                <a:schemeClr val="dk1"/>
              </a:buClr>
              <a:buSzPts val="2800"/>
              <a:buChar char="•"/>
            </a:pPr>
            <a:r>
              <a:rPr b="1" lang="en-US" sz="2800" u="sng"/>
              <a:t>Data collection</a:t>
            </a:r>
            <a:r>
              <a:rPr lang="en-US" sz="2800"/>
              <a:t>: Proceeds in two distinct phases with rigorous quantitative sampling in the first phase and purposeful sampling in the second, qualitative phase, qualitative data collection builds directly on the quantitative results. </a:t>
            </a:r>
            <a:endParaRPr sz="28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19"/>
          <p:cNvSpPr txBox="1"/>
          <p:nvPr>
            <p:ph type="title"/>
          </p:nvPr>
        </p:nvSpPr>
        <p:spPr>
          <a:xfrm>
            <a:off x="488600" y="636450"/>
            <a:ext cx="11565300" cy="999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5A9E"/>
              </a:buClr>
              <a:buSzPts val="3700"/>
              <a:buFont typeface="Arial"/>
              <a:buNone/>
            </a:pPr>
            <a:r>
              <a:rPr lang="en-US" sz="3600"/>
              <a:t>Explanatory Sequential Mixed Methods Design</a:t>
            </a:r>
            <a:endParaRPr sz="3600"/>
          </a:p>
        </p:txBody>
      </p:sp>
      <p:sp>
        <p:nvSpPr>
          <p:cNvPr id="405" name="Google Shape;405;p19"/>
          <p:cNvSpPr txBox="1"/>
          <p:nvPr>
            <p:ph idx="1" type="body"/>
          </p:nvPr>
        </p:nvSpPr>
        <p:spPr>
          <a:xfrm>
            <a:off x="665425" y="1751100"/>
            <a:ext cx="10666500" cy="33558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b="1" lang="en-US" sz="2800" u="sng"/>
              <a:t>Data analysis</a:t>
            </a:r>
            <a:r>
              <a:rPr lang="en-US" sz="2800"/>
              <a:t>: The quantitative and qualitative databases are analyzed separately and the quantitative results are then used to plan the qualitative follow-up.</a:t>
            </a:r>
            <a:endParaRPr sz="2800"/>
          </a:p>
          <a:p>
            <a:pPr indent="0" lvl="0" marL="228600" rtl="0" algn="l">
              <a:lnSpc>
                <a:spcPct val="90000"/>
              </a:lnSpc>
              <a:spcBef>
                <a:spcPts val="0"/>
              </a:spcBef>
              <a:spcAft>
                <a:spcPts val="0"/>
              </a:spcAft>
              <a:buSzPts val="2600"/>
              <a:buNone/>
            </a:pPr>
            <a:r>
              <a:t/>
            </a:r>
            <a:endParaRPr sz="2800"/>
          </a:p>
          <a:p>
            <a:pPr indent="-228600" lvl="0" marL="228600" rtl="0" algn="l">
              <a:lnSpc>
                <a:spcPct val="90000"/>
              </a:lnSpc>
              <a:spcBef>
                <a:spcPts val="1000"/>
              </a:spcBef>
              <a:spcAft>
                <a:spcPts val="0"/>
              </a:spcAft>
              <a:buClr>
                <a:schemeClr val="dk1"/>
              </a:buClr>
              <a:buSzPts val="2800"/>
              <a:buChar char="•"/>
            </a:pPr>
            <a:r>
              <a:rPr b="1" lang="en-US" sz="2800" u="sng"/>
              <a:t>Interpretation</a:t>
            </a:r>
            <a:r>
              <a:rPr lang="en-US" sz="2800"/>
              <a:t>: First-phase quantitative results, second phase qualitative results and a third form of interpretation: how the qualitative findings help to explain the quantitative results.</a:t>
            </a:r>
            <a:endParaRPr sz="28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20"/>
          <p:cNvSpPr txBox="1"/>
          <p:nvPr>
            <p:ph type="title"/>
          </p:nvPr>
        </p:nvSpPr>
        <p:spPr>
          <a:xfrm>
            <a:off x="588825" y="475300"/>
            <a:ext cx="11246700" cy="885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5A9E"/>
              </a:buClr>
              <a:buSzPts val="3700"/>
              <a:buFont typeface="Arial"/>
              <a:buNone/>
            </a:pPr>
            <a:r>
              <a:rPr lang="en-US" sz="3600"/>
              <a:t>Exploratory Sequential Mixed Methods Design  </a:t>
            </a:r>
            <a:endParaRPr sz="3600"/>
          </a:p>
        </p:txBody>
      </p:sp>
      <p:sp>
        <p:nvSpPr>
          <p:cNvPr id="412" name="Google Shape;412;p20"/>
          <p:cNvSpPr txBox="1"/>
          <p:nvPr>
            <p:ph idx="1" type="body"/>
          </p:nvPr>
        </p:nvSpPr>
        <p:spPr>
          <a:xfrm>
            <a:off x="506025" y="1451400"/>
            <a:ext cx="11412300" cy="42705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b="1" lang="en-US" sz="2800" u="sng"/>
              <a:t>Description of the design</a:t>
            </a:r>
            <a:r>
              <a:rPr lang="en-US" sz="2800"/>
              <a:t>: Start with a qualitative phase first followed by a quantitative phase. The quantitative data the builds on the results of the qualitative data.</a:t>
            </a:r>
            <a:endParaRPr sz="2800"/>
          </a:p>
          <a:p>
            <a:pPr indent="0" lvl="0" marL="228600" rtl="0" algn="l">
              <a:lnSpc>
                <a:spcPct val="90000"/>
              </a:lnSpc>
              <a:spcBef>
                <a:spcPts val="0"/>
              </a:spcBef>
              <a:spcAft>
                <a:spcPts val="0"/>
              </a:spcAft>
              <a:buSzPts val="2600"/>
              <a:buNone/>
            </a:pPr>
            <a:r>
              <a:rPr lang="en-US" sz="2800"/>
              <a:t> </a:t>
            </a:r>
            <a:endParaRPr sz="2800"/>
          </a:p>
          <a:p>
            <a:pPr indent="-228600" lvl="0" marL="228600" rtl="0" algn="l">
              <a:lnSpc>
                <a:spcPct val="90000"/>
              </a:lnSpc>
              <a:spcBef>
                <a:spcPts val="1000"/>
              </a:spcBef>
              <a:spcAft>
                <a:spcPts val="0"/>
              </a:spcAft>
              <a:buClr>
                <a:schemeClr val="dk1"/>
              </a:buClr>
              <a:buSzPts val="2800"/>
              <a:buChar char="•"/>
            </a:pPr>
            <a:r>
              <a:rPr b="1" lang="en-US" sz="2800" u="sng"/>
              <a:t>Data collection</a:t>
            </a:r>
            <a:r>
              <a:rPr lang="en-US" sz="2800"/>
              <a:t>: Data collection occurs in two phases. The initial qualitative data followed by the second quantitative data collection. The challenge is how to use the information from the initial phase in the second phase. </a:t>
            </a:r>
            <a:endParaRPr sz="2800"/>
          </a:p>
          <a:p>
            <a:pPr indent="-50800" lvl="0" marL="228600" rtl="0" algn="l">
              <a:lnSpc>
                <a:spcPct val="90000"/>
              </a:lnSpc>
              <a:spcBef>
                <a:spcPts val="1000"/>
              </a:spcBef>
              <a:spcAft>
                <a:spcPts val="0"/>
              </a:spcAft>
              <a:buClr>
                <a:schemeClr val="dk1"/>
              </a:buClr>
              <a:buSzPts val="2800"/>
              <a:buNone/>
            </a:pPr>
            <a:r>
              <a:t/>
            </a:r>
            <a:endParaRPr sz="2800"/>
          </a:p>
          <a:p>
            <a:pPr indent="-50800" lvl="0" marL="228600" rtl="0" algn="l">
              <a:lnSpc>
                <a:spcPct val="90000"/>
              </a:lnSpc>
              <a:spcBef>
                <a:spcPts val="1000"/>
              </a:spcBef>
              <a:spcAft>
                <a:spcPts val="0"/>
              </a:spcAft>
              <a:buClr>
                <a:schemeClr val="dk1"/>
              </a:buClr>
              <a:buSzPts val="2800"/>
              <a:buNone/>
            </a:pPr>
            <a:r>
              <a:t/>
            </a:r>
            <a:endParaRPr sz="2800"/>
          </a:p>
          <a:p>
            <a:pPr indent="-50800" lvl="0" marL="228600" rtl="0" algn="l">
              <a:lnSpc>
                <a:spcPct val="90000"/>
              </a:lnSpc>
              <a:spcBef>
                <a:spcPts val="1000"/>
              </a:spcBef>
              <a:spcAft>
                <a:spcPts val="0"/>
              </a:spcAft>
              <a:buClr>
                <a:schemeClr val="dk1"/>
              </a:buClr>
              <a:buSzPts val="2800"/>
              <a:buNone/>
            </a:pPr>
            <a:r>
              <a:t/>
            </a:r>
            <a:endParaRPr sz="28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21"/>
          <p:cNvSpPr txBox="1"/>
          <p:nvPr>
            <p:ph type="title"/>
          </p:nvPr>
        </p:nvSpPr>
        <p:spPr>
          <a:xfrm>
            <a:off x="697050" y="880475"/>
            <a:ext cx="10797900" cy="890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5A9E"/>
              </a:buClr>
              <a:buSzPts val="3700"/>
              <a:buFont typeface="Arial"/>
              <a:buNone/>
            </a:pPr>
            <a:r>
              <a:rPr lang="en-US" sz="3600"/>
              <a:t>Exploratory Sequential Mixed Methods Design </a:t>
            </a:r>
            <a:endParaRPr sz="3600"/>
          </a:p>
        </p:txBody>
      </p:sp>
      <p:sp>
        <p:nvSpPr>
          <p:cNvPr id="419" name="Google Shape;419;p21"/>
          <p:cNvSpPr txBox="1"/>
          <p:nvPr>
            <p:ph idx="1" type="body"/>
          </p:nvPr>
        </p:nvSpPr>
        <p:spPr>
          <a:xfrm>
            <a:off x="614950" y="1987950"/>
            <a:ext cx="10545600" cy="33969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b="1" lang="en-US" sz="2800" u="sng"/>
              <a:t>Data analysis</a:t>
            </a:r>
            <a:r>
              <a:rPr lang="en-US" sz="2800"/>
              <a:t>: Analyzes quantitative and qualitative databases separately and uses the findings from the initial exploratory database to build into quantitative measures. Requires careful attention to the qualitative data analysis steps.</a:t>
            </a:r>
            <a:endParaRPr sz="2800"/>
          </a:p>
          <a:p>
            <a:pPr indent="0" lvl="0" marL="228600" rtl="0" algn="l">
              <a:lnSpc>
                <a:spcPct val="90000"/>
              </a:lnSpc>
              <a:spcBef>
                <a:spcPts val="0"/>
              </a:spcBef>
              <a:spcAft>
                <a:spcPts val="0"/>
              </a:spcAft>
              <a:buSzPts val="2600"/>
              <a:buNone/>
            </a:pPr>
            <a:r>
              <a:t/>
            </a:r>
            <a:endParaRPr sz="2800"/>
          </a:p>
          <a:p>
            <a:pPr indent="-228600" lvl="0" marL="228600" rtl="0" algn="l">
              <a:lnSpc>
                <a:spcPct val="90000"/>
              </a:lnSpc>
              <a:spcBef>
                <a:spcPts val="1000"/>
              </a:spcBef>
              <a:spcAft>
                <a:spcPts val="0"/>
              </a:spcAft>
              <a:buClr>
                <a:schemeClr val="dk1"/>
              </a:buClr>
              <a:buSzPts val="2800"/>
              <a:buChar char="•"/>
            </a:pPr>
            <a:r>
              <a:rPr b="1" lang="en-US" sz="2800" u="sng"/>
              <a:t>Interpretation</a:t>
            </a:r>
            <a:r>
              <a:rPr lang="en-US" sz="2800"/>
              <a:t>: First report the qualitative finding and results, and then the quantitative results of the final phase of the study.</a:t>
            </a:r>
            <a:endParaRPr sz="2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
          <p:cNvSpPr txBox="1"/>
          <p:nvPr>
            <p:ph type="title"/>
          </p:nvPr>
        </p:nvSpPr>
        <p:spPr>
          <a:xfrm>
            <a:off x="415600" y="182800"/>
            <a:ext cx="11360700" cy="7635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500"/>
              <a:buFont typeface="Arial"/>
              <a:buNone/>
            </a:pPr>
            <a:r>
              <a:rPr b="1" lang="en-US" sz="3200">
                <a:latin typeface="Calibri"/>
                <a:ea typeface="Calibri"/>
                <a:cs typeface="Calibri"/>
                <a:sym typeface="Calibri"/>
              </a:rPr>
              <a:t>Agenda - Methods to Analyze Surveys: Part 1 Qualitative Data </a:t>
            </a:r>
            <a:endParaRPr b="1" sz="3200">
              <a:latin typeface="Calibri"/>
              <a:ea typeface="Calibri"/>
              <a:cs typeface="Calibri"/>
              <a:sym typeface="Calibri"/>
            </a:endParaRPr>
          </a:p>
        </p:txBody>
      </p:sp>
      <p:sp>
        <p:nvSpPr>
          <p:cNvPr id="212" name="Google Shape;212;p3"/>
          <p:cNvSpPr txBox="1"/>
          <p:nvPr>
            <p:ph idx="1" type="body"/>
          </p:nvPr>
        </p:nvSpPr>
        <p:spPr>
          <a:xfrm>
            <a:off x="415600" y="946400"/>
            <a:ext cx="11360700" cy="5145600"/>
          </a:xfrm>
          <a:prstGeom prst="rect">
            <a:avLst/>
          </a:prstGeom>
          <a:noFill/>
          <a:ln>
            <a:noFill/>
          </a:ln>
        </p:spPr>
        <p:txBody>
          <a:bodyPr anchorCtr="0" anchor="t" bIns="45700" lIns="91425" spcFirstLastPara="1" rIns="91425" wrap="square" tIns="45700">
            <a:noAutofit/>
          </a:bodyPr>
          <a:lstStyle/>
          <a:p>
            <a:pPr indent="0" lvl="0" marL="0" rtl="0" algn="l">
              <a:lnSpc>
                <a:spcPct val="95000"/>
              </a:lnSpc>
              <a:spcBef>
                <a:spcPts val="1000"/>
              </a:spcBef>
              <a:spcAft>
                <a:spcPts val="0"/>
              </a:spcAft>
              <a:buSzPts val="2800"/>
              <a:buNone/>
            </a:pPr>
            <a:r>
              <a:rPr lang="en-US" sz="2300"/>
              <a:t>10:00 - Welcome and overview </a:t>
            </a:r>
            <a:endParaRPr sz="2300"/>
          </a:p>
          <a:p>
            <a:pPr indent="0" lvl="0" marL="0" rtl="0" algn="l">
              <a:lnSpc>
                <a:spcPct val="95000"/>
              </a:lnSpc>
              <a:spcBef>
                <a:spcPts val="1000"/>
              </a:spcBef>
              <a:spcAft>
                <a:spcPts val="0"/>
              </a:spcAft>
              <a:buSzPts val="2800"/>
              <a:buNone/>
            </a:pPr>
            <a:r>
              <a:rPr lang="en-US" sz="2300"/>
              <a:t>10:05 - Introduction to qualitative analysis</a:t>
            </a:r>
            <a:endParaRPr sz="2300"/>
          </a:p>
          <a:p>
            <a:pPr indent="0" lvl="0" marL="0" rtl="0" algn="l">
              <a:lnSpc>
                <a:spcPct val="95000"/>
              </a:lnSpc>
              <a:spcBef>
                <a:spcPts val="1000"/>
              </a:spcBef>
              <a:spcAft>
                <a:spcPts val="0"/>
              </a:spcAft>
              <a:buSzPts val="2800"/>
              <a:buNone/>
            </a:pPr>
            <a:r>
              <a:rPr lang="en-US" sz="2300"/>
              <a:t>10:20 - Activity: Qualitative analysis and interpretation</a:t>
            </a:r>
            <a:endParaRPr sz="2300"/>
          </a:p>
          <a:p>
            <a:pPr indent="0" lvl="0" marL="0" rtl="0" algn="l">
              <a:lnSpc>
                <a:spcPct val="95000"/>
              </a:lnSpc>
              <a:spcBef>
                <a:spcPts val="1000"/>
              </a:spcBef>
              <a:spcAft>
                <a:spcPts val="0"/>
              </a:spcAft>
              <a:buSzPts val="2800"/>
              <a:buNone/>
            </a:pPr>
            <a:r>
              <a:rPr lang="en-US" sz="2300"/>
              <a:t>11:00 - </a:t>
            </a:r>
            <a:r>
              <a:rPr lang="en-US" sz="2300"/>
              <a:t>Group discussion and sharing out </a:t>
            </a:r>
            <a:endParaRPr sz="2300"/>
          </a:p>
          <a:p>
            <a:pPr indent="0" lvl="0" marL="0" rtl="0" algn="l">
              <a:lnSpc>
                <a:spcPct val="95000"/>
              </a:lnSpc>
              <a:spcBef>
                <a:spcPts val="1000"/>
              </a:spcBef>
              <a:spcAft>
                <a:spcPts val="0"/>
              </a:spcAft>
              <a:buClr>
                <a:schemeClr val="dk1"/>
              </a:buClr>
              <a:buSzPts val="1100"/>
              <a:buFont typeface="Arial"/>
              <a:buNone/>
            </a:pPr>
            <a:r>
              <a:rPr lang="en-US" sz="2300"/>
              <a:t>11:10 - </a:t>
            </a:r>
            <a:r>
              <a:rPr lang="en-US" sz="2300"/>
              <a:t>5-minute break</a:t>
            </a:r>
            <a:endParaRPr sz="2300"/>
          </a:p>
          <a:p>
            <a:pPr indent="0" lvl="0" marL="0" rtl="0" algn="l">
              <a:lnSpc>
                <a:spcPct val="95000"/>
              </a:lnSpc>
              <a:spcBef>
                <a:spcPts val="1000"/>
              </a:spcBef>
              <a:spcAft>
                <a:spcPts val="0"/>
              </a:spcAft>
              <a:buClr>
                <a:schemeClr val="dk1"/>
              </a:buClr>
              <a:buSzPts val="1100"/>
              <a:buFont typeface="Arial"/>
              <a:buNone/>
            </a:pPr>
            <a:r>
              <a:rPr lang="en-US" sz="2300"/>
              <a:t>11:15 - Examples of how to report and visualize qualitative data</a:t>
            </a:r>
            <a:endParaRPr sz="2300"/>
          </a:p>
          <a:p>
            <a:pPr indent="0" lvl="0" marL="0" rtl="0" algn="l">
              <a:lnSpc>
                <a:spcPct val="95000"/>
              </a:lnSpc>
              <a:spcBef>
                <a:spcPts val="1000"/>
              </a:spcBef>
              <a:spcAft>
                <a:spcPts val="0"/>
              </a:spcAft>
              <a:buSzPts val="2800"/>
              <a:buNone/>
            </a:pPr>
            <a:r>
              <a:rPr lang="en-US" sz="2300"/>
              <a:t>11:25 - Mixed Methods brief lecture and activity</a:t>
            </a:r>
            <a:endParaRPr sz="2300"/>
          </a:p>
          <a:p>
            <a:pPr indent="0" lvl="0" marL="0" rtl="0" algn="l">
              <a:lnSpc>
                <a:spcPct val="95000"/>
              </a:lnSpc>
              <a:spcBef>
                <a:spcPts val="1000"/>
              </a:spcBef>
              <a:spcAft>
                <a:spcPts val="0"/>
              </a:spcAft>
              <a:buSzPts val="2800"/>
              <a:buNone/>
            </a:pPr>
            <a:r>
              <a:rPr lang="en-US" sz="2300"/>
              <a:t>11:55 - Open discussion / Technical assistance and wrap up</a:t>
            </a:r>
            <a:endParaRPr sz="2300"/>
          </a:p>
          <a:p>
            <a:pPr indent="0" lvl="0" marL="0" rtl="0" algn="l">
              <a:lnSpc>
                <a:spcPct val="95000"/>
              </a:lnSpc>
              <a:spcBef>
                <a:spcPts val="1000"/>
              </a:spcBef>
              <a:spcAft>
                <a:spcPts val="0"/>
              </a:spcAft>
              <a:buSzPts val="2800"/>
              <a:buNone/>
            </a:pPr>
            <a:r>
              <a:rPr lang="en-US" sz="2300"/>
              <a:t>12:00 - Post-Workshop Survey and Adjourn</a:t>
            </a:r>
            <a:endParaRPr sz="2000"/>
          </a:p>
        </p:txBody>
      </p:sp>
      <p:pic>
        <p:nvPicPr>
          <p:cNvPr id="213" name="Google Shape;213;p3"/>
          <p:cNvPicPr preferRelativeResize="0"/>
          <p:nvPr/>
        </p:nvPicPr>
        <p:blipFill rotWithShape="1">
          <a:blip r:embed="rId3">
            <a:alphaModFix/>
          </a:blip>
          <a:srcRect b="0" l="0" r="0" t="0"/>
          <a:stretch/>
        </p:blipFill>
        <p:spPr>
          <a:xfrm>
            <a:off x="203200" y="6295033"/>
            <a:ext cx="2569762" cy="35976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22"/>
          <p:cNvSpPr txBox="1"/>
          <p:nvPr>
            <p:ph type="title"/>
          </p:nvPr>
        </p:nvSpPr>
        <p:spPr>
          <a:xfrm>
            <a:off x="570000" y="782775"/>
            <a:ext cx="11300700" cy="866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5A9E"/>
              </a:buClr>
              <a:buSzPts val="3700"/>
              <a:buFont typeface="Arial"/>
              <a:buNone/>
            </a:pPr>
            <a:r>
              <a:rPr lang="en-US" sz="3600"/>
              <a:t>Convergent Parallel Mixed Methods Design </a:t>
            </a:r>
            <a:endParaRPr sz="3600"/>
          </a:p>
        </p:txBody>
      </p:sp>
      <p:sp>
        <p:nvSpPr>
          <p:cNvPr id="426" name="Google Shape;426;p22"/>
          <p:cNvSpPr txBox="1"/>
          <p:nvPr>
            <p:ph idx="1" type="body"/>
          </p:nvPr>
        </p:nvSpPr>
        <p:spPr>
          <a:xfrm>
            <a:off x="496850" y="1649175"/>
            <a:ext cx="11563200" cy="3363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t/>
            </a:r>
            <a:endParaRPr sz="2800"/>
          </a:p>
          <a:p>
            <a:pPr indent="-228600" lvl="0" marL="228600" rtl="0" algn="l">
              <a:lnSpc>
                <a:spcPct val="90000"/>
              </a:lnSpc>
              <a:spcBef>
                <a:spcPts val="1000"/>
              </a:spcBef>
              <a:spcAft>
                <a:spcPts val="0"/>
              </a:spcAft>
              <a:buClr>
                <a:schemeClr val="dk1"/>
              </a:buClr>
              <a:buSzPts val="2800"/>
              <a:buChar char="•"/>
            </a:pPr>
            <a:r>
              <a:rPr b="1" lang="en-US" sz="2800" u="sng"/>
              <a:t>Description of the design</a:t>
            </a:r>
            <a:r>
              <a:rPr lang="en-US" sz="2800"/>
              <a:t>: Collects both quantitative and qualitative data, analyzes them separately, and then compares the results to see if the findings confirm or disconfirm each other.</a:t>
            </a:r>
            <a:endParaRPr sz="2800"/>
          </a:p>
          <a:p>
            <a:pPr indent="0" lvl="0" marL="228600" rtl="0" algn="l">
              <a:lnSpc>
                <a:spcPct val="90000"/>
              </a:lnSpc>
              <a:spcBef>
                <a:spcPts val="1000"/>
              </a:spcBef>
              <a:spcAft>
                <a:spcPts val="0"/>
              </a:spcAft>
              <a:buSzPts val="2600"/>
              <a:buNone/>
            </a:pPr>
            <a:r>
              <a:t/>
            </a:r>
            <a:endParaRPr sz="2800"/>
          </a:p>
          <a:p>
            <a:pPr indent="-228600" lvl="0" marL="228600" rtl="0" algn="l">
              <a:lnSpc>
                <a:spcPct val="90000"/>
              </a:lnSpc>
              <a:spcBef>
                <a:spcPts val="1000"/>
              </a:spcBef>
              <a:spcAft>
                <a:spcPts val="0"/>
              </a:spcAft>
              <a:buClr>
                <a:schemeClr val="dk1"/>
              </a:buClr>
              <a:buSzPts val="2800"/>
              <a:buChar char="•"/>
            </a:pPr>
            <a:r>
              <a:rPr b="1" lang="en-US" sz="2800" u="sng"/>
              <a:t>Data collection</a:t>
            </a:r>
            <a:r>
              <a:rPr lang="en-US" sz="2800"/>
              <a:t>: Collect both forms of data using the same or parallel variables, constructs, or concepts.</a:t>
            </a:r>
            <a:endParaRPr sz="2800"/>
          </a:p>
          <a:p>
            <a:pPr indent="-50800" lvl="0" marL="228600" rtl="0" algn="l">
              <a:lnSpc>
                <a:spcPct val="90000"/>
              </a:lnSpc>
              <a:spcBef>
                <a:spcPts val="1000"/>
              </a:spcBef>
              <a:spcAft>
                <a:spcPts val="0"/>
              </a:spcAft>
              <a:buClr>
                <a:schemeClr val="dk1"/>
              </a:buClr>
              <a:buSzPts val="2800"/>
              <a:buNone/>
            </a:pPr>
            <a:r>
              <a:t/>
            </a:r>
            <a:endParaRPr sz="28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23"/>
          <p:cNvSpPr txBox="1"/>
          <p:nvPr>
            <p:ph type="title"/>
          </p:nvPr>
        </p:nvSpPr>
        <p:spPr>
          <a:xfrm>
            <a:off x="938750" y="662650"/>
            <a:ext cx="10967700" cy="941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5A9E"/>
              </a:buClr>
              <a:buSzPts val="3700"/>
              <a:buFont typeface="Arial"/>
              <a:buNone/>
            </a:pPr>
            <a:r>
              <a:rPr lang="en-US" sz="3600"/>
              <a:t>Convergent Parallel Mixed Methods Design </a:t>
            </a:r>
            <a:endParaRPr sz="3600"/>
          </a:p>
        </p:txBody>
      </p:sp>
      <p:sp>
        <p:nvSpPr>
          <p:cNvPr id="432" name="Google Shape;432;p23"/>
          <p:cNvSpPr txBox="1"/>
          <p:nvPr>
            <p:ph idx="1" type="body"/>
          </p:nvPr>
        </p:nvSpPr>
        <p:spPr>
          <a:xfrm>
            <a:off x="732075" y="1657750"/>
            <a:ext cx="11093700" cy="39714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b="1" lang="en-US" sz="2800" u="sng"/>
              <a:t>Data analysis</a:t>
            </a:r>
            <a:r>
              <a:rPr lang="en-US" sz="2800"/>
              <a:t>: The two data sets are analyzed separately and then brought together. Present one set of findings first and then the other. The challenge is to converge or to merge the data, e.g., in a side-by-side comparison. </a:t>
            </a:r>
            <a:endParaRPr sz="2800"/>
          </a:p>
          <a:p>
            <a:pPr indent="0" lvl="0" marL="228600" rtl="0" algn="l">
              <a:lnSpc>
                <a:spcPct val="90000"/>
              </a:lnSpc>
              <a:spcBef>
                <a:spcPts val="0"/>
              </a:spcBef>
              <a:spcAft>
                <a:spcPts val="0"/>
              </a:spcAft>
              <a:buSzPts val="2600"/>
              <a:buNone/>
            </a:pPr>
            <a:r>
              <a:t/>
            </a:r>
            <a:endParaRPr sz="2800"/>
          </a:p>
          <a:p>
            <a:pPr indent="-228600" lvl="0" marL="228600" rtl="0" algn="l">
              <a:lnSpc>
                <a:spcPct val="90000"/>
              </a:lnSpc>
              <a:spcBef>
                <a:spcPts val="1000"/>
              </a:spcBef>
              <a:spcAft>
                <a:spcPts val="0"/>
              </a:spcAft>
              <a:buClr>
                <a:schemeClr val="dk1"/>
              </a:buClr>
              <a:buSzPts val="2800"/>
              <a:buChar char="•"/>
            </a:pPr>
            <a:r>
              <a:rPr b="1" lang="en-US" sz="2800" u="sng"/>
              <a:t>Interpretation</a:t>
            </a:r>
            <a:r>
              <a:rPr lang="en-US" sz="2800"/>
              <a:t>: Written into a discussion section of the study. When there are  differences in concepts, themes, or scales there is divergence.</a:t>
            </a:r>
            <a:endParaRPr sz="2800"/>
          </a:p>
          <a:p>
            <a:pPr indent="-50800" lvl="0" marL="228600" rtl="0" algn="l">
              <a:lnSpc>
                <a:spcPct val="90000"/>
              </a:lnSpc>
              <a:spcBef>
                <a:spcPts val="1000"/>
              </a:spcBef>
              <a:spcAft>
                <a:spcPts val="0"/>
              </a:spcAft>
              <a:buClr>
                <a:schemeClr val="dk1"/>
              </a:buClr>
              <a:buSzPts val="2800"/>
              <a:buNone/>
            </a:pPr>
            <a:r>
              <a:t/>
            </a:r>
            <a:endParaRPr sz="28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24"/>
          <p:cNvSpPr txBox="1"/>
          <p:nvPr>
            <p:ph type="title"/>
          </p:nvPr>
        </p:nvSpPr>
        <p:spPr>
          <a:xfrm>
            <a:off x="684734" y="136357"/>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200"/>
              <a:buNone/>
            </a:pPr>
            <a:r>
              <a:rPr lang="en-US"/>
              <a:t>Example: Creating a strong needs assessment tool</a:t>
            </a:r>
            <a:endParaRPr/>
          </a:p>
        </p:txBody>
      </p:sp>
      <p:sp>
        <p:nvSpPr>
          <p:cNvPr id="439" name="Google Shape;439;p2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40" name="Google Shape;440;p2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sz="2600"/>
              <a:t>Background: Nutrition Policy Institute created a needs assessment questionnaire for CalFresh Healthy Living programming in early childcare and education sites</a:t>
            </a:r>
            <a:endParaRPr sz="2600"/>
          </a:p>
          <a:p>
            <a:pPr indent="0" lvl="0" marL="0" rtl="0" algn="l">
              <a:lnSpc>
                <a:spcPct val="90000"/>
              </a:lnSpc>
              <a:spcBef>
                <a:spcPts val="1000"/>
              </a:spcBef>
              <a:spcAft>
                <a:spcPts val="0"/>
              </a:spcAft>
              <a:buSzPts val="1800"/>
              <a:buNone/>
            </a:pPr>
            <a:r>
              <a:t/>
            </a:r>
            <a:endParaRPr sz="1500"/>
          </a:p>
          <a:p>
            <a:pPr indent="0" lvl="0" marL="0" rtl="0" algn="l">
              <a:lnSpc>
                <a:spcPct val="90000"/>
              </a:lnSpc>
              <a:spcBef>
                <a:spcPts val="1000"/>
              </a:spcBef>
              <a:spcAft>
                <a:spcPts val="0"/>
              </a:spcAft>
              <a:buSzPts val="1800"/>
              <a:buNone/>
            </a:pPr>
            <a:r>
              <a:rPr lang="en-US" sz="2600"/>
              <a:t>Goal: Ensure the quality of the needs assessment tool</a:t>
            </a:r>
            <a:endParaRPr sz="2600"/>
          </a:p>
          <a:p>
            <a:pPr indent="0" lvl="0" marL="0" rtl="0" algn="l">
              <a:lnSpc>
                <a:spcPct val="90000"/>
              </a:lnSpc>
              <a:spcBef>
                <a:spcPts val="1000"/>
              </a:spcBef>
              <a:spcAft>
                <a:spcPts val="0"/>
              </a:spcAft>
              <a:buSzPts val="1800"/>
              <a:buNone/>
            </a:pPr>
            <a:r>
              <a:t/>
            </a:r>
            <a:endParaRPr sz="1500"/>
          </a:p>
          <a:p>
            <a:pPr indent="0" lvl="0" marL="0" rtl="0" algn="l">
              <a:lnSpc>
                <a:spcPct val="90000"/>
              </a:lnSpc>
              <a:spcBef>
                <a:spcPts val="1000"/>
              </a:spcBef>
              <a:spcAft>
                <a:spcPts val="0"/>
              </a:spcAft>
              <a:buSzPts val="1800"/>
              <a:buNone/>
            </a:pPr>
            <a:r>
              <a:rPr lang="en-US" sz="2600"/>
              <a:t>Mixed methods design (explanatory): </a:t>
            </a:r>
            <a:endParaRPr sz="2600"/>
          </a:p>
          <a:p>
            <a:pPr indent="-330200" lvl="0" marL="457200" rtl="0" algn="l">
              <a:lnSpc>
                <a:spcPct val="90000"/>
              </a:lnSpc>
              <a:spcBef>
                <a:spcPts val="1000"/>
              </a:spcBef>
              <a:spcAft>
                <a:spcPts val="0"/>
              </a:spcAft>
              <a:buSzPts val="1600"/>
              <a:buAutoNum type="arabicPeriod"/>
            </a:pPr>
            <a:r>
              <a:rPr lang="en-US" sz="2600"/>
              <a:t>Quantitative: Testing agreement of the questionnaire completed by site staff vs. trained researcher</a:t>
            </a:r>
            <a:endParaRPr sz="2600"/>
          </a:p>
          <a:p>
            <a:pPr indent="-330200" lvl="0" marL="457200" rtl="0" algn="l">
              <a:lnSpc>
                <a:spcPct val="90000"/>
              </a:lnSpc>
              <a:spcBef>
                <a:spcPts val="0"/>
              </a:spcBef>
              <a:spcAft>
                <a:spcPts val="0"/>
              </a:spcAft>
              <a:buSzPts val="1600"/>
              <a:buAutoNum type="arabicPeriod"/>
            </a:pPr>
            <a:r>
              <a:rPr lang="en-US" sz="2600"/>
              <a:t>Qualitative: Key informant interviews to get more feedback and understand results of quantitative testing</a:t>
            </a:r>
            <a:endParaRPr sz="26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25"/>
          <p:cNvSpPr txBox="1"/>
          <p:nvPr>
            <p:ph type="title"/>
          </p:nvPr>
        </p:nvSpPr>
        <p:spPr>
          <a:xfrm>
            <a:off x="684734" y="136357"/>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haroni"/>
              <a:buNone/>
            </a:pPr>
            <a:r>
              <a:rPr lang="en-US" sz="3600"/>
              <a:t>Mixed Methods Designs Recap</a:t>
            </a:r>
            <a:endParaRPr sz="3600"/>
          </a:p>
        </p:txBody>
      </p:sp>
      <p:sp>
        <p:nvSpPr>
          <p:cNvPr id="447" name="Google Shape;447;p2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Explanatory Sequential (quant then qual)</a:t>
            </a:r>
            <a:endParaRPr/>
          </a:p>
          <a:p>
            <a:pPr indent="-228600" lvl="0" marL="228600" rtl="0" algn="l">
              <a:lnSpc>
                <a:spcPct val="90000"/>
              </a:lnSpc>
              <a:spcBef>
                <a:spcPts val="1000"/>
              </a:spcBef>
              <a:spcAft>
                <a:spcPts val="0"/>
              </a:spcAft>
              <a:buClr>
                <a:schemeClr val="dk1"/>
              </a:buClr>
              <a:buSzPts val="2800"/>
              <a:buChar char="•"/>
            </a:pPr>
            <a:r>
              <a:rPr lang="en-US"/>
              <a:t>Exploratory Sequential (qual then quant)</a:t>
            </a:r>
            <a:endParaRPr/>
          </a:p>
          <a:p>
            <a:pPr indent="-228600" lvl="0" marL="228600" rtl="0" algn="l">
              <a:lnSpc>
                <a:spcPct val="90000"/>
              </a:lnSpc>
              <a:spcBef>
                <a:spcPts val="1000"/>
              </a:spcBef>
              <a:spcAft>
                <a:spcPts val="0"/>
              </a:spcAft>
              <a:buClr>
                <a:schemeClr val="dk1"/>
              </a:buClr>
              <a:buSzPts val="2800"/>
              <a:buChar char="•"/>
            </a:pPr>
            <a:r>
              <a:rPr lang="en-US"/>
              <a:t>Convergent Parallel (qual + quant)</a:t>
            </a:r>
            <a:endParaRPr/>
          </a:p>
          <a:p>
            <a:pPr indent="0" lvl="0" marL="0" rtl="0" algn="l">
              <a:lnSpc>
                <a:spcPct val="90000"/>
              </a:lnSpc>
              <a:spcBef>
                <a:spcPts val="1000"/>
              </a:spcBef>
              <a:spcAft>
                <a:spcPts val="0"/>
              </a:spcAft>
              <a:buClr>
                <a:schemeClr val="dk1"/>
              </a:buClr>
              <a:buSzPts val="2590"/>
              <a:buNone/>
            </a:pPr>
            <a:r>
              <a:t/>
            </a:r>
            <a:endParaRPr/>
          </a:p>
          <a:p>
            <a:pPr indent="0" lvl="0" marL="0" rtl="0" algn="l">
              <a:lnSpc>
                <a:spcPct val="90000"/>
              </a:lnSpc>
              <a:spcBef>
                <a:spcPts val="1000"/>
              </a:spcBef>
              <a:spcAft>
                <a:spcPts val="0"/>
              </a:spcAft>
              <a:buClr>
                <a:schemeClr val="dk1"/>
              </a:buClr>
              <a:buSzPts val="2590"/>
              <a:buNone/>
            </a:pPr>
            <a:r>
              <a:rPr lang="en-US"/>
              <a:t>Apply (use chat or unmute): Consider following research question: You just got a new 5-year grant to do systems change work related to childhood nutrition. Extension Activities include convening key stakeholders, building relationships, policy engagement, and forming a coalition. What mixed methods design would you apply to evaluate the effectiveness of the systems change work, and why?</a:t>
            </a:r>
            <a:endParaRPr/>
          </a:p>
        </p:txBody>
      </p:sp>
      <p:sp>
        <p:nvSpPr>
          <p:cNvPr id="448" name="Google Shape;448;p2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26"/>
          <p:cNvSpPr txBox="1"/>
          <p:nvPr>
            <p:ph type="title"/>
          </p:nvPr>
        </p:nvSpPr>
        <p:spPr>
          <a:xfrm>
            <a:off x="684734" y="136357"/>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200"/>
              <a:buNone/>
            </a:pPr>
            <a:r>
              <a:rPr lang="en-US" sz="3600"/>
              <a:t>Literature - why mixed methods?</a:t>
            </a:r>
            <a:endParaRPr sz="3600"/>
          </a:p>
        </p:txBody>
      </p:sp>
      <p:sp>
        <p:nvSpPr>
          <p:cNvPr id="455" name="Google Shape;455;p2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56" name="Google Shape;456;p2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387350" lvl="0" marL="457200" rtl="0" algn="l">
              <a:lnSpc>
                <a:spcPct val="90000"/>
              </a:lnSpc>
              <a:spcBef>
                <a:spcPts val="1000"/>
              </a:spcBef>
              <a:spcAft>
                <a:spcPts val="0"/>
              </a:spcAft>
              <a:buSzPts val="2500"/>
              <a:buChar char="●"/>
            </a:pPr>
            <a:r>
              <a:rPr lang="en-US" sz="2500"/>
              <a:t>Every method has unique advantages and inherent challenges, which need to be considered before selecting them for data collection (Jones et al., 2019).</a:t>
            </a:r>
            <a:endParaRPr sz="2500"/>
          </a:p>
          <a:p>
            <a:pPr indent="0" lvl="0" marL="457200" rtl="0" algn="l">
              <a:lnSpc>
                <a:spcPct val="90000"/>
              </a:lnSpc>
              <a:spcBef>
                <a:spcPts val="1000"/>
              </a:spcBef>
              <a:spcAft>
                <a:spcPts val="0"/>
              </a:spcAft>
              <a:buSzPts val="1800"/>
              <a:buNone/>
            </a:pPr>
            <a:r>
              <a:t/>
            </a:r>
            <a:endParaRPr sz="1500"/>
          </a:p>
          <a:p>
            <a:pPr indent="-387350" lvl="0" marL="457200" rtl="0" algn="l">
              <a:lnSpc>
                <a:spcPct val="90000"/>
              </a:lnSpc>
              <a:spcBef>
                <a:spcPts val="1000"/>
              </a:spcBef>
              <a:spcAft>
                <a:spcPts val="0"/>
              </a:spcAft>
              <a:buSzPts val="2500"/>
              <a:buChar char="●"/>
            </a:pPr>
            <a:r>
              <a:rPr lang="en-US" sz="2500"/>
              <a:t>Relying on a single method can weaken the overall design as it is likely to be affected by the biases or weaknesses inherent in that method (R. Johnson et al., 2007).</a:t>
            </a:r>
            <a:endParaRPr sz="2500"/>
          </a:p>
          <a:p>
            <a:pPr indent="0" lvl="0" marL="457200" rtl="0" algn="l">
              <a:lnSpc>
                <a:spcPct val="90000"/>
              </a:lnSpc>
              <a:spcBef>
                <a:spcPts val="1000"/>
              </a:spcBef>
              <a:spcAft>
                <a:spcPts val="0"/>
              </a:spcAft>
              <a:buSzPts val="1800"/>
              <a:buNone/>
            </a:pPr>
            <a:r>
              <a:t/>
            </a:r>
            <a:endParaRPr sz="1500"/>
          </a:p>
          <a:p>
            <a:pPr indent="-387350" lvl="0" marL="457200" rtl="0" algn="l">
              <a:lnSpc>
                <a:spcPct val="90000"/>
              </a:lnSpc>
              <a:spcBef>
                <a:spcPts val="1000"/>
              </a:spcBef>
              <a:spcAft>
                <a:spcPts val="0"/>
              </a:spcAft>
              <a:buSzPts val="2500"/>
              <a:buChar char="●"/>
            </a:pPr>
            <a:r>
              <a:rPr lang="en-US" sz="2500"/>
              <a:t>Mixed-methods designs can provide a more comprehensive account than either the qualitative or quantitative method used alone, offer a better explanation of the results, and enhance the integrity of the findings (Bryman, 2006).</a:t>
            </a:r>
            <a:endParaRPr sz="2500"/>
          </a:p>
          <a:p>
            <a:pPr indent="0" lvl="0" marL="0" rtl="0" algn="l">
              <a:lnSpc>
                <a:spcPct val="90000"/>
              </a:lnSpc>
              <a:spcBef>
                <a:spcPts val="1000"/>
              </a:spcBef>
              <a:spcAft>
                <a:spcPts val="0"/>
              </a:spcAft>
              <a:buSzPts val="1800"/>
              <a:buNone/>
            </a:pPr>
            <a:r>
              <a:t/>
            </a:r>
            <a:endParaRPr b="1" sz="26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27"/>
          <p:cNvSpPr txBox="1"/>
          <p:nvPr>
            <p:ph type="title"/>
          </p:nvPr>
        </p:nvSpPr>
        <p:spPr>
          <a:xfrm>
            <a:off x="684734" y="136357"/>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200"/>
              <a:buNone/>
            </a:pPr>
            <a:r>
              <a:rPr lang="en-US"/>
              <a:t>Group Discussion</a:t>
            </a:r>
            <a:endParaRPr/>
          </a:p>
        </p:txBody>
      </p:sp>
      <p:sp>
        <p:nvSpPr>
          <p:cNvPr id="463" name="Google Shape;463;p2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64" name="Google Shape;464;p2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US">
                <a:latin typeface="Calibri"/>
                <a:ea typeface="Calibri"/>
                <a:cs typeface="Calibri"/>
                <a:sym typeface="Calibri"/>
              </a:rPr>
              <a:t>Have you tried a mixed methods design to evaluate one of your programs? </a:t>
            </a:r>
            <a:endParaRPr>
              <a:latin typeface="Calibri"/>
              <a:ea typeface="Calibri"/>
              <a:cs typeface="Calibri"/>
              <a:sym typeface="Calibri"/>
            </a:endParaRPr>
          </a:p>
          <a:p>
            <a:pPr indent="0" lvl="0" marL="0" rtl="0" algn="l">
              <a:lnSpc>
                <a:spcPct val="100000"/>
              </a:lnSpc>
              <a:spcBef>
                <a:spcPts val="0"/>
              </a:spcBef>
              <a:spcAft>
                <a:spcPts val="0"/>
              </a:spcAft>
              <a:buSzPts val="1800"/>
              <a:buNone/>
            </a:pPr>
            <a:r>
              <a:t/>
            </a:r>
            <a:endParaRPr>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a:latin typeface="Calibri"/>
                <a:ea typeface="Calibri"/>
                <a:cs typeface="Calibri"/>
                <a:sym typeface="Calibri"/>
              </a:rPr>
              <a:t>Would you be interested in trying one?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28"/>
          <p:cNvSpPr txBox="1"/>
          <p:nvPr>
            <p:ph type="title"/>
          </p:nvPr>
        </p:nvSpPr>
        <p:spPr>
          <a:xfrm>
            <a:off x="831850" y="1396412"/>
            <a:ext cx="10515600" cy="2852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6000"/>
              <a:buNone/>
            </a:pPr>
            <a:r>
              <a:rPr lang="en-US"/>
              <a:t>Training feedback</a:t>
            </a:r>
            <a:endParaRPr/>
          </a:p>
        </p:txBody>
      </p:sp>
      <p:sp>
        <p:nvSpPr>
          <p:cNvPr id="471" name="Google Shape;471;p2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72" name="Google Shape;472;p28"/>
          <p:cNvSpPr txBox="1"/>
          <p:nvPr>
            <p:ph idx="1" type="body"/>
          </p:nvPr>
        </p:nvSpPr>
        <p:spPr>
          <a:xfrm>
            <a:off x="831849" y="4249149"/>
            <a:ext cx="10515600" cy="1500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a:t>https://ucanr.co1.qualtrics.com/jfe/form/SV_e5s1krpWSEXi1Ia</a:t>
            </a:r>
            <a:endParaRPr/>
          </a:p>
          <a:p>
            <a:pPr indent="0" lvl="0" marL="0" rtl="0" algn="l">
              <a:lnSpc>
                <a:spcPct val="90000"/>
              </a:lnSpc>
              <a:spcBef>
                <a:spcPts val="1200"/>
              </a:spcBef>
              <a:spcAft>
                <a:spcPts val="0"/>
              </a:spcAft>
              <a:buSzPts val="2400"/>
              <a:buNone/>
            </a:pPr>
            <a:r>
              <a:rPr lang="en-US"/>
              <a:t>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30"/>
          <p:cNvSpPr txBox="1"/>
          <p:nvPr>
            <p:ph type="title"/>
          </p:nvPr>
        </p:nvSpPr>
        <p:spPr>
          <a:xfrm>
            <a:off x="684734" y="13635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600"/>
              <a:t>Qualitative Analysis Resources</a:t>
            </a:r>
            <a:endParaRPr/>
          </a:p>
        </p:txBody>
      </p:sp>
      <p:sp>
        <p:nvSpPr>
          <p:cNvPr id="479" name="Google Shape;479;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sz="2800"/>
              <a:t>Using Research Methods to Evaluate Your Extension Program </a:t>
            </a:r>
            <a:r>
              <a:rPr lang="en-US" sz="2800" u="sng">
                <a:solidFill>
                  <a:schemeClr val="hlink"/>
                </a:solidFill>
                <a:hlinkClick r:id="rId3"/>
              </a:rPr>
              <a:t>http://www.joe.org/joe/2002december/a1.php</a:t>
            </a:r>
            <a:endParaRPr sz="2800"/>
          </a:p>
          <a:p>
            <a:pPr indent="-228600" lvl="0" marL="228600" rtl="0" algn="l">
              <a:lnSpc>
                <a:spcPct val="90000"/>
              </a:lnSpc>
              <a:spcBef>
                <a:spcPts val="1000"/>
              </a:spcBef>
              <a:spcAft>
                <a:spcPts val="0"/>
              </a:spcAft>
              <a:buClr>
                <a:schemeClr val="dk1"/>
              </a:buClr>
              <a:buSzPts val="2800"/>
              <a:buChar char="•"/>
            </a:pPr>
            <a:r>
              <a:rPr lang="en-US" sz="2800"/>
              <a:t>Analyzing Qualitative Data (University of Wisconsin) </a:t>
            </a:r>
            <a:r>
              <a:rPr lang="en-US" sz="2800" u="sng">
                <a:solidFill>
                  <a:schemeClr val="hlink"/>
                </a:solidFill>
                <a:hlinkClick r:id="rId4"/>
              </a:rPr>
              <a:t>https://cdn.shopify.com/s/files/1/0145/8808/4272/files/G3658-12.pdf</a:t>
            </a:r>
            <a:r>
              <a:rPr lang="en-US" sz="2800"/>
              <a:t> </a:t>
            </a:r>
            <a:endParaRPr/>
          </a:p>
          <a:p>
            <a:pPr indent="-228600" lvl="0" marL="228600" rtl="0" algn="l">
              <a:lnSpc>
                <a:spcPct val="90000"/>
              </a:lnSpc>
              <a:spcBef>
                <a:spcPts val="1000"/>
              </a:spcBef>
              <a:spcAft>
                <a:spcPts val="0"/>
              </a:spcAft>
              <a:buClr>
                <a:schemeClr val="dk1"/>
              </a:buClr>
              <a:buSzPts val="2800"/>
              <a:buChar char="•"/>
            </a:pPr>
            <a:r>
              <a:rPr lang="en-US" sz="2800"/>
              <a:t>Mixed Methods Procedures (Book available on Google Books or PowerPoint on Chapter 10 </a:t>
            </a:r>
            <a:r>
              <a:rPr lang="en-US" sz="2800" u="sng">
                <a:solidFill>
                  <a:schemeClr val="hlink"/>
                </a:solidFill>
                <a:hlinkClick r:id="rId5"/>
              </a:rPr>
              <a:t>https://slideplayer.com/slide/9506326/</a:t>
            </a:r>
            <a:r>
              <a:rPr lang="en-US" sz="2800"/>
              <a:t>)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31"/>
          <p:cNvSpPr txBox="1"/>
          <p:nvPr>
            <p:ph type="title"/>
          </p:nvPr>
        </p:nvSpPr>
        <p:spPr>
          <a:xfrm>
            <a:off x="684734" y="13635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600"/>
              <a:t>Quantitative Analysis Resources</a:t>
            </a:r>
            <a:endParaRPr/>
          </a:p>
        </p:txBody>
      </p:sp>
      <p:sp>
        <p:nvSpPr>
          <p:cNvPr id="486" name="Google Shape;486;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000"/>
              <a:buChar char="•"/>
            </a:pPr>
            <a:r>
              <a:rPr lang="en-US" sz="2000"/>
              <a:t>Newberry, III, O’Leary, &amp; Israel (2017). The Savvy Survey #16: Data Analysis and Survey Results. UF/IFAS Extension, University of Florida.</a:t>
            </a:r>
            <a:endParaRPr/>
          </a:p>
          <a:p>
            <a:pPr indent="-228600" lvl="0" marL="228600" rtl="0" algn="l">
              <a:lnSpc>
                <a:spcPct val="90000"/>
              </a:lnSpc>
              <a:spcBef>
                <a:spcPts val="1000"/>
              </a:spcBef>
              <a:spcAft>
                <a:spcPts val="0"/>
              </a:spcAft>
              <a:buClr>
                <a:schemeClr val="dk1"/>
              </a:buClr>
              <a:buSzPts val="2000"/>
              <a:buChar char="•"/>
            </a:pPr>
            <a:r>
              <a:rPr lang="en-US" sz="2000"/>
              <a:t>CGBS M&amp;E Science. Student Research. How to run statistical tests in Excel.</a:t>
            </a:r>
            <a:endParaRPr/>
          </a:p>
          <a:p>
            <a:pPr indent="-228600" lvl="0" marL="228600" rtl="0" algn="l">
              <a:lnSpc>
                <a:spcPct val="90000"/>
              </a:lnSpc>
              <a:spcBef>
                <a:spcPts val="1000"/>
              </a:spcBef>
              <a:spcAft>
                <a:spcPts val="0"/>
              </a:spcAft>
              <a:buClr>
                <a:schemeClr val="dk1"/>
              </a:buClr>
              <a:buSzPts val="2000"/>
              <a:buChar char="•"/>
            </a:pPr>
            <a:r>
              <a:rPr lang="en-US" sz="2000"/>
              <a:t>Leah, J. (2004). Using Excel for analyzing survey questionnaires. Program Development and Evaluation. University of Wisconsin Extension.</a:t>
            </a:r>
            <a:endParaRPr/>
          </a:p>
          <a:p>
            <a:pPr indent="-228600" lvl="0" marL="228600" rtl="0" algn="l">
              <a:lnSpc>
                <a:spcPct val="90000"/>
              </a:lnSpc>
              <a:spcBef>
                <a:spcPts val="1000"/>
              </a:spcBef>
              <a:spcAft>
                <a:spcPts val="0"/>
              </a:spcAft>
              <a:buClr>
                <a:schemeClr val="dk1"/>
              </a:buClr>
              <a:buSzPts val="2000"/>
              <a:buChar char="•"/>
            </a:pPr>
            <a:r>
              <a:rPr lang="en-US" sz="2000"/>
              <a:t>Taylor-Powell, E. (1989). Analyzing quantitative data. Program Development and Evaluation. University of Wisconsin Extension.</a:t>
            </a:r>
            <a:endParaRPr/>
          </a:p>
          <a:p>
            <a:pPr indent="-228600" lvl="0" marL="228600" rtl="0" algn="l">
              <a:lnSpc>
                <a:spcPct val="90000"/>
              </a:lnSpc>
              <a:spcBef>
                <a:spcPts val="1000"/>
              </a:spcBef>
              <a:spcAft>
                <a:spcPts val="0"/>
              </a:spcAft>
              <a:buClr>
                <a:schemeClr val="dk1"/>
              </a:buClr>
              <a:buSzPts val="2000"/>
              <a:buChar char="•"/>
            </a:pPr>
            <a:r>
              <a:rPr lang="en-US" sz="2000"/>
              <a:t>Koundinya, V. (2018). How to compute and present individual change with before and after survey data. Program Development and Evaluation. University of Wisconsin Extension.</a:t>
            </a:r>
            <a:endParaRPr/>
          </a:p>
          <a:p>
            <a:pPr indent="-101600" lvl="0" marL="228600" rtl="0" algn="l">
              <a:lnSpc>
                <a:spcPct val="90000"/>
              </a:lnSpc>
              <a:spcBef>
                <a:spcPts val="1000"/>
              </a:spcBef>
              <a:spcAft>
                <a:spcPts val="0"/>
              </a:spcAft>
              <a:buClr>
                <a:schemeClr val="dk1"/>
              </a:buClr>
              <a:buSzPts val="2000"/>
              <a:buNone/>
            </a:pPr>
            <a:r>
              <a:t/>
            </a:r>
            <a:endParaRPr sz="2000"/>
          </a:p>
          <a:p>
            <a:pPr indent="-101600" lvl="0" marL="228600" rtl="0" algn="l">
              <a:lnSpc>
                <a:spcPct val="90000"/>
              </a:lnSpc>
              <a:spcBef>
                <a:spcPts val="1000"/>
              </a:spcBef>
              <a:spcAft>
                <a:spcPts val="0"/>
              </a:spcAft>
              <a:buClr>
                <a:schemeClr val="dk1"/>
              </a:buClr>
              <a:buSzPts val="2000"/>
              <a:buNone/>
            </a:pPr>
            <a:r>
              <a:t/>
            </a:r>
            <a:endParaRPr sz="20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32"/>
          <p:cNvSpPr txBox="1"/>
          <p:nvPr>
            <p:ph type="title"/>
          </p:nvPr>
        </p:nvSpPr>
        <p:spPr>
          <a:xfrm>
            <a:off x="684734" y="136357"/>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600"/>
              <a:t>Bibliography</a:t>
            </a:r>
            <a:endParaRPr/>
          </a:p>
        </p:txBody>
      </p:sp>
      <p:sp>
        <p:nvSpPr>
          <p:cNvPr id="493" name="Google Shape;493;p32"/>
          <p:cNvSpPr txBox="1"/>
          <p:nvPr>
            <p:ph idx="1" type="body"/>
          </p:nvPr>
        </p:nvSpPr>
        <p:spPr>
          <a:xfrm>
            <a:off x="277950" y="1590050"/>
            <a:ext cx="11645100" cy="4744500"/>
          </a:xfrm>
          <a:prstGeom prst="rect">
            <a:avLst/>
          </a:prstGeom>
          <a:noFill/>
          <a:ln>
            <a:noFill/>
          </a:ln>
        </p:spPr>
        <p:txBody>
          <a:bodyPr anchorCtr="0" anchor="t" bIns="45700" lIns="91425" spcFirstLastPara="1" rIns="91425" wrap="square" tIns="45700">
            <a:noAutofit/>
          </a:bodyPr>
          <a:lstStyle/>
          <a:p>
            <a:pPr indent="-228600" lvl="0" marL="228600" rtl="0" algn="l">
              <a:lnSpc>
                <a:spcPct val="115000"/>
              </a:lnSpc>
              <a:spcBef>
                <a:spcPts val="0"/>
              </a:spcBef>
              <a:spcAft>
                <a:spcPts val="0"/>
              </a:spcAft>
              <a:buSzPts val="2000"/>
              <a:buChar char="•"/>
            </a:pPr>
            <a:r>
              <a:rPr lang="en-US" sz="2000">
                <a:highlight>
                  <a:srgbClr val="FFFFFF"/>
                </a:highlight>
              </a:rPr>
              <a:t>Bryman, A. (2006). Integrating quantitative and qualitative research: How is it done? </a:t>
            </a:r>
            <a:r>
              <a:rPr i="1" lang="en-US" sz="2000">
                <a:highlight>
                  <a:srgbClr val="FFFFFF"/>
                </a:highlight>
              </a:rPr>
              <a:t>Qualitative </a:t>
            </a:r>
            <a:r>
              <a:rPr i="1" lang="en-US" sz="2000"/>
              <a:t>Research</a:t>
            </a:r>
            <a:r>
              <a:rPr lang="en-US" sz="2000"/>
              <a:t>, </a:t>
            </a:r>
            <a:r>
              <a:rPr i="1" lang="en-US" sz="2000"/>
              <a:t>6</a:t>
            </a:r>
            <a:r>
              <a:rPr lang="en-US" sz="2000"/>
              <a:t>, 97-113. https://doi.org/10.1177/1468794106058877</a:t>
            </a:r>
            <a:endParaRPr sz="2000"/>
          </a:p>
          <a:p>
            <a:pPr indent="-228600" lvl="0" marL="228600" rtl="0" algn="l">
              <a:lnSpc>
                <a:spcPct val="115000"/>
              </a:lnSpc>
              <a:spcBef>
                <a:spcPts val="0"/>
              </a:spcBef>
              <a:spcAft>
                <a:spcPts val="0"/>
              </a:spcAft>
              <a:buSzPts val="2000"/>
              <a:buChar char="•"/>
            </a:pPr>
            <a:r>
              <a:rPr lang="en-US" sz="2000"/>
              <a:t>Johnson, R. B., Onwuegbuize, A. J., &amp; Turner, L. A. (2007). Towards a definition of mixed methods research. </a:t>
            </a:r>
            <a:r>
              <a:rPr i="1" lang="en-US" sz="2000"/>
              <a:t>Journal of Mixed Methods Research</a:t>
            </a:r>
            <a:r>
              <a:rPr lang="en-US" sz="2000"/>
              <a:t>, </a:t>
            </a:r>
            <a:r>
              <a:rPr i="1" lang="en-US" sz="2000"/>
              <a:t>1</a:t>
            </a:r>
            <a:r>
              <a:rPr lang="en-US" sz="2000"/>
              <a:t>(2), 112-133. https://doi.org/10.1177/1558689806298224</a:t>
            </a:r>
            <a:endParaRPr sz="2000"/>
          </a:p>
          <a:p>
            <a:pPr indent="-228600" lvl="0" marL="228600" rtl="0" algn="l">
              <a:lnSpc>
                <a:spcPct val="115000"/>
              </a:lnSpc>
              <a:spcBef>
                <a:spcPts val="0"/>
              </a:spcBef>
              <a:spcAft>
                <a:spcPts val="0"/>
              </a:spcAft>
              <a:buSzPts val="2000"/>
              <a:buChar char="•"/>
            </a:pPr>
            <a:r>
              <a:rPr lang="en-US" sz="2000"/>
              <a:t>Jones, K., Gwynn, E., &amp; Teeter, A. (2019). Quantitative or qualitative: Selecting the right methodological approach for credible evidence. </a:t>
            </a:r>
            <a:r>
              <a:rPr i="1" lang="en-US" sz="2000"/>
              <a:t>Journal of Human Sciences and Extension</a:t>
            </a:r>
            <a:r>
              <a:rPr lang="en-US" sz="2000"/>
              <a:t>, </a:t>
            </a:r>
            <a:r>
              <a:rPr i="1" lang="en-US" sz="2000"/>
              <a:t>7</a:t>
            </a:r>
            <a:r>
              <a:rPr lang="en-US" sz="2000"/>
              <a:t>(2), 61-87.</a:t>
            </a:r>
            <a:endParaRPr sz="2000"/>
          </a:p>
          <a:p>
            <a:pPr indent="-228600" lvl="0" marL="228600" rtl="0" algn="l">
              <a:lnSpc>
                <a:spcPct val="115000"/>
              </a:lnSpc>
              <a:spcBef>
                <a:spcPts val="0"/>
              </a:spcBef>
              <a:spcAft>
                <a:spcPts val="0"/>
              </a:spcAft>
              <a:buSzPts val="2000"/>
              <a:buChar char="•"/>
            </a:pPr>
            <a:r>
              <a:rPr lang="en-US" sz="2000"/>
              <a:t>Schmieder, C., Caldwell, K. E., &amp; Bechtol, E. (2018). Readying Extension for the Systematic Analysis of Large Qualitative Data Sets. </a:t>
            </a:r>
            <a:r>
              <a:rPr i="1" lang="en-US" sz="2000"/>
              <a:t>Journal of Extension, 56</a:t>
            </a:r>
            <a:r>
              <a:rPr lang="en-US" sz="2000"/>
              <a:t>(6), Article 26. </a:t>
            </a:r>
            <a:r>
              <a:rPr lang="en-US" sz="2000" u="sng">
                <a:solidFill>
                  <a:schemeClr val="hlink"/>
                </a:solidFill>
                <a:hlinkClick r:id="rId3"/>
              </a:rPr>
              <a:t>https://doi.org/10.34068/joe.56.06.26</a:t>
            </a:r>
            <a:r>
              <a:rPr lang="en-US" sz="2000"/>
              <a:t> </a:t>
            </a:r>
            <a:endParaRPr sz="2000"/>
          </a:p>
          <a:p>
            <a:pPr indent="-177800" lvl="0" marL="228600" rtl="0" algn="l">
              <a:lnSpc>
                <a:spcPct val="90000"/>
              </a:lnSpc>
              <a:spcBef>
                <a:spcPts val="0"/>
              </a:spcBef>
              <a:spcAft>
                <a:spcPts val="0"/>
              </a:spcAft>
              <a:buClr>
                <a:schemeClr val="dk1"/>
              </a:buClr>
              <a:buSzPts val="2000"/>
              <a:buChar char="•"/>
            </a:pPr>
            <a:r>
              <a:rPr lang="en-US" sz="2000"/>
              <a:t>Zhai, L., &amp; Scheer, S. D. (2002). Influence of international study abroad programs on agricultural college students. </a:t>
            </a:r>
            <a:r>
              <a:rPr i="1" lang="en-US" sz="2000"/>
              <a:t>Journal of International Agricultural and Extension Education, 9</a:t>
            </a:r>
            <a:r>
              <a:rPr lang="en-US" sz="2000"/>
              <a:t>(3), 23-29.</a:t>
            </a:r>
            <a:endParaRPr sz="2000"/>
          </a:p>
          <a:p>
            <a:pPr indent="0" lvl="0" marL="228600" rtl="0" algn="l">
              <a:lnSpc>
                <a:spcPct val="90000"/>
              </a:lnSpc>
              <a:spcBef>
                <a:spcPts val="0"/>
              </a:spcBef>
              <a:spcAft>
                <a:spcPts val="0"/>
              </a:spcAft>
              <a:buSzPts val="1800"/>
              <a:buNone/>
            </a:pPr>
            <a:r>
              <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4"/>
          <p:cNvSpPr txBox="1"/>
          <p:nvPr>
            <p:ph type="title"/>
          </p:nvPr>
        </p:nvSpPr>
        <p:spPr>
          <a:xfrm>
            <a:off x="684734" y="136357"/>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200"/>
              <a:buFont typeface="Aharoni"/>
              <a:buNone/>
            </a:pPr>
            <a:r>
              <a:rPr lang="en-US" sz="3600"/>
              <a:t>Qualitative Data</a:t>
            </a:r>
            <a:endParaRPr sz="3600"/>
          </a:p>
        </p:txBody>
      </p:sp>
      <p:sp>
        <p:nvSpPr>
          <p:cNvPr id="220" name="Google Shape;220;p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57150" rtl="0" algn="l">
              <a:lnSpc>
                <a:spcPct val="90000"/>
              </a:lnSpc>
              <a:spcBef>
                <a:spcPts val="0"/>
              </a:spcBef>
              <a:spcAft>
                <a:spcPts val="0"/>
              </a:spcAft>
              <a:buClr>
                <a:schemeClr val="dk1"/>
              </a:buClr>
              <a:buSzPts val="3000"/>
              <a:buNone/>
            </a:pPr>
            <a:r>
              <a:rPr b="1" lang="en-US"/>
              <a:t>Why ask open-ended questions in surveys, interviews, and focus groups?</a:t>
            </a:r>
            <a:endParaRPr/>
          </a:p>
          <a:p>
            <a:pPr indent="0" lvl="0" marL="57150" rtl="0" algn="l">
              <a:lnSpc>
                <a:spcPct val="90000"/>
              </a:lnSpc>
              <a:spcBef>
                <a:spcPts val="1000"/>
              </a:spcBef>
              <a:spcAft>
                <a:spcPts val="0"/>
              </a:spcAft>
              <a:buClr>
                <a:schemeClr val="dk1"/>
              </a:buClr>
              <a:buSzPts val="1200"/>
              <a:buNone/>
            </a:pPr>
            <a:r>
              <a:t/>
            </a:r>
            <a:endParaRPr b="1"/>
          </a:p>
          <a:p>
            <a:pPr indent="-254000" lvl="1" marL="685800" rtl="0" algn="l">
              <a:lnSpc>
                <a:spcPct val="90000"/>
              </a:lnSpc>
              <a:spcBef>
                <a:spcPts val="500"/>
              </a:spcBef>
              <a:spcAft>
                <a:spcPts val="0"/>
              </a:spcAft>
              <a:buClr>
                <a:schemeClr val="dk1"/>
              </a:buClr>
              <a:buSzPts val="2800"/>
              <a:buChar char="•"/>
            </a:pPr>
            <a:r>
              <a:rPr lang="en-US" sz="2800">
                <a:latin typeface="Arial"/>
                <a:ea typeface="Arial"/>
                <a:cs typeface="Arial"/>
                <a:sym typeface="Arial"/>
              </a:rPr>
              <a:t>To explore respondents’ thoughts and opinions </a:t>
            </a:r>
            <a:endParaRPr sz="2800"/>
          </a:p>
          <a:p>
            <a:pPr indent="-254000" lvl="1" marL="685800" rtl="0" algn="l">
              <a:lnSpc>
                <a:spcPct val="90000"/>
              </a:lnSpc>
              <a:spcBef>
                <a:spcPts val="500"/>
              </a:spcBef>
              <a:spcAft>
                <a:spcPts val="0"/>
              </a:spcAft>
              <a:buClr>
                <a:schemeClr val="dk1"/>
              </a:buClr>
              <a:buSzPts val="2800"/>
              <a:buChar char="•"/>
            </a:pPr>
            <a:r>
              <a:rPr lang="en-US" sz="2800">
                <a:latin typeface="Arial"/>
                <a:ea typeface="Arial"/>
                <a:cs typeface="Arial"/>
                <a:sym typeface="Arial"/>
              </a:rPr>
              <a:t>To collect more context or detailed information on successes, challenges, barriers, etc.</a:t>
            </a:r>
            <a:endParaRPr sz="2800"/>
          </a:p>
          <a:p>
            <a:pPr indent="-254000" lvl="1" marL="685800" rtl="0" algn="l">
              <a:lnSpc>
                <a:spcPct val="90000"/>
              </a:lnSpc>
              <a:spcBef>
                <a:spcPts val="500"/>
              </a:spcBef>
              <a:spcAft>
                <a:spcPts val="0"/>
              </a:spcAft>
              <a:buClr>
                <a:schemeClr val="dk1"/>
              </a:buClr>
              <a:buSzPts val="2800"/>
              <a:buChar char="•"/>
            </a:pPr>
            <a:r>
              <a:rPr lang="en-US" sz="2800">
                <a:latin typeface="Arial"/>
                <a:ea typeface="Arial"/>
                <a:cs typeface="Arial"/>
                <a:sym typeface="Arial"/>
              </a:rPr>
              <a:t>When you don’t know what close-ended response categories to use</a:t>
            </a:r>
            <a:endParaRPr sz="2800">
              <a:latin typeface="Arial"/>
              <a:ea typeface="Arial"/>
              <a:cs typeface="Arial"/>
              <a:sym typeface="Arial"/>
            </a:endParaRPr>
          </a:p>
          <a:p>
            <a:pPr indent="-254000" lvl="1" marL="685800" rtl="0" algn="l">
              <a:lnSpc>
                <a:spcPct val="90000"/>
              </a:lnSpc>
              <a:spcBef>
                <a:spcPts val="500"/>
              </a:spcBef>
              <a:spcAft>
                <a:spcPts val="0"/>
              </a:spcAft>
              <a:buSzPts val="2800"/>
              <a:buChar char="•"/>
            </a:pPr>
            <a:r>
              <a:rPr lang="en-US" sz="2800"/>
              <a:t>To answer how and why research and evaluation questions</a:t>
            </a:r>
            <a:endParaRPr sz="2800"/>
          </a:p>
          <a:p>
            <a:pPr indent="-76200" lvl="1" marL="685800" rtl="0" algn="l">
              <a:lnSpc>
                <a:spcPct val="90000"/>
              </a:lnSpc>
              <a:spcBef>
                <a:spcPts val="500"/>
              </a:spcBef>
              <a:spcAft>
                <a:spcPts val="0"/>
              </a:spcAft>
              <a:buClr>
                <a:schemeClr val="dk1"/>
              </a:buClr>
              <a:buSzPts val="2400"/>
              <a:buNone/>
            </a:pPr>
            <a:r>
              <a:t/>
            </a:r>
            <a:endParaRPr b="1" sz="2800">
              <a:solidFill>
                <a:srgbClr val="000099"/>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33"/>
          <p:cNvSpPr txBox="1"/>
          <p:nvPr>
            <p:ph type="title"/>
          </p:nvPr>
        </p:nvSpPr>
        <p:spPr>
          <a:xfrm>
            <a:off x="831850" y="1396412"/>
            <a:ext cx="10515600" cy="2852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6000"/>
              <a:buNone/>
            </a:pPr>
            <a:r>
              <a:rPr lang="en-US"/>
              <a:t>Old slides for reference</a:t>
            </a:r>
            <a:endParaRPr/>
          </a:p>
        </p:txBody>
      </p:sp>
      <p:sp>
        <p:nvSpPr>
          <p:cNvPr id="500" name="Google Shape;500;p3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501" name="Google Shape;501;p33"/>
          <p:cNvSpPr txBox="1"/>
          <p:nvPr>
            <p:ph idx="1" type="body"/>
          </p:nvPr>
        </p:nvSpPr>
        <p:spPr>
          <a:xfrm>
            <a:off x="831849" y="4249149"/>
            <a:ext cx="10515600" cy="1500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400"/>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34"/>
          <p:cNvSpPr txBox="1"/>
          <p:nvPr>
            <p:ph type="title"/>
          </p:nvPr>
        </p:nvSpPr>
        <p:spPr>
          <a:xfrm>
            <a:off x="831850" y="1396412"/>
            <a:ext cx="10515600" cy="2852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6000"/>
              <a:buNone/>
            </a:pPr>
            <a:r>
              <a:rPr lang="en-US"/>
              <a:t>Old slides for reference</a:t>
            </a:r>
            <a:endParaRPr/>
          </a:p>
        </p:txBody>
      </p:sp>
      <p:sp>
        <p:nvSpPr>
          <p:cNvPr id="508" name="Google Shape;508;p3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09" name="Google Shape;509;p34"/>
          <p:cNvSpPr txBox="1"/>
          <p:nvPr>
            <p:ph idx="1" type="body"/>
          </p:nvPr>
        </p:nvSpPr>
        <p:spPr>
          <a:xfrm>
            <a:off x="831849" y="4249149"/>
            <a:ext cx="10515600" cy="1500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400"/>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35"/>
          <p:cNvSpPr txBox="1"/>
          <p:nvPr>
            <p:ph type="title"/>
          </p:nvPr>
        </p:nvSpPr>
        <p:spPr>
          <a:xfrm>
            <a:off x="684734" y="136357"/>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200"/>
              <a:buNone/>
            </a:pPr>
            <a:r>
              <a:rPr lang="en-US" sz="3600"/>
              <a:t>Camp Description</a:t>
            </a:r>
            <a:endParaRPr sz="3600"/>
          </a:p>
        </p:txBody>
      </p:sp>
      <p:sp>
        <p:nvSpPr>
          <p:cNvPr id="516" name="Google Shape;516;p3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17" name="Google Shape;517;p3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1000"/>
              </a:spcBef>
              <a:spcAft>
                <a:spcPts val="0"/>
              </a:spcAft>
              <a:buSzPts val="1800"/>
              <a:buChar char="●"/>
            </a:pPr>
            <a:r>
              <a:rPr lang="en-US"/>
              <a:t>Week-long residential camp for middle school-aged youth.</a:t>
            </a:r>
            <a:endParaRPr/>
          </a:p>
          <a:p>
            <a:pPr indent="-342900" lvl="0" marL="457200" rtl="0" algn="l">
              <a:lnSpc>
                <a:spcPct val="90000"/>
              </a:lnSpc>
              <a:spcBef>
                <a:spcPts val="0"/>
              </a:spcBef>
              <a:spcAft>
                <a:spcPts val="0"/>
              </a:spcAft>
              <a:buSzPts val="1800"/>
              <a:buChar char="●"/>
            </a:pPr>
            <a:r>
              <a:rPr lang="en-US" u="sng"/>
              <a:t>Goal</a:t>
            </a:r>
            <a:r>
              <a:rPr lang="en-US"/>
              <a:t>: students understand both agriculture as a system and the connections among the various system components.</a:t>
            </a:r>
            <a:endParaRPr/>
          </a:p>
          <a:p>
            <a:pPr indent="-342900" lvl="0" marL="457200" rtl="0" algn="l">
              <a:lnSpc>
                <a:spcPct val="90000"/>
              </a:lnSpc>
              <a:spcBef>
                <a:spcPts val="0"/>
              </a:spcBef>
              <a:spcAft>
                <a:spcPts val="0"/>
              </a:spcAft>
              <a:buSzPts val="1800"/>
              <a:buChar char="●"/>
            </a:pPr>
            <a:r>
              <a:rPr lang="en-US"/>
              <a:t>Lectures, discussions, small group experiential activities, group mapping exercises, and field visits.</a:t>
            </a:r>
            <a:endParaRPr/>
          </a:p>
          <a:p>
            <a:pPr indent="-342900" lvl="0" marL="457200" rtl="0" algn="l">
              <a:lnSpc>
                <a:spcPct val="90000"/>
              </a:lnSpc>
              <a:spcBef>
                <a:spcPts val="0"/>
              </a:spcBef>
              <a:spcAft>
                <a:spcPts val="0"/>
              </a:spcAft>
              <a:buSzPts val="1800"/>
              <a:buChar char="●"/>
            </a:pPr>
            <a:r>
              <a:rPr lang="en-US"/>
              <a:t>28 students attended the camp</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Clr>
                <a:schemeClr val="dk1"/>
              </a:buClr>
              <a:buSzPts val="1100"/>
              <a:buFont typeface="Arial"/>
              <a:buNone/>
            </a:pPr>
            <a:r>
              <a:rPr b="1" lang="en-US">
                <a:solidFill>
                  <a:srgbClr val="1155CC"/>
                </a:solidFill>
              </a:rPr>
              <a:t>Koundinya, V., Klink, J., Skluzacek, J., Barrett, C., &amp; Chiarella, C (</a:t>
            </a:r>
            <a:r>
              <a:rPr b="1" i="1" lang="en-US">
                <a:solidFill>
                  <a:srgbClr val="1155CC"/>
                </a:solidFill>
              </a:rPr>
              <a:t>in press</a:t>
            </a:r>
            <a:r>
              <a:rPr b="1" lang="en-US">
                <a:solidFill>
                  <a:srgbClr val="1155CC"/>
                </a:solidFill>
              </a:rPr>
              <a:t>). Group mapping in a 4-H camp mixed methods evaluation. </a:t>
            </a:r>
            <a:r>
              <a:rPr b="1" i="1" lang="en-US">
                <a:solidFill>
                  <a:srgbClr val="1155CC"/>
                </a:solidFill>
              </a:rPr>
              <a:t>Journal of Youth Development</a:t>
            </a:r>
            <a:r>
              <a:rPr b="1" lang="en-US">
                <a:solidFill>
                  <a:srgbClr val="1155CC"/>
                </a:solidFill>
              </a:rPr>
              <a:t>.</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36"/>
          <p:cNvSpPr txBox="1"/>
          <p:nvPr>
            <p:ph type="title"/>
          </p:nvPr>
        </p:nvSpPr>
        <p:spPr>
          <a:xfrm>
            <a:off x="684734" y="136357"/>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200"/>
              <a:buNone/>
            </a:pPr>
            <a:r>
              <a:rPr lang="en-US" sz="3600"/>
              <a:t>Evaluation Design </a:t>
            </a:r>
            <a:endParaRPr sz="3600"/>
          </a:p>
        </p:txBody>
      </p:sp>
      <p:sp>
        <p:nvSpPr>
          <p:cNvPr id="524" name="Google Shape;524;p3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25" name="Google Shape;525;p36"/>
          <p:cNvSpPr txBox="1"/>
          <p:nvPr>
            <p:ph idx="1" type="body"/>
          </p:nvPr>
        </p:nvSpPr>
        <p:spPr>
          <a:xfrm>
            <a:off x="838200" y="161607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sz="2600"/>
              <a:t>A mixed methods triangulation design, where the following methods were implemented during the camp with equal weight (Creswell &amp; Plano Clark, 2006).The study utilized:</a:t>
            </a:r>
            <a:endParaRPr sz="2600"/>
          </a:p>
          <a:p>
            <a:pPr indent="0" lvl="0" marL="0" rtl="0" algn="l">
              <a:lnSpc>
                <a:spcPct val="90000"/>
              </a:lnSpc>
              <a:spcBef>
                <a:spcPts val="1000"/>
              </a:spcBef>
              <a:spcAft>
                <a:spcPts val="0"/>
              </a:spcAft>
              <a:buSzPts val="1800"/>
              <a:buNone/>
            </a:pPr>
            <a:r>
              <a:t/>
            </a:r>
            <a:endParaRPr sz="2600"/>
          </a:p>
          <a:p>
            <a:pPr indent="0" lvl="0" marL="0" rtl="0" algn="l">
              <a:lnSpc>
                <a:spcPct val="90000"/>
              </a:lnSpc>
              <a:spcBef>
                <a:spcPts val="1000"/>
              </a:spcBef>
              <a:spcAft>
                <a:spcPts val="0"/>
              </a:spcAft>
              <a:buSzPts val="1800"/>
              <a:buNone/>
            </a:pPr>
            <a:r>
              <a:rPr lang="en-US" sz="2600"/>
              <a:t>- Group mapping (qualitative and quantitative)</a:t>
            </a:r>
            <a:endParaRPr sz="2600"/>
          </a:p>
          <a:p>
            <a:pPr indent="0" lvl="0" marL="0" rtl="0" algn="l">
              <a:lnSpc>
                <a:spcPct val="90000"/>
              </a:lnSpc>
              <a:spcBef>
                <a:spcPts val="1000"/>
              </a:spcBef>
              <a:spcAft>
                <a:spcPts val="0"/>
              </a:spcAft>
              <a:buSzPts val="1800"/>
              <a:buNone/>
            </a:pPr>
            <a:r>
              <a:rPr lang="en-US" sz="2600"/>
              <a:t> </a:t>
            </a:r>
            <a:endParaRPr sz="2600"/>
          </a:p>
          <a:p>
            <a:pPr indent="0" lvl="0" marL="0" rtl="0" algn="l">
              <a:lnSpc>
                <a:spcPct val="90000"/>
              </a:lnSpc>
              <a:spcBef>
                <a:spcPts val="1000"/>
              </a:spcBef>
              <a:spcAft>
                <a:spcPts val="0"/>
              </a:spcAft>
              <a:buSzPts val="1800"/>
              <a:buNone/>
            </a:pPr>
            <a:r>
              <a:rPr lang="en-US" sz="2600"/>
              <a:t>- Participant-observation (qualitative)</a:t>
            </a:r>
            <a:endParaRPr sz="2600"/>
          </a:p>
          <a:p>
            <a:pPr indent="0" lvl="0" marL="0" rtl="0" algn="l">
              <a:lnSpc>
                <a:spcPct val="90000"/>
              </a:lnSpc>
              <a:spcBef>
                <a:spcPts val="1000"/>
              </a:spcBef>
              <a:spcAft>
                <a:spcPts val="0"/>
              </a:spcAft>
              <a:buSzPts val="1800"/>
              <a:buNone/>
            </a:pPr>
            <a:r>
              <a:t/>
            </a:r>
            <a:endParaRPr sz="2600"/>
          </a:p>
          <a:p>
            <a:pPr indent="0" lvl="0" marL="0" rtl="0" algn="l">
              <a:lnSpc>
                <a:spcPct val="90000"/>
              </a:lnSpc>
              <a:spcBef>
                <a:spcPts val="1000"/>
              </a:spcBef>
              <a:spcAft>
                <a:spcPts val="0"/>
              </a:spcAft>
              <a:buSzPts val="1800"/>
              <a:buNone/>
            </a:pPr>
            <a:r>
              <a:rPr lang="en-US" sz="2600"/>
              <a:t>- Student reflections in the form of group presentations (qualitative)</a:t>
            </a:r>
            <a:endParaRPr sz="2600"/>
          </a:p>
          <a:p>
            <a:pPr indent="0" lvl="0" marL="0" rtl="0" algn="l">
              <a:lnSpc>
                <a:spcPct val="90000"/>
              </a:lnSpc>
              <a:spcBef>
                <a:spcPts val="1000"/>
              </a:spcBef>
              <a:spcAft>
                <a:spcPts val="0"/>
              </a:spcAft>
              <a:buSzPts val="1800"/>
              <a:buNone/>
            </a:pPr>
            <a:r>
              <a:t/>
            </a:r>
            <a:endParaRPr sz="2600"/>
          </a:p>
          <a:p>
            <a:pPr indent="0" lvl="0" marL="0" rtl="0" algn="l">
              <a:lnSpc>
                <a:spcPct val="90000"/>
              </a:lnSpc>
              <a:spcBef>
                <a:spcPts val="1000"/>
              </a:spcBef>
              <a:spcAft>
                <a:spcPts val="0"/>
              </a:spcAft>
              <a:buSzPts val="1800"/>
              <a:buNone/>
            </a:pPr>
            <a:r>
              <a:rPr lang="en-US" sz="2600"/>
              <a:t>- Retrospective post-then-pre surveys (quantitative)</a:t>
            </a:r>
            <a:endParaRPr sz="2600"/>
          </a:p>
          <a:p>
            <a:pPr indent="0" lvl="0" marL="0" rtl="0" algn="l">
              <a:lnSpc>
                <a:spcPct val="90000"/>
              </a:lnSpc>
              <a:spcBef>
                <a:spcPts val="1000"/>
              </a:spcBef>
              <a:spcAft>
                <a:spcPts val="0"/>
              </a:spcAft>
              <a:buSzPts val="1800"/>
              <a:buNone/>
            </a:pPr>
            <a:r>
              <a:t/>
            </a:r>
            <a:endParaRPr sz="2600"/>
          </a:p>
          <a:p>
            <a:pPr indent="0" lvl="0" marL="0" rtl="0" algn="l">
              <a:lnSpc>
                <a:spcPct val="90000"/>
              </a:lnSpc>
              <a:spcBef>
                <a:spcPts val="1000"/>
              </a:spcBef>
              <a:spcAft>
                <a:spcPts val="0"/>
              </a:spcAft>
              <a:buClr>
                <a:schemeClr val="dk1"/>
              </a:buClr>
              <a:buSzPts val="1100"/>
              <a:buFont typeface="Arial"/>
              <a:buNone/>
            </a:pPr>
            <a:r>
              <a:t/>
            </a:r>
            <a:endParaRPr sz="2600"/>
          </a:p>
          <a:p>
            <a:pPr indent="0" lvl="0" marL="0" rtl="0" algn="l">
              <a:lnSpc>
                <a:spcPct val="90000"/>
              </a:lnSpc>
              <a:spcBef>
                <a:spcPts val="1000"/>
              </a:spcBef>
              <a:spcAft>
                <a:spcPts val="0"/>
              </a:spcAft>
              <a:buClr>
                <a:schemeClr val="dk1"/>
              </a:buClr>
              <a:buSzPts val="1100"/>
              <a:buFont typeface="Arial"/>
              <a:buNone/>
            </a:pPr>
            <a:r>
              <a:t/>
            </a:r>
            <a:endParaRPr sz="2600"/>
          </a:p>
          <a:p>
            <a:pPr indent="0" lvl="0" marL="0" rtl="0" algn="l">
              <a:lnSpc>
                <a:spcPct val="115000"/>
              </a:lnSpc>
              <a:spcBef>
                <a:spcPts val="0"/>
              </a:spcBef>
              <a:spcAft>
                <a:spcPts val="0"/>
              </a:spcAft>
              <a:buClr>
                <a:schemeClr val="dk1"/>
              </a:buClr>
              <a:buSzPts val="1100"/>
              <a:buFont typeface="Arial"/>
              <a:buNone/>
            </a:pPr>
            <a:r>
              <a:t/>
            </a:r>
            <a:endParaRPr sz="2600"/>
          </a:p>
          <a:p>
            <a:pPr indent="0" lvl="0" marL="0" rtl="0" algn="l">
              <a:lnSpc>
                <a:spcPct val="90000"/>
              </a:lnSpc>
              <a:spcBef>
                <a:spcPts val="1000"/>
              </a:spcBef>
              <a:spcAft>
                <a:spcPts val="0"/>
              </a:spcAft>
              <a:buSzPts val="1800"/>
              <a:buNone/>
            </a:pPr>
            <a:r>
              <a:t/>
            </a:r>
            <a:endParaRPr b="1" sz="26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5"/>
          <p:cNvSpPr txBox="1"/>
          <p:nvPr>
            <p:ph type="title"/>
          </p:nvPr>
        </p:nvSpPr>
        <p:spPr>
          <a:xfrm>
            <a:off x="684734" y="136357"/>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200"/>
              <a:buNone/>
            </a:pPr>
            <a:r>
              <a:rPr lang="en-US"/>
              <a:t>Best Practices vs. Practical Method</a:t>
            </a:r>
            <a:endParaRPr/>
          </a:p>
        </p:txBody>
      </p:sp>
      <p:sp>
        <p:nvSpPr>
          <p:cNvPr id="532" name="Google Shape;532;p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33" name="Google Shape;533;p5"/>
          <p:cNvSpPr txBox="1"/>
          <p:nvPr>
            <p:ph idx="1" type="body"/>
          </p:nvPr>
        </p:nvSpPr>
        <p:spPr>
          <a:xfrm>
            <a:off x="585800" y="1462050"/>
            <a:ext cx="111507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sz="2100">
                <a:latin typeface="Calibri"/>
                <a:ea typeface="Calibri"/>
                <a:cs typeface="Calibri"/>
                <a:sym typeface="Calibri"/>
              </a:rPr>
              <a:t>Example 1 - Data Jam teamwork approach</a:t>
            </a:r>
            <a:endParaRPr sz="2100">
              <a:latin typeface="Calibri"/>
              <a:ea typeface="Calibri"/>
              <a:cs typeface="Calibri"/>
              <a:sym typeface="Calibri"/>
            </a:endParaRPr>
          </a:p>
          <a:p>
            <a:pPr indent="-361950" lvl="0" marL="457200" rtl="0" algn="l">
              <a:lnSpc>
                <a:spcPct val="90000"/>
              </a:lnSpc>
              <a:spcBef>
                <a:spcPts val="1000"/>
              </a:spcBef>
              <a:spcAft>
                <a:spcPts val="0"/>
              </a:spcAft>
              <a:buSzPts val="2100"/>
              <a:buFont typeface="Calibri"/>
              <a:buChar char="•"/>
            </a:pPr>
            <a:r>
              <a:rPr lang="en-US" sz="2100">
                <a:latin typeface="Calibri"/>
                <a:ea typeface="Calibri"/>
                <a:cs typeface="Calibri"/>
                <a:sym typeface="Calibri"/>
              </a:rPr>
              <a:t>Working meetings with large diverse group of individuals </a:t>
            </a:r>
            <a:endParaRPr sz="2100">
              <a:latin typeface="Calibri"/>
              <a:ea typeface="Calibri"/>
              <a:cs typeface="Calibri"/>
              <a:sym typeface="Calibri"/>
            </a:endParaRPr>
          </a:p>
          <a:p>
            <a:pPr indent="-361950" lvl="0" marL="457200" rtl="0" algn="l">
              <a:lnSpc>
                <a:spcPct val="90000"/>
              </a:lnSpc>
              <a:spcBef>
                <a:spcPts val="0"/>
              </a:spcBef>
              <a:spcAft>
                <a:spcPts val="0"/>
              </a:spcAft>
              <a:buSzPts val="2100"/>
              <a:buFont typeface="Calibri"/>
              <a:buChar char="•"/>
            </a:pPr>
            <a:r>
              <a:rPr lang="en-US" sz="2100">
                <a:latin typeface="Calibri"/>
                <a:ea typeface="Calibri"/>
                <a:cs typeface="Calibri"/>
                <a:sym typeface="Calibri"/>
              </a:rPr>
              <a:t>Meaning making occurs through working meetings, discussion and consensus</a:t>
            </a:r>
            <a:endParaRPr sz="2100">
              <a:latin typeface="Calibri"/>
              <a:ea typeface="Calibri"/>
              <a:cs typeface="Calibri"/>
              <a:sym typeface="Calibri"/>
            </a:endParaRPr>
          </a:p>
          <a:p>
            <a:pPr indent="-361950" lvl="0" marL="457200" rtl="0" algn="l">
              <a:lnSpc>
                <a:spcPct val="90000"/>
              </a:lnSpc>
              <a:spcBef>
                <a:spcPts val="0"/>
              </a:spcBef>
              <a:spcAft>
                <a:spcPts val="0"/>
              </a:spcAft>
              <a:buSzPts val="2100"/>
              <a:buFont typeface="Calibri"/>
              <a:buChar char="•"/>
            </a:pPr>
            <a:r>
              <a:rPr lang="en-US" sz="2100">
                <a:latin typeface="Calibri"/>
                <a:ea typeface="Calibri"/>
                <a:cs typeface="Calibri"/>
                <a:sym typeface="Calibri"/>
              </a:rPr>
              <a:t>Write up the findings together; a report is the output of the data jam</a:t>
            </a:r>
            <a:endParaRPr sz="2100">
              <a:latin typeface="Calibri"/>
              <a:ea typeface="Calibri"/>
              <a:cs typeface="Calibri"/>
              <a:sym typeface="Calibri"/>
            </a:endParaRPr>
          </a:p>
          <a:p>
            <a:pPr indent="0" lvl="0" marL="0" rtl="0" algn="l">
              <a:lnSpc>
                <a:spcPct val="90000"/>
              </a:lnSpc>
              <a:spcBef>
                <a:spcPts val="1000"/>
              </a:spcBef>
              <a:spcAft>
                <a:spcPts val="0"/>
              </a:spcAft>
              <a:buSzPts val="1800"/>
              <a:buNone/>
            </a:pPr>
            <a:r>
              <a:t/>
            </a:r>
            <a:endParaRPr sz="700">
              <a:latin typeface="Calibri"/>
              <a:ea typeface="Calibri"/>
              <a:cs typeface="Calibri"/>
              <a:sym typeface="Calibri"/>
            </a:endParaRPr>
          </a:p>
          <a:p>
            <a:pPr indent="0" lvl="0" marL="0" rtl="0" algn="l">
              <a:lnSpc>
                <a:spcPct val="90000"/>
              </a:lnSpc>
              <a:spcBef>
                <a:spcPts val="1000"/>
              </a:spcBef>
              <a:spcAft>
                <a:spcPts val="0"/>
              </a:spcAft>
              <a:buSzPts val="1800"/>
              <a:buNone/>
            </a:pPr>
            <a:r>
              <a:rPr lang="en-US" sz="2100">
                <a:latin typeface="Calibri"/>
                <a:ea typeface="Calibri"/>
                <a:cs typeface="Calibri"/>
                <a:sym typeface="Calibri"/>
              </a:rPr>
              <a:t>Example 2 - I</a:t>
            </a:r>
            <a:r>
              <a:rPr lang="en-US" sz="2100">
                <a:solidFill>
                  <a:srgbClr val="0D0D0D"/>
                </a:solidFill>
                <a:latin typeface="Calibri"/>
                <a:ea typeface="Calibri"/>
                <a:cs typeface="Calibri"/>
                <a:sym typeface="Calibri"/>
              </a:rPr>
              <a:t>terative inductive thematic analysis</a:t>
            </a:r>
            <a:endParaRPr sz="2100">
              <a:solidFill>
                <a:srgbClr val="0D0D0D"/>
              </a:solidFill>
              <a:latin typeface="Calibri"/>
              <a:ea typeface="Calibri"/>
              <a:cs typeface="Calibri"/>
              <a:sym typeface="Calibri"/>
            </a:endParaRPr>
          </a:p>
          <a:p>
            <a:pPr indent="-361950" lvl="0" marL="457200" rtl="0" algn="l">
              <a:lnSpc>
                <a:spcPct val="90000"/>
              </a:lnSpc>
              <a:spcBef>
                <a:spcPts val="1000"/>
              </a:spcBef>
              <a:spcAft>
                <a:spcPts val="0"/>
              </a:spcAft>
              <a:buClr>
                <a:srgbClr val="0D0D0D"/>
              </a:buClr>
              <a:buSzPts val="2100"/>
              <a:buFont typeface="Calibri"/>
              <a:buChar char="•"/>
            </a:pPr>
            <a:r>
              <a:rPr lang="en-US" sz="2100">
                <a:solidFill>
                  <a:srgbClr val="0D0D0D"/>
                </a:solidFill>
                <a:latin typeface="Calibri"/>
                <a:ea typeface="Calibri"/>
                <a:cs typeface="Calibri"/>
                <a:sym typeface="Calibri"/>
              </a:rPr>
              <a:t>Several rounds of analysis and discussion: Individuals code the same lines of text then discuss as a group, especially when there is disagreement. </a:t>
            </a:r>
            <a:endParaRPr sz="2100">
              <a:solidFill>
                <a:srgbClr val="0D0D0D"/>
              </a:solidFill>
              <a:latin typeface="Calibri"/>
              <a:ea typeface="Calibri"/>
              <a:cs typeface="Calibri"/>
              <a:sym typeface="Calibri"/>
            </a:endParaRPr>
          </a:p>
          <a:p>
            <a:pPr indent="-361950" lvl="0" marL="457200" rtl="0" algn="l">
              <a:lnSpc>
                <a:spcPct val="90000"/>
              </a:lnSpc>
              <a:spcBef>
                <a:spcPts val="0"/>
              </a:spcBef>
              <a:spcAft>
                <a:spcPts val="0"/>
              </a:spcAft>
              <a:buClr>
                <a:srgbClr val="0D0D0D"/>
              </a:buClr>
              <a:buSzPts val="2100"/>
              <a:buFont typeface="Calibri"/>
              <a:buChar char="•"/>
            </a:pPr>
            <a:r>
              <a:rPr lang="en-US" sz="2100">
                <a:solidFill>
                  <a:srgbClr val="0D0D0D"/>
                </a:solidFill>
                <a:latin typeface="Calibri"/>
                <a:ea typeface="Calibri"/>
                <a:cs typeface="Calibri"/>
                <a:sym typeface="Calibri"/>
              </a:rPr>
              <a:t>Codes are redefined. Once intercoder agreement established, then code the rest individually.</a:t>
            </a:r>
            <a:endParaRPr sz="2100">
              <a:solidFill>
                <a:srgbClr val="0D0D0D"/>
              </a:solidFill>
              <a:latin typeface="Calibri"/>
              <a:ea typeface="Calibri"/>
              <a:cs typeface="Calibri"/>
              <a:sym typeface="Calibri"/>
            </a:endParaRPr>
          </a:p>
          <a:p>
            <a:pPr indent="-361950" lvl="0" marL="457200" rtl="0" algn="l">
              <a:lnSpc>
                <a:spcPct val="90000"/>
              </a:lnSpc>
              <a:spcBef>
                <a:spcPts val="0"/>
              </a:spcBef>
              <a:spcAft>
                <a:spcPts val="0"/>
              </a:spcAft>
              <a:buClr>
                <a:srgbClr val="0D0D0D"/>
              </a:buClr>
              <a:buSzPts val="2100"/>
              <a:buFont typeface="Calibri"/>
              <a:buChar char="•"/>
            </a:pPr>
            <a:r>
              <a:rPr lang="en-US" sz="2100">
                <a:solidFill>
                  <a:srgbClr val="0D0D0D"/>
                </a:solidFill>
                <a:latin typeface="Calibri"/>
                <a:ea typeface="Calibri"/>
                <a:cs typeface="Calibri"/>
                <a:sym typeface="Calibri"/>
              </a:rPr>
              <a:t>Grouped similar codes, which became themes for the manuscript.</a:t>
            </a:r>
            <a:endParaRPr sz="2100">
              <a:solidFill>
                <a:srgbClr val="0D0D0D"/>
              </a:solidFill>
              <a:latin typeface="Calibri"/>
              <a:ea typeface="Calibri"/>
              <a:cs typeface="Calibri"/>
              <a:sym typeface="Calibri"/>
            </a:endParaRPr>
          </a:p>
          <a:p>
            <a:pPr indent="0" lvl="0" marL="0" rtl="0" algn="l">
              <a:lnSpc>
                <a:spcPct val="90000"/>
              </a:lnSpc>
              <a:spcBef>
                <a:spcPts val="0"/>
              </a:spcBef>
              <a:spcAft>
                <a:spcPts val="0"/>
              </a:spcAft>
              <a:buSzPts val="1800"/>
              <a:buNone/>
            </a:pPr>
            <a:r>
              <a:t/>
            </a:r>
            <a:endParaRPr sz="2100">
              <a:solidFill>
                <a:srgbClr val="0D0D0D"/>
              </a:solidFill>
              <a:latin typeface="Calibri"/>
              <a:ea typeface="Calibri"/>
              <a:cs typeface="Calibri"/>
              <a:sym typeface="Calibri"/>
            </a:endParaRPr>
          </a:p>
          <a:p>
            <a:pPr indent="0" lvl="0" marL="0" rtl="0" algn="l">
              <a:lnSpc>
                <a:spcPct val="90000"/>
              </a:lnSpc>
              <a:spcBef>
                <a:spcPts val="0"/>
              </a:spcBef>
              <a:spcAft>
                <a:spcPts val="0"/>
              </a:spcAft>
              <a:buSzPts val="1800"/>
              <a:buNone/>
            </a:pPr>
            <a:r>
              <a:rPr lang="en-US" sz="2100">
                <a:solidFill>
                  <a:srgbClr val="0D0D0D"/>
                </a:solidFill>
                <a:latin typeface="Calibri"/>
                <a:ea typeface="Calibri"/>
                <a:cs typeface="Calibri"/>
                <a:sym typeface="Calibri"/>
              </a:rPr>
              <a:t>[Note on coding individually]</a:t>
            </a:r>
            <a:endParaRPr sz="2100">
              <a:solidFill>
                <a:srgbClr val="0D0D0D"/>
              </a:solidFill>
              <a:latin typeface="Calibri"/>
              <a:ea typeface="Calibri"/>
              <a:cs typeface="Calibri"/>
              <a:sym typeface="Calibri"/>
            </a:endParaRPr>
          </a:p>
          <a:p>
            <a:pPr indent="0" lvl="0" marL="0" rtl="0" algn="l">
              <a:lnSpc>
                <a:spcPct val="90000"/>
              </a:lnSpc>
              <a:spcBef>
                <a:spcPts val="1000"/>
              </a:spcBef>
              <a:spcAft>
                <a:spcPts val="0"/>
              </a:spcAft>
              <a:buSzPts val="1800"/>
              <a:buNone/>
            </a:pPr>
            <a:r>
              <a:rPr lang="en-US" sz="2100">
                <a:latin typeface="Calibri"/>
                <a:ea typeface="Calibri"/>
                <a:cs typeface="Calibri"/>
                <a:sym typeface="Calibri"/>
              </a:rPr>
              <a:t>Both are resource intensive. Today: “Intro” to #2.</a:t>
            </a:r>
            <a:endParaRPr sz="2100">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540" name="Google Shape;540;p6"/>
          <p:cNvPicPr preferRelativeResize="0"/>
          <p:nvPr/>
        </p:nvPicPr>
        <p:blipFill rotWithShape="1">
          <a:blip r:embed="rId3">
            <a:alphaModFix/>
          </a:blip>
          <a:srcRect b="0" l="0" r="0" t="0"/>
          <a:stretch/>
        </p:blipFill>
        <p:spPr>
          <a:xfrm>
            <a:off x="0" y="-40400"/>
            <a:ext cx="6971751" cy="6938801"/>
          </a:xfrm>
          <a:prstGeom prst="rect">
            <a:avLst/>
          </a:prstGeom>
          <a:noFill/>
          <a:ln>
            <a:noFill/>
          </a:ln>
        </p:spPr>
      </p:pic>
      <p:sp>
        <p:nvSpPr>
          <p:cNvPr id="541" name="Google Shape;541;p6"/>
          <p:cNvSpPr txBox="1"/>
          <p:nvPr/>
        </p:nvSpPr>
        <p:spPr>
          <a:xfrm>
            <a:off x="7957525" y="2454775"/>
            <a:ext cx="2669700" cy="1798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University of Wisconsin- Madison Extension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Full report: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US" sz="1200" u="none" cap="none" strike="noStrike">
                <a:solidFill>
                  <a:srgbClr val="000000"/>
                </a:solidFill>
                <a:latin typeface="Calibri"/>
                <a:ea typeface="Calibri"/>
                <a:cs typeface="Calibri"/>
                <a:sym typeface="Calibri"/>
              </a:rPr>
              <a:t>Public link coming soon</a:t>
            </a:r>
            <a:endParaRPr b="0" i="0" sz="1200" u="sng" cap="none" strike="noStrike">
              <a:solidFill>
                <a:srgbClr val="000064"/>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2f9cf0dae11_0_6"/>
          <p:cNvSpPr txBox="1"/>
          <p:nvPr>
            <p:ph type="title"/>
          </p:nvPr>
        </p:nvSpPr>
        <p:spPr>
          <a:xfrm>
            <a:off x="839788"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What are other types of qualitative data?</a:t>
            </a:r>
            <a:endParaRPr/>
          </a:p>
        </p:txBody>
      </p:sp>
      <p:sp>
        <p:nvSpPr>
          <p:cNvPr id="227" name="Google Shape;227;g2f9cf0dae11_0_6"/>
          <p:cNvSpPr txBox="1"/>
          <p:nvPr>
            <p:ph idx="1" type="body"/>
          </p:nvPr>
        </p:nvSpPr>
        <p:spPr>
          <a:xfrm>
            <a:off x="839788" y="1681163"/>
            <a:ext cx="5157900" cy="823800"/>
          </a:xfrm>
          <a:prstGeom prst="rect">
            <a:avLst/>
          </a:prstGeom>
        </p:spPr>
        <p:txBody>
          <a:bodyPr anchorCtr="0" anchor="b" bIns="45700" lIns="91425" spcFirstLastPara="1" rIns="91425" wrap="square" tIns="45700">
            <a:noAutofit/>
          </a:bodyPr>
          <a:lstStyle/>
          <a:p>
            <a:pPr indent="0" lvl="0" marL="0" rtl="0" algn="l">
              <a:spcBef>
                <a:spcPts val="1000"/>
              </a:spcBef>
              <a:spcAft>
                <a:spcPts val="0"/>
              </a:spcAft>
              <a:buNone/>
            </a:pPr>
            <a:r>
              <a:rPr lang="en-US"/>
              <a:t>Data Collection Method/Source</a:t>
            </a:r>
            <a:endParaRPr/>
          </a:p>
        </p:txBody>
      </p:sp>
      <p:sp>
        <p:nvSpPr>
          <p:cNvPr id="228" name="Google Shape;228;g2f9cf0dae11_0_6"/>
          <p:cNvSpPr txBox="1"/>
          <p:nvPr>
            <p:ph idx="2" type="body"/>
          </p:nvPr>
        </p:nvSpPr>
        <p:spPr>
          <a:xfrm>
            <a:off x="839788" y="2505075"/>
            <a:ext cx="5157900" cy="36846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Observations and field notes</a:t>
            </a:r>
            <a:endParaRPr/>
          </a:p>
          <a:p>
            <a:pPr indent="-342900" lvl="0" marL="457200" rtl="0" algn="l">
              <a:spcBef>
                <a:spcPts val="0"/>
              </a:spcBef>
              <a:spcAft>
                <a:spcPts val="0"/>
              </a:spcAft>
              <a:buSzPts val="1800"/>
              <a:buChar char="•"/>
            </a:pPr>
            <a:r>
              <a:rPr lang="en-US"/>
              <a:t>Documents, reports, web pages, and other text-based sources</a:t>
            </a:r>
            <a:endParaRPr/>
          </a:p>
          <a:p>
            <a:pPr indent="-342900" lvl="0" marL="457200" rtl="0" algn="l">
              <a:spcBef>
                <a:spcPts val="0"/>
              </a:spcBef>
              <a:spcAft>
                <a:spcPts val="0"/>
              </a:spcAft>
              <a:buSzPts val="1800"/>
              <a:buChar char="•"/>
            </a:pPr>
            <a:r>
              <a:rPr lang="en-US"/>
              <a:t>Photographs and videos</a:t>
            </a:r>
            <a:endParaRPr/>
          </a:p>
        </p:txBody>
      </p:sp>
      <p:sp>
        <p:nvSpPr>
          <p:cNvPr id="229" name="Google Shape;229;g2f9cf0dae11_0_6"/>
          <p:cNvSpPr txBox="1"/>
          <p:nvPr>
            <p:ph idx="3" type="body"/>
          </p:nvPr>
        </p:nvSpPr>
        <p:spPr>
          <a:xfrm>
            <a:off x="6172200" y="1681163"/>
            <a:ext cx="5183100" cy="823800"/>
          </a:xfrm>
          <a:prstGeom prst="rect">
            <a:avLst/>
          </a:prstGeom>
        </p:spPr>
        <p:txBody>
          <a:bodyPr anchorCtr="0" anchor="b" bIns="45700" lIns="91425" spcFirstLastPara="1" rIns="91425" wrap="square" tIns="45700">
            <a:noAutofit/>
          </a:bodyPr>
          <a:lstStyle/>
          <a:p>
            <a:pPr indent="0" lvl="0" marL="0" rtl="0" algn="l">
              <a:spcBef>
                <a:spcPts val="1000"/>
              </a:spcBef>
              <a:spcAft>
                <a:spcPts val="0"/>
              </a:spcAft>
              <a:buNone/>
            </a:pPr>
            <a:r>
              <a:rPr lang="en-US"/>
              <a:t>Use Case</a:t>
            </a:r>
            <a:endParaRPr/>
          </a:p>
        </p:txBody>
      </p:sp>
      <p:sp>
        <p:nvSpPr>
          <p:cNvPr id="230" name="Google Shape;230;g2f9cf0dae11_0_6"/>
          <p:cNvSpPr txBox="1"/>
          <p:nvPr>
            <p:ph idx="4" type="body"/>
          </p:nvPr>
        </p:nvSpPr>
        <p:spPr>
          <a:xfrm>
            <a:off x="6172200" y="2505075"/>
            <a:ext cx="5183100" cy="3684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1800"/>
              <a:t>To track and document changes in behavior, </a:t>
            </a:r>
            <a:r>
              <a:rPr lang="en-US" sz="1800"/>
              <a:t>adoption</a:t>
            </a:r>
            <a:r>
              <a:rPr lang="en-US" sz="1800"/>
              <a:t> of recommended actions or policies, and/or changes in environment. </a:t>
            </a:r>
            <a:r>
              <a:rPr lang="en-US" sz="1800"/>
              <a:t>For example, </a:t>
            </a:r>
            <a:endParaRPr sz="1800"/>
          </a:p>
          <a:p>
            <a:pPr indent="-342900" lvl="0" marL="457200" rtl="0" algn="l">
              <a:spcBef>
                <a:spcPts val="1000"/>
              </a:spcBef>
              <a:spcAft>
                <a:spcPts val="0"/>
              </a:spcAft>
              <a:buSzPts val="1800"/>
              <a:buChar char="•"/>
            </a:pPr>
            <a:r>
              <a:rPr lang="en-US" sz="1800"/>
              <a:t>“Almond growers have adopted six-spotted thrips as a natural enemy in almond pest management, as observed by UCCE”</a:t>
            </a:r>
            <a:endParaRPr sz="1800"/>
          </a:p>
          <a:p>
            <a:pPr indent="-342900" lvl="0" marL="457200" rtl="0" algn="l">
              <a:spcBef>
                <a:spcPts val="0"/>
              </a:spcBef>
              <a:spcAft>
                <a:spcPts val="0"/>
              </a:spcAft>
              <a:buSzPts val="1800"/>
              <a:buChar char="•"/>
            </a:pPr>
            <a:r>
              <a:rPr lang="en-US" sz="1800"/>
              <a:t>A commodity board features an emerging plant pathogen on their home page after UCCE involvement</a:t>
            </a:r>
            <a:endParaRPr sz="1800"/>
          </a:p>
          <a:p>
            <a:pPr indent="-342900" lvl="0" marL="457200" rtl="0" algn="l">
              <a:spcBef>
                <a:spcPts val="0"/>
              </a:spcBef>
              <a:spcAft>
                <a:spcPts val="0"/>
              </a:spcAft>
              <a:buSzPts val="1800"/>
              <a:buChar char="•"/>
            </a:pPr>
            <a:r>
              <a:rPr lang="en-US" sz="1800"/>
              <a:t>Students showcase new fruit and </a:t>
            </a:r>
            <a:r>
              <a:rPr lang="en-US" sz="1800"/>
              <a:t>vegetables</a:t>
            </a:r>
            <a:r>
              <a:rPr lang="en-US" sz="1800"/>
              <a:t> they tried in a social media campaign</a:t>
            </a:r>
            <a:endParaRPr sz="1800"/>
          </a:p>
          <a:p>
            <a:pPr indent="-342900" lvl="0" marL="457200" rtl="0" algn="l">
              <a:spcBef>
                <a:spcPts val="0"/>
              </a:spcBef>
              <a:spcAft>
                <a:spcPts val="0"/>
              </a:spcAft>
              <a:buSzPts val="1800"/>
              <a:buChar char="•"/>
            </a:pPr>
            <a:r>
              <a:rPr lang="en-US" sz="1800"/>
              <a:t>Homes in a wildfire-prone neighborhood show evidence of home hardening</a:t>
            </a:r>
            <a:endParaRPr sz="1800"/>
          </a:p>
        </p:txBody>
      </p:sp>
      <p:sp>
        <p:nvSpPr>
          <p:cNvPr id="231" name="Google Shape;231;g2f9cf0dae11_0_6"/>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24739a4930c_0_0"/>
          <p:cNvSpPr txBox="1"/>
          <p:nvPr>
            <p:ph type="title"/>
          </p:nvPr>
        </p:nvSpPr>
        <p:spPr>
          <a:xfrm>
            <a:off x="684734" y="136357"/>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200"/>
              <a:buNone/>
            </a:pPr>
            <a:r>
              <a:rPr lang="en-US"/>
              <a:t>Qualitative Analysis: Overview</a:t>
            </a:r>
            <a:endParaRPr/>
          </a:p>
        </p:txBody>
      </p:sp>
      <p:sp>
        <p:nvSpPr>
          <p:cNvPr id="238" name="Google Shape;238;g24739a4930c_0_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39" name="Google Shape;239;g24739a4930c_0_0"/>
          <p:cNvSpPr txBox="1"/>
          <p:nvPr>
            <p:ph idx="1" type="body"/>
          </p:nvPr>
        </p:nvSpPr>
        <p:spPr>
          <a:xfrm>
            <a:off x="838200" y="1886400"/>
            <a:ext cx="5178000" cy="42906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1000"/>
              </a:spcBef>
              <a:spcAft>
                <a:spcPts val="0"/>
              </a:spcAft>
              <a:buSzPts val="1800"/>
              <a:buChar char="●"/>
            </a:pPr>
            <a:r>
              <a:rPr lang="en-US"/>
              <a:t>Making sense of non-numerical data (text, images, observations)</a:t>
            </a:r>
            <a:endParaRPr/>
          </a:p>
          <a:p>
            <a:pPr indent="-342900" lvl="0" marL="457200" rtl="0" algn="l">
              <a:lnSpc>
                <a:spcPct val="90000"/>
              </a:lnSpc>
              <a:spcBef>
                <a:spcPts val="0"/>
              </a:spcBef>
              <a:spcAft>
                <a:spcPts val="0"/>
              </a:spcAft>
              <a:buSzPts val="1800"/>
              <a:buChar char="●"/>
            </a:pPr>
            <a:r>
              <a:rPr lang="en-US"/>
              <a:t>Akin to highlighting a textbook</a:t>
            </a:r>
            <a:endParaRPr/>
          </a:p>
          <a:p>
            <a:pPr indent="-342900" lvl="0" marL="457200" rtl="0" algn="l">
              <a:lnSpc>
                <a:spcPct val="90000"/>
              </a:lnSpc>
              <a:spcBef>
                <a:spcPts val="0"/>
              </a:spcBef>
              <a:spcAft>
                <a:spcPts val="0"/>
              </a:spcAft>
              <a:buSzPts val="1800"/>
              <a:buChar char="●"/>
            </a:pPr>
            <a:r>
              <a:rPr lang="en-US"/>
              <a:t>Purpose of qualitative coding:</a:t>
            </a:r>
            <a:endParaRPr/>
          </a:p>
          <a:p>
            <a:pPr indent="-342900" lvl="1" marL="914400" rtl="0" algn="l">
              <a:lnSpc>
                <a:spcPct val="90000"/>
              </a:lnSpc>
              <a:spcBef>
                <a:spcPts val="0"/>
              </a:spcBef>
              <a:spcAft>
                <a:spcPts val="0"/>
              </a:spcAft>
              <a:buSzPts val="1800"/>
              <a:buChar char="○"/>
            </a:pPr>
            <a:r>
              <a:rPr lang="en-US"/>
              <a:t>data reduction or abstraction</a:t>
            </a:r>
            <a:endParaRPr/>
          </a:p>
          <a:p>
            <a:pPr indent="-342900" lvl="1" marL="914400" rtl="0" algn="l">
              <a:lnSpc>
                <a:spcPct val="90000"/>
              </a:lnSpc>
              <a:spcBef>
                <a:spcPts val="0"/>
              </a:spcBef>
              <a:spcAft>
                <a:spcPts val="0"/>
              </a:spcAft>
              <a:buSzPts val="1800"/>
              <a:buChar char="○"/>
            </a:pPr>
            <a:r>
              <a:rPr lang="en-US"/>
              <a:t>organization of data</a:t>
            </a:r>
            <a:endParaRPr/>
          </a:p>
          <a:p>
            <a:pPr indent="-342900" lvl="1" marL="914400" rtl="0" algn="l">
              <a:lnSpc>
                <a:spcPct val="90000"/>
              </a:lnSpc>
              <a:spcBef>
                <a:spcPts val="0"/>
              </a:spcBef>
              <a:spcAft>
                <a:spcPts val="0"/>
              </a:spcAft>
              <a:buSzPts val="1800"/>
              <a:buChar char="○"/>
            </a:pPr>
            <a:r>
              <a:rPr lang="en-US"/>
              <a:t>data analysis</a:t>
            </a:r>
            <a:endParaRPr/>
          </a:p>
        </p:txBody>
      </p:sp>
      <p:pic>
        <p:nvPicPr>
          <p:cNvPr id="240" name="Google Shape;240;g24739a4930c_0_0"/>
          <p:cNvPicPr preferRelativeResize="0"/>
          <p:nvPr/>
        </p:nvPicPr>
        <p:blipFill rotWithShape="1">
          <a:blip r:embed="rId3">
            <a:alphaModFix/>
          </a:blip>
          <a:srcRect b="14019" l="7006" r="1401" t="23110"/>
          <a:stretch/>
        </p:blipFill>
        <p:spPr>
          <a:xfrm>
            <a:off x="6016050" y="1886400"/>
            <a:ext cx="5992801" cy="3085198"/>
          </a:xfrm>
          <a:prstGeom prst="rect">
            <a:avLst/>
          </a:prstGeom>
          <a:noFill/>
          <a:ln>
            <a:noFill/>
          </a:ln>
        </p:spPr>
      </p:pic>
      <p:sp>
        <p:nvSpPr>
          <p:cNvPr id="241" name="Google Shape;241;g24739a4930c_0_0"/>
          <p:cNvSpPr txBox="1"/>
          <p:nvPr/>
        </p:nvSpPr>
        <p:spPr>
          <a:xfrm>
            <a:off x="9364475" y="5213125"/>
            <a:ext cx="2644500" cy="417900"/>
          </a:xfrm>
          <a:prstGeom prst="rect">
            <a:avLst/>
          </a:prstGeom>
          <a:noFill/>
          <a:ln>
            <a:noFill/>
          </a:ln>
        </p:spPr>
        <p:txBody>
          <a:bodyPr anchorCtr="0" anchor="t" bIns="91425" lIns="91425" spcFirstLastPara="1" rIns="91425" wrap="square" tIns="91425">
            <a:noAutofit/>
          </a:bodyPr>
          <a:lstStyle/>
          <a:p>
            <a:pPr indent="0" lvl="0" marL="457200" marR="0" rtl="0" algn="r">
              <a:lnSpc>
                <a:spcPct val="100000"/>
              </a:lnSpc>
              <a:spcBef>
                <a:spcPts val="0"/>
              </a:spcBef>
              <a:spcAft>
                <a:spcPts val="0"/>
              </a:spcAft>
              <a:buClr>
                <a:srgbClr val="000000"/>
              </a:buClr>
              <a:buSzPts val="900"/>
              <a:buFont typeface="Arial"/>
              <a:buNone/>
            </a:pPr>
            <a:r>
              <a:rPr b="0" i="1" lang="en-US" sz="900" u="none" cap="none" strike="noStrike">
                <a:solidFill>
                  <a:srgbClr val="000000"/>
                </a:solidFill>
                <a:latin typeface="Arial"/>
                <a:ea typeface="Arial"/>
                <a:cs typeface="Arial"/>
                <a:sym typeface="Arial"/>
              </a:rPr>
              <a:t>Cope (2010) “Coding Qualitative Data”</a:t>
            </a:r>
            <a:endParaRPr b="0" i="1" sz="9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24739a4930c_0_26"/>
          <p:cNvSpPr txBox="1"/>
          <p:nvPr>
            <p:ph type="title"/>
          </p:nvPr>
        </p:nvSpPr>
        <p:spPr>
          <a:xfrm>
            <a:off x="684734" y="136357"/>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200"/>
              <a:buNone/>
            </a:pPr>
            <a:r>
              <a:rPr lang="en-US"/>
              <a:t>Qualitative Analysis: Thematic Coding</a:t>
            </a:r>
            <a:endParaRPr/>
          </a:p>
        </p:txBody>
      </p:sp>
      <p:sp>
        <p:nvSpPr>
          <p:cNvPr id="248" name="Google Shape;248;g24739a4930c_0_2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49" name="Google Shape;249;g24739a4930c_0_26"/>
          <p:cNvSpPr txBox="1"/>
          <p:nvPr>
            <p:ph idx="1" type="body"/>
          </p:nvPr>
        </p:nvSpPr>
        <p:spPr>
          <a:xfrm>
            <a:off x="838200" y="1825625"/>
            <a:ext cx="65073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sz="2600"/>
              <a:t>Thematic codes identified both </a:t>
            </a:r>
            <a:r>
              <a:rPr b="1" lang="en-US" sz="2600"/>
              <a:t>deductively</a:t>
            </a:r>
            <a:r>
              <a:rPr lang="en-US" sz="2600"/>
              <a:t> and </a:t>
            </a:r>
            <a:r>
              <a:rPr b="1" lang="en-US" sz="2600"/>
              <a:t>inductively</a:t>
            </a:r>
            <a:r>
              <a:rPr lang="en-US" sz="2600"/>
              <a:t>.</a:t>
            </a:r>
            <a:endParaRPr sz="2600"/>
          </a:p>
          <a:p>
            <a:pPr indent="-393700" lvl="0" marL="457200" rtl="0" algn="l">
              <a:lnSpc>
                <a:spcPct val="90000"/>
              </a:lnSpc>
              <a:spcBef>
                <a:spcPts val="1000"/>
              </a:spcBef>
              <a:spcAft>
                <a:spcPts val="0"/>
              </a:spcAft>
              <a:buSzPts val="2600"/>
              <a:buChar char="•"/>
            </a:pPr>
            <a:r>
              <a:rPr lang="en-US" sz="2600"/>
              <a:t>Deductive: derive from a theoretical framework, logic model, theory of change, reporting requirements → preset codes</a:t>
            </a:r>
            <a:endParaRPr sz="2600"/>
          </a:p>
          <a:p>
            <a:pPr indent="-393700" lvl="0" marL="457200" rtl="0" algn="l">
              <a:lnSpc>
                <a:spcPct val="90000"/>
              </a:lnSpc>
              <a:spcBef>
                <a:spcPts val="1000"/>
              </a:spcBef>
              <a:spcAft>
                <a:spcPts val="0"/>
              </a:spcAft>
              <a:buSzPts val="2600"/>
              <a:buChar char="•"/>
            </a:pPr>
            <a:r>
              <a:rPr lang="en-US" sz="2600"/>
              <a:t>Inductive: emerge from engagement with the data itself (from Grounded Theory) → emergent codes</a:t>
            </a:r>
            <a:endParaRPr sz="2600"/>
          </a:p>
          <a:p>
            <a:pPr indent="-393700" lvl="0" marL="457200" rtl="0" algn="l">
              <a:lnSpc>
                <a:spcPct val="90000"/>
              </a:lnSpc>
              <a:spcBef>
                <a:spcPts val="1000"/>
              </a:spcBef>
              <a:spcAft>
                <a:spcPts val="1000"/>
              </a:spcAft>
              <a:buSzPts val="2600"/>
              <a:buChar char="•"/>
            </a:pPr>
            <a:r>
              <a:rPr lang="en-US" sz="2600"/>
              <a:t>In practice, we typically use both</a:t>
            </a:r>
            <a:endParaRPr sz="2600"/>
          </a:p>
        </p:txBody>
      </p:sp>
      <p:pic>
        <p:nvPicPr>
          <p:cNvPr id="250" name="Google Shape;250;g24739a4930c_0_26"/>
          <p:cNvPicPr preferRelativeResize="0"/>
          <p:nvPr/>
        </p:nvPicPr>
        <p:blipFill rotWithShape="1">
          <a:blip r:embed="rId3">
            <a:alphaModFix/>
          </a:blip>
          <a:srcRect b="0" l="0" r="0" t="0"/>
          <a:stretch/>
        </p:blipFill>
        <p:spPr>
          <a:xfrm>
            <a:off x="7713700" y="1673700"/>
            <a:ext cx="3927299" cy="4200777"/>
          </a:xfrm>
          <a:prstGeom prst="rect">
            <a:avLst/>
          </a:prstGeom>
          <a:noFill/>
          <a:ln>
            <a:noFill/>
          </a:ln>
        </p:spPr>
      </p:pic>
      <p:sp>
        <p:nvSpPr>
          <p:cNvPr id="251" name="Google Shape;251;g24739a4930c_0_26"/>
          <p:cNvSpPr txBox="1"/>
          <p:nvPr/>
        </p:nvSpPr>
        <p:spPr>
          <a:xfrm>
            <a:off x="7713700" y="5780175"/>
            <a:ext cx="4064400" cy="22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Deeb-Sossa et al. (2022) “Aqui Estamos: Cultivating a Sense of Belonging among Chicana/o Studies Students at a Student Farm”</a:t>
            </a:r>
            <a:endParaRPr b="0" i="1" sz="8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24739a4930c_0_19"/>
          <p:cNvSpPr txBox="1"/>
          <p:nvPr>
            <p:ph type="title"/>
          </p:nvPr>
        </p:nvSpPr>
        <p:spPr>
          <a:xfrm>
            <a:off x="684734" y="136357"/>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200"/>
              <a:buNone/>
            </a:pPr>
            <a:r>
              <a:rPr lang="en-US"/>
              <a:t>Iterative Inductive Analysis of Themes</a:t>
            </a:r>
            <a:endParaRPr/>
          </a:p>
        </p:txBody>
      </p:sp>
      <p:sp>
        <p:nvSpPr>
          <p:cNvPr id="258" name="Google Shape;258;g24739a4930c_0_1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59" name="Google Shape;259;g24739a4930c_0_1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336550" lvl="0" marL="457200" rtl="0" algn="l">
              <a:lnSpc>
                <a:spcPct val="90000"/>
              </a:lnSpc>
              <a:spcBef>
                <a:spcPts val="1000"/>
              </a:spcBef>
              <a:spcAft>
                <a:spcPts val="0"/>
              </a:spcAft>
              <a:buClr>
                <a:srgbClr val="0D0D0D"/>
              </a:buClr>
              <a:buSzPts val="1700"/>
              <a:buChar char="•"/>
            </a:pPr>
            <a:r>
              <a:rPr lang="en-US" sz="1700">
                <a:solidFill>
                  <a:srgbClr val="0D0D0D"/>
                </a:solidFill>
              </a:rPr>
              <a:t>Before beginning, review logic model (of program, grant, project) and outcomes expected by funder(s), county board of supervisors, other stakeholders </a:t>
            </a:r>
            <a:endParaRPr sz="1700">
              <a:solidFill>
                <a:srgbClr val="0D0D0D"/>
              </a:solidFill>
            </a:endParaRPr>
          </a:p>
          <a:p>
            <a:pPr indent="0" lvl="0" marL="914400" rtl="0" algn="l">
              <a:lnSpc>
                <a:spcPct val="90000"/>
              </a:lnSpc>
              <a:spcBef>
                <a:spcPts val="1000"/>
              </a:spcBef>
              <a:spcAft>
                <a:spcPts val="0"/>
              </a:spcAft>
              <a:buSzPts val="1800"/>
              <a:buNone/>
            </a:pPr>
            <a:r>
              <a:rPr lang="en-US" sz="1700">
                <a:solidFill>
                  <a:srgbClr val="0D0D0D"/>
                </a:solidFill>
              </a:rPr>
              <a:t>→ at minimum, sets guidelines to help you focus; at maximum, helps you identify some preset themes (or codes)</a:t>
            </a:r>
            <a:endParaRPr sz="1700">
              <a:solidFill>
                <a:srgbClr val="0D0D0D"/>
              </a:solidFill>
            </a:endParaRPr>
          </a:p>
          <a:p>
            <a:pPr indent="-336550" lvl="0" marL="457200" rtl="0" algn="l">
              <a:lnSpc>
                <a:spcPct val="90000"/>
              </a:lnSpc>
              <a:spcBef>
                <a:spcPts val="1000"/>
              </a:spcBef>
              <a:spcAft>
                <a:spcPts val="0"/>
              </a:spcAft>
              <a:buClr>
                <a:srgbClr val="0D0D0D"/>
              </a:buClr>
              <a:buSzPts val="1700"/>
              <a:buChar char="•"/>
            </a:pPr>
            <a:r>
              <a:rPr lang="en-US" sz="1700">
                <a:solidFill>
                  <a:srgbClr val="0D0D0D"/>
                </a:solidFill>
              </a:rPr>
              <a:t>Several rounds of analysis and reflection and/or discussion</a:t>
            </a:r>
            <a:endParaRPr sz="1700">
              <a:solidFill>
                <a:srgbClr val="0D0D0D"/>
              </a:solidFill>
            </a:endParaRPr>
          </a:p>
          <a:p>
            <a:pPr indent="0" lvl="0" marL="914400" rtl="0" algn="l">
              <a:lnSpc>
                <a:spcPct val="90000"/>
              </a:lnSpc>
              <a:spcBef>
                <a:spcPts val="1000"/>
              </a:spcBef>
              <a:spcAft>
                <a:spcPts val="0"/>
              </a:spcAft>
              <a:buSzPts val="1800"/>
              <a:buNone/>
            </a:pPr>
            <a:r>
              <a:rPr lang="en-US" sz="1700">
                <a:solidFill>
                  <a:srgbClr val="0D0D0D"/>
                </a:solidFill>
              </a:rPr>
              <a:t>→ Individuals code the same lines of text then discuss as a group, especially when there is disagreement</a:t>
            </a:r>
            <a:endParaRPr sz="1700">
              <a:solidFill>
                <a:srgbClr val="0D0D0D"/>
              </a:solidFill>
            </a:endParaRPr>
          </a:p>
          <a:p>
            <a:pPr indent="457200" lvl="0" marL="457200" rtl="0" algn="l">
              <a:lnSpc>
                <a:spcPct val="90000"/>
              </a:lnSpc>
              <a:spcBef>
                <a:spcPts val="1000"/>
              </a:spcBef>
              <a:spcAft>
                <a:spcPts val="0"/>
              </a:spcAft>
              <a:buSzPts val="1800"/>
              <a:buNone/>
            </a:pPr>
            <a:r>
              <a:rPr lang="en-US" sz="1700">
                <a:solidFill>
                  <a:srgbClr val="0D0D0D"/>
                </a:solidFill>
              </a:rPr>
              <a:t>→ Individual reviews data, does first pass at coding; reflect, discuss with others; do second pass</a:t>
            </a:r>
            <a:endParaRPr sz="1700">
              <a:solidFill>
                <a:srgbClr val="0D0D0D"/>
              </a:solidFill>
            </a:endParaRPr>
          </a:p>
          <a:p>
            <a:pPr indent="-336550" lvl="0" marL="457200" rtl="0" algn="l">
              <a:lnSpc>
                <a:spcPct val="200000"/>
              </a:lnSpc>
              <a:spcBef>
                <a:spcPts val="1000"/>
              </a:spcBef>
              <a:spcAft>
                <a:spcPts val="0"/>
              </a:spcAft>
              <a:buClr>
                <a:srgbClr val="0D0D0D"/>
              </a:buClr>
              <a:buSzPts val="1700"/>
              <a:buChar char="•"/>
            </a:pPr>
            <a:r>
              <a:rPr lang="en-US" sz="1700">
                <a:solidFill>
                  <a:srgbClr val="0D0D0D"/>
                </a:solidFill>
              </a:rPr>
              <a:t>Codes are redefined. Once intercoder agreement established, then code the rest individually</a:t>
            </a:r>
            <a:endParaRPr sz="1700">
              <a:solidFill>
                <a:srgbClr val="0D0D0D"/>
              </a:solidFill>
            </a:endParaRPr>
          </a:p>
          <a:p>
            <a:pPr indent="-336550" lvl="0" marL="457200" rtl="0" algn="l">
              <a:lnSpc>
                <a:spcPct val="200000"/>
              </a:lnSpc>
              <a:spcBef>
                <a:spcPts val="0"/>
              </a:spcBef>
              <a:spcAft>
                <a:spcPts val="0"/>
              </a:spcAft>
              <a:buClr>
                <a:srgbClr val="0D0D0D"/>
              </a:buClr>
              <a:buSzPts val="1700"/>
              <a:buChar char="•"/>
            </a:pPr>
            <a:r>
              <a:rPr lang="en-US" sz="1700">
                <a:solidFill>
                  <a:srgbClr val="0D0D0D"/>
                </a:solidFill>
              </a:rPr>
              <a:t>Grouped similar codes, which became themes for the manuscript</a:t>
            </a:r>
            <a:endParaRPr sz="1700">
              <a:solidFill>
                <a:srgbClr val="0D0D0D"/>
              </a:solidFill>
            </a:endParaRPr>
          </a:p>
          <a:p>
            <a:pPr indent="0" lvl="0" marL="0" rtl="0" algn="l">
              <a:lnSpc>
                <a:spcPct val="90000"/>
              </a:lnSpc>
              <a:spcBef>
                <a:spcPts val="0"/>
              </a:spcBef>
              <a:spcAft>
                <a:spcPts val="0"/>
              </a:spcAft>
              <a:buSzPts val="1800"/>
              <a:buNone/>
            </a:pPr>
            <a:r>
              <a:rPr lang="en-US" sz="1700">
                <a:solidFill>
                  <a:srgbClr val="0D0D0D"/>
                </a:solidFill>
              </a:rPr>
              <a:t>Example: “Volunteer Outcomes and Impact: The Contributions and Consequences of Volunteering in 4-H”</a:t>
            </a:r>
            <a:endParaRPr sz="1700">
              <a:solidFill>
                <a:srgbClr val="0D0D0D"/>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66" name="Google Shape;266;p7"/>
          <p:cNvSpPr txBox="1"/>
          <p:nvPr>
            <p:ph idx="4294967295" type="body"/>
          </p:nvPr>
        </p:nvSpPr>
        <p:spPr>
          <a:xfrm>
            <a:off x="442700" y="113850"/>
            <a:ext cx="11439300" cy="6940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2800"/>
              <a:buNone/>
            </a:pPr>
            <a:r>
              <a:rPr i="1" lang="en-US" sz="1900">
                <a:solidFill>
                  <a:srgbClr val="0D0D0D"/>
                </a:solidFill>
                <a:latin typeface="Calibri"/>
                <a:ea typeface="Calibri"/>
                <a:cs typeface="Calibri"/>
                <a:sym typeface="Calibri"/>
              </a:rPr>
              <a:t>We analyzed responses from 1,245 individuals who answered either one or both open-ended questions. We applied iterative inductive thematic analysis without a pre-existing coding scheme to each question independently (Braun &amp; Clarke, 2006). We applied separate codes for each distinct idea or concept contained in the response. Specifically, to begin, we selected a representative subsample consisting of 2% of the sample based on six factors (age, gender, years volunteering, race/ethnicity, level of education, and geographic location). </a:t>
            </a:r>
            <a:r>
              <a:rPr i="1" lang="en-US" sz="1900">
                <a:solidFill>
                  <a:srgbClr val="0D0D0D"/>
                </a:solidFill>
                <a:highlight>
                  <a:srgbClr val="FFFF00"/>
                </a:highlight>
                <a:latin typeface="Calibri"/>
                <a:ea typeface="Calibri"/>
                <a:cs typeface="Calibri"/>
                <a:sym typeface="Calibri"/>
              </a:rPr>
              <a:t>The first three authors independently reviewed and created low inference codes anchored to the data, i.e., initial coding (Corbin &amp; Strauss, 2015). We came to agreement on these initial codes, code definition, relationships between codes, and application of codes to the data. When disagreements arose, we discussed until reaching consensus. We repeated this process twice more with a second and third subsample. In each iteration, the coding scheme was modified with codes added or merged. </a:t>
            </a:r>
            <a:r>
              <a:rPr i="1" lang="en-US" sz="1900">
                <a:solidFill>
                  <a:srgbClr val="0D0D0D"/>
                </a:solidFill>
                <a:latin typeface="Calibri"/>
                <a:ea typeface="Calibri"/>
                <a:cs typeface="Calibri"/>
                <a:sym typeface="Calibri"/>
              </a:rPr>
              <a:t>Next, we each coded a separate subsample of 80 responses, and co-coded approximately 20% of these responses from the other two coders. The final step was to code the remaining responses. Each coder also coded approximately 10% of another’s block. Our process relied on intercoder agreement, including “intensive group discussion, ‘dialogical intersubjectivity,’ coder adjudication, and simple group consensus as an agreement goal” (Saldana, 2016, p. 37). We discussed disagreements and conflict and revised code definition; twice during the process, each coder then went back through their assigned responses to affirm code application. </a:t>
            </a:r>
            <a:r>
              <a:rPr i="1" lang="en-US" sz="1900">
                <a:solidFill>
                  <a:srgbClr val="0D0D0D"/>
                </a:solidFill>
                <a:highlight>
                  <a:srgbClr val="FFFF00"/>
                </a:highlight>
                <a:latin typeface="Calibri"/>
                <a:ea typeface="Calibri"/>
                <a:cs typeface="Calibri"/>
                <a:sym typeface="Calibri"/>
              </a:rPr>
              <a:t>After every response was coded, we reviewed relationships between codes and grouped similar codes, which became our emergent themes.</a:t>
            </a:r>
            <a:endParaRPr i="1" sz="1900">
              <a:solidFill>
                <a:srgbClr val="0D0D0D"/>
              </a:solidFill>
              <a:highlight>
                <a:srgbClr val="FFFF00"/>
              </a:highlight>
              <a:latin typeface="Calibri"/>
              <a:ea typeface="Calibri"/>
              <a:cs typeface="Calibri"/>
              <a:sym typeface="Calibri"/>
            </a:endParaRPr>
          </a:p>
          <a:p>
            <a:pPr indent="0" lvl="0" marL="0" rtl="0" algn="l">
              <a:lnSpc>
                <a:spcPct val="115000"/>
              </a:lnSpc>
              <a:spcBef>
                <a:spcPts val="1200"/>
              </a:spcBef>
              <a:spcAft>
                <a:spcPts val="1200"/>
              </a:spcAft>
              <a:buSzPts val="2800"/>
              <a:buNone/>
            </a:pPr>
            <a:r>
              <a:rPr b="1" i="1" lang="en-US" sz="1900">
                <a:solidFill>
                  <a:srgbClr val="0D0D0D"/>
                </a:solidFill>
                <a:latin typeface="Calibri"/>
                <a:ea typeface="Calibri"/>
                <a:cs typeface="Calibri"/>
                <a:sym typeface="Calibri"/>
              </a:rPr>
              <a:t>Worker, Espinoza, Kok, Go, Miller (2020) - </a:t>
            </a:r>
            <a:r>
              <a:rPr i="1" lang="en-US" sz="1900" u="sng">
                <a:solidFill>
                  <a:schemeClr val="hlink"/>
                </a:solidFill>
                <a:latin typeface="Calibri"/>
                <a:ea typeface="Calibri"/>
                <a:cs typeface="Calibri"/>
                <a:sym typeface="Calibri"/>
                <a:hlinkClick r:id="rId3"/>
              </a:rPr>
              <a:t>https://jyd.pitt.edu/ojs/jyd/article/view/20-15-4-SIA-01</a:t>
            </a:r>
            <a:r>
              <a:rPr i="1" lang="en-US" sz="1900">
                <a:solidFill>
                  <a:srgbClr val="0D0D0D"/>
                </a:solidFill>
                <a:latin typeface="Calibri"/>
                <a:ea typeface="Calibri"/>
                <a:cs typeface="Calibri"/>
                <a:sym typeface="Calibri"/>
              </a:rPr>
              <a:t> </a:t>
            </a:r>
            <a:endParaRPr sz="1900"/>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