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3" r:id="rId2"/>
    <p:sldId id="264" r:id="rId3"/>
    <p:sldId id="257" r:id="rId4"/>
    <p:sldId id="258" r:id="rId5"/>
    <p:sldId id="259" r:id="rId6"/>
    <p:sldId id="260" r:id="rId7"/>
    <p:sldId id="261" r:id="rId8"/>
    <p:sldId id="262" r:id="rId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57" d="100"/>
          <a:sy n="57" d="100"/>
        </p:scale>
        <p:origin x="1092" y="4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922F852-22A5-4DD5-9F19-F0963D33C49F}" type="datetimeFigureOut">
              <a:rPr lang="en-US" smtClean="0"/>
              <a:t>9/18/2023</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3CF7532-6CD4-4042-8462-49DBA2EB5A95}" type="slidenum">
              <a:rPr lang="en-US" smtClean="0"/>
              <a:t>‹#›</a:t>
            </a:fld>
            <a:endParaRPr lang="en-US"/>
          </a:p>
        </p:txBody>
      </p:sp>
    </p:spTree>
    <p:extLst>
      <p:ext uri="{BB962C8B-B14F-4D97-AF65-F5344CB8AC3E}">
        <p14:creationId xmlns:p14="http://schemas.microsoft.com/office/powerpoint/2010/main" val="354487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E6DC2AF-C0AE-40AC-9ABB-329D08C7C95A}" type="datetimeFigureOut">
              <a:rPr lang="en-US" smtClean="0"/>
              <a:t>9/18/2023</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F3A4EBC-8209-4421-BDCC-9C77C2A95158}" type="slidenum">
              <a:rPr lang="en-US" smtClean="0"/>
              <a:t>‹#›</a:t>
            </a:fld>
            <a:endParaRPr lang="en-US"/>
          </a:p>
        </p:txBody>
      </p:sp>
    </p:spTree>
    <p:extLst>
      <p:ext uri="{BB962C8B-B14F-4D97-AF65-F5344CB8AC3E}">
        <p14:creationId xmlns:p14="http://schemas.microsoft.com/office/powerpoint/2010/main" val="283138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AF3A4EBC-8209-4421-BDCC-9C77C2A95158}" type="slidenum">
              <a:rPr lang="en-US" smtClean="0"/>
              <a:t>1</a:t>
            </a:fld>
            <a:endParaRPr lang="en-US"/>
          </a:p>
        </p:txBody>
      </p:sp>
    </p:spTree>
    <p:extLst>
      <p:ext uri="{BB962C8B-B14F-4D97-AF65-F5344CB8AC3E}">
        <p14:creationId xmlns:p14="http://schemas.microsoft.com/office/powerpoint/2010/main" val="264986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1"/>
            <a:ext cx="5661660" cy="4291409"/>
          </a:xfrm>
        </p:spPr>
        <p:txBody>
          <a:bodyPr/>
          <a:lstStyle/>
          <a:p>
            <a:endParaRPr lang="en-US" dirty="0"/>
          </a:p>
        </p:txBody>
      </p:sp>
      <p:sp>
        <p:nvSpPr>
          <p:cNvPr id="4" name="Slide Number Placeholder 3"/>
          <p:cNvSpPr>
            <a:spLocks noGrp="1"/>
          </p:cNvSpPr>
          <p:nvPr>
            <p:ph type="sldNum" sz="quarter" idx="10"/>
          </p:nvPr>
        </p:nvSpPr>
        <p:spPr/>
        <p:txBody>
          <a:bodyPr/>
          <a:lstStyle/>
          <a:p>
            <a:fld id="{AF3A4EBC-8209-4421-BDCC-9C77C2A95158}" type="slidenum">
              <a:rPr lang="en-US" smtClean="0"/>
              <a:t>2</a:t>
            </a:fld>
            <a:endParaRPr lang="en-US"/>
          </a:p>
        </p:txBody>
      </p:sp>
    </p:spTree>
    <p:extLst>
      <p:ext uri="{BB962C8B-B14F-4D97-AF65-F5344CB8AC3E}">
        <p14:creationId xmlns:p14="http://schemas.microsoft.com/office/powerpoint/2010/main" val="117448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AF3A4EBC-8209-4421-BDCC-9C77C2A95158}" type="slidenum">
              <a:rPr lang="en-US" smtClean="0"/>
              <a:t>3</a:t>
            </a:fld>
            <a:endParaRPr lang="en-US"/>
          </a:p>
        </p:txBody>
      </p:sp>
    </p:spTree>
    <p:extLst>
      <p:ext uri="{BB962C8B-B14F-4D97-AF65-F5344CB8AC3E}">
        <p14:creationId xmlns:p14="http://schemas.microsoft.com/office/powerpoint/2010/main" val="221443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AF3A4EBC-8209-4421-BDCC-9C77C2A95158}" type="slidenum">
              <a:rPr lang="en-US" smtClean="0"/>
              <a:t>4</a:t>
            </a:fld>
            <a:endParaRPr lang="en-US"/>
          </a:p>
        </p:txBody>
      </p:sp>
    </p:spTree>
    <p:extLst>
      <p:ext uri="{BB962C8B-B14F-4D97-AF65-F5344CB8AC3E}">
        <p14:creationId xmlns:p14="http://schemas.microsoft.com/office/powerpoint/2010/main" val="83303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1" y="4447460"/>
            <a:ext cx="6212099" cy="4445836"/>
          </a:xfrm>
        </p:spPr>
        <p:txBody>
          <a:bodyPr/>
          <a:lstStyle/>
          <a:p>
            <a:endParaRPr lang="en-US" dirty="0"/>
          </a:p>
        </p:txBody>
      </p:sp>
      <p:sp>
        <p:nvSpPr>
          <p:cNvPr id="4" name="Slide Number Placeholder 3"/>
          <p:cNvSpPr>
            <a:spLocks noGrp="1"/>
          </p:cNvSpPr>
          <p:nvPr>
            <p:ph type="sldNum" sz="quarter" idx="10"/>
          </p:nvPr>
        </p:nvSpPr>
        <p:spPr/>
        <p:txBody>
          <a:bodyPr/>
          <a:lstStyle/>
          <a:p>
            <a:fld id="{AF3A4EBC-8209-4421-BDCC-9C77C2A95158}" type="slidenum">
              <a:rPr lang="en-US" smtClean="0"/>
              <a:t>5</a:t>
            </a:fld>
            <a:endParaRPr lang="en-US"/>
          </a:p>
        </p:txBody>
      </p:sp>
    </p:spTree>
    <p:extLst>
      <p:ext uri="{BB962C8B-B14F-4D97-AF65-F5344CB8AC3E}">
        <p14:creationId xmlns:p14="http://schemas.microsoft.com/office/powerpoint/2010/main" val="41279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37" y="4447461"/>
            <a:ext cx="6172199" cy="4213384"/>
          </a:xfrm>
        </p:spPr>
        <p:txBody>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AF3A4EBC-8209-4421-BDCC-9C77C2A95158}" type="slidenum">
              <a:rPr lang="en-US" smtClean="0"/>
              <a:t>6</a:t>
            </a:fld>
            <a:endParaRPr lang="en-US"/>
          </a:p>
        </p:txBody>
      </p:sp>
    </p:spTree>
    <p:extLst>
      <p:ext uri="{BB962C8B-B14F-4D97-AF65-F5344CB8AC3E}">
        <p14:creationId xmlns:p14="http://schemas.microsoft.com/office/powerpoint/2010/main" val="167642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AF3A4EBC-8209-4421-BDCC-9C77C2A95158}" type="slidenum">
              <a:rPr lang="en-US" smtClean="0"/>
              <a:t>7</a:t>
            </a:fld>
            <a:endParaRPr lang="en-US"/>
          </a:p>
        </p:txBody>
      </p:sp>
    </p:spTree>
    <p:extLst>
      <p:ext uri="{BB962C8B-B14F-4D97-AF65-F5344CB8AC3E}">
        <p14:creationId xmlns:p14="http://schemas.microsoft.com/office/powerpoint/2010/main" val="98807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F3A4EBC-8209-4421-BDCC-9C77C2A95158}" type="slidenum">
              <a:rPr lang="en-US" smtClean="0"/>
              <a:t>8</a:t>
            </a:fld>
            <a:endParaRPr lang="en-US"/>
          </a:p>
        </p:txBody>
      </p:sp>
    </p:spTree>
    <p:extLst>
      <p:ext uri="{BB962C8B-B14F-4D97-AF65-F5344CB8AC3E}">
        <p14:creationId xmlns:p14="http://schemas.microsoft.com/office/powerpoint/2010/main" val="140610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51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44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2763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378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270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7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032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83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558689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w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w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mailto:tljordan@ucanr.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eoc.gov/eeoc/publications/qa_religious_garb_grooming.cfm" TargetMode="External"/><Relationship Id="rId4" Type="http://schemas.openxmlformats.org/officeDocument/2006/relationships/hyperlink" Target="mailto:dewhite@ucan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851025"/>
          </a:xfrm>
        </p:spPr>
        <p:txBody>
          <a:bodyPr rtlCol="0">
            <a:normAutofit fontScale="90000"/>
          </a:bodyPr>
          <a:lstStyle/>
          <a:p>
            <a:pPr fontAlgn="auto">
              <a:spcAft>
                <a:spcPts val="0"/>
              </a:spcAft>
              <a:defRPr/>
            </a:pPr>
            <a:r>
              <a:rPr lang="en-US" dirty="0" smtClean="0">
                <a:solidFill>
                  <a:schemeClr val="tx2"/>
                </a:solidFill>
                <a:ea typeface="+mj-ea"/>
                <a:cs typeface="+mj-cs"/>
              </a:rPr>
              <a:t/>
            </a:r>
            <a:br>
              <a:rPr lang="en-US" dirty="0" smtClean="0">
                <a:solidFill>
                  <a:schemeClr val="tx2"/>
                </a:solidFill>
                <a:ea typeface="+mj-ea"/>
                <a:cs typeface="+mj-cs"/>
              </a:rPr>
            </a:br>
            <a:r>
              <a:rPr lang="en-US" b="1" dirty="0" smtClean="0">
                <a:solidFill>
                  <a:schemeClr val="tx2"/>
                </a:solidFill>
                <a:ea typeface="+mj-ea"/>
                <a:cs typeface="+mj-cs"/>
              </a:rPr>
              <a:t>Religious Garb and Grooming in the Workplace</a:t>
            </a:r>
            <a:endParaRPr lang="en-US" b="1" dirty="0">
              <a:solidFill>
                <a:schemeClr val="tx2"/>
              </a:solidFill>
              <a:ea typeface="+mj-ea"/>
              <a:cs typeface="+mj-cs"/>
            </a:endParaRPr>
          </a:p>
        </p:txBody>
      </p:sp>
      <p:sp>
        <p:nvSpPr>
          <p:cNvPr id="3" name="Subtitle 2"/>
          <p:cNvSpPr>
            <a:spLocks noGrp="1"/>
          </p:cNvSpPr>
          <p:nvPr>
            <p:ph type="subTitle" idx="1"/>
          </p:nvPr>
        </p:nvSpPr>
        <p:spPr>
          <a:xfrm>
            <a:off x="0" y="3429000"/>
            <a:ext cx="8991600" cy="2971800"/>
          </a:xfrm>
        </p:spPr>
        <p:txBody>
          <a:bodyPr/>
          <a:lstStyle/>
          <a:p>
            <a:r>
              <a:rPr lang="en-US" altLang="en-US" dirty="0" smtClean="0">
                <a:solidFill>
                  <a:schemeClr val="accent1">
                    <a:lumMod val="75000"/>
                  </a:schemeClr>
                </a:solidFill>
              </a:rPr>
              <a:t>UC ANR </a:t>
            </a:r>
            <a:r>
              <a:rPr lang="en-US" altLang="en-US" dirty="0" smtClean="0">
                <a:solidFill>
                  <a:schemeClr val="accent1">
                    <a:lumMod val="75000"/>
                  </a:schemeClr>
                </a:solidFill>
              </a:rPr>
              <a:t>Office of Diversity &amp; Inclusion</a:t>
            </a:r>
            <a:endParaRPr lang="en-US" altLang="en-US" dirty="0" smtClean="0">
              <a:solidFill>
                <a:schemeClr val="accent1">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365624"/>
            <a:ext cx="1905000" cy="1501776"/>
          </a:xfrm>
          <a:prstGeom prst="rect">
            <a:avLst/>
          </a:prstGeom>
        </p:spPr>
      </p:pic>
    </p:spTree>
    <p:extLst>
      <p:ext uri="{BB962C8B-B14F-4D97-AF65-F5344CB8AC3E}">
        <p14:creationId xmlns:p14="http://schemas.microsoft.com/office/powerpoint/2010/main" val="1198785700"/>
      </p:ext>
    </p:extLst>
  </p:cSld>
  <p:clrMapOvr>
    <a:masterClrMapping/>
  </p:clrMapOvr>
  <mc:AlternateContent xmlns:mc="http://schemas.openxmlformats.org/markup-compatibility/2006" xmlns:p14="http://schemas.microsoft.com/office/powerpoint/2010/main">
    <mc:Choice Requires="p14">
      <p:transition spd="slow" p14:dur="2000" advTm="26591"/>
    </mc:Choice>
    <mc:Fallback xmlns="">
      <p:transition spd="slow" advTm="2659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990600"/>
          </a:xfrm>
        </p:spPr>
        <p:txBody>
          <a:bodyPr/>
          <a:lstStyle/>
          <a:p>
            <a:r>
              <a:rPr lang="en-US" sz="4000" dirty="0" smtClean="0">
                <a:solidFill>
                  <a:schemeClr val="tx2"/>
                </a:solidFill>
              </a:rPr>
              <a:t>Title VII of the Civil Rights Act of 1964</a:t>
            </a:r>
            <a:endParaRPr lang="en-US" sz="4000" dirty="0"/>
          </a:p>
        </p:txBody>
      </p:sp>
      <p:sp>
        <p:nvSpPr>
          <p:cNvPr id="3" name="Content Placeholder 2"/>
          <p:cNvSpPr>
            <a:spLocks noGrp="1"/>
          </p:cNvSpPr>
          <p:nvPr>
            <p:ph idx="1"/>
          </p:nvPr>
        </p:nvSpPr>
        <p:spPr>
          <a:xfrm>
            <a:off x="304800" y="1143000"/>
            <a:ext cx="8610600" cy="4724400"/>
          </a:xfrm>
        </p:spPr>
        <p:txBody>
          <a:bodyPr/>
          <a:lstStyle/>
          <a:p>
            <a:r>
              <a:rPr lang="en-US" sz="2800" dirty="0" smtClean="0"/>
              <a:t>P</a:t>
            </a:r>
            <a:r>
              <a:rPr lang="en-US" sz="3000" dirty="0" smtClean="0"/>
              <a:t>rohibits employers from discrimination on the basis of race, color, religion, sex or national origin</a:t>
            </a:r>
          </a:p>
          <a:p>
            <a:r>
              <a:rPr lang="en-US" sz="3000" dirty="0" smtClean="0"/>
              <a:t>With respect to religion, it prohibits among other things</a:t>
            </a:r>
          </a:p>
          <a:p>
            <a:pPr lvl="1"/>
            <a:r>
              <a:rPr lang="en-US" sz="2600" dirty="0" smtClean="0">
                <a:solidFill>
                  <a:schemeClr val="tx2"/>
                </a:solidFill>
              </a:rPr>
              <a:t>Disparate treatment based on religion</a:t>
            </a:r>
          </a:p>
          <a:p>
            <a:pPr lvl="1"/>
            <a:r>
              <a:rPr lang="en-US" sz="2600" dirty="0" smtClean="0">
                <a:solidFill>
                  <a:schemeClr val="tx2"/>
                </a:solidFill>
              </a:rPr>
              <a:t>Denial of reasonable accommodations</a:t>
            </a:r>
          </a:p>
          <a:p>
            <a:pPr lvl="1"/>
            <a:r>
              <a:rPr lang="en-US" sz="2600" smtClean="0">
                <a:solidFill>
                  <a:schemeClr val="tx2"/>
                </a:solidFill>
              </a:rPr>
              <a:t>Prohibits </a:t>
            </a:r>
            <a:r>
              <a:rPr lang="en-US" sz="2600" dirty="0" smtClean="0">
                <a:solidFill>
                  <a:schemeClr val="tx2"/>
                </a:solidFill>
              </a:rPr>
              <a:t>job segregation based on religion</a:t>
            </a:r>
          </a:p>
          <a:p>
            <a:pPr lvl="1"/>
            <a:r>
              <a:rPr lang="en-US" sz="2600" dirty="0" smtClean="0">
                <a:solidFill>
                  <a:schemeClr val="tx2"/>
                </a:solidFill>
              </a:rPr>
              <a:t>Prohibits retaliation for requesting a religious accommodation</a:t>
            </a:r>
          </a:p>
          <a:p>
            <a:pPr lvl="1"/>
            <a:r>
              <a:rPr lang="en-US" sz="2600" dirty="0">
                <a:solidFill>
                  <a:schemeClr val="tx2"/>
                </a:solidFill>
              </a:rPr>
              <a:t>Prohibits workplace harassment based on </a:t>
            </a:r>
            <a:r>
              <a:rPr lang="en-US" sz="2600" dirty="0" smtClean="0">
                <a:solidFill>
                  <a:schemeClr val="tx2"/>
                </a:solidFill>
              </a:rPr>
              <a:t>religion.</a:t>
            </a:r>
            <a:endParaRPr lang="en-US" sz="2600" dirty="0">
              <a:solidFill>
                <a:schemeClr val="tx2"/>
              </a:solidFill>
            </a:endParaRPr>
          </a:p>
          <a:p>
            <a:pPr lvl="1"/>
            <a:endParaRPr lang="en-US" sz="2600" dirty="0" smtClean="0">
              <a:solidFill>
                <a:schemeClr val="tx2"/>
              </a:solidFill>
            </a:endParaRPr>
          </a:p>
          <a:p>
            <a:pPr lvl="1"/>
            <a:endParaRPr lang="en-US" dirty="0" smtClean="0"/>
          </a:p>
          <a:p>
            <a:pPr lvl="1"/>
            <a:endParaRPr lang="en-US" dirty="0" smtClean="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819400"/>
            <a:ext cx="1536510" cy="18288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16342" y="5943600"/>
            <a:ext cx="609600" cy="609600"/>
          </a:xfrm>
          <a:prstGeom prst="rect">
            <a:avLst/>
          </a:prstGeom>
        </p:spPr>
      </p:pic>
    </p:spTree>
    <p:extLst>
      <p:ext uri="{BB962C8B-B14F-4D97-AF65-F5344CB8AC3E}">
        <p14:creationId xmlns:p14="http://schemas.microsoft.com/office/powerpoint/2010/main" val="1590500250"/>
      </p:ext>
    </p:extLst>
  </p:cSld>
  <p:clrMapOvr>
    <a:masterClrMapping/>
  </p:clrMapOvr>
  <mc:AlternateContent xmlns:mc="http://schemas.openxmlformats.org/markup-compatibility/2006" xmlns:p14="http://schemas.microsoft.com/office/powerpoint/2010/main">
    <mc:Choice Requires="p14">
      <p:transition spd="slow" p14:dur="2000" advTm="86451"/>
    </mc:Choice>
    <mc:Fallback xmlns="">
      <p:transition spd="slow" advTm="86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chemeClr val="tx2"/>
                </a:solidFill>
              </a:rPr>
              <a:t>What is AB 1964?</a:t>
            </a:r>
            <a:endParaRPr lang="en-US" sz="4000" dirty="0">
              <a:solidFill>
                <a:schemeClr val="tx2"/>
              </a:solidFill>
            </a:endParaRPr>
          </a:p>
        </p:txBody>
      </p:sp>
      <p:sp>
        <p:nvSpPr>
          <p:cNvPr id="3" name="Content Placeholder 2"/>
          <p:cNvSpPr>
            <a:spLocks noGrp="1"/>
          </p:cNvSpPr>
          <p:nvPr>
            <p:ph idx="1"/>
          </p:nvPr>
        </p:nvSpPr>
        <p:spPr>
          <a:xfrm>
            <a:off x="304800" y="1143000"/>
            <a:ext cx="8534400" cy="5257800"/>
          </a:xfrm>
        </p:spPr>
        <p:txBody>
          <a:bodyPr>
            <a:normAutofit/>
          </a:bodyPr>
          <a:lstStyle/>
          <a:p>
            <a:r>
              <a:rPr lang="en-US" dirty="0" smtClean="0"/>
              <a:t>On September 8, 2012, California Governor Jerry Brown signed into law Assembly Bill 1964</a:t>
            </a:r>
          </a:p>
          <a:p>
            <a:r>
              <a:rPr lang="en-US" dirty="0" smtClean="0"/>
              <a:t>Seeks to solve problems associated with religious discrimination in workplace</a:t>
            </a:r>
          </a:p>
          <a:p>
            <a:r>
              <a:rPr lang="en-US" dirty="0" smtClean="0"/>
              <a:t>Contains provisions that prohibit California employers from segregating certain employees from others because of religious affiliations.</a:t>
            </a:r>
            <a:endParaRPr lang="en-US" dirty="0"/>
          </a:p>
        </p:txBody>
      </p:sp>
      <p:pic>
        <p:nvPicPr>
          <p:cNvPr id="1029" name="Picture 5" descr="C:\Users\szmanton\AppData\Local\Microsoft\Windows\Temporary Internet Files\Content.IE5\2SKNSXWL\MC900434333[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900" y="4495800"/>
            <a:ext cx="2146300" cy="147032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98015" y="5791200"/>
            <a:ext cx="609600" cy="609600"/>
          </a:xfrm>
          <a:prstGeom prst="rect">
            <a:avLst/>
          </a:prstGeom>
        </p:spPr>
      </p:pic>
    </p:spTree>
    <p:extLst>
      <p:ext uri="{BB962C8B-B14F-4D97-AF65-F5344CB8AC3E}">
        <p14:creationId xmlns:p14="http://schemas.microsoft.com/office/powerpoint/2010/main" val="1837299"/>
      </p:ext>
    </p:extLst>
  </p:cSld>
  <p:clrMapOvr>
    <a:masterClrMapping/>
  </p:clrMapOvr>
  <mc:AlternateContent xmlns:mc="http://schemas.openxmlformats.org/markup-compatibility/2006" xmlns:p14="http://schemas.microsoft.com/office/powerpoint/2010/main">
    <mc:Choice Requires="p14">
      <p:transition spd="slow" p14:dur="2000" advTm="35392"/>
    </mc:Choice>
    <mc:Fallback xmlns="">
      <p:transition spd="slow" advTm="35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t>    </a:t>
            </a:r>
            <a:endParaRPr lang="en-US" dirty="0"/>
          </a:p>
        </p:txBody>
      </p:sp>
      <p:sp>
        <p:nvSpPr>
          <p:cNvPr id="3" name="Content Placeholder 2"/>
          <p:cNvSpPr>
            <a:spLocks noGrp="1"/>
          </p:cNvSpPr>
          <p:nvPr>
            <p:ph idx="4294967295"/>
          </p:nvPr>
        </p:nvSpPr>
        <p:spPr>
          <a:xfrm>
            <a:off x="381000" y="1066800"/>
            <a:ext cx="8039100" cy="4953000"/>
          </a:xfrm>
        </p:spPr>
        <p:txBody>
          <a:bodyPr>
            <a:normAutofit/>
          </a:bodyPr>
          <a:lstStyle/>
          <a:p>
            <a:r>
              <a:rPr lang="en-US" dirty="0" smtClean="0"/>
              <a:t>The bill strengthens the “Reasonable Accommodations” provisions of Fair Employment and Housing Act (FEHA)</a:t>
            </a:r>
          </a:p>
          <a:p>
            <a:r>
              <a:rPr lang="en-US" dirty="0" smtClean="0"/>
              <a:t>The aim of AB 1964 is to ensure employees and job applicants -- who are practicing their religion -- receive fair and equal employment opportunity.</a:t>
            </a:r>
            <a:endParaRPr lang="en-US" dirty="0"/>
          </a:p>
        </p:txBody>
      </p:sp>
      <p:pic>
        <p:nvPicPr>
          <p:cNvPr id="3074" name="Picture 2" descr="C:\Users\szmanton\AppData\Local\Microsoft\Windows\Temporary Internet Files\Content.IE5\2QSU2E88\MC9004334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228600"/>
            <a:ext cx="14097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19718" y="5867400"/>
            <a:ext cx="609600" cy="609600"/>
          </a:xfrm>
          <a:prstGeom prst="rect">
            <a:avLst/>
          </a:prstGeom>
        </p:spPr>
      </p:pic>
    </p:spTree>
    <p:extLst>
      <p:ext uri="{BB962C8B-B14F-4D97-AF65-F5344CB8AC3E}">
        <p14:creationId xmlns:p14="http://schemas.microsoft.com/office/powerpoint/2010/main" val="2184034914"/>
      </p:ext>
    </p:extLst>
  </p:cSld>
  <p:clrMapOvr>
    <a:masterClrMapping/>
  </p:clrMapOvr>
  <mc:AlternateContent xmlns:mc="http://schemas.openxmlformats.org/markup-compatibility/2006" xmlns:p14="http://schemas.microsoft.com/office/powerpoint/2010/main">
    <mc:Choice Requires="p14">
      <p:transition spd="slow" p14:dur="2000" advTm="27146"/>
    </mc:Choice>
    <mc:Fallback xmlns="">
      <p:transition spd="slow" advTm="27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What Does it Mean to You as the Employer/Supervisor/Manager?</a:t>
            </a:r>
            <a:endParaRPr lang="en-US" dirty="0">
              <a:solidFill>
                <a:schemeClr val="tx2"/>
              </a:solidFill>
            </a:endParaRPr>
          </a:p>
        </p:txBody>
      </p:sp>
      <p:sp>
        <p:nvSpPr>
          <p:cNvPr id="3" name="Content Placeholder 2"/>
          <p:cNvSpPr>
            <a:spLocks noGrp="1"/>
          </p:cNvSpPr>
          <p:nvPr>
            <p:ph idx="1"/>
          </p:nvPr>
        </p:nvSpPr>
        <p:spPr>
          <a:xfrm>
            <a:off x="304800" y="1524000"/>
            <a:ext cx="8610600" cy="4602163"/>
          </a:xfrm>
        </p:spPr>
        <p:txBody>
          <a:bodyPr>
            <a:normAutofit lnSpcReduction="10000"/>
          </a:bodyPr>
          <a:lstStyle/>
          <a:p>
            <a:r>
              <a:rPr lang="en-US" dirty="0" smtClean="0"/>
              <a:t>Clarifies that wearing religious clothing or a religious grooming practice is protected by the FEHA</a:t>
            </a:r>
          </a:p>
          <a:p>
            <a:r>
              <a:rPr lang="en-US" dirty="0"/>
              <a:t>“Religious Creed”= all aspects of religious belief, observance, and practice, including </a:t>
            </a:r>
            <a:r>
              <a:rPr lang="en-US" b="1" dirty="0"/>
              <a:t>religious dress and grooming </a:t>
            </a:r>
            <a:r>
              <a:rPr lang="en-US" b="1" dirty="0" smtClean="0"/>
              <a:t>practices</a:t>
            </a:r>
            <a:endParaRPr lang="en-US" dirty="0" smtClean="0"/>
          </a:p>
          <a:p>
            <a:r>
              <a:rPr lang="en-US" dirty="0" smtClean="0"/>
              <a:t>Reasonable accommodations does NOT include segregating the individual from other employees or the public.</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20200" y="5821363"/>
            <a:ext cx="609600" cy="609600"/>
          </a:xfrm>
          <a:prstGeom prst="rect">
            <a:avLst/>
          </a:prstGeom>
        </p:spPr>
      </p:pic>
    </p:spTree>
    <p:extLst>
      <p:ext uri="{BB962C8B-B14F-4D97-AF65-F5344CB8AC3E}">
        <p14:creationId xmlns:p14="http://schemas.microsoft.com/office/powerpoint/2010/main" val="1323996975"/>
      </p:ext>
    </p:extLst>
  </p:cSld>
  <p:clrMapOvr>
    <a:masterClrMapping/>
  </p:clrMapOvr>
  <mc:AlternateContent xmlns:mc="http://schemas.openxmlformats.org/markup-compatibility/2006" xmlns:p14="http://schemas.microsoft.com/office/powerpoint/2010/main">
    <mc:Choice Requires="p14">
      <p:transition spd="slow" p14:dur="2000" advTm="86228"/>
    </mc:Choice>
    <mc:Fallback xmlns="">
      <p:transition spd="slow" advTm="86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382000" cy="5516563"/>
          </a:xfrm>
        </p:spPr>
        <p:txBody>
          <a:bodyPr/>
          <a:lstStyle/>
          <a:p>
            <a:r>
              <a:rPr lang="en-US" b="1" dirty="0" smtClean="0"/>
              <a:t>Religious Dress Practices=</a:t>
            </a:r>
            <a:r>
              <a:rPr lang="en-US" dirty="0" smtClean="0"/>
              <a:t> wearing or carrying of religious clothing, head or face covering, jewelry, artifacts, and any other item that is part of the observance by an individual of his or her religious creed</a:t>
            </a:r>
          </a:p>
          <a:p>
            <a:r>
              <a:rPr lang="en-US" b="1" dirty="0" smtClean="0"/>
              <a:t>Religious Grooming = </a:t>
            </a:r>
            <a:r>
              <a:rPr lang="en-US" dirty="0" smtClean="0"/>
              <a:t>all forms of head, facial and body hair that are part of the observance by an individual of his or her religious creed.</a:t>
            </a:r>
            <a:endParaRPr lang="en-US" b="1" dirty="0"/>
          </a:p>
        </p:txBody>
      </p:sp>
      <p:pic>
        <p:nvPicPr>
          <p:cNvPr id="4099" name="Picture 3" descr="C:\Users\szmanton\AppData\Local\Microsoft\Windows\Temporary Internet Files\Content.IE5\2QSU2E88\MC9004349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572000"/>
            <a:ext cx="15113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21968" y="5821363"/>
            <a:ext cx="609600" cy="609600"/>
          </a:xfrm>
          <a:prstGeom prst="rect">
            <a:avLst/>
          </a:prstGeom>
        </p:spPr>
      </p:pic>
    </p:spTree>
    <p:extLst>
      <p:ext uri="{BB962C8B-B14F-4D97-AF65-F5344CB8AC3E}">
        <p14:creationId xmlns:p14="http://schemas.microsoft.com/office/powerpoint/2010/main" val="3445265298"/>
      </p:ext>
    </p:extLst>
  </p:cSld>
  <p:clrMapOvr>
    <a:masterClrMapping/>
  </p:clrMapOvr>
  <mc:AlternateContent xmlns:mc="http://schemas.openxmlformats.org/markup-compatibility/2006" xmlns:p14="http://schemas.microsoft.com/office/powerpoint/2010/main">
    <mc:Choice Requires="p14">
      <p:transition spd="slow" p14:dur="2000" advTm="53058"/>
    </mc:Choice>
    <mc:Fallback xmlns="">
      <p:transition spd="slow" advTm="53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Accommodation of Religious Dress and Grooming Practices</a:t>
            </a:r>
            <a:endParaRPr lang="en-US" dirty="0">
              <a:solidFill>
                <a:schemeClr val="tx2"/>
              </a:solidFill>
            </a:endParaRPr>
          </a:p>
        </p:txBody>
      </p:sp>
      <p:sp>
        <p:nvSpPr>
          <p:cNvPr id="3" name="Content Placeholder 2"/>
          <p:cNvSpPr>
            <a:spLocks noGrp="1"/>
          </p:cNvSpPr>
          <p:nvPr>
            <p:ph idx="1"/>
          </p:nvPr>
        </p:nvSpPr>
        <p:spPr>
          <a:xfrm>
            <a:off x="381001" y="1447801"/>
            <a:ext cx="8465388" cy="4267200"/>
          </a:xfrm>
        </p:spPr>
        <p:txBody>
          <a:bodyPr>
            <a:normAutofit fontScale="92500" lnSpcReduction="10000"/>
          </a:bodyPr>
          <a:lstStyle/>
          <a:p>
            <a:r>
              <a:rPr lang="en-US" dirty="0" smtClean="0"/>
              <a:t>Employer must accommodate religious dress and grooming practices</a:t>
            </a:r>
          </a:p>
          <a:p>
            <a:r>
              <a:rPr lang="en-US" dirty="0" smtClean="0"/>
              <a:t>Undue hardship</a:t>
            </a:r>
          </a:p>
          <a:p>
            <a:pPr lvl="1"/>
            <a:r>
              <a:rPr lang="en-US" dirty="0" smtClean="0"/>
              <a:t>What constitutes undue hardship?</a:t>
            </a:r>
          </a:p>
          <a:p>
            <a:pPr lvl="2"/>
            <a:r>
              <a:rPr lang="en-US" dirty="0" smtClean="0"/>
              <a:t>significant difficulty or expense</a:t>
            </a:r>
          </a:p>
          <a:p>
            <a:pPr lvl="2"/>
            <a:r>
              <a:rPr lang="en-US" dirty="0" smtClean="0"/>
              <a:t>Unduly extensive, substantial disruption or those that would fundamentally alter the nature or operation of a business</a:t>
            </a:r>
          </a:p>
          <a:p>
            <a:pPr lvl="2"/>
            <a:r>
              <a:rPr lang="en-US" dirty="0" smtClean="0"/>
              <a:t>Case-by-case basis and in discussion with UC ANR AA Office</a:t>
            </a:r>
          </a:p>
          <a:p>
            <a:pPr lvl="1"/>
            <a:r>
              <a:rPr lang="en-US" dirty="0" smtClean="0"/>
              <a:t>Employer must explore all reasonable means of accommodating the religious belief.</a:t>
            </a:r>
            <a:endParaRPr lang="en-US" dirty="0"/>
          </a:p>
        </p:txBody>
      </p:sp>
      <p:pic>
        <p:nvPicPr>
          <p:cNvPr id="5" name="Picture 2" descr="C:\Users\szmanton\AppData\Local\Microsoft\Windows\Temporary Internet Files\Content.IE5\SS8R4FW7\MP90030970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7304" y="2133600"/>
            <a:ext cx="1988389" cy="1228725"/>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70480" y="5791200"/>
            <a:ext cx="609600" cy="609600"/>
          </a:xfrm>
          <a:prstGeom prst="rect">
            <a:avLst/>
          </a:prstGeom>
        </p:spPr>
      </p:pic>
    </p:spTree>
    <p:extLst>
      <p:ext uri="{BB962C8B-B14F-4D97-AF65-F5344CB8AC3E}">
        <p14:creationId xmlns:p14="http://schemas.microsoft.com/office/powerpoint/2010/main" val="4097397024"/>
      </p:ext>
    </p:extLst>
  </p:cSld>
  <p:clrMapOvr>
    <a:masterClrMapping/>
  </p:clrMapOvr>
  <mc:AlternateContent xmlns:mc="http://schemas.openxmlformats.org/markup-compatibility/2006" xmlns:p14="http://schemas.microsoft.com/office/powerpoint/2010/main">
    <mc:Choice Requires="p14">
      <p:transition spd="slow" p14:dur="2000" advTm="77752"/>
    </mc:Choice>
    <mc:Fallback xmlns="">
      <p:transition spd="slow" advTm="77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dirty="0" smtClean="0">
                <a:solidFill>
                  <a:schemeClr val="tx2"/>
                </a:solidFill>
              </a:rPr>
              <a:t>For More Information</a:t>
            </a:r>
            <a:endParaRPr lang="en-US" sz="4000" dirty="0">
              <a:solidFill>
                <a:schemeClr val="tx2"/>
              </a:solidFill>
            </a:endParaRPr>
          </a:p>
        </p:txBody>
      </p:sp>
      <p:sp>
        <p:nvSpPr>
          <p:cNvPr id="3" name="Content Placeholder 2"/>
          <p:cNvSpPr>
            <a:spLocks noGrp="1"/>
          </p:cNvSpPr>
          <p:nvPr>
            <p:ph idx="1"/>
          </p:nvPr>
        </p:nvSpPr>
        <p:spPr>
          <a:xfrm>
            <a:off x="228600" y="1285164"/>
            <a:ext cx="8686800" cy="4734636"/>
          </a:xfrm>
        </p:spPr>
        <p:txBody>
          <a:bodyPr/>
          <a:lstStyle/>
          <a:p>
            <a:pPr marL="400050" lvl="1" indent="0">
              <a:buNone/>
            </a:pPr>
            <a:r>
              <a:rPr lang="en-US" sz="3000" b="1" dirty="0" smtClean="0"/>
              <a:t>Contact the ANR </a:t>
            </a:r>
            <a:r>
              <a:rPr lang="en-US" sz="3000" b="1" dirty="0" smtClean="0"/>
              <a:t>Office of Diversity &amp; Inclusion </a:t>
            </a:r>
            <a:endParaRPr lang="en-US" sz="3000" b="1" dirty="0" smtClean="0"/>
          </a:p>
          <a:p>
            <a:pPr marL="857250" lvl="1" indent="-457200">
              <a:buFont typeface="Arial" panose="020B0604020202020204" pitchFamily="34" charset="0"/>
              <a:buChar char="•"/>
            </a:pPr>
            <a:r>
              <a:rPr lang="en-US" dirty="0" smtClean="0"/>
              <a:t>Tina Jordan at </a:t>
            </a:r>
            <a:r>
              <a:rPr lang="en-US" dirty="0">
                <a:hlinkClick r:id="rId3"/>
              </a:rPr>
              <a:t>tljordan@ucanr.edu</a:t>
            </a:r>
            <a:r>
              <a:rPr lang="en-US" dirty="0" smtClean="0"/>
              <a:t> or 530-750-1280   </a:t>
            </a:r>
            <a:endParaRPr lang="en-US" u="sng" dirty="0"/>
          </a:p>
          <a:p>
            <a:pPr marL="857250" lvl="1" indent="-457200">
              <a:buFont typeface="Arial" panose="020B0604020202020204" pitchFamily="34" charset="0"/>
              <a:buChar char="•"/>
            </a:pPr>
            <a:r>
              <a:rPr lang="en-US" dirty="0" smtClean="0"/>
              <a:t>David White at </a:t>
            </a:r>
            <a:r>
              <a:rPr lang="en-US" dirty="0" smtClean="0">
                <a:hlinkClick r:id="rId4"/>
              </a:rPr>
              <a:t>dewhite@ucanr.edu</a:t>
            </a:r>
            <a:r>
              <a:rPr lang="en-US" dirty="0" smtClean="0"/>
              <a:t> or </a:t>
            </a:r>
            <a:r>
              <a:rPr lang="en-US" dirty="0" smtClean="0"/>
              <a:t>530-750-1286</a:t>
            </a:r>
            <a:br>
              <a:rPr lang="en-US" dirty="0" smtClean="0"/>
            </a:br>
            <a:endParaRPr lang="en-US" dirty="0" smtClean="0"/>
          </a:p>
          <a:p>
            <a:pPr marL="400050" lvl="1" indent="0">
              <a:buNone/>
            </a:pPr>
            <a:r>
              <a:rPr lang="en-US" sz="3000" b="1" dirty="0" smtClean="0"/>
              <a:t>Website Reference, Fact Sheet, and FAQs</a:t>
            </a:r>
          </a:p>
          <a:p>
            <a:pPr marL="400050" lvl="1" indent="0">
              <a:buNone/>
            </a:pPr>
            <a:r>
              <a:rPr lang="en-US" dirty="0" smtClean="0">
                <a:hlinkClick r:id="rId5"/>
              </a:rPr>
              <a:t>http</a:t>
            </a:r>
            <a:r>
              <a:rPr lang="en-US" dirty="0">
                <a:hlinkClick r:id="rId5"/>
              </a:rPr>
              <a:t>://</a:t>
            </a:r>
            <a:r>
              <a:rPr lang="en-US" dirty="0" smtClean="0">
                <a:hlinkClick r:id="rId5"/>
              </a:rPr>
              <a:t>www.eeoc.gov/eeoc/publications/qa_religious_garb_grooming.cfm</a:t>
            </a:r>
            <a:r>
              <a:rPr lang="en-US" dirty="0" smtClean="0"/>
              <a:t/>
            </a:r>
            <a:br>
              <a:rPr lang="en-US" dirty="0" smtClean="0"/>
            </a:br>
            <a:endParaRPr lang="en-US" sz="1600" dirty="0"/>
          </a:p>
          <a:p>
            <a:pPr marL="400050" lvl="1" indent="0" algn="ctr">
              <a:buNone/>
            </a:pPr>
            <a:r>
              <a:rPr lang="en-US" sz="3600" b="1" dirty="0" smtClean="0"/>
              <a:t>Thank you </a:t>
            </a:r>
            <a:r>
              <a:rPr lang="en-US" sz="3600" dirty="0" smtClean="0"/>
              <a:t>for participating in this training!</a:t>
            </a:r>
            <a:endParaRPr lang="en-US" sz="3600" dirty="0"/>
          </a:p>
        </p:txBody>
      </p:sp>
    </p:spTree>
    <p:extLst>
      <p:ext uri="{BB962C8B-B14F-4D97-AF65-F5344CB8AC3E}">
        <p14:creationId xmlns:p14="http://schemas.microsoft.com/office/powerpoint/2010/main" val="1383615037"/>
      </p:ext>
    </p:extLst>
  </p:cSld>
  <p:clrMapOvr>
    <a:masterClrMapping/>
  </p:clrMapOvr>
  <mc:AlternateContent xmlns:mc="http://schemas.openxmlformats.org/markup-compatibility/2006" xmlns:p14="http://schemas.microsoft.com/office/powerpoint/2010/main">
    <mc:Choice Requires="p14">
      <p:transition spd="slow" p14:dur="2000" advTm="38394"/>
    </mc:Choice>
    <mc:Fallback xmlns="">
      <p:transition spd="slow" advTm="38394"/>
    </mc:Fallback>
  </mc:AlternateContent>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2468</TotalTime>
  <Words>420</Words>
  <Application>Microsoft Office PowerPoint</Application>
  <PresentationFormat>On-screen Show (4:3)</PresentationFormat>
  <Paragraphs>48</Paragraphs>
  <Slides>8</Slides>
  <Notes>8</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MS PGothic</vt:lpstr>
      <vt:lpstr>MS PGothic</vt:lpstr>
      <vt:lpstr>Arial</vt:lpstr>
      <vt:lpstr>Calibri</vt:lpstr>
      <vt:lpstr>ANRBrand_basic</vt:lpstr>
      <vt:lpstr> Religious Garb and Grooming in the Workplace</vt:lpstr>
      <vt:lpstr>Title VII of the Civil Rights Act of 1964</vt:lpstr>
      <vt:lpstr>What is AB 1964?</vt:lpstr>
      <vt:lpstr>    </vt:lpstr>
      <vt:lpstr>What Does it Mean to You as the Employer/Supervisor/Manager?</vt:lpstr>
      <vt:lpstr>PowerPoint Presentation</vt:lpstr>
      <vt:lpstr>Accommodation of Religious Dress and Grooming Practices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Marie Manton</dc:creator>
  <cp:lastModifiedBy>David W</cp:lastModifiedBy>
  <cp:revision>56</cp:revision>
  <cp:lastPrinted>2015-03-30T18:57:50Z</cp:lastPrinted>
  <dcterms:created xsi:type="dcterms:W3CDTF">2013-09-12T15:23:17Z</dcterms:created>
  <dcterms:modified xsi:type="dcterms:W3CDTF">2023-09-19T00:53:54Z</dcterms:modified>
</cp:coreProperties>
</file>