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60.jpg" ContentType="image/png"/>
  <Override PartName="/ppt/media/image62.jpg" ContentType="image/png"/>
  <Override PartName="/ppt/media/image6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93" r:id="rId3"/>
    <p:sldId id="261" r:id="rId4"/>
    <p:sldId id="267" r:id="rId5"/>
    <p:sldId id="262"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91" r:id="rId20"/>
    <p:sldId id="284" r:id="rId21"/>
    <p:sldId id="285" r:id="rId22"/>
    <p:sldId id="270" r:id="rId23"/>
    <p:sldId id="292" r:id="rId24"/>
    <p:sldId id="286" r:id="rId25"/>
    <p:sldId id="287" r:id="rId26"/>
    <p:sldId id="288" r:id="rId27"/>
    <p:sldId id="289" r:id="rId28"/>
    <p:sldId id="269" r:id="rId29"/>
    <p:sldId id="268" r:id="rId30"/>
    <p:sldId id="294" r:id="rId31"/>
    <p:sldId id="266" r:id="rId32"/>
    <p:sldId id="290" r:id="rId33"/>
    <p:sldId id="264"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660"/>
  </p:normalViewPr>
  <p:slideViewPr>
    <p:cSldViewPr snapToGrid="0">
      <p:cViewPr varScale="1">
        <p:scale>
          <a:sx n="75" d="100"/>
          <a:sy n="75" d="100"/>
        </p:scale>
        <p:origin x="1542" y="294"/>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4/5/2025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chemeClr val="dk1"/>
              </a:buClr>
              <a:buSzPts val="1800"/>
              <a:buFont typeface="Arial"/>
              <a:buNone/>
            </a:pPr>
            <a:r>
              <a:rPr lang="en-US" dirty="0"/>
              <a:t>Predator in most cases larger than the prey, faster and fewer will be on the plant. They either chew their prey with their mandibles or pierce them with tube-like mouth parts. They are always lethal to the host.</a:t>
            </a:r>
          </a:p>
          <a:p>
            <a:pPr marL="457200" marR="0" lvl="0" indent="-228600" algn="l" rtl="0">
              <a:lnSpc>
                <a:spcPct val="100000"/>
              </a:lnSpc>
              <a:spcBef>
                <a:spcPts val="0"/>
              </a:spcBef>
              <a:spcAft>
                <a:spcPts val="0"/>
              </a:spcAft>
              <a:buClr>
                <a:schemeClr val="dk1"/>
              </a:buClr>
              <a:buSzPts val="1800"/>
              <a:buFont typeface="Arial"/>
              <a:buNone/>
            </a:pPr>
            <a:r>
              <a:rPr lang="en-US" dirty="0"/>
              <a:t> Many –will describe a few of them</a:t>
            </a: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194258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parasitoid:  An insect whose larvae live as a parasite in a host and eventually kill the host (usually other insects). The same size or smaller than host. They are lethal to the host in all cases</a:t>
            </a:r>
          </a:p>
        </p:txBody>
      </p:sp>
      <p:sp>
        <p:nvSpPr>
          <p:cNvPr id="4" name="Slide Number Placeholder 3"/>
          <p:cNvSpPr>
            <a:spLocks noGrp="1"/>
          </p:cNvSpPr>
          <p:nvPr>
            <p:ph type="sldNum" sz="quarter" idx="5"/>
          </p:nvPr>
        </p:nvSpPr>
        <p:spPr/>
        <p:txBody>
          <a:bodyPr/>
          <a:lstStyle/>
          <a:p>
            <a:fld id="{E2C40387-D8E8-4747-B676-98ED036C8F01}" type="slidenum">
              <a:rPr lang="en-US" smtClean="0"/>
              <a:t>13</a:t>
            </a:fld>
            <a:endParaRPr lang="en-US" dirty="0"/>
          </a:p>
        </p:txBody>
      </p:sp>
    </p:spTree>
    <p:extLst>
      <p:ext uri="{BB962C8B-B14F-4D97-AF65-F5344CB8AC3E}">
        <p14:creationId xmlns:p14="http://schemas.microsoft.com/office/powerpoint/2010/main" val="5653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rPr>
              <a:t>Hundreds of species of parasitic wasps, most are parasitoids: lay eggs on in around the host in a variety of ways. </a:t>
            </a:r>
            <a:endParaRPr lang="en-US"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124935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5275" algn="l" rtl="0">
              <a:lnSpc>
                <a:spcPct val="115000"/>
              </a:lnSpc>
              <a:spcBef>
                <a:spcPts val="1200"/>
              </a:spcBef>
              <a:spcAft>
                <a:spcPts val="0"/>
              </a:spcAft>
              <a:buSzPts val="1050"/>
              <a:buFont typeface="Helvetica Neue"/>
              <a:buChar char="●"/>
            </a:pPr>
            <a:r>
              <a:rPr lang="en-US" sz="1200" dirty="0">
                <a:latin typeface="Helvetica Neue"/>
                <a:ea typeface="Helvetica Neue"/>
                <a:cs typeface="Helvetica Neue"/>
                <a:sym typeface="Helvetica Neue"/>
              </a:rPr>
              <a:t>Parasitic fly are very common and easier to spot in your garden. Egg laying varies considerably among species: eggs are deposited on foliage near the host insect, and the maggots are ingested during feeding by the host after they hatch:  the adult fly glues eggs to the body of the host, and the maggots penetrate into the host's body after the eggs hatch. Some insert their eggs into the host body. </a:t>
            </a:r>
          </a:p>
          <a:p>
            <a:pPr marL="457200" lvl="0" indent="-304800" algn="l" rtl="0">
              <a:lnSpc>
                <a:spcPct val="115000"/>
              </a:lnSpc>
              <a:spcBef>
                <a:spcPts val="0"/>
              </a:spcBef>
              <a:spcAft>
                <a:spcPts val="0"/>
              </a:spcAft>
              <a:buSzPts val="1200"/>
              <a:buFont typeface="Helvetica Neue"/>
              <a:buChar char="●"/>
            </a:pPr>
            <a:r>
              <a:rPr lang="en-US" sz="1600" dirty="0">
                <a:latin typeface="Helvetica Neue"/>
                <a:ea typeface="Helvetica Neue"/>
                <a:cs typeface="Helvetica Neue"/>
                <a:sym typeface="Helvetica Neue"/>
              </a:rPr>
              <a:t>In all cases, tachinid maggots feed internally in their hosts and exit the host body to pupate</a:t>
            </a:r>
            <a:endParaRPr lang="en-US" sz="1600"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74276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04800" algn="l" defTabSz="914400" rtl="0" eaLnBrk="1" fontAlgn="auto" latinLnBrk="0" hangingPunct="1">
              <a:lnSpc>
                <a:spcPct val="115000"/>
              </a:lnSpc>
              <a:spcBef>
                <a:spcPts val="0"/>
              </a:spcBef>
              <a:spcAft>
                <a:spcPts val="0"/>
              </a:spcAft>
              <a:buClr>
                <a:srgbClr val="666666"/>
              </a:buClr>
              <a:buSzPts val="1200"/>
              <a:buFont typeface="Arial"/>
              <a:buChar char="•"/>
              <a:tabLst/>
              <a:defRPr/>
            </a:pPr>
            <a:r>
              <a:rPr lang="en-US" sz="1200" dirty="0" err="1">
                <a:solidFill>
                  <a:srgbClr val="666666"/>
                </a:solidFill>
                <a:latin typeface="Calibri"/>
                <a:ea typeface="Calibri"/>
                <a:cs typeface="Calibri"/>
                <a:sym typeface="Calibri"/>
              </a:rPr>
              <a:t>eg.</a:t>
            </a:r>
            <a:r>
              <a:rPr lang="en-US" sz="1200" dirty="0">
                <a:solidFill>
                  <a:srgbClr val="666666"/>
                </a:solidFill>
                <a:latin typeface="Calibri"/>
                <a:ea typeface="Calibri"/>
                <a:cs typeface="Calibri"/>
                <a:sym typeface="Calibri"/>
              </a:rPr>
              <a:t>, broccoli, squash and watermelon.</a:t>
            </a:r>
          </a:p>
          <a:p>
            <a:pPr marL="457200" lvl="0" indent="-304800" algn="l" rtl="0">
              <a:lnSpc>
                <a:spcPct val="115000"/>
              </a:lnSpc>
              <a:spcBef>
                <a:spcPts val="0"/>
              </a:spcBef>
              <a:spcAft>
                <a:spcPts val="0"/>
              </a:spcAft>
              <a:buClr>
                <a:srgbClr val="666666"/>
              </a:buClr>
              <a:buSzPts val="1200"/>
              <a:buChar char="•"/>
            </a:pPr>
            <a:r>
              <a:rPr lang="en-US" sz="1200" dirty="0">
                <a:solidFill>
                  <a:srgbClr val="666666"/>
                </a:solidFill>
                <a:latin typeface="Calibri"/>
                <a:ea typeface="Calibri"/>
                <a:cs typeface="Calibri"/>
                <a:sym typeface="Calibri"/>
              </a:rPr>
              <a:t>Need to feed the adults in your garden to get the beneficial juveniles</a:t>
            </a: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335694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can “share” some of your crops with these early stages of pollinators knowing what the end result will be</a:t>
            </a:r>
          </a:p>
        </p:txBody>
      </p:sp>
      <p:sp>
        <p:nvSpPr>
          <p:cNvPr id="4" name="Slide Number Placeholder 3"/>
          <p:cNvSpPr>
            <a:spLocks noGrp="1"/>
          </p:cNvSpPr>
          <p:nvPr>
            <p:ph type="sldNum" sz="quarter" idx="5"/>
          </p:nvPr>
        </p:nvSpPr>
        <p:spPr/>
        <p:txBody>
          <a:bodyPr/>
          <a:lstStyle/>
          <a:p>
            <a:fld id="{E2C40387-D8E8-4747-B676-98ED036C8F01}" type="slidenum">
              <a:rPr lang="en-US" smtClean="0"/>
              <a:t>17</a:t>
            </a:fld>
            <a:endParaRPr lang="en-US" dirty="0"/>
          </a:p>
        </p:txBody>
      </p:sp>
    </p:spTree>
    <p:extLst>
      <p:ext uri="{BB962C8B-B14F-4D97-AF65-F5344CB8AC3E}">
        <p14:creationId xmlns:p14="http://schemas.microsoft.com/office/powerpoint/2010/main" val="67067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rPr>
              <a:t>Besides providing honey, bees serve as pollinators for many of our vegetable and fruit crops. Without bees and other pollinators, many crops would never produce fruit. Insecticides that are toxic to bees should never be applied when plants are in bloom.</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18</a:t>
            </a:fld>
            <a:endParaRPr lang="en-US" dirty="0"/>
          </a:p>
        </p:txBody>
      </p:sp>
    </p:spTree>
    <p:extLst>
      <p:ext uri="{BB962C8B-B14F-4D97-AF65-F5344CB8AC3E}">
        <p14:creationId xmlns:p14="http://schemas.microsoft.com/office/powerpoint/2010/main" val="274280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bees can present as pests – carpenter bees in wood of buildings.  Can be very beneficial to pollinating.  Solitary</a:t>
            </a:r>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292512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rPr>
              <a:t>Numbers decreasing due to loss of habitat and climate changes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20</a:t>
            </a:fld>
            <a:endParaRPr lang="en-US" dirty="0"/>
          </a:p>
        </p:txBody>
      </p:sp>
    </p:spTree>
    <p:extLst>
      <p:ext uri="{BB962C8B-B14F-4D97-AF65-F5344CB8AC3E}">
        <p14:creationId xmlns:p14="http://schemas.microsoft.com/office/powerpoint/2010/main" val="640823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82575" algn="l" rtl="0">
              <a:lnSpc>
                <a:spcPct val="115000"/>
              </a:lnSpc>
              <a:spcBef>
                <a:spcPts val="1200"/>
              </a:spcBef>
              <a:spcAft>
                <a:spcPts val="0"/>
              </a:spcAft>
              <a:buSzPts val="850"/>
              <a:buFont typeface="Helvetica Neue"/>
              <a:buChar char="●"/>
            </a:pPr>
            <a:r>
              <a:rPr lang="en-US" sz="1200" b="1" dirty="0">
                <a:latin typeface="Helvetica Neue"/>
                <a:ea typeface="Helvetica Neue"/>
                <a:cs typeface="Helvetica Neue"/>
                <a:sym typeface="Helvetica Neue"/>
              </a:rPr>
              <a:t> Syrphid flies or “hover flies”</a:t>
            </a:r>
            <a:r>
              <a:rPr lang="en-US" sz="1200" dirty="0">
                <a:latin typeface="Helvetica Neue"/>
                <a:ea typeface="Helvetica Neue"/>
                <a:cs typeface="Helvetica Neue"/>
                <a:sym typeface="Helvetica Neue"/>
              </a:rPr>
              <a:t> are regularly found where aphids are present. Adults of this stingless fly hover around flowers, have black and yellow bands on their abdomen and are often confused with honeybees. Like a helicopter. </a:t>
            </a:r>
          </a:p>
          <a:p>
            <a:pPr marL="457200" lvl="0" indent="-282575" algn="l" rtl="0">
              <a:lnSpc>
                <a:spcPct val="115000"/>
              </a:lnSpc>
              <a:spcBef>
                <a:spcPts val="0"/>
              </a:spcBef>
              <a:spcAft>
                <a:spcPts val="0"/>
              </a:spcAft>
              <a:buSzPts val="850"/>
              <a:buFont typeface="Helvetica Neue"/>
              <a:buChar char="●"/>
            </a:pPr>
            <a:r>
              <a:rPr lang="en-US" sz="1200" dirty="0">
                <a:latin typeface="Helvetica Neue"/>
                <a:ea typeface="Helvetica Neue"/>
                <a:cs typeface="Helvetica Neue"/>
                <a:sym typeface="Helvetica Neue"/>
              </a:rPr>
              <a:t>Larvae can be distinguished from caterpillar larvae by their tapered head ,(Mouth parts are different - stabbing point)  lack of legs and their skin, through which internal organs can be seen. Single </a:t>
            </a:r>
          </a:p>
          <a:p>
            <a:pPr marL="457200" lvl="0" indent="-282575" algn="l" rtl="0">
              <a:lnSpc>
                <a:spcPct val="115000"/>
              </a:lnSpc>
              <a:spcBef>
                <a:spcPts val="0"/>
              </a:spcBef>
              <a:spcAft>
                <a:spcPts val="0"/>
              </a:spcAft>
              <a:buSzPts val="850"/>
              <a:buFont typeface="Helvetica Neue"/>
              <a:buChar char="●"/>
            </a:pPr>
            <a:r>
              <a:rPr lang="en-US" sz="1200" dirty="0">
                <a:latin typeface="Helvetica Neue"/>
                <a:ea typeface="Helvetica Neue"/>
                <a:cs typeface="Helvetica Neue"/>
                <a:sym typeface="Helvetica Neue"/>
              </a:rPr>
              <a:t>larva can eat 100s of aphids in a month.</a:t>
            </a:r>
            <a:endParaRPr lang="en-US" sz="1800"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21</a:t>
            </a:fld>
            <a:endParaRPr lang="en-US" dirty="0"/>
          </a:p>
        </p:txBody>
      </p:sp>
    </p:spTree>
    <p:extLst>
      <p:ext uri="{BB962C8B-B14F-4D97-AF65-F5344CB8AC3E}">
        <p14:creationId xmlns:p14="http://schemas.microsoft.com/office/powerpoint/2010/main" val="133526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insects such as mantids and dragonflies are “equal opportunity” meaning – they eat good and bad bugs!</a:t>
            </a:r>
          </a:p>
        </p:txBody>
      </p:sp>
      <p:sp>
        <p:nvSpPr>
          <p:cNvPr id="4" name="Slide Number Placeholder 3"/>
          <p:cNvSpPr>
            <a:spLocks noGrp="1"/>
          </p:cNvSpPr>
          <p:nvPr>
            <p:ph type="sldNum" sz="quarter" idx="5"/>
          </p:nvPr>
        </p:nvSpPr>
        <p:spPr/>
        <p:txBody>
          <a:bodyPr/>
          <a:lstStyle/>
          <a:p>
            <a:fld id="{E2C40387-D8E8-4747-B676-98ED036C8F01}" type="slidenum">
              <a:rPr lang="en-US" smtClean="0"/>
              <a:t>22</a:t>
            </a:fld>
            <a:endParaRPr lang="en-US" dirty="0"/>
          </a:p>
        </p:txBody>
      </p:sp>
    </p:spTree>
    <p:extLst>
      <p:ext uri="{BB962C8B-B14F-4D97-AF65-F5344CB8AC3E}">
        <p14:creationId xmlns:p14="http://schemas.microsoft.com/office/powerpoint/2010/main" val="106980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latin typeface="Helvetica Neue"/>
                <a:ea typeface="Helvetica Neue"/>
                <a:cs typeface="Helvetica Neue"/>
                <a:sym typeface="Helvetica Neue"/>
              </a:rPr>
              <a:t>Lady Beetles: Convergent very common (from Australia) . May have various numbers of black spots.</a:t>
            </a:r>
          </a:p>
          <a:p>
            <a:pPr marL="457200" lvl="0" indent="-295275" algn="l" rtl="0">
              <a:lnSpc>
                <a:spcPct val="115000"/>
              </a:lnSpc>
              <a:spcBef>
                <a:spcPts val="1200"/>
              </a:spcBef>
              <a:spcAft>
                <a:spcPts val="0"/>
              </a:spcAft>
              <a:buSzPts val="1050"/>
              <a:buFont typeface="Helvetica Neue"/>
              <a:buChar char="●"/>
            </a:pPr>
            <a:r>
              <a:rPr lang="en-US" sz="1200" dirty="0">
                <a:latin typeface="Helvetica Neue"/>
                <a:ea typeface="Helvetica Neue"/>
                <a:cs typeface="Helvetica Neue"/>
                <a:sym typeface="Helvetica Neue"/>
              </a:rPr>
              <a:t>LBs are easy to id because of their concave shape. They can be black, red with or without spots, never green (western spotted cucumber beetle) They also have a orange/ gold relative - That would be a Mexican Bean Beetle, a pest. But neither pest is a significant issue in CA.</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3114027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chemeClr val="dk1"/>
              </a:buClr>
              <a:buSzPts val="1800"/>
              <a:buFont typeface="Arial"/>
              <a:buNone/>
            </a:pPr>
            <a:r>
              <a:rPr lang="en-US" dirty="0"/>
              <a:t>Provide a variety of plants that span the season, local natives are best. Some bad bugs not a bad thing.  Use finger power, streams of water as first lines of defense. Invite the “good guys” into your garden! Adults often eat pollen. No adults, no juveniles.</a:t>
            </a:r>
          </a:p>
          <a:p>
            <a:pPr marL="457200" marR="0" lvl="0" indent="-228600" algn="l" rtl="0">
              <a:lnSpc>
                <a:spcPct val="100000"/>
              </a:lnSpc>
              <a:spcBef>
                <a:spcPts val="0"/>
              </a:spcBef>
              <a:spcAft>
                <a:spcPts val="0"/>
              </a:spcAft>
              <a:buClr>
                <a:schemeClr val="dk1"/>
              </a:buClr>
              <a:buSzPts val="1800"/>
              <a:buFont typeface="Arial"/>
              <a:buNone/>
            </a:pPr>
            <a:r>
              <a:rPr lang="en-US" dirty="0"/>
              <a:t>Some pests overwinter in plant debris.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24</a:t>
            </a:fld>
            <a:endParaRPr lang="en-US" dirty="0"/>
          </a:p>
        </p:txBody>
      </p:sp>
    </p:spTree>
    <p:extLst>
      <p:ext uri="{BB962C8B-B14F-4D97-AF65-F5344CB8AC3E}">
        <p14:creationId xmlns:p14="http://schemas.microsoft.com/office/powerpoint/2010/main" val="386163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162418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304800" algn="l" rtl="0">
              <a:lnSpc>
                <a:spcPct val="115000"/>
              </a:lnSpc>
              <a:spcBef>
                <a:spcPts val="1200"/>
              </a:spcBef>
              <a:spcAft>
                <a:spcPts val="0"/>
              </a:spcAft>
              <a:buSzPts val="1200"/>
              <a:buFont typeface="Helvetica Neue"/>
              <a:buChar char="●"/>
            </a:pPr>
            <a:r>
              <a:rPr lang="en-US" sz="1200" dirty="0">
                <a:latin typeface="Helvetica Neue"/>
                <a:ea typeface="Helvetica Neue"/>
                <a:cs typeface="Helvetica Neue"/>
                <a:sym typeface="Helvetica Neue"/>
              </a:rPr>
              <a:t>Predaceous ground beetles are medium to large soil-dwelling beetles. Larvae also are predacious</a:t>
            </a:r>
          </a:p>
          <a:p>
            <a:pPr marL="457200" marR="0" lvl="0" indent="-228600" algn="l" rtl="0">
              <a:lnSpc>
                <a:spcPct val="100000"/>
              </a:lnSpc>
              <a:spcBef>
                <a:spcPts val="1200"/>
              </a:spcBef>
              <a:spcAft>
                <a:spcPts val="0"/>
              </a:spcAft>
              <a:buClr>
                <a:schemeClr val="dk1"/>
              </a:buClr>
              <a:buSzPts val="1800"/>
              <a:buFont typeface="Arial"/>
              <a:buNone/>
            </a:pPr>
            <a:r>
              <a:rPr lang="en-US" sz="1200" dirty="0"/>
              <a:t>Soldier beetle named for reminds people of British army’s uniform colors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201613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0"/>
              </a:spcBef>
              <a:spcAft>
                <a:spcPts val="0"/>
              </a:spcAft>
              <a:buClr>
                <a:srgbClr val="333333"/>
              </a:buClr>
              <a:buSzPts val="1800"/>
              <a:buFont typeface="Arial"/>
              <a:buNone/>
            </a:pPr>
            <a:r>
              <a:rPr lang="en-US" dirty="0">
                <a:solidFill>
                  <a:srgbClr val="333333"/>
                </a:solidFill>
              </a:rPr>
              <a:t>Some bugs may not be very “pretty” but provide beneficial activities in our gardens. Some are beautiful and delicate and, at the same time, predatory! many species, all larvae are predators, but only some adults. ice pick mandibles.</a:t>
            </a:r>
          </a:p>
          <a:p>
            <a:pPr marL="457200" lvl="0" indent="-228600" algn="l" rtl="0">
              <a:spcBef>
                <a:spcPts val="0"/>
              </a:spcBef>
              <a:spcAft>
                <a:spcPts val="0"/>
              </a:spcAft>
              <a:buClr>
                <a:srgbClr val="333333"/>
              </a:buClr>
              <a:buSzPts val="1800"/>
              <a:buFont typeface="Arial"/>
              <a:buNone/>
            </a:pPr>
            <a:r>
              <a:rPr lang="en-US" dirty="0">
                <a:solidFill>
                  <a:srgbClr val="333333"/>
                </a:solidFill>
              </a:rPr>
              <a:t>They fly at night and are attracted to light.</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152131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0" indent="0" algn="l" rtl="0">
              <a:lnSpc>
                <a:spcPct val="115000"/>
              </a:lnSpc>
              <a:spcBef>
                <a:spcPts val="0"/>
              </a:spcBef>
              <a:spcAft>
                <a:spcPts val="0"/>
              </a:spcAft>
              <a:buSzPts val="1800"/>
              <a:buNone/>
            </a:pPr>
            <a:r>
              <a:rPr lang="en-US" sz="1200" dirty="0">
                <a:latin typeface="Helvetica Neue"/>
                <a:ea typeface="Helvetica Neue"/>
                <a:cs typeface="Helvetica Neue"/>
                <a:sym typeface="Helvetica Neue"/>
              </a:rPr>
              <a:t>Notice the “X” 50-80 K true bugs, only 5 bugs that eat insects. (</a:t>
            </a:r>
            <a:r>
              <a:rPr lang="en-US" sz="1200" dirty="0" err="1">
                <a:latin typeface="Helvetica Neue"/>
                <a:ea typeface="Helvetica Neue"/>
                <a:cs typeface="Helvetica Neue"/>
                <a:sym typeface="Helvetica Neue"/>
              </a:rPr>
              <a:t>hemiptera</a:t>
            </a:r>
            <a:r>
              <a:rPr lang="en-US" sz="1200" dirty="0">
                <a:latin typeface="Helvetica Neue"/>
                <a:ea typeface="Helvetica Neue"/>
                <a:cs typeface="Helvetica Neue"/>
                <a:sym typeface="Helvetica Neue"/>
              </a:rPr>
              <a:t>: half wing))</a:t>
            </a:r>
            <a:endParaRPr lang="en-US" sz="1200" dirty="0"/>
          </a:p>
          <a:p>
            <a:pPr marL="914400" lvl="1" indent="-304800" algn="l" rtl="0">
              <a:lnSpc>
                <a:spcPct val="115000"/>
              </a:lnSpc>
              <a:spcBef>
                <a:spcPts val="1200"/>
              </a:spcBef>
              <a:spcAft>
                <a:spcPts val="0"/>
              </a:spcAft>
              <a:buClr>
                <a:srgbClr val="666666"/>
              </a:buClr>
              <a:buSzPts val="1200"/>
              <a:buFont typeface="Calibri"/>
              <a:buChar char="●"/>
            </a:pPr>
            <a:r>
              <a:rPr lang="en-US" sz="1200" dirty="0">
                <a:solidFill>
                  <a:srgbClr val="666666"/>
                </a:solidFill>
                <a:latin typeface="Calibri"/>
                <a:ea typeface="Calibri"/>
                <a:cs typeface="Calibri"/>
                <a:sym typeface="Calibri"/>
              </a:rPr>
              <a:t>AB Nymphs are quite small and grow to an adult size measuring approximately (3/4 inch)</a:t>
            </a:r>
            <a:br>
              <a:rPr lang="en-US" sz="1200" dirty="0">
                <a:solidFill>
                  <a:srgbClr val="666666"/>
                </a:solidFill>
                <a:latin typeface="Calibri"/>
                <a:ea typeface="Calibri"/>
                <a:cs typeface="Calibri"/>
                <a:sym typeface="Calibri"/>
              </a:rPr>
            </a:br>
            <a:endParaRPr lang="en-US" sz="1200" dirty="0"/>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108179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81000" algn="l" rtl="0">
              <a:lnSpc>
                <a:spcPct val="100000"/>
              </a:lnSpc>
              <a:spcBef>
                <a:spcPts val="800"/>
              </a:spcBef>
              <a:spcAft>
                <a:spcPts val="0"/>
              </a:spcAft>
              <a:buClr>
                <a:srgbClr val="666666"/>
              </a:buClr>
              <a:buSzPts val="2400"/>
              <a:buChar char="•"/>
            </a:pPr>
            <a:r>
              <a:rPr lang="en-US" sz="1200" dirty="0">
                <a:solidFill>
                  <a:srgbClr val="666666"/>
                </a:solidFill>
                <a:latin typeface="Calibri"/>
                <a:ea typeface="Calibri"/>
                <a:cs typeface="Calibri"/>
                <a:sym typeface="Calibri"/>
              </a:rPr>
              <a:t>Damsel Bugs can be recognized by their ruffled skirt. they are common on many plants including row and tree crops where they prey upon thrips, mites, aphids, other bugs, small caterpillars, a</a:t>
            </a:r>
            <a:r>
              <a:rPr lang="en-US" sz="1050" dirty="0">
                <a:solidFill>
                  <a:srgbClr val="666666"/>
                </a:solidFill>
                <a:latin typeface="Calibri"/>
                <a:ea typeface="Calibri"/>
                <a:cs typeface="Calibri"/>
                <a:sym typeface="Calibri"/>
              </a:rPr>
              <a:t>nd leafhoppers.</a:t>
            </a:r>
          </a:p>
          <a:p>
            <a:pPr marL="457200" lvl="0" indent="-304800" algn="l" rtl="0">
              <a:lnSpc>
                <a:spcPct val="100000"/>
              </a:lnSpc>
              <a:spcBef>
                <a:spcPts val="0"/>
              </a:spcBef>
              <a:spcAft>
                <a:spcPts val="0"/>
              </a:spcAft>
              <a:buClr>
                <a:srgbClr val="666666"/>
              </a:buClr>
              <a:buSzPts val="1200"/>
              <a:buFont typeface="Calibri"/>
              <a:buChar char="•"/>
            </a:pPr>
            <a:r>
              <a:rPr lang="en-US" sz="1050" dirty="0">
                <a:solidFill>
                  <a:srgbClr val="666666"/>
                </a:solidFill>
                <a:latin typeface="Calibri"/>
                <a:ea typeface="Calibri"/>
                <a:cs typeface="Calibri"/>
                <a:sym typeface="Calibri"/>
              </a:rPr>
              <a:t>MPB is usually black and white reminding folks of pirate flags/hats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10</a:t>
            </a:fld>
            <a:endParaRPr lang="en-US" dirty="0"/>
          </a:p>
        </p:txBody>
      </p:sp>
    </p:spTree>
    <p:extLst>
      <p:ext uri="{BB962C8B-B14F-4D97-AF65-F5344CB8AC3E}">
        <p14:creationId xmlns:p14="http://schemas.microsoft.com/office/powerpoint/2010/main" val="232747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55600" algn="l" rtl="0">
              <a:lnSpc>
                <a:spcPct val="100000"/>
              </a:lnSpc>
              <a:spcBef>
                <a:spcPts val="800"/>
              </a:spcBef>
              <a:spcAft>
                <a:spcPts val="0"/>
              </a:spcAft>
              <a:buClr>
                <a:srgbClr val="666666"/>
              </a:buClr>
              <a:buSzPts val="2000"/>
              <a:buChar char="•"/>
            </a:pPr>
            <a:r>
              <a:rPr lang="en-US" sz="1200" dirty="0"/>
              <a:t>The invasive Brown Marmorated Stink Bug (BMSB) is a huge problem for commercial ag and home gardens in the Eastern US. At this point, it is only a nuisance in CA. UC ANR folks are monitoring the situation. </a:t>
            </a:r>
          </a:p>
          <a:p>
            <a:pPr marL="457200" lvl="0" indent="-317500" algn="l" rtl="0">
              <a:lnSpc>
                <a:spcPct val="100000"/>
              </a:lnSpc>
              <a:spcBef>
                <a:spcPts val="0"/>
              </a:spcBef>
              <a:spcAft>
                <a:spcPts val="0"/>
              </a:spcAft>
              <a:buClr>
                <a:srgbClr val="666666"/>
              </a:buClr>
              <a:buSzPts val="1400"/>
              <a:buChar char="•"/>
            </a:pPr>
            <a:r>
              <a:rPr lang="en-US" sz="1200" dirty="0"/>
              <a:t>the good guys has armor on his shoulders.</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216587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spiders seen out during the day are not harmful to humans (spiders that may harm – black widows-remain hidden)</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12</a:t>
            </a:fld>
            <a:endParaRPr lang="en-US" dirty="0"/>
          </a:p>
        </p:txBody>
      </p:sp>
    </p:spTree>
    <p:extLst>
      <p:ext uri="{BB962C8B-B14F-4D97-AF65-F5344CB8AC3E}">
        <p14:creationId xmlns:p14="http://schemas.microsoft.com/office/powerpoint/2010/main" val="714836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4/5/2025</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492240" y="6176962"/>
            <a:ext cx="538480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4/5/2025</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705600" y="6176962"/>
            <a:ext cx="5160666"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624320" y="6127827"/>
            <a:ext cx="5262880"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298" y="5932545"/>
            <a:ext cx="12348905" cy="933675"/>
          </a:xfrm>
          <a:prstGeom prst="rect">
            <a:avLst/>
          </a:prstGeom>
        </p:spPr>
      </p:pic>
      <p:pic>
        <p:nvPicPr>
          <p:cNvPr id="12" name="Picture 11">
            <a:extLst>
              <a:ext uri="{FF2B5EF4-FFF2-40B4-BE49-F238E27FC236}">
                <a16:creationId xmlns:a16="http://schemas.microsoft.com/office/drawing/2014/main" id="{879B26FE-356E-8C42-ACF7-4AD5B643D1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5680" y="5158060"/>
            <a:ext cx="6070080" cy="986388"/>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4/5/2025</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583680" y="6176962"/>
            <a:ext cx="524256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4/5/2025</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654800" y="6176962"/>
            <a:ext cx="521208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7" y="-25378"/>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6"/>
            <a:ext cx="12282232" cy="6908755"/>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4/5/2025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57A2CEA-F61C-F147-A2E1-B5BB7180032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bugguide.net/" TargetMode="External"/><Relationship Id="rId5" Type="http://schemas.openxmlformats.org/officeDocument/2006/relationships/image" Target="../media/image41.emf"/><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49.jpg"/><Relationship Id="rId5" Type="http://schemas.openxmlformats.org/officeDocument/2006/relationships/image" Target="../media/image13.jpg"/><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0.xml"/><Relationship Id="rId5" Type="http://schemas.openxmlformats.org/officeDocument/2006/relationships/image" Target="../media/image60.jp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ipm.ucanr.edu/PMG/menu.homegarden.html" TargetMode="External"/><Relationship Id="rId2" Type="http://schemas.openxmlformats.org/officeDocument/2006/relationships/image" Target="../media/image61.png"/><Relationship Id="rId1" Type="http://schemas.openxmlformats.org/officeDocument/2006/relationships/slideLayout" Target="../slideLayouts/slideLayout16.xml"/><Relationship Id="rId4" Type="http://schemas.openxmlformats.org/officeDocument/2006/relationships/image" Target="../media/image62.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ipm.ucanr.edu/IPMPROJECT/ADS/poster_naturalenemies.html" TargetMode="External"/><Relationship Id="rId1" Type="http://schemas.openxmlformats.org/officeDocument/2006/relationships/slideLayout" Target="../slideLayouts/slideLayout16.xml"/><Relationship Id="rId5" Type="http://schemas.openxmlformats.org/officeDocument/2006/relationships/image" Target="../media/image65.jpg"/><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8" Type="http://schemas.openxmlformats.org/officeDocument/2006/relationships/hyperlink" Target="https://bugguide.net/node/view/14967" TargetMode="External"/><Relationship Id="rId3" Type="http://schemas.openxmlformats.org/officeDocument/2006/relationships/hyperlink" Target="https://ipm.ucanr.edu/natural-enemies/" TargetMode="External"/><Relationship Id="rId7" Type="http://schemas.openxmlformats.org/officeDocument/2006/relationships/hyperlink" Target="https://www.fws.gov/story/top-plants-your-pollinator-garden" TargetMode="External"/><Relationship Id="rId2" Type="http://schemas.openxmlformats.org/officeDocument/2006/relationships/hyperlink" Target="https://ipm.ucanr.edu/PMG/menu.homegarden.html" TargetMode="External"/><Relationship Id="rId1" Type="http://schemas.openxmlformats.org/officeDocument/2006/relationships/slideLayout" Target="../slideLayouts/slideLayout10.xml"/><Relationship Id="rId6" Type="http://schemas.openxmlformats.org/officeDocument/2006/relationships/hyperlink" Target="https://calscape.org/" TargetMode="External"/><Relationship Id="rId5" Type="http://schemas.openxmlformats.org/officeDocument/2006/relationships/hyperlink" Target="https://www.ncrcd.org/attracting-pollinators-to-your-garden" TargetMode="External"/><Relationship Id="rId4" Type="http://schemas.openxmlformats.org/officeDocument/2006/relationships/hyperlink" Target="https://ipm.ucanr.edu/mitigation/protect_beneficials.html" TargetMode="External"/><Relationship Id="rId9" Type="http://schemas.openxmlformats.org/officeDocument/2006/relationships/hyperlink" Target="https://xerces.org/pollinator-conservation/nesting-resource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p:txBody>
          <a:bodyPr>
            <a:normAutofit fontScale="90000"/>
          </a:bodyPr>
          <a:lstStyle/>
          <a:p>
            <a:r>
              <a:rPr lang="en-US" dirty="0">
                <a:latin typeface="+mn-lt"/>
              </a:rPr>
              <a:t>Plant Protectors and Pollinator Gardens</a:t>
            </a:r>
          </a:p>
        </p:txBody>
      </p:sp>
      <p:sp>
        <p:nvSpPr>
          <p:cNvPr id="9" name="Text Placeholder 8">
            <a:extLst>
              <a:ext uri="{FF2B5EF4-FFF2-40B4-BE49-F238E27FC236}">
                <a16:creationId xmlns:a16="http://schemas.microsoft.com/office/drawing/2014/main" id="{EC6F5575-47FE-8F41-88EB-DBBF04A2B9EA}"/>
              </a:ext>
            </a:extLst>
          </p:cNvPr>
          <p:cNvSpPr>
            <a:spLocks noGrp="1"/>
          </p:cNvSpPr>
          <p:nvPr>
            <p:ph type="body" sz="quarter" idx="10"/>
          </p:nvPr>
        </p:nvSpPr>
        <p:spPr/>
        <p:txBody>
          <a:bodyPr>
            <a:normAutofit/>
          </a:bodyPr>
          <a:lstStyle/>
          <a:p>
            <a:r>
              <a:rPr lang="en-US" dirty="0">
                <a:latin typeface="+mn-lt"/>
              </a:rPr>
              <a:t>Eliana C Bushwalter</a:t>
            </a:r>
            <a:br>
              <a:rPr lang="en-US" dirty="0">
                <a:latin typeface="+mn-lt"/>
              </a:rPr>
            </a:br>
            <a:r>
              <a:rPr lang="en-US" dirty="0">
                <a:latin typeface="+mn-lt"/>
              </a:rPr>
              <a:t>Master Gardener, Nevada County</a:t>
            </a:r>
          </a:p>
        </p:txBody>
      </p:sp>
      <p:sp>
        <p:nvSpPr>
          <p:cNvPr id="10" name="Text Placeholder 9">
            <a:extLst>
              <a:ext uri="{FF2B5EF4-FFF2-40B4-BE49-F238E27FC236}">
                <a16:creationId xmlns:a16="http://schemas.microsoft.com/office/drawing/2014/main" id="{C904AADE-5565-7D47-94AA-541EF2D88F82}"/>
              </a:ext>
            </a:extLst>
          </p:cNvPr>
          <p:cNvSpPr>
            <a:spLocks noGrp="1"/>
          </p:cNvSpPr>
          <p:nvPr>
            <p:ph type="body" sz="quarter" idx="11"/>
          </p:nvPr>
        </p:nvSpPr>
        <p:spPr>
          <a:xfrm>
            <a:off x="838200" y="5177877"/>
            <a:ext cx="2859088" cy="531813"/>
          </a:xfrm>
        </p:spPr>
        <p:txBody>
          <a:bodyPr/>
          <a:lstStyle/>
          <a:p>
            <a:r>
              <a:rPr lang="en-US" dirty="0">
                <a:latin typeface="+mn-lt"/>
              </a:rPr>
              <a:t>April 12, 2025</a:t>
            </a:r>
          </a:p>
        </p:txBody>
      </p:sp>
      <p:sp>
        <p:nvSpPr>
          <p:cNvPr id="11" name="Text Placeholder 10">
            <a:extLst>
              <a:ext uri="{FF2B5EF4-FFF2-40B4-BE49-F238E27FC236}">
                <a16:creationId xmlns:a16="http://schemas.microsoft.com/office/drawing/2014/main" id="{314CEDC1-704C-C540-9D4B-AD9D4BD9ACC7}"/>
              </a:ext>
            </a:extLst>
          </p:cNvPr>
          <p:cNvSpPr>
            <a:spLocks noGrp="1"/>
          </p:cNvSpPr>
          <p:nvPr>
            <p:ph type="body" sz="quarter" idx="12"/>
          </p:nvPr>
        </p:nvSpPr>
        <p:spPr/>
        <p:txBody>
          <a:bodyPr/>
          <a:lstStyle/>
          <a:p>
            <a:r>
              <a:rPr lang="en-US" dirty="0">
                <a:latin typeface="+mn-lt"/>
              </a:rPr>
              <a:t>Beneficial insects in pollinator gardens</a:t>
            </a:r>
          </a:p>
        </p:txBody>
      </p:sp>
    </p:spTree>
    <p:extLst>
      <p:ext uri="{BB962C8B-B14F-4D97-AF65-F5344CB8AC3E}">
        <p14:creationId xmlns:p14="http://schemas.microsoft.com/office/powerpoint/2010/main" val="291284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8A34E8-2593-32DA-05D3-F0CF37A24BAA}"/>
              </a:ext>
            </a:extLst>
          </p:cNvPr>
          <p:cNvSpPr>
            <a:spLocks noGrp="1"/>
          </p:cNvSpPr>
          <p:nvPr>
            <p:ph idx="15"/>
          </p:nvPr>
        </p:nvSpPr>
        <p:spPr/>
        <p:txBody>
          <a:bodyPr/>
          <a:lstStyle/>
          <a:p>
            <a:pPr marL="457200" marR="0" lvl="0" indent="-381000" algn="l" rtl="0">
              <a:lnSpc>
                <a:spcPct val="100000"/>
              </a:lnSpc>
              <a:spcBef>
                <a:spcPts val="800"/>
              </a:spcBef>
              <a:spcAft>
                <a:spcPts val="0"/>
              </a:spcAft>
              <a:buSzPts val="2400"/>
              <a:buChar char="•"/>
            </a:pPr>
            <a:r>
              <a:rPr lang="en-US" sz="3200" dirty="0">
                <a:latin typeface="+mn-lt"/>
              </a:rPr>
              <a:t>Damsel bugs are common on many plants including row and tree crops where they eat a wide variety of small insects</a:t>
            </a:r>
            <a:br>
              <a:rPr lang="en-US" sz="3200" dirty="0">
                <a:latin typeface="+mn-lt"/>
              </a:rPr>
            </a:br>
            <a:endParaRPr lang="en-US" sz="3200" dirty="0">
              <a:latin typeface="+mn-lt"/>
            </a:endParaRPr>
          </a:p>
          <a:p>
            <a:pPr marL="457200" marR="0" lvl="0" indent="-381000" algn="l" rtl="0">
              <a:lnSpc>
                <a:spcPct val="100000"/>
              </a:lnSpc>
              <a:spcBef>
                <a:spcPts val="0"/>
              </a:spcBef>
              <a:spcAft>
                <a:spcPts val="0"/>
              </a:spcAft>
              <a:buSzPts val="2400"/>
              <a:buChar char="•"/>
            </a:pPr>
            <a:r>
              <a:rPr lang="en-US" sz="3200" dirty="0">
                <a:latin typeface="+mn-lt"/>
              </a:rPr>
              <a:t>Minute pirate bugs prey on eggs, tiny insects and mites, esp. thrips.</a:t>
            </a:r>
          </a:p>
          <a:p>
            <a:endParaRPr lang="en-US" dirty="0"/>
          </a:p>
        </p:txBody>
      </p:sp>
      <p:sp>
        <p:nvSpPr>
          <p:cNvPr id="5" name="Title 4">
            <a:extLst>
              <a:ext uri="{FF2B5EF4-FFF2-40B4-BE49-F238E27FC236}">
                <a16:creationId xmlns:a16="http://schemas.microsoft.com/office/drawing/2014/main" id="{C4D3ACBC-C3C8-C463-F080-312847F83840}"/>
              </a:ext>
            </a:extLst>
          </p:cNvPr>
          <p:cNvSpPr>
            <a:spLocks noGrp="1"/>
          </p:cNvSpPr>
          <p:nvPr>
            <p:ph type="title"/>
          </p:nvPr>
        </p:nvSpPr>
        <p:spPr/>
        <p:txBody>
          <a:bodyPr/>
          <a:lstStyle/>
          <a:p>
            <a:pPr algn="ctr"/>
            <a:r>
              <a:rPr lang="en-US" sz="4400" dirty="0">
                <a:latin typeface="+mn-lt"/>
              </a:rPr>
              <a:t>Predatory True Bugs</a:t>
            </a:r>
          </a:p>
        </p:txBody>
      </p:sp>
      <p:pic>
        <p:nvPicPr>
          <p:cNvPr id="6" name="Google Shape;397;gc053c24eae_0_88">
            <a:extLst>
              <a:ext uri="{FF2B5EF4-FFF2-40B4-BE49-F238E27FC236}">
                <a16:creationId xmlns:a16="http://schemas.microsoft.com/office/drawing/2014/main" id="{3A762474-21CD-0C8D-1739-D888501DA00D}"/>
              </a:ext>
            </a:extLst>
          </p:cNvPr>
          <p:cNvPicPr preferRelativeResize="0">
            <a:picLocks noGrp="1"/>
          </p:cNvPicPr>
          <p:nvPr>
            <p:ph type="pic" idx="13"/>
          </p:nvPr>
        </p:nvPicPr>
        <p:blipFill rotWithShape="1">
          <a:blip r:embed="rId3">
            <a:alphaModFix/>
          </a:blip>
          <a:srcRect t="2397" b="2397"/>
          <a:stretch/>
        </p:blipFill>
        <p:spPr>
          <a:xfrm>
            <a:off x="6875463" y="130175"/>
            <a:ext cx="5186362" cy="3137282"/>
          </a:xfrm>
          <a:prstGeom prst="rect">
            <a:avLst/>
          </a:prstGeom>
          <a:noFill/>
          <a:ln>
            <a:noFill/>
          </a:ln>
        </p:spPr>
      </p:pic>
      <p:pic>
        <p:nvPicPr>
          <p:cNvPr id="7" name="Google Shape;396;gc053c24eae_0_88" descr="A insect on the ground&#10;&#10;Description automatically generated">
            <a:extLst>
              <a:ext uri="{FF2B5EF4-FFF2-40B4-BE49-F238E27FC236}">
                <a16:creationId xmlns:a16="http://schemas.microsoft.com/office/drawing/2014/main" id="{45E1B41E-D515-8378-2D72-55B7B491DBC0}"/>
              </a:ext>
            </a:extLst>
          </p:cNvPr>
          <p:cNvPicPr preferRelativeResize="0">
            <a:picLocks noGrp="1"/>
          </p:cNvPicPr>
          <p:nvPr>
            <p:ph type="pic" idx="14"/>
          </p:nvPr>
        </p:nvPicPr>
        <p:blipFill rotWithShape="1">
          <a:blip r:embed="rId4">
            <a:alphaModFix/>
          </a:blip>
          <a:srcRect t="1886" b="1886"/>
          <a:stretch/>
        </p:blipFill>
        <p:spPr>
          <a:xfrm>
            <a:off x="6875463" y="3267456"/>
            <a:ext cx="5186362" cy="2909506"/>
          </a:xfrm>
          <a:prstGeom prst="rect">
            <a:avLst/>
          </a:prstGeom>
          <a:noFill/>
          <a:ln>
            <a:noFill/>
          </a:ln>
        </p:spPr>
      </p:pic>
    </p:spTree>
    <p:extLst>
      <p:ext uri="{BB962C8B-B14F-4D97-AF65-F5344CB8AC3E}">
        <p14:creationId xmlns:p14="http://schemas.microsoft.com/office/powerpoint/2010/main" val="334740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EE321F-3EB6-5B03-CF74-0D327146A2BC}"/>
              </a:ext>
            </a:extLst>
          </p:cNvPr>
          <p:cNvSpPr>
            <a:spLocks noGrp="1"/>
          </p:cNvSpPr>
          <p:nvPr>
            <p:ph idx="16"/>
          </p:nvPr>
        </p:nvSpPr>
        <p:spPr/>
        <p:txBody>
          <a:bodyPr>
            <a:normAutofit fontScale="92500" lnSpcReduction="20000"/>
          </a:bodyPr>
          <a:lstStyle/>
          <a:p>
            <a:pPr marL="457200" lvl="0" indent="-381000" algn="l" rtl="0">
              <a:lnSpc>
                <a:spcPct val="115000"/>
              </a:lnSpc>
              <a:spcBef>
                <a:spcPts val="1200"/>
              </a:spcBef>
              <a:spcAft>
                <a:spcPts val="0"/>
              </a:spcAft>
              <a:buSzPts val="2400"/>
              <a:buChar char="•"/>
            </a:pPr>
            <a:r>
              <a:rPr lang="en-US" sz="3000" dirty="0"/>
              <a:t>“Spiny or Soldier” Stink bug: Look at the shoulders of the bugs: The good guy's shoulders are armed with multiple spikes. The pest bug has smooth shoulders and is larger.</a:t>
            </a:r>
            <a:br>
              <a:rPr lang="en-US" sz="3000" dirty="0"/>
            </a:br>
            <a:endParaRPr lang="en-US" sz="3000" dirty="0"/>
          </a:p>
          <a:p>
            <a:pPr marL="457200" lvl="0" indent="-381000" algn="l" rtl="0">
              <a:lnSpc>
                <a:spcPct val="115000"/>
              </a:lnSpc>
              <a:spcBef>
                <a:spcPts val="0"/>
              </a:spcBef>
              <a:spcAft>
                <a:spcPts val="0"/>
              </a:spcAft>
              <a:buSzPts val="2400"/>
              <a:buChar char="•"/>
            </a:pPr>
            <a:r>
              <a:rPr lang="en-US" sz="3000" dirty="0"/>
              <a:t>Eats small insects and insect eggs</a:t>
            </a:r>
          </a:p>
          <a:p>
            <a:endParaRPr lang="en-US" dirty="0"/>
          </a:p>
        </p:txBody>
      </p:sp>
      <p:sp>
        <p:nvSpPr>
          <p:cNvPr id="5" name="Title 4">
            <a:extLst>
              <a:ext uri="{FF2B5EF4-FFF2-40B4-BE49-F238E27FC236}">
                <a16:creationId xmlns:a16="http://schemas.microsoft.com/office/drawing/2014/main" id="{F81F21AD-5651-7334-CF91-E79FE334E622}"/>
              </a:ext>
            </a:extLst>
          </p:cNvPr>
          <p:cNvSpPr>
            <a:spLocks noGrp="1"/>
          </p:cNvSpPr>
          <p:nvPr>
            <p:ph type="title"/>
          </p:nvPr>
        </p:nvSpPr>
        <p:spPr/>
        <p:txBody>
          <a:bodyPr/>
          <a:lstStyle/>
          <a:p>
            <a:pPr algn="ctr"/>
            <a:r>
              <a:rPr lang="en-US" dirty="0"/>
              <a:t>Predatory True Bug </a:t>
            </a:r>
          </a:p>
        </p:txBody>
      </p:sp>
      <p:pic>
        <p:nvPicPr>
          <p:cNvPr id="6" name="Google Shape;406;gc053c24eae_0_97">
            <a:extLst>
              <a:ext uri="{FF2B5EF4-FFF2-40B4-BE49-F238E27FC236}">
                <a16:creationId xmlns:a16="http://schemas.microsoft.com/office/drawing/2014/main" id="{BC9C7C36-7A5C-AC75-760B-2ED8544D02AA}"/>
              </a:ext>
            </a:extLst>
          </p:cNvPr>
          <p:cNvPicPr preferRelativeResize="0">
            <a:picLocks noGrp="1"/>
          </p:cNvPicPr>
          <p:nvPr>
            <p:ph type="pic" idx="13"/>
          </p:nvPr>
        </p:nvPicPr>
        <p:blipFill rotWithShape="1">
          <a:blip r:embed="rId3">
            <a:alphaModFix/>
          </a:blip>
          <a:srcRect t="9284" b="9284"/>
          <a:stretch/>
        </p:blipFill>
        <p:spPr>
          <a:xfrm>
            <a:off x="58177" y="400844"/>
            <a:ext cx="4379711" cy="3211512"/>
          </a:xfrm>
          <a:prstGeom prst="rect">
            <a:avLst/>
          </a:prstGeom>
          <a:noFill/>
          <a:ln>
            <a:noFill/>
          </a:ln>
        </p:spPr>
      </p:pic>
      <p:pic>
        <p:nvPicPr>
          <p:cNvPr id="7" name="Google Shape;405;gc053c24eae_0_97">
            <a:extLst>
              <a:ext uri="{FF2B5EF4-FFF2-40B4-BE49-F238E27FC236}">
                <a16:creationId xmlns:a16="http://schemas.microsoft.com/office/drawing/2014/main" id="{6F7A9EC1-C796-DAB4-6595-352479151896}"/>
              </a:ext>
            </a:extLst>
          </p:cNvPr>
          <p:cNvPicPr preferRelativeResize="0">
            <a:picLocks noGrp="1"/>
          </p:cNvPicPr>
          <p:nvPr>
            <p:ph type="pic" idx="14"/>
          </p:nvPr>
        </p:nvPicPr>
        <p:blipFill rotWithShape="1">
          <a:blip r:embed="rId4">
            <a:alphaModFix/>
          </a:blip>
          <a:srcRect t="28713" b="28713"/>
          <a:stretch/>
        </p:blipFill>
        <p:spPr>
          <a:xfrm>
            <a:off x="367416" y="3966305"/>
            <a:ext cx="3761232" cy="2490851"/>
          </a:xfrm>
          <a:prstGeom prst="rect">
            <a:avLst/>
          </a:prstGeom>
          <a:noFill/>
          <a:ln>
            <a:noFill/>
          </a:ln>
        </p:spPr>
      </p:pic>
      <p:sp>
        <p:nvSpPr>
          <p:cNvPr id="12" name="TextBox 11">
            <a:extLst>
              <a:ext uri="{FF2B5EF4-FFF2-40B4-BE49-F238E27FC236}">
                <a16:creationId xmlns:a16="http://schemas.microsoft.com/office/drawing/2014/main" id="{676C260B-5B9A-2550-A0B5-C1E35AB6E5F0}"/>
              </a:ext>
            </a:extLst>
          </p:cNvPr>
          <p:cNvSpPr txBox="1"/>
          <p:nvPr/>
        </p:nvSpPr>
        <p:spPr>
          <a:xfrm>
            <a:off x="4584192" y="1658112"/>
            <a:ext cx="1243584" cy="369332"/>
          </a:xfrm>
          <a:prstGeom prst="rect">
            <a:avLst/>
          </a:prstGeom>
          <a:noFill/>
        </p:spPr>
        <p:txBody>
          <a:bodyPr wrap="square" rtlCol="0">
            <a:spAutoFit/>
          </a:bodyPr>
          <a:lstStyle/>
          <a:p>
            <a:r>
              <a:rPr lang="en-US" b="1" dirty="0"/>
              <a:t>Good</a:t>
            </a:r>
          </a:p>
        </p:txBody>
      </p:sp>
      <p:sp>
        <p:nvSpPr>
          <p:cNvPr id="13" name="TextBox 12">
            <a:extLst>
              <a:ext uri="{FF2B5EF4-FFF2-40B4-BE49-F238E27FC236}">
                <a16:creationId xmlns:a16="http://schemas.microsoft.com/office/drawing/2014/main" id="{6FC46310-05F5-6DB0-CF2E-7CB79FFEE67E}"/>
              </a:ext>
            </a:extLst>
          </p:cNvPr>
          <p:cNvSpPr txBox="1"/>
          <p:nvPr/>
        </p:nvSpPr>
        <p:spPr>
          <a:xfrm>
            <a:off x="4328160" y="4681728"/>
            <a:ext cx="1040588" cy="369332"/>
          </a:xfrm>
          <a:prstGeom prst="rect">
            <a:avLst/>
          </a:prstGeom>
          <a:noFill/>
        </p:spPr>
        <p:txBody>
          <a:bodyPr wrap="square" rtlCol="0">
            <a:spAutoFit/>
          </a:bodyPr>
          <a:lstStyle/>
          <a:p>
            <a:r>
              <a:rPr lang="en-US" b="1" dirty="0"/>
              <a:t>Bad</a:t>
            </a:r>
          </a:p>
        </p:txBody>
      </p:sp>
    </p:spTree>
    <p:extLst>
      <p:ext uri="{BB962C8B-B14F-4D97-AF65-F5344CB8AC3E}">
        <p14:creationId xmlns:p14="http://schemas.microsoft.com/office/powerpoint/2010/main" val="89178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19;gc053c24eae_0_124" descr="I-AR-MVAT-AD.001.jpg                                           0003F21ESteve                          BE1EA52B:">
            <a:extLst>
              <a:ext uri="{FF2B5EF4-FFF2-40B4-BE49-F238E27FC236}">
                <a16:creationId xmlns:a16="http://schemas.microsoft.com/office/drawing/2014/main" id="{A056850C-03D9-5B42-6FB4-038798FB2ECB}"/>
              </a:ext>
            </a:extLst>
          </p:cNvPr>
          <p:cNvPicPr preferRelativeResize="0">
            <a:picLocks noGrp="1"/>
          </p:cNvPicPr>
          <p:nvPr>
            <p:ph type="pic" idx="13"/>
          </p:nvPr>
        </p:nvPicPr>
        <p:blipFill rotWithShape="1">
          <a:blip r:embed="rId3"/>
          <a:srcRect r="3" b="6429"/>
          <a:stretch/>
        </p:blipFill>
        <p:spPr>
          <a:xfrm>
            <a:off x="152401" y="1"/>
            <a:ext cx="5160666" cy="3510188"/>
          </a:xfrm>
          <a:prstGeom prst="rect">
            <a:avLst/>
          </a:prstGeom>
          <a:noFill/>
          <a:ln w="9525" cap="flat" cmpd="sng">
            <a:solidFill>
              <a:srgbClr val="FEFEFE"/>
            </a:solidFill>
            <a:prstDash val="solid"/>
            <a:miter lim="800000"/>
            <a:headEnd type="none" w="sm" len="sm"/>
            <a:tailEnd type="none" w="sm" len="sm"/>
          </a:ln>
        </p:spPr>
      </p:pic>
      <p:pic>
        <p:nvPicPr>
          <p:cNvPr id="7" name="Google Shape;420;gc053c24eae_0_124" descr="A insect on the ground&#10;&#10;Description automatically generated">
            <a:extLst>
              <a:ext uri="{FF2B5EF4-FFF2-40B4-BE49-F238E27FC236}">
                <a16:creationId xmlns:a16="http://schemas.microsoft.com/office/drawing/2014/main" id="{4E31BDD9-5A28-D566-BD96-93C1C9E1C203}"/>
              </a:ext>
            </a:extLst>
          </p:cNvPr>
          <p:cNvPicPr preferRelativeResize="0">
            <a:picLocks noGrp="1"/>
          </p:cNvPicPr>
          <p:nvPr>
            <p:ph type="pic" idx="14"/>
          </p:nvPr>
        </p:nvPicPr>
        <p:blipFill rotWithShape="1">
          <a:blip r:embed="rId4"/>
          <a:srcRect r="3" b="3337"/>
          <a:stretch/>
        </p:blipFill>
        <p:spPr>
          <a:xfrm>
            <a:off x="152400" y="3510189"/>
            <a:ext cx="5160666" cy="3211286"/>
          </a:xfrm>
          <a:prstGeom prst="rect">
            <a:avLst/>
          </a:prstGeom>
          <a:noFill/>
          <a:ln>
            <a:noFill/>
          </a:ln>
        </p:spPr>
      </p:pic>
      <p:sp>
        <p:nvSpPr>
          <p:cNvPr id="4" name="Content Placeholder 3">
            <a:extLst>
              <a:ext uri="{FF2B5EF4-FFF2-40B4-BE49-F238E27FC236}">
                <a16:creationId xmlns:a16="http://schemas.microsoft.com/office/drawing/2014/main" id="{139F250F-8D93-CDA3-9113-C0ED95D8F5B1}"/>
              </a:ext>
            </a:extLst>
          </p:cNvPr>
          <p:cNvSpPr>
            <a:spLocks noGrp="1"/>
          </p:cNvSpPr>
          <p:nvPr>
            <p:ph idx="16"/>
          </p:nvPr>
        </p:nvSpPr>
        <p:spPr>
          <a:xfrm>
            <a:off x="5677988" y="2126166"/>
            <a:ext cx="5675811" cy="4050796"/>
          </a:xfrm>
        </p:spPr>
        <p:txBody>
          <a:bodyPr>
            <a:normAutofit/>
          </a:bodyPr>
          <a:lstStyle/>
          <a:p>
            <a:pPr marL="457200" marR="0" lvl="0" indent="-419100" rtl="0">
              <a:spcBef>
                <a:spcPts val="800"/>
              </a:spcBef>
              <a:spcAft>
                <a:spcPts val="0"/>
              </a:spcAft>
              <a:buClr>
                <a:srgbClr val="666666"/>
              </a:buClr>
              <a:buSzPts val="3000"/>
              <a:buFont typeface="Arial"/>
              <a:buChar char="•"/>
            </a:pPr>
            <a:r>
              <a:rPr lang="en-US" sz="3200" dirty="0">
                <a:latin typeface="Calibri" panose="020F0502020204030204" pitchFamily="34" charset="0"/>
                <a:cs typeface="Calibri" panose="020F0502020204030204" pitchFamily="34" charset="0"/>
              </a:rPr>
              <a:t>Various, most not harmful to humans</a:t>
            </a:r>
          </a:p>
          <a:p>
            <a:pPr marL="457200" marR="0" lvl="0" indent="-419100" rtl="0">
              <a:spcBef>
                <a:spcPts val="800"/>
              </a:spcBef>
              <a:spcAft>
                <a:spcPts val="0"/>
              </a:spcAft>
              <a:buClr>
                <a:srgbClr val="666666"/>
              </a:buClr>
              <a:buSzPts val="3000"/>
              <a:buFont typeface="Arial"/>
              <a:buChar char="•"/>
            </a:pPr>
            <a:endParaRPr lang="en-US" sz="3200" dirty="0">
              <a:latin typeface="Calibri" panose="020F0502020204030204" pitchFamily="34" charset="0"/>
              <a:cs typeface="Calibri" panose="020F0502020204030204" pitchFamily="34" charset="0"/>
            </a:endParaRPr>
          </a:p>
          <a:p>
            <a:pPr marL="457200" marR="0" lvl="0" indent="-419100" rtl="0">
              <a:spcBef>
                <a:spcPts val="800"/>
              </a:spcBef>
              <a:spcAft>
                <a:spcPts val="0"/>
              </a:spcAft>
              <a:buClr>
                <a:srgbClr val="666666"/>
              </a:buClr>
              <a:buSzPts val="3000"/>
              <a:buFont typeface="Arial"/>
              <a:buChar char="•"/>
            </a:pPr>
            <a:r>
              <a:rPr lang="en-US" sz="3200" dirty="0">
                <a:latin typeface="Calibri" panose="020F0502020204030204" pitchFamily="34" charset="0"/>
                <a:cs typeface="Calibri" panose="020F0502020204030204" pitchFamily="34" charset="0"/>
              </a:rPr>
              <a:t>Not insects, have eight legs/two body parts</a:t>
            </a:r>
          </a:p>
          <a:p>
            <a:pPr marL="38100" marR="0" lvl="0" indent="0" rtl="0">
              <a:spcBef>
                <a:spcPts val="800"/>
              </a:spcBef>
              <a:spcAft>
                <a:spcPts val="0"/>
              </a:spcAft>
              <a:buClr>
                <a:srgbClr val="666666"/>
              </a:buClr>
              <a:buSzPts val="3000"/>
              <a:buNone/>
            </a:pPr>
            <a:endParaRPr lang="en-US" sz="3200" dirty="0">
              <a:latin typeface="Calibri" panose="020F0502020204030204" pitchFamily="34" charset="0"/>
              <a:cs typeface="Calibri" panose="020F0502020204030204" pitchFamily="34" charset="0"/>
            </a:endParaRPr>
          </a:p>
          <a:p>
            <a:pPr marL="457200" marR="0" lvl="0" indent="-419100" rtl="0">
              <a:spcBef>
                <a:spcPts val="800"/>
              </a:spcBef>
              <a:spcAft>
                <a:spcPts val="0"/>
              </a:spcAft>
              <a:buClr>
                <a:srgbClr val="666666"/>
              </a:buClr>
              <a:buSzPts val="3000"/>
              <a:buFont typeface="Arial"/>
              <a:buChar char="•"/>
            </a:pPr>
            <a:r>
              <a:rPr lang="en-US" sz="3200" dirty="0">
                <a:latin typeface="Calibri" panose="020F0502020204030204" pitchFamily="34" charset="0"/>
                <a:cs typeface="Calibri" panose="020F0502020204030204" pitchFamily="34" charset="0"/>
              </a:rPr>
              <a:t>Prey on a variety of flying and crawling pests - generalist</a:t>
            </a:r>
          </a:p>
          <a:p>
            <a:endParaRPr lang="en-US" dirty="0"/>
          </a:p>
        </p:txBody>
      </p:sp>
      <p:sp>
        <p:nvSpPr>
          <p:cNvPr id="5" name="Title 4">
            <a:extLst>
              <a:ext uri="{FF2B5EF4-FFF2-40B4-BE49-F238E27FC236}">
                <a16:creationId xmlns:a16="http://schemas.microsoft.com/office/drawing/2014/main" id="{6D04BF07-BF94-0273-9060-16A35B2AC724}"/>
              </a:ext>
            </a:extLst>
          </p:cNvPr>
          <p:cNvSpPr>
            <a:spLocks noGrp="1"/>
          </p:cNvSpPr>
          <p:nvPr>
            <p:ph type="title"/>
          </p:nvPr>
        </p:nvSpPr>
        <p:spPr>
          <a:xfrm>
            <a:off x="5677988" y="681037"/>
            <a:ext cx="5675811" cy="1325563"/>
          </a:xfrm>
        </p:spPr>
        <p:txBody>
          <a:bodyPr anchor="t">
            <a:normAutofit/>
          </a:bodyPr>
          <a:lstStyle/>
          <a:p>
            <a:pPr algn="ctr"/>
            <a:r>
              <a:rPr lang="en-US" sz="4400" dirty="0">
                <a:latin typeface="+mn-lt"/>
              </a:rPr>
              <a:t>Predator-Spiders</a:t>
            </a:r>
          </a:p>
        </p:txBody>
      </p:sp>
    </p:spTree>
    <p:extLst>
      <p:ext uri="{BB962C8B-B14F-4D97-AF65-F5344CB8AC3E}">
        <p14:creationId xmlns:p14="http://schemas.microsoft.com/office/powerpoint/2010/main" val="313028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2F40C4-7C4C-DBE6-C431-D0D0F18514AA}"/>
              </a:ext>
            </a:extLst>
          </p:cNvPr>
          <p:cNvSpPr>
            <a:spLocks noGrp="1"/>
          </p:cNvSpPr>
          <p:nvPr>
            <p:ph idx="16"/>
          </p:nvPr>
        </p:nvSpPr>
        <p:spPr>
          <a:xfrm>
            <a:off x="5677988" y="1645920"/>
            <a:ext cx="5675811" cy="4531042"/>
          </a:xfrm>
        </p:spPr>
        <p:txBody>
          <a:bodyPr>
            <a:normAutofit fontScale="92500" lnSpcReduction="10000"/>
          </a:bodyPr>
          <a:lstStyle/>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Parasitic wasps and flies</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Lay eggs in, on or around aphids, caterpillars, leafhoppers, mealy bugs, scales, whiteflies</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Develop inside and consume host either from the inside or the outside</a:t>
            </a:r>
          </a:p>
          <a:p>
            <a:endParaRPr lang="en-US" dirty="0"/>
          </a:p>
        </p:txBody>
      </p:sp>
      <p:sp>
        <p:nvSpPr>
          <p:cNvPr id="5" name="Title 4">
            <a:extLst>
              <a:ext uri="{FF2B5EF4-FFF2-40B4-BE49-F238E27FC236}">
                <a16:creationId xmlns:a16="http://schemas.microsoft.com/office/drawing/2014/main" id="{E6B5B572-4D9D-D267-F986-3F8B88D6D71F}"/>
              </a:ext>
            </a:extLst>
          </p:cNvPr>
          <p:cNvSpPr>
            <a:spLocks noGrp="1"/>
          </p:cNvSpPr>
          <p:nvPr>
            <p:ph type="title"/>
          </p:nvPr>
        </p:nvSpPr>
        <p:spPr>
          <a:xfrm>
            <a:off x="5677988" y="402337"/>
            <a:ext cx="5675811" cy="1243584"/>
          </a:xfrm>
        </p:spPr>
        <p:txBody>
          <a:bodyPr/>
          <a:lstStyle/>
          <a:p>
            <a:pPr algn="ctr"/>
            <a:r>
              <a:rPr lang="en-US" sz="4400" b="1" dirty="0">
                <a:latin typeface="+mn-lt"/>
              </a:rPr>
              <a:t>Parasitoids</a:t>
            </a:r>
            <a:endParaRPr lang="en-US" sz="4400" dirty="0">
              <a:latin typeface="+mn-lt"/>
            </a:endParaRPr>
          </a:p>
        </p:txBody>
      </p:sp>
      <p:pic>
        <p:nvPicPr>
          <p:cNvPr id="6" name="Google Shape;430;gc053c24eae_0_133">
            <a:extLst>
              <a:ext uri="{FF2B5EF4-FFF2-40B4-BE49-F238E27FC236}">
                <a16:creationId xmlns:a16="http://schemas.microsoft.com/office/drawing/2014/main" id="{D3DC4110-AFC3-BB87-89DE-FE7BCC9692C2}"/>
              </a:ext>
            </a:extLst>
          </p:cNvPr>
          <p:cNvPicPr preferRelativeResize="0">
            <a:picLocks noGrp="1"/>
          </p:cNvPicPr>
          <p:nvPr>
            <p:ph type="pic" idx="13"/>
          </p:nvPr>
        </p:nvPicPr>
        <p:blipFill rotWithShape="1">
          <a:blip r:embed="rId3">
            <a:alphaModFix/>
          </a:blip>
          <a:srcRect t="2933" b="2933"/>
          <a:stretch/>
        </p:blipFill>
        <p:spPr>
          <a:xfrm>
            <a:off x="152400" y="217488"/>
            <a:ext cx="5160963" cy="3429000"/>
          </a:xfrm>
          <a:prstGeom prst="rect">
            <a:avLst/>
          </a:prstGeom>
          <a:noFill/>
          <a:ln>
            <a:noFill/>
          </a:ln>
        </p:spPr>
      </p:pic>
      <p:pic>
        <p:nvPicPr>
          <p:cNvPr id="7" name="Google Shape;429;gc053c24eae_0_133" descr="A close up of a flower&#10;&#10;Description automatically generated">
            <a:extLst>
              <a:ext uri="{FF2B5EF4-FFF2-40B4-BE49-F238E27FC236}">
                <a16:creationId xmlns:a16="http://schemas.microsoft.com/office/drawing/2014/main" id="{0C6248EC-22CD-A822-6063-5E79A0A22A40}"/>
              </a:ext>
            </a:extLst>
          </p:cNvPr>
          <p:cNvPicPr preferRelativeResize="0">
            <a:picLocks noGrp="1"/>
          </p:cNvPicPr>
          <p:nvPr>
            <p:ph type="pic" idx="14"/>
          </p:nvPr>
        </p:nvPicPr>
        <p:blipFill rotWithShape="1">
          <a:blip r:embed="rId4">
            <a:alphaModFix/>
          </a:blip>
          <a:srcRect t="2253" b="2253"/>
          <a:stretch/>
        </p:blipFill>
        <p:spPr>
          <a:xfrm>
            <a:off x="152400" y="3646488"/>
            <a:ext cx="5160963" cy="3211512"/>
          </a:xfrm>
          <a:prstGeom prst="rect">
            <a:avLst/>
          </a:prstGeom>
          <a:noFill/>
          <a:ln>
            <a:noFill/>
          </a:ln>
        </p:spPr>
      </p:pic>
    </p:spTree>
    <p:extLst>
      <p:ext uri="{BB962C8B-B14F-4D97-AF65-F5344CB8AC3E}">
        <p14:creationId xmlns:p14="http://schemas.microsoft.com/office/powerpoint/2010/main" val="99853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D8D775-7272-4725-DF31-D78DA110F710}"/>
              </a:ext>
            </a:extLst>
          </p:cNvPr>
          <p:cNvSpPr>
            <a:spLocks noGrp="1"/>
          </p:cNvSpPr>
          <p:nvPr>
            <p:ph idx="16"/>
          </p:nvPr>
        </p:nvSpPr>
        <p:spPr>
          <a:xfrm>
            <a:off x="5763332" y="1160462"/>
            <a:ext cx="5675811" cy="4050796"/>
          </a:xfrm>
        </p:spPr>
        <p:txBody>
          <a:bodyPr>
            <a:noAutofit/>
          </a:bodyPr>
          <a:lstStyle/>
          <a:p>
            <a:pPr marL="457200" lvl="0" indent="-368300" algn="l" rtl="0">
              <a:lnSpc>
                <a:spcPct val="115000"/>
              </a:lnSpc>
              <a:spcBef>
                <a:spcPts val="1200"/>
              </a:spcBef>
              <a:spcAft>
                <a:spcPts val="0"/>
              </a:spcAft>
              <a:buClr>
                <a:srgbClr val="666666"/>
              </a:buClr>
              <a:buSzPts val="2200"/>
              <a:buFont typeface="Calibri"/>
              <a:buChar char="●"/>
            </a:pPr>
            <a:r>
              <a:rPr lang="en-US" dirty="0">
                <a:latin typeface="+mn-lt"/>
              </a:rPr>
              <a:t>Tiny non-stinging wasps, you won’t see them with the naked eye.</a:t>
            </a:r>
            <a:br>
              <a:rPr lang="en-US" dirty="0">
                <a:latin typeface="+mn-lt"/>
              </a:rPr>
            </a:br>
            <a:endParaRPr lang="en-US" dirty="0">
              <a:latin typeface="+mn-lt"/>
            </a:endParaRPr>
          </a:p>
          <a:p>
            <a:pPr marL="457200" lvl="0" indent="-368300" algn="l" rtl="0">
              <a:lnSpc>
                <a:spcPct val="115000"/>
              </a:lnSpc>
              <a:spcBef>
                <a:spcPts val="0"/>
              </a:spcBef>
              <a:spcAft>
                <a:spcPts val="0"/>
              </a:spcAft>
              <a:buClr>
                <a:srgbClr val="666666"/>
              </a:buClr>
              <a:buSzPts val="2200"/>
              <a:buFont typeface="Calibri"/>
              <a:buChar char="●"/>
            </a:pPr>
            <a:r>
              <a:rPr lang="en-US" dirty="0">
                <a:latin typeface="+mn-lt"/>
              </a:rPr>
              <a:t>Lays an egg in an aphid. The egg hatches and as the larva matures the aphid is killed and becomes “mummified.</a:t>
            </a:r>
          </a:p>
          <a:p>
            <a:pPr marL="457200" lvl="0" indent="0" algn="l" rtl="0">
              <a:lnSpc>
                <a:spcPct val="115000"/>
              </a:lnSpc>
              <a:spcBef>
                <a:spcPts val="0"/>
              </a:spcBef>
              <a:spcAft>
                <a:spcPts val="0"/>
              </a:spcAft>
              <a:buSzPts val="3200"/>
              <a:buNone/>
            </a:pPr>
            <a:endParaRPr lang="en-US" dirty="0">
              <a:latin typeface="+mn-lt"/>
            </a:endParaRPr>
          </a:p>
          <a:p>
            <a:pPr marL="457200" lvl="0" indent="-381000" algn="l" rtl="0">
              <a:lnSpc>
                <a:spcPct val="115000"/>
              </a:lnSpc>
              <a:spcBef>
                <a:spcPts val="0"/>
              </a:spcBef>
              <a:spcAft>
                <a:spcPts val="0"/>
              </a:spcAft>
              <a:buClr>
                <a:srgbClr val="666666"/>
              </a:buClr>
              <a:buSzPts val="2400"/>
              <a:buFont typeface="Calibri"/>
              <a:buChar char="●"/>
            </a:pPr>
            <a:r>
              <a:rPr lang="en-US" dirty="0">
                <a:latin typeface="+mn-lt"/>
              </a:rPr>
              <a:t>The adult parasite chews its way out of the mummy leaving a hole.</a:t>
            </a:r>
          </a:p>
        </p:txBody>
      </p:sp>
      <p:sp>
        <p:nvSpPr>
          <p:cNvPr id="5" name="Title 4">
            <a:extLst>
              <a:ext uri="{FF2B5EF4-FFF2-40B4-BE49-F238E27FC236}">
                <a16:creationId xmlns:a16="http://schemas.microsoft.com/office/drawing/2014/main" id="{1FFF4538-BFFA-E75B-5CE9-3038419A78BC}"/>
              </a:ext>
            </a:extLst>
          </p:cNvPr>
          <p:cNvSpPr>
            <a:spLocks noGrp="1"/>
          </p:cNvSpPr>
          <p:nvPr>
            <p:ph type="title"/>
          </p:nvPr>
        </p:nvSpPr>
        <p:spPr>
          <a:xfrm>
            <a:off x="5677988" y="497681"/>
            <a:ext cx="5675811" cy="1325563"/>
          </a:xfrm>
        </p:spPr>
        <p:txBody>
          <a:bodyPr/>
          <a:lstStyle/>
          <a:p>
            <a:pPr algn="ctr"/>
            <a:r>
              <a:rPr lang="en-US" sz="4400" dirty="0">
                <a:latin typeface="+mn-lt"/>
              </a:rPr>
              <a:t>Parasitic Wasps</a:t>
            </a:r>
          </a:p>
        </p:txBody>
      </p:sp>
      <p:pic>
        <p:nvPicPr>
          <p:cNvPr id="6" name="Google Shape;439;gc053c24eae_0_142" descr="A picture containing animal&#10;&#10;Description automatically generated">
            <a:extLst>
              <a:ext uri="{FF2B5EF4-FFF2-40B4-BE49-F238E27FC236}">
                <a16:creationId xmlns:a16="http://schemas.microsoft.com/office/drawing/2014/main" id="{53B5EBFF-6D1E-2604-2F25-4431BEBD35D2}"/>
              </a:ext>
            </a:extLst>
          </p:cNvPr>
          <p:cNvPicPr preferRelativeResize="0">
            <a:picLocks noGrp="1"/>
          </p:cNvPicPr>
          <p:nvPr>
            <p:ph type="pic" idx="13"/>
          </p:nvPr>
        </p:nvPicPr>
        <p:blipFill rotWithShape="1">
          <a:blip r:embed="rId3">
            <a:alphaModFix/>
          </a:blip>
          <a:srcRect t="2841" b="2841"/>
          <a:stretch/>
        </p:blipFill>
        <p:spPr>
          <a:xfrm>
            <a:off x="152400" y="217488"/>
            <a:ext cx="5160963" cy="3211512"/>
          </a:xfrm>
          <a:prstGeom prst="rect">
            <a:avLst/>
          </a:prstGeom>
          <a:noFill/>
          <a:ln>
            <a:noFill/>
          </a:ln>
        </p:spPr>
      </p:pic>
      <p:pic>
        <p:nvPicPr>
          <p:cNvPr id="7" name="Google Shape;438;gc053c24eae_0_142">
            <a:extLst>
              <a:ext uri="{FF2B5EF4-FFF2-40B4-BE49-F238E27FC236}">
                <a16:creationId xmlns:a16="http://schemas.microsoft.com/office/drawing/2014/main" id="{173AD2A0-D31C-863E-695F-D16EA71A9459}"/>
              </a:ext>
            </a:extLst>
          </p:cNvPr>
          <p:cNvPicPr preferRelativeResize="0">
            <a:picLocks noGrp="1"/>
          </p:cNvPicPr>
          <p:nvPr>
            <p:ph type="pic" idx="14"/>
          </p:nvPr>
        </p:nvPicPr>
        <p:blipFill rotWithShape="1">
          <a:blip r:embed="rId4">
            <a:alphaModFix/>
          </a:blip>
          <a:srcRect t="1954" b="1954"/>
          <a:stretch/>
        </p:blipFill>
        <p:spPr>
          <a:xfrm>
            <a:off x="152400" y="3429000"/>
            <a:ext cx="5160963" cy="3292475"/>
          </a:xfrm>
          <a:prstGeom prst="rect">
            <a:avLst/>
          </a:prstGeom>
          <a:noFill/>
          <a:ln>
            <a:noFill/>
          </a:ln>
        </p:spPr>
      </p:pic>
    </p:spTree>
    <p:extLst>
      <p:ext uri="{BB962C8B-B14F-4D97-AF65-F5344CB8AC3E}">
        <p14:creationId xmlns:p14="http://schemas.microsoft.com/office/powerpoint/2010/main" val="122837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39FE3D-EBF0-075B-8E96-55FD7FEC89F0}"/>
              </a:ext>
            </a:extLst>
          </p:cNvPr>
          <p:cNvSpPr>
            <a:spLocks noGrp="1"/>
          </p:cNvSpPr>
          <p:nvPr>
            <p:ph idx="16"/>
          </p:nvPr>
        </p:nvSpPr>
        <p:spPr/>
        <p:txBody>
          <a:bodyPr>
            <a:normAutofit fontScale="92500" lnSpcReduction="10000"/>
          </a:bodyPr>
          <a:lstStyle/>
          <a:p>
            <a:pPr marL="457200" lvl="0" indent="-393700" algn="l" rtl="0">
              <a:lnSpc>
                <a:spcPct val="115000"/>
              </a:lnSpc>
              <a:spcBef>
                <a:spcPts val="1200"/>
              </a:spcBef>
              <a:spcAft>
                <a:spcPts val="0"/>
              </a:spcAft>
              <a:buSzPts val="2600"/>
              <a:buChar char="●"/>
            </a:pPr>
            <a:r>
              <a:rPr lang="en-US" sz="3200" dirty="0">
                <a:latin typeface="+mn-lt"/>
              </a:rPr>
              <a:t>Tachinid parasitic flies resemble houseflies, but with very stout bristles.</a:t>
            </a:r>
            <a:br>
              <a:rPr lang="en-US" sz="3200" dirty="0">
                <a:latin typeface="+mn-lt"/>
              </a:rPr>
            </a:br>
            <a:endParaRPr lang="en-US" sz="3200" dirty="0">
              <a:latin typeface="+mn-lt"/>
            </a:endParaRPr>
          </a:p>
          <a:p>
            <a:pPr marL="457200" lvl="0" indent="-393700" algn="l" rtl="0">
              <a:lnSpc>
                <a:spcPct val="115000"/>
              </a:lnSpc>
              <a:spcBef>
                <a:spcPts val="0"/>
              </a:spcBef>
              <a:spcAft>
                <a:spcPts val="0"/>
              </a:spcAft>
              <a:buClr>
                <a:srgbClr val="666666"/>
              </a:buClr>
              <a:buSzPts val="2600"/>
              <a:buFont typeface="Calibri"/>
              <a:buChar char="●"/>
            </a:pPr>
            <a:r>
              <a:rPr lang="en-US" sz="3200" dirty="0">
                <a:latin typeface="+mn-lt"/>
              </a:rPr>
              <a:t>Larvae feed on immature beetles, caterpillars, moths, sawflies, earwigs, grasshoppers, or true bugs. </a:t>
            </a:r>
          </a:p>
          <a:p>
            <a:endParaRPr lang="en-US" dirty="0"/>
          </a:p>
        </p:txBody>
      </p:sp>
      <p:sp>
        <p:nvSpPr>
          <p:cNvPr id="5" name="Title 4">
            <a:extLst>
              <a:ext uri="{FF2B5EF4-FFF2-40B4-BE49-F238E27FC236}">
                <a16:creationId xmlns:a16="http://schemas.microsoft.com/office/drawing/2014/main" id="{8D81B56E-ED98-20EB-AB47-5BEB4B0FDEE0}"/>
              </a:ext>
            </a:extLst>
          </p:cNvPr>
          <p:cNvSpPr>
            <a:spLocks noGrp="1"/>
          </p:cNvSpPr>
          <p:nvPr>
            <p:ph type="title"/>
          </p:nvPr>
        </p:nvSpPr>
        <p:spPr/>
        <p:txBody>
          <a:bodyPr/>
          <a:lstStyle/>
          <a:p>
            <a:pPr algn="ctr"/>
            <a:r>
              <a:rPr lang="en-US" sz="4400" b="1" dirty="0">
                <a:solidFill>
                  <a:srgbClr val="666666"/>
                </a:solidFill>
                <a:latin typeface="+mn-lt"/>
                <a:ea typeface="Helvetica Neue"/>
                <a:cs typeface="Helvetica Neue"/>
                <a:sym typeface="Helvetica Neue"/>
              </a:rPr>
              <a:t>Tachinid Flies</a:t>
            </a:r>
            <a:endParaRPr lang="en-US" sz="4400" dirty="0">
              <a:latin typeface="+mn-lt"/>
            </a:endParaRPr>
          </a:p>
        </p:txBody>
      </p:sp>
      <p:pic>
        <p:nvPicPr>
          <p:cNvPr id="6" name="Google Shape;447;gc115f91b7a_0_0">
            <a:extLst>
              <a:ext uri="{FF2B5EF4-FFF2-40B4-BE49-F238E27FC236}">
                <a16:creationId xmlns:a16="http://schemas.microsoft.com/office/drawing/2014/main" id="{F86367B9-5F20-2DFB-FFD7-D4A6E83DB1A9}"/>
              </a:ext>
            </a:extLst>
          </p:cNvPr>
          <p:cNvPicPr preferRelativeResize="0">
            <a:picLocks noGrp="1"/>
          </p:cNvPicPr>
          <p:nvPr>
            <p:ph type="pic" idx="13"/>
          </p:nvPr>
        </p:nvPicPr>
        <p:blipFill rotWithShape="1">
          <a:blip r:embed="rId3">
            <a:alphaModFix/>
          </a:blip>
          <a:srcRect t="2982" b="2982"/>
          <a:stretch/>
        </p:blipFill>
        <p:spPr>
          <a:xfrm>
            <a:off x="152400" y="217488"/>
            <a:ext cx="5160963" cy="3211512"/>
          </a:xfrm>
          <a:prstGeom prst="rect">
            <a:avLst/>
          </a:prstGeom>
          <a:noFill/>
          <a:ln>
            <a:noFill/>
          </a:ln>
        </p:spPr>
      </p:pic>
      <p:pic>
        <p:nvPicPr>
          <p:cNvPr id="7" name="Google Shape;448;gc115f91b7a_0_0">
            <a:extLst>
              <a:ext uri="{FF2B5EF4-FFF2-40B4-BE49-F238E27FC236}">
                <a16:creationId xmlns:a16="http://schemas.microsoft.com/office/drawing/2014/main" id="{1BDCA46F-1BA0-813D-835A-8B8149B9ADC5}"/>
              </a:ext>
            </a:extLst>
          </p:cNvPr>
          <p:cNvPicPr preferRelativeResize="0">
            <a:picLocks noGrp="1"/>
          </p:cNvPicPr>
          <p:nvPr>
            <p:ph type="pic" idx="14"/>
          </p:nvPr>
        </p:nvPicPr>
        <p:blipFill rotWithShape="1">
          <a:blip r:embed="rId4">
            <a:alphaModFix/>
          </a:blip>
          <a:srcRect t="1796" b="1796"/>
          <a:stretch/>
        </p:blipFill>
        <p:spPr>
          <a:xfrm>
            <a:off x="152400" y="3429000"/>
            <a:ext cx="5160963" cy="3292475"/>
          </a:xfrm>
          <a:prstGeom prst="rect">
            <a:avLst/>
          </a:prstGeom>
          <a:noFill/>
          <a:ln>
            <a:noFill/>
          </a:ln>
        </p:spPr>
      </p:pic>
      <p:pic>
        <p:nvPicPr>
          <p:cNvPr id="8" name="Google Shape;449;gc115f91b7a_0_0" descr="A close up of a flower&#10;&#10;Description automatically generated">
            <a:extLst>
              <a:ext uri="{FF2B5EF4-FFF2-40B4-BE49-F238E27FC236}">
                <a16:creationId xmlns:a16="http://schemas.microsoft.com/office/drawing/2014/main" id="{CDB724C8-9E43-BB1D-58CE-32CE411BA10A}"/>
              </a:ext>
            </a:extLst>
          </p:cNvPr>
          <p:cNvPicPr preferRelativeResize="0"/>
          <p:nvPr/>
        </p:nvPicPr>
        <p:blipFill rotWithShape="1">
          <a:blip r:embed="rId5">
            <a:alphaModFix/>
          </a:blip>
          <a:srcRect l="25925" t="19900" r="-20819" b="-19900"/>
          <a:stretch/>
        </p:blipFill>
        <p:spPr>
          <a:xfrm>
            <a:off x="2718816" y="2571087"/>
            <a:ext cx="2776859" cy="2195985"/>
          </a:xfrm>
          <a:prstGeom prst="rect">
            <a:avLst/>
          </a:prstGeom>
          <a:noFill/>
          <a:ln>
            <a:noFill/>
          </a:ln>
        </p:spPr>
      </p:pic>
    </p:spTree>
    <p:extLst>
      <p:ext uri="{BB962C8B-B14F-4D97-AF65-F5344CB8AC3E}">
        <p14:creationId xmlns:p14="http://schemas.microsoft.com/office/powerpoint/2010/main" val="72365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563E1A-5031-345A-C20C-9F9042C92603}"/>
              </a:ext>
            </a:extLst>
          </p:cNvPr>
          <p:cNvSpPr>
            <a:spLocks noGrp="1"/>
          </p:cNvSpPr>
          <p:nvPr>
            <p:ph idx="15"/>
          </p:nvPr>
        </p:nvSpPr>
        <p:spPr>
          <a:xfrm>
            <a:off x="838200" y="1548384"/>
            <a:ext cx="5675811" cy="4628578"/>
          </a:xfrm>
        </p:spPr>
        <p:txBody>
          <a:bodyPr>
            <a:normAutofit/>
          </a:bodyPr>
          <a:lstStyle/>
          <a:p>
            <a:pPr marL="457200" lvl="0" indent="-431800" algn="l" rtl="0">
              <a:lnSpc>
                <a:spcPct val="115000"/>
              </a:lnSpc>
              <a:spcBef>
                <a:spcPts val="1200"/>
              </a:spcBef>
              <a:spcAft>
                <a:spcPts val="0"/>
              </a:spcAft>
              <a:buClr>
                <a:schemeClr val="dk2"/>
              </a:buClr>
              <a:buSzPts val="3200"/>
              <a:buChar char="•"/>
            </a:pPr>
            <a:r>
              <a:rPr lang="en-US" sz="3200" dirty="0">
                <a:solidFill>
                  <a:schemeClr val="dk2"/>
                </a:solidFill>
                <a:latin typeface="+mn-lt"/>
              </a:rPr>
              <a:t>Some vegetables require insects for pollination</a:t>
            </a:r>
            <a:br>
              <a:rPr lang="en-US" sz="3200" dirty="0">
                <a:solidFill>
                  <a:schemeClr val="dk2"/>
                </a:solidFill>
                <a:latin typeface="+mn-lt"/>
              </a:rPr>
            </a:br>
            <a:endParaRPr lang="en-US" sz="3200" dirty="0">
              <a:solidFill>
                <a:schemeClr val="dk2"/>
              </a:solidFill>
              <a:latin typeface="+mn-lt"/>
            </a:endParaRPr>
          </a:p>
          <a:p>
            <a:pPr marL="457200" lvl="0" indent="-393700" algn="l" rtl="0">
              <a:lnSpc>
                <a:spcPct val="115000"/>
              </a:lnSpc>
              <a:spcBef>
                <a:spcPts val="0"/>
              </a:spcBef>
              <a:spcAft>
                <a:spcPts val="0"/>
              </a:spcAft>
              <a:buClr>
                <a:schemeClr val="dk2"/>
              </a:buClr>
              <a:buSzPts val="2600"/>
              <a:buChar char="•"/>
            </a:pPr>
            <a:r>
              <a:rPr lang="en-US" sz="3200" dirty="0">
                <a:solidFill>
                  <a:schemeClr val="dk2"/>
                </a:solidFill>
                <a:latin typeface="+mn-lt"/>
              </a:rPr>
              <a:t>Improvement in crop quantity and quality</a:t>
            </a:r>
          </a:p>
          <a:p>
            <a:pPr marL="457200" lvl="0" indent="-228600" algn="l" rtl="0">
              <a:lnSpc>
                <a:spcPct val="115000"/>
              </a:lnSpc>
              <a:spcBef>
                <a:spcPts val="0"/>
              </a:spcBef>
              <a:spcAft>
                <a:spcPts val="0"/>
              </a:spcAft>
              <a:buClr>
                <a:schemeClr val="dk2"/>
              </a:buClr>
              <a:buSzPts val="1000"/>
              <a:buFont typeface="Arial"/>
              <a:buNone/>
            </a:pPr>
            <a:endParaRPr lang="en-US" sz="3200" dirty="0">
              <a:solidFill>
                <a:schemeClr val="dk2"/>
              </a:solidFill>
              <a:latin typeface="+mn-lt"/>
            </a:endParaRPr>
          </a:p>
          <a:p>
            <a:pPr marL="457200" lvl="0" indent="-393700" algn="l" rtl="0">
              <a:lnSpc>
                <a:spcPct val="115000"/>
              </a:lnSpc>
              <a:spcBef>
                <a:spcPts val="0"/>
              </a:spcBef>
              <a:spcAft>
                <a:spcPts val="0"/>
              </a:spcAft>
              <a:buClr>
                <a:schemeClr val="dk2"/>
              </a:buClr>
              <a:buSzPts val="2600"/>
              <a:buChar char="•"/>
            </a:pPr>
            <a:r>
              <a:rPr lang="en-US" sz="3200" dirty="0">
                <a:solidFill>
                  <a:schemeClr val="dk2"/>
                </a:solidFill>
                <a:latin typeface="+mn-lt"/>
              </a:rPr>
              <a:t>Adult of the beneficial often feeds on pollen and nectar</a:t>
            </a:r>
          </a:p>
          <a:p>
            <a:endParaRPr lang="en-US" dirty="0"/>
          </a:p>
        </p:txBody>
      </p:sp>
      <p:sp>
        <p:nvSpPr>
          <p:cNvPr id="5" name="Title 4">
            <a:extLst>
              <a:ext uri="{FF2B5EF4-FFF2-40B4-BE49-F238E27FC236}">
                <a16:creationId xmlns:a16="http://schemas.microsoft.com/office/drawing/2014/main" id="{965847AC-D33B-C8E4-AD30-B5CB4A1D6969}"/>
              </a:ext>
            </a:extLst>
          </p:cNvPr>
          <p:cNvSpPr>
            <a:spLocks noGrp="1"/>
          </p:cNvSpPr>
          <p:nvPr>
            <p:ph type="title"/>
          </p:nvPr>
        </p:nvSpPr>
        <p:spPr/>
        <p:txBody>
          <a:bodyPr/>
          <a:lstStyle/>
          <a:p>
            <a:pPr algn="ctr"/>
            <a:r>
              <a:rPr lang="en-US" sz="4400" dirty="0">
                <a:latin typeface="+mn-lt"/>
              </a:rPr>
              <a:t>Pollinators</a:t>
            </a:r>
          </a:p>
        </p:txBody>
      </p:sp>
      <p:pic>
        <p:nvPicPr>
          <p:cNvPr id="6" name="Google Shape;457;ge148c3c757_0_13">
            <a:extLst>
              <a:ext uri="{FF2B5EF4-FFF2-40B4-BE49-F238E27FC236}">
                <a16:creationId xmlns:a16="http://schemas.microsoft.com/office/drawing/2014/main" id="{B6839D71-04EA-4C5E-ED80-C149D55C9199}"/>
              </a:ext>
            </a:extLst>
          </p:cNvPr>
          <p:cNvPicPr preferRelativeResize="0">
            <a:picLocks noGrp="1"/>
          </p:cNvPicPr>
          <p:nvPr>
            <p:ph type="pic" idx="13"/>
          </p:nvPr>
        </p:nvPicPr>
        <p:blipFill rotWithShape="1">
          <a:blip r:embed="rId3">
            <a:alphaModFix/>
          </a:blip>
          <a:srcRect l="8602" r="8602"/>
          <a:stretch/>
        </p:blipFill>
        <p:spPr>
          <a:xfrm>
            <a:off x="6875463" y="130175"/>
            <a:ext cx="5186362" cy="3186049"/>
          </a:xfrm>
          <a:prstGeom prst="rect">
            <a:avLst/>
          </a:prstGeom>
          <a:noFill/>
          <a:ln>
            <a:noFill/>
          </a:ln>
        </p:spPr>
      </p:pic>
      <p:pic>
        <p:nvPicPr>
          <p:cNvPr id="10" name="Google Shape;458;ge148c3c757_0_13">
            <a:extLst>
              <a:ext uri="{FF2B5EF4-FFF2-40B4-BE49-F238E27FC236}">
                <a16:creationId xmlns:a16="http://schemas.microsoft.com/office/drawing/2014/main" id="{18882FAC-DB2F-6E95-D953-39FA136A7597}"/>
              </a:ext>
            </a:extLst>
          </p:cNvPr>
          <p:cNvPicPr preferRelativeResize="0">
            <a:picLocks noGrp="1"/>
          </p:cNvPicPr>
          <p:nvPr>
            <p:ph type="pic" idx="14"/>
          </p:nvPr>
        </p:nvPicPr>
        <p:blipFill rotWithShape="1">
          <a:blip r:embed="rId4">
            <a:alphaModFix/>
          </a:blip>
          <a:srcRect l="18710" t="9752" r="19606" b="8657"/>
          <a:stretch/>
        </p:blipFill>
        <p:spPr>
          <a:xfrm>
            <a:off x="7376160" y="3316224"/>
            <a:ext cx="4108704" cy="2860738"/>
          </a:xfrm>
          <a:prstGeom prst="rect">
            <a:avLst/>
          </a:prstGeom>
          <a:noFill/>
          <a:ln>
            <a:noFill/>
          </a:ln>
        </p:spPr>
      </p:pic>
    </p:spTree>
    <p:extLst>
      <p:ext uri="{BB962C8B-B14F-4D97-AF65-F5344CB8AC3E}">
        <p14:creationId xmlns:p14="http://schemas.microsoft.com/office/powerpoint/2010/main" val="30579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8718EF-6A04-1368-EBA2-0A5C279983AF}"/>
              </a:ext>
            </a:extLst>
          </p:cNvPr>
          <p:cNvSpPr>
            <a:spLocks noGrp="1"/>
          </p:cNvSpPr>
          <p:nvPr>
            <p:ph idx="15"/>
          </p:nvPr>
        </p:nvSpPr>
        <p:spPr>
          <a:xfrm>
            <a:off x="1018926" y="1614102"/>
            <a:ext cx="5675811" cy="4050796"/>
          </a:xfrm>
        </p:spPr>
        <p:txBody>
          <a:bodyPr>
            <a:normAutofit lnSpcReduction="10000"/>
          </a:bodyPr>
          <a:lstStyle/>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You may find early signs of butterflies in your garden</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Swallowtail caterpillars may feed on plants such as parsley</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One life stage of a beneficial insect may present as a pest</a:t>
            </a:r>
          </a:p>
          <a:p>
            <a:endParaRPr lang="en-US" dirty="0"/>
          </a:p>
        </p:txBody>
      </p:sp>
      <p:sp>
        <p:nvSpPr>
          <p:cNvPr id="5" name="Title 4">
            <a:extLst>
              <a:ext uri="{FF2B5EF4-FFF2-40B4-BE49-F238E27FC236}">
                <a16:creationId xmlns:a16="http://schemas.microsoft.com/office/drawing/2014/main" id="{839EBF04-0B6C-812C-A3A6-7672EE13092B}"/>
              </a:ext>
            </a:extLst>
          </p:cNvPr>
          <p:cNvSpPr>
            <a:spLocks noGrp="1"/>
          </p:cNvSpPr>
          <p:nvPr>
            <p:ph type="title"/>
          </p:nvPr>
        </p:nvSpPr>
        <p:spPr>
          <a:xfrm>
            <a:off x="932253" y="554421"/>
            <a:ext cx="5675811" cy="933065"/>
          </a:xfrm>
        </p:spPr>
        <p:txBody>
          <a:bodyPr/>
          <a:lstStyle/>
          <a:p>
            <a:r>
              <a:rPr lang="en-US" dirty="0"/>
              <a:t>	</a:t>
            </a:r>
            <a:r>
              <a:rPr lang="en-US" sz="4400" dirty="0">
                <a:latin typeface="+mn-lt"/>
              </a:rPr>
              <a:t>Pollinators</a:t>
            </a:r>
          </a:p>
        </p:txBody>
      </p:sp>
      <p:pic>
        <p:nvPicPr>
          <p:cNvPr id="6" name="Google Shape;468;ge148c3c757_0_22" descr="A close up of a green field&#10;&#10;Description automatically generated">
            <a:extLst>
              <a:ext uri="{FF2B5EF4-FFF2-40B4-BE49-F238E27FC236}">
                <a16:creationId xmlns:a16="http://schemas.microsoft.com/office/drawing/2014/main" id="{00432C35-C2E1-0C6B-9381-099E99D83224}"/>
              </a:ext>
            </a:extLst>
          </p:cNvPr>
          <p:cNvPicPr preferRelativeResize="0">
            <a:picLocks noGrp="1"/>
          </p:cNvPicPr>
          <p:nvPr>
            <p:ph type="pic" idx="13"/>
          </p:nvPr>
        </p:nvPicPr>
        <p:blipFill rotWithShape="1">
          <a:blip r:embed="rId3">
            <a:alphaModFix/>
          </a:blip>
          <a:srcRect t="7861" b="7861"/>
          <a:stretch/>
        </p:blipFill>
        <p:spPr>
          <a:xfrm flipH="1">
            <a:off x="6875463" y="130175"/>
            <a:ext cx="5186362" cy="3278188"/>
          </a:xfrm>
          <a:prstGeom prst="rect">
            <a:avLst/>
          </a:prstGeom>
          <a:noFill/>
          <a:ln>
            <a:noFill/>
          </a:ln>
        </p:spPr>
      </p:pic>
      <p:pic>
        <p:nvPicPr>
          <p:cNvPr id="7" name="Google Shape;469;ge148c3c757_0_22" descr="A picture containing tree, outdoor, animal, grass&#10;&#10;Description automatically generated">
            <a:extLst>
              <a:ext uri="{FF2B5EF4-FFF2-40B4-BE49-F238E27FC236}">
                <a16:creationId xmlns:a16="http://schemas.microsoft.com/office/drawing/2014/main" id="{E1CB2384-D656-7EF3-8D9E-1F652F37248D}"/>
              </a:ext>
            </a:extLst>
          </p:cNvPr>
          <p:cNvPicPr preferRelativeResize="0">
            <a:picLocks noGrp="1"/>
          </p:cNvPicPr>
          <p:nvPr>
            <p:ph type="pic" idx="14"/>
          </p:nvPr>
        </p:nvPicPr>
        <p:blipFill rotWithShape="1">
          <a:blip r:embed="rId4">
            <a:alphaModFix/>
          </a:blip>
          <a:srcRect t="2845" b="2845"/>
          <a:stretch/>
        </p:blipFill>
        <p:spPr>
          <a:xfrm>
            <a:off x="6875463" y="3291840"/>
            <a:ext cx="5186362" cy="2810955"/>
          </a:xfrm>
          <a:prstGeom prst="rect">
            <a:avLst/>
          </a:prstGeom>
          <a:noFill/>
          <a:ln>
            <a:noFill/>
          </a:ln>
        </p:spPr>
      </p:pic>
      <p:sp>
        <p:nvSpPr>
          <p:cNvPr id="9" name="TextBox 8">
            <a:extLst>
              <a:ext uri="{FF2B5EF4-FFF2-40B4-BE49-F238E27FC236}">
                <a16:creationId xmlns:a16="http://schemas.microsoft.com/office/drawing/2014/main" id="{71B6F0C9-4CB0-6831-3DCA-93D918C55D2A}"/>
              </a:ext>
            </a:extLst>
          </p:cNvPr>
          <p:cNvSpPr txBox="1"/>
          <p:nvPr/>
        </p:nvSpPr>
        <p:spPr>
          <a:xfrm>
            <a:off x="512064" y="5918129"/>
            <a:ext cx="6096000" cy="369332"/>
          </a:xfrm>
          <a:prstGeom prst="rect">
            <a:avLst/>
          </a:prstGeom>
          <a:noFill/>
        </p:spPr>
        <p:txBody>
          <a:bodyPr wrap="square">
            <a:spAutoFit/>
          </a:bodyPr>
          <a:lstStyle/>
          <a:p>
            <a:pPr marL="457200" marR="0" lvl="0" indent="-228600" algn="l" rtl="0">
              <a:lnSpc>
                <a:spcPct val="100000"/>
              </a:lnSpc>
              <a:spcBef>
                <a:spcPts val="200"/>
              </a:spcBef>
              <a:spcAft>
                <a:spcPts val="0"/>
              </a:spcAft>
              <a:buClr>
                <a:srgbClr val="666666"/>
              </a:buClr>
              <a:buSzPts val="3200"/>
              <a:buFont typeface="Calibri"/>
              <a:buNone/>
            </a:pPr>
            <a:r>
              <a:rPr lang="en-US" dirty="0"/>
              <a:t>Photo credit: Eliana Bushwalter and Donna </a:t>
            </a:r>
            <a:r>
              <a:rPr lang="en-US" dirty="0" err="1"/>
              <a:t>Pommeroy</a:t>
            </a:r>
            <a:endParaRPr lang="en-US" dirty="0"/>
          </a:p>
        </p:txBody>
      </p:sp>
    </p:spTree>
    <p:extLst>
      <p:ext uri="{BB962C8B-B14F-4D97-AF65-F5344CB8AC3E}">
        <p14:creationId xmlns:p14="http://schemas.microsoft.com/office/powerpoint/2010/main" val="58695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58339-AB8E-9F01-406A-2269F14CAB28}"/>
              </a:ext>
            </a:extLst>
          </p:cNvPr>
          <p:cNvSpPr>
            <a:spLocks noGrp="1"/>
          </p:cNvSpPr>
          <p:nvPr>
            <p:ph type="title"/>
          </p:nvPr>
        </p:nvSpPr>
        <p:spPr>
          <a:xfrm>
            <a:off x="839788" y="457200"/>
            <a:ext cx="3932237" cy="871728"/>
          </a:xfrm>
        </p:spPr>
        <p:txBody>
          <a:bodyPr anchor="b">
            <a:normAutofit/>
          </a:bodyPr>
          <a:lstStyle/>
          <a:p>
            <a:pPr algn="ctr"/>
            <a:r>
              <a:rPr lang="en-US" sz="4400" dirty="0">
                <a:latin typeface="+mn-lt"/>
              </a:rPr>
              <a:t>Pollinators</a:t>
            </a:r>
          </a:p>
        </p:txBody>
      </p:sp>
      <p:pic>
        <p:nvPicPr>
          <p:cNvPr id="6" name="Google Shape;478;ge148c3c757_0_50" descr="A close up of a flower&#10;&#10;Description automatically generated">
            <a:extLst>
              <a:ext uri="{FF2B5EF4-FFF2-40B4-BE49-F238E27FC236}">
                <a16:creationId xmlns:a16="http://schemas.microsoft.com/office/drawing/2014/main" id="{ED61A787-CFA4-B6CC-CE84-2DF693C9AED3}"/>
              </a:ext>
            </a:extLst>
          </p:cNvPr>
          <p:cNvPicPr preferRelativeResize="0">
            <a:picLocks noGrp="1"/>
          </p:cNvPicPr>
          <p:nvPr>
            <p:ph idx="1"/>
          </p:nvPr>
        </p:nvPicPr>
        <p:blipFill rotWithShape="1">
          <a:blip r:embed="rId3"/>
          <a:srcRect r="40779"/>
          <a:stretch/>
        </p:blipFill>
        <p:spPr>
          <a:xfrm rot="5400000">
            <a:off x="5832475" y="338137"/>
            <a:ext cx="4873625" cy="6172200"/>
          </a:xfrm>
          <a:prstGeom prst="rect">
            <a:avLst/>
          </a:prstGeom>
          <a:noFill/>
          <a:ln>
            <a:noFill/>
          </a:ln>
        </p:spPr>
      </p:pic>
      <p:sp>
        <p:nvSpPr>
          <p:cNvPr id="3" name="Content Placeholder 2">
            <a:extLst>
              <a:ext uri="{FF2B5EF4-FFF2-40B4-BE49-F238E27FC236}">
                <a16:creationId xmlns:a16="http://schemas.microsoft.com/office/drawing/2014/main" id="{ECA5944C-4A2D-81AD-0EA9-EE7597148F88}"/>
              </a:ext>
            </a:extLst>
          </p:cNvPr>
          <p:cNvSpPr>
            <a:spLocks noGrp="1"/>
          </p:cNvSpPr>
          <p:nvPr>
            <p:ph type="body" sz="half" idx="2"/>
          </p:nvPr>
        </p:nvSpPr>
        <p:spPr>
          <a:xfrm>
            <a:off x="402336" y="1463040"/>
            <a:ext cx="4369689" cy="4405948"/>
          </a:xfrm>
        </p:spPr>
        <p:txBody>
          <a:bodyPr>
            <a:normAutofit lnSpcReduction="10000"/>
          </a:bodyPr>
          <a:lstStyle/>
          <a:p>
            <a:pPr marL="685800" lvl="0" indent="-457200" rtl="0">
              <a:spcBef>
                <a:spcPts val="0"/>
              </a:spcBef>
              <a:spcAft>
                <a:spcPts val="0"/>
              </a:spcAft>
              <a:buClr>
                <a:schemeClr val="dk2"/>
              </a:buClr>
              <a:buSzPts val="3200"/>
              <a:buFont typeface="Arial"/>
              <a:buChar char="•"/>
            </a:pPr>
            <a:r>
              <a:rPr lang="en-US" sz="3200" dirty="0">
                <a:latin typeface="+mn-lt"/>
              </a:rPr>
              <a:t>Many different species of native bees can inhabit the garden</a:t>
            </a:r>
          </a:p>
          <a:p>
            <a:pPr marL="685800" lvl="0" indent="-457200" rtl="0">
              <a:spcBef>
                <a:spcPts val="0"/>
              </a:spcBef>
              <a:spcAft>
                <a:spcPts val="0"/>
              </a:spcAft>
              <a:buClr>
                <a:schemeClr val="dk2"/>
              </a:buClr>
              <a:buSzPts val="3200"/>
              <a:buFont typeface="Arial"/>
              <a:buChar char="•"/>
            </a:pPr>
            <a:endParaRPr lang="en-US" sz="3200" dirty="0">
              <a:latin typeface="+mn-lt"/>
            </a:endParaRPr>
          </a:p>
          <a:p>
            <a:pPr marL="685800" lvl="0" indent="-457200" rtl="0">
              <a:spcBef>
                <a:spcPts val="0"/>
              </a:spcBef>
              <a:spcAft>
                <a:spcPts val="0"/>
              </a:spcAft>
              <a:buClr>
                <a:schemeClr val="dk2"/>
              </a:buClr>
              <a:buSzPts val="3200"/>
              <a:buFont typeface="Arial"/>
              <a:buChar char="•"/>
            </a:pPr>
            <a:r>
              <a:rPr lang="en-US" sz="3200" dirty="0">
                <a:latin typeface="+mn-lt"/>
              </a:rPr>
              <a:t>Most are solitary</a:t>
            </a:r>
          </a:p>
          <a:p>
            <a:pPr marL="685800" lvl="0" indent="-457200" rtl="0">
              <a:spcBef>
                <a:spcPts val="0"/>
              </a:spcBef>
              <a:spcAft>
                <a:spcPts val="0"/>
              </a:spcAft>
              <a:buClr>
                <a:schemeClr val="dk2"/>
              </a:buClr>
              <a:buSzPts val="3200"/>
              <a:buFont typeface="Arial"/>
              <a:buChar char="•"/>
            </a:pPr>
            <a:endParaRPr lang="en-US" sz="3200" dirty="0">
              <a:latin typeface="+mn-lt"/>
            </a:endParaRPr>
          </a:p>
          <a:p>
            <a:pPr marL="685800" lvl="0" indent="-457200" rtl="0">
              <a:spcBef>
                <a:spcPts val="0"/>
              </a:spcBef>
              <a:spcAft>
                <a:spcPts val="0"/>
              </a:spcAft>
              <a:buClr>
                <a:schemeClr val="dk2"/>
              </a:buClr>
              <a:buSzPts val="3200"/>
              <a:buFont typeface="Arial"/>
              <a:buChar char="•"/>
            </a:pPr>
            <a:r>
              <a:rPr lang="en-US" sz="3200" dirty="0">
                <a:latin typeface="+mn-lt"/>
              </a:rPr>
              <a:t>Only honeybees and bumblebees in North America build hives/live in colonies</a:t>
            </a:r>
          </a:p>
          <a:p>
            <a:endParaRPr lang="en-US" dirty="0"/>
          </a:p>
        </p:txBody>
      </p:sp>
      <p:sp>
        <p:nvSpPr>
          <p:cNvPr id="8" name="TextBox 7">
            <a:extLst>
              <a:ext uri="{FF2B5EF4-FFF2-40B4-BE49-F238E27FC236}">
                <a16:creationId xmlns:a16="http://schemas.microsoft.com/office/drawing/2014/main" id="{344DCFC0-33C6-1A5B-0708-D76F208E6E0B}"/>
              </a:ext>
            </a:extLst>
          </p:cNvPr>
          <p:cNvSpPr txBox="1"/>
          <p:nvPr/>
        </p:nvSpPr>
        <p:spPr>
          <a:xfrm>
            <a:off x="4888992" y="5868988"/>
            <a:ext cx="6096000" cy="369332"/>
          </a:xfrm>
          <a:prstGeom prst="rect">
            <a:avLst/>
          </a:prstGeom>
          <a:noFill/>
        </p:spPr>
        <p:txBody>
          <a:bodyPr wrap="square">
            <a:spAutoFit/>
          </a:bodyPr>
          <a:lstStyle/>
          <a:p>
            <a:pPr marL="457200" lvl="0" indent="-228600" algn="l" rtl="0">
              <a:spcBef>
                <a:spcPts val="200"/>
              </a:spcBef>
              <a:spcAft>
                <a:spcPts val="0"/>
              </a:spcAft>
              <a:buClr>
                <a:schemeClr val="dk2"/>
              </a:buClr>
              <a:buSzPts val="3200"/>
              <a:buFont typeface="Calibri"/>
              <a:buNone/>
            </a:pPr>
            <a:r>
              <a:rPr lang="en-US" sz="1800" dirty="0">
                <a:solidFill>
                  <a:schemeClr val="dk2"/>
                </a:solidFill>
                <a:latin typeface="Calibri"/>
                <a:ea typeface="Calibri"/>
                <a:cs typeface="Calibri"/>
                <a:sym typeface="Calibri"/>
              </a:rPr>
              <a:t>Photo credit Eliana Bushwalter</a:t>
            </a:r>
          </a:p>
        </p:txBody>
      </p:sp>
    </p:spTree>
    <p:extLst>
      <p:ext uri="{BB962C8B-B14F-4D97-AF65-F5344CB8AC3E}">
        <p14:creationId xmlns:p14="http://schemas.microsoft.com/office/powerpoint/2010/main" val="5978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bee on a yellow flower&#10;&#10;AI-generated content may be incorrect.">
            <a:extLst>
              <a:ext uri="{FF2B5EF4-FFF2-40B4-BE49-F238E27FC236}">
                <a16:creationId xmlns:a16="http://schemas.microsoft.com/office/drawing/2014/main" id="{FA811FBB-D84B-3512-5046-41886EBE8F6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4900" r="4900"/>
          <a:stretch>
            <a:fillRect/>
          </a:stretch>
        </p:blipFill>
        <p:spPr/>
      </p:pic>
      <p:pic>
        <p:nvPicPr>
          <p:cNvPr id="12" name="Picture Placeholder 11" descr="A close up of a bee&#10;&#10;AI-generated content may be incorrect.">
            <a:extLst>
              <a:ext uri="{FF2B5EF4-FFF2-40B4-BE49-F238E27FC236}">
                <a16:creationId xmlns:a16="http://schemas.microsoft.com/office/drawing/2014/main" id="{44285C49-B3EF-294E-9DC7-75C5EB84390A}"/>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25475" r="25475"/>
          <a:stretch>
            <a:fillRect/>
          </a:stretch>
        </p:blipFill>
        <p:spPr/>
      </p:pic>
      <p:pic>
        <p:nvPicPr>
          <p:cNvPr id="8" name="Picture Placeholder 7">
            <a:extLst>
              <a:ext uri="{FF2B5EF4-FFF2-40B4-BE49-F238E27FC236}">
                <a16:creationId xmlns:a16="http://schemas.microsoft.com/office/drawing/2014/main" id="{832B1625-1EFD-C1C6-D939-54B2DCAC37F6}"/>
              </a:ext>
            </a:extLst>
          </p:cNvPr>
          <p:cNvPicPr>
            <a:picLocks noGrp="1" noChangeAspect="1"/>
          </p:cNvPicPr>
          <p:nvPr>
            <p:ph type="pic" idx="14"/>
          </p:nvPr>
        </p:nvPicPr>
        <p:blipFill>
          <a:blip r:embed="rId5"/>
          <a:srcRect t="7521" b="7521"/>
          <a:stretch/>
        </p:blipFill>
        <p:spPr/>
      </p:pic>
      <p:sp>
        <p:nvSpPr>
          <p:cNvPr id="5" name="Content Placeholder 4">
            <a:extLst>
              <a:ext uri="{FF2B5EF4-FFF2-40B4-BE49-F238E27FC236}">
                <a16:creationId xmlns:a16="http://schemas.microsoft.com/office/drawing/2014/main" id="{7C31F10F-A6E0-D8C6-2E55-06F864AA9885}"/>
              </a:ext>
            </a:extLst>
          </p:cNvPr>
          <p:cNvSpPr>
            <a:spLocks noGrp="1"/>
          </p:cNvSpPr>
          <p:nvPr>
            <p:ph idx="15"/>
          </p:nvPr>
        </p:nvSpPr>
        <p:spPr/>
        <p:txBody>
          <a:bodyPr>
            <a:normAutofit/>
          </a:bodyPr>
          <a:lstStyle/>
          <a:p>
            <a:r>
              <a:rPr lang="en-US" dirty="0"/>
              <a:t>Carpenter bees</a:t>
            </a:r>
          </a:p>
          <a:p>
            <a:r>
              <a:rPr lang="en-US" dirty="0"/>
              <a:t>Mason bees</a:t>
            </a:r>
          </a:p>
          <a:p>
            <a:r>
              <a:rPr lang="en-US" dirty="0"/>
              <a:t>Squash bees</a:t>
            </a:r>
          </a:p>
          <a:p>
            <a:r>
              <a:rPr lang="en-US" dirty="0"/>
              <a:t>Digger bees</a:t>
            </a:r>
          </a:p>
          <a:p>
            <a:endParaRPr lang="en-US" dirty="0"/>
          </a:p>
          <a:p>
            <a:pPr marL="0" indent="0">
              <a:buNone/>
            </a:pPr>
            <a:endParaRPr lang="en-US" dirty="0"/>
          </a:p>
          <a:p>
            <a:endParaRPr lang="en-US" dirty="0"/>
          </a:p>
          <a:p>
            <a:pPr marL="0" indent="0">
              <a:buNone/>
            </a:pPr>
            <a:r>
              <a:rPr lang="en-US" sz="1600" dirty="0">
                <a:latin typeface="+mn-lt"/>
              </a:rPr>
              <a:t>Photo credits </a:t>
            </a:r>
            <a:r>
              <a:rPr lang="en-US" sz="1600" dirty="0">
                <a:latin typeface="+mn-lt"/>
                <a:hlinkClick r:id="rId6"/>
              </a:rPr>
              <a:t>https://bugguide.net</a:t>
            </a:r>
            <a:endParaRPr lang="en-US" sz="1600" dirty="0">
              <a:latin typeface="+mn-lt"/>
            </a:endParaRPr>
          </a:p>
          <a:p>
            <a:pPr marL="0" indent="0">
              <a:buNone/>
            </a:pPr>
            <a:endParaRPr lang="en-US" sz="1600" dirty="0">
              <a:latin typeface="+mn-lt"/>
            </a:endParaRPr>
          </a:p>
        </p:txBody>
      </p:sp>
      <p:sp>
        <p:nvSpPr>
          <p:cNvPr id="6" name="Title 5">
            <a:extLst>
              <a:ext uri="{FF2B5EF4-FFF2-40B4-BE49-F238E27FC236}">
                <a16:creationId xmlns:a16="http://schemas.microsoft.com/office/drawing/2014/main" id="{67486DCE-47EA-A3E0-94DD-A0BB9FEA95C3}"/>
              </a:ext>
            </a:extLst>
          </p:cNvPr>
          <p:cNvSpPr>
            <a:spLocks noGrp="1"/>
          </p:cNvSpPr>
          <p:nvPr>
            <p:ph type="title"/>
          </p:nvPr>
        </p:nvSpPr>
        <p:spPr/>
        <p:txBody>
          <a:bodyPr/>
          <a:lstStyle/>
          <a:p>
            <a:pPr algn="ctr"/>
            <a:r>
              <a:rPr lang="en-US" dirty="0"/>
              <a:t>Pollinators – Native Bees</a:t>
            </a:r>
          </a:p>
        </p:txBody>
      </p:sp>
    </p:spTree>
    <p:extLst>
      <p:ext uri="{BB962C8B-B14F-4D97-AF65-F5344CB8AC3E}">
        <p14:creationId xmlns:p14="http://schemas.microsoft.com/office/powerpoint/2010/main" val="60044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DE60-56CA-A795-028C-27E311B06D2E}"/>
              </a:ext>
            </a:extLst>
          </p:cNvPr>
          <p:cNvSpPr>
            <a:spLocks noGrp="1"/>
          </p:cNvSpPr>
          <p:nvPr>
            <p:ph type="title"/>
          </p:nvPr>
        </p:nvSpPr>
        <p:spPr/>
        <p:txBody>
          <a:bodyPr/>
          <a:lstStyle/>
          <a:p>
            <a:r>
              <a:rPr lang="en-US" dirty="0">
                <a:latin typeface="+mn-lt"/>
              </a:rPr>
              <a:t>During this presentation we will:</a:t>
            </a:r>
          </a:p>
        </p:txBody>
      </p:sp>
      <p:sp>
        <p:nvSpPr>
          <p:cNvPr id="3" name="Content Placeholder 2">
            <a:extLst>
              <a:ext uri="{FF2B5EF4-FFF2-40B4-BE49-F238E27FC236}">
                <a16:creationId xmlns:a16="http://schemas.microsoft.com/office/drawing/2014/main" id="{9C7D3F8E-A855-6280-CCDC-477AB3DF8228}"/>
              </a:ext>
            </a:extLst>
          </p:cNvPr>
          <p:cNvSpPr>
            <a:spLocks noGrp="1"/>
          </p:cNvSpPr>
          <p:nvPr>
            <p:ph idx="1"/>
          </p:nvPr>
        </p:nvSpPr>
        <p:spPr/>
        <p:txBody>
          <a:bodyPr/>
          <a:lstStyle/>
          <a:p>
            <a:r>
              <a:rPr lang="en-US" sz="4000" dirty="0">
                <a:latin typeface="+mn-lt"/>
              </a:rPr>
              <a:t>Identify insects and bugs that are beneficial protectors of your garden</a:t>
            </a:r>
          </a:p>
          <a:p>
            <a:r>
              <a:rPr lang="en-US" sz="4000" dirty="0">
                <a:latin typeface="+mn-lt"/>
              </a:rPr>
              <a:t>Discuss pollinator garden planting strategies</a:t>
            </a:r>
          </a:p>
          <a:p>
            <a:r>
              <a:rPr lang="en-US" sz="4000" dirty="0">
                <a:latin typeface="+mn-lt"/>
              </a:rPr>
              <a:t>Identify some native plants to enhance your garden</a:t>
            </a:r>
          </a:p>
          <a:p>
            <a:r>
              <a:rPr lang="en-US" sz="4000" dirty="0">
                <a:latin typeface="+mn-lt"/>
              </a:rPr>
              <a:t> Provide a list of reference materials </a:t>
            </a:r>
          </a:p>
          <a:p>
            <a:endParaRPr lang="en-US" dirty="0"/>
          </a:p>
          <a:p>
            <a:endParaRPr lang="en-US" dirty="0"/>
          </a:p>
        </p:txBody>
      </p:sp>
    </p:spTree>
    <p:extLst>
      <p:ext uri="{BB962C8B-B14F-4D97-AF65-F5344CB8AC3E}">
        <p14:creationId xmlns:p14="http://schemas.microsoft.com/office/powerpoint/2010/main" val="109888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490;ge148c3c757_0_91" descr="A close up of a flower&#10;&#10;Description automatically generated">
            <a:extLst>
              <a:ext uri="{FF2B5EF4-FFF2-40B4-BE49-F238E27FC236}">
                <a16:creationId xmlns:a16="http://schemas.microsoft.com/office/drawing/2014/main" id="{54BF2C9A-6483-DAAD-BCF0-ADAED27A5118}"/>
              </a:ext>
            </a:extLst>
          </p:cNvPr>
          <p:cNvPicPr preferRelativeResize="0">
            <a:picLocks noGrp="1"/>
          </p:cNvPicPr>
          <p:nvPr>
            <p:ph type="pic" idx="1"/>
          </p:nvPr>
        </p:nvPicPr>
        <p:blipFill rotWithShape="1">
          <a:blip r:embed="rId3"/>
          <a:srcRect l="870" r="15978" b="-4"/>
          <a:stretch/>
        </p:blipFill>
        <p:spPr>
          <a:xfrm rot="5400000">
            <a:off x="6711181" y="3717155"/>
            <a:ext cx="3159123" cy="2849513"/>
          </a:xfrm>
          <a:prstGeom prst="rect">
            <a:avLst/>
          </a:prstGeom>
          <a:noFill/>
          <a:ln>
            <a:noFill/>
          </a:ln>
        </p:spPr>
      </p:pic>
      <p:pic>
        <p:nvPicPr>
          <p:cNvPr id="7" name="Google Shape;489;ge148c3c757_0_91" descr="A black and yellow butterfly on a flower&#10;&#10;Description automatically generated">
            <a:extLst>
              <a:ext uri="{FF2B5EF4-FFF2-40B4-BE49-F238E27FC236}">
                <a16:creationId xmlns:a16="http://schemas.microsoft.com/office/drawing/2014/main" id="{1F763043-D1FF-7863-84DF-DC1FE3E92753}"/>
              </a:ext>
            </a:extLst>
          </p:cNvPr>
          <p:cNvPicPr preferRelativeResize="0">
            <a:picLocks noGrp="1"/>
          </p:cNvPicPr>
          <p:nvPr>
            <p:ph type="pic" idx="13"/>
          </p:nvPr>
        </p:nvPicPr>
        <p:blipFill rotWithShape="1">
          <a:blip r:embed="rId4"/>
          <a:srcRect l="27323" r="23552" b="-3"/>
          <a:stretch/>
        </p:blipFill>
        <p:spPr>
          <a:xfrm>
            <a:off x="9460992" y="3562351"/>
            <a:ext cx="2588134" cy="3159124"/>
          </a:xfrm>
          <a:prstGeom prst="rect">
            <a:avLst/>
          </a:prstGeom>
          <a:noFill/>
          <a:ln>
            <a:noFill/>
          </a:ln>
        </p:spPr>
      </p:pic>
      <p:pic>
        <p:nvPicPr>
          <p:cNvPr id="8" name="Google Shape;491;ge148c3c757_0_91" descr="A picture containing animal, tree, outdoor, sitting&#10;&#10;Description automatically generated">
            <a:extLst>
              <a:ext uri="{FF2B5EF4-FFF2-40B4-BE49-F238E27FC236}">
                <a16:creationId xmlns:a16="http://schemas.microsoft.com/office/drawing/2014/main" id="{0DC2807D-8CDE-1A67-95DA-1CC4B9F6AF51}"/>
              </a:ext>
            </a:extLst>
          </p:cNvPr>
          <p:cNvPicPr preferRelativeResize="0">
            <a:picLocks noGrp="1"/>
          </p:cNvPicPr>
          <p:nvPr>
            <p:ph type="pic" idx="14"/>
          </p:nvPr>
        </p:nvPicPr>
        <p:blipFill rotWithShape="1">
          <a:blip r:embed="rId5"/>
          <a:srcRect r="4" b="1345"/>
          <a:stretch/>
        </p:blipFill>
        <p:spPr>
          <a:xfrm>
            <a:off x="6848924" y="150581"/>
            <a:ext cx="5200201" cy="3411769"/>
          </a:xfrm>
          <a:prstGeom prst="rect">
            <a:avLst/>
          </a:prstGeom>
          <a:noFill/>
          <a:ln>
            <a:noFill/>
          </a:ln>
        </p:spPr>
      </p:pic>
      <p:sp>
        <p:nvSpPr>
          <p:cNvPr id="5" name="Content Placeholder 4">
            <a:extLst>
              <a:ext uri="{FF2B5EF4-FFF2-40B4-BE49-F238E27FC236}">
                <a16:creationId xmlns:a16="http://schemas.microsoft.com/office/drawing/2014/main" id="{8A0BDD47-63D2-BE27-B734-43FCE24898C1}"/>
              </a:ext>
            </a:extLst>
          </p:cNvPr>
          <p:cNvSpPr>
            <a:spLocks noGrp="1"/>
          </p:cNvSpPr>
          <p:nvPr>
            <p:ph idx="15"/>
          </p:nvPr>
        </p:nvSpPr>
        <p:spPr>
          <a:xfrm>
            <a:off x="838200" y="2126166"/>
            <a:ext cx="5675811" cy="4050796"/>
          </a:xfrm>
        </p:spPr>
        <p:txBody>
          <a:bodyPr>
            <a:normAutofit/>
          </a:bodyPr>
          <a:lstStyle/>
          <a:p>
            <a:pPr marL="457200" lvl="0" indent="-412750" rtl="0">
              <a:spcBef>
                <a:spcPts val="800"/>
              </a:spcBef>
              <a:spcAft>
                <a:spcPts val="0"/>
              </a:spcAft>
              <a:buClr>
                <a:schemeClr val="dk2"/>
              </a:buClr>
              <a:buSzPts val="2900"/>
              <a:buChar char="•"/>
            </a:pPr>
            <a:r>
              <a:rPr lang="en-US" sz="3600" dirty="0">
                <a:latin typeface="+mn-lt"/>
              </a:rPr>
              <a:t>Monarch caterpillars feed on milkweed</a:t>
            </a:r>
          </a:p>
          <a:p>
            <a:pPr marL="457200" lvl="0" indent="-412750" rtl="0">
              <a:spcBef>
                <a:spcPts val="800"/>
              </a:spcBef>
              <a:spcAft>
                <a:spcPts val="0"/>
              </a:spcAft>
              <a:buClr>
                <a:schemeClr val="dk2"/>
              </a:buClr>
              <a:buSzPts val="2900"/>
              <a:buChar char="•"/>
            </a:pPr>
            <a:endParaRPr lang="en-US" sz="3600" dirty="0">
              <a:latin typeface="+mn-lt"/>
            </a:endParaRPr>
          </a:p>
          <a:p>
            <a:pPr marL="457200" lvl="0" indent="-412750" rtl="0">
              <a:spcBef>
                <a:spcPts val="800"/>
              </a:spcBef>
              <a:spcAft>
                <a:spcPts val="0"/>
              </a:spcAft>
              <a:buClr>
                <a:schemeClr val="dk2"/>
              </a:buClr>
              <a:buSzPts val="2900"/>
              <a:buChar char="•"/>
            </a:pPr>
            <a:r>
              <a:rPr lang="en-US" sz="3600" dirty="0">
                <a:latin typeface="+mn-lt"/>
              </a:rPr>
              <a:t>Monarchs migrate great distances and numbers are decreasing</a:t>
            </a:r>
          </a:p>
          <a:p>
            <a:pPr marL="0" indent="0">
              <a:buNone/>
            </a:pPr>
            <a:endParaRPr lang="en-US" dirty="0"/>
          </a:p>
        </p:txBody>
      </p:sp>
      <p:sp>
        <p:nvSpPr>
          <p:cNvPr id="6" name="Title 5">
            <a:extLst>
              <a:ext uri="{FF2B5EF4-FFF2-40B4-BE49-F238E27FC236}">
                <a16:creationId xmlns:a16="http://schemas.microsoft.com/office/drawing/2014/main" id="{9A1CE7A4-F3CD-7463-986A-BE6A18D08180}"/>
              </a:ext>
            </a:extLst>
          </p:cNvPr>
          <p:cNvSpPr>
            <a:spLocks noGrp="1"/>
          </p:cNvSpPr>
          <p:nvPr>
            <p:ph type="title"/>
          </p:nvPr>
        </p:nvSpPr>
        <p:spPr>
          <a:xfrm>
            <a:off x="838200" y="681037"/>
            <a:ext cx="5675811" cy="1325563"/>
          </a:xfrm>
        </p:spPr>
        <p:txBody>
          <a:bodyPr anchor="t">
            <a:normAutofit/>
          </a:bodyPr>
          <a:lstStyle/>
          <a:p>
            <a:pPr algn="ctr"/>
            <a:r>
              <a:rPr lang="en-US" sz="4400" dirty="0">
                <a:latin typeface="+mn-lt"/>
              </a:rPr>
              <a:t>Pollinators</a:t>
            </a:r>
          </a:p>
        </p:txBody>
      </p:sp>
      <p:sp>
        <p:nvSpPr>
          <p:cNvPr id="11" name="TextBox 10">
            <a:extLst>
              <a:ext uri="{FF2B5EF4-FFF2-40B4-BE49-F238E27FC236}">
                <a16:creationId xmlns:a16="http://schemas.microsoft.com/office/drawing/2014/main" id="{22D73071-98F7-AABC-B9DB-39352955C99A}"/>
              </a:ext>
            </a:extLst>
          </p:cNvPr>
          <p:cNvSpPr txBox="1"/>
          <p:nvPr/>
        </p:nvSpPr>
        <p:spPr>
          <a:xfrm>
            <a:off x="142874" y="6111862"/>
            <a:ext cx="6096000" cy="369332"/>
          </a:xfrm>
          <a:prstGeom prst="rect">
            <a:avLst/>
          </a:prstGeom>
          <a:noFill/>
        </p:spPr>
        <p:txBody>
          <a:bodyPr wrap="square">
            <a:spAutoFit/>
          </a:bodyPr>
          <a:lstStyle/>
          <a:p>
            <a:pPr marL="457200" lvl="0" indent="-228600" algn="l" rtl="0">
              <a:spcBef>
                <a:spcPts val="200"/>
              </a:spcBef>
              <a:spcAft>
                <a:spcPts val="0"/>
              </a:spcAft>
              <a:buNone/>
            </a:pPr>
            <a:r>
              <a:rPr lang="it-IT" i="1" dirty="0">
                <a:solidFill>
                  <a:srgbClr val="777777"/>
                </a:solidFill>
                <a:latin typeface="Calibri"/>
                <a:ea typeface="Calibri"/>
                <a:cs typeface="Calibri"/>
                <a:sym typeface="Calibri"/>
              </a:rPr>
              <a:t>Photo credits: Donna Pomeroy, Lisa Avallone </a:t>
            </a:r>
            <a:endParaRPr lang="it-IT" dirty="0">
              <a:latin typeface="Calibri"/>
              <a:ea typeface="Calibri"/>
              <a:cs typeface="Calibri"/>
              <a:sym typeface="Calibri"/>
            </a:endParaRPr>
          </a:p>
        </p:txBody>
      </p:sp>
    </p:spTree>
    <p:extLst>
      <p:ext uri="{BB962C8B-B14F-4D97-AF65-F5344CB8AC3E}">
        <p14:creationId xmlns:p14="http://schemas.microsoft.com/office/powerpoint/2010/main" val="114447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F0F4EB-DD12-A97E-B1C9-D44D8EB114BE}"/>
              </a:ext>
            </a:extLst>
          </p:cNvPr>
          <p:cNvSpPr>
            <a:spLocks noGrp="1"/>
          </p:cNvSpPr>
          <p:nvPr>
            <p:ph idx="15"/>
          </p:nvPr>
        </p:nvSpPr>
        <p:spPr>
          <a:xfrm>
            <a:off x="838200" y="1609344"/>
            <a:ext cx="5675811" cy="4040853"/>
          </a:xfrm>
        </p:spPr>
        <p:txBody>
          <a:bodyPr>
            <a:normAutofit fontScale="92500" lnSpcReduction="20000"/>
          </a:bodyPr>
          <a:lstStyle/>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Syrphid or hoverfly adults</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Wasps, honey and native bees</a:t>
            </a:r>
          </a:p>
          <a:p>
            <a:pPr marL="457200" marR="0" lvl="0" indent="-431800" algn="l" rtl="0">
              <a:lnSpc>
                <a:spcPct val="100000"/>
              </a:lnSpc>
              <a:spcBef>
                <a:spcPts val="800"/>
              </a:spcBef>
              <a:spcAft>
                <a:spcPts val="0"/>
              </a:spcAft>
              <a:buClr>
                <a:srgbClr val="666666"/>
              </a:buClr>
              <a:buSzPts val="3200"/>
              <a:buFont typeface="Arial"/>
              <a:buChar char="•"/>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Other insects –moths and beetles</a:t>
            </a:r>
          </a:p>
          <a:p>
            <a:pPr marL="457200" marR="0" lvl="0" indent="-431800" algn="l" rtl="0">
              <a:lnSpc>
                <a:spcPct val="100000"/>
              </a:lnSpc>
              <a:spcBef>
                <a:spcPts val="800"/>
              </a:spcBef>
              <a:spcAft>
                <a:spcPts val="0"/>
              </a:spcAft>
              <a:buClr>
                <a:srgbClr val="666666"/>
              </a:buClr>
              <a:buSzPts val="3200"/>
              <a:buFont typeface="Arial"/>
              <a:buChar char="•"/>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Variety of plants in the garden benefits pollinators</a:t>
            </a:r>
          </a:p>
          <a:p>
            <a:endParaRPr lang="en-US" dirty="0"/>
          </a:p>
        </p:txBody>
      </p:sp>
      <p:sp>
        <p:nvSpPr>
          <p:cNvPr id="5" name="Title 4">
            <a:extLst>
              <a:ext uri="{FF2B5EF4-FFF2-40B4-BE49-F238E27FC236}">
                <a16:creationId xmlns:a16="http://schemas.microsoft.com/office/drawing/2014/main" id="{CB2A5058-1F92-6CE5-D28A-22ECE2B87E5C}"/>
              </a:ext>
            </a:extLst>
          </p:cNvPr>
          <p:cNvSpPr>
            <a:spLocks noGrp="1"/>
          </p:cNvSpPr>
          <p:nvPr>
            <p:ph type="title"/>
          </p:nvPr>
        </p:nvSpPr>
        <p:spPr>
          <a:xfrm>
            <a:off x="838200" y="717613"/>
            <a:ext cx="5675811" cy="696659"/>
          </a:xfrm>
        </p:spPr>
        <p:txBody>
          <a:bodyPr/>
          <a:lstStyle/>
          <a:p>
            <a:pPr algn="ctr"/>
            <a:r>
              <a:rPr lang="en-US" sz="4400" dirty="0">
                <a:latin typeface="+mn-lt"/>
              </a:rPr>
              <a:t>Pollinators</a:t>
            </a:r>
          </a:p>
        </p:txBody>
      </p:sp>
      <p:pic>
        <p:nvPicPr>
          <p:cNvPr id="6" name="Google Shape;501;ge148c3c757_0_62" descr="A close up of a yellow flower&#10;&#10;Description automatically generated">
            <a:extLst>
              <a:ext uri="{FF2B5EF4-FFF2-40B4-BE49-F238E27FC236}">
                <a16:creationId xmlns:a16="http://schemas.microsoft.com/office/drawing/2014/main" id="{854124B1-5321-0598-1DB7-79E6F1F16DD1}"/>
              </a:ext>
            </a:extLst>
          </p:cNvPr>
          <p:cNvPicPr preferRelativeResize="0">
            <a:picLocks noGrp="1"/>
          </p:cNvPicPr>
          <p:nvPr>
            <p:ph type="pic" idx="13"/>
          </p:nvPr>
        </p:nvPicPr>
        <p:blipFill rotWithShape="1">
          <a:blip r:embed="rId3">
            <a:alphaModFix/>
          </a:blip>
          <a:srcRect t="2594" b="2594"/>
          <a:stretch/>
        </p:blipFill>
        <p:spPr>
          <a:xfrm>
            <a:off x="7229856" y="239902"/>
            <a:ext cx="4291584" cy="3298825"/>
          </a:xfrm>
          <a:prstGeom prst="rect">
            <a:avLst/>
          </a:prstGeom>
          <a:noFill/>
          <a:ln>
            <a:noFill/>
          </a:ln>
        </p:spPr>
      </p:pic>
      <p:pic>
        <p:nvPicPr>
          <p:cNvPr id="7" name="Google Shape;502;ge148c3c757_0_62" descr="A yellow flower&#10;&#10;Description automatically generated">
            <a:extLst>
              <a:ext uri="{FF2B5EF4-FFF2-40B4-BE49-F238E27FC236}">
                <a16:creationId xmlns:a16="http://schemas.microsoft.com/office/drawing/2014/main" id="{00A48453-AD78-A540-2AD1-B911D5194681}"/>
              </a:ext>
            </a:extLst>
          </p:cNvPr>
          <p:cNvPicPr preferRelativeResize="0">
            <a:picLocks noGrp="1"/>
          </p:cNvPicPr>
          <p:nvPr>
            <p:ph type="pic" idx="14"/>
          </p:nvPr>
        </p:nvPicPr>
        <p:blipFill rotWithShape="1">
          <a:blip r:embed="rId4">
            <a:alphaModFix/>
          </a:blip>
          <a:srcRect t="19247" b="19247"/>
          <a:stretch/>
        </p:blipFill>
        <p:spPr>
          <a:xfrm>
            <a:off x="7577328" y="3851770"/>
            <a:ext cx="3596640" cy="2312098"/>
          </a:xfrm>
          <a:prstGeom prst="rect">
            <a:avLst/>
          </a:prstGeom>
          <a:noFill/>
          <a:ln>
            <a:noFill/>
          </a:ln>
        </p:spPr>
      </p:pic>
      <p:sp>
        <p:nvSpPr>
          <p:cNvPr id="9" name="TextBox 8">
            <a:extLst>
              <a:ext uri="{FF2B5EF4-FFF2-40B4-BE49-F238E27FC236}">
                <a16:creationId xmlns:a16="http://schemas.microsoft.com/office/drawing/2014/main" id="{33861CCA-C2A1-2575-5916-305C7D54D37C}"/>
              </a:ext>
            </a:extLst>
          </p:cNvPr>
          <p:cNvSpPr txBox="1"/>
          <p:nvPr/>
        </p:nvSpPr>
        <p:spPr>
          <a:xfrm>
            <a:off x="1481328" y="5650197"/>
            <a:ext cx="6096000" cy="461665"/>
          </a:xfrm>
          <a:prstGeom prst="rect">
            <a:avLst/>
          </a:prstGeom>
          <a:noFill/>
        </p:spPr>
        <p:txBody>
          <a:bodyPr wrap="square">
            <a:spAutoFit/>
          </a:bodyPr>
          <a:lstStyle/>
          <a:p>
            <a:pPr marL="457200" lvl="0" indent="-228600" algn="l" rtl="0">
              <a:spcBef>
                <a:spcPts val="200"/>
              </a:spcBef>
              <a:spcAft>
                <a:spcPts val="0"/>
              </a:spcAft>
              <a:buClr>
                <a:schemeClr val="dk2"/>
              </a:buClr>
              <a:buSzPts val="3200"/>
              <a:buFont typeface="Calibri"/>
              <a:buNone/>
            </a:pPr>
            <a:r>
              <a:rPr lang="en-US" sz="1200" i="1" dirty="0">
                <a:solidFill>
                  <a:schemeClr val="dk1"/>
                </a:solidFill>
                <a:latin typeface="Calibri"/>
                <a:ea typeface="Calibri"/>
                <a:cs typeface="Calibri"/>
                <a:sym typeface="Calibri"/>
              </a:rPr>
              <a:t>Adult syrphid feeding on pollen</a:t>
            </a:r>
            <a:br>
              <a:rPr lang="en-US" sz="1200" i="1" dirty="0">
                <a:solidFill>
                  <a:schemeClr val="dk1"/>
                </a:solidFill>
                <a:latin typeface="Calibri"/>
                <a:ea typeface="Calibri"/>
                <a:cs typeface="Calibri"/>
                <a:sym typeface="Calibri"/>
              </a:rPr>
            </a:br>
            <a:r>
              <a:rPr lang="en-US" sz="1200" i="1" dirty="0">
                <a:solidFill>
                  <a:schemeClr val="dk1"/>
                </a:solidFill>
                <a:latin typeface="Calibri"/>
                <a:ea typeface="Calibri"/>
                <a:cs typeface="Calibri"/>
                <a:sym typeface="Calibri"/>
              </a:rPr>
              <a:t>Photo by Jack Kelly Clark</a:t>
            </a:r>
            <a:endParaRPr lang="en-US" sz="1200" i="1" dirty="0">
              <a:solidFill>
                <a:srgbClr val="777777"/>
              </a:solidFill>
              <a:latin typeface="Calibri"/>
              <a:ea typeface="Calibri"/>
              <a:cs typeface="Calibri"/>
              <a:sym typeface="Calibri"/>
            </a:endParaRPr>
          </a:p>
        </p:txBody>
      </p:sp>
    </p:spTree>
    <p:extLst>
      <p:ext uri="{BB962C8B-B14F-4D97-AF65-F5344CB8AC3E}">
        <p14:creationId xmlns:p14="http://schemas.microsoft.com/office/powerpoint/2010/main" val="170839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close-up of a bug eating a bug&#10;&#10;AI-generated content may be incorrect.">
            <a:extLst>
              <a:ext uri="{FF2B5EF4-FFF2-40B4-BE49-F238E27FC236}">
                <a16:creationId xmlns:a16="http://schemas.microsoft.com/office/drawing/2014/main" id="{6AB8F94E-29B7-A08E-649E-4FA93213AF7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539" r="25539"/>
          <a:stretch>
            <a:fillRect/>
          </a:stretch>
        </p:blipFill>
        <p:spPr/>
      </p:pic>
      <p:pic>
        <p:nvPicPr>
          <p:cNvPr id="13" name="Picture Placeholder 12">
            <a:extLst>
              <a:ext uri="{FF2B5EF4-FFF2-40B4-BE49-F238E27FC236}">
                <a16:creationId xmlns:a16="http://schemas.microsoft.com/office/drawing/2014/main" id="{F19A32E9-4A75-529B-B976-D0F26CA130F4}"/>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25483" r="25483"/>
          <a:stretch>
            <a:fillRect/>
          </a:stretch>
        </p:blipFill>
        <p:spPr/>
      </p:pic>
      <p:pic>
        <p:nvPicPr>
          <p:cNvPr id="9" name="Picture Placeholder 8" descr="A close-up of a bug on a leaf&#10;&#10;AI-generated content may be incorrect.">
            <a:extLst>
              <a:ext uri="{FF2B5EF4-FFF2-40B4-BE49-F238E27FC236}">
                <a16:creationId xmlns:a16="http://schemas.microsoft.com/office/drawing/2014/main" id="{30365FE5-7932-9EA7-916F-50DA4B877218}"/>
              </a:ext>
            </a:extLst>
          </p:cNvPr>
          <p:cNvPicPr>
            <a:picLocks noGrp="1" noChangeAspect="1"/>
          </p:cNvPicPr>
          <p:nvPr>
            <p:ph type="pic" idx="14"/>
          </p:nvPr>
        </p:nvPicPr>
        <p:blipFill>
          <a:blip r:embed="rId5">
            <a:extLst>
              <a:ext uri="{28A0092B-C50C-407E-A947-70E740481C1C}">
                <a14:useLocalDpi xmlns:a14="http://schemas.microsoft.com/office/drawing/2010/main" val="0"/>
              </a:ext>
            </a:extLst>
          </a:blip>
          <a:srcRect l="22123" r="22123"/>
          <a:stretch>
            <a:fillRect/>
          </a:stretch>
        </p:blipFill>
        <p:spPr/>
      </p:pic>
      <p:pic>
        <p:nvPicPr>
          <p:cNvPr id="11" name="Picture Placeholder 10" descr="A praying mantis on a flower&#10;&#10;AI-generated content may be incorrect.">
            <a:extLst>
              <a:ext uri="{FF2B5EF4-FFF2-40B4-BE49-F238E27FC236}">
                <a16:creationId xmlns:a16="http://schemas.microsoft.com/office/drawing/2014/main" id="{71ABA4DA-B6E6-0B1C-71AF-CE59267BEC8C}"/>
              </a:ext>
            </a:extLst>
          </p:cNvPr>
          <p:cNvPicPr>
            <a:picLocks noGrp="1" noChangeAspect="1"/>
          </p:cNvPicPr>
          <p:nvPr>
            <p:ph type="pic" idx="16"/>
          </p:nvPr>
        </p:nvPicPr>
        <p:blipFill>
          <a:blip r:embed="rId6">
            <a:extLst>
              <a:ext uri="{28A0092B-C50C-407E-A947-70E740481C1C}">
                <a14:useLocalDpi xmlns:a14="http://schemas.microsoft.com/office/drawing/2010/main" val="0"/>
              </a:ext>
            </a:extLst>
          </a:blip>
          <a:srcRect l="23171" r="23171"/>
          <a:stretch>
            <a:fillRect/>
          </a:stretch>
        </p:blipFill>
        <p:spPr/>
      </p:pic>
      <p:sp>
        <p:nvSpPr>
          <p:cNvPr id="6" name="Content Placeholder 5">
            <a:extLst>
              <a:ext uri="{FF2B5EF4-FFF2-40B4-BE49-F238E27FC236}">
                <a16:creationId xmlns:a16="http://schemas.microsoft.com/office/drawing/2014/main" id="{612427DC-23C0-9841-93A3-B3DF31D2B51A}"/>
              </a:ext>
            </a:extLst>
          </p:cNvPr>
          <p:cNvSpPr>
            <a:spLocks noGrp="1"/>
          </p:cNvSpPr>
          <p:nvPr>
            <p:ph idx="15"/>
          </p:nvPr>
        </p:nvSpPr>
        <p:spPr/>
        <p:txBody>
          <a:bodyPr>
            <a:noAutofit/>
          </a:bodyPr>
          <a:lstStyle/>
          <a:p>
            <a:r>
              <a:rPr lang="en-US" sz="4000">
                <a:latin typeface="+mn-lt"/>
              </a:rPr>
              <a:t>Predators and Parasitoids eat bad bugs</a:t>
            </a:r>
          </a:p>
          <a:p>
            <a:r>
              <a:rPr lang="en-US" sz="4000">
                <a:latin typeface="+mn-lt"/>
              </a:rPr>
              <a:t>They will stick around as long as there is something to eat!</a:t>
            </a:r>
          </a:p>
          <a:p>
            <a:r>
              <a:rPr lang="en-US" sz="4000">
                <a:latin typeface="+mn-lt"/>
              </a:rPr>
              <a:t>Use insecticidal soap/neem oil sparingly</a:t>
            </a:r>
            <a:endParaRPr lang="en-US" sz="4000" dirty="0">
              <a:latin typeface="+mn-lt"/>
            </a:endParaRPr>
          </a:p>
        </p:txBody>
      </p:sp>
      <p:sp>
        <p:nvSpPr>
          <p:cNvPr id="7" name="Title 6">
            <a:extLst>
              <a:ext uri="{FF2B5EF4-FFF2-40B4-BE49-F238E27FC236}">
                <a16:creationId xmlns:a16="http://schemas.microsoft.com/office/drawing/2014/main" id="{5AAF78F9-2207-D54E-AD05-39EAC87B4701}"/>
              </a:ext>
            </a:extLst>
          </p:cNvPr>
          <p:cNvSpPr>
            <a:spLocks noGrp="1"/>
          </p:cNvSpPr>
          <p:nvPr>
            <p:ph type="title"/>
          </p:nvPr>
        </p:nvSpPr>
        <p:spPr/>
        <p:txBody>
          <a:bodyPr/>
          <a:lstStyle/>
          <a:p>
            <a:r>
              <a:rPr lang="en-US" dirty="0"/>
              <a:t>Some Beneficials Need Bad Bugs</a:t>
            </a:r>
          </a:p>
        </p:txBody>
      </p:sp>
    </p:spTree>
    <p:extLst>
      <p:ext uri="{BB962C8B-B14F-4D97-AF65-F5344CB8AC3E}">
        <p14:creationId xmlns:p14="http://schemas.microsoft.com/office/powerpoint/2010/main" val="233506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51BE-E708-0B81-853D-8F9CAB10606C}"/>
              </a:ext>
            </a:extLst>
          </p:cNvPr>
          <p:cNvSpPr>
            <a:spLocks noGrp="1"/>
          </p:cNvSpPr>
          <p:nvPr>
            <p:ph type="title"/>
          </p:nvPr>
        </p:nvSpPr>
        <p:spPr>
          <a:xfrm>
            <a:off x="831850" y="1396413"/>
            <a:ext cx="10515600" cy="2032588"/>
          </a:xfrm>
        </p:spPr>
        <p:txBody>
          <a:bodyPr>
            <a:normAutofit/>
          </a:bodyPr>
          <a:lstStyle/>
          <a:p>
            <a:pPr algn="ctr"/>
            <a:r>
              <a:rPr lang="en-US" sz="6000" dirty="0">
                <a:latin typeface="+mn-lt"/>
              </a:rPr>
              <a:t>Pollinator Gardens</a:t>
            </a:r>
          </a:p>
        </p:txBody>
      </p:sp>
      <p:sp>
        <p:nvSpPr>
          <p:cNvPr id="3" name="Text Placeholder 2">
            <a:extLst>
              <a:ext uri="{FF2B5EF4-FFF2-40B4-BE49-F238E27FC236}">
                <a16:creationId xmlns:a16="http://schemas.microsoft.com/office/drawing/2014/main" id="{86EDB242-7F04-0009-25AD-CC9CA1122098}"/>
              </a:ext>
            </a:extLst>
          </p:cNvPr>
          <p:cNvSpPr>
            <a:spLocks noGrp="1"/>
          </p:cNvSpPr>
          <p:nvPr>
            <p:ph type="body" idx="1"/>
          </p:nvPr>
        </p:nvSpPr>
        <p:spPr>
          <a:xfrm>
            <a:off x="730249" y="3742149"/>
            <a:ext cx="10515600" cy="2032587"/>
          </a:xfrm>
        </p:spPr>
        <p:txBody>
          <a:bodyPr>
            <a:normAutofit/>
          </a:bodyPr>
          <a:lstStyle/>
          <a:p>
            <a:pPr algn="ctr"/>
            <a:r>
              <a:rPr lang="en-US" sz="4400" b="1" dirty="0">
                <a:latin typeface="+mn-lt"/>
              </a:rPr>
              <a:t>Planting suggestions</a:t>
            </a:r>
          </a:p>
        </p:txBody>
      </p:sp>
    </p:spTree>
    <p:extLst>
      <p:ext uri="{BB962C8B-B14F-4D97-AF65-F5344CB8AC3E}">
        <p14:creationId xmlns:p14="http://schemas.microsoft.com/office/powerpoint/2010/main" val="3625492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EEC5-DC6B-BC5D-EE5F-D58DF720A198}"/>
              </a:ext>
            </a:extLst>
          </p:cNvPr>
          <p:cNvSpPr>
            <a:spLocks noGrp="1"/>
          </p:cNvSpPr>
          <p:nvPr>
            <p:ph type="title"/>
          </p:nvPr>
        </p:nvSpPr>
        <p:spPr>
          <a:xfrm>
            <a:off x="838200" y="366162"/>
            <a:ext cx="10515600" cy="1243181"/>
          </a:xfrm>
        </p:spPr>
        <p:txBody>
          <a:bodyPr>
            <a:noAutofit/>
          </a:bodyPr>
          <a:lstStyle/>
          <a:p>
            <a:pPr algn="ctr"/>
            <a:r>
              <a:rPr lang="en-US" sz="4000" dirty="0">
                <a:latin typeface="+mn-lt"/>
              </a:rPr>
              <a:t>Garden Tactics That Encourage Beneficials and Pollinators</a:t>
            </a:r>
          </a:p>
        </p:txBody>
      </p:sp>
      <p:sp>
        <p:nvSpPr>
          <p:cNvPr id="3" name="Content Placeholder 2">
            <a:extLst>
              <a:ext uri="{FF2B5EF4-FFF2-40B4-BE49-F238E27FC236}">
                <a16:creationId xmlns:a16="http://schemas.microsoft.com/office/drawing/2014/main" id="{F3B60BEF-8553-94DC-419F-C4C2A195AC46}"/>
              </a:ext>
            </a:extLst>
          </p:cNvPr>
          <p:cNvSpPr>
            <a:spLocks noGrp="1"/>
          </p:cNvSpPr>
          <p:nvPr>
            <p:ph idx="1"/>
          </p:nvPr>
        </p:nvSpPr>
        <p:spPr>
          <a:xfrm>
            <a:off x="1255776" y="1609344"/>
            <a:ext cx="9607296" cy="4547616"/>
          </a:xfrm>
        </p:spPr>
        <p:txBody>
          <a:bodyPr>
            <a:noAutofit/>
          </a:bodyPr>
          <a:lstStyle/>
          <a:p>
            <a:pPr marL="25400" marR="0" lvl="0" indent="0" algn="l" rtl="0">
              <a:lnSpc>
                <a:spcPct val="100000"/>
              </a:lnSpc>
              <a:spcBef>
                <a:spcPts val="800"/>
              </a:spcBef>
              <a:spcAft>
                <a:spcPts val="0"/>
              </a:spcAft>
              <a:buClr>
                <a:srgbClr val="666666"/>
              </a:buClr>
              <a:buSzPts val="3200"/>
              <a:buNone/>
            </a:pPr>
            <a:endParaRPr lang="en-US" sz="3200" dirty="0">
              <a:latin typeface="Calibri" panose="020F0502020204030204" pitchFamily="34" charset="0"/>
              <a:cs typeface="Calibri" panose="020F0502020204030204" pitchFamily="34" charset="0"/>
            </a:endParaRP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Plant a variety of plants</a:t>
            </a: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Focus on plants native to Nevada County</a:t>
            </a: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Reduce weeds, dead, infected plants</a:t>
            </a: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Tolerate </a:t>
            </a:r>
            <a:r>
              <a:rPr lang="en-US" sz="3600" u="sng" dirty="0">
                <a:latin typeface="Calibri" panose="020F0502020204030204" pitchFamily="34" charset="0"/>
                <a:cs typeface="Calibri" panose="020F0502020204030204" pitchFamily="34" charset="0"/>
              </a:rPr>
              <a:t>some</a:t>
            </a:r>
            <a:r>
              <a:rPr lang="en-US" sz="3600" dirty="0">
                <a:latin typeface="Calibri" panose="020F0502020204030204" pitchFamily="34" charset="0"/>
                <a:cs typeface="Calibri" panose="020F0502020204030204" pitchFamily="34" charset="0"/>
              </a:rPr>
              <a:t> bad bugs so the good ones stay!</a:t>
            </a: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Keep ants out of infested plants</a:t>
            </a:r>
          </a:p>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Calibri" panose="020F0502020204030204" pitchFamily="34" charset="0"/>
                <a:cs typeface="Calibri" panose="020F0502020204030204" pitchFamily="34" charset="0"/>
              </a:rPr>
              <a:t>Use non-chemical methods of control first!</a:t>
            </a:r>
          </a:p>
          <a:p>
            <a:endParaRPr lang="en-US" sz="2400" dirty="0"/>
          </a:p>
        </p:txBody>
      </p:sp>
    </p:spTree>
    <p:extLst>
      <p:ext uri="{BB962C8B-B14F-4D97-AF65-F5344CB8AC3E}">
        <p14:creationId xmlns:p14="http://schemas.microsoft.com/office/powerpoint/2010/main" val="256668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BDEE-5C60-3991-E1E1-7207C253DC4E}"/>
              </a:ext>
            </a:extLst>
          </p:cNvPr>
          <p:cNvSpPr>
            <a:spLocks noGrp="1"/>
          </p:cNvSpPr>
          <p:nvPr>
            <p:ph type="title"/>
          </p:nvPr>
        </p:nvSpPr>
        <p:spPr>
          <a:xfrm>
            <a:off x="838200" y="402337"/>
            <a:ext cx="10515600" cy="841247"/>
          </a:xfrm>
        </p:spPr>
        <p:txBody>
          <a:bodyPr>
            <a:normAutofit/>
          </a:bodyPr>
          <a:lstStyle/>
          <a:p>
            <a:pPr algn="ctr"/>
            <a:r>
              <a:rPr lang="en-US" sz="5400" dirty="0">
                <a:latin typeface="+mn-lt"/>
              </a:rPr>
              <a:t>Attracting Beneficials</a:t>
            </a:r>
          </a:p>
        </p:txBody>
      </p:sp>
      <p:sp>
        <p:nvSpPr>
          <p:cNvPr id="4" name="Google Shape;516;p29">
            <a:extLst>
              <a:ext uri="{FF2B5EF4-FFF2-40B4-BE49-F238E27FC236}">
                <a16:creationId xmlns:a16="http://schemas.microsoft.com/office/drawing/2014/main" id="{7296BEBB-EB70-C98C-6E04-969063C3D0E3}"/>
              </a:ext>
            </a:extLst>
          </p:cNvPr>
          <p:cNvSpPr txBox="1">
            <a:spLocks noGrp="1"/>
          </p:cNvSpPr>
          <p:nvPr>
            <p:ph idx="1"/>
          </p:nvPr>
        </p:nvSpPr>
        <p:spPr>
          <a:xfrm>
            <a:off x="838200" y="1121664"/>
            <a:ext cx="10515600" cy="5055299"/>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0"/>
              </a:spcBef>
              <a:spcAft>
                <a:spcPts val="0"/>
              </a:spcAft>
              <a:buSzPts val="3200"/>
              <a:buNone/>
            </a:pPr>
            <a:r>
              <a:rPr lang="en-US" sz="4000" dirty="0">
                <a:latin typeface="+mn-lt"/>
              </a:rPr>
              <a:t>Intersperse Vegetables and Annuals</a:t>
            </a:r>
            <a:endParaRPr sz="4000" dirty="0">
              <a:latin typeface="+mn-lt"/>
            </a:endParaRPr>
          </a:p>
          <a:p>
            <a:pPr marL="457200" marR="0" lvl="0" indent="-228600" algn="l" rtl="0">
              <a:lnSpc>
                <a:spcPct val="100000"/>
              </a:lnSpc>
              <a:spcBef>
                <a:spcPts val="0"/>
              </a:spcBef>
              <a:spcAft>
                <a:spcPts val="0"/>
              </a:spcAft>
              <a:buClr>
                <a:srgbClr val="666666"/>
              </a:buClr>
              <a:buSzPts val="3200"/>
              <a:buFont typeface="Calibri"/>
              <a:buNone/>
            </a:pPr>
            <a:endParaRPr dirty="0"/>
          </a:p>
        </p:txBody>
      </p:sp>
      <p:pic>
        <p:nvPicPr>
          <p:cNvPr id="5" name="Google Shape;520;p29" descr="companion-planting-vegetables-herbs-flowers.jpg">
            <a:extLst>
              <a:ext uri="{FF2B5EF4-FFF2-40B4-BE49-F238E27FC236}">
                <a16:creationId xmlns:a16="http://schemas.microsoft.com/office/drawing/2014/main" id="{C8FAA3A8-B566-99FC-42C7-061D6DF89AEA}"/>
              </a:ext>
            </a:extLst>
          </p:cNvPr>
          <p:cNvPicPr preferRelativeResize="0"/>
          <p:nvPr/>
        </p:nvPicPr>
        <p:blipFill rotWithShape="1">
          <a:blip r:embed="rId2">
            <a:alphaModFix/>
          </a:blip>
          <a:srcRect/>
          <a:stretch/>
        </p:blipFill>
        <p:spPr>
          <a:xfrm>
            <a:off x="2560320" y="1962911"/>
            <a:ext cx="7071360" cy="4062992"/>
          </a:xfrm>
          <a:prstGeom prst="rect">
            <a:avLst/>
          </a:prstGeom>
          <a:noFill/>
          <a:ln>
            <a:noFill/>
          </a:ln>
          <a:effectLst>
            <a:outerShdw dist="76201" dir="2700000" rotWithShape="0">
              <a:srgbClr val="808080">
                <a:alpha val="41960"/>
              </a:srgbClr>
            </a:outerShdw>
          </a:effectLst>
        </p:spPr>
      </p:pic>
    </p:spTree>
    <p:extLst>
      <p:ext uri="{BB962C8B-B14F-4D97-AF65-F5344CB8AC3E}">
        <p14:creationId xmlns:p14="http://schemas.microsoft.com/office/powerpoint/2010/main" val="284089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1FB2-8ECA-08BB-CB7D-12F236E21EA3}"/>
              </a:ext>
            </a:extLst>
          </p:cNvPr>
          <p:cNvSpPr>
            <a:spLocks noGrp="1"/>
          </p:cNvSpPr>
          <p:nvPr>
            <p:ph type="title"/>
          </p:nvPr>
        </p:nvSpPr>
        <p:spPr/>
        <p:txBody>
          <a:bodyPr/>
          <a:lstStyle/>
          <a:p>
            <a:pPr algn="ctr"/>
            <a:r>
              <a:rPr lang="en-US" sz="4000" dirty="0"/>
              <a:t>Attracting </a:t>
            </a:r>
            <a:r>
              <a:rPr lang="en-US" sz="4400" dirty="0">
                <a:latin typeface="+mn-lt"/>
              </a:rPr>
              <a:t>Beneficials</a:t>
            </a:r>
          </a:p>
        </p:txBody>
      </p:sp>
      <p:sp>
        <p:nvSpPr>
          <p:cNvPr id="3" name="Content Placeholder 2">
            <a:extLst>
              <a:ext uri="{FF2B5EF4-FFF2-40B4-BE49-F238E27FC236}">
                <a16:creationId xmlns:a16="http://schemas.microsoft.com/office/drawing/2014/main" id="{1F05CEBC-EB31-388C-F502-943CA562CEE0}"/>
              </a:ext>
            </a:extLst>
          </p:cNvPr>
          <p:cNvSpPr>
            <a:spLocks noGrp="1"/>
          </p:cNvSpPr>
          <p:nvPr>
            <p:ph idx="1"/>
          </p:nvPr>
        </p:nvSpPr>
        <p:spPr>
          <a:xfrm>
            <a:off x="838200" y="1426464"/>
            <a:ext cx="10515600" cy="4750499"/>
          </a:xfrm>
        </p:spPr>
        <p:txBody>
          <a:bodyPr/>
          <a:lstStyle/>
          <a:p>
            <a:pPr marL="0" indent="0" algn="ctr">
              <a:buNone/>
            </a:pPr>
            <a:r>
              <a:rPr lang="en-US" sz="4000" dirty="0">
                <a:latin typeface="+mn-lt"/>
              </a:rPr>
              <a:t>Plant An Herb Garden</a:t>
            </a:r>
          </a:p>
          <a:p>
            <a:pPr marL="0" indent="0" algn="ctr">
              <a:buNone/>
            </a:pPr>
            <a:endParaRPr lang="en-US" dirty="0"/>
          </a:p>
        </p:txBody>
      </p:sp>
      <p:pic>
        <p:nvPicPr>
          <p:cNvPr id="4" name="Google Shape;529;p30" descr="RX-DK-GDN19410_culinary-herbs_s4x3_lg.jpg">
            <a:extLst>
              <a:ext uri="{FF2B5EF4-FFF2-40B4-BE49-F238E27FC236}">
                <a16:creationId xmlns:a16="http://schemas.microsoft.com/office/drawing/2014/main" id="{7C5C7F09-2196-2E17-104F-DCB12DB08340}"/>
              </a:ext>
            </a:extLst>
          </p:cNvPr>
          <p:cNvPicPr preferRelativeResize="0"/>
          <p:nvPr/>
        </p:nvPicPr>
        <p:blipFill rotWithShape="1">
          <a:blip r:embed="rId2">
            <a:alphaModFix/>
          </a:blip>
          <a:srcRect/>
          <a:stretch/>
        </p:blipFill>
        <p:spPr>
          <a:xfrm>
            <a:off x="2877312" y="2048521"/>
            <a:ext cx="6486143" cy="4128441"/>
          </a:xfrm>
          <a:prstGeom prst="rect">
            <a:avLst/>
          </a:prstGeom>
          <a:noFill/>
          <a:ln>
            <a:noFill/>
          </a:ln>
          <a:effectLst>
            <a:outerShdw dist="76201" dir="2700000" rotWithShape="0">
              <a:srgbClr val="808080">
                <a:alpha val="41960"/>
              </a:srgbClr>
            </a:outerShdw>
          </a:effectLst>
        </p:spPr>
      </p:pic>
    </p:spTree>
    <p:extLst>
      <p:ext uri="{BB962C8B-B14F-4D97-AF65-F5344CB8AC3E}">
        <p14:creationId xmlns:p14="http://schemas.microsoft.com/office/powerpoint/2010/main" val="349587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7BA7-B45F-29CD-81A9-9425F4E8482F}"/>
              </a:ext>
            </a:extLst>
          </p:cNvPr>
          <p:cNvSpPr>
            <a:spLocks noGrp="1"/>
          </p:cNvSpPr>
          <p:nvPr>
            <p:ph type="title"/>
          </p:nvPr>
        </p:nvSpPr>
        <p:spPr>
          <a:xfrm>
            <a:off x="838200" y="85344"/>
            <a:ext cx="10515600" cy="1755648"/>
          </a:xfrm>
        </p:spPr>
        <p:txBody>
          <a:bodyPr>
            <a:normAutofit fontScale="90000"/>
          </a:bodyPr>
          <a:lstStyle/>
          <a:p>
            <a:pPr algn="ctr"/>
            <a:br>
              <a:rPr lang="en-US" sz="4400" dirty="0">
                <a:latin typeface="+mn-lt"/>
              </a:rPr>
            </a:br>
            <a:r>
              <a:rPr lang="en-US" sz="4400" dirty="0">
                <a:latin typeface="+mn-lt"/>
              </a:rPr>
              <a:t>Attracting Beneficials and Pollinators</a:t>
            </a:r>
            <a:br>
              <a:rPr lang="en-US" sz="4400" dirty="0">
                <a:latin typeface="+mn-lt"/>
              </a:rPr>
            </a:br>
            <a:r>
              <a:rPr lang="en-US" sz="3600" b="0" dirty="0">
                <a:solidFill>
                  <a:schemeClr val="tx1"/>
                </a:solidFill>
                <a:latin typeface="+mn-lt"/>
              </a:rPr>
              <a:t>Allow some salad plants and herbs to bloom</a:t>
            </a:r>
            <a:br>
              <a:rPr lang="en-US" sz="3200" b="0" dirty="0">
                <a:solidFill>
                  <a:schemeClr val="tx1"/>
                </a:solidFill>
              </a:rPr>
            </a:br>
            <a:endParaRPr lang="en-US" sz="4400" b="0" dirty="0">
              <a:solidFill>
                <a:schemeClr val="tx1"/>
              </a:solidFill>
              <a:latin typeface="+mn-lt"/>
            </a:endParaRPr>
          </a:p>
        </p:txBody>
      </p:sp>
      <p:pic>
        <p:nvPicPr>
          <p:cNvPr id="5" name="Google Shape;538;p31" descr="parsley-flower.jpg">
            <a:extLst>
              <a:ext uri="{FF2B5EF4-FFF2-40B4-BE49-F238E27FC236}">
                <a16:creationId xmlns:a16="http://schemas.microsoft.com/office/drawing/2014/main" id="{9DCAB5D2-B0C8-F90F-A555-9F5B44E95B31}"/>
              </a:ext>
            </a:extLst>
          </p:cNvPr>
          <p:cNvPicPr preferRelativeResize="0">
            <a:picLocks noGrp="1"/>
          </p:cNvPicPr>
          <p:nvPr>
            <p:ph sz="half" idx="1"/>
          </p:nvPr>
        </p:nvPicPr>
        <p:blipFill rotWithShape="1">
          <a:blip r:embed="rId2">
            <a:alphaModFix/>
          </a:blip>
          <a:srcRect/>
          <a:stretch/>
        </p:blipFill>
        <p:spPr>
          <a:xfrm>
            <a:off x="545592" y="1991511"/>
            <a:ext cx="5181600" cy="3875110"/>
          </a:xfrm>
          <a:prstGeom prst="rect">
            <a:avLst/>
          </a:prstGeom>
          <a:noFill/>
          <a:ln>
            <a:noFill/>
          </a:ln>
          <a:effectLst>
            <a:outerShdw dist="76201" dir="2700000" rotWithShape="0">
              <a:srgbClr val="808080">
                <a:alpha val="41960"/>
              </a:srgbClr>
            </a:outerShdw>
          </a:effectLst>
        </p:spPr>
      </p:pic>
      <p:pic>
        <p:nvPicPr>
          <p:cNvPr id="6" name="Google Shape;539;p31" descr="broccoli_in_bloom_2_by_slowdog294-d3gznco.jpg">
            <a:extLst>
              <a:ext uri="{FF2B5EF4-FFF2-40B4-BE49-F238E27FC236}">
                <a16:creationId xmlns:a16="http://schemas.microsoft.com/office/drawing/2014/main" id="{EF53493E-9801-FB35-29B8-4FDA599D11F2}"/>
              </a:ext>
            </a:extLst>
          </p:cNvPr>
          <p:cNvPicPr preferRelativeResize="0">
            <a:picLocks noGrp="1"/>
          </p:cNvPicPr>
          <p:nvPr>
            <p:ph sz="half" idx="2"/>
          </p:nvPr>
        </p:nvPicPr>
        <p:blipFill rotWithShape="1">
          <a:blip r:embed="rId3">
            <a:alphaModFix/>
          </a:blip>
          <a:srcRect l="6870" t="10001" r="8562" b="10001"/>
          <a:stretch/>
        </p:blipFill>
        <p:spPr>
          <a:xfrm>
            <a:off x="6172200" y="1991511"/>
            <a:ext cx="5181600" cy="3875110"/>
          </a:xfrm>
          <a:prstGeom prst="rect">
            <a:avLst/>
          </a:prstGeom>
          <a:noFill/>
          <a:ln>
            <a:noFill/>
          </a:ln>
          <a:effectLst>
            <a:outerShdw dist="76201" dir="2700000" rotWithShape="0">
              <a:srgbClr val="808080">
                <a:alpha val="41960"/>
              </a:srgbClr>
            </a:outerShdw>
          </a:effectLst>
        </p:spPr>
      </p:pic>
    </p:spTree>
    <p:extLst>
      <p:ext uri="{BB962C8B-B14F-4D97-AF65-F5344CB8AC3E}">
        <p14:creationId xmlns:p14="http://schemas.microsoft.com/office/powerpoint/2010/main" val="678330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grass field&#10;&#10;AI-generated content may be incorrect.">
            <a:extLst>
              <a:ext uri="{FF2B5EF4-FFF2-40B4-BE49-F238E27FC236}">
                <a16:creationId xmlns:a16="http://schemas.microsoft.com/office/drawing/2014/main" id="{DF33A66C-CF05-8028-68BD-1A1DF5728A0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747" r="17747"/>
          <a:stretch>
            <a:fillRect/>
          </a:stretch>
        </p:blipFill>
        <p:spPr/>
      </p:pic>
      <p:pic>
        <p:nvPicPr>
          <p:cNvPr id="12" name="Picture Placeholder 11" descr="A close-up of a hole in the dirt&#10;&#10;AI-generated content may be incorrect.">
            <a:extLst>
              <a:ext uri="{FF2B5EF4-FFF2-40B4-BE49-F238E27FC236}">
                <a16:creationId xmlns:a16="http://schemas.microsoft.com/office/drawing/2014/main" id="{47FFDFB8-55E8-CFA4-03D9-7857DC556261}"/>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7755" r="7755"/>
          <a:stretch>
            <a:fillRect/>
          </a:stretch>
        </p:blipFill>
        <p:spPr>
          <a:xfrm>
            <a:off x="2935288" y="3814763"/>
            <a:ext cx="2378075" cy="2814637"/>
          </a:xfrm>
        </p:spPr>
      </p:pic>
      <p:pic>
        <p:nvPicPr>
          <p:cNvPr id="10" name="Picture Placeholder 9" descr="A person holding a shovel with a pile of wood chips&#10;&#10;AI-generated content may be incorrect.">
            <a:extLst>
              <a:ext uri="{FF2B5EF4-FFF2-40B4-BE49-F238E27FC236}">
                <a16:creationId xmlns:a16="http://schemas.microsoft.com/office/drawing/2014/main" id="{E8EE21EE-46A7-F214-3BB1-7E40C58CBAED}"/>
              </a:ext>
            </a:extLst>
          </p:cNvPr>
          <p:cNvPicPr>
            <a:picLocks noGrp="1" noChangeAspect="1"/>
          </p:cNvPicPr>
          <p:nvPr>
            <p:ph type="pic" idx="14"/>
          </p:nvPr>
        </p:nvPicPr>
        <p:blipFill>
          <a:blip r:embed="rId4">
            <a:extLst>
              <a:ext uri="{28A0092B-C50C-407E-A947-70E740481C1C}">
                <a14:useLocalDpi xmlns:a14="http://schemas.microsoft.com/office/drawing/2010/main" val="0"/>
              </a:ext>
            </a:extLst>
          </a:blip>
          <a:srcRect l="9631" r="9631"/>
          <a:stretch>
            <a:fillRect/>
          </a:stretch>
        </p:blipFill>
        <p:spPr/>
      </p:pic>
      <p:sp>
        <p:nvSpPr>
          <p:cNvPr id="5" name="Content Placeholder 4">
            <a:extLst>
              <a:ext uri="{FF2B5EF4-FFF2-40B4-BE49-F238E27FC236}">
                <a16:creationId xmlns:a16="http://schemas.microsoft.com/office/drawing/2014/main" id="{00EF63E4-BC7F-B943-AD54-FC99F33A2370}"/>
              </a:ext>
            </a:extLst>
          </p:cNvPr>
          <p:cNvSpPr>
            <a:spLocks noGrp="1"/>
          </p:cNvSpPr>
          <p:nvPr>
            <p:ph idx="16"/>
          </p:nvPr>
        </p:nvSpPr>
        <p:spPr/>
        <p:txBody>
          <a:bodyPr>
            <a:normAutofit/>
          </a:bodyPr>
          <a:lstStyle/>
          <a:p>
            <a:r>
              <a:rPr lang="en-US" sz="4400" dirty="0">
                <a:latin typeface="+mn-lt"/>
              </a:rPr>
              <a:t>Mulch area around plants</a:t>
            </a:r>
          </a:p>
          <a:p>
            <a:r>
              <a:rPr lang="en-US" sz="4400" dirty="0">
                <a:latin typeface="+mn-lt"/>
              </a:rPr>
              <a:t>Leave a little bare ground for bees that live underground</a:t>
            </a:r>
          </a:p>
          <a:p>
            <a:r>
              <a:rPr lang="en-US" sz="4400" dirty="0">
                <a:latin typeface="+mn-lt"/>
              </a:rPr>
              <a:t>Remove dead plants</a:t>
            </a:r>
          </a:p>
        </p:txBody>
      </p:sp>
      <p:sp>
        <p:nvSpPr>
          <p:cNvPr id="6" name="Title 5">
            <a:extLst>
              <a:ext uri="{FF2B5EF4-FFF2-40B4-BE49-F238E27FC236}">
                <a16:creationId xmlns:a16="http://schemas.microsoft.com/office/drawing/2014/main" id="{17BD84AF-D1CB-9E4F-B105-CFAE05A76005}"/>
              </a:ext>
            </a:extLst>
          </p:cNvPr>
          <p:cNvSpPr>
            <a:spLocks noGrp="1"/>
          </p:cNvSpPr>
          <p:nvPr>
            <p:ph type="title"/>
          </p:nvPr>
        </p:nvSpPr>
        <p:spPr/>
        <p:txBody>
          <a:bodyPr/>
          <a:lstStyle/>
          <a:p>
            <a:r>
              <a:rPr lang="en-US" sz="4000" dirty="0">
                <a:latin typeface="+mn-lt"/>
              </a:rPr>
              <a:t>Reduce Weeds, Infected and Dead Plants</a:t>
            </a:r>
          </a:p>
        </p:txBody>
      </p:sp>
      <p:sp>
        <p:nvSpPr>
          <p:cNvPr id="13" name="TextBox 12">
            <a:extLst>
              <a:ext uri="{FF2B5EF4-FFF2-40B4-BE49-F238E27FC236}">
                <a16:creationId xmlns:a16="http://schemas.microsoft.com/office/drawing/2014/main" id="{3ADE31A1-381F-A201-4194-D6E5059A130D}"/>
              </a:ext>
            </a:extLst>
          </p:cNvPr>
          <p:cNvSpPr txBox="1"/>
          <p:nvPr/>
        </p:nvSpPr>
        <p:spPr>
          <a:xfrm>
            <a:off x="6352032" y="6339840"/>
            <a:ext cx="2378075" cy="461665"/>
          </a:xfrm>
          <a:prstGeom prst="rect">
            <a:avLst/>
          </a:prstGeom>
          <a:noFill/>
        </p:spPr>
        <p:txBody>
          <a:bodyPr wrap="square" rtlCol="0">
            <a:spAutoFit/>
          </a:bodyPr>
          <a:lstStyle/>
          <a:p>
            <a:r>
              <a:rPr lang="en-US" sz="1200" dirty="0"/>
              <a:t>Photo credits – Xerces Society, UCIPM</a:t>
            </a:r>
          </a:p>
        </p:txBody>
      </p:sp>
    </p:spTree>
    <p:extLst>
      <p:ext uri="{BB962C8B-B14F-4D97-AF65-F5344CB8AC3E}">
        <p14:creationId xmlns:p14="http://schemas.microsoft.com/office/powerpoint/2010/main" val="423185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619F7E-A6F3-3F4D-8F21-DB567189BF9A}"/>
              </a:ext>
            </a:extLst>
          </p:cNvPr>
          <p:cNvSpPr>
            <a:spLocks noGrp="1"/>
          </p:cNvSpPr>
          <p:nvPr>
            <p:ph idx="15"/>
          </p:nvPr>
        </p:nvSpPr>
        <p:spPr>
          <a:xfrm>
            <a:off x="420189" y="2121408"/>
            <a:ext cx="5675811" cy="4508109"/>
          </a:xfrm>
        </p:spPr>
        <p:txBody>
          <a:bodyPr>
            <a:normAutofit/>
          </a:bodyPr>
          <a:lstStyle/>
          <a:p>
            <a:r>
              <a:rPr lang="en-US" dirty="0">
                <a:latin typeface="+mn-lt"/>
              </a:rPr>
              <a:t>Salvia</a:t>
            </a:r>
          </a:p>
          <a:p>
            <a:r>
              <a:rPr lang="en-US" dirty="0">
                <a:latin typeface="+mn-lt"/>
              </a:rPr>
              <a:t>Milkweed</a:t>
            </a:r>
          </a:p>
          <a:p>
            <a:r>
              <a:rPr lang="en-US" dirty="0">
                <a:latin typeface="+mn-lt"/>
              </a:rPr>
              <a:t>Sage</a:t>
            </a:r>
          </a:p>
          <a:p>
            <a:r>
              <a:rPr lang="en-US" dirty="0">
                <a:latin typeface="+mn-lt"/>
              </a:rPr>
              <a:t>Yarrow</a:t>
            </a:r>
          </a:p>
          <a:p>
            <a:r>
              <a:rPr lang="en-US" dirty="0">
                <a:latin typeface="+mn-lt"/>
              </a:rPr>
              <a:t>Western Redbud</a:t>
            </a:r>
          </a:p>
          <a:p>
            <a:r>
              <a:rPr lang="en-US" dirty="0">
                <a:latin typeface="+mn-lt"/>
              </a:rPr>
              <a:t>California Buckwheat</a:t>
            </a:r>
          </a:p>
          <a:p>
            <a:endParaRPr lang="en-US" dirty="0">
              <a:latin typeface="+mn-lt"/>
            </a:endParaRPr>
          </a:p>
          <a:p>
            <a:pPr marL="0" indent="0">
              <a:buNone/>
            </a:pPr>
            <a:endParaRPr lang="en-US" dirty="0">
              <a:latin typeface="+mn-lt"/>
            </a:endParaRPr>
          </a:p>
          <a:p>
            <a:pPr marL="0" indent="0">
              <a:buNone/>
            </a:pPr>
            <a:r>
              <a:rPr lang="en-US" sz="1800" dirty="0">
                <a:latin typeface="+mn-lt"/>
              </a:rPr>
              <a:t>Pictures courtesy of Calscape.org </a:t>
            </a:r>
          </a:p>
          <a:p>
            <a:pPr marL="0" indent="0">
              <a:buNone/>
            </a:pPr>
            <a:endParaRPr lang="en-US" sz="1800" dirty="0">
              <a:latin typeface="+mn-lt"/>
            </a:endParaRPr>
          </a:p>
        </p:txBody>
      </p:sp>
      <p:sp>
        <p:nvSpPr>
          <p:cNvPr id="6" name="Title 5">
            <a:extLst>
              <a:ext uri="{FF2B5EF4-FFF2-40B4-BE49-F238E27FC236}">
                <a16:creationId xmlns:a16="http://schemas.microsoft.com/office/drawing/2014/main" id="{2C3AF2A3-B9A2-2F43-BAFC-2A845C742289}"/>
              </a:ext>
            </a:extLst>
          </p:cNvPr>
          <p:cNvSpPr>
            <a:spLocks noGrp="1"/>
          </p:cNvSpPr>
          <p:nvPr>
            <p:ph type="title"/>
          </p:nvPr>
        </p:nvSpPr>
        <p:spPr/>
        <p:txBody>
          <a:bodyPr/>
          <a:lstStyle/>
          <a:p>
            <a:r>
              <a:rPr lang="en-US" sz="3600" dirty="0">
                <a:latin typeface="+mn-lt"/>
              </a:rPr>
              <a:t>Some Pollinator Plants for Nevada County</a:t>
            </a:r>
          </a:p>
        </p:txBody>
      </p:sp>
      <p:pic>
        <p:nvPicPr>
          <p:cNvPr id="9" name="Picture Placeholder 8">
            <a:extLst>
              <a:ext uri="{FF2B5EF4-FFF2-40B4-BE49-F238E27FC236}">
                <a16:creationId xmlns:a16="http://schemas.microsoft.com/office/drawing/2014/main" id="{528D12BF-859F-AB7C-2414-C41AEC98C8E6}"/>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t="6384" b="6384"/>
          <a:stretch>
            <a:fillRect/>
          </a:stretch>
        </p:blipFill>
        <p:spPr/>
      </p:pic>
      <p:pic>
        <p:nvPicPr>
          <p:cNvPr id="4" name="Picture Placeholder 3" descr="A purple tree with green leaves&#10;&#10;AI-generated content may be incorrect.">
            <a:extLst>
              <a:ext uri="{FF2B5EF4-FFF2-40B4-BE49-F238E27FC236}">
                <a16:creationId xmlns:a16="http://schemas.microsoft.com/office/drawing/2014/main" id="{47918E4B-A21F-589D-B6DF-655FD49AB7E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6175" r="16175"/>
          <a:stretch>
            <a:fillRect/>
          </a:stretch>
        </p:blipFill>
        <p:spPr/>
      </p:pic>
      <p:pic>
        <p:nvPicPr>
          <p:cNvPr id="12" name="Picture Placeholder 11" descr="A yellow flower with green leaves&#10;&#10;AI-generated content may be incorrect.">
            <a:extLst>
              <a:ext uri="{FF2B5EF4-FFF2-40B4-BE49-F238E27FC236}">
                <a16:creationId xmlns:a16="http://schemas.microsoft.com/office/drawing/2014/main" id="{1A45E970-DF16-EFC8-3F22-0ED45317A281}"/>
              </a:ext>
            </a:extLst>
          </p:cNvPr>
          <p:cNvPicPr>
            <a:picLocks noGrp="1" noChangeAspect="1"/>
          </p:cNvPicPr>
          <p:nvPr>
            <p:ph type="pic" idx="13"/>
          </p:nvPr>
        </p:nvPicPr>
        <p:blipFill>
          <a:blip r:embed="rId4">
            <a:extLst>
              <a:ext uri="{28A0092B-C50C-407E-A947-70E740481C1C}">
                <a14:useLocalDpi xmlns:a14="http://schemas.microsoft.com/office/drawing/2010/main" val="0"/>
              </a:ext>
            </a:extLst>
          </a:blip>
          <a:srcRect l="20699" r="20699"/>
          <a:stretch>
            <a:fillRect/>
          </a:stretch>
        </p:blipFill>
        <p:spPr/>
      </p:pic>
      <p:pic>
        <p:nvPicPr>
          <p:cNvPr id="3" name="Picture 2" descr="A qr code on a white background&#10;&#10;AI-generated content may be incorrect.">
            <a:extLst>
              <a:ext uri="{FF2B5EF4-FFF2-40B4-BE49-F238E27FC236}">
                <a16:creationId xmlns:a16="http://schemas.microsoft.com/office/drawing/2014/main" id="{105BC859-9D81-4FD0-1BAD-03D08498B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0612" y="4549698"/>
            <a:ext cx="2354804" cy="2354804"/>
          </a:xfrm>
          <a:prstGeom prst="rect">
            <a:avLst/>
          </a:prstGeom>
        </p:spPr>
      </p:pic>
    </p:spTree>
    <p:extLst>
      <p:ext uri="{BB962C8B-B14F-4D97-AF65-F5344CB8AC3E}">
        <p14:creationId xmlns:p14="http://schemas.microsoft.com/office/powerpoint/2010/main" val="372922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5B1-D023-CE4A-9F34-8770E5973A2E}"/>
              </a:ext>
            </a:extLst>
          </p:cNvPr>
          <p:cNvSpPr>
            <a:spLocks noGrp="1"/>
          </p:cNvSpPr>
          <p:nvPr>
            <p:ph type="title"/>
          </p:nvPr>
        </p:nvSpPr>
        <p:spPr/>
        <p:txBody>
          <a:bodyPr/>
          <a:lstStyle/>
          <a:p>
            <a:pPr algn="ctr"/>
            <a:r>
              <a:rPr lang="en-US" dirty="0"/>
              <a:t>Types of Beneficials/Plant Protectors</a:t>
            </a:r>
          </a:p>
        </p:txBody>
      </p:sp>
      <p:pic>
        <p:nvPicPr>
          <p:cNvPr id="4" name="Google Shape;292;gc053c24eae_0_0" descr="A close up of an insect&#10;&#10;Description automatically generated">
            <a:extLst>
              <a:ext uri="{FF2B5EF4-FFF2-40B4-BE49-F238E27FC236}">
                <a16:creationId xmlns:a16="http://schemas.microsoft.com/office/drawing/2014/main" id="{45BCD5CF-B379-E3C2-C910-CB702C2BF783}"/>
              </a:ext>
            </a:extLst>
          </p:cNvPr>
          <p:cNvPicPr preferRelativeResize="0">
            <a:picLocks noGrp="1"/>
          </p:cNvPicPr>
          <p:nvPr>
            <p:ph idx="1"/>
          </p:nvPr>
        </p:nvPicPr>
        <p:blipFill rotWithShape="1">
          <a:blip r:embed="rId2">
            <a:alphaModFix/>
          </a:blip>
          <a:srcRect/>
          <a:stretch/>
        </p:blipFill>
        <p:spPr>
          <a:xfrm>
            <a:off x="1341120" y="1901889"/>
            <a:ext cx="4342130" cy="2803055"/>
          </a:xfrm>
          <a:prstGeom prst="rect">
            <a:avLst/>
          </a:prstGeom>
          <a:noFill/>
          <a:ln>
            <a:noFill/>
          </a:ln>
        </p:spPr>
      </p:pic>
      <p:pic>
        <p:nvPicPr>
          <p:cNvPr id="5" name="Google Shape;293;gc053c24eae_0_0" descr="A close up of an insect&#10;&#10;Description automatically generated">
            <a:extLst>
              <a:ext uri="{FF2B5EF4-FFF2-40B4-BE49-F238E27FC236}">
                <a16:creationId xmlns:a16="http://schemas.microsoft.com/office/drawing/2014/main" id="{EF027654-B842-615D-B50C-B5D542E76566}"/>
              </a:ext>
            </a:extLst>
          </p:cNvPr>
          <p:cNvPicPr preferRelativeResize="0"/>
          <p:nvPr/>
        </p:nvPicPr>
        <p:blipFill rotWithShape="1">
          <a:blip r:embed="rId3">
            <a:alphaModFix/>
          </a:blip>
          <a:srcRect/>
          <a:stretch/>
        </p:blipFill>
        <p:spPr>
          <a:xfrm>
            <a:off x="5216313" y="1825624"/>
            <a:ext cx="1981200" cy="3035300"/>
          </a:xfrm>
          <a:prstGeom prst="rect">
            <a:avLst/>
          </a:prstGeom>
          <a:noFill/>
          <a:ln>
            <a:noFill/>
          </a:ln>
        </p:spPr>
      </p:pic>
      <p:pic>
        <p:nvPicPr>
          <p:cNvPr id="6" name="Google Shape;294;gc053c24eae_0_0" descr="A close up of a flower&#10;&#10;Description automatically generated">
            <a:extLst>
              <a:ext uri="{FF2B5EF4-FFF2-40B4-BE49-F238E27FC236}">
                <a16:creationId xmlns:a16="http://schemas.microsoft.com/office/drawing/2014/main" id="{6D84C5D0-7595-7751-0003-923BBB078B13}"/>
              </a:ext>
            </a:extLst>
          </p:cNvPr>
          <p:cNvPicPr preferRelativeResize="0"/>
          <p:nvPr/>
        </p:nvPicPr>
        <p:blipFill rotWithShape="1">
          <a:blip r:embed="rId4">
            <a:alphaModFix/>
          </a:blip>
          <a:srcRect/>
          <a:stretch/>
        </p:blipFill>
        <p:spPr>
          <a:xfrm>
            <a:off x="7197512" y="2468159"/>
            <a:ext cx="3214455" cy="2236785"/>
          </a:xfrm>
          <a:prstGeom prst="rect">
            <a:avLst/>
          </a:prstGeom>
          <a:noFill/>
          <a:ln>
            <a:noFill/>
          </a:ln>
        </p:spPr>
      </p:pic>
      <p:sp>
        <p:nvSpPr>
          <p:cNvPr id="8" name="TextBox 7">
            <a:extLst>
              <a:ext uri="{FF2B5EF4-FFF2-40B4-BE49-F238E27FC236}">
                <a16:creationId xmlns:a16="http://schemas.microsoft.com/office/drawing/2014/main" id="{609FCBDA-ED01-DFF6-8347-F0145D74B3A8}"/>
              </a:ext>
            </a:extLst>
          </p:cNvPr>
          <p:cNvSpPr txBox="1"/>
          <p:nvPr/>
        </p:nvSpPr>
        <p:spPr>
          <a:xfrm>
            <a:off x="2852928" y="5258309"/>
            <a:ext cx="7181088" cy="369332"/>
          </a:xfrm>
          <a:prstGeom prst="rect">
            <a:avLst/>
          </a:prstGeom>
          <a:noFill/>
        </p:spPr>
        <p:txBody>
          <a:bodyPr wrap="square">
            <a:spAutoFit/>
          </a:bodyPr>
          <a:lstStyle/>
          <a:p>
            <a:r>
              <a:rPr lang="en-US" sz="1800" b="1" i="0" dirty="0"/>
              <a:t> Predators	   	 Parasitoids		Pollinators</a:t>
            </a:r>
            <a:endParaRPr lang="en-US" dirty="0"/>
          </a:p>
        </p:txBody>
      </p:sp>
    </p:spTree>
    <p:extLst>
      <p:ext uri="{BB962C8B-B14F-4D97-AF65-F5344CB8AC3E}">
        <p14:creationId xmlns:p14="http://schemas.microsoft.com/office/powerpoint/2010/main" val="355303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8C7A-7FBE-A710-6D1E-785C1C2D4809}"/>
              </a:ext>
            </a:extLst>
          </p:cNvPr>
          <p:cNvSpPr>
            <a:spLocks noGrp="1"/>
          </p:cNvSpPr>
          <p:nvPr>
            <p:ph type="title"/>
          </p:nvPr>
        </p:nvSpPr>
        <p:spPr>
          <a:xfrm>
            <a:off x="838200" y="681037"/>
            <a:ext cx="10515600" cy="4805363"/>
          </a:xfrm>
        </p:spPr>
        <p:txBody>
          <a:bodyPr/>
          <a:lstStyle/>
          <a:p>
            <a:pPr algn="ctr"/>
            <a:br>
              <a:rPr lang="en-US" dirty="0"/>
            </a:br>
            <a:br>
              <a:rPr lang="en-US" dirty="0"/>
            </a:br>
            <a:br>
              <a:rPr lang="en-US" dirty="0"/>
            </a:br>
            <a:r>
              <a:rPr lang="en-US" sz="6600" dirty="0">
                <a:latin typeface="+mn-lt"/>
              </a:rPr>
              <a:t>What Questions Do You Have?</a:t>
            </a:r>
          </a:p>
        </p:txBody>
      </p:sp>
    </p:spTree>
    <p:extLst>
      <p:ext uri="{BB962C8B-B14F-4D97-AF65-F5344CB8AC3E}">
        <p14:creationId xmlns:p14="http://schemas.microsoft.com/office/powerpoint/2010/main" val="4183749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screenshot of a computer">
            <a:extLst>
              <a:ext uri="{FF2B5EF4-FFF2-40B4-BE49-F238E27FC236}">
                <a16:creationId xmlns:a16="http://schemas.microsoft.com/office/drawing/2014/main" id="{84C03EF4-7750-C238-C0E0-D901FE9BA837}"/>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727" r="3727"/>
          <a:stretch/>
        </p:blipFill>
        <p:spPr>
          <a:xfrm>
            <a:off x="152750" y="152400"/>
            <a:ext cx="5137106" cy="6569075"/>
          </a:xfrm>
          <a:noFill/>
        </p:spPr>
      </p:pic>
      <p:sp>
        <p:nvSpPr>
          <p:cNvPr id="3" name="Content Placeholder 2">
            <a:extLst>
              <a:ext uri="{FF2B5EF4-FFF2-40B4-BE49-F238E27FC236}">
                <a16:creationId xmlns:a16="http://schemas.microsoft.com/office/drawing/2014/main" id="{2026840B-D2F7-ED4B-AC04-624DC9DD5359}"/>
              </a:ext>
            </a:extLst>
          </p:cNvPr>
          <p:cNvSpPr>
            <a:spLocks noGrp="1"/>
          </p:cNvSpPr>
          <p:nvPr>
            <p:ph idx="16"/>
          </p:nvPr>
        </p:nvSpPr>
        <p:spPr>
          <a:xfrm>
            <a:off x="5677988" y="2126166"/>
            <a:ext cx="5675811" cy="4050796"/>
          </a:xfrm>
        </p:spPr>
        <p:txBody>
          <a:bodyPr>
            <a:normAutofit/>
          </a:bodyPr>
          <a:lstStyle/>
          <a:p>
            <a:pPr marL="685800" lvl="0" indent="-457200" rtl="0">
              <a:spcBef>
                <a:spcPts val="0"/>
              </a:spcBef>
              <a:spcAft>
                <a:spcPts val="0"/>
              </a:spcAft>
              <a:buSzPts val="3200"/>
              <a:buFont typeface="Arial"/>
              <a:buChar char="•"/>
            </a:pPr>
            <a:r>
              <a:rPr lang="en-US" u="sng" dirty="0">
                <a:hlinkClick r:id="rId3"/>
              </a:rPr>
              <a:t>http://ipm.ucanr.edu/PMG/menu.homegarden.html</a:t>
            </a:r>
            <a:endParaRPr lang="en-US" dirty="0"/>
          </a:p>
          <a:p>
            <a:pPr marL="228600" lvl="0" indent="0" rtl="0">
              <a:spcBef>
                <a:spcPts val="0"/>
              </a:spcBef>
              <a:spcAft>
                <a:spcPts val="0"/>
              </a:spcAft>
              <a:buSzPts val="3200"/>
              <a:buNone/>
            </a:pPr>
            <a:endParaRPr lang="en-US" dirty="0"/>
          </a:p>
          <a:p>
            <a:pPr marL="685800" lvl="0" indent="-457200" rtl="0">
              <a:spcBef>
                <a:spcPts val="0"/>
              </a:spcBef>
              <a:spcAft>
                <a:spcPts val="0"/>
              </a:spcAft>
              <a:buSzPts val="3200"/>
              <a:buFont typeface="Arial"/>
              <a:buChar char="•"/>
            </a:pPr>
            <a:r>
              <a:rPr lang="en-US" dirty="0"/>
              <a:t>Home garden page</a:t>
            </a:r>
          </a:p>
          <a:p>
            <a:pPr marL="228600" lvl="0" indent="0" rtl="0">
              <a:spcBef>
                <a:spcPts val="0"/>
              </a:spcBef>
              <a:spcAft>
                <a:spcPts val="0"/>
              </a:spcAft>
              <a:buSzPts val="3200"/>
              <a:buNone/>
            </a:pPr>
            <a:endParaRPr lang="en-US" dirty="0"/>
          </a:p>
          <a:p>
            <a:pPr marL="685800" lvl="0" indent="-457200" rtl="0">
              <a:spcBef>
                <a:spcPts val="0"/>
              </a:spcBef>
              <a:spcAft>
                <a:spcPts val="0"/>
              </a:spcAft>
              <a:buSzPts val="3200"/>
              <a:buFont typeface="Arial"/>
              <a:buChar char="•"/>
            </a:pPr>
            <a:r>
              <a:rPr lang="en-US" dirty="0"/>
              <a:t>Plant problem diagnostic tool</a:t>
            </a:r>
          </a:p>
          <a:p>
            <a:pPr marL="0" indent="0">
              <a:buNone/>
            </a:pPr>
            <a:endParaRPr lang="en-US" dirty="0"/>
          </a:p>
        </p:txBody>
      </p:sp>
      <p:sp>
        <p:nvSpPr>
          <p:cNvPr id="4" name="Title 3">
            <a:extLst>
              <a:ext uri="{FF2B5EF4-FFF2-40B4-BE49-F238E27FC236}">
                <a16:creationId xmlns:a16="http://schemas.microsoft.com/office/drawing/2014/main" id="{D4F1F26F-7BA9-194A-8F14-8D45AE1C774B}"/>
              </a:ext>
            </a:extLst>
          </p:cNvPr>
          <p:cNvSpPr>
            <a:spLocks noGrp="1"/>
          </p:cNvSpPr>
          <p:nvPr>
            <p:ph type="title"/>
          </p:nvPr>
        </p:nvSpPr>
        <p:spPr>
          <a:xfrm>
            <a:off x="5677988" y="681037"/>
            <a:ext cx="5675811" cy="1325563"/>
          </a:xfrm>
        </p:spPr>
        <p:txBody>
          <a:bodyPr anchor="t">
            <a:normAutofit/>
          </a:bodyPr>
          <a:lstStyle/>
          <a:p>
            <a:r>
              <a:rPr lang="en-US" dirty="0"/>
              <a:t>Website Resources-UC IPM </a:t>
            </a:r>
            <a:endParaRPr lang="en-US"/>
          </a:p>
        </p:txBody>
      </p:sp>
      <p:pic>
        <p:nvPicPr>
          <p:cNvPr id="5" name="Picture 4" descr="A qr code with a white background&#10;&#10;AI-generated content may be incorrect.">
            <a:extLst>
              <a:ext uri="{FF2B5EF4-FFF2-40B4-BE49-F238E27FC236}">
                <a16:creationId xmlns:a16="http://schemas.microsoft.com/office/drawing/2014/main" id="{7C37828A-A1C5-BF9D-EE6C-A69B1B059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1181" y="4428041"/>
            <a:ext cx="1904219" cy="1904219"/>
          </a:xfrm>
          <a:prstGeom prst="rect">
            <a:avLst/>
          </a:prstGeom>
        </p:spPr>
      </p:pic>
    </p:spTree>
    <p:extLst>
      <p:ext uri="{BB962C8B-B14F-4D97-AF65-F5344CB8AC3E}">
        <p14:creationId xmlns:p14="http://schemas.microsoft.com/office/powerpoint/2010/main" val="401056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7E6D0-4062-3A26-A546-A7BDE5C69F2D}"/>
              </a:ext>
            </a:extLst>
          </p:cNvPr>
          <p:cNvSpPr>
            <a:spLocks noGrp="1"/>
          </p:cNvSpPr>
          <p:nvPr>
            <p:ph idx="16"/>
          </p:nvPr>
        </p:nvSpPr>
        <p:spPr>
          <a:xfrm>
            <a:off x="6486144" y="1366488"/>
            <a:ext cx="5498592" cy="4810474"/>
          </a:xfrm>
        </p:spPr>
        <p:txBody>
          <a:bodyPr/>
          <a:lstStyle/>
          <a:p>
            <a:pPr marL="571500" lvl="0" indent="-342900" algn="l" rtl="0">
              <a:lnSpc>
                <a:spcPct val="100000"/>
              </a:lnSpc>
              <a:spcBef>
                <a:spcPts val="200"/>
              </a:spcBef>
              <a:spcAft>
                <a:spcPts val="0"/>
              </a:spcAft>
              <a:buSzPts val="3200"/>
              <a:buFont typeface="Arial"/>
              <a:buChar char="•"/>
            </a:pPr>
            <a:r>
              <a:rPr lang="en-US" sz="3200" i="0" dirty="0">
                <a:latin typeface="+mn-lt"/>
              </a:rPr>
              <a:t>UCANR: </a:t>
            </a:r>
            <a:r>
              <a:rPr lang="en-US" sz="3200" i="0" u="sng" dirty="0">
                <a:latin typeface="+mn-lt"/>
              </a:rPr>
              <a:t>Natural Enemies Handbook</a:t>
            </a:r>
          </a:p>
          <a:p>
            <a:pPr marL="571500" lvl="0" indent="-342900" algn="l" rtl="0">
              <a:lnSpc>
                <a:spcPct val="100000"/>
              </a:lnSpc>
              <a:spcBef>
                <a:spcPts val="200"/>
              </a:spcBef>
              <a:spcAft>
                <a:spcPts val="0"/>
              </a:spcAft>
              <a:buSzPts val="3200"/>
              <a:buFont typeface="Arial"/>
              <a:buChar char="•"/>
            </a:pPr>
            <a:endParaRPr lang="en-US" sz="3200" u="sng" dirty="0">
              <a:latin typeface="+mn-lt"/>
            </a:endParaRPr>
          </a:p>
          <a:p>
            <a:pPr lvl="0" indent="0" algn="l" rtl="0">
              <a:lnSpc>
                <a:spcPct val="100000"/>
              </a:lnSpc>
              <a:spcBef>
                <a:spcPts val="200"/>
              </a:spcBef>
              <a:spcAft>
                <a:spcPts val="0"/>
              </a:spcAft>
              <a:buSzPts val="3200"/>
              <a:buNone/>
            </a:pPr>
            <a:endParaRPr lang="en-US" sz="3200" dirty="0">
              <a:latin typeface="+mn-lt"/>
            </a:endParaRPr>
          </a:p>
          <a:p>
            <a:pPr marL="571500" lvl="0" indent="-342900" algn="l" rtl="0">
              <a:lnSpc>
                <a:spcPct val="100000"/>
              </a:lnSpc>
              <a:spcBef>
                <a:spcPts val="200"/>
              </a:spcBef>
              <a:spcAft>
                <a:spcPts val="0"/>
              </a:spcAft>
              <a:buSzPts val="3200"/>
              <a:buFont typeface="Arial"/>
              <a:buChar char="•"/>
            </a:pPr>
            <a:r>
              <a:rPr lang="en-US" sz="3200" i="0" u="sng" dirty="0">
                <a:latin typeface="+mn-lt"/>
              </a:rPr>
              <a:t>Meet the Beneficials </a:t>
            </a:r>
            <a:r>
              <a:rPr lang="en-US" sz="3200" i="0" dirty="0">
                <a:latin typeface="+mn-lt"/>
              </a:rPr>
              <a:t>poster:</a:t>
            </a:r>
          </a:p>
          <a:p>
            <a:pPr lvl="0" indent="0" algn="l" rtl="0">
              <a:lnSpc>
                <a:spcPct val="100000"/>
              </a:lnSpc>
              <a:spcBef>
                <a:spcPts val="200"/>
              </a:spcBef>
              <a:spcAft>
                <a:spcPts val="0"/>
              </a:spcAft>
              <a:buSzPts val="3200"/>
              <a:buNone/>
            </a:pPr>
            <a:endParaRPr lang="en-US" dirty="0"/>
          </a:p>
          <a:p>
            <a:pPr marL="457200" marR="0" lvl="0" indent="-228600" algn="l" rtl="0">
              <a:lnSpc>
                <a:spcPct val="100000"/>
              </a:lnSpc>
              <a:spcBef>
                <a:spcPts val="200"/>
              </a:spcBef>
              <a:spcAft>
                <a:spcPts val="0"/>
              </a:spcAft>
              <a:buClr>
                <a:srgbClr val="666666"/>
              </a:buClr>
              <a:buSzPts val="3200"/>
              <a:buFont typeface="Calibri"/>
              <a:buNone/>
            </a:pPr>
            <a:r>
              <a:rPr lang="en-US" sz="1800" i="0" u="sng" dirty="0">
                <a:solidFill>
                  <a:schemeClr val="hlink"/>
                </a:solidFill>
                <a:latin typeface="+mn-lt"/>
                <a:hlinkClick r:id="rId2"/>
              </a:rPr>
              <a:t>http://ipm.ucanr.edu/IPMPROJECT/ADS/poster_naturalenemies.html</a:t>
            </a:r>
            <a:endParaRPr lang="en-US" sz="1800" i="0" dirty="0">
              <a:latin typeface="+mn-lt"/>
            </a:endParaRPr>
          </a:p>
          <a:p>
            <a:pPr marL="0" indent="0">
              <a:buNone/>
            </a:pPr>
            <a:endParaRPr lang="en-US" dirty="0"/>
          </a:p>
        </p:txBody>
      </p:sp>
      <p:sp>
        <p:nvSpPr>
          <p:cNvPr id="4" name="Title 3">
            <a:extLst>
              <a:ext uri="{FF2B5EF4-FFF2-40B4-BE49-F238E27FC236}">
                <a16:creationId xmlns:a16="http://schemas.microsoft.com/office/drawing/2014/main" id="{058EA34A-9CD3-5743-AF5F-5D4862755037}"/>
              </a:ext>
            </a:extLst>
          </p:cNvPr>
          <p:cNvSpPr>
            <a:spLocks noGrp="1"/>
          </p:cNvSpPr>
          <p:nvPr>
            <p:ph type="title"/>
          </p:nvPr>
        </p:nvSpPr>
        <p:spPr>
          <a:xfrm>
            <a:off x="3297503" y="40926"/>
            <a:ext cx="5675811" cy="1325562"/>
          </a:xfrm>
        </p:spPr>
        <p:txBody>
          <a:bodyPr/>
          <a:lstStyle/>
          <a:p>
            <a:pPr algn="ctr"/>
            <a:r>
              <a:rPr lang="en-US" dirty="0"/>
              <a:t>Publications</a:t>
            </a:r>
          </a:p>
        </p:txBody>
      </p:sp>
      <p:pic>
        <p:nvPicPr>
          <p:cNvPr id="5" name="Google Shape;659;p37" descr="A sign on the grass&#10;&#10;Description automatically generated">
            <a:extLst>
              <a:ext uri="{FF2B5EF4-FFF2-40B4-BE49-F238E27FC236}">
                <a16:creationId xmlns:a16="http://schemas.microsoft.com/office/drawing/2014/main" id="{B3A2CF5C-6AEF-4C2D-0135-126C507DD55B}"/>
              </a:ext>
            </a:extLst>
          </p:cNvPr>
          <p:cNvPicPr preferRelativeResize="0">
            <a:picLocks noGrp="1"/>
          </p:cNvPicPr>
          <p:nvPr>
            <p:ph type="pic" idx="13"/>
          </p:nvPr>
        </p:nvPicPr>
        <p:blipFill rotWithShape="1">
          <a:blip r:embed="rId3">
            <a:alphaModFix/>
          </a:blip>
          <a:srcRect l="818" r="818"/>
          <a:stretch/>
        </p:blipFill>
        <p:spPr>
          <a:xfrm>
            <a:off x="83566" y="1366488"/>
            <a:ext cx="3135122" cy="4050796"/>
          </a:xfrm>
          <a:prstGeom prst="rect">
            <a:avLst/>
          </a:prstGeom>
          <a:noFill/>
          <a:ln>
            <a:noFill/>
          </a:ln>
        </p:spPr>
      </p:pic>
      <p:pic>
        <p:nvPicPr>
          <p:cNvPr id="6" name="Google Shape;660;p37" descr="A screenshot of a cell phone&#10;&#10;Description automatically generated">
            <a:extLst>
              <a:ext uri="{FF2B5EF4-FFF2-40B4-BE49-F238E27FC236}">
                <a16:creationId xmlns:a16="http://schemas.microsoft.com/office/drawing/2014/main" id="{0680A0F3-F128-A7D8-0A28-6B34FAC42CCC}"/>
              </a:ext>
            </a:extLst>
          </p:cNvPr>
          <p:cNvPicPr preferRelativeResize="0"/>
          <p:nvPr/>
        </p:nvPicPr>
        <p:blipFill rotWithShape="1">
          <a:blip r:embed="rId4">
            <a:alphaModFix/>
          </a:blip>
          <a:srcRect/>
          <a:stretch/>
        </p:blipFill>
        <p:spPr>
          <a:xfrm>
            <a:off x="3218688" y="1343818"/>
            <a:ext cx="3057936" cy="4073466"/>
          </a:xfrm>
          <a:prstGeom prst="rect">
            <a:avLst/>
          </a:prstGeom>
          <a:noFill/>
          <a:ln>
            <a:noFill/>
          </a:ln>
        </p:spPr>
      </p:pic>
      <p:pic>
        <p:nvPicPr>
          <p:cNvPr id="7" name="Picture 6" descr="A qr code with a white background&#10;&#10;AI-generated content may be incorrect.">
            <a:extLst>
              <a:ext uri="{FF2B5EF4-FFF2-40B4-BE49-F238E27FC236}">
                <a16:creationId xmlns:a16="http://schemas.microsoft.com/office/drawing/2014/main" id="{2FE4B88C-2163-107C-13D9-C4564004F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5441" y="4707210"/>
            <a:ext cx="1686560" cy="1686560"/>
          </a:xfrm>
          <a:prstGeom prst="rect">
            <a:avLst/>
          </a:prstGeom>
        </p:spPr>
      </p:pic>
    </p:spTree>
    <p:extLst>
      <p:ext uri="{BB962C8B-B14F-4D97-AF65-F5344CB8AC3E}">
        <p14:creationId xmlns:p14="http://schemas.microsoft.com/office/powerpoint/2010/main" val="3367305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References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200" y="1487424"/>
            <a:ext cx="10515600" cy="4689539"/>
          </a:xfrm>
        </p:spPr>
        <p:txBody>
          <a:bodyPr>
            <a:normAutofit fontScale="25000" lnSpcReduction="20000"/>
          </a:bodyPr>
          <a:lstStyle/>
          <a:p>
            <a:pPr marL="0" marR="0" lvl="0" indent="0" algn="l" rtl="0">
              <a:lnSpc>
                <a:spcPct val="100000"/>
              </a:lnSpc>
              <a:spcBef>
                <a:spcPts val="0"/>
              </a:spcBef>
              <a:spcAft>
                <a:spcPts val="0"/>
              </a:spcAft>
              <a:buClr>
                <a:srgbClr val="333333"/>
              </a:buClr>
              <a:buSzPts val="600"/>
              <a:buFont typeface="Calibri"/>
              <a:buNone/>
            </a:pPr>
            <a:endParaRPr lang="en-US" sz="3600" b="0" i="0" u="none" strike="noStrike" cap="none" dirty="0">
              <a:solidFill>
                <a:srgbClr val="000000"/>
              </a:solidFill>
              <a:latin typeface="+mn-lt"/>
              <a:ea typeface="Arial"/>
              <a:cs typeface="Arial"/>
              <a:sym typeface="Arial"/>
            </a:endParaRPr>
          </a:p>
          <a:p>
            <a:pPr marL="0" indent="0">
              <a:lnSpc>
                <a:spcPct val="100000"/>
              </a:lnSpc>
              <a:spcBef>
                <a:spcPts val="0"/>
              </a:spcBef>
              <a:buClr>
                <a:srgbClr val="000000"/>
              </a:buClr>
              <a:buSzPts val="2400"/>
              <a:buNone/>
            </a:pPr>
            <a:r>
              <a:rPr lang="en-US" sz="6400" b="1" i="0" u="none" strike="noStrike" cap="none" dirty="0">
                <a:solidFill>
                  <a:srgbClr val="666666"/>
                </a:solidFill>
                <a:latin typeface="+mn-lt"/>
                <a:ea typeface="Calibri"/>
                <a:cs typeface="Calibri"/>
                <a:sym typeface="Calibri"/>
              </a:rPr>
              <a:t>UC IPM website:</a:t>
            </a:r>
            <a:endParaRPr lang="en-US" sz="6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endParaRPr lang="en-US" sz="6400" b="1" i="0" u="none" strike="noStrike" cap="none"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6400" b="0" i="0" u="none" strike="noStrike" cap="none" dirty="0">
                <a:solidFill>
                  <a:srgbClr val="666666"/>
                </a:solidFill>
                <a:latin typeface="+mn-lt"/>
                <a:ea typeface="Calibri"/>
                <a:cs typeface="Calibri"/>
                <a:sym typeface="Calibri"/>
              </a:rPr>
              <a:t>Identify and manage pests in the home garden </a:t>
            </a:r>
            <a:r>
              <a:rPr lang="en-US" sz="6400" b="0" i="0" u="none" strike="noStrike" cap="none" dirty="0">
                <a:solidFill>
                  <a:srgbClr val="666666"/>
                </a:solidFill>
                <a:latin typeface="+mn-lt"/>
                <a:ea typeface="Calibri"/>
                <a:cs typeface="Calibri"/>
                <a:sym typeface="Calibri"/>
                <a:hlinkClick r:id="rId2"/>
              </a:rPr>
              <a:t>https://ipm.ucanr.edu/PMG/menu.homegarden.html#</a:t>
            </a:r>
            <a:endParaRPr lang="en-US" sz="6400" b="0" i="0" u="none" strike="noStrike" cap="none"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n-US" sz="6400" b="0" i="0" u="sng" strike="noStrike" cap="none"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6400" b="0" i="0" u="none" strike="noStrike" cap="none" dirty="0">
                <a:solidFill>
                  <a:srgbClr val="666666"/>
                </a:solidFill>
                <a:latin typeface="Calibri"/>
                <a:ea typeface="Calibri"/>
                <a:cs typeface="Calibri"/>
                <a:sym typeface="Calibri"/>
              </a:rPr>
              <a:t>UCANR. </a:t>
            </a:r>
            <a:r>
              <a:rPr lang="en-US" sz="6400" b="0" i="1" u="sng" strike="noStrike" cap="none" dirty="0">
                <a:solidFill>
                  <a:schemeClr val="accent1"/>
                </a:solidFill>
                <a:latin typeface="Calibri"/>
                <a:ea typeface="Calibri"/>
                <a:cs typeface="Calibri"/>
                <a:sym typeface="Calibri"/>
              </a:rPr>
              <a:t>California Master Gardener Handbook</a:t>
            </a:r>
            <a:r>
              <a:rPr lang="en-US" sz="6400" b="0" i="0" u="none" strike="noStrike" cap="none" dirty="0">
                <a:solidFill>
                  <a:srgbClr val="666666"/>
                </a:solidFill>
                <a:latin typeface="Calibri"/>
                <a:ea typeface="Calibri"/>
                <a:cs typeface="Calibri"/>
                <a:sym typeface="Calibri"/>
              </a:rPr>
              <a:t>, Second Edition, 2015, Publication 3382</a:t>
            </a:r>
            <a:endParaRPr lang="en-US" sz="6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6400" b="1" i="0" u="none" strike="noStrike" cap="none" dirty="0">
              <a:solidFill>
                <a:srgbClr val="6666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6400" b="0" i="0" u="none" strike="noStrike" cap="none" dirty="0">
                <a:solidFill>
                  <a:srgbClr val="666666"/>
                </a:solidFill>
                <a:latin typeface="Calibri"/>
                <a:ea typeface="Calibri"/>
                <a:cs typeface="Calibri"/>
                <a:sym typeface="Calibri"/>
              </a:rPr>
              <a:t>Natural Enemies Gallery </a:t>
            </a:r>
            <a:r>
              <a:rPr lang="en-US" sz="6400" b="0" i="0" u="none" strike="noStrike" cap="none" dirty="0">
                <a:solidFill>
                  <a:srgbClr val="666666"/>
                </a:solidFill>
                <a:latin typeface="Calibri"/>
                <a:ea typeface="Calibri"/>
                <a:cs typeface="Calibri"/>
                <a:sym typeface="Calibri"/>
                <a:hlinkClick r:id="rId3"/>
              </a:rPr>
              <a:t>https://ipm.ucanr.edu/natural-enemies/</a:t>
            </a:r>
            <a:endParaRPr lang="en-US" sz="6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6400" b="0" i="0" u="none" strike="noStrike" cap="none" dirty="0">
              <a:solidFill>
                <a:srgbClr val="6666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6400" b="0" i="0" u="none" strike="noStrike" cap="none" dirty="0">
                <a:solidFill>
                  <a:srgbClr val="666666"/>
                </a:solidFill>
                <a:latin typeface="Calibri"/>
                <a:ea typeface="Calibri"/>
                <a:cs typeface="Calibri"/>
                <a:sym typeface="Calibri"/>
              </a:rPr>
              <a:t>Protecting Beneficials </a:t>
            </a:r>
            <a:r>
              <a:rPr lang="en-US" sz="6400" b="0" i="0" u="none" strike="noStrike" cap="none" dirty="0">
                <a:solidFill>
                  <a:srgbClr val="666666"/>
                </a:solidFill>
                <a:latin typeface="Calibri"/>
                <a:ea typeface="Calibri"/>
                <a:cs typeface="Calibri"/>
                <a:sym typeface="Calibri"/>
                <a:hlinkClick r:id="rId4"/>
              </a:rPr>
              <a:t>https://ipm.ucanr.edu/mitigation/protect_beneficials.html</a:t>
            </a:r>
            <a:endParaRPr lang="en-US" sz="6400" b="0" i="0" u="none" strike="noStrike" cap="none" dirty="0">
              <a:solidFill>
                <a:srgbClr val="666666"/>
              </a:solidFill>
              <a:latin typeface="Calibri"/>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endParaRPr lang="en-US" sz="6400" b="1" i="0" u="none" strike="noStrike" cap="none"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r>
              <a:rPr lang="en-US" sz="6400" b="1" i="0" u="none" strike="noStrike" cap="none" dirty="0">
                <a:solidFill>
                  <a:srgbClr val="666666"/>
                </a:solidFill>
                <a:latin typeface="+mn-lt"/>
                <a:ea typeface="Calibri"/>
                <a:cs typeface="Calibri"/>
                <a:sym typeface="Calibri"/>
              </a:rPr>
              <a:t>Other Websites: </a:t>
            </a:r>
          </a:p>
          <a:p>
            <a:pPr marL="0" marR="0" lvl="0" indent="0" algn="l" rtl="0">
              <a:lnSpc>
                <a:spcPct val="100000"/>
              </a:lnSpc>
              <a:spcBef>
                <a:spcPts val="0"/>
              </a:spcBef>
              <a:spcAft>
                <a:spcPts val="0"/>
              </a:spcAft>
              <a:buClr>
                <a:srgbClr val="333333"/>
              </a:buClr>
              <a:buSzPts val="600"/>
              <a:buFont typeface="Calibri"/>
              <a:buNone/>
            </a:pPr>
            <a:endParaRPr lang="en-US" sz="6400" b="1"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r>
              <a:rPr lang="en-US" sz="6400" dirty="0">
                <a:solidFill>
                  <a:srgbClr val="666666"/>
                </a:solidFill>
                <a:latin typeface="+mn-lt"/>
                <a:ea typeface="Calibri"/>
                <a:cs typeface="Calibri"/>
                <a:sym typeface="Calibri"/>
              </a:rPr>
              <a:t>Nevada County Resource Conservation District </a:t>
            </a:r>
            <a:r>
              <a:rPr lang="en-US" sz="6400" b="1" dirty="0">
                <a:solidFill>
                  <a:srgbClr val="666666"/>
                </a:solidFill>
                <a:latin typeface="+mn-lt"/>
                <a:ea typeface="Calibri"/>
                <a:cs typeface="Calibri"/>
                <a:sym typeface="Calibri"/>
              </a:rPr>
              <a:t>- </a:t>
            </a:r>
            <a:r>
              <a:rPr lang="en-US" sz="6400" b="1" dirty="0">
                <a:solidFill>
                  <a:srgbClr val="666666"/>
                </a:solidFill>
                <a:latin typeface="+mn-lt"/>
                <a:ea typeface="Calibri"/>
                <a:cs typeface="Calibri"/>
                <a:sym typeface="Calibri"/>
                <a:hlinkClick r:id="rId5"/>
              </a:rPr>
              <a:t>https://www.ncrcd.org/attracting-pollinators-to-your-garden</a:t>
            </a:r>
            <a:endParaRPr lang="en-US" sz="6400" b="1"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endParaRPr lang="en-US" sz="6400" b="1"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r>
              <a:rPr lang="en-US" sz="6400" i="0" u="none" strike="noStrike" cap="none" dirty="0">
                <a:solidFill>
                  <a:srgbClr val="666666"/>
                </a:solidFill>
                <a:latin typeface="+mn-lt"/>
                <a:ea typeface="Calibri"/>
                <a:cs typeface="Calibri"/>
                <a:sym typeface="Calibri"/>
              </a:rPr>
              <a:t>California Native Plant Society </a:t>
            </a:r>
            <a:r>
              <a:rPr lang="en-US" sz="6400" b="1" i="0" u="none" strike="noStrike" cap="none" dirty="0">
                <a:solidFill>
                  <a:srgbClr val="666666"/>
                </a:solidFill>
                <a:latin typeface="+mn-lt"/>
                <a:ea typeface="Calibri"/>
                <a:cs typeface="Calibri"/>
                <a:sym typeface="Calibri"/>
              </a:rPr>
              <a:t>– </a:t>
            </a:r>
            <a:r>
              <a:rPr lang="en-US" sz="6400" b="1" dirty="0">
                <a:solidFill>
                  <a:srgbClr val="666666"/>
                </a:solidFill>
                <a:latin typeface="+mn-lt"/>
                <a:ea typeface="Calibri"/>
                <a:cs typeface="Calibri"/>
                <a:sym typeface="Calibri"/>
                <a:hlinkClick r:id="rId6"/>
              </a:rPr>
              <a:t>https://calscape.org</a:t>
            </a:r>
            <a:r>
              <a:rPr lang="en-US" sz="6400" b="1" dirty="0">
                <a:solidFill>
                  <a:srgbClr val="666666"/>
                </a:solidFill>
                <a:latin typeface="+mn-lt"/>
                <a:ea typeface="Calibri"/>
                <a:cs typeface="Calibri"/>
                <a:sym typeface="Calibri"/>
              </a:rPr>
              <a:t> </a:t>
            </a:r>
            <a:r>
              <a:rPr lang="en-US" sz="6400" b="1" i="0" u="none" strike="noStrike" cap="none" dirty="0">
                <a:solidFill>
                  <a:srgbClr val="666666"/>
                </a:solidFill>
                <a:latin typeface="+mn-lt"/>
                <a:ea typeface="Calibri"/>
                <a:cs typeface="Calibri"/>
                <a:sym typeface="Calibri"/>
              </a:rPr>
              <a:t> </a:t>
            </a:r>
          </a:p>
          <a:p>
            <a:pPr marL="0" marR="0" lvl="0" indent="0" algn="l" rtl="0">
              <a:lnSpc>
                <a:spcPct val="100000"/>
              </a:lnSpc>
              <a:spcBef>
                <a:spcPts val="0"/>
              </a:spcBef>
              <a:spcAft>
                <a:spcPts val="0"/>
              </a:spcAft>
              <a:buClr>
                <a:srgbClr val="333333"/>
              </a:buClr>
              <a:buSzPts val="600"/>
              <a:buFont typeface="Calibri"/>
              <a:buNone/>
            </a:pPr>
            <a:endParaRPr lang="en-US" sz="6400" b="1" i="0" u="none" strike="noStrike" cap="none" dirty="0">
              <a:solidFill>
                <a:srgbClr val="666666"/>
              </a:solidFill>
              <a:latin typeface="+mn-lt"/>
              <a:ea typeface="Calibri"/>
              <a:cs typeface="Calibri"/>
              <a:sym typeface="Calibri"/>
            </a:endParaRPr>
          </a:p>
          <a:p>
            <a:pPr marL="0" marR="0" lvl="0" indent="0" algn="l" rtl="0">
              <a:lnSpc>
                <a:spcPct val="100000"/>
              </a:lnSpc>
              <a:spcBef>
                <a:spcPts val="0"/>
              </a:spcBef>
              <a:spcAft>
                <a:spcPts val="0"/>
              </a:spcAft>
              <a:buClr>
                <a:srgbClr val="333333"/>
              </a:buClr>
              <a:buSzPts val="600"/>
              <a:buFont typeface="Calibri"/>
              <a:buNone/>
            </a:pPr>
            <a:r>
              <a:rPr lang="en-US" sz="6400" b="0" i="0" u="none" strike="noStrike" cap="none" dirty="0">
                <a:solidFill>
                  <a:srgbClr val="000000"/>
                </a:solidFill>
                <a:latin typeface="+mn-lt"/>
                <a:ea typeface="Arial"/>
                <a:cs typeface="Arial"/>
                <a:sym typeface="Arial"/>
              </a:rPr>
              <a:t>US Fish and Wildlife: Top Plants for Your Pollinator Garden </a:t>
            </a:r>
            <a:r>
              <a:rPr lang="en-US" sz="6400" b="0" i="0" u="none" strike="noStrike" cap="none" dirty="0">
                <a:solidFill>
                  <a:srgbClr val="000000"/>
                </a:solidFill>
                <a:latin typeface="+mn-lt"/>
                <a:ea typeface="Arial"/>
                <a:cs typeface="Arial"/>
                <a:sym typeface="Arial"/>
                <a:hlinkClick r:id="rId7"/>
              </a:rPr>
              <a:t>https://www.fws.gov/story/top-plants-your-pollinator-garden</a:t>
            </a:r>
            <a:endParaRPr lang="en-US" sz="6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endParaRPr lang="en-US" sz="6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r>
              <a:rPr lang="en-US" sz="6400" b="0" i="0" u="none" strike="noStrike" cap="none" dirty="0">
                <a:solidFill>
                  <a:srgbClr val="000000"/>
                </a:solidFill>
                <a:latin typeface="+mn-lt"/>
                <a:ea typeface="Arial"/>
                <a:cs typeface="Arial"/>
                <a:sym typeface="Arial"/>
                <a:hlinkClick r:id="rId8"/>
              </a:rPr>
              <a:t>https://bugguide.net/node/view/14967</a:t>
            </a:r>
            <a:endParaRPr lang="en-US" sz="6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endParaRPr lang="en-US" sz="64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r>
              <a:rPr lang="en-US" sz="6400" b="0" i="0" u="none" strike="noStrike" cap="none" dirty="0">
                <a:solidFill>
                  <a:srgbClr val="000000"/>
                </a:solidFill>
                <a:latin typeface="+mn-lt"/>
                <a:ea typeface="Arial"/>
                <a:cs typeface="Arial"/>
                <a:sym typeface="Arial"/>
              </a:rPr>
              <a:t>Xerces Society - </a:t>
            </a:r>
            <a:r>
              <a:rPr lang="en-US" sz="6400" b="0" i="0" u="none" strike="noStrike" cap="none" dirty="0">
                <a:solidFill>
                  <a:srgbClr val="000000"/>
                </a:solidFill>
                <a:latin typeface="+mn-lt"/>
                <a:ea typeface="Arial"/>
                <a:cs typeface="Arial"/>
                <a:sym typeface="Arial"/>
                <a:hlinkClick r:id="rId9"/>
              </a:rPr>
              <a:t>https://xerces.org/pollinator-conservation/nesting-resources</a:t>
            </a:r>
            <a:endParaRPr lang="en-US" sz="6400" b="0" i="0" u="none" strike="noStrike" cap="none" dirty="0">
              <a:solidFill>
                <a:srgbClr val="000000"/>
              </a:solidFill>
              <a:latin typeface="+mn-lt"/>
              <a:ea typeface="Arial"/>
              <a:cs typeface="Arial"/>
              <a:sym typeface="Arial"/>
            </a:endParaRPr>
          </a:p>
          <a:p>
            <a:pPr marL="0" indent="0">
              <a:lnSpc>
                <a:spcPct val="100000"/>
              </a:lnSpc>
              <a:spcBef>
                <a:spcPts val="0"/>
              </a:spcBef>
              <a:buClr>
                <a:srgbClr val="333333"/>
              </a:buClr>
              <a:buSzPts val="600"/>
              <a:buNone/>
            </a:pPr>
            <a:endParaRPr lang="en-US" sz="6400" b="0" i="0" u="none" strike="noStrike" cap="none" dirty="0">
              <a:solidFill>
                <a:srgbClr val="666666"/>
              </a:solidFill>
              <a:latin typeface="+mn-lt"/>
              <a:ea typeface="Calibri"/>
              <a:cs typeface="Calibri"/>
              <a:sym typeface="Calibri"/>
            </a:endParaRPr>
          </a:p>
          <a:p>
            <a:pPr marL="0" indent="0">
              <a:lnSpc>
                <a:spcPct val="100000"/>
              </a:lnSpc>
              <a:spcBef>
                <a:spcPts val="0"/>
              </a:spcBef>
              <a:buClr>
                <a:srgbClr val="333333"/>
              </a:buClr>
              <a:buSzPts val="600"/>
              <a:buNone/>
            </a:pPr>
            <a:endParaRPr lang="en-US" sz="4200" dirty="0">
              <a:solidFill>
                <a:srgbClr val="666666"/>
              </a:solidFill>
              <a:latin typeface="+mn-lt"/>
              <a:ea typeface="Calibri"/>
              <a:cs typeface="Calibri"/>
              <a:sym typeface="Calibri"/>
            </a:endParaRPr>
          </a:p>
          <a:p>
            <a:pPr marL="0" indent="0">
              <a:lnSpc>
                <a:spcPct val="100000"/>
              </a:lnSpc>
              <a:spcBef>
                <a:spcPts val="0"/>
              </a:spcBef>
              <a:buClr>
                <a:srgbClr val="333333"/>
              </a:buClr>
              <a:buSzPts val="600"/>
              <a:buNone/>
            </a:pPr>
            <a:r>
              <a:rPr lang="en-US" sz="4800" b="0" i="0" u="none" strike="noStrike" cap="none" dirty="0">
                <a:solidFill>
                  <a:srgbClr val="666666"/>
                </a:solidFill>
                <a:latin typeface="+mn-lt"/>
                <a:ea typeface="Calibri"/>
                <a:cs typeface="Calibri"/>
                <a:sym typeface="Calibri"/>
              </a:rPr>
              <a:t>Photograph credits UC Statewide IPM Project, Calscape.org, Xerces Society, unless noted otherwise</a:t>
            </a:r>
            <a:endParaRPr lang="en-US" sz="4800" b="0" i="0" u="none" strike="noStrike" cap="none" dirty="0">
              <a:solidFill>
                <a:srgbClr val="000000"/>
              </a:solidFill>
              <a:latin typeface="+mn-lt"/>
              <a:ea typeface="Arial"/>
              <a:cs typeface="Arial"/>
              <a:sym typeface="Arial"/>
            </a:endParaRPr>
          </a:p>
          <a:p>
            <a:pPr marL="0" marR="0" lvl="0" indent="0" algn="l" rtl="0">
              <a:lnSpc>
                <a:spcPct val="100000"/>
              </a:lnSpc>
              <a:spcBef>
                <a:spcPts val="0"/>
              </a:spcBef>
              <a:spcAft>
                <a:spcPts val="0"/>
              </a:spcAft>
              <a:buClr>
                <a:srgbClr val="333333"/>
              </a:buClr>
              <a:buSzPts val="600"/>
              <a:buFont typeface="Calibri"/>
              <a:buNone/>
            </a:pPr>
            <a:endParaRPr lang="en-US" sz="4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66666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US" sz="2800" b="0" i="0" u="none" strike="noStrike" cap="none" dirty="0">
              <a:solidFill>
                <a:srgbClr val="666666"/>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3732083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6F74-B6E4-3547-B00E-20BCB695A240}"/>
              </a:ext>
            </a:extLst>
          </p:cNvPr>
          <p:cNvSpPr>
            <a:spLocks noGrp="1"/>
          </p:cNvSpPr>
          <p:nvPr>
            <p:ph type="title"/>
          </p:nvPr>
        </p:nvSpPr>
        <p:spPr>
          <a:xfrm>
            <a:off x="684733" y="55078"/>
            <a:ext cx="10970237" cy="1257014"/>
          </a:xfrm>
        </p:spPr>
        <p:txBody>
          <a:bodyPr anchor="ctr">
            <a:normAutofit/>
          </a:bodyPr>
          <a:lstStyle/>
          <a:p>
            <a:pPr algn="ctr"/>
            <a:r>
              <a:rPr lang="en-US" sz="4800" dirty="0"/>
              <a:t>Thank you!</a:t>
            </a:r>
            <a:br>
              <a:rPr lang="en-US" dirty="0"/>
            </a:br>
            <a:endParaRPr lang="en-US" dirty="0"/>
          </a:p>
        </p:txBody>
      </p:sp>
      <p:pic>
        <p:nvPicPr>
          <p:cNvPr id="4" name="Google Shape;704;p42" descr="A close up of a flower&#10;&#10;Description automatically generated">
            <a:extLst>
              <a:ext uri="{FF2B5EF4-FFF2-40B4-BE49-F238E27FC236}">
                <a16:creationId xmlns:a16="http://schemas.microsoft.com/office/drawing/2014/main" id="{FD6E6036-9394-B1EE-9AD4-7881D2D54978}"/>
              </a:ext>
            </a:extLst>
          </p:cNvPr>
          <p:cNvPicPr preferRelativeResize="0"/>
          <p:nvPr/>
        </p:nvPicPr>
        <p:blipFill rotWithShape="1">
          <a:blip r:embed="rId2"/>
          <a:srcRect t="5857" b="32151"/>
          <a:stretch/>
        </p:blipFill>
        <p:spPr>
          <a:xfrm>
            <a:off x="838200" y="1414272"/>
            <a:ext cx="10515600" cy="4791456"/>
          </a:xfrm>
          <a:prstGeom prst="rect">
            <a:avLst/>
          </a:prstGeom>
          <a:noFill/>
          <a:ln>
            <a:noFill/>
          </a:ln>
        </p:spPr>
      </p:pic>
      <p:sp>
        <p:nvSpPr>
          <p:cNvPr id="3" name="TextBox 2">
            <a:extLst>
              <a:ext uri="{FF2B5EF4-FFF2-40B4-BE49-F238E27FC236}">
                <a16:creationId xmlns:a16="http://schemas.microsoft.com/office/drawing/2014/main" id="{2F5061BB-B408-6B05-A1A1-BE44BFA7A512}"/>
              </a:ext>
            </a:extLst>
          </p:cNvPr>
          <p:cNvSpPr txBox="1"/>
          <p:nvPr/>
        </p:nvSpPr>
        <p:spPr>
          <a:xfrm>
            <a:off x="838200" y="6449568"/>
            <a:ext cx="2843784" cy="276999"/>
          </a:xfrm>
          <a:prstGeom prst="rect">
            <a:avLst/>
          </a:prstGeom>
          <a:noFill/>
        </p:spPr>
        <p:txBody>
          <a:bodyPr wrap="square" rtlCol="0">
            <a:spAutoFit/>
          </a:bodyPr>
          <a:lstStyle/>
          <a:p>
            <a:r>
              <a:rPr lang="en-US" sz="1200" dirty="0"/>
              <a:t>Photo: Eliana Bushwalter</a:t>
            </a:r>
          </a:p>
        </p:txBody>
      </p:sp>
    </p:spTree>
    <p:extLst>
      <p:ext uri="{BB962C8B-B14F-4D97-AF65-F5344CB8AC3E}">
        <p14:creationId xmlns:p14="http://schemas.microsoft.com/office/powerpoint/2010/main" val="309475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7CFC0C-C95F-5D41-8331-0A9E764E9C83}"/>
              </a:ext>
            </a:extLst>
          </p:cNvPr>
          <p:cNvSpPr>
            <a:spLocks noGrp="1"/>
          </p:cNvSpPr>
          <p:nvPr>
            <p:ph idx="15"/>
          </p:nvPr>
        </p:nvSpPr>
        <p:spPr>
          <a:xfrm>
            <a:off x="838200" y="1901952"/>
            <a:ext cx="5675811" cy="4695924"/>
          </a:xfrm>
        </p:spPr>
        <p:txBody>
          <a:bodyPr/>
          <a:lstStyle/>
          <a:p>
            <a:pPr marL="457200" lvl="0" indent="-431800" algn="l" rtl="0">
              <a:lnSpc>
                <a:spcPct val="100000"/>
              </a:lnSpc>
              <a:spcBef>
                <a:spcPts val="800"/>
              </a:spcBef>
              <a:spcAft>
                <a:spcPts val="0"/>
              </a:spcAft>
              <a:buSzPts val="3200"/>
              <a:buFont typeface="Times"/>
              <a:buChar char="•"/>
            </a:pPr>
            <a:r>
              <a:rPr lang="en-US" sz="3200" dirty="0">
                <a:latin typeface="+mn-lt"/>
              </a:rPr>
              <a:t>Prey/feed on a variety of pests</a:t>
            </a:r>
          </a:p>
          <a:p>
            <a:pPr marL="25400" lvl="0" indent="0" algn="l" rtl="0">
              <a:lnSpc>
                <a:spcPct val="100000"/>
              </a:lnSpc>
              <a:spcBef>
                <a:spcPts val="800"/>
              </a:spcBef>
              <a:spcAft>
                <a:spcPts val="0"/>
              </a:spcAft>
              <a:buSzPts val="3200"/>
              <a:buNone/>
            </a:pPr>
            <a:endParaRPr lang="en-US" sz="3200" dirty="0">
              <a:latin typeface="+mn-lt"/>
            </a:endParaRPr>
          </a:p>
          <a:p>
            <a:pPr marL="457200" lvl="0" indent="-431800" algn="l" rtl="0">
              <a:lnSpc>
                <a:spcPct val="100000"/>
              </a:lnSpc>
              <a:spcBef>
                <a:spcPts val="800"/>
              </a:spcBef>
              <a:spcAft>
                <a:spcPts val="0"/>
              </a:spcAft>
              <a:buSzPts val="3200"/>
              <a:buFont typeface="Times"/>
              <a:buChar char="•"/>
            </a:pPr>
            <a:r>
              <a:rPr lang="en-US" sz="3200" dirty="0">
                <a:latin typeface="+mn-lt"/>
              </a:rPr>
              <a:t>Naturally helpful but alone generally do not control pests</a:t>
            </a:r>
          </a:p>
          <a:p>
            <a:pPr marL="25400" lvl="0" indent="0" algn="l" rtl="0">
              <a:lnSpc>
                <a:spcPct val="100000"/>
              </a:lnSpc>
              <a:spcBef>
                <a:spcPts val="800"/>
              </a:spcBef>
              <a:spcAft>
                <a:spcPts val="0"/>
              </a:spcAft>
              <a:buSzPts val="3200"/>
              <a:buNone/>
            </a:pPr>
            <a:endParaRPr lang="en-US" sz="3200" dirty="0">
              <a:latin typeface="+mn-lt"/>
            </a:endParaRPr>
          </a:p>
          <a:p>
            <a:pPr marL="457200" lvl="0" indent="-431800" algn="l" rtl="0">
              <a:lnSpc>
                <a:spcPct val="100000"/>
              </a:lnSpc>
              <a:spcBef>
                <a:spcPts val="800"/>
              </a:spcBef>
              <a:spcAft>
                <a:spcPts val="0"/>
              </a:spcAft>
              <a:buSzPts val="3200"/>
              <a:buFont typeface="Times"/>
              <a:buChar char="•"/>
            </a:pPr>
            <a:r>
              <a:rPr lang="en-US" sz="3200" dirty="0">
                <a:latin typeface="+mn-lt"/>
              </a:rPr>
              <a:t>Species include ground beetles, predatory bugs, wasps,  lacewings, spiders</a:t>
            </a:r>
          </a:p>
          <a:p>
            <a:endParaRPr lang="en-US" dirty="0"/>
          </a:p>
        </p:txBody>
      </p:sp>
      <p:sp>
        <p:nvSpPr>
          <p:cNvPr id="5" name="Title 4">
            <a:extLst>
              <a:ext uri="{FF2B5EF4-FFF2-40B4-BE49-F238E27FC236}">
                <a16:creationId xmlns:a16="http://schemas.microsoft.com/office/drawing/2014/main" id="{2B53AB6B-0769-DE49-8041-C89DB38C99F0}"/>
              </a:ext>
            </a:extLst>
          </p:cNvPr>
          <p:cNvSpPr>
            <a:spLocks noGrp="1"/>
          </p:cNvSpPr>
          <p:nvPr>
            <p:ph type="title"/>
          </p:nvPr>
        </p:nvSpPr>
        <p:spPr>
          <a:xfrm>
            <a:off x="838200" y="681037"/>
            <a:ext cx="5675811" cy="1325563"/>
          </a:xfrm>
        </p:spPr>
        <p:txBody>
          <a:bodyPr/>
          <a:lstStyle/>
          <a:p>
            <a:pPr algn="ctr"/>
            <a:r>
              <a:rPr lang="en-US" sz="4400" dirty="0">
                <a:latin typeface="+mn-lt"/>
              </a:rPr>
              <a:t>Predators</a:t>
            </a:r>
          </a:p>
        </p:txBody>
      </p:sp>
      <p:pic>
        <p:nvPicPr>
          <p:cNvPr id="2" name="Google Shape;315;gc053c24eae_0_10" descr="A close up of an insect&#10;&#10;Description automatically generated">
            <a:extLst>
              <a:ext uri="{FF2B5EF4-FFF2-40B4-BE49-F238E27FC236}">
                <a16:creationId xmlns:a16="http://schemas.microsoft.com/office/drawing/2014/main" id="{981ABB44-F23B-A246-2172-AE0326AE1B7E}"/>
              </a:ext>
            </a:extLst>
          </p:cNvPr>
          <p:cNvPicPr preferRelativeResize="0">
            <a:picLocks noGrp="1"/>
          </p:cNvPicPr>
          <p:nvPr>
            <p:ph type="pic" idx="13"/>
          </p:nvPr>
        </p:nvPicPr>
        <p:blipFill rotWithShape="1">
          <a:blip r:embed="rId3">
            <a:alphaModFix/>
          </a:blip>
          <a:srcRect t="2192" b="2192"/>
          <a:stretch/>
        </p:blipFill>
        <p:spPr>
          <a:xfrm>
            <a:off x="6875463" y="130175"/>
            <a:ext cx="5186362" cy="3278188"/>
          </a:xfrm>
          <a:prstGeom prst="rect">
            <a:avLst/>
          </a:prstGeom>
          <a:noFill/>
          <a:ln>
            <a:noFill/>
          </a:ln>
        </p:spPr>
      </p:pic>
      <p:pic>
        <p:nvPicPr>
          <p:cNvPr id="6" name="Google Shape;316;gc053c24eae_0_10" descr="A insect on the ground&#10;&#10;Description automatically generated">
            <a:extLst>
              <a:ext uri="{FF2B5EF4-FFF2-40B4-BE49-F238E27FC236}">
                <a16:creationId xmlns:a16="http://schemas.microsoft.com/office/drawing/2014/main" id="{FF09452B-6BAF-4C48-EAF0-9373ADE13468}"/>
              </a:ext>
            </a:extLst>
          </p:cNvPr>
          <p:cNvPicPr preferRelativeResize="0">
            <a:picLocks noGrp="1"/>
          </p:cNvPicPr>
          <p:nvPr>
            <p:ph type="pic" idx="14"/>
          </p:nvPr>
        </p:nvPicPr>
        <p:blipFill rotWithShape="1">
          <a:blip r:embed="rId4">
            <a:alphaModFix/>
          </a:blip>
          <a:srcRect t="2389" b="2389"/>
          <a:stretch/>
        </p:blipFill>
        <p:spPr>
          <a:xfrm>
            <a:off x="6875463" y="3449638"/>
            <a:ext cx="5186362" cy="3257550"/>
          </a:xfrm>
          <a:prstGeom prst="rect">
            <a:avLst/>
          </a:prstGeom>
          <a:noFill/>
          <a:ln>
            <a:noFill/>
          </a:ln>
        </p:spPr>
      </p:pic>
    </p:spTree>
    <p:extLst>
      <p:ext uri="{BB962C8B-B14F-4D97-AF65-F5344CB8AC3E}">
        <p14:creationId xmlns:p14="http://schemas.microsoft.com/office/powerpoint/2010/main" val="272934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FB8B91-B275-0549-A2E9-D0CF166F0C20}"/>
              </a:ext>
            </a:extLst>
          </p:cNvPr>
          <p:cNvSpPr>
            <a:spLocks noGrp="1"/>
          </p:cNvSpPr>
          <p:nvPr>
            <p:ph idx="15"/>
          </p:nvPr>
        </p:nvSpPr>
        <p:spPr>
          <a:xfrm>
            <a:off x="838200" y="1719072"/>
            <a:ext cx="5675811" cy="4791718"/>
          </a:xfrm>
        </p:spPr>
        <p:txBody>
          <a:bodyPr>
            <a:normAutofit lnSpcReduction="10000"/>
          </a:bodyPr>
          <a:lstStyle/>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Some are specialized predators</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Feed on aphids, mealy bugs, spider mites, scales</a:t>
            </a:r>
          </a:p>
          <a:p>
            <a:pPr marL="25400" marR="0" lvl="0" indent="0" algn="l" rtl="0">
              <a:lnSpc>
                <a:spcPct val="100000"/>
              </a:lnSpc>
              <a:spcBef>
                <a:spcPts val="800"/>
              </a:spcBef>
              <a:spcAft>
                <a:spcPts val="0"/>
              </a:spcAft>
              <a:buClr>
                <a:srgbClr val="666666"/>
              </a:buClr>
              <a:buSzPts val="3200"/>
              <a:buNone/>
            </a:pPr>
            <a:endParaRPr lang="en-US" sz="3200" dirty="0">
              <a:latin typeface="+mn-lt"/>
            </a:endParaRPr>
          </a:p>
          <a:p>
            <a:pPr marL="457200" marR="0" lvl="0" indent="-431800" algn="l" rtl="0">
              <a:lnSpc>
                <a:spcPct val="100000"/>
              </a:lnSpc>
              <a:spcBef>
                <a:spcPts val="800"/>
              </a:spcBef>
              <a:spcAft>
                <a:spcPts val="0"/>
              </a:spcAft>
              <a:buClr>
                <a:srgbClr val="666666"/>
              </a:buClr>
              <a:buSzPts val="3200"/>
              <a:buFont typeface="Arial"/>
              <a:buChar char="•"/>
            </a:pPr>
            <a:r>
              <a:rPr lang="en-US" sz="3200" dirty="0">
                <a:latin typeface="+mn-lt"/>
              </a:rPr>
              <a:t>Some migrate from the Sierra to the valley and coast in spring</a:t>
            </a:r>
          </a:p>
          <a:p>
            <a:endParaRPr lang="en-US" dirty="0"/>
          </a:p>
        </p:txBody>
      </p:sp>
      <p:sp>
        <p:nvSpPr>
          <p:cNvPr id="8" name="Title 7">
            <a:extLst>
              <a:ext uri="{FF2B5EF4-FFF2-40B4-BE49-F238E27FC236}">
                <a16:creationId xmlns:a16="http://schemas.microsoft.com/office/drawing/2014/main" id="{91ECA6CD-606E-E249-8F27-6663231B8700}"/>
              </a:ext>
            </a:extLst>
          </p:cNvPr>
          <p:cNvSpPr>
            <a:spLocks noGrp="1"/>
          </p:cNvSpPr>
          <p:nvPr>
            <p:ph type="title"/>
          </p:nvPr>
        </p:nvSpPr>
        <p:spPr>
          <a:xfrm>
            <a:off x="838200" y="485965"/>
            <a:ext cx="5675811" cy="1325563"/>
          </a:xfrm>
        </p:spPr>
        <p:txBody>
          <a:bodyPr/>
          <a:lstStyle/>
          <a:p>
            <a:pPr algn="ctr"/>
            <a:r>
              <a:rPr lang="en-US" sz="4400" dirty="0">
                <a:latin typeface="+mn-lt"/>
              </a:rPr>
              <a:t>Predators – Lady Beetles</a:t>
            </a:r>
          </a:p>
        </p:txBody>
      </p:sp>
      <p:pic>
        <p:nvPicPr>
          <p:cNvPr id="3" name="Google Shape;327;gc053c24eae_0_28">
            <a:extLst>
              <a:ext uri="{FF2B5EF4-FFF2-40B4-BE49-F238E27FC236}">
                <a16:creationId xmlns:a16="http://schemas.microsoft.com/office/drawing/2014/main" id="{DE70934E-8835-074A-E48A-FAC5EEA934AA}"/>
              </a:ext>
            </a:extLst>
          </p:cNvPr>
          <p:cNvPicPr preferRelativeResize="0">
            <a:picLocks noGrp="1"/>
          </p:cNvPicPr>
          <p:nvPr>
            <p:ph type="pic" idx="13"/>
          </p:nvPr>
        </p:nvPicPr>
        <p:blipFill rotWithShape="1">
          <a:blip r:embed="rId3">
            <a:alphaModFix/>
          </a:blip>
          <a:srcRect l="22699" r="22699"/>
          <a:stretch/>
        </p:blipFill>
        <p:spPr>
          <a:xfrm>
            <a:off x="7180675" y="485965"/>
            <a:ext cx="4840637" cy="5151120"/>
          </a:xfrm>
          <a:prstGeom prst="rect">
            <a:avLst/>
          </a:prstGeom>
          <a:noFill/>
          <a:ln>
            <a:noFill/>
          </a:ln>
        </p:spPr>
      </p:pic>
      <p:pic>
        <p:nvPicPr>
          <p:cNvPr id="20" name="Google Shape;327;gc053c24eae_0_28">
            <a:extLst>
              <a:ext uri="{FF2B5EF4-FFF2-40B4-BE49-F238E27FC236}">
                <a16:creationId xmlns:a16="http://schemas.microsoft.com/office/drawing/2014/main" id="{6A0E7DA2-10BA-EF82-D36D-156DBFB3F727}"/>
              </a:ext>
            </a:extLst>
          </p:cNvPr>
          <p:cNvPicPr preferRelativeResize="0">
            <a:picLocks noGrp="1"/>
          </p:cNvPicPr>
          <p:nvPr>
            <p:ph type="pic" idx="16"/>
          </p:nvPr>
        </p:nvPicPr>
        <p:blipFill rotWithShape="1">
          <a:blip r:embed="rId3">
            <a:alphaModFix/>
          </a:blip>
          <a:srcRect l="22699" r="22699"/>
          <a:stretch/>
        </p:blipFill>
        <p:spPr>
          <a:xfrm>
            <a:off x="6875463" y="133350"/>
            <a:ext cx="5145849" cy="5987034"/>
          </a:xfrm>
          <a:prstGeom prst="rect">
            <a:avLst/>
          </a:prstGeom>
          <a:noFill/>
          <a:ln>
            <a:noFill/>
          </a:ln>
        </p:spPr>
      </p:pic>
    </p:spTree>
    <p:extLst>
      <p:ext uri="{BB962C8B-B14F-4D97-AF65-F5344CB8AC3E}">
        <p14:creationId xmlns:p14="http://schemas.microsoft.com/office/powerpoint/2010/main" val="309702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B236-05BF-32C7-9328-255FD696CBF4}"/>
              </a:ext>
            </a:extLst>
          </p:cNvPr>
          <p:cNvSpPr>
            <a:spLocks noGrp="1"/>
          </p:cNvSpPr>
          <p:nvPr>
            <p:ph type="title"/>
          </p:nvPr>
        </p:nvSpPr>
        <p:spPr>
          <a:xfrm>
            <a:off x="1058227" y="341376"/>
            <a:ext cx="3932237" cy="1292352"/>
          </a:xfrm>
        </p:spPr>
        <p:txBody>
          <a:bodyPr>
            <a:noAutofit/>
          </a:bodyPr>
          <a:lstStyle/>
          <a:p>
            <a:pPr algn="ctr"/>
            <a:r>
              <a:rPr lang="en-US" sz="4400" dirty="0">
                <a:latin typeface="+mn-lt"/>
              </a:rPr>
              <a:t>Lady Beetle Larvae</a:t>
            </a:r>
          </a:p>
        </p:txBody>
      </p:sp>
      <p:sp>
        <p:nvSpPr>
          <p:cNvPr id="4" name="Text Placeholder 3">
            <a:extLst>
              <a:ext uri="{FF2B5EF4-FFF2-40B4-BE49-F238E27FC236}">
                <a16:creationId xmlns:a16="http://schemas.microsoft.com/office/drawing/2014/main" id="{FC4A67DF-3D37-B0CA-50C8-10C9379965FD}"/>
              </a:ext>
            </a:extLst>
          </p:cNvPr>
          <p:cNvSpPr>
            <a:spLocks noGrp="1"/>
          </p:cNvSpPr>
          <p:nvPr>
            <p:ph type="body" sz="half" idx="2"/>
          </p:nvPr>
        </p:nvSpPr>
        <p:spPr>
          <a:xfrm>
            <a:off x="646176" y="1825752"/>
            <a:ext cx="4756341" cy="3811588"/>
          </a:xfrm>
        </p:spPr>
        <p:txBody>
          <a:bodyPr/>
          <a:lstStyle/>
          <a:p>
            <a:pPr marL="457200" marR="0" lvl="0" indent="-431800" algn="l" rtl="0">
              <a:lnSpc>
                <a:spcPct val="100000"/>
              </a:lnSpc>
              <a:spcBef>
                <a:spcPts val="800"/>
              </a:spcBef>
              <a:spcAft>
                <a:spcPts val="0"/>
              </a:spcAft>
              <a:buClr>
                <a:srgbClr val="666666"/>
              </a:buClr>
              <a:buSzPts val="3200"/>
              <a:buFont typeface="Arial"/>
              <a:buChar char="•"/>
            </a:pPr>
            <a:r>
              <a:rPr lang="en-US" sz="3600" dirty="0">
                <a:latin typeface="+mn-lt"/>
              </a:rPr>
              <a:t>Looks like an alligator: “aphid alligator”</a:t>
            </a:r>
          </a:p>
          <a:p>
            <a:pPr marL="25400" marR="0" lvl="0" algn="l" rtl="0">
              <a:lnSpc>
                <a:spcPct val="100000"/>
              </a:lnSpc>
              <a:spcBef>
                <a:spcPts val="800"/>
              </a:spcBef>
              <a:spcAft>
                <a:spcPts val="0"/>
              </a:spcAft>
              <a:buClr>
                <a:srgbClr val="666666"/>
              </a:buClr>
              <a:buSzPts val="3200"/>
            </a:pPr>
            <a:endParaRPr lang="en-US" sz="3600" dirty="0">
              <a:latin typeface="+mn-lt"/>
            </a:endParaRPr>
          </a:p>
          <a:p>
            <a:pPr marL="457200" marR="0" lvl="0" indent="-431800" algn="l" rtl="0">
              <a:lnSpc>
                <a:spcPct val="100000"/>
              </a:lnSpc>
              <a:spcBef>
                <a:spcPts val="800"/>
              </a:spcBef>
              <a:spcAft>
                <a:spcPts val="0"/>
              </a:spcAft>
              <a:buSzPts val="3200"/>
              <a:buChar char="•"/>
            </a:pPr>
            <a:r>
              <a:rPr lang="en-US" sz="3600" dirty="0">
                <a:latin typeface="+mn-lt"/>
              </a:rPr>
              <a:t>Generalist - aphids , insect eggs, beetle larvae</a:t>
            </a:r>
          </a:p>
          <a:p>
            <a:endParaRPr lang="en-US" dirty="0"/>
          </a:p>
        </p:txBody>
      </p:sp>
      <p:pic>
        <p:nvPicPr>
          <p:cNvPr id="5" name="Google Shape;350;gc053c24eae_0_37">
            <a:extLst>
              <a:ext uri="{FF2B5EF4-FFF2-40B4-BE49-F238E27FC236}">
                <a16:creationId xmlns:a16="http://schemas.microsoft.com/office/drawing/2014/main" id="{7D0F0674-D22F-C021-247D-DCDDE25AC147}"/>
              </a:ext>
            </a:extLst>
          </p:cNvPr>
          <p:cNvPicPr preferRelativeResize="0">
            <a:picLocks noGrp="1"/>
          </p:cNvPicPr>
          <p:nvPr>
            <p:ph idx="1"/>
          </p:nvPr>
        </p:nvPicPr>
        <p:blipFill rotWithShape="1">
          <a:blip r:embed="rId3">
            <a:alphaModFix/>
          </a:blip>
          <a:srcRect/>
          <a:stretch/>
        </p:blipFill>
        <p:spPr>
          <a:xfrm>
            <a:off x="6595872" y="1048512"/>
            <a:ext cx="4949952" cy="4315968"/>
          </a:xfrm>
          <a:prstGeom prst="rect">
            <a:avLst/>
          </a:prstGeom>
          <a:noFill/>
          <a:ln>
            <a:noFill/>
          </a:ln>
        </p:spPr>
      </p:pic>
    </p:spTree>
    <p:extLst>
      <p:ext uri="{BB962C8B-B14F-4D97-AF65-F5344CB8AC3E}">
        <p14:creationId xmlns:p14="http://schemas.microsoft.com/office/powerpoint/2010/main" val="305095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B042E9-5079-8827-CADF-6242CB992CFD}"/>
              </a:ext>
            </a:extLst>
          </p:cNvPr>
          <p:cNvSpPr>
            <a:spLocks noGrp="1"/>
          </p:cNvSpPr>
          <p:nvPr>
            <p:ph idx="15"/>
          </p:nvPr>
        </p:nvSpPr>
        <p:spPr/>
        <p:txBody>
          <a:bodyPr>
            <a:normAutofit fontScale="92500" lnSpcReduction="10000"/>
          </a:bodyPr>
          <a:lstStyle/>
          <a:p>
            <a:pPr marL="457200" lvl="0" indent="-400050" algn="l" rtl="0">
              <a:lnSpc>
                <a:spcPct val="100000"/>
              </a:lnSpc>
              <a:spcBef>
                <a:spcPts val="800"/>
              </a:spcBef>
              <a:spcAft>
                <a:spcPts val="0"/>
              </a:spcAft>
              <a:buClr>
                <a:schemeClr val="dk2"/>
              </a:buClr>
              <a:buSzPts val="2700"/>
              <a:buChar char="•"/>
            </a:pPr>
            <a:r>
              <a:rPr lang="en-US" sz="3600" dirty="0">
                <a:latin typeface="+mn-lt"/>
              </a:rPr>
              <a:t>Predacious ground beetles feed on soil- based larvae, snails, slugs, organic matter</a:t>
            </a:r>
          </a:p>
          <a:p>
            <a:pPr marL="457200" lvl="0" indent="0" algn="l" rtl="0">
              <a:lnSpc>
                <a:spcPct val="100000"/>
              </a:lnSpc>
              <a:spcBef>
                <a:spcPts val="800"/>
              </a:spcBef>
              <a:spcAft>
                <a:spcPts val="0"/>
              </a:spcAft>
              <a:buSzPts val="3200"/>
              <a:buNone/>
            </a:pPr>
            <a:endParaRPr lang="en-US" sz="3600" dirty="0">
              <a:solidFill>
                <a:schemeClr val="dk2"/>
              </a:solidFill>
              <a:latin typeface="+mn-lt"/>
            </a:endParaRPr>
          </a:p>
          <a:p>
            <a:pPr marL="457200" marR="0" lvl="0" indent="-406400" algn="l" rtl="0">
              <a:lnSpc>
                <a:spcPct val="100000"/>
              </a:lnSpc>
              <a:spcBef>
                <a:spcPts val="800"/>
              </a:spcBef>
              <a:spcAft>
                <a:spcPts val="0"/>
              </a:spcAft>
              <a:buSzPts val="2800"/>
              <a:buChar char="•"/>
            </a:pPr>
            <a:r>
              <a:rPr lang="en-US" sz="3600" dirty="0">
                <a:latin typeface="+mn-lt"/>
              </a:rPr>
              <a:t>Soldier beetles eat aphids, eggs of beetles and moths; also eat pollen and are often seen on flowers</a:t>
            </a:r>
          </a:p>
          <a:p>
            <a:endParaRPr lang="en-US" dirty="0"/>
          </a:p>
        </p:txBody>
      </p:sp>
      <p:sp>
        <p:nvSpPr>
          <p:cNvPr id="5" name="Title 4">
            <a:extLst>
              <a:ext uri="{FF2B5EF4-FFF2-40B4-BE49-F238E27FC236}">
                <a16:creationId xmlns:a16="http://schemas.microsoft.com/office/drawing/2014/main" id="{91C0F955-DBAF-56C7-704D-432AC22335C7}"/>
              </a:ext>
            </a:extLst>
          </p:cNvPr>
          <p:cNvSpPr>
            <a:spLocks noGrp="1"/>
          </p:cNvSpPr>
          <p:nvPr>
            <p:ph type="title"/>
          </p:nvPr>
        </p:nvSpPr>
        <p:spPr/>
        <p:txBody>
          <a:bodyPr/>
          <a:lstStyle/>
          <a:p>
            <a:pPr algn="ctr"/>
            <a:r>
              <a:rPr lang="en-US" sz="4400" dirty="0">
                <a:latin typeface="+mn-lt"/>
              </a:rPr>
              <a:t>Other Beetle Predators</a:t>
            </a:r>
          </a:p>
        </p:txBody>
      </p:sp>
      <p:pic>
        <p:nvPicPr>
          <p:cNvPr id="6" name="Google Shape;360;gc053c24eae_0_70" descr="I-CO-CASP-AD.001.jpg                                           0003F21ESteve                          BE1EA52B:">
            <a:extLst>
              <a:ext uri="{FF2B5EF4-FFF2-40B4-BE49-F238E27FC236}">
                <a16:creationId xmlns:a16="http://schemas.microsoft.com/office/drawing/2014/main" id="{5AD44348-13F3-D15D-98BE-D39303E4ABE6}"/>
              </a:ext>
            </a:extLst>
          </p:cNvPr>
          <p:cNvPicPr preferRelativeResize="0">
            <a:picLocks noGrp="1"/>
          </p:cNvPicPr>
          <p:nvPr>
            <p:ph type="pic" idx="13"/>
          </p:nvPr>
        </p:nvPicPr>
        <p:blipFill rotWithShape="1">
          <a:blip r:embed="rId3">
            <a:alphaModFix/>
          </a:blip>
          <a:srcRect t="2393" b="2393"/>
          <a:stretch/>
        </p:blipFill>
        <p:spPr>
          <a:xfrm>
            <a:off x="6875463" y="130175"/>
            <a:ext cx="5186362" cy="3278188"/>
          </a:xfrm>
          <a:prstGeom prst="rect">
            <a:avLst/>
          </a:prstGeom>
          <a:noFill/>
          <a:ln w="9525" cap="flat" cmpd="sng">
            <a:solidFill>
              <a:srgbClr val="FBFFFC"/>
            </a:solidFill>
            <a:prstDash val="solid"/>
            <a:miter lim="800000"/>
            <a:headEnd type="none" w="sm" len="sm"/>
            <a:tailEnd type="none" w="sm" len="sm"/>
          </a:ln>
        </p:spPr>
      </p:pic>
      <p:pic>
        <p:nvPicPr>
          <p:cNvPr id="7" name="Google Shape;359;gc053c24eae_0_70" descr="A insect on the ground&#10;&#10;Description automatically generated">
            <a:extLst>
              <a:ext uri="{FF2B5EF4-FFF2-40B4-BE49-F238E27FC236}">
                <a16:creationId xmlns:a16="http://schemas.microsoft.com/office/drawing/2014/main" id="{717DACE3-0F76-02E5-9DE6-D0AC08AE8340}"/>
              </a:ext>
            </a:extLst>
          </p:cNvPr>
          <p:cNvPicPr preferRelativeResize="0">
            <a:picLocks noGrp="1"/>
          </p:cNvPicPr>
          <p:nvPr>
            <p:ph type="pic" idx="14"/>
          </p:nvPr>
        </p:nvPicPr>
        <p:blipFill rotWithShape="1">
          <a:blip r:embed="rId4">
            <a:alphaModFix/>
          </a:blip>
          <a:srcRect t="2492" b="2492"/>
          <a:stretch/>
        </p:blipFill>
        <p:spPr>
          <a:xfrm>
            <a:off x="6875463" y="3449638"/>
            <a:ext cx="5186362" cy="3257550"/>
          </a:xfrm>
          <a:prstGeom prst="rect">
            <a:avLst/>
          </a:prstGeom>
          <a:noFill/>
          <a:ln>
            <a:noFill/>
          </a:ln>
        </p:spPr>
      </p:pic>
    </p:spTree>
    <p:extLst>
      <p:ext uri="{BB962C8B-B14F-4D97-AF65-F5344CB8AC3E}">
        <p14:creationId xmlns:p14="http://schemas.microsoft.com/office/powerpoint/2010/main" val="101538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2D33ED-2361-CD11-1944-1D1DA0BD2AF2}"/>
              </a:ext>
            </a:extLst>
          </p:cNvPr>
          <p:cNvSpPr>
            <a:spLocks noGrp="1"/>
          </p:cNvSpPr>
          <p:nvPr>
            <p:ph idx="15"/>
          </p:nvPr>
        </p:nvSpPr>
        <p:spPr/>
        <p:txBody>
          <a:bodyPr>
            <a:normAutofit lnSpcReduction="10000"/>
          </a:bodyPr>
          <a:lstStyle/>
          <a:p>
            <a:pPr marL="457200" marR="0" lvl="0" indent="-419100" algn="l" rtl="0">
              <a:lnSpc>
                <a:spcPct val="100000"/>
              </a:lnSpc>
              <a:spcBef>
                <a:spcPts val="800"/>
              </a:spcBef>
              <a:spcAft>
                <a:spcPts val="0"/>
              </a:spcAft>
              <a:buClr>
                <a:srgbClr val="666666"/>
              </a:buClr>
              <a:buSzPts val="3000"/>
              <a:buFont typeface="Arial"/>
              <a:buChar char="•"/>
            </a:pPr>
            <a:r>
              <a:rPr lang="en-US" sz="3200" dirty="0">
                <a:latin typeface="+mn-lt"/>
              </a:rPr>
              <a:t>Lacewing larvae prey on aphids, pest mites, scales, thrips, whiteflies, insect eggs</a:t>
            </a:r>
          </a:p>
          <a:p>
            <a:pPr marL="38100" marR="0" lvl="0" indent="0" algn="l" rtl="0">
              <a:lnSpc>
                <a:spcPct val="100000"/>
              </a:lnSpc>
              <a:spcBef>
                <a:spcPts val="800"/>
              </a:spcBef>
              <a:spcAft>
                <a:spcPts val="0"/>
              </a:spcAft>
              <a:buClr>
                <a:srgbClr val="666666"/>
              </a:buClr>
              <a:buSzPts val="3000"/>
              <a:buNone/>
            </a:pPr>
            <a:endParaRPr lang="en-US" sz="3200" dirty="0">
              <a:latin typeface="+mn-lt"/>
            </a:endParaRPr>
          </a:p>
          <a:p>
            <a:pPr marL="457200" marR="0" lvl="0" indent="-431800" algn="l" rtl="0">
              <a:lnSpc>
                <a:spcPct val="100000"/>
              </a:lnSpc>
              <a:spcBef>
                <a:spcPts val="800"/>
              </a:spcBef>
              <a:spcAft>
                <a:spcPts val="0"/>
              </a:spcAft>
              <a:buSzPts val="3200"/>
              <a:buChar char="•"/>
            </a:pPr>
            <a:r>
              <a:rPr lang="en-US" sz="3200" dirty="0">
                <a:latin typeface="+mn-lt"/>
              </a:rPr>
              <a:t>Eggs</a:t>
            </a:r>
            <a:r>
              <a:rPr lang="en-US" sz="3200" dirty="0">
                <a:highlight>
                  <a:srgbClr val="FFFFFF"/>
                </a:highlight>
                <a:latin typeface="+mn-lt"/>
                <a:ea typeface="Verdana"/>
                <a:cs typeface="Verdana"/>
                <a:sym typeface="Verdana"/>
              </a:rPr>
              <a:t> </a:t>
            </a:r>
            <a:r>
              <a:rPr lang="en-US" sz="3200" dirty="0">
                <a:highlight>
                  <a:srgbClr val="FFFFFF"/>
                </a:highlight>
                <a:latin typeface="+mn-lt"/>
              </a:rPr>
              <a:t>are tiny and oblong on silken stalks attached to plant tissues, laid singly or in clusters</a:t>
            </a:r>
            <a:endParaRPr lang="en-US" sz="3200" dirty="0">
              <a:latin typeface="+mn-lt"/>
            </a:endParaRPr>
          </a:p>
          <a:p>
            <a:endParaRPr lang="en-US" dirty="0"/>
          </a:p>
        </p:txBody>
      </p:sp>
      <p:sp>
        <p:nvSpPr>
          <p:cNvPr id="5" name="Title 4">
            <a:extLst>
              <a:ext uri="{FF2B5EF4-FFF2-40B4-BE49-F238E27FC236}">
                <a16:creationId xmlns:a16="http://schemas.microsoft.com/office/drawing/2014/main" id="{B3F5D956-F7C5-EEC7-7D81-4DA46B6D60FC}"/>
              </a:ext>
            </a:extLst>
          </p:cNvPr>
          <p:cNvSpPr>
            <a:spLocks noGrp="1"/>
          </p:cNvSpPr>
          <p:nvPr>
            <p:ph type="title"/>
          </p:nvPr>
        </p:nvSpPr>
        <p:spPr/>
        <p:txBody>
          <a:bodyPr/>
          <a:lstStyle/>
          <a:p>
            <a:pPr algn="ctr"/>
            <a:r>
              <a:rPr lang="en-US" sz="4400" dirty="0">
                <a:latin typeface="+mn-lt"/>
              </a:rPr>
              <a:t>Lacewings</a:t>
            </a:r>
          </a:p>
        </p:txBody>
      </p:sp>
      <p:pic>
        <p:nvPicPr>
          <p:cNvPr id="6" name="Google Shape;367;ge148c3c757_0_5" descr="A close up of an insect&#10;&#10;Description automatically generated">
            <a:extLst>
              <a:ext uri="{FF2B5EF4-FFF2-40B4-BE49-F238E27FC236}">
                <a16:creationId xmlns:a16="http://schemas.microsoft.com/office/drawing/2014/main" id="{D82B68A2-D60A-4233-4FD3-B5C4C283E48E}"/>
              </a:ext>
            </a:extLst>
          </p:cNvPr>
          <p:cNvPicPr preferRelativeResize="0">
            <a:picLocks noGrp="1"/>
          </p:cNvPicPr>
          <p:nvPr>
            <p:ph type="pic" idx="13"/>
          </p:nvPr>
        </p:nvPicPr>
        <p:blipFill rotWithShape="1">
          <a:blip r:embed="rId3">
            <a:alphaModFix/>
          </a:blip>
          <a:srcRect t="2642" b="2642"/>
          <a:stretch/>
        </p:blipFill>
        <p:spPr>
          <a:xfrm>
            <a:off x="7005638" y="-31239"/>
            <a:ext cx="5186362" cy="3381501"/>
          </a:xfrm>
          <a:prstGeom prst="rect">
            <a:avLst/>
          </a:prstGeom>
          <a:noFill/>
          <a:ln>
            <a:noFill/>
          </a:ln>
        </p:spPr>
      </p:pic>
      <p:pic>
        <p:nvPicPr>
          <p:cNvPr id="7" name="Google Shape;368;ge148c3c757_0_5">
            <a:extLst>
              <a:ext uri="{FF2B5EF4-FFF2-40B4-BE49-F238E27FC236}">
                <a16:creationId xmlns:a16="http://schemas.microsoft.com/office/drawing/2014/main" id="{34B51B59-F4A7-FE83-DDE9-5D6CE7265597}"/>
              </a:ext>
            </a:extLst>
          </p:cNvPr>
          <p:cNvPicPr preferRelativeResize="0">
            <a:picLocks noGrp="1"/>
          </p:cNvPicPr>
          <p:nvPr>
            <p:ph type="pic" idx="14"/>
          </p:nvPr>
        </p:nvPicPr>
        <p:blipFill rotWithShape="1">
          <a:blip r:embed="rId4">
            <a:alphaModFix/>
          </a:blip>
          <a:srcRect t="3084" b="3084"/>
          <a:stretch/>
        </p:blipFill>
        <p:spPr>
          <a:xfrm>
            <a:off x="7005638" y="3356546"/>
            <a:ext cx="5186362" cy="2898774"/>
          </a:xfrm>
          <a:prstGeom prst="rect">
            <a:avLst/>
          </a:prstGeom>
          <a:noFill/>
          <a:ln>
            <a:noFill/>
          </a:ln>
        </p:spPr>
      </p:pic>
      <p:pic>
        <p:nvPicPr>
          <p:cNvPr id="8" name="Google Shape;369;ge148c3c757_0_5">
            <a:extLst>
              <a:ext uri="{FF2B5EF4-FFF2-40B4-BE49-F238E27FC236}">
                <a16:creationId xmlns:a16="http://schemas.microsoft.com/office/drawing/2014/main" id="{75931C85-0109-DB34-F652-10D8B145AC31}"/>
              </a:ext>
            </a:extLst>
          </p:cNvPr>
          <p:cNvPicPr preferRelativeResize="0"/>
          <p:nvPr/>
        </p:nvPicPr>
        <p:blipFill rotWithShape="1">
          <a:blip r:embed="rId5">
            <a:alphaModFix/>
          </a:blip>
          <a:srcRect t="11622" b="10839"/>
          <a:stretch/>
        </p:blipFill>
        <p:spPr>
          <a:xfrm>
            <a:off x="9313863" y="2478525"/>
            <a:ext cx="2549125" cy="1323225"/>
          </a:xfrm>
          <a:prstGeom prst="rect">
            <a:avLst/>
          </a:prstGeom>
          <a:noFill/>
          <a:ln>
            <a:noFill/>
          </a:ln>
        </p:spPr>
      </p:pic>
    </p:spTree>
    <p:extLst>
      <p:ext uri="{BB962C8B-B14F-4D97-AF65-F5344CB8AC3E}">
        <p14:creationId xmlns:p14="http://schemas.microsoft.com/office/powerpoint/2010/main" val="258695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40BD5F-7630-9563-3028-84397D862A66}"/>
              </a:ext>
            </a:extLst>
          </p:cNvPr>
          <p:cNvSpPr>
            <a:spLocks noGrp="1"/>
          </p:cNvSpPr>
          <p:nvPr>
            <p:ph idx="15"/>
          </p:nvPr>
        </p:nvSpPr>
        <p:spPr/>
        <p:txBody>
          <a:bodyPr>
            <a:normAutofit lnSpcReduction="10000"/>
          </a:bodyPr>
          <a:lstStyle/>
          <a:p>
            <a:pPr marL="457200" lvl="0" indent="-381000" algn="l" rtl="0">
              <a:lnSpc>
                <a:spcPct val="115000"/>
              </a:lnSpc>
              <a:spcBef>
                <a:spcPts val="1200"/>
              </a:spcBef>
              <a:spcAft>
                <a:spcPts val="0"/>
              </a:spcAft>
              <a:buClr>
                <a:srgbClr val="666666"/>
              </a:buClr>
              <a:buSzPts val="2400"/>
              <a:buFont typeface="Calibri"/>
              <a:buChar char="•"/>
            </a:pPr>
            <a:r>
              <a:rPr lang="en-US" sz="3200" dirty="0">
                <a:latin typeface="+mn-lt"/>
              </a:rPr>
              <a:t>Assassin bugs eat caterpillars, leafhoppers, other bugs, and aphids. </a:t>
            </a:r>
            <a:br>
              <a:rPr lang="en-US" sz="3200" dirty="0">
                <a:latin typeface="+mn-lt"/>
              </a:rPr>
            </a:br>
            <a:endParaRPr lang="en-US" sz="3200" dirty="0">
              <a:latin typeface="+mn-lt"/>
            </a:endParaRPr>
          </a:p>
          <a:p>
            <a:pPr marL="457200" lvl="0" indent="-412750" algn="l" rtl="0">
              <a:lnSpc>
                <a:spcPct val="100000"/>
              </a:lnSpc>
              <a:spcBef>
                <a:spcPts val="0"/>
              </a:spcBef>
              <a:spcAft>
                <a:spcPts val="0"/>
              </a:spcAft>
              <a:buClr>
                <a:schemeClr val="dk2"/>
              </a:buClr>
              <a:buSzPts val="2900"/>
              <a:buChar char="•"/>
            </a:pPr>
            <a:r>
              <a:rPr lang="en-US" sz="3200" dirty="0">
                <a:latin typeface="+mn-lt"/>
              </a:rPr>
              <a:t>Big-eyed bugs eats eggs (esp. caterpillar eggs), other bugs, small caterpillars, flea beetles, and mites. </a:t>
            </a:r>
          </a:p>
          <a:p>
            <a:endParaRPr lang="en-US" dirty="0"/>
          </a:p>
        </p:txBody>
      </p:sp>
      <p:sp>
        <p:nvSpPr>
          <p:cNvPr id="5" name="Title 4">
            <a:extLst>
              <a:ext uri="{FF2B5EF4-FFF2-40B4-BE49-F238E27FC236}">
                <a16:creationId xmlns:a16="http://schemas.microsoft.com/office/drawing/2014/main" id="{244FA0E9-F616-24D7-6593-983A2F0348EA}"/>
              </a:ext>
            </a:extLst>
          </p:cNvPr>
          <p:cNvSpPr>
            <a:spLocks noGrp="1"/>
          </p:cNvSpPr>
          <p:nvPr>
            <p:ph type="title"/>
          </p:nvPr>
        </p:nvSpPr>
        <p:spPr/>
        <p:txBody>
          <a:bodyPr/>
          <a:lstStyle/>
          <a:p>
            <a:pPr algn="ctr"/>
            <a:r>
              <a:rPr lang="en-US" sz="4400" dirty="0">
                <a:latin typeface="+mn-lt"/>
              </a:rPr>
              <a:t>Predatory True Bugs </a:t>
            </a:r>
          </a:p>
        </p:txBody>
      </p:sp>
      <p:pic>
        <p:nvPicPr>
          <p:cNvPr id="6" name="Google Shape;387;gc053c24eae_0_79" descr="A insect on the ground&#10;&#10;Description automatically generated">
            <a:extLst>
              <a:ext uri="{FF2B5EF4-FFF2-40B4-BE49-F238E27FC236}">
                <a16:creationId xmlns:a16="http://schemas.microsoft.com/office/drawing/2014/main" id="{7B0E6ED7-3D07-E382-A5A6-26CAD94C8DC4}"/>
              </a:ext>
            </a:extLst>
          </p:cNvPr>
          <p:cNvPicPr preferRelativeResize="0">
            <a:picLocks noGrp="1"/>
          </p:cNvPicPr>
          <p:nvPr>
            <p:ph type="pic" idx="13"/>
          </p:nvPr>
        </p:nvPicPr>
        <p:blipFill rotWithShape="1">
          <a:blip r:embed="rId3">
            <a:alphaModFix/>
          </a:blip>
          <a:srcRect t="2088" b="2088"/>
          <a:stretch/>
        </p:blipFill>
        <p:spPr>
          <a:xfrm>
            <a:off x="6875463" y="130175"/>
            <a:ext cx="5186362" cy="3278188"/>
          </a:xfrm>
          <a:prstGeom prst="rect">
            <a:avLst/>
          </a:prstGeom>
          <a:noFill/>
          <a:ln>
            <a:noFill/>
          </a:ln>
        </p:spPr>
      </p:pic>
      <p:pic>
        <p:nvPicPr>
          <p:cNvPr id="7" name="Google Shape;388;gc053c24eae_0_79">
            <a:extLst>
              <a:ext uri="{FF2B5EF4-FFF2-40B4-BE49-F238E27FC236}">
                <a16:creationId xmlns:a16="http://schemas.microsoft.com/office/drawing/2014/main" id="{00C552BD-B1D2-63A4-FC1B-807ED6F03464}"/>
              </a:ext>
            </a:extLst>
          </p:cNvPr>
          <p:cNvPicPr preferRelativeResize="0">
            <a:picLocks noGrp="1"/>
          </p:cNvPicPr>
          <p:nvPr>
            <p:ph type="pic" idx="14"/>
          </p:nvPr>
        </p:nvPicPr>
        <p:blipFill rotWithShape="1">
          <a:blip r:embed="rId4">
            <a:alphaModFix/>
          </a:blip>
          <a:srcRect t="2541" b="2541"/>
          <a:stretch/>
        </p:blipFill>
        <p:spPr>
          <a:xfrm>
            <a:off x="6875463" y="3408363"/>
            <a:ext cx="5186362" cy="2768599"/>
          </a:xfrm>
          <a:prstGeom prst="rect">
            <a:avLst/>
          </a:prstGeom>
          <a:noFill/>
          <a:ln>
            <a:noFill/>
          </a:ln>
        </p:spPr>
      </p:pic>
    </p:spTree>
    <p:extLst>
      <p:ext uri="{BB962C8B-B14F-4D97-AF65-F5344CB8AC3E}">
        <p14:creationId xmlns:p14="http://schemas.microsoft.com/office/powerpoint/2010/main" val="351485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F7C671C-1F79-CB40-8B7F-1AE2C43DFE1A}" vid="{CD781537-CB31-BA4A-929A-7D9F0FBA5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7748</TotalTime>
  <Words>1946</Words>
  <Application>Microsoft Office PowerPoint</Application>
  <PresentationFormat>Widescreen</PresentationFormat>
  <Paragraphs>237</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Helvetica Neue</vt:lpstr>
      <vt:lpstr>Times</vt:lpstr>
      <vt:lpstr>Office Theme</vt:lpstr>
      <vt:lpstr>Plant Protectors and Pollinator Gardens</vt:lpstr>
      <vt:lpstr>During this presentation we will:</vt:lpstr>
      <vt:lpstr>Types of Beneficials/Plant Protectors</vt:lpstr>
      <vt:lpstr>Predators</vt:lpstr>
      <vt:lpstr>Predators – Lady Beetles</vt:lpstr>
      <vt:lpstr>Lady Beetle Larvae</vt:lpstr>
      <vt:lpstr>Other Beetle Predators</vt:lpstr>
      <vt:lpstr>Lacewings</vt:lpstr>
      <vt:lpstr>Predatory True Bugs </vt:lpstr>
      <vt:lpstr>Predatory True Bugs</vt:lpstr>
      <vt:lpstr>Predatory True Bug </vt:lpstr>
      <vt:lpstr>Predator-Spiders</vt:lpstr>
      <vt:lpstr>Parasitoids</vt:lpstr>
      <vt:lpstr>Parasitic Wasps</vt:lpstr>
      <vt:lpstr>Tachinid Flies</vt:lpstr>
      <vt:lpstr>Pollinators</vt:lpstr>
      <vt:lpstr> Pollinators</vt:lpstr>
      <vt:lpstr>Pollinators</vt:lpstr>
      <vt:lpstr>Pollinators – Native Bees</vt:lpstr>
      <vt:lpstr>Pollinators</vt:lpstr>
      <vt:lpstr>Pollinators</vt:lpstr>
      <vt:lpstr>Some Beneficials Need Bad Bugs</vt:lpstr>
      <vt:lpstr>Pollinator Gardens</vt:lpstr>
      <vt:lpstr>Garden Tactics That Encourage Beneficials and Pollinators</vt:lpstr>
      <vt:lpstr>Attracting Beneficials</vt:lpstr>
      <vt:lpstr>Attracting Beneficials</vt:lpstr>
      <vt:lpstr> Attracting Beneficials and Pollinators Allow some salad plants and herbs to bloom </vt:lpstr>
      <vt:lpstr>Reduce Weeds, Infected and Dead Plants</vt:lpstr>
      <vt:lpstr>Some Pollinator Plants for Nevada County</vt:lpstr>
      <vt:lpstr>   What Questions Do You Have?</vt:lpstr>
      <vt:lpstr>Website Resources-UC IPM </vt:lpstr>
      <vt:lpstr>Publications</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Eliana Bushwalter</cp:lastModifiedBy>
  <cp:revision>85</cp:revision>
  <dcterms:created xsi:type="dcterms:W3CDTF">2020-01-27T22:37:27Z</dcterms:created>
  <dcterms:modified xsi:type="dcterms:W3CDTF">2025-04-08T23:14:02Z</dcterms:modified>
</cp:coreProperties>
</file>